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50" r:id="rId6"/>
    <p:sldMasterId id="2147483673" r:id="rId7"/>
    <p:sldMasterId id="2147483697" r:id="rId8"/>
  </p:sldMasterIdLst>
  <p:notesMasterIdLst>
    <p:notesMasterId r:id="rId30"/>
  </p:notesMasterIdLst>
  <p:handoutMasterIdLst>
    <p:handoutMasterId r:id="rId31"/>
  </p:handoutMasterIdLst>
  <p:sldIdLst>
    <p:sldId id="261" r:id="rId9"/>
    <p:sldId id="400" r:id="rId10"/>
    <p:sldId id="382" r:id="rId11"/>
    <p:sldId id="394" r:id="rId12"/>
    <p:sldId id="303" r:id="rId13"/>
    <p:sldId id="378" r:id="rId14"/>
    <p:sldId id="379" r:id="rId15"/>
    <p:sldId id="384" r:id="rId16"/>
    <p:sldId id="387" r:id="rId17"/>
    <p:sldId id="389" r:id="rId18"/>
    <p:sldId id="390" r:id="rId19"/>
    <p:sldId id="391" r:id="rId20"/>
    <p:sldId id="395" r:id="rId21"/>
    <p:sldId id="392" r:id="rId22"/>
    <p:sldId id="398" r:id="rId23"/>
    <p:sldId id="393" r:id="rId24"/>
    <p:sldId id="371" r:id="rId25"/>
    <p:sldId id="321" r:id="rId26"/>
    <p:sldId id="399" r:id="rId27"/>
    <p:sldId id="383" r:id="rId28"/>
    <p:sldId id="396" r:id="rId29"/>
  </p:sldIdLst>
  <p:sldSz cx="9144000" cy="6858000" type="screen4x3"/>
  <p:notesSz cx="7023100" cy="9309100"/>
  <p:defaultTextStyle>
    <a:defPPr>
      <a:defRPr lang="en-US"/>
    </a:defPPr>
    <a:lvl1pPr algn="ctr" rtl="0" fontAlgn="base">
      <a:spcBef>
        <a:spcPct val="0"/>
      </a:spcBef>
      <a:spcAft>
        <a:spcPct val="0"/>
      </a:spcAft>
      <a:defRPr sz="2900" kern="1200">
        <a:solidFill>
          <a:srgbClr val="000000"/>
        </a:solidFill>
        <a:latin typeface="Lucida Grande" pitchFamily="28" charset="0"/>
        <a:ea typeface="ヒラギノ角ゴ Pro W3" pitchFamily="28" charset="-128"/>
        <a:cs typeface="+mn-cs"/>
        <a:sym typeface="Lucida Grande" pitchFamily="28" charset="0"/>
      </a:defRPr>
    </a:lvl1pPr>
    <a:lvl2pPr marL="411476" algn="ctr" rtl="0" fontAlgn="base">
      <a:spcBef>
        <a:spcPct val="0"/>
      </a:spcBef>
      <a:spcAft>
        <a:spcPct val="0"/>
      </a:spcAft>
      <a:defRPr sz="2900" kern="1200">
        <a:solidFill>
          <a:srgbClr val="000000"/>
        </a:solidFill>
        <a:latin typeface="Lucida Grande" pitchFamily="28" charset="0"/>
        <a:ea typeface="ヒラギノ角ゴ Pro W3" pitchFamily="28" charset="-128"/>
        <a:cs typeface="+mn-cs"/>
        <a:sym typeface="Lucida Grande" pitchFamily="28" charset="0"/>
      </a:defRPr>
    </a:lvl2pPr>
    <a:lvl3pPr marL="822952" algn="ctr" rtl="0" fontAlgn="base">
      <a:spcBef>
        <a:spcPct val="0"/>
      </a:spcBef>
      <a:spcAft>
        <a:spcPct val="0"/>
      </a:spcAft>
      <a:defRPr sz="2900" kern="1200">
        <a:solidFill>
          <a:srgbClr val="000000"/>
        </a:solidFill>
        <a:latin typeface="Lucida Grande" pitchFamily="28" charset="0"/>
        <a:ea typeface="ヒラギノ角ゴ Pro W3" pitchFamily="28" charset="-128"/>
        <a:cs typeface="+mn-cs"/>
        <a:sym typeface="Lucida Grande" pitchFamily="28" charset="0"/>
      </a:defRPr>
    </a:lvl3pPr>
    <a:lvl4pPr marL="1234427" algn="ctr" rtl="0" fontAlgn="base">
      <a:spcBef>
        <a:spcPct val="0"/>
      </a:spcBef>
      <a:spcAft>
        <a:spcPct val="0"/>
      </a:spcAft>
      <a:defRPr sz="2900" kern="1200">
        <a:solidFill>
          <a:srgbClr val="000000"/>
        </a:solidFill>
        <a:latin typeface="Lucida Grande" pitchFamily="28" charset="0"/>
        <a:ea typeface="ヒラギノ角ゴ Pro W3" pitchFamily="28" charset="-128"/>
        <a:cs typeface="+mn-cs"/>
        <a:sym typeface="Lucida Grande" pitchFamily="28" charset="0"/>
      </a:defRPr>
    </a:lvl4pPr>
    <a:lvl5pPr marL="1645904" algn="ctr" rtl="0" fontAlgn="base">
      <a:spcBef>
        <a:spcPct val="0"/>
      </a:spcBef>
      <a:spcAft>
        <a:spcPct val="0"/>
      </a:spcAft>
      <a:defRPr sz="2900" kern="1200">
        <a:solidFill>
          <a:srgbClr val="000000"/>
        </a:solidFill>
        <a:latin typeface="Lucida Grande" pitchFamily="28" charset="0"/>
        <a:ea typeface="ヒラギノ角ゴ Pro W3" pitchFamily="28" charset="-128"/>
        <a:cs typeface="+mn-cs"/>
        <a:sym typeface="Lucida Grande" pitchFamily="28" charset="0"/>
      </a:defRPr>
    </a:lvl5pPr>
    <a:lvl6pPr marL="2057379" algn="l" defTabSz="822952" rtl="0" eaLnBrk="1" latinLnBrk="0" hangingPunct="1">
      <a:defRPr sz="2900" kern="1200">
        <a:solidFill>
          <a:srgbClr val="000000"/>
        </a:solidFill>
        <a:latin typeface="Lucida Grande" pitchFamily="28" charset="0"/>
        <a:ea typeface="ヒラギノ角ゴ Pro W3" pitchFamily="28" charset="-128"/>
        <a:cs typeface="+mn-cs"/>
        <a:sym typeface="Lucida Grande" pitchFamily="28" charset="0"/>
      </a:defRPr>
    </a:lvl6pPr>
    <a:lvl7pPr marL="2468856" algn="l" defTabSz="822952" rtl="0" eaLnBrk="1" latinLnBrk="0" hangingPunct="1">
      <a:defRPr sz="2900" kern="1200">
        <a:solidFill>
          <a:srgbClr val="000000"/>
        </a:solidFill>
        <a:latin typeface="Lucida Grande" pitchFamily="28" charset="0"/>
        <a:ea typeface="ヒラギノ角ゴ Pro W3" pitchFamily="28" charset="-128"/>
        <a:cs typeface="+mn-cs"/>
        <a:sym typeface="Lucida Grande" pitchFamily="28" charset="0"/>
      </a:defRPr>
    </a:lvl7pPr>
    <a:lvl8pPr marL="2880331" algn="l" defTabSz="822952" rtl="0" eaLnBrk="1" latinLnBrk="0" hangingPunct="1">
      <a:defRPr sz="2900" kern="1200">
        <a:solidFill>
          <a:srgbClr val="000000"/>
        </a:solidFill>
        <a:latin typeface="Lucida Grande" pitchFamily="28" charset="0"/>
        <a:ea typeface="ヒラギノ角ゴ Pro W3" pitchFamily="28" charset="-128"/>
        <a:cs typeface="+mn-cs"/>
        <a:sym typeface="Lucida Grande" pitchFamily="28" charset="0"/>
      </a:defRPr>
    </a:lvl8pPr>
    <a:lvl9pPr marL="3291807" algn="l" defTabSz="822952" rtl="0" eaLnBrk="1" latinLnBrk="0" hangingPunct="1">
      <a:defRPr sz="2900" kern="1200">
        <a:solidFill>
          <a:srgbClr val="000000"/>
        </a:solidFill>
        <a:latin typeface="Lucida Grande" pitchFamily="28" charset="0"/>
        <a:ea typeface="ヒラギノ角ゴ Pro W3" pitchFamily="28" charset="-128"/>
        <a:cs typeface="+mn-cs"/>
        <a:sym typeface="Lucida Grande" pitchFamily="28" charset="0"/>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guide id="3" orient="horz" pos="216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geants"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7"/>
    <a:srgbClr val="996633"/>
    <a:srgbClr val="336600"/>
    <a:srgbClr val="008000"/>
    <a:srgbClr val="339966"/>
    <a:srgbClr val="8E6C00"/>
    <a:srgbClr val="9A3B26"/>
    <a:srgbClr val="FFE38B"/>
    <a:srgbClr val="99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84" autoAdjust="0"/>
    <p:restoredTop sz="92368" autoAdjust="0"/>
  </p:normalViewPr>
  <p:slideViewPr>
    <p:cSldViewPr>
      <p:cViewPr varScale="1">
        <p:scale>
          <a:sx n="102" d="100"/>
          <a:sy n="102" d="100"/>
        </p:scale>
        <p:origin x="1782" y="108"/>
      </p:cViewPr>
      <p:guideLst>
        <p:guide orient="horz" pos="2400"/>
        <p:guide pos="3200"/>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9" d="100"/>
          <a:sy n="49" d="100"/>
        </p:scale>
        <p:origin x="1424"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3344" cy="465455"/>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sz="quarter" idx="1"/>
          </p:nvPr>
        </p:nvSpPr>
        <p:spPr>
          <a:xfrm>
            <a:off x="3978134" y="2"/>
            <a:ext cx="3043344" cy="465455"/>
          </a:xfrm>
          <a:prstGeom prst="rect">
            <a:avLst/>
          </a:prstGeom>
        </p:spPr>
        <p:txBody>
          <a:bodyPr vert="horz" lIns="93306" tIns="46653" rIns="93306" bIns="46653" rtlCol="0"/>
          <a:lstStyle>
            <a:lvl1pPr algn="r">
              <a:defRPr sz="1200"/>
            </a:lvl1pPr>
          </a:lstStyle>
          <a:p>
            <a:fld id="{86A8922D-36EA-46E9-A1E8-0198982B44D8}" type="datetimeFigureOut">
              <a:rPr lang="en-US" smtClean="0"/>
              <a:pPr/>
              <a:t>2/28/2019</a:t>
            </a:fld>
            <a:endParaRPr lang="en-US" dirty="0"/>
          </a:p>
        </p:txBody>
      </p:sp>
      <p:sp>
        <p:nvSpPr>
          <p:cNvPr id="4" name="Footer Placeholder 3"/>
          <p:cNvSpPr>
            <a:spLocks noGrp="1"/>
          </p:cNvSpPr>
          <p:nvPr>
            <p:ph type="ftr" sz="quarter" idx="2"/>
          </p:nvPr>
        </p:nvSpPr>
        <p:spPr>
          <a:xfrm>
            <a:off x="1" y="8842032"/>
            <a:ext cx="3043344" cy="465455"/>
          </a:xfrm>
          <a:prstGeom prst="rect">
            <a:avLst/>
          </a:prstGeom>
        </p:spPr>
        <p:txBody>
          <a:bodyPr vert="horz" lIns="93306" tIns="46653" rIns="93306" bIns="466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4" y="8842032"/>
            <a:ext cx="3043344" cy="465455"/>
          </a:xfrm>
          <a:prstGeom prst="rect">
            <a:avLst/>
          </a:prstGeom>
        </p:spPr>
        <p:txBody>
          <a:bodyPr vert="horz" lIns="93306" tIns="46653" rIns="93306" bIns="46653" rtlCol="0" anchor="b"/>
          <a:lstStyle>
            <a:lvl1pPr algn="r">
              <a:defRPr sz="1200"/>
            </a:lvl1pPr>
          </a:lstStyle>
          <a:p>
            <a:fld id="{22C6777C-B084-4796-BA13-6E620C8A1C4B}" type="slidenum">
              <a:rPr lang="en-US" smtClean="0"/>
              <a:pPr/>
              <a:t>‹#›</a:t>
            </a:fld>
            <a:endParaRPr lang="en-US" dirty="0"/>
          </a:p>
        </p:txBody>
      </p:sp>
    </p:spTree>
    <p:extLst>
      <p:ext uri="{BB962C8B-B14F-4D97-AF65-F5344CB8AC3E}">
        <p14:creationId xmlns:p14="http://schemas.microsoft.com/office/powerpoint/2010/main" val="1531106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p:cNvSpPr>
          <p:nvPr>
            <p:ph type="hdr" sz="quarter"/>
          </p:nvPr>
        </p:nvSpPr>
        <p:spPr bwMode="auto">
          <a:xfrm>
            <a:off x="1" y="2"/>
            <a:ext cx="3043344" cy="465455"/>
          </a:xfrm>
          <a:prstGeom prst="rect">
            <a:avLst/>
          </a:prstGeom>
          <a:noFill/>
          <a:ln w="25400">
            <a:noFill/>
            <a:miter lim="800000"/>
            <a:headEnd/>
            <a:tailEnd/>
          </a:ln>
          <a:effectLst/>
        </p:spPr>
        <p:txBody>
          <a:bodyPr vert="horz" wrap="square" lIns="93306" tIns="46653" rIns="93306" bIns="46653" numCol="1" anchor="t" anchorCtr="0" compatLnSpc="1">
            <a:prstTxWarp prst="textNoShape">
              <a:avLst/>
            </a:prstTxWarp>
          </a:bodyPr>
          <a:lstStyle>
            <a:lvl1pPr algn="l">
              <a:defRPr sz="1200" smtClean="0"/>
            </a:lvl1pPr>
          </a:lstStyle>
          <a:p>
            <a:pPr>
              <a:defRPr/>
            </a:pPr>
            <a:endParaRPr lang="en-US" dirty="0"/>
          </a:p>
        </p:txBody>
      </p:sp>
      <p:sp>
        <p:nvSpPr>
          <p:cNvPr id="11267" name="Rectangle 3"/>
          <p:cNvSpPr>
            <a:spLocks noGrp="1"/>
          </p:cNvSpPr>
          <p:nvPr>
            <p:ph type="dt" idx="1"/>
          </p:nvPr>
        </p:nvSpPr>
        <p:spPr bwMode="auto">
          <a:xfrm>
            <a:off x="3979759" y="2"/>
            <a:ext cx="3043344" cy="465455"/>
          </a:xfrm>
          <a:prstGeom prst="rect">
            <a:avLst/>
          </a:prstGeom>
          <a:noFill/>
          <a:ln w="25400">
            <a:noFill/>
            <a:miter lim="800000"/>
            <a:headEnd/>
            <a:tailEnd/>
          </a:ln>
          <a:effectLst/>
        </p:spPr>
        <p:txBody>
          <a:bodyPr vert="horz" wrap="square" lIns="93306" tIns="46653" rIns="93306" bIns="46653" numCol="1" anchor="t" anchorCtr="0" compatLnSpc="1">
            <a:prstTxWarp prst="textNoShape">
              <a:avLst/>
            </a:prstTxWarp>
          </a:bodyPr>
          <a:lstStyle>
            <a:lvl1pPr algn="r">
              <a:defRPr sz="1200" smtClean="0"/>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p:spPr>
      </p:sp>
      <p:sp>
        <p:nvSpPr>
          <p:cNvPr id="11269" name="Rectangle 5"/>
          <p:cNvSpPr>
            <a:spLocks noGrp="1"/>
          </p:cNvSpPr>
          <p:nvPr>
            <p:ph type="body" sz="quarter" idx="3"/>
          </p:nvPr>
        </p:nvSpPr>
        <p:spPr bwMode="auto">
          <a:xfrm>
            <a:off x="936415" y="4421825"/>
            <a:ext cx="5150273" cy="4189095"/>
          </a:xfrm>
          <a:prstGeom prst="rect">
            <a:avLst/>
          </a:prstGeom>
          <a:noFill/>
          <a:ln w="25400">
            <a:noFill/>
            <a:miter lim="800000"/>
            <a:headEnd/>
            <a:tailEnd/>
          </a:ln>
          <a:effectLst/>
        </p:spPr>
        <p:txBody>
          <a:bodyPr vert="horz" wrap="square" lIns="93306" tIns="46653" rIns="93306" bIns="466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p:cNvSpPr>
          <p:nvPr>
            <p:ph type="ftr" sz="quarter" idx="4"/>
          </p:nvPr>
        </p:nvSpPr>
        <p:spPr bwMode="auto">
          <a:xfrm>
            <a:off x="1" y="8843647"/>
            <a:ext cx="3043344" cy="465455"/>
          </a:xfrm>
          <a:prstGeom prst="rect">
            <a:avLst/>
          </a:prstGeom>
          <a:noFill/>
          <a:ln w="25400">
            <a:noFill/>
            <a:miter lim="800000"/>
            <a:headEnd/>
            <a:tailEnd/>
          </a:ln>
          <a:effectLst/>
        </p:spPr>
        <p:txBody>
          <a:bodyPr vert="horz" wrap="square" lIns="93306" tIns="46653" rIns="93306" bIns="46653" numCol="1" anchor="b" anchorCtr="0" compatLnSpc="1">
            <a:prstTxWarp prst="textNoShape">
              <a:avLst/>
            </a:prstTxWarp>
          </a:bodyPr>
          <a:lstStyle>
            <a:lvl1pPr algn="l">
              <a:defRPr sz="1200" smtClean="0"/>
            </a:lvl1pPr>
          </a:lstStyle>
          <a:p>
            <a:pPr>
              <a:defRPr/>
            </a:pPr>
            <a:endParaRPr lang="en-US" dirty="0"/>
          </a:p>
        </p:txBody>
      </p:sp>
      <p:sp>
        <p:nvSpPr>
          <p:cNvPr id="11271" name="Rectangle 7"/>
          <p:cNvSpPr>
            <a:spLocks noGrp="1"/>
          </p:cNvSpPr>
          <p:nvPr>
            <p:ph type="sldNum" sz="quarter" idx="5"/>
          </p:nvPr>
        </p:nvSpPr>
        <p:spPr bwMode="auto">
          <a:xfrm>
            <a:off x="3979759" y="8843647"/>
            <a:ext cx="3043344" cy="465455"/>
          </a:xfrm>
          <a:prstGeom prst="rect">
            <a:avLst/>
          </a:prstGeom>
          <a:noFill/>
          <a:ln w="25400">
            <a:noFill/>
            <a:miter lim="800000"/>
            <a:headEnd/>
            <a:tailEnd/>
          </a:ln>
          <a:effectLst/>
        </p:spPr>
        <p:txBody>
          <a:bodyPr vert="horz" wrap="square" lIns="93306" tIns="46653" rIns="93306" bIns="46653" numCol="1" anchor="b" anchorCtr="0" compatLnSpc="1">
            <a:prstTxWarp prst="textNoShape">
              <a:avLst/>
            </a:prstTxWarp>
          </a:bodyPr>
          <a:lstStyle>
            <a:lvl1pPr algn="r">
              <a:defRPr sz="1200" smtClean="0"/>
            </a:lvl1pPr>
          </a:lstStyle>
          <a:p>
            <a:pPr>
              <a:defRPr/>
            </a:pPr>
            <a:fld id="{26CF1F50-0466-4958-9E55-ED297A1EDBE7}" type="slidenum">
              <a:rPr lang="en-US"/>
              <a:pPr>
                <a:defRPr/>
              </a:pPr>
              <a:t>‹#›</a:t>
            </a:fld>
            <a:endParaRPr lang="en-US" dirty="0"/>
          </a:p>
        </p:txBody>
      </p:sp>
    </p:spTree>
    <p:extLst>
      <p:ext uri="{BB962C8B-B14F-4D97-AF65-F5344CB8AC3E}">
        <p14:creationId xmlns:p14="http://schemas.microsoft.com/office/powerpoint/2010/main" val="367521204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100" kern="1200">
        <a:solidFill>
          <a:schemeClr val="tx1"/>
        </a:solidFill>
        <a:latin typeface="Lucida Grande" pitchFamily="28" charset="0"/>
        <a:ea typeface="+mn-ea"/>
        <a:cs typeface="+mn-cs"/>
      </a:defRPr>
    </a:lvl1pPr>
    <a:lvl2pPr marL="411476" algn="l" rtl="0" eaLnBrk="0" fontAlgn="base" hangingPunct="0">
      <a:spcBef>
        <a:spcPct val="0"/>
      </a:spcBef>
      <a:spcAft>
        <a:spcPct val="0"/>
      </a:spcAft>
      <a:defRPr sz="1100" kern="1200">
        <a:solidFill>
          <a:schemeClr val="tx1"/>
        </a:solidFill>
        <a:latin typeface="Lucida Grande" pitchFamily="28" charset="0"/>
        <a:ea typeface="+mn-ea"/>
        <a:cs typeface="+mn-cs"/>
      </a:defRPr>
    </a:lvl2pPr>
    <a:lvl3pPr marL="822952" algn="l" rtl="0" eaLnBrk="0" fontAlgn="base" hangingPunct="0">
      <a:spcBef>
        <a:spcPct val="0"/>
      </a:spcBef>
      <a:spcAft>
        <a:spcPct val="0"/>
      </a:spcAft>
      <a:defRPr sz="1100" kern="1200">
        <a:solidFill>
          <a:schemeClr val="tx1"/>
        </a:solidFill>
        <a:latin typeface="Lucida Grande" pitchFamily="28" charset="0"/>
        <a:ea typeface="+mn-ea"/>
        <a:cs typeface="+mn-cs"/>
      </a:defRPr>
    </a:lvl3pPr>
    <a:lvl4pPr marL="1234427" algn="l" rtl="0" eaLnBrk="0" fontAlgn="base" hangingPunct="0">
      <a:spcBef>
        <a:spcPct val="0"/>
      </a:spcBef>
      <a:spcAft>
        <a:spcPct val="0"/>
      </a:spcAft>
      <a:defRPr sz="1100" kern="1200">
        <a:solidFill>
          <a:schemeClr val="tx1"/>
        </a:solidFill>
        <a:latin typeface="Lucida Grande" pitchFamily="28" charset="0"/>
        <a:ea typeface="+mn-ea"/>
        <a:cs typeface="+mn-cs"/>
      </a:defRPr>
    </a:lvl4pPr>
    <a:lvl5pPr marL="1645904" algn="l" rtl="0" eaLnBrk="0" fontAlgn="base" hangingPunct="0">
      <a:spcBef>
        <a:spcPct val="0"/>
      </a:spcBef>
      <a:spcAft>
        <a:spcPct val="0"/>
      </a:spcAft>
      <a:defRPr sz="1100" kern="1200">
        <a:solidFill>
          <a:schemeClr val="tx1"/>
        </a:solidFill>
        <a:latin typeface="Lucida Grande" pitchFamily="28" charset="0"/>
        <a:ea typeface="+mn-ea"/>
        <a:cs typeface="+mn-cs"/>
      </a:defRPr>
    </a:lvl5pPr>
    <a:lvl6pPr marL="2057379" algn="l" defTabSz="822952" rtl="0" eaLnBrk="1" latinLnBrk="0" hangingPunct="1">
      <a:defRPr sz="1100" kern="1200">
        <a:solidFill>
          <a:schemeClr val="tx1"/>
        </a:solidFill>
        <a:latin typeface="+mn-lt"/>
        <a:ea typeface="+mn-ea"/>
        <a:cs typeface="+mn-cs"/>
      </a:defRPr>
    </a:lvl6pPr>
    <a:lvl7pPr marL="2468856" algn="l" defTabSz="822952" rtl="0" eaLnBrk="1" latinLnBrk="0" hangingPunct="1">
      <a:defRPr sz="1100" kern="1200">
        <a:solidFill>
          <a:schemeClr val="tx1"/>
        </a:solidFill>
        <a:latin typeface="+mn-lt"/>
        <a:ea typeface="+mn-ea"/>
        <a:cs typeface="+mn-cs"/>
      </a:defRPr>
    </a:lvl7pPr>
    <a:lvl8pPr marL="2880331" algn="l" defTabSz="822952" rtl="0" eaLnBrk="1" latinLnBrk="0" hangingPunct="1">
      <a:defRPr sz="1100" kern="1200">
        <a:solidFill>
          <a:schemeClr val="tx1"/>
        </a:solidFill>
        <a:latin typeface="+mn-lt"/>
        <a:ea typeface="+mn-ea"/>
        <a:cs typeface="+mn-cs"/>
      </a:defRPr>
    </a:lvl8pPr>
    <a:lvl9pPr marL="3291807" algn="l" defTabSz="82295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p:cNvSpPr>
          <p:nvPr>
            <p:ph type="sldNum" sz="quarter" idx="5"/>
          </p:nvPr>
        </p:nvSpPr>
        <p:spPr>
          <a:noFill/>
        </p:spPr>
        <p:txBody>
          <a:bodyPr/>
          <a:lstStyle/>
          <a:p>
            <a:fld id="{692473CD-E85F-4247-B159-8A270E0C2AF7}" type="slidenum">
              <a:rPr lang="en-US"/>
              <a:pPr/>
              <a:t>1</a:t>
            </a:fld>
            <a:endParaRPr 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p:cNvSpPr>
          <p:nvPr>
            <p:ph type="body" idx="1"/>
          </p:nvPr>
        </p:nvSpPr>
        <p:spPr>
          <a:noFill/>
          <a:ln w="9525"/>
        </p:spPr>
        <p:txBody>
          <a:bodyPr/>
          <a:lstStyle/>
          <a:p>
            <a:pPr eaLnBrk="1" hangingPunct="1"/>
            <a:endParaRPr lang="en-US" dirty="0"/>
          </a:p>
        </p:txBody>
      </p:sp>
    </p:spTree>
    <p:extLst>
      <p:ext uri="{BB962C8B-B14F-4D97-AF65-F5344CB8AC3E}">
        <p14:creationId xmlns:p14="http://schemas.microsoft.com/office/powerpoint/2010/main" val="3035684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water quality benefits:</a:t>
            </a:r>
          </a:p>
          <a:p>
            <a:pPr marL="172167" indent="-172167">
              <a:buFontTx/>
              <a:buChar char="-"/>
            </a:pPr>
            <a:r>
              <a:rPr lang="en-US" dirty="0"/>
              <a:t>Reduce</a:t>
            </a:r>
            <a:r>
              <a:rPr lang="en-US" baseline="0" dirty="0"/>
              <a:t> salt loads by 95 tons per day on average</a:t>
            </a:r>
            <a:endParaRPr lang="en-US" dirty="0"/>
          </a:p>
          <a:p>
            <a:pPr marL="172167" indent="-172167">
              <a:buFontTx/>
              <a:buChar char="-"/>
            </a:pPr>
            <a:r>
              <a:rPr lang="en-US" dirty="0"/>
              <a:t>Four</a:t>
            </a:r>
            <a:r>
              <a:rPr lang="en-US" baseline="0" dirty="0"/>
              <a:t> of eight Delta Waterways (</a:t>
            </a:r>
            <a:r>
              <a:rPr lang="en-US" b="1" baseline="0" dirty="0"/>
              <a:t>red</a:t>
            </a:r>
            <a:r>
              <a:rPr lang="en-US" baseline="0" dirty="0"/>
              <a:t> waterbodies on figure) </a:t>
            </a:r>
            <a:r>
              <a:rPr lang="en-US" b="1" baseline="0" dirty="0"/>
              <a:t>are impaired </a:t>
            </a:r>
            <a:r>
              <a:rPr lang="en-US" baseline="0" dirty="0"/>
              <a:t>for electrical conductivity (blue waterbodies not impaired for EC); a measure of salinity</a:t>
            </a:r>
            <a:endParaRPr lang="en-US" dirty="0"/>
          </a:p>
          <a:p>
            <a:pPr marL="172167" indent="-172167">
              <a:buFontTx/>
              <a:buChar char="-"/>
            </a:pPr>
            <a:r>
              <a:rPr lang="en-US" dirty="0"/>
              <a:t>Equivalent</a:t>
            </a:r>
            <a:r>
              <a:rPr lang="en-US" baseline="0" dirty="0"/>
              <a:t> benefit</a:t>
            </a:r>
            <a:r>
              <a:rPr lang="en-US" dirty="0"/>
              <a:t> to project would be RO at very high costs</a:t>
            </a:r>
          </a:p>
          <a:p>
            <a:pPr marL="172167" indent="-172167">
              <a:buFontTx/>
              <a:buChar char="-"/>
            </a:pPr>
            <a:endParaRPr lang="en-US" dirty="0"/>
          </a:p>
          <a:p>
            <a:pPr marL="172167" indent="-172167">
              <a:buFontTx/>
              <a:buChar char="-"/>
            </a:pPr>
            <a:r>
              <a:rPr lang="en-US" dirty="0"/>
              <a:t>How address question of the transfer of these</a:t>
            </a:r>
            <a:r>
              <a:rPr lang="en-US" baseline="0" dirty="0"/>
              <a:t> salts to ag lands …are there crop impacts or GW impacts from the salts in RW? – </a:t>
            </a:r>
            <a:r>
              <a:rPr lang="en-US" b="1" baseline="0" dirty="0"/>
              <a:t>NO, Salts are not a GW concern in this basin.  </a:t>
            </a:r>
            <a:r>
              <a:rPr lang="en-US" baseline="0" dirty="0"/>
              <a:t>Some salts are beneficially used in the plants (e.g., nitrates).</a:t>
            </a:r>
          </a:p>
          <a:p>
            <a:pPr marL="172167" indent="-172167">
              <a:buFontTx/>
              <a:buChar char="-"/>
            </a:pPr>
            <a:r>
              <a:rPr lang="en-US" baseline="0" dirty="0"/>
              <a:t>The Delta is impaired for salt and the GW basin is not.</a:t>
            </a:r>
          </a:p>
          <a:p>
            <a:pPr marL="172167" indent="-172167">
              <a:buFontTx/>
              <a:buChar char="-"/>
            </a:pPr>
            <a:r>
              <a:rPr lang="en-US" baseline="0" dirty="0"/>
              <a:t>The GW basin has more assimilative capacity.  RW is applied at agronomic rates and it is spread over a larger ground surface area that is then filtered through the soils.  There would only be a small incremental change in the salt concentration I the GW.</a:t>
            </a:r>
          </a:p>
          <a:p>
            <a:pPr marL="172167" indent="-172167">
              <a:buFontTx/>
              <a:buChar char="-"/>
            </a:pPr>
            <a:endParaRPr lang="en-US" baseline="0" dirty="0"/>
          </a:p>
          <a:p>
            <a:pPr marL="172167" indent="-172167">
              <a:buFontTx/>
              <a:buChar char="-"/>
            </a:pPr>
            <a:r>
              <a:rPr lang="en-US" baseline="0" dirty="0"/>
              <a:t>Salt and Nutrient management plans would be developed.  There are no anticipated impacts to crops, as this was a key issue we addressed working with our ag stakeholders.</a:t>
            </a:r>
          </a:p>
          <a:p>
            <a:pPr marL="172167" indent="-172167">
              <a:buFontTx/>
              <a:buChar char="-"/>
            </a:pPr>
            <a:endParaRPr lang="en-US" baseline="0" dirty="0"/>
          </a:p>
          <a:p>
            <a:pPr marL="172167" indent="-172167">
              <a:buFontTx/>
              <a:buChar char="-"/>
            </a:pPr>
            <a:r>
              <a:rPr lang="en-US" baseline="0" dirty="0"/>
              <a:t>The Delta is at 700EC, here as the GW basin is at 300EC, it is being spread out over a larger ground surface area.</a:t>
            </a:r>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a:pPr>
                <a:defRPr/>
              </a:pPr>
              <a:t>11</a:t>
            </a:fld>
            <a:endParaRPr lang="en-US" dirty="0"/>
          </a:p>
        </p:txBody>
      </p:sp>
    </p:spTree>
    <p:extLst>
      <p:ext uri="{BB962C8B-B14F-4D97-AF65-F5344CB8AC3E}">
        <p14:creationId xmlns:p14="http://schemas.microsoft.com/office/powerpoint/2010/main" val="956581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a:pPr>
                <a:defRPr/>
              </a:pPr>
              <a:t>12</a:t>
            </a:fld>
            <a:endParaRPr lang="en-US" dirty="0"/>
          </a:p>
        </p:txBody>
      </p:sp>
    </p:spTree>
    <p:extLst>
      <p:ext uri="{BB962C8B-B14F-4D97-AF65-F5344CB8AC3E}">
        <p14:creationId xmlns:p14="http://schemas.microsoft.com/office/powerpoint/2010/main" val="2902273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13</a:t>
            </a:fld>
            <a:endParaRPr lang="en-US" dirty="0"/>
          </a:p>
        </p:txBody>
      </p:sp>
    </p:spTree>
    <p:extLst>
      <p:ext uri="{BB962C8B-B14F-4D97-AF65-F5344CB8AC3E}">
        <p14:creationId xmlns:p14="http://schemas.microsoft.com/office/powerpoint/2010/main" val="256479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j-lt"/>
              </a:rPr>
              <a:t>How will Benefits be Achieved</a:t>
            </a:r>
          </a:p>
          <a:p>
            <a:pPr marL="287404" indent="-287404">
              <a:buFont typeface="Arial" panose="020B0604020202020204" pitchFamily="34" charset="0"/>
              <a:buChar char="•"/>
            </a:pPr>
            <a:r>
              <a:rPr lang="en-US" sz="1400" b="1" dirty="0">
                <a:latin typeface="+mj-lt"/>
              </a:rPr>
              <a:t>Groundwater basin recovers over time and provides ecosystem benefits (riparian and in-stream flows)</a:t>
            </a:r>
          </a:p>
          <a:p>
            <a:pPr marL="287404" indent="-287404">
              <a:buFont typeface="Arial" panose="020B0604020202020204" pitchFamily="34" charset="0"/>
              <a:buChar char="•"/>
            </a:pPr>
            <a:r>
              <a:rPr lang="en-US" sz="1400" b="1" dirty="0">
                <a:latin typeface="+mj-lt"/>
              </a:rPr>
              <a:t>Benefits enhanced by ecological restoration and land use management changes</a:t>
            </a:r>
          </a:p>
          <a:p>
            <a:pPr marL="287404" indent="-287404">
              <a:buFont typeface="Arial" panose="020B0604020202020204" pitchFamily="34" charset="0"/>
              <a:buChar char="•"/>
            </a:pPr>
            <a:r>
              <a:rPr lang="en-US" sz="1400" b="1" dirty="0">
                <a:latin typeface="+mj-lt"/>
              </a:rPr>
              <a:t>Conjunctive Use and Groundwater Banking</a:t>
            </a:r>
          </a:p>
          <a:p>
            <a:pPr marL="287404" indent="-287404">
              <a:buFont typeface="Arial" panose="020B0604020202020204" pitchFamily="34" charset="0"/>
              <a:buChar char="•"/>
            </a:pPr>
            <a:endParaRPr lang="en-US" sz="1400" b="1" dirty="0">
              <a:latin typeface="+mj-lt"/>
            </a:endParaRPr>
          </a:p>
          <a:p>
            <a:pPr marL="172443" indent="-172443" defTabSz="919693">
              <a:buFont typeface="Arial" panose="020B0604020202020204" pitchFamily="34" charset="0"/>
              <a:buChar char="•"/>
              <a:defRPr/>
            </a:pPr>
            <a:r>
              <a:rPr lang="en-US" sz="1400" dirty="0">
                <a:latin typeface="+mj-lt"/>
              </a:rPr>
              <a:t>70% of groundwater recharge will be left for ecosystem benefits and overall basin sustainability.</a:t>
            </a:r>
          </a:p>
          <a:p>
            <a:pPr marL="172443" indent="-172443" defTabSz="919693">
              <a:buFont typeface="Arial" panose="020B0604020202020204" pitchFamily="34" charset="0"/>
              <a:buChar char="•"/>
              <a:defRPr/>
            </a:pPr>
            <a:r>
              <a:rPr lang="en-US" sz="1400" dirty="0">
                <a:latin typeface="+mj-lt"/>
              </a:rPr>
              <a:t>Remaining 30% available for extraction during drought conditions through water banking operations.</a:t>
            </a:r>
          </a:p>
          <a:p>
            <a:pPr marL="172443" indent="-172443" defTabSz="919693">
              <a:buFont typeface="Arial" panose="020B0604020202020204" pitchFamily="34" charset="0"/>
              <a:buChar char="•"/>
              <a:defRPr/>
            </a:pPr>
            <a:endParaRPr lang="en-US" sz="1400" dirty="0">
              <a:latin typeface="+mj-lt"/>
            </a:endParaRPr>
          </a:p>
          <a:p>
            <a:pPr marL="172443" indent="-172443" defTabSz="919693">
              <a:buFont typeface="Arial" panose="020B0604020202020204" pitchFamily="34" charset="0"/>
              <a:buChar char="•"/>
              <a:defRPr/>
            </a:pPr>
            <a:r>
              <a:rPr lang="en-US" sz="1400" dirty="0">
                <a:latin typeface="+mj-lt"/>
              </a:rPr>
              <a:t>Another way of thinking about the overall project is the </a:t>
            </a:r>
            <a:r>
              <a:rPr lang="en-US" sz="1400" b="1" dirty="0">
                <a:latin typeface="+mj-lt"/>
              </a:rPr>
              <a:t>70% of recharge goes to growing a “savings account”, </a:t>
            </a:r>
            <a:r>
              <a:rPr lang="en-US" sz="1400" dirty="0">
                <a:latin typeface="+mj-lt"/>
              </a:rPr>
              <a:t>while the </a:t>
            </a:r>
            <a:r>
              <a:rPr lang="en-US" sz="1400" b="1" dirty="0">
                <a:latin typeface="+mj-lt"/>
              </a:rPr>
              <a:t>30% goes to a “checking account”</a:t>
            </a:r>
            <a:r>
              <a:rPr lang="en-US" sz="1400" dirty="0">
                <a:latin typeface="+mj-lt"/>
              </a:rPr>
              <a:t> that fluctuates up and down with payments and deposits (extraction and recharge)</a:t>
            </a:r>
          </a:p>
        </p:txBody>
      </p:sp>
      <p:sp>
        <p:nvSpPr>
          <p:cNvPr id="4" name="Slide Number Placeholder 3"/>
          <p:cNvSpPr>
            <a:spLocks noGrp="1"/>
          </p:cNvSpPr>
          <p:nvPr>
            <p:ph type="sldNum" sz="quarter" idx="10"/>
          </p:nvPr>
        </p:nvSpPr>
        <p:spPr/>
        <p:txBody>
          <a:bodyPr/>
          <a:lstStyle/>
          <a:p>
            <a:pPr>
              <a:defRPr/>
            </a:pPr>
            <a:fld id="{26CF1F50-0466-4958-9E55-ED297A1EDBE7}" type="slidenum">
              <a:rPr lang="en-US"/>
              <a:pPr>
                <a:defRPr/>
              </a:pPr>
              <a:t>14</a:t>
            </a:fld>
            <a:endParaRPr lang="en-US" dirty="0"/>
          </a:p>
        </p:txBody>
      </p:sp>
    </p:spTree>
    <p:extLst>
      <p:ext uri="{BB962C8B-B14F-4D97-AF65-F5344CB8AC3E}">
        <p14:creationId xmlns:p14="http://schemas.microsoft.com/office/powerpoint/2010/main" val="422408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CF1F50-0466-4958-9E55-ED297A1EDBE7}" type="slidenum">
              <a:rPr kumimoji="0" lang="en-US" sz="1200" b="0" i="0" u="none" strike="noStrike" kern="1200" cap="none" spc="0" normalizeH="0" baseline="0" noProof="0" smtClean="0">
                <a:ln>
                  <a:noFill/>
                </a:ln>
                <a:solidFill>
                  <a:srgbClr val="000000"/>
                </a:solidFill>
                <a:effectLst/>
                <a:uLnTx/>
                <a:uFillTx/>
                <a:latin typeface="Lucida Grande" pitchFamily="28" charset="0"/>
                <a:ea typeface="ヒラギノ角ゴ Pro W3" pitchFamily="28" charset="-128"/>
                <a:cs typeface="+mn-cs"/>
                <a:sym typeface="Lucida Grande" pitchFamily="28"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Lucida Grande" pitchFamily="28" charset="0"/>
              <a:ea typeface="ヒラギノ角ゴ Pro W3" pitchFamily="28" charset="-128"/>
              <a:cs typeface="+mn-cs"/>
              <a:sym typeface="Lucida Grande" pitchFamily="28" charset="0"/>
            </a:endParaRPr>
          </a:p>
        </p:txBody>
      </p:sp>
    </p:spTree>
    <p:extLst>
      <p:ext uri="{BB962C8B-B14F-4D97-AF65-F5344CB8AC3E}">
        <p14:creationId xmlns:p14="http://schemas.microsoft.com/office/powerpoint/2010/main" val="134609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16</a:t>
            </a:fld>
            <a:endParaRPr lang="en-US" dirty="0"/>
          </a:p>
        </p:txBody>
      </p:sp>
    </p:spTree>
    <p:extLst>
      <p:ext uri="{BB962C8B-B14F-4D97-AF65-F5344CB8AC3E}">
        <p14:creationId xmlns:p14="http://schemas.microsoft.com/office/powerpoint/2010/main" val="337510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w="9525"/>
        </p:spPr>
        <p:txBody>
          <a:bodyPr/>
          <a:lstStyle/>
          <a:p>
            <a:pPr eaLnBrk="1" hangingPunct="1"/>
            <a:r>
              <a:rPr lang="en-US" sz="1300" b="1" dirty="0">
                <a:latin typeface="+mj-lt"/>
              </a:rPr>
              <a:t>The South County Ag Program has broad stakeholder support.  </a:t>
            </a:r>
            <a:r>
              <a:rPr lang="en-US" sz="1300" dirty="0">
                <a:latin typeface="+mj-lt"/>
              </a:rPr>
              <a:t>I would like to spend  a few minutes expanding on just who those stakeholders are and the process we went through to gain their support.</a:t>
            </a:r>
          </a:p>
          <a:p>
            <a:pPr eaLnBrk="1" hangingPunct="1"/>
            <a:endParaRPr lang="en-US" sz="1300" dirty="0">
              <a:latin typeface="+mj-lt"/>
            </a:endParaRPr>
          </a:p>
          <a:p>
            <a:pPr eaLnBrk="1" hangingPunct="1"/>
            <a:r>
              <a:rPr lang="en-US" sz="1300" dirty="0">
                <a:latin typeface="+mj-lt"/>
              </a:rPr>
              <a:t>Regional San takes its mission very seriously to protect the environment to work responsibly with our community.  With that in mind, we started early in the process (back in 2009 – Coalition, Charter, Mission, Principles)) working with a variety of stakeholders with the goal of facilitating collaboration and building partnerships. Their input was and continues to be critical in shaping the Program to achieve both the GW storage and Ecosystem benefits.</a:t>
            </a:r>
          </a:p>
          <a:p>
            <a:pPr eaLnBrk="1" hangingPunct="1"/>
            <a:endParaRPr lang="en-US" sz="1300" dirty="0">
              <a:latin typeface="+mj-lt"/>
            </a:endParaRPr>
          </a:p>
          <a:p>
            <a:pPr eaLnBrk="1" hangingPunct="1"/>
            <a:r>
              <a:rPr lang="en-US" sz="1300" dirty="0">
                <a:latin typeface="+mj-lt"/>
              </a:rPr>
              <a:t>As the slide depicts, we worked with…Ag, NGOs, EJ, SCGA, Water Supply</a:t>
            </a:r>
          </a:p>
          <a:p>
            <a:pPr eaLnBrk="1" hangingPunct="1"/>
            <a:endParaRPr lang="en-US" sz="1300" dirty="0">
              <a:latin typeface="+mj-lt"/>
            </a:endParaRPr>
          </a:p>
          <a:p>
            <a:pPr eaLnBrk="1" hangingPunct="1"/>
            <a:r>
              <a:rPr lang="en-US" sz="1300" dirty="0">
                <a:latin typeface="+mj-lt"/>
              </a:rPr>
              <a:t>The end result, -- we have support from this diverse stakeholder base, as evidenced in the letters of support provided with our Application.  Our efforts working with the various stakeholders will continue, as their input is critical to shape the Program</a:t>
            </a:r>
          </a:p>
          <a:p>
            <a:pPr eaLnBrk="1" hangingPunct="1"/>
            <a:endParaRPr lang="en-US" sz="1300" dirty="0">
              <a:latin typeface="+mj-lt"/>
            </a:endParaRPr>
          </a:p>
        </p:txBody>
      </p:sp>
      <p:sp>
        <p:nvSpPr>
          <p:cNvPr id="53252" name="Slide Number Placeholder 3"/>
          <p:cNvSpPr>
            <a:spLocks noGrp="1"/>
          </p:cNvSpPr>
          <p:nvPr>
            <p:ph type="sldNum" sz="quarter" idx="5"/>
          </p:nvPr>
        </p:nvSpPr>
        <p:spPr>
          <a:noFill/>
        </p:spPr>
        <p:txBody>
          <a:bodyPr/>
          <a:lstStyle/>
          <a:p>
            <a:fld id="{8AC4D9DD-E831-4954-9EA6-D3F1EE35B841}" type="slidenum">
              <a:rPr lang="en-US" smtClean="0"/>
              <a:pPr/>
              <a:t>17</a:t>
            </a:fld>
            <a:endParaRPr lang="en-US" dirty="0"/>
          </a:p>
        </p:txBody>
      </p:sp>
    </p:spTree>
    <p:extLst>
      <p:ext uri="{BB962C8B-B14F-4D97-AF65-F5344CB8AC3E}">
        <p14:creationId xmlns:p14="http://schemas.microsoft.com/office/powerpoint/2010/main" val="284521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p:cNvSpPr>
          <p:nvPr>
            <p:ph type="sldNum" sz="quarter" idx="5"/>
          </p:nvPr>
        </p:nvSpPr>
        <p:spPr>
          <a:noFill/>
        </p:spPr>
        <p:txBody>
          <a:bodyPr/>
          <a:lstStyle/>
          <a:p>
            <a:fld id="{692473CD-E85F-4247-B159-8A270E0C2AF7}" type="slidenum">
              <a:rPr lang="en-US"/>
              <a:pPr/>
              <a:t>18</a:t>
            </a:fld>
            <a:endParaRPr 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p:cNvSpPr>
          <p:nvPr>
            <p:ph type="body" idx="1"/>
          </p:nvPr>
        </p:nvSpPr>
        <p:spPr>
          <a:noFill/>
          <a:ln w="9525"/>
        </p:spPr>
        <p:txBody>
          <a:bodyPr/>
          <a:lstStyle/>
          <a:p>
            <a:pPr lvl="0">
              <a:defRPr/>
            </a:pPr>
            <a:r>
              <a:rPr lang="en-US" sz="1800" dirty="0">
                <a:solidFill>
                  <a:srgbClr val="000000"/>
                </a:solidFill>
              </a:rPr>
              <a:t>I would like to state at the outset, as with any project there is a team of individuals that bring their expertise to the project.  </a:t>
            </a:r>
          </a:p>
          <a:p>
            <a:pPr lvl="0">
              <a:defRPr/>
            </a:pPr>
            <a:endParaRPr lang="en-US" sz="1800" dirty="0">
              <a:solidFill>
                <a:srgbClr val="000000"/>
              </a:solidFill>
            </a:endParaRPr>
          </a:p>
          <a:p>
            <a:pPr lvl="0">
              <a:defRPr/>
            </a:pPr>
            <a:r>
              <a:rPr lang="en-US" sz="1800" dirty="0">
                <a:solidFill>
                  <a:srgbClr val="000000"/>
                </a:solidFill>
              </a:rPr>
              <a:t>A diverse group engineers, scientists, communications, environmental professionals and legal counsel.</a:t>
            </a:r>
          </a:p>
          <a:p>
            <a:pPr lvl="0">
              <a:defRPr/>
            </a:pPr>
            <a:endParaRPr lang="en-US" sz="1800" dirty="0">
              <a:solidFill>
                <a:srgbClr val="000000"/>
              </a:solidFill>
            </a:endParaRPr>
          </a:p>
          <a:p>
            <a:pPr lvl="0">
              <a:defRPr/>
            </a:pPr>
            <a:r>
              <a:rPr lang="en-US" sz="1800" dirty="0">
                <a:solidFill>
                  <a:srgbClr val="000000"/>
                </a:solidFill>
              </a:rPr>
              <a:t>We have some of those people here today in the audience, so if  cannot answer your questions, some of them may be able to.</a:t>
            </a:r>
          </a:p>
          <a:p>
            <a:pPr lvl="0">
              <a:defRPr/>
            </a:pPr>
            <a:endParaRPr lang="en-US" sz="1800" dirty="0">
              <a:solidFill>
                <a:srgbClr val="000000"/>
              </a:solidFill>
            </a:endParaRPr>
          </a:p>
          <a:p>
            <a:pPr eaLnBrk="1" hangingPunct="1"/>
            <a:endParaRPr lang="en-US" sz="1800" dirty="0"/>
          </a:p>
        </p:txBody>
      </p:sp>
    </p:spTree>
    <p:extLst>
      <p:ext uri="{BB962C8B-B14F-4D97-AF65-F5344CB8AC3E}">
        <p14:creationId xmlns:p14="http://schemas.microsoft.com/office/powerpoint/2010/main" val="435630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20</a:t>
            </a:fld>
            <a:endParaRPr lang="en-US" dirty="0"/>
          </a:p>
        </p:txBody>
      </p:sp>
    </p:spTree>
    <p:extLst>
      <p:ext uri="{BB962C8B-B14F-4D97-AF65-F5344CB8AC3E}">
        <p14:creationId xmlns:p14="http://schemas.microsoft.com/office/powerpoint/2010/main" val="181095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21</a:t>
            </a:fld>
            <a:endParaRPr lang="en-US" dirty="0"/>
          </a:p>
        </p:txBody>
      </p:sp>
    </p:spTree>
    <p:extLst>
      <p:ext uri="{BB962C8B-B14F-4D97-AF65-F5344CB8AC3E}">
        <p14:creationId xmlns:p14="http://schemas.microsoft.com/office/powerpoint/2010/main" val="207602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sz="1400" dirty="0"/>
              <a:t>Requires contracts with DFW, SWRCB and DWR regarding public benefits</a:t>
            </a:r>
          </a:p>
          <a:p>
            <a:pPr>
              <a:spcBef>
                <a:spcPts val="1800"/>
              </a:spcBef>
            </a:pPr>
            <a:r>
              <a:rPr lang="en-US" sz="1400" dirty="0"/>
              <a:t>Requires all draft supplemental environmental documents complete by Jan 1, 2022</a:t>
            </a:r>
          </a:p>
          <a:p>
            <a:pPr>
              <a:spcBef>
                <a:spcPts val="1200"/>
              </a:spcBef>
            </a:pPr>
            <a:r>
              <a:rPr lang="en-US" sz="1400" dirty="0"/>
              <a:t>Requires major environmental permits to be secured</a:t>
            </a:r>
          </a:p>
          <a:p>
            <a:pPr>
              <a:spcBef>
                <a:spcPts val="1200"/>
              </a:spcBef>
            </a:pPr>
            <a:r>
              <a:rPr lang="en-US" sz="1400" dirty="0"/>
              <a:t>CEQA review needed to support environmental permits</a:t>
            </a:r>
          </a:p>
          <a:p>
            <a:pPr>
              <a:spcBef>
                <a:spcPts val="1200"/>
              </a:spcBef>
            </a:pPr>
            <a:r>
              <a:rPr lang="en-US" sz="1400" dirty="0"/>
              <a:t>CWC funding agreement cannot go forward until these steps are complete</a:t>
            </a:r>
          </a:p>
          <a:p>
            <a:endParaRPr lang="en-US" sz="1400"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3</a:t>
            </a:fld>
            <a:endParaRPr lang="en-US" dirty="0"/>
          </a:p>
        </p:txBody>
      </p:sp>
    </p:spTree>
    <p:extLst>
      <p:ext uri="{BB962C8B-B14F-4D97-AF65-F5344CB8AC3E}">
        <p14:creationId xmlns:p14="http://schemas.microsoft.com/office/powerpoint/2010/main" val="375578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4</a:t>
            </a:fld>
            <a:endParaRPr lang="en-US" dirty="0"/>
          </a:p>
        </p:txBody>
      </p:sp>
    </p:spTree>
    <p:extLst>
      <p:ext uri="{BB962C8B-B14F-4D97-AF65-F5344CB8AC3E}">
        <p14:creationId xmlns:p14="http://schemas.microsoft.com/office/powerpoint/2010/main" val="275753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xfrm>
            <a:off x="311150" y="4421825"/>
            <a:ext cx="6400799" cy="4189095"/>
          </a:xfrm>
          <a:noFill/>
          <a:ln w="9525"/>
        </p:spPr>
        <p:txBody>
          <a:bodyPr/>
          <a:lstStyle/>
          <a:p>
            <a:pPr eaLnBrk="1" hangingPunct="1"/>
            <a:r>
              <a:rPr lang="en-US" sz="1400" dirty="0"/>
              <a:t>Exciting opportunity.</a:t>
            </a:r>
          </a:p>
          <a:p>
            <a:pPr eaLnBrk="1" hangingPunct="1"/>
            <a:r>
              <a:rPr lang="en-US" sz="1400" dirty="0"/>
              <a:t>Background on Regional San – and EchoWater</a:t>
            </a:r>
          </a:p>
          <a:p>
            <a:pPr defTabSz="912937" eaLnBrk="1" hangingPunct="1"/>
            <a:endParaRPr lang="en-US" sz="1400" dirty="0"/>
          </a:p>
          <a:p>
            <a:pPr eaLnBrk="1" hangingPunct="1">
              <a:lnSpc>
                <a:spcPct val="100000"/>
              </a:lnSpc>
            </a:pPr>
            <a:r>
              <a:rPr lang="en-US" sz="1400" dirty="0"/>
              <a:t>Once completed, EchoWater – Will produce Title 22 tertiary treated recycled water that can be used for other beneficial uses, such as providing recycled water for unrestricted use for irrigation.  </a:t>
            </a:r>
          </a:p>
          <a:p>
            <a:pPr eaLnBrk="1" hangingPunct="1">
              <a:lnSpc>
                <a:spcPct val="100000"/>
              </a:lnSpc>
            </a:pPr>
            <a:endParaRPr lang="en-US" sz="1400" dirty="0"/>
          </a:p>
          <a:p>
            <a:pPr eaLnBrk="1" hangingPunct="1">
              <a:lnSpc>
                <a:spcPct val="100000"/>
              </a:lnSpc>
            </a:pPr>
            <a:r>
              <a:rPr lang="en-US" sz="1400" dirty="0"/>
              <a:t>Which leads me to the focus of our presentation today on the South County Ag Program.</a:t>
            </a:r>
          </a:p>
          <a:p>
            <a:pPr eaLnBrk="1" hangingPunct="1">
              <a:lnSpc>
                <a:spcPct val="100000"/>
              </a:lnSpc>
            </a:pPr>
            <a:endParaRPr lang="en-US" sz="1400" dirty="0"/>
          </a:p>
          <a:p>
            <a:pPr eaLnBrk="1" hangingPunct="1">
              <a:lnSpc>
                <a:spcPct val="100000"/>
              </a:lnSpc>
            </a:pPr>
            <a:r>
              <a:rPr lang="en-US" sz="1400" dirty="0"/>
              <a:t>We believe that his project exemplifies the concept of 1 Water and Utility of the Future Principles by:</a:t>
            </a:r>
          </a:p>
          <a:p>
            <a:pPr marL="285293" indent="-285293" eaLnBrk="1" hangingPunct="1">
              <a:buFont typeface="Arial" panose="020B0604020202020204" pitchFamily="34" charset="0"/>
              <a:buChar char="•"/>
            </a:pPr>
            <a:r>
              <a:rPr lang="en-US" sz="1400" dirty="0"/>
              <a:t>embracing innovative approaches focusing on water reuse,</a:t>
            </a:r>
          </a:p>
          <a:p>
            <a:pPr marL="285293" indent="-285293" eaLnBrk="1" hangingPunct="1">
              <a:buFont typeface="Arial" panose="020B0604020202020204" pitchFamily="34" charset="0"/>
              <a:buChar char="•"/>
            </a:pPr>
            <a:r>
              <a:rPr lang="en-US" sz="1400" dirty="0"/>
              <a:t>establishing non-traditional partnerships,</a:t>
            </a:r>
          </a:p>
          <a:p>
            <a:pPr marL="285293" indent="-285293" eaLnBrk="1" hangingPunct="1">
              <a:buFont typeface="Arial" panose="020B0604020202020204" pitchFamily="34" charset="0"/>
              <a:buChar char="•"/>
            </a:pPr>
            <a:r>
              <a:rPr lang="en-US" sz="1400" dirty="0"/>
              <a:t>fostering environmental stewardship and</a:t>
            </a:r>
          </a:p>
          <a:p>
            <a:pPr marL="285293" indent="-285293" eaLnBrk="1" hangingPunct="1">
              <a:buFont typeface="Arial" panose="020B0604020202020204" pitchFamily="34" charset="0"/>
              <a:buChar char="•"/>
            </a:pPr>
            <a:r>
              <a:rPr lang="en-US" sz="1400" dirty="0"/>
              <a:t>promoting regional sustainability. </a:t>
            </a:r>
          </a:p>
          <a:p>
            <a:pPr eaLnBrk="1" hangingPunct="1"/>
            <a:endParaRPr lang="en-US" sz="1400" dirty="0"/>
          </a:p>
          <a:p>
            <a:pPr eaLnBrk="1" hangingPunct="1"/>
            <a:endParaRPr lang="en-US" sz="1400" dirty="0"/>
          </a:p>
          <a:p>
            <a:pPr eaLnBrk="1" hangingPunct="1"/>
            <a:r>
              <a:rPr lang="en-US" sz="1400" dirty="0"/>
              <a:t>One of largest WR projects in the state. – 160,000 AFY and cost-effective</a:t>
            </a:r>
          </a:p>
          <a:p>
            <a:pPr eaLnBrk="1" hangingPunct="1"/>
            <a:endParaRPr lang="en-US" sz="1400" dirty="0"/>
          </a:p>
          <a:p>
            <a:pPr eaLnBrk="1" hangingPunct="1"/>
            <a:r>
              <a:rPr lang="en-US" sz="1400" dirty="0"/>
              <a:t>Costs: $140</a:t>
            </a:r>
            <a:r>
              <a:rPr lang="en-US" sz="1400" baseline="0" dirty="0"/>
              <a:t> - $250 million – Avg of $250 AF</a:t>
            </a:r>
          </a:p>
          <a:p>
            <a:pPr eaLnBrk="1" hangingPunct="1"/>
            <a:endParaRPr lang="en-US" sz="1300" dirty="0"/>
          </a:p>
          <a:p>
            <a:pPr eaLnBrk="1" hangingPunct="1"/>
            <a:endParaRPr lang="en-US" sz="1300" baseline="0" dirty="0"/>
          </a:p>
          <a:p>
            <a:pPr eaLnBrk="1" hangingPunct="1"/>
            <a:endParaRPr lang="en-US" sz="1300" dirty="0"/>
          </a:p>
          <a:p>
            <a:pPr eaLnBrk="1" hangingPunct="1"/>
            <a:endParaRPr lang="en-US" sz="1300" dirty="0"/>
          </a:p>
          <a:p>
            <a:pPr eaLnBrk="1" hangingPunct="1"/>
            <a:endParaRPr lang="en-US" sz="1300" dirty="0"/>
          </a:p>
          <a:p>
            <a:pPr eaLnBrk="1" hangingPunct="1"/>
            <a:endParaRPr lang="en-US" sz="1300" dirty="0"/>
          </a:p>
          <a:p>
            <a:pPr eaLnBrk="1" hangingPunct="1"/>
            <a:endParaRPr lang="en-US" sz="1300" dirty="0"/>
          </a:p>
        </p:txBody>
      </p:sp>
      <p:sp>
        <p:nvSpPr>
          <p:cNvPr id="43012" name="Slide Number Placeholder 3"/>
          <p:cNvSpPr>
            <a:spLocks noGrp="1"/>
          </p:cNvSpPr>
          <p:nvPr>
            <p:ph type="sldNum" sz="quarter" idx="5"/>
          </p:nvPr>
        </p:nvSpPr>
        <p:spPr>
          <a:noFill/>
        </p:spPr>
        <p:txBody>
          <a:bodyPr/>
          <a:lstStyle/>
          <a:p>
            <a:fld id="{4F755C17-620D-4C5E-BA52-8E7277049E7D}" type="slidenum">
              <a:rPr lang="en-US" smtClean="0"/>
              <a:pPr/>
              <a:t>5</a:t>
            </a:fld>
            <a:endParaRPr lang="en-US" dirty="0"/>
          </a:p>
        </p:txBody>
      </p:sp>
    </p:spTree>
    <p:extLst>
      <p:ext uri="{BB962C8B-B14F-4D97-AF65-F5344CB8AC3E}">
        <p14:creationId xmlns:p14="http://schemas.microsoft.com/office/powerpoint/2010/main" val="280921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pumping of groundwater has resulted in groundwater levels dropping as much as 60 feet or more </a:t>
            </a:r>
          </a:p>
          <a:p>
            <a:endParaRPr lang="en-US" dirty="0"/>
          </a:p>
          <a:p>
            <a:r>
              <a:rPr lang="en-US" dirty="0"/>
              <a:t>Riparian habitats, those on the floodplains of our rivers and streams, are some of the most diverse habitats in California. However, they are also some of the most threatened.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6</a:t>
            </a:fld>
            <a:endParaRPr lang="en-US" dirty="0"/>
          </a:p>
        </p:txBody>
      </p:sp>
    </p:spTree>
    <p:extLst>
      <p:ext uri="{BB962C8B-B14F-4D97-AF65-F5344CB8AC3E}">
        <p14:creationId xmlns:p14="http://schemas.microsoft.com/office/powerpoint/2010/main" val="287053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spcBef>
                <a:spcPts val="0"/>
              </a:spcBef>
              <a:spcAft>
                <a:spcPts val="0"/>
              </a:spcAft>
              <a:defRPr/>
            </a:pPr>
            <a:r>
              <a:rPr lang="en-US" b="1" dirty="0"/>
              <a:t>We believe</a:t>
            </a:r>
            <a:r>
              <a:rPr lang="en-US" b="1" baseline="0" dirty="0"/>
              <a:t> the South County Ag Program </a:t>
            </a:r>
            <a:r>
              <a:rPr lang="en-US" b="1" dirty="0"/>
              <a:t>is one of the most cost-effective and  important ecological sustainability</a:t>
            </a:r>
            <a:r>
              <a:rPr lang="en-US" b="1" baseline="0" dirty="0"/>
              <a:t> </a:t>
            </a:r>
            <a:r>
              <a:rPr lang="en-US" b="1" dirty="0"/>
              <a:t>projects in the State</a:t>
            </a:r>
            <a:r>
              <a:rPr lang="en-US" b="1" baseline="0" dirty="0"/>
              <a:t>.</a:t>
            </a:r>
          </a:p>
          <a:p>
            <a:pPr defTabSz="912937">
              <a:spcBef>
                <a:spcPts val="0"/>
              </a:spcBef>
              <a:spcAft>
                <a:spcPts val="0"/>
              </a:spcAft>
              <a:defRPr/>
            </a:pPr>
            <a:endParaRPr lang="en-US" baseline="0" dirty="0"/>
          </a:p>
          <a:p>
            <a:pPr defTabSz="912937">
              <a:spcBef>
                <a:spcPts val="0"/>
              </a:spcBef>
              <a:spcAft>
                <a:spcPts val="0"/>
              </a:spcAft>
              <a:defRPr/>
            </a:pPr>
            <a:r>
              <a:rPr lang="en-US" b="1" baseline="0" dirty="0"/>
              <a:t>As we have demonstrated today – With a $300 million dollar public investment we have generated over $1 billion in benefits.</a:t>
            </a:r>
            <a:endParaRPr lang="en-US" b="1" dirty="0"/>
          </a:p>
          <a:p>
            <a:pPr defTabSz="912937">
              <a:spcBef>
                <a:spcPts val="0"/>
              </a:spcBef>
              <a:spcAft>
                <a:spcPts val="0"/>
              </a:spcAft>
              <a:defRPr/>
            </a:pPr>
            <a:endParaRPr lang="en-US" b="1" dirty="0"/>
          </a:p>
          <a:p>
            <a:pPr marL="171176" indent="-171176">
              <a:spcBef>
                <a:spcPts val="0"/>
              </a:spcBef>
              <a:spcAft>
                <a:spcPts val="0"/>
              </a:spcAft>
              <a:buFont typeface="Arial" panose="020B0604020202020204" pitchFamily="34" charset="0"/>
              <a:buChar char="•"/>
            </a:pPr>
            <a:r>
              <a:rPr lang="en-US" dirty="0"/>
              <a:t>Integrated conjunctive use water storage project</a:t>
            </a:r>
          </a:p>
          <a:p>
            <a:pPr marL="171176" indent="-171176">
              <a:spcBef>
                <a:spcPts val="0"/>
              </a:spcBef>
              <a:spcAft>
                <a:spcPts val="0"/>
              </a:spcAft>
              <a:buFont typeface="Arial" panose="020B0604020202020204" pitchFamily="34" charset="0"/>
              <a:buChar char="•"/>
            </a:pPr>
            <a:endParaRPr lang="en-US" dirty="0"/>
          </a:p>
          <a:p>
            <a:pPr marL="171176" indent="-171176">
              <a:spcBef>
                <a:spcPts val="0"/>
              </a:spcBef>
              <a:spcAft>
                <a:spcPts val="0"/>
              </a:spcAft>
              <a:buFont typeface="Arial" panose="020B0604020202020204" pitchFamily="34" charset="0"/>
              <a:buChar char="•"/>
            </a:pPr>
            <a:r>
              <a:rPr lang="en-US" dirty="0"/>
              <a:t>Provides agricultural, environmental and urban benefits</a:t>
            </a:r>
          </a:p>
          <a:p>
            <a:pPr marL="171176" indent="-171176">
              <a:spcBef>
                <a:spcPts val="0"/>
              </a:spcBef>
              <a:spcAft>
                <a:spcPts val="0"/>
              </a:spcAft>
              <a:buFont typeface="Arial" panose="020B0604020202020204" pitchFamily="34" charset="0"/>
              <a:buChar char="•"/>
            </a:pPr>
            <a:endParaRPr lang="en-US" dirty="0"/>
          </a:p>
          <a:p>
            <a:pPr marL="171176" indent="-171176">
              <a:spcBef>
                <a:spcPts val="0"/>
              </a:spcBef>
              <a:spcAft>
                <a:spcPts val="0"/>
              </a:spcAft>
              <a:buFont typeface="Arial" panose="020B0604020202020204" pitchFamily="34" charset="0"/>
              <a:buChar char="•"/>
            </a:pPr>
            <a:r>
              <a:rPr lang="en-US" dirty="0"/>
              <a:t>Efficient investment of public dollars </a:t>
            </a:r>
          </a:p>
          <a:p>
            <a:pPr marL="171176" indent="-171176">
              <a:spcBef>
                <a:spcPts val="0"/>
              </a:spcBef>
              <a:spcAft>
                <a:spcPts val="0"/>
              </a:spcAft>
              <a:buFont typeface="Arial" panose="020B0604020202020204" pitchFamily="34" charset="0"/>
              <a:buChar char="•"/>
            </a:pPr>
            <a:endParaRPr lang="en-US" dirty="0"/>
          </a:p>
          <a:p>
            <a:pPr marL="171176" indent="-171176">
              <a:spcBef>
                <a:spcPts val="0"/>
              </a:spcBef>
              <a:spcAft>
                <a:spcPts val="0"/>
              </a:spcAft>
              <a:buFont typeface="Arial" panose="020B0604020202020204" pitchFamily="34" charset="0"/>
              <a:buChar char="•"/>
            </a:pPr>
            <a:r>
              <a:rPr lang="en-US" dirty="0"/>
              <a:t>Increases flows in the Cosumnes River, which in turn flows to the Delta</a:t>
            </a:r>
          </a:p>
          <a:p>
            <a:pPr marL="171176" indent="-171176">
              <a:spcBef>
                <a:spcPts val="0"/>
              </a:spcBef>
              <a:spcAft>
                <a:spcPts val="0"/>
              </a:spcAft>
              <a:buFont typeface="Arial" panose="020B0604020202020204" pitchFamily="34" charset="0"/>
              <a:buChar char="•"/>
            </a:pPr>
            <a:endParaRPr lang="en-US" dirty="0"/>
          </a:p>
          <a:p>
            <a:pPr marL="171176" indent="-171176">
              <a:spcBef>
                <a:spcPts val="0"/>
              </a:spcBef>
              <a:spcAft>
                <a:spcPts val="0"/>
              </a:spcAft>
              <a:buFont typeface="Arial" panose="020B0604020202020204" pitchFamily="34" charset="0"/>
              <a:buChar char="•"/>
            </a:pPr>
            <a:r>
              <a:rPr lang="en-US" dirty="0"/>
              <a:t>Restores depleted groundwater and enhances groundwater &amp; surface water connectivity</a:t>
            </a:r>
          </a:p>
          <a:p>
            <a:pPr marL="171176" indent="-171176">
              <a:spcBef>
                <a:spcPts val="0"/>
              </a:spcBef>
              <a:spcAft>
                <a:spcPts val="0"/>
              </a:spcAft>
              <a:buFont typeface="Arial" panose="020B0604020202020204" pitchFamily="34" charset="0"/>
              <a:buChar char="•"/>
            </a:pPr>
            <a:endParaRPr lang="en-US" dirty="0"/>
          </a:p>
          <a:p>
            <a:pPr marL="171176" indent="-171176">
              <a:spcBef>
                <a:spcPts val="0"/>
              </a:spcBef>
              <a:spcAft>
                <a:spcPts val="0"/>
              </a:spcAft>
              <a:buFont typeface="Arial" panose="020B0604020202020204" pitchFamily="34" charset="0"/>
              <a:buChar char="•"/>
            </a:pPr>
            <a:r>
              <a:rPr lang="en-US" dirty="0"/>
              <a:t>Enhances smart irrigation practices through the use of recycled water</a:t>
            </a:r>
          </a:p>
          <a:p>
            <a:pPr defTabSz="912937">
              <a:spcBef>
                <a:spcPts val="0"/>
              </a:spcBef>
              <a:spcAft>
                <a:spcPts val="0"/>
              </a:spcAft>
              <a:defRPr/>
            </a:pPr>
            <a:endParaRPr lang="en-US" dirty="0"/>
          </a:p>
          <a:p>
            <a:pPr defTabSz="912937">
              <a:spcBef>
                <a:spcPts val="0"/>
              </a:spcBef>
              <a:spcAft>
                <a:spcPts val="0"/>
              </a:spcAft>
              <a:defRPr/>
            </a:pPr>
            <a:r>
              <a:rPr lang="en-US" dirty="0"/>
              <a:t>There are significant investment in conservation enhancements that could</a:t>
            </a:r>
            <a:r>
              <a:rPr lang="en-US" baseline="0" dirty="0"/>
              <a:t> b</a:t>
            </a:r>
            <a:r>
              <a:rPr lang="en-US" dirty="0"/>
              <a:t>e lost with out this program.</a:t>
            </a:r>
            <a:r>
              <a:rPr lang="en-US" baseline="0" dirty="0"/>
              <a:t> </a:t>
            </a:r>
            <a:endParaRPr lang="en-US" dirty="0"/>
          </a:p>
          <a:p>
            <a:pPr defTabSz="912937">
              <a:spcBef>
                <a:spcPts val="0"/>
              </a:spcBef>
              <a:spcAft>
                <a:spcPts val="0"/>
              </a:spcAft>
              <a:defRPr/>
            </a:pPr>
            <a:endParaRPr lang="en-US" dirty="0"/>
          </a:p>
          <a:p>
            <a:pPr defTabSz="912937">
              <a:spcBef>
                <a:spcPts val="0"/>
              </a:spcBef>
              <a:spcAft>
                <a:spcPts val="0"/>
              </a:spcAft>
              <a:defRPr/>
            </a:pPr>
            <a:r>
              <a:rPr lang="en-US" dirty="0"/>
              <a:t>Project demonstrates how new groundwater approaches can help to protect groundwater dependent ecosystems.</a:t>
            </a:r>
          </a:p>
          <a:p>
            <a:pPr marL="171176" indent="-171176">
              <a:spcBef>
                <a:spcPts val="0"/>
              </a:spcBef>
              <a:spcAft>
                <a:spcPts val="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smtClean="0"/>
              <a:pPr>
                <a:defRPr/>
              </a:pPr>
              <a:t>7</a:t>
            </a:fld>
            <a:endParaRPr lang="en-US" dirty="0"/>
          </a:p>
        </p:txBody>
      </p:sp>
    </p:spTree>
    <p:extLst>
      <p:ext uri="{BB962C8B-B14F-4D97-AF65-F5344CB8AC3E}">
        <p14:creationId xmlns:p14="http://schemas.microsoft.com/office/powerpoint/2010/main" val="216908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One of the amazing benefits of the South County Ag Program is the increases it provides to groundwater elevations in the area.</a:t>
            </a:r>
          </a:p>
          <a:p>
            <a:endParaRPr lang="en-US" sz="1600" dirty="0"/>
          </a:p>
          <a:p>
            <a:endParaRPr lang="en-US" sz="1600" dirty="0"/>
          </a:p>
          <a:p>
            <a:endParaRPr lang="en-US" sz="1600" dirty="0"/>
          </a:p>
          <a:p>
            <a:r>
              <a:rPr lang="en-US" sz="1600" dirty="0">
                <a:latin typeface="+mj-lt"/>
              </a:rPr>
              <a:t>Groundwater Storage &amp; Conjunctive use</a:t>
            </a:r>
          </a:p>
          <a:p>
            <a:endParaRPr lang="en-US" sz="1600" dirty="0">
              <a:latin typeface="+mj-lt"/>
            </a:endParaRPr>
          </a:p>
          <a:p>
            <a:r>
              <a:rPr lang="en-US" sz="1600" dirty="0">
                <a:latin typeface="+mj-lt"/>
              </a:rPr>
              <a:t>Impressive Results</a:t>
            </a:r>
          </a:p>
          <a:p>
            <a:endParaRPr lang="en-US" sz="1600" dirty="0">
              <a:latin typeface="+mj-lt"/>
            </a:endParaRPr>
          </a:p>
          <a:p>
            <a:r>
              <a:rPr lang="en-US" sz="1600" dirty="0">
                <a:latin typeface="+mj-lt"/>
              </a:rPr>
              <a:t>Regional and Statewide sustainability’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CF1F50-0466-4958-9E55-ED297A1EDBE7}" type="slidenum">
              <a:rPr kumimoji="0" lang="en-US" sz="1200" b="0" i="0" u="none" strike="noStrike" kern="1200" cap="none" spc="0" normalizeH="0" baseline="0" noProof="0" smtClean="0">
                <a:ln>
                  <a:noFill/>
                </a:ln>
                <a:solidFill>
                  <a:srgbClr val="000000"/>
                </a:solidFill>
                <a:effectLst/>
                <a:uLnTx/>
                <a:uFillTx/>
                <a:latin typeface="Lucida Grande" pitchFamily="28" charset="0"/>
                <a:ea typeface="ヒラギノ角ゴ Pro W3" pitchFamily="28" charset="-128"/>
                <a:cs typeface="+mn-cs"/>
                <a:sym typeface="Lucida Grande" pitchFamily="2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Lucida Grande" pitchFamily="28" charset="0"/>
              <a:ea typeface="ヒラギノ角ゴ Pro W3" pitchFamily="28" charset="-128"/>
              <a:cs typeface="+mn-cs"/>
              <a:sym typeface="Lucida Grande" pitchFamily="28" charset="0"/>
            </a:endParaRPr>
          </a:p>
        </p:txBody>
      </p:sp>
    </p:spTree>
    <p:extLst>
      <p:ext uri="{BB962C8B-B14F-4D97-AF65-F5344CB8AC3E}">
        <p14:creationId xmlns:p14="http://schemas.microsoft.com/office/powerpoint/2010/main" val="3505042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j-lt"/>
              </a:rPr>
              <a:t>The Green area represents where GW elevations are within 25 feet of the surface 90%-100% of the time.</a:t>
            </a:r>
          </a:p>
          <a:p>
            <a:endParaRPr lang="en-US" sz="1400" dirty="0">
              <a:latin typeface="+mj-lt"/>
            </a:endParaRPr>
          </a:p>
          <a:p>
            <a:r>
              <a:rPr lang="en-US" sz="1400" dirty="0">
                <a:latin typeface="+mj-lt"/>
              </a:rPr>
              <a:t>These graphics illustrate that the Project can increase GW levels and provide significant benefit to riparian habitats and in-stream flows along the Cosumnes river corridor, especially below Highway 99</a:t>
            </a:r>
          </a:p>
          <a:p>
            <a:endParaRPr lang="en-US" sz="1400" dirty="0">
              <a:latin typeface="+mj-lt"/>
            </a:endParaRPr>
          </a:p>
          <a:p>
            <a:r>
              <a:rPr lang="en-US" sz="1400" dirty="0">
                <a:latin typeface="+mj-lt"/>
              </a:rPr>
              <a:t>Increases in-stream flows on Cosumnes River and improves fall run chinook passage – increases the number of days that support fall-run chinook salmon by 34%.</a:t>
            </a:r>
          </a:p>
          <a:p>
            <a:endParaRPr lang="en-US" sz="1400" dirty="0">
              <a:latin typeface="+mj-lt"/>
            </a:endParaRPr>
          </a:p>
          <a:p>
            <a:r>
              <a:rPr lang="en-US" sz="1400" dirty="0">
                <a:latin typeface="+mj-lt"/>
              </a:rPr>
              <a:t>Significant localized benefits in the Cosumnes Basin where it matters – for salmon and riparian habitat – as demonstrated by the stakeholder support.</a:t>
            </a:r>
          </a:p>
          <a:p>
            <a:endParaRPr lang="en-US" sz="1400" dirty="0">
              <a:latin typeface="+mj-lt"/>
            </a:endParaRPr>
          </a:p>
        </p:txBody>
      </p:sp>
      <p:sp>
        <p:nvSpPr>
          <p:cNvPr id="4" name="Slide Number Placeholder 3"/>
          <p:cNvSpPr>
            <a:spLocks noGrp="1"/>
          </p:cNvSpPr>
          <p:nvPr>
            <p:ph type="sldNum" sz="quarter" idx="10"/>
          </p:nvPr>
        </p:nvSpPr>
        <p:spPr/>
        <p:txBody>
          <a:bodyPr/>
          <a:lstStyle/>
          <a:p>
            <a:pPr>
              <a:defRPr/>
            </a:pPr>
            <a:fld id="{26CF1F50-0466-4958-9E55-ED297A1EDBE7}" type="slidenum">
              <a:rPr lang="en-US"/>
              <a:pPr>
                <a:defRPr/>
              </a:pPr>
              <a:t>9</a:t>
            </a:fld>
            <a:endParaRPr lang="en-US" dirty="0"/>
          </a:p>
        </p:txBody>
      </p:sp>
    </p:spTree>
    <p:extLst>
      <p:ext uri="{BB962C8B-B14F-4D97-AF65-F5344CB8AC3E}">
        <p14:creationId xmlns:p14="http://schemas.microsoft.com/office/powerpoint/2010/main" val="145405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CF1F50-0466-4958-9E55-ED297A1EDBE7}" type="slidenum">
              <a:rPr lang="en-US"/>
              <a:pPr>
                <a:defRPr/>
              </a:pPr>
              <a:t>10</a:t>
            </a:fld>
            <a:endParaRPr lang="en-US" dirty="0"/>
          </a:p>
        </p:txBody>
      </p:sp>
    </p:spTree>
    <p:extLst>
      <p:ext uri="{BB962C8B-B14F-4D97-AF65-F5344CB8AC3E}">
        <p14:creationId xmlns:p14="http://schemas.microsoft.com/office/powerpoint/2010/main" val="2075018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3077"/>
          </a:xfrm>
        </p:spPr>
        <p:txBody>
          <a:bodyPr/>
          <a:lstStyle>
            <a:lvl1pPr marL="0" indent="0" algn="ctr">
              <a:buNone/>
              <a:defRPr/>
            </a:lvl1pPr>
            <a:lvl2pPr marL="411476" indent="0" algn="ctr">
              <a:buNone/>
              <a:defRPr/>
            </a:lvl2pPr>
            <a:lvl3pPr marL="822952" indent="0" algn="ctr">
              <a:buNone/>
              <a:defRPr/>
            </a:lvl3pPr>
            <a:lvl4pPr marL="1234427" indent="0" algn="ctr">
              <a:buNone/>
              <a:defRPr/>
            </a:lvl4pPr>
            <a:lvl5pPr marL="1645904" indent="0" algn="ctr">
              <a:buNone/>
              <a:defRPr/>
            </a:lvl5pPr>
            <a:lvl6pPr marL="2057379" indent="0" algn="ctr">
              <a:buNone/>
              <a:defRPr/>
            </a:lvl6pPr>
            <a:lvl7pPr marL="2468856" indent="0" algn="ctr">
              <a:buNone/>
              <a:defRPr/>
            </a:lvl7pPr>
            <a:lvl8pPr marL="2880331" indent="0" algn="ctr">
              <a:buNone/>
              <a:defRPr/>
            </a:lvl8pPr>
            <a:lvl9pPr marL="3291807" indent="0" algn="ctr">
              <a:buNone/>
              <a:defRPr/>
            </a:lvl9pPr>
          </a:lstStyle>
          <a:p>
            <a:r>
              <a:rPr lang="en-US"/>
              <a:t>Click to edit Master subtitle style</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3360420"/>
            <a:ext cx="1840230" cy="19202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1540" y="3360420"/>
            <a:ext cx="5383530" cy="19202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3077"/>
          </a:xfrm>
        </p:spPr>
        <p:txBody>
          <a:bodyPr/>
          <a:lstStyle>
            <a:lvl1pPr marL="0" indent="0" algn="ctr">
              <a:buNone/>
              <a:defRPr/>
            </a:lvl1pPr>
            <a:lvl2pPr marL="411476" indent="0" algn="ctr">
              <a:buNone/>
              <a:defRPr/>
            </a:lvl2pPr>
            <a:lvl3pPr marL="822952" indent="0" algn="ctr">
              <a:buNone/>
              <a:defRPr/>
            </a:lvl3pPr>
            <a:lvl4pPr marL="1234427" indent="0" algn="ctr">
              <a:buNone/>
              <a:defRPr/>
            </a:lvl4pPr>
            <a:lvl5pPr marL="1645904" indent="0" algn="ctr">
              <a:buNone/>
              <a:defRPr/>
            </a:lvl5pPr>
            <a:lvl6pPr marL="2057379" indent="0" algn="ctr">
              <a:buNone/>
              <a:defRPr/>
            </a:lvl6pPr>
            <a:lvl7pPr marL="2468856" indent="0" algn="ctr">
              <a:buNone/>
              <a:defRPr/>
            </a:lvl7pPr>
            <a:lvl8pPr marL="2880331" indent="0" algn="ctr">
              <a:buNone/>
              <a:defRPr/>
            </a:lvl8pPr>
            <a:lvl9pPr marL="3291807" indent="0" algn="ctr">
              <a:buNone/>
              <a:defRPr/>
            </a:lvl9pPr>
          </a:lstStyle>
          <a:p>
            <a:r>
              <a:rPr lang="en-US"/>
              <a:t>Click to edit Master subtitle style</a:t>
            </a: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76" indent="0">
              <a:buNone/>
              <a:defRPr sz="1600"/>
            </a:lvl2pPr>
            <a:lvl3pPr marL="822952" indent="0">
              <a:buNone/>
              <a:defRPr sz="1400"/>
            </a:lvl3pPr>
            <a:lvl4pPr marL="1234427" indent="0">
              <a:buNone/>
              <a:defRPr sz="1300"/>
            </a:lvl4pPr>
            <a:lvl5pPr marL="1645904" indent="0">
              <a:buNone/>
              <a:defRPr sz="1300"/>
            </a:lvl5pPr>
            <a:lvl6pPr marL="2057379" indent="0">
              <a:buNone/>
              <a:defRPr sz="1300"/>
            </a:lvl6pPr>
            <a:lvl7pPr marL="2468856" indent="0">
              <a:buNone/>
              <a:defRPr sz="1300"/>
            </a:lvl7pPr>
            <a:lvl8pPr marL="2880331" indent="0">
              <a:buNone/>
              <a:defRPr sz="1300"/>
            </a:lvl8pPr>
            <a:lvl9pPr marL="3291807" indent="0">
              <a:buNone/>
              <a:defRPr sz="1300"/>
            </a:lvl9pPr>
          </a:lstStyle>
          <a:p>
            <a:pPr lvl="0"/>
            <a:r>
              <a:rPr lang="en-US"/>
              <a:t>Click to edit Master text styles</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0060" y="2057400"/>
            <a:ext cx="3771900" cy="4457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89120" y="2057400"/>
            <a:ext cx="3771900" cy="4457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4478"/>
            <a:ext cx="4040505"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559"/>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68" y="1534478"/>
            <a:ext cx="4041933"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68" y="2174559"/>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66"/>
            <a:ext cx="3008948" cy="4692015"/>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76" indent="0">
              <a:buNone/>
              <a:defRPr sz="2500"/>
            </a:lvl2pPr>
            <a:lvl3pPr marL="822952" indent="0">
              <a:buNone/>
              <a:defRPr sz="2200"/>
            </a:lvl3pPr>
            <a:lvl4pPr marL="1234427" indent="0">
              <a:buNone/>
              <a:defRPr sz="1800"/>
            </a:lvl4pPr>
            <a:lvl5pPr marL="1645904" indent="0">
              <a:buNone/>
              <a:defRPr sz="1800"/>
            </a:lvl5pPr>
            <a:lvl6pPr marL="2057379" indent="0">
              <a:buNone/>
              <a:defRPr sz="1800"/>
            </a:lvl6pPr>
            <a:lvl7pPr marL="2468856" indent="0">
              <a:buNone/>
              <a:defRPr sz="1800"/>
            </a:lvl7pPr>
            <a:lvl8pPr marL="2880331" indent="0">
              <a:buNone/>
              <a:defRPr sz="1800"/>
            </a:lvl8pPr>
            <a:lvl9pPr marL="3291807" indent="0">
              <a:buNone/>
              <a:defRPr sz="1800"/>
            </a:lvl9pPr>
          </a:lstStyle>
          <a:p>
            <a:pPr lvl="0"/>
            <a:endParaRPr lang="en-US" noProof="0" dirty="0"/>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636" y="205740"/>
            <a:ext cx="1937385" cy="63093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1481" y="205740"/>
            <a:ext cx="5674995" cy="63093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a:t>Click to edit Master subtitle style</a:t>
            </a:r>
          </a:p>
        </p:txBody>
      </p:sp>
    </p:spTree>
    <p:extLst>
      <p:ext uri="{BB962C8B-B14F-4D97-AF65-F5344CB8AC3E}">
        <p14:creationId xmlns:p14="http://schemas.microsoft.com/office/powerpoint/2010/main" val="122838004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5159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20"/>
            </a:lvl2pPr>
            <a:lvl3pPr marL="822960" indent="0">
              <a:buNone/>
              <a:defRPr sz="1440"/>
            </a:lvl3pPr>
            <a:lvl4pPr marL="1234440" indent="0">
              <a:buNone/>
              <a:defRPr sz="1260"/>
            </a:lvl4pPr>
            <a:lvl5pPr marL="1645920" indent="0">
              <a:buNone/>
              <a:defRPr sz="1260"/>
            </a:lvl5pPr>
            <a:lvl6pPr marL="2057400" indent="0">
              <a:buNone/>
              <a:defRPr sz="1260"/>
            </a:lvl6pPr>
            <a:lvl7pPr marL="2468880" indent="0">
              <a:buNone/>
              <a:defRPr sz="1260"/>
            </a:lvl7pPr>
            <a:lvl8pPr marL="2880360" indent="0">
              <a:buNone/>
              <a:defRPr sz="1260"/>
            </a:lvl8pPr>
            <a:lvl9pPr marL="3291840" indent="0">
              <a:buNone/>
              <a:defRPr sz="1260"/>
            </a:lvl9pPr>
          </a:lstStyle>
          <a:p>
            <a:pPr lvl="0"/>
            <a:r>
              <a:rPr lang="en-US"/>
              <a:t>Click to edit Master text styles</a:t>
            </a:r>
          </a:p>
        </p:txBody>
      </p:sp>
    </p:spTree>
    <p:extLst>
      <p:ext uri="{BB962C8B-B14F-4D97-AF65-F5344CB8AC3E}">
        <p14:creationId xmlns:p14="http://schemas.microsoft.com/office/powerpoint/2010/main" val="232557981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0060" y="2057400"/>
            <a:ext cx="3771900" cy="44577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89120" y="2057400"/>
            <a:ext cx="3771900" cy="44577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60852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41671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468555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92690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76" indent="0">
              <a:buNone/>
              <a:defRPr sz="1600"/>
            </a:lvl2pPr>
            <a:lvl3pPr marL="822952" indent="0">
              <a:buNone/>
              <a:defRPr sz="1400"/>
            </a:lvl3pPr>
            <a:lvl4pPr marL="1234427" indent="0">
              <a:buNone/>
              <a:defRPr sz="1300"/>
            </a:lvl4pPr>
            <a:lvl5pPr marL="1645904" indent="0">
              <a:buNone/>
              <a:defRPr sz="1300"/>
            </a:lvl5pPr>
            <a:lvl6pPr marL="2057379" indent="0">
              <a:buNone/>
              <a:defRPr sz="1300"/>
            </a:lvl6pPr>
            <a:lvl7pPr marL="2468856" indent="0">
              <a:buNone/>
              <a:defRPr sz="1300"/>
            </a:lvl7pPr>
            <a:lvl8pPr marL="2880331" indent="0">
              <a:buNone/>
              <a:defRPr sz="1300"/>
            </a:lvl8pPr>
            <a:lvl9pPr marL="3291807" indent="0">
              <a:buNone/>
              <a:defRPr sz="1300"/>
            </a:lvl9pPr>
          </a:lstStyle>
          <a:p>
            <a:pPr lvl="0"/>
            <a:r>
              <a:rPr lang="en-US"/>
              <a:t>Click to edit Master text styles</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Tree>
    <p:extLst>
      <p:ext uri="{BB962C8B-B14F-4D97-AF65-F5344CB8AC3E}">
        <p14:creationId xmlns:p14="http://schemas.microsoft.com/office/powerpoint/2010/main" val="142706986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dirty="0"/>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Tree>
    <p:extLst>
      <p:ext uri="{BB962C8B-B14F-4D97-AF65-F5344CB8AC3E}">
        <p14:creationId xmlns:p14="http://schemas.microsoft.com/office/powerpoint/2010/main" val="216288390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40823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635" y="205740"/>
            <a:ext cx="1937385" cy="63093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1480" y="205740"/>
            <a:ext cx="5674995" cy="63093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38648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3077"/>
          </a:xfrm>
        </p:spPr>
        <p:txBody>
          <a:bodyPr/>
          <a:lstStyle>
            <a:lvl1pPr marL="0" indent="0" algn="ctr">
              <a:buNone/>
              <a:defRPr/>
            </a:lvl1pPr>
            <a:lvl2pPr marL="411476" indent="0" algn="ctr">
              <a:buNone/>
              <a:defRPr/>
            </a:lvl2pPr>
            <a:lvl3pPr marL="822952" indent="0" algn="ctr">
              <a:buNone/>
              <a:defRPr/>
            </a:lvl3pPr>
            <a:lvl4pPr marL="1234427" indent="0" algn="ctr">
              <a:buNone/>
              <a:defRPr/>
            </a:lvl4pPr>
            <a:lvl5pPr marL="1645904" indent="0" algn="ctr">
              <a:buNone/>
              <a:defRPr/>
            </a:lvl5pPr>
            <a:lvl6pPr marL="2057379" indent="0" algn="ctr">
              <a:buNone/>
              <a:defRPr/>
            </a:lvl6pPr>
            <a:lvl7pPr marL="2468856" indent="0" algn="ctr">
              <a:buNone/>
              <a:defRPr/>
            </a:lvl7pPr>
            <a:lvl8pPr marL="2880331" indent="0" algn="ctr">
              <a:buNone/>
              <a:defRPr/>
            </a:lvl8pPr>
            <a:lvl9pPr marL="3291807" indent="0" algn="ctr">
              <a:buNone/>
              <a:defRPr/>
            </a:lvl9pPr>
          </a:lstStyle>
          <a:p>
            <a:r>
              <a:rPr lang="en-US"/>
              <a:t>Click to edit Master subtitle style</a:t>
            </a:r>
          </a:p>
        </p:txBody>
      </p:sp>
    </p:spTree>
    <p:extLst>
      <p:ext uri="{BB962C8B-B14F-4D97-AF65-F5344CB8AC3E}">
        <p14:creationId xmlns:p14="http://schemas.microsoft.com/office/powerpoint/2010/main" val="416740106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10800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76" indent="0">
              <a:buNone/>
              <a:defRPr sz="1600"/>
            </a:lvl2pPr>
            <a:lvl3pPr marL="822952" indent="0">
              <a:buNone/>
              <a:defRPr sz="1400"/>
            </a:lvl3pPr>
            <a:lvl4pPr marL="1234427" indent="0">
              <a:buNone/>
              <a:defRPr sz="1300"/>
            </a:lvl4pPr>
            <a:lvl5pPr marL="1645904" indent="0">
              <a:buNone/>
              <a:defRPr sz="1300"/>
            </a:lvl5pPr>
            <a:lvl6pPr marL="2057379" indent="0">
              <a:buNone/>
              <a:defRPr sz="1300"/>
            </a:lvl6pPr>
            <a:lvl7pPr marL="2468856" indent="0">
              <a:buNone/>
              <a:defRPr sz="1300"/>
            </a:lvl7pPr>
            <a:lvl8pPr marL="2880331" indent="0">
              <a:buNone/>
              <a:defRPr sz="1300"/>
            </a:lvl8pPr>
            <a:lvl9pPr marL="3291807" indent="0">
              <a:buNone/>
              <a:defRPr sz="1300"/>
            </a:lvl9pPr>
          </a:lstStyle>
          <a:p>
            <a:pPr lvl="0"/>
            <a:r>
              <a:rPr lang="en-US"/>
              <a:t>Click to edit Master text styles</a:t>
            </a:r>
          </a:p>
        </p:txBody>
      </p:sp>
    </p:spTree>
    <p:extLst>
      <p:ext uri="{BB962C8B-B14F-4D97-AF65-F5344CB8AC3E}">
        <p14:creationId xmlns:p14="http://schemas.microsoft.com/office/powerpoint/2010/main" val="30075482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0060" y="2057400"/>
            <a:ext cx="3771900" cy="4457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89120" y="2057400"/>
            <a:ext cx="3771900" cy="4457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35028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4478"/>
            <a:ext cx="4040505"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559"/>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68" y="1534478"/>
            <a:ext cx="4041933"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68" y="2174559"/>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77208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06994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1540" y="4183380"/>
            <a:ext cx="3611880" cy="109728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4183380"/>
            <a:ext cx="3611880" cy="109728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76220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66"/>
            <a:ext cx="3008948" cy="4692015"/>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Tree>
    <p:extLst>
      <p:ext uri="{BB962C8B-B14F-4D97-AF65-F5344CB8AC3E}">
        <p14:creationId xmlns:p14="http://schemas.microsoft.com/office/powerpoint/2010/main" val="1871499758"/>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76" indent="0">
              <a:buNone/>
              <a:defRPr sz="2500"/>
            </a:lvl2pPr>
            <a:lvl3pPr marL="822952" indent="0">
              <a:buNone/>
              <a:defRPr sz="2200"/>
            </a:lvl3pPr>
            <a:lvl4pPr marL="1234427" indent="0">
              <a:buNone/>
              <a:defRPr sz="1800"/>
            </a:lvl4pPr>
            <a:lvl5pPr marL="1645904" indent="0">
              <a:buNone/>
              <a:defRPr sz="1800"/>
            </a:lvl5pPr>
            <a:lvl6pPr marL="2057379" indent="0">
              <a:buNone/>
              <a:defRPr sz="1800"/>
            </a:lvl6pPr>
            <a:lvl7pPr marL="2468856" indent="0">
              <a:buNone/>
              <a:defRPr sz="1800"/>
            </a:lvl7pPr>
            <a:lvl8pPr marL="2880331" indent="0">
              <a:buNone/>
              <a:defRPr sz="1800"/>
            </a:lvl8pPr>
            <a:lvl9pPr marL="3291807" indent="0">
              <a:buNone/>
              <a:defRPr sz="1800"/>
            </a:lvl9pPr>
          </a:lstStyle>
          <a:p>
            <a:pPr lvl="0"/>
            <a:endParaRPr lang="en-US" noProof="0" dirty="0"/>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Tree>
    <p:extLst>
      <p:ext uri="{BB962C8B-B14F-4D97-AF65-F5344CB8AC3E}">
        <p14:creationId xmlns:p14="http://schemas.microsoft.com/office/powerpoint/2010/main" val="156845552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0362197"/>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636" y="205740"/>
            <a:ext cx="1937385" cy="63093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1481" y="205740"/>
            <a:ext cx="5674995" cy="63093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59829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4478"/>
            <a:ext cx="4040505"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559"/>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68" y="1534478"/>
            <a:ext cx="4041933"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68" y="2174559"/>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66"/>
            <a:ext cx="3008948" cy="4692015"/>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76" indent="0">
              <a:buNone/>
              <a:defRPr sz="2500"/>
            </a:lvl2pPr>
            <a:lvl3pPr marL="822952" indent="0">
              <a:buNone/>
              <a:defRPr sz="2200"/>
            </a:lvl3pPr>
            <a:lvl4pPr marL="1234427" indent="0">
              <a:buNone/>
              <a:defRPr sz="1800"/>
            </a:lvl4pPr>
            <a:lvl5pPr marL="1645904" indent="0">
              <a:buNone/>
              <a:defRPr sz="1800"/>
            </a:lvl5pPr>
            <a:lvl6pPr marL="2057379" indent="0">
              <a:buNone/>
              <a:defRPr sz="1800"/>
            </a:lvl6pPr>
            <a:lvl7pPr marL="2468856" indent="0">
              <a:buNone/>
              <a:defRPr sz="1800"/>
            </a:lvl7pPr>
            <a:lvl8pPr marL="2880331" indent="0">
              <a:buNone/>
              <a:defRPr sz="1800"/>
            </a:lvl8pPr>
            <a:lvl9pPr marL="3291807" indent="0">
              <a:buNone/>
              <a:defRPr sz="1800"/>
            </a:lvl9pPr>
          </a:lstStyle>
          <a:p>
            <a:pPr lvl="0"/>
            <a:endParaRPr lang="en-US" noProof="0" dirty="0"/>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55561" y="78"/>
            <a:ext cx="9206863" cy="6909279"/>
          </a:xfrm>
          <a:prstGeom prst="rect">
            <a:avLst/>
          </a:prstGeom>
          <a:noFill/>
          <a:ln w="9525">
            <a:noFill/>
            <a:miter lim="800000"/>
            <a:headEnd/>
            <a:tailEnd/>
          </a:ln>
        </p:spPr>
      </p:pic>
      <p:sp>
        <p:nvSpPr>
          <p:cNvPr id="1027" name="Rectangle 2"/>
          <p:cNvSpPr>
            <a:spLocks noGrp="1" noChangeArrowheads="1"/>
          </p:cNvSpPr>
          <p:nvPr>
            <p:ph type="body" idx="1"/>
          </p:nvPr>
        </p:nvSpPr>
        <p:spPr bwMode="auto">
          <a:xfrm>
            <a:off x="868680" y="3429000"/>
            <a:ext cx="7360920" cy="1097280"/>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3"/>
          <p:cNvSpPr>
            <a:spLocks noGrp="1" noChangeArrowheads="1"/>
          </p:cNvSpPr>
          <p:nvPr>
            <p:ph type="title"/>
          </p:nvPr>
        </p:nvSpPr>
        <p:spPr bwMode="auto">
          <a:xfrm>
            <a:off x="868680" y="2537460"/>
            <a:ext cx="7360920" cy="754380"/>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p>
            <a:pPr lvl="0"/>
            <a:r>
              <a:rPr lang="en-US" dirty="0"/>
              <a:t>Click to edit Master title</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med">
    <p:fade/>
  </p:transition>
  <p:txStyles>
    <p:titleStyle>
      <a:lvl1pPr algn="ctr" rtl="0" eaLnBrk="0" fontAlgn="base" hangingPunct="0">
        <a:spcBef>
          <a:spcPct val="0"/>
        </a:spcBef>
        <a:spcAft>
          <a:spcPct val="0"/>
        </a:spcAft>
        <a:defRPr sz="4500" b="1">
          <a:ln>
            <a:solidFill>
              <a:schemeClr val="bg2"/>
            </a:solidFill>
          </a:ln>
          <a:solidFill>
            <a:schemeClr val="bg1"/>
          </a:solidFill>
          <a:effectLst>
            <a:outerShdw blurRad="38100" dist="38100" dir="2700000" algn="tl">
              <a:srgbClr val="000000">
                <a:alpha val="43137"/>
              </a:srgbClr>
            </a:outerShdw>
          </a:effectLst>
          <a:latin typeface="+mn-lt"/>
          <a:ea typeface="+mj-ea"/>
          <a:cs typeface="+mj-cs"/>
        </a:defRPr>
      </a:lvl1pPr>
      <a:lvl2pPr algn="ctr" rtl="0" eaLnBrk="0" fontAlgn="base" hangingPunct="0">
        <a:spcBef>
          <a:spcPct val="0"/>
        </a:spcBef>
        <a:spcAft>
          <a:spcPct val="0"/>
        </a:spcAft>
        <a:defRPr sz="4500" b="1">
          <a:solidFill>
            <a:srgbClr val="F0F0F0"/>
          </a:solidFill>
          <a:latin typeface="Arial" charset="0"/>
          <a:ea typeface="ヒラギノ角ゴ Pro W3" pitchFamily="28" charset="-128"/>
        </a:defRPr>
      </a:lvl2pPr>
      <a:lvl3pPr algn="ctr" rtl="0" eaLnBrk="0" fontAlgn="base" hangingPunct="0">
        <a:spcBef>
          <a:spcPct val="0"/>
        </a:spcBef>
        <a:spcAft>
          <a:spcPct val="0"/>
        </a:spcAft>
        <a:defRPr sz="4500" b="1">
          <a:solidFill>
            <a:srgbClr val="F0F0F0"/>
          </a:solidFill>
          <a:latin typeface="Arial" charset="0"/>
          <a:ea typeface="ヒラギノ角ゴ Pro W3" pitchFamily="28" charset="-128"/>
        </a:defRPr>
      </a:lvl3pPr>
      <a:lvl4pPr algn="ctr" rtl="0" eaLnBrk="0" fontAlgn="base" hangingPunct="0">
        <a:spcBef>
          <a:spcPct val="0"/>
        </a:spcBef>
        <a:spcAft>
          <a:spcPct val="0"/>
        </a:spcAft>
        <a:defRPr sz="4500" b="1">
          <a:solidFill>
            <a:srgbClr val="F0F0F0"/>
          </a:solidFill>
          <a:latin typeface="Arial" charset="0"/>
          <a:ea typeface="ヒラギノ角ゴ Pro W3" pitchFamily="28" charset="-128"/>
        </a:defRPr>
      </a:lvl4pPr>
      <a:lvl5pPr algn="ctr" rtl="0" eaLnBrk="0" fontAlgn="base" hangingPunct="0">
        <a:spcBef>
          <a:spcPct val="0"/>
        </a:spcBef>
        <a:spcAft>
          <a:spcPct val="0"/>
        </a:spcAft>
        <a:defRPr sz="4500" b="1">
          <a:solidFill>
            <a:srgbClr val="F0F0F0"/>
          </a:solidFill>
          <a:latin typeface="Arial" charset="0"/>
          <a:ea typeface="ヒラギノ角ゴ Pro W3" pitchFamily="28" charset="-128"/>
        </a:defRPr>
      </a:lvl5pPr>
      <a:lvl6pPr marL="411476" algn="ctr" rtl="0" fontAlgn="base">
        <a:spcBef>
          <a:spcPct val="0"/>
        </a:spcBef>
        <a:spcAft>
          <a:spcPct val="0"/>
        </a:spcAft>
        <a:defRPr sz="4500" b="1">
          <a:solidFill>
            <a:srgbClr val="F0F0F0"/>
          </a:solidFill>
          <a:latin typeface="Arial" charset="0"/>
          <a:ea typeface="ヒラギノ角ゴ Pro W3" pitchFamily="28" charset="-128"/>
        </a:defRPr>
      </a:lvl6pPr>
      <a:lvl7pPr marL="822952" algn="ctr" rtl="0" fontAlgn="base">
        <a:spcBef>
          <a:spcPct val="0"/>
        </a:spcBef>
        <a:spcAft>
          <a:spcPct val="0"/>
        </a:spcAft>
        <a:defRPr sz="4500" b="1">
          <a:solidFill>
            <a:srgbClr val="F0F0F0"/>
          </a:solidFill>
          <a:latin typeface="Arial" charset="0"/>
          <a:ea typeface="ヒラギノ角ゴ Pro W3" pitchFamily="28" charset="-128"/>
        </a:defRPr>
      </a:lvl7pPr>
      <a:lvl8pPr marL="1234427" algn="ctr" rtl="0" fontAlgn="base">
        <a:spcBef>
          <a:spcPct val="0"/>
        </a:spcBef>
        <a:spcAft>
          <a:spcPct val="0"/>
        </a:spcAft>
        <a:defRPr sz="4500" b="1">
          <a:solidFill>
            <a:srgbClr val="F0F0F0"/>
          </a:solidFill>
          <a:latin typeface="Arial" charset="0"/>
          <a:ea typeface="ヒラギノ角ゴ Pro W3" pitchFamily="28" charset="-128"/>
        </a:defRPr>
      </a:lvl8pPr>
      <a:lvl9pPr marL="1645904" algn="ctr" rtl="0" fontAlgn="base">
        <a:spcBef>
          <a:spcPct val="0"/>
        </a:spcBef>
        <a:spcAft>
          <a:spcPct val="0"/>
        </a:spcAft>
        <a:defRPr sz="4500" b="1">
          <a:solidFill>
            <a:srgbClr val="F0F0F0"/>
          </a:solidFill>
          <a:latin typeface="Arial" charset="0"/>
          <a:ea typeface="ヒラギノ角ゴ Pro W3" pitchFamily="28" charset="-128"/>
        </a:defRPr>
      </a:lvl9pPr>
    </p:titleStyle>
    <p:bodyStyle>
      <a:lvl1pPr algn="ctr" rtl="0" eaLnBrk="0" fontAlgn="base" hangingPunct="0">
        <a:spcBef>
          <a:spcPct val="0"/>
        </a:spcBef>
        <a:spcAft>
          <a:spcPct val="0"/>
        </a:spcAft>
        <a:defRPr sz="2700" b="1">
          <a:ln>
            <a:solidFill>
              <a:schemeClr val="bg2"/>
            </a:solidFill>
          </a:ln>
          <a:solidFill>
            <a:schemeClr val="bg1"/>
          </a:solidFill>
          <a:effectLst>
            <a:outerShdw blurRad="50800" dist="38100" dir="10800000" algn="r" rotWithShape="0">
              <a:prstClr val="black">
                <a:alpha val="40000"/>
              </a:prstClr>
            </a:outerShdw>
          </a:effectLst>
          <a:latin typeface="+mn-lt"/>
          <a:ea typeface="+mn-ea"/>
          <a:cs typeface="+mn-cs"/>
        </a:defRPr>
      </a:lvl1pPr>
      <a:lvl2pPr algn="ctr" rtl="0" eaLnBrk="0" fontAlgn="base" hangingPunct="0">
        <a:spcBef>
          <a:spcPct val="0"/>
        </a:spcBef>
        <a:spcAft>
          <a:spcPct val="0"/>
        </a:spcAft>
        <a:defRPr sz="2700" b="1">
          <a:ln>
            <a:solidFill>
              <a:schemeClr val="bg2"/>
            </a:solidFill>
          </a:ln>
          <a:solidFill>
            <a:schemeClr val="bg1"/>
          </a:solidFill>
          <a:effectLst>
            <a:outerShdw blurRad="50800" dist="38100" dir="10800000" algn="r" rotWithShape="0">
              <a:prstClr val="black">
                <a:alpha val="40000"/>
              </a:prstClr>
            </a:outerShdw>
          </a:effectLst>
          <a:latin typeface="+mn-lt"/>
          <a:ea typeface="+mn-ea"/>
        </a:defRPr>
      </a:lvl2pPr>
      <a:lvl3pPr algn="ctr" rtl="0" eaLnBrk="0" fontAlgn="base" hangingPunct="0">
        <a:spcBef>
          <a:spcPct val="0"/>
        </a:spcBef>
        <a:spcAft>
          <a:spcPct val="0"/>
        </a:spcAft>
        <a:defRPr sz="2700" b="1">
          <a:ln>
            <a:solidFill>
              <a:schemeClr val="bg2"/>
            </a:solidFill>
          </a:ln>
          <a:solidFill>
            <a:schemeClr val="bg1"/>
          </a:solidFill>
          <a:effectLst>
            <a:outerShdw blurRad="50800" dist="38100" dir="10800000" algn="r" rotWithShape="0">
              <a:prstClr val="black">
                <a:alpha val="40000"/>
              </a:prstClr>
            </a:outerShdw>
          </a:effectLst>
          <a:latin typeface="+mn-lt"/>
          <a:ea typeface="+mn-ea"/>
        </a:defRPr>
      </a:lvl3pPr>
      <a:lvl4pPr algn="ctr" rtl="0" eaLnBrk="0" fontAlgn="base" hangingPunct="0">
        <a:spcBef>
          <a:spcPct val="0"/>
        </a:spcBef>
        <a:spcAft>
          <a:spcPct val="0"/>
        </a:spcAft>
        <a:defRPr sz="2700" b="1">
          <a:ln>
            <a:solidFill>
              <a:schemeClr val="bg2"/>
            </a:solidFill>
          </a:ln>
          <a:solidFill>
            <a:schemeClr val="bg1"/>
          </a:solidFill>
          <a:effectLst>
            <a:outerShdw blurRad="50800" dist="38100" dir="10800000" algn="r" rotWithShape="0">
              <a:prstClr val="black">
                <a:alpha val="40000"/>
              </a:prstClr>
            </a:outerShdw>
          </a:effectLst>
          <a:latin typeface="+mn-lt"/>
          <a:ea typeface="+mn-ea"/>
        </a:defRPr>
      </a:lvl4pPr>
      <a:lvl5pPr algn="ctr" rtl="0" eaLnBrk="0" fontAlgn="base" hangingPunct="0">
        <a:spcBef>
          <a:spcPct val="0"/>
        </a:spcBef>
        <a:spcAft>
          <a:spcPct val="0"/>
        </a:spcAft>
        <a:defRPr sz="2700" b="1">
          <a:ln>
            <a:solidFill>
              <a:schemeClr val="bg2"/>
            </a:solidFill>
          </a:ln>
          <a:solidFill>
            <a:schemeClr val="bg1"/>
          </a:solidFill>
          <a:effectLst>
            <a:outerShdw blurRad="50800" dist="38100" dir="10800000" algn="r" rotWithShape="0">
              <a:prstClr val="black">
                <a:alpha val="40000"/>
              </a:prstClr>
            </a:outerShdw>
          </a:effectLst>
          <a:latin typeface="+mn-lt"/>
          <a:ea typeface="+mn-ea"/>
        </a:defRPr>
      </a:lvl5pPr>
      <a:lvl6pPr marL="411476" algn="ctr" rtl="0" fontAlgn="base">
        <a:spcBef>
          <a:spcPct val="0"/>
        </a:spcBef>
        <a:spcAft>
          <a:spcPct val="0"/>
        </a:spcAft>
        <a:defRPr sz="2700">
          <a:solidFill>
            <a:srgbClr val="AFCBC3"/>
          </a:solidFill>
          <a:latin typeface="+mn-lt"/>
          <a:ea typeface="+mn-ea"/>
        </a:defRPr>
      </a:lvl6pPr>
      <a:lvl7pPr marL="822952" algn="ctr" rtl="0" fontAlgn="base">
        <a:spcBef>
          <a:spcPct val="0"/>
        </a:spcBef>
        <a:spcAft>
          <a:spcPct val="0"/>
        </a:spcAft>
        <a:defRPr sz="2700">
          <a:solidFill>
            <a:srgbClr val="AFCBC3"/>
          </a:solidFill>
          <a:latin typeface="+mn-lt"/>
          <a:ea typeface="+mn-ea"/>
        </a:defRPr>
      </a:lvl7pPr>
      <a:lvl8pPr marL="1234427" algn="ctr" rtl="0" fontAlgn="base">
        <a:spcBef>
          <a:spcPct val="0"/>
        </a:spcBef>
        <a:spcAft>
          <a:spcPct val="0"/>
        </a:spcAft>
        <a:defRPr sz="2700">
          <a:solidFill>
            <a:srgbClr val="AFCBC3"/>
          </a:solidFill>
          <a:latin typeface="+mn-lt"/>
          <a:ea typeface="+mn-ea"/>
        </a:defRPr>
      </a:lvl8pPr>
      <a:lvl9pPr marL="1645904" algn="ctr" rtl="0" fontAlgn="base">
        <a:spcBef>
          <a:spcPct val="0"/>
        </a:spcBef>
        <a:spcAft>
          <a:spcPct val="0"/>
        </a:spcAft>
        <a:defRPr sz="2700">
          <a:solidFill>
            <a:srgbClr val="AFCBC3"/>
          </a:solidFill>
          <a:latin typeface="+mn-lt"/>
          <a:ea typeface="+mn-ea"/>
        </a:defRPr>
      </a:lvl9pPr>
    </p:bodyStyle>
    <p:otherStyle>
      <a:defPPr>
        <a:defRPr lang="en-US"/>
      </a:defPPr>
      <a:lvl1pPr marL="0" algn="l" defTabSz="822952" rtl="0" eaLnBrk="1" latinLnBrk="0" hangingPunct="1">
        <a:defRPr sz="1600" kern="1200">
          <a:solidFill>
            <a:schemeClr val="tx1"/>
          </a:solidFill>
          <a:latin typeface="+mn-lt"/>
          <a:ea typeface="+mn-ea"/>
          <a:cs typeface="+mn-cs"/>
        </a:defRPr>
      </a:lvl1pPr>
      <a:lvl2pPr marL="411476" algn="l" defTabSz="822952" rtl="0" eaLnBrk="1" latinLnBrk="0" hangingPunct="1">
        <a:defRPr sz="1600" kern="1200">
          <a:solidFill>
            <a:schemeClr val="tx1"/>
          </a:solidFill>
          <a:latin typeface="+mn-lt"/>
          <a:ea typeface="+mn-ea"/>
          <a:cs typeface="+mn-cs"/>
        </a:defRPr>
      </a:lvl2pPr>
      <a:lvl3pPr marL="822952" algn="l" defTabSz="822952" rtl="0" eaLnBrk="1" latinLnBrk="0" hangingPunct="1">
        <a:defRPr sz="1600" kern="1200">
          <a:solidFill>
            <a:schemeClr val="tx1"/>
          </a:solidFill>
          <a:latin typeface="+mn-lt"/>
          <a:ea typeface="+mn-ea"/>
          <a:cs typeface="+mn-cs"/>
        </a:defRPr>
      </a:lvl3pPr>
      <a:lvl4pPr marL="1234427" algn="l" defTabSz="822952" rtl="0" eaLnBrk="1" latinLnBrk="0" hangingPunct="1">
        <a:defRPr sz="1600" kern="1200">
          <a:solidFill>
            <a:schemeClr val="tx1"/>
          </a:solidFill>
          <a:latin typeface="+mn-lt"/>
          <a:ea typeface="+mn-ea"/>
          <a:cs typeface="+mn-cs"/>
        </a:defRPr>
      </a:lvl4pPr>
      <a:lvl5pPr marL="1645904" algn="l" defTabSz="822952" rtl="0" eaLnBrk="1" latinLnBrk="0" hangingPunct="1">
        <a:defRPr sz="1600" kern="1200">
          <a:solidFill>
            <a:schemeClr val="tx1"/>
          </a:solidFill>
          <a:latin typeface="+mn-lt"/>
          <a:ea typeface="+mn-ea"/>
          <a:cs typeface="+mn-cs"/>
        </a:defRPr>
      </a:lvl5pPr>
      <a:lvl6pPr marL="2057379" algn="l" defTabSz="822952" rtl="0" eaLnBrk="1" latinLnBrk="0" hangingPunct="1">
        <a:defRPr sz="1600" kern="1200">
          <a:solidFill>
            <a:schemeClr val="tx1"/>
          </a:solidFill>
          <a:latin typeface="+mn-lt"/>
          <a:ea typeface="+mn-ea"/>
          <a:cs typeface="+mn-cs"/>
        </a:defRPr>
      </a:lvl6pPr>
      <a:lvl7pPr marL="2468856" algn="l" defTabSz="822952" rtl="0" eaLnBrk="1" latinLnBrk="0" hangingPunct="1">
        <a:defRPr sz="1600" kern="1200">
          <a:solidFill>
            <a:schemeClr val="tx1"/>
          </a:solidFill>
          <a:latin typeface="+mn-lt"/>
          <a:ea typeface="+mn-ea"/>
          <a:cs typeface="+mn-cs"/>
        </a:defRPr>
      </a:lvl7pPr>
      <a:lvl8pPr marL="2880331" algn="l" defTabSz="822952" rtl="0" eaLnBrk="1" latinLnBrk="0" hangingPunct="1">
        <a:defRPr sz="1600" kern="1200">
          <a:solidFill>
            <a:schemeClr val="tx1"/>
          </a:solidFill>
          <a:latin typeface="+mn-lt"/>
          <a:ea typeface="+mn-ea"/>
          <a:cs typeface="+mn-cs"/>
        </a:defRPr>
      </a:lvl8pPr>
      <a:lvl9pPr marL="3291807" algn="l" defTabSz="822952"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layout-2_secondary"/>
          <p:cNvPicPr>
            <a:picLocks noChangeAspect="1" noChangeArrowheads="1"/>
          </p:cNvPicPr>
          <p:nvPr userDrawn="1"/>
        </p:nvPicPr>
        <p:blipFill>
          <a:blip r:embed="rId13" cstate="print"/>
          <a:stretch>
            <a:fillRect/>
          </a:stretch>
        </p:blipFill>
        <p:spPr bwMode="auto">
          <a:xfrm>
            <a:off x="2859" y="93"/>
            <a:ext cx="9138283" cy="6857815"/>
          </a:xfrm>
          <a:prstGeom prst="rect">
            <a:avLst/>
          </a:prstGeom>
          <a:noFill/>
          <a:ln w="9525">
            <a:noFill/>
            <a:miter lim="800000"/>
            <a:headEnd/>
            <a:tailEnd/>
          </a:ln>
        </p:spPr>
      </p:pic>
      <p:sp>
        <p:nvSpPr>
          <p:cNvPr id="2051" name="Rectangle 5"/>
          <p:cNvSpPr>
            <a:spLocks noGrp="1" noChangeArrowheads="1"/>
          </p:cNvSpPr>
          <p:nvPr>
            <p:ph type="title"/>
          </p:nvPr>
        </p:nvSpPr>
        <p:spPr bwMode="auto">
          <a:xfrm>
            <a:off x="411480" y="205740"/>
            <a:ext cx="8412480" cy="891540"/>
          </a:xfrm>
          <a:prstGeom prst="rect">
            <a:avLst/>
          </a:prstGeom>
          <a:noFill/>
          <a:ln w="12700">
            <a:noFill/>
            <a:miter lim="800000"/>
            <a:headEnd/>
            <a:tailEnd/>
          </a:ln>
        </p:spPr>
        <p:txBody>
          <a:bodyPr vert="horz" wrap="square" lIns="34290" tIns="34290" rIns="34290" bIns="34290" numCol="1" anchor="ctr" anchorCtr="0" compatLnSpc="1">
            <a:prstTxWarp prst="textNoShape">
              <a:avLst/>
            </a:prstTxWarp>
          </a:bodyPr>
          <a:lstStyle/>
          <a:p>
            <a:pPr lvl="0"/>
            <a:r>
              <a:rPr lang="en-US" dirty="0"/>
              <a:t>Click to edit Master title style</a:t>
            </a:r>
          </a:p>
        </p:txBody>
      </p:sp>
      <p:sp>
        <p:nvSpPr>
          <p:cNvPr id="2052" name="Rectangle 6"/>
          <p:cNvSpPr>
            <a:spLocks noGrp="1" noChangeArrowheads="1"/>
          </p:cNvSpPr>
          <p:nvPr>
            <p:ph type="body" idx="1"/>
          </p:nvPr>
        </p:nvSpPr>
        <p:spPr bwMode="auto">
          <a:xfrm>
            <a:off x="480060" y="1894838"/>
            <a:ext cx="7680960" cy="4457700"/>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p:transition>
  <p:txStyles>
    <p:titleStyle>
      <a:lvl1pPr algn="ctr" rtl="0" eaLnBrk="0" fontAlgn="base" hangingPunct="0">
        <a:spcBef>
          <a:spcPct val="0"/>
        </a:spcBef>
        <a:spcAft>
          <a:spcPct val="0"/>
        </a:spcAft>
        <a:defRPr sz="3200" b="1">
          <a:solidFill>
            <a:srgbClr val="003F77"/>
          </a:solidFill>
          <a:latin typeface="+mn-lt"/>
          <a:ea typeface="+mj-ea"/>
          <a:cs typeface="+mj-cs"/>
        </a:defRPr>
      </a:lvl1pPr>
      <a:lvl2pPr algn="l" rtl="0" eaLnBrk="0" fontAlgn="base" hangingPunct="0">
        <a:spcBef>
          <a:spcPct val="0"/>
        </a:spcBef>
        <a:spcAft>
          <a:spcPct val="0"/>
        </a:spcAft>
        <a:defRPr sz="3200" b="1">
          <a:solidFill>
            <a:srgbClr val="F0F0F0"/>
          </a:solidFill>
          <a:latin typeface="Arial" charset="0"/>
          <a:ea typeface="ヒラギノ角ゴ Pro W3" pitchFamily="28" charset="-128"/>
        </a:defRPr>
      </a:lvl2pPr>
      <a:lvl3pPr algn="l" rtl="0" eaLnBrk="0" fontAlgn="base" hangingPunct="0">
        <a:spcBef>
          <a:spcPct val="0"/>
        </a:spcBef>
        <a:spcAft>
          <a:spcPct val="0"/>
        </a:spcAft>
        <a:defRPr sz="3200" b="1">
          <a:solidFill>
            <a:srgbClr val="F0F0F0"/>
          </a:solidFill>
          <a:latin typeface="Arial" charset="0"/>
          <a:ea typeface="ヒラギノ角ゴ Pro W3" pitchFamily="28" charset="-128"/>
        </a:defRPr>
      </a:lvl3pPr>
      <a:lvl4pPr algn="l" rtl="0" eaLnBrk="0" fontAlgn="base" hangingPunct="0">
        <a:spcBef>
          <a:spcPct val="0"/>
        </a:spcBef>
        <a:spcAft>
          <a:spcPct val="0"/>
        </a:spcAft>
        <a:defRPr sz="3200" b="1">
          <a:solidFill>
            <a:srgbClr val="F0F0F0"/>
          </a:solidFill>
          <a:latin typeface="Arial" charset="0"/>
          <a:ea typeface="ヒラギノ角ゴ Pro W3" pitchFamily="28" charset="-128"/>
        </a:defRPr>
      </a:lvl4pPr>
      <a:lvl5pPr algn="l" rtl="0" eaLnBrk="0" fontAlgn="base" hangingPunct="0">
        <a:spcBef>
          <a:spcPct val="0"/>
        </a:spcBef>
        <a:spcAft>
          <a:spcPct val="0"/>
        </a:spcAft>
        <a:defRPr sz="3200" b="1">
          <a:solidFill>
            <a:srgbClr val="F0F0F0"/>
          </a:solidFill>
          <a:latin typeface="Arial" charset="0"/>
          <a:ea typeface="ヒラギノ角ゴ Pro W3" pitchFamily="28" charset="-128"/>
        </a:defRPr>
      </a:lvl5pPr>
      <a:lvl6pPr marL="411476" algn="l" rtl="0" fontAlgn="base">
        <a:spcBef>
          <a:spcPct val="0"/>
        </a:spcBef>
        <a:spcAft>
          <a:spcPct val="0"/>
        </a:spcAft>
        <a:defRPr sz="3200" b="1">
          <a:solidFill>
            <a:srgbClr val="F0F0F0"/>
          </a:solidFill>
          <a:latin typeface="Arial" charset="0"/>
          <a:ea typeface="ヒラギノ角ゴ Pro W3" pitchFamily="28" charset="-128"/>
        </a:defRPr>
      </a:lvl6pPr>
      <a:lvl7pPr marL="822952" algn="l" rtl="0" fontAlgn="base">
        <a:spcBef>
          <a:spcPct val="0"/>
        </a:spcBef>
        <a:spcAft>
          <a:spcPct val="0"/>
        </a:spcAft>
        <a:defRPr sz="3200" b="1">
          <a:solidFill>
            <a:srgbClr val="F0F0F0"/>
          </a:solidFill>
          <a:latin typeface="Arial" charset="0"/>
          <a:ea typeface="ヒラギノ角ゴ Pro W3" pitchFamily="28" charset="-128"/>
        </a:defRPr>
      </a:lvl7pPr>
      <a:lvl8pPr marL="1234427" algn="l" rtl="0" fontAlgn="base">
        <a:spcBef>
          <a:spcPct val="0"/>
        </a:spcBef>
        <a:spcAft>
          <a:spcPct val="0"/>
        </a:spcAft>
        <a:defRPr sz="3200" b="1">
          <a:solidFill>
            <a:srgbClr val="F0F0F0"/>
          </a:solidFill>
          <a:latin typeface="Arial" charset="0"/>
          <a:ea typeface="ヒラギノ角ゴ Pro W3" pitchFamily="28" charset="-128"/>
        </a:defRPr>
      </a:lvl8pPr>
      <a:lvl9pPr marL="1645904" algn="l" rtl="0" fontAlgn="base">
        <a:spcBef>
          <a:spcPct val="0"/>
        </a:spcBef>
        <a:spcAft>
          <a:spcPct val="0"/>
        </a:spcAft>
        <a:defRPr sz="3200" b="1">
          <a:solidFill>
            <a:srgbClr val="F0F0F0"/>
          </a:solidFill>
          <a:latin typeface="Arial" charset="0"/>
          <a:ea typeface="ヒラギノ角ゴ Pro W3" pitchFamily="28" charset="-128"/>
        </a:defRPr>
      </a:lvl9pPr>
    </p:titleStyle>
    <p:body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p:bodyStyle>
    <p:otherStyle>
      <a:defPPr>
        <a:defRPr lang="en-US"/>
      </a:defPPr>
      <a:lvl1pPr marL="0" algn="l" defTabSz="822952" rtl="0" eaLnBrk="1" latinLnBrk="0" hangingPunct="1">
        <a:defRPr sz="1600" kern="1200">
          <a:solidFill>
            <a:schemeClr val="tx1"/>
          </a:solidFill>
          <a:latin typeface="+mn-lt"/>
          <a:ea typeface="+mn-ea"/>
          <a:cs typeface="+mn-cs"/>
        </a:defRPr>
      </a:lvl1pPr>
      <a:lvl2pPr marL="411476" algn="l" defTabSz="822952" rtl="0" eaLnBrk="1" latinLnBrk="0" hangingPunct="1">
        <a:defRPr sz="1600" kern="1200">
          <a:solidFill>
            <a:schemeClr val="tx1"/>
          </a:solidFill>
          <a:latin typeface="+mn-lt"/>
          <a:ea typeface="+mn-ea"/>
          <a:cs typeface="+mn-cs"/>
        </a:defRPr>
      </a:lvl2pPr>
      <a:lvl3pPr marL="822952" algn="l" defTabSz="822952" rtl="0" eaLnBrk="1" latinLnBrk="0" hangingPunct="1">
        <a:defRPr sz="1600" kern="1200">
          <a:solidFill>
            <a:schemeClr val="tx1"/>
          </a:solidFill>
          <a:latin typeface="+mn-lt"/>
          <a:ea typeface="+mn-ea"/>
          <a:cs typeface="+mn-cs"/>
        </a:defRPr>
      </a:lvl3pPr>
      <a:lvl4pPr marL="1234427" algn="l" defTabSz="822952" rtl="0" eaLnBrk="1" latinLnBrk="0" hangingPunct="1">
        <a:defRPr sz="1600" kern="1200">
          <a:solidFill>
            <a:schemeClr val="tx1"/>
          </a:solidFill>
          <a:latin typeface="+mn-lt"/>
          <a:ea typeface="+mn-ea"/>
          <a:cs typeface="+mn-cs"/>
        </a:defRPr>
      </a:lvl4pPr>
      <a:lvl5pPr marL="1645904" algn="l" defTabSz="822952" rtl="0" eaLnBrk="1" latinLnBrk="0" hangingPunct="1">
        <a:defRPr sz="1600" kern="1200">
          <a:solidFill>
            <a:schemeClr val="tx1"/>
          </a:solidFill>
          <a:latin typeface="+mn-lt"/>
          <a:ea typeface="+mn-ea"/>
          <a:cs typeface="+mn-cs"/>
        </a:defRPr>
      </a:lvl5pPr>
      <a:lvl6pPr marL="2057379" algn="l" defTabSz="822952" rtl="0" eaLnBrk="1" latinLnBrk="0" hangingPunct="1">
        <a:defRPr sz="1600" kern="1200">
          <a:solidFill>
            <a:schemeClr val="tx1"/>
          </a:solidFill>
          <a:latin typeface="+mn-lt"/>
          <a:ea typeface="+mn-ea"/>
          <a:cs typeface="+mn-cs"/>
        </a:defRPr>
      </a:lvl6pPr>
      <a:lvl7pPr marL="2468856" algn="l" defTabSz="822952" rtl="0" eaLnBrk="1" latinLnBrk="0" hangingPunct="1">
        <a:defRPr sz="1600" kern="1200">
          <a:solidFill>
            <a:schemeClr val="tx1"/>
          </a:solidFill>
          <a:latin typeface="+mn-lt"/>
          <a:ea typeface="+mn-ea"/>
          <a:cs typeface="+mn-cs"/>
        </a:defRPr>
      </a:lvl7pPr>
      <a:lvl8pPr marL="2880331" algn="l" defTabSz="822952" rtl="0" eaLnBrk="1" latinLnBrk="0" hangingPunct="1">
        <a:defRPr sz="1600" kern="1200">
          <a:solidFill>
            <a:schemeClr val="tx1"/>
          </a:solidFill>
          <a:latin typeface="+mn-lt"/>
          <a:ea typeface="+mn-ea"/>
          <a:cs typeface="+mn-cs"/>
        </a:defRPr>
      </a:lvl8pPr>
      <a:lvl9pPr marL="3291807" algn="l" defTabSz="82295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layout-2_secondary"/>
          <p:cNvPicPr>
            <a:picLocks noChangeAspect="1" noChangeArrowheads="1"/>
          </p:cNvPicPr>
          <p:nvPr userDrawn="1"/>
        </p:nvPicPr>
        <p:blipFill>
          <a:blip r:embed="rId13" cstate="print"/>
          <a:stretch>
            <a:fillRect/>
          </a:stretch>
        </p:blipFill>
        <p:spPr bwMode="auto">
          <a:xfrm>
            <a:off x="2859" y="93"/>
            <a:ext cx="9138283" cy="6857815"/>
          </a:xfrm>
          <a:prstGeom prst="rect">
            <a:avLst/>
          </a:prstGeom>
          <a:noFill/>
          <a:ln w="9525">
            <a:noFill/>
            <a:miter lim="800000"/>
            <a:headEnd/>
            <a:tailEnd/>
          </a:ln>
        </p:spPr>
      </p:pic>
      <p:sp>
        <p:nvSpPr>
          <p:cNvPr id="2051" name="Rectangle 5"/>
          <p:cNvSpPr>
            <a:spLocks noGrp="1" noChangeArrowheads="1"/>
          </p:cNvSpPr>
          <p:nvPr>
            <p:ph type="title"/>
          </p:nvPr>
        </p:nvSpPr>
        <p:spPr bwMode="auto">
          <a:xfrm>
            <a:off x="411480" y="205740"/>
            <a:ext cx="8412480" cy="89154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dirty="0"/>
              <a:t>Click to edit Master title style</a:t>
            </a:r>
          </a:p>
        </p:txBody>
      </p:sp>
      <p:sp>
        <p:nvSpPr>
          <p:cNvPr id="2052" name="Rectangle 6"/>
          <p:cNvSpPr>
            <a:spLocks noGrp="1" noChangeArrowheads="1"/>
          </p:cNvSpPr>
          <p:nvPr>
            <p:ph type="body" idx="1"/>
          </p:nvPr>
        </p:nvSpPr>
        <p:spPr bwMode="auto">
          <a:xfrm>
            <a:off x="480060" y="1894838"/>
            <a:ext cx="7680960" cy="44577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205573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fade/>
  </p:transition>
  <p:txStyles>
    <p:titleStyle>
      <a:lvl1pPr algn="ctr" rtl="0" eaLnBrk="0" fontAlgn="base" hangingPunct="0">
        <a:spcBef>
          <a:spcPct val="0"/>
        </a:spcBef>
        <a:spcAft>
          <a:spcPct val="0"/>
        </a:spcAft>
        <a:defRPr sz="3240" b="1">
          <a:solidFill>
            <a:srgbClr val="003F77"/>
          </a:solidFill>
          <a:latin typeface="+mn-lt"/>
          <a:ea typeface="+mj-ea"/>
          <a:cs typeface="+mj-cs"/>
        </a:defRPr>
      </a:lvl1pPr>
      <a:lvl2pPr algn="l" rtl="0" eaLnBrk="0" fontAlgn="base" hangingPunct="0">
        <a:spcBef>
          <a:spcPct val="0"/>
        </a:spcBef>
        <a:spcAft>
          <a:spcPct val="0"/>
        </a:spcAft>
        <a:defRPr sz="3240" b="1">
          <a:solidFill>
            <a:srgbClr val="F0F0F0"/>
          </a:solidFill>
          <a:latin typeface="Arial" charset="0"/>
          <a:ea typeface="ヒラギノ角ゴ Pro W3" pitchFamily="28" charset="-128"/>
        </a:defRPr>
      </a:lvl2pPr>
      <a:lvl3pPr algn="l" rtl="0" eaLnBrk="0" fontAlgn="base" hangingPunct="0">
        <a:spcBef>
          <a:spcPct val="0"/>
        </a:spcBef>
        <a:spcAft>
          <a:spcPct val="0"/>
        </a:spcAft>
        <a:defRPr sz="3240" b="1">
          <a:solidFill>
            <a:srgbClr val="F0F0F0"/>
          </a:solidFill>
          <a:latin typeface="Arial" charset="0"/>
          <a:ea typeface="ヒラギノ角ゴ Pro W3" pitchFamily="28" charset="-128"/>
        </a:defRPr>
      </a:lvl3pPr>
      <a:lvl4pPr algn="l" rtl="0" eaLnBrk="0" fontAlgn="base" hangingPunct="0">
        <a:spcBef>
          <a:spcPct val="0"/>
        </a:spcBef>
        <a:spcAft>
          <a:spcPct val="0"/>
        </a:spcAft>
        <a:defRPr sz="3240" b="1">
          <a:solidFill>
            <a:srgbClr val="F0F0F0"/>
          </a:solidFill>
          <a:latin typeface="Arial" charset="0"/>
          <a:ea typeface="ヒラギノ角ゴ Pro W3" pitchFamily="28" charset="-128"/>
        </a:defRPr>
      </a:lvl4pPr>
      <a:lvl5pPr algn="l" rtl="0" eaLnBrk="0" fontAlgn="base" hangingPunct="0">
        <a:spcBef>
          <a:spcPct val="0"/>
        </a:spcBef>
        <a:spcAft>
          <a:spcPct val="0"/>
        </a:spcAft>
        <a:defRPr sz="3240" b="1">
          <a:solidFill>
            <a:srgbClr val="F0F0F0"/>
          </a:solidFill>
          <a:latin typeface="Arial" charset="0"/>
          <a:ea typeface="ヒラギノ角ゴ Pro W3" pitchFamily="28" charset="-128"/>
        </a:defRPr>
      </a:lvl5pPr>
      <a:lvl6pPr marL="411480" algn="l" rtl="0" fontAlgn="base">
        <a:spcBef>
          <a:spcPct val="0"/>
        </a:spcBef>
        <a:spcAft>
          <a:spcPct val="0"/>
        </a:spcAft>
        <a:defRPr sz="3240" b="1">
          <a:solidFill>
            <a:srgbClr val="F0F0F0"/>
          </a:solidFill>
          <a:latin typeface="Arial" charset="0"/>
          <a:ea typeface="ヒラギノ角ゴ Pro W3" pitchFamily="28" charset="-128"/>
        </a:defRPr>
      </a:lvl6pPr>
      <a:lvl7pPr marL="822960" algn="l" rtl="0" fontAlgn="base">
        <a:spcBef>
          <a:spcPct val="0"/>
        </a:spcBef>
        <a:spcAft>
          <a:spcPct val="0"/>
        </a:spcAft>
        <a:defRPr sz="3240" b="1">
          <a:solidFill>
            <a:srgbClr val="F0F0F0"/>
          </a:solidFill>
          <a:latin typeface="Arial" charset="0"/>
          <a:ea typeface="ヒラギノ角ゴ Pro W3" pitchFamily="28" charset="-128"/>
        </a:defRPr>
      </a:lvl7pPr>
      <a:lvl8pPr marL="1234440" algn="l" rtl="0" fontAlgn="base">
        <a:spcBef>
          <a:spcPct val="0"/>
        </a:spcBef>
        <a:spcAft>
          <a:spcPct val="0"/>
        </a:spcAft>
        <a:defRPr sz="3240" b="1">
          <a:solidFill>
            <a:srgbClr val="F0F0F0"/>
          </a:solidFill>
          <a:latin typeface="Arial" charset="0"/>
          <a:ea typeface="ヒラギノ角ゴ Pro W3" pitchFamily="28" charset="-128"/>
        </a:defRPr>
      </a:lvl8pPr>
      <a:lvl9pPr marL="1645920" algn="l" rtl="0" fontAlgn="base">
        <a:spcBef>
          <a:spcPct val="0"/>
        </a:spcBef>
        <a:spcAft>
          <a:spcPct val="0"/>
        </a:spcAft>
        <a:defRPr sz="3240" b="1">
          <a:solidFill>
            <a:srgbClr val="F0F0F0"/>
          </a:solidFill>
          <a:latin typeface="Arial" charset="0"/>
          <a:ea typeface="ヒラギノ角ゴ Pro W3" pitchFamily="28" charset="-128"/>
        </a:defRPr>
      </a:lvl9pPr>
    </p:titleStyle>
    <p:bodyStyle>
      <a:lvl1pPr marL="541497" indent="-347187"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107" indent="-347187" algn="l" rtl="0" eaLnBrk="0" fontAlgn="base" hangingPunct="0">
        <a:spcBef>
          <a:spcPct val="20000"/>
        </a:spcBef>
        <a:spcAft>
          <a:spcPct val="0"/>
        </a:spcAft>
        <a:buClr>
          <a:srgbClr val="003F77"/>
        </a:buClr>
        <a:buChar char="–"/>
        <a:defRPr sz="2160">
          <a:solidFill>
            <a:srgbClr val="003F77"/>
          </a:solidFill>
          <a:latin typeface="+mn-lt"/>
          <a:ea typeface="+mn-ea"/>
        </a:defRPr>
      </a:lvl2pPr>
      <a:lvl3pPr marL="1158717" indent="-347187" algn="l" rtl="0" eaLnBrk="0" fontAlgn="base" hangingPunct="0">
        <a:spcBef>
          <a:spcPct val="20000"/>
        </a:spcBef>
        <a:spcAft>
          <a:spcPct val="0"/>
        </a:spcAft>
        <a:buClr>
          <a:srgbClr val="003F77"/>
        </a:buClr>
        <a:buFont typeface="Times" pitchFamily="28" charset="0"/>
        <a:buChar char="•"/>
        <a:defRPr sz="2160">
          <a:solidFill>
            <a:srgbClr val="003F77"/>
          </a:solidFill>
          <a:latin typeface="+mn-lt"/>
          <a:ea typeface="+mn-ea"/>
        </a:defRPr>
      </a:lvl3pPr>
      <a:lvl4pPr marL="1478757" indent="-347187" algn="l" rtl="0" eaLnBrk="0" fontAlgn="base" hangingPunct="0">
        <a:spcBef>
          <a:spcPct val="20000"/>
        </a:spcBef>
        <a:spcAft>
          <a:spcPct val="0"/>
        </a:spcAft>
        <a:buClr>
          <a:srgbClr val="003F77"/>
        </a:buClr>
        <a:buChar char="–"/>
        <a:defRPr sz="2160">
          <a:solidFill>
            <a:srgbClr val="003F77"/>
          </a:solidFill>
          <a:latin typeface="+mn-lt"/>
          <a:ea typeface="+mn-ea"/>
        </a:defRPr>
      </a:lvl4pPr>
      <a:lvl5pPr marL="1787367" indent="-347187" algn="l" rtl="0" eaLnBrk="0" fontAlgn="base" hangingPunct="0">
        <a:spcBef>
          <a:spcPct val="20000"/>
        </a:spcBef>
        <a:spcAft>
          <a:spcPct val="0"/>
        </a:spcAft>
        <a:buClr>
          <a:srgbClr val="003F77"/>
        </a:buClr>
        <a:defRPr sz="2160">
          <a:solidFill>
            <a:srgbClr val="003F77"/>
          </a:solidFill>
          <a:latin typeface="+mn-lt"/>
          <a:ea typeface="+mn-ea"/>
        </a:defRPr>
      </a:lvl5pPr>
      <a:lvl6pPr marL="2198847" indent="-347187" algn="l" rtl="0" fontAlgn="base">
        <a:spcBef>
          <a:spcPct val="20000"/>
        </a:spcBef>
        <a:spcAft>
          <a:spcPct val="0"/>
        </a:spcAft>
        <a:buClr>
          <a:schemeClr val="bg1"/>
        </a:buClr>
        <a:defRPr sz="2160">
          <a:solidFill>
            <a:srgbClr val="F0F0F0"/>
          </a:solidFill>
          <a:latin typeface="+mn-lt"/>
          <a:ea typeface="+mn-ea"/>
        </a:defRPr>
      </a:lvl6pPr>
      <a:lvl7pPr marL="2610327" indent="-347187" algn="l" rtl="0" fontAlgn="base">
        <a:spcBef>
          <a:spcPct val="20000"/>
        </a:spcBef>
        <a:spcAft>
          <a:spcPct val="0"/>
        </a:spcAft>
        <a:buClr>
          <a:schemeClr val="bg1"/>
        </a:buClr>
        <a:defRPr sz="2160">
          <a:solidFill>
            <a:srgbClr val="F0F0F0"/>
          </a:solidFill>
          <a:latin typeface="+mn-lt"/>
          <a:ea typeface="+mn-ea"/>
        </a:defRPr>
      </a:lvl7pPr>
      <a:lvl8pPr marL="3021807" indent="-347187" algn="l" rtl="0" fontAlgn="base">
        <a:spcBef>
          <a:spcPct val="20000"/>
        </a:spcBef>
        <a:spcAft>
          <a:spcPct val="0"/>
        </a:spcAft>
        <a:buClr>
          <a:schemeClr val="bg1"/>
        </a:buClr>
        <a:defRPr sz="2160">
          <a:solidFill>
            <a:srgbClr val="F0F0F0"/>
          </a:solidFill>
          <a:latin typeface="+mn-lt"/>
          <a:ea typeface="+mn-ea"/>
        </a:defRPr>
      </a:lvl8pPr>
      <a:lvl9pPr marL="3433287" indent="-347187" algn="l" rtl="0" fontAlgn="base">
        <a:spcBef>
          <a:spcPct val="20000"/>
        </a:spcBef>
        <a:spcAft>
          <a:spcPct val="0"/>
        </a:spcAft>
        <a:buClr>
          <a:schemeClr val="bg1"/>
        </a:buClr>
        <a:defRPr sz="2160">
          <a:solidFill>
            <a:srgbClr val="F0F0F0"/>
          </a:solidFill>
          <a:latin typeface="+mn-lt"/>
          <a:ea typeface="+mn-ea"/>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layout-2_secondary"/>
          <p:cNvPicPr>
            <a:picLocks noChangeAspect="1" noChangeArrowheads="1"/>
          </p:cNvPicPr>
          <p:nvPr userDrawn="1"/>
        </p:nvPicPr>
        <p:blipFill>
          <a:blip r:embed="rId13" cstate="print"/>
          <a:stretch>
            <a:fillRect/>
          </a:stretch>
        </p:blipFill>
        <p:spPr bwMode="auto">
          <a:xfrm>
            <a:off x="2859" y="93"/>
            <a:ext cx="9138283" cy="6857815"/>
          </a:xfrm>
          <a:prstGeom prst="rect">
            <a:avLst/>
          </a:prstGeom>
          <a:noFill/>
          <a:ln w="9525">
            <a:noFill/>
            <a:miter lim="800000"/>
            <a:headEnd/>
            <a:tailEnd/>
          </a:ln>
        </p:spPr>
      </p:pic>
      <p:sp>
        <p:nvSpPr>
          <p:cNvPr id="2051" name="Rectangle 5"/>
          <p:cNvSpPr>
            <a:spLocks noGrp="1" noChangeArrowheads="1"/>
          </p:cNvSpPr>
          <p:nvPr>
            <p:ph type="title"/>
          </p:nvPr>
        </p:nvSpPr>
        <p:spPr bwMode="auto">
          <a:xfrm>
            <a:off x="411480" y="205740"/>
            <a:ext cx="8412480" cy="891540"/>
          </a:xfrm>
          <a:prstGeom prst="rect">
            <a:avLst/>
          </a:prstGeom>
          <a:noFill/>
          <a:ln w="12700">
            <a:noFill/>
            <a:miter lim="800000"/>
            <a:headEnd/>
            <a:tailEnd/>
          </a:ln>
        </p:spPr>
        <p:txBody>
          <a:bodyPr vert="horz" wrap="square" lIns="34290" tIns="34290" rIns="34290" bIns="34290" numCol="1" anchor="ctr" anchorCtr="0" compatLnSpc="1">
            <a:prstTxWarp prst="textNoShape">
              <a:avLst/>
            </a:prstTxWarp>
          </a:bodyPr>
          <a:lstStyle/>
          <a:p>
            <a:pPr lvl="0"/>
            <a:r>
              <a:rPr lang="en-US"/>
              <a:t>Click to edit Master title style</a:t>
            </a:r>
          </a:p>
        </p:txBody>
      </p:sp>
      <p:sp>
        <p:nvSpPr>
          <p:cNvPr id="2052" name="Rectangle 6"/>
          <p:cNvSpPr>
            <a:spLocks noGrp="1" noChangeArrowheads="1"/>
          </p:cNvSpPr>
          <p:nvPr>
            <p:ph type="body" idx="1"/>
          </p:nvPr>
        </p:nvSpPr>
        <p:spPr bwMode="auto">
          <a:xfrm>
            <a:off x="480060" y="1894838"/>
            <a:ext cx="7680960" cy="4457700"/>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256242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fade/>
  </p:transition>
  <p:hf hdr="0" ftr="0" dt="0"/>
  <p:txStyles>
    <p:titleStyle>
      <a:lvl1pPr algn="ctr" rtl="0" eaLnBrk="0" fontAlgn="base" hangingPunct="0">
        <a:spcBef>
          <a:spcPct val="0"/>
        </a:spcBef>
        <a:spcAft>
          <a:spcPct val="0"/>
        </a:spcAft>
        <a:defRPr sz="3200" b="1">
          <a:solidFill>
            <a:srgbClr val="003F77"/>
          </a:solidFill>
          <a:latin typeface="+mn-lt"/>
          <a:ea typeface="+mj-ea"/>
          <a:cs typeface="+mj-cs"/>
        </a:defRPr>
      </a:lvl1pPr>
      <a:lvl2pPr algn="l" rtl="0" eaLnBrk="0" fontAlgn="base" hangingPunct="0">
        <a:spcBef>
          <a:spcPct val="0"/>
        </a:spcBef>
        <a:spcAft>
          <a:spcPct val="0"/>
        </a:spcAft>
        <a:defRPr sz="3200" b="1">
          <a:solidFill>
            <a:srgbClr val="F0F0F0"/>
          </a:solidFill>
          <a:latin typeface="Arial" charset="0"/>
          <a:ea typeface="ヒラギノ角ゴ Pro W3" pitchFamily="28" charset="-128"/>
        </a:defRPr>
      </a:lvl2pPr>
      <a:lvl3pPr algn="l" rtl="0" eaLnBrk="0" fontAlgn="base" hangingPunct="0">
        <a:spcBef>
          <a:spcPct val="0"/>
        </a:spcBef>
        <a:spcAft>
          <a:spcPct val="0"/>
        </a:spcAft>
        <a:defRPr sz="3200" b="1">
          <a:solidFill>
            <a:srgbClr val="F0F0F0"/>
          </a:solidFill>
          <a:latin typeface="Arial" charset="0"/>
          <a:ea typeface="ヒラギノ角ゴ Pro W3" pitchFamily="28" charset="-128"/>
        </a:defRPr>
      </a:lvl3pPr>
      <a:lvl4pPr algn="l" rtl="0" eaLnBrk="0" fontAlgn="base" hangingPunct="0">
        <a:spcBef>
          <a:spcPct val="0"/>
        </a:spcBef>
        <a:spcAft>
          <a:spcPct val="0"/>
        </a:spcAft>
        <a:defRPr sz="3200" b="1">
          <a:solidFill>
            <a:srgbClr val="F0F0F0"/>
          </a:solidFill>
          <a:latin typeface="Arial" charset="0"/>
          <a:ea typeface="ヒラギノ角ゴ Pro W3" pitchFamily="28" charset="-128"/>
        </a:defRPr>
      </a:lvl4pPr>
      <a:lvl5pPr algn="l" rtl="0" eaLnBrk="0" fontAlgn="base" hangingPunct="0">
        <a:spcBef>
          <a:spcPct val="0"/>
        </a:spcBef>
        <a:spcAft>
          <a:spcPct val="0"/>
        </a:spcAft>
        <a:defRPr sz="3200" b="1">
          <a:solidFill>
            <a:srgbClr val="F0F0F0"/>
          </a:solidFill>
          <a:latin typeface="Arial" charset="0"/>
          <a:ea typeface="ヒラギノ角ゴ Pro W3" pitchFamily="28" charset="-128"/>
        </a:defRPr>
      </a:lvl5pPr>
      <a:lvl6pPr marL="411476" algn="l" rtl="0" fontAlgn="base">
        <a:spcBef>
          <a:spcPct val="0"/>
        </a:spcBef>
        <a:spcAft>
          <a:spcPct val="0"/>
        </a:spcAft>
        <a:defRPr sz="3200" b="1">
          <a:solidFill>
            <a:srgbClr val="F0F0F0"/>
          </a:solidFill>
          <a:latin typeface="Arial" charset="0"/>
          <a:ea typeface="ヒラギノ角ゴ Pro W3" pitchFamily="28" charset="-128"/>
        </a:defRPr>
      </a:lvl6pPr>
      <a:lvl7pPr marL="822952" algn="l" rtl="0" fontAlgn="base">
        <a:spcBef>
          <a:spcPct val="0"/>
        </a:spcBef>
        <a:spcAft>
          <a:spcPct val="0"/>
        </a:spcAft>
        <a:defRPr sz="3200" b="1">
          <a:solidFill>
            <a:srgbClr val="F0F0F0"/>
          </a:solidFill>
          <a:latin typeface="Arial" charset="0"/>
          <a:ea typeface="ヒラギノ角ゴ Pro W3" pitchFamily="28" charset="-128"/>
        </a:defRPr>
      </a:lvl7pPr>
      <a:lvl8pPr marL="1234427" algn="l" rtl="0" fontAlgn="base">
        <a:spcBef>
          <a:spcPct val="0"/>
        </a:spcBef>
        <a:spcAft>
          <a:spcPct val="0"/>
        </a:spcAft>
        <a:defRPr sz="3200" b="1">
          <a:solidFill>
            <a:srgbClr val="F0F0F0"/>
          </a:solidFill>
          <a:latin typeface="Arial" charset="0"/>
          <a:ea typeface="ヒラギノ角ゴ Pro W3" pitchFamily="28" charset="-128"/>
        </a:defRPr>
      </a:lvl8pPr>
      <a:lvl9pPr marL="1645904" algn="l" rtl="0" fontAlgn="base">
        <a:spcBef>
          <a:spcPct val="0"/>
        </a:spcBef>
        <a:spcAft>
          <a:spcPct val="0"/>
        </a:spcAft>
        <a:defRPr sz="3200" b="1">
          <a:solidFill>
            <a:srgbClr val="F0F0F0"/>
          </a:solidFill>
          <a:latin typeface="Arial" charset="0"/>
          <a:ea typeface="ヒラギノ角ゴ Pro W3" pitchFamily="28" charset="-128"/>
        </a:defRPr>
      </a:lvl9pPr>
    </p:titleStyle>
    <p:body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p:bodyStyle>
    <p:otherStyle>
      <a:defPPr>
        <a:defRPr lang="en-US"/>
      </a:defPPr>
      <a:lvl1pPr marL="0" algn="l" defTabSz="822952" rtl="0" eaLnBrk="1" latinLnBrk="0" hangingPunct="1">
        <a:defRPr sz="1600" kern="1200">
          <a:solidFill>
            <a:schemeClr val="tx1"/>
          </a:solidFill>
          <a:latin typeface="+mn-lt"/>
          <a:ea typeface="+mn-ea"/>
          <a:cs typeface="+mn-cs"/>
        </a:defRPr>
      </a:lvl1pPr>
      <a:lvl2pPr marL="411476" algn="l" defTabSz="822952" rtl="0" eaLnBrk="1" latinLnBrk="0" hangingPunct="1">
        <a:defRPr sz="1600" kern="1200">
          <a:solidFill>
            <a:schemeClr val="tx1"/>
          </a:solidFill>
          <a:latin typeface="+mn-lt"/>
          <a:ea typeface="+mn-ea"/>
          <a:cs typeface="+mn-cs"/>
        </a:defRPr>
      </a:lvl2pPr>
      <a:lvl3pPr marL="822952" algn="l" defTabSz="822952" rtl="0" eaLnBrk="1" latinLnBrk="0" hangingPunct="1">
        <a:defRPr sz="1600" kern="1200">
          <a:solidFill>
            <a:schemeClr val="tx1"/>
          </a:solidFill>
          <a:latin typeface="+mn-lt"/>
          <a:ea typeface="+mn-ea"/>
          <a:cs typeface="+mn-cs"/>
        </a:defRPr>
      </a:lvl3pPr>
      <a:lvl4pPr marL="1234427" algn="l" defTabSz="822952" rtl="0" eaLnBrk="1" latinLnBrk="0" hangingPunct="1">
        <a:defRPr sz="1600" kern="1200">
          <a:solidFill>
            <a:schemeClr val="tx1"/>
          </a:solidFill>
          <a:latin typeface="+mn-lt"/>
          <a:ea typeface="+mn-ea"/>
          <a:cs typeface="+mn-cs"/>
        </a:defRPr>
      </a:lvl4pPr>
      <a:lvl5pPr marL="1645904" algn="l" defTabSz="822952" rtl="0" eaLnBrk="1" latinLnBrk="0" hangingPunct="1">
        <a:defRPr sz="1600" kern="1200">
          <a:solidFill>
            <a:schemeClr val="tx1"/>
          </a:solidFill>
          <a:latin typeface="+mn-lt"/>
          <a:ea typeface="+mn-ea"/>
          <a:cs typeface="+mn-cs"/>
        </a:defRPr>
      </a:lvl5pPr>
      <a:lvl6pPr marL="2057379" algn="l" defTabSz="822952" rtl="0" eaLnBrk="1" latinLnBrk="0" hangingPunct="1">
        <a:defRPr sz="1600" kern="1200">
          <a:solidFill>
            <a:schemeClr val="tx1"/>
          </a:solidFill>
          <a:latin typeface="+mn-lt"/>
          <a:ea typeface="+mn-ea"/>
          <a:cs typeface="+mn-cs"/>
        </a:defRPr>
      </a:lvl6pPr>
      <a:lvl7pPr marL="2468856" algn="l" defTabSz="822952" rtl="0" eaLnBrk="1" latinLnBrk="0" hangingPunct="1">
        <a:defRPr sz="1600" kern="1200">
          <a:solidFill>
            <a:schemeClr val="tx1"/>
          </a:solidFill>
          <a:latin typeface="+mn-lt"/>
          <a:ea typeface="+mn-ea"/>
          <a:cs typeface="+mn-cs"/>
        </a:defRPr>
      </a:lvl7pPr>
      <a:lvl8pPr marL="2880331" algn="l" defTabSz="822952" rtl="0" eaLnBrk="1" latinLnBrk="0" hangingPunct="1">
        <a:defRPr sz="1600" kern="1200">
          <a:solidFill>
            <a:schemeClr val="tx1"/>
          </a:solidFill>
          <a:latin typeface="+mn-lt"/>
          <a:ea typeface="+mn-ea"/>
          <a:cs typeface="+mn-cs"/>
        </a:defRPr>
      </a:lvl8pPr>
      <a:lvl9pPr marL="3291807" algn="l" defTabSz="8229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0.jpeg"/><Relationship Id="rId3" Type="http://schemas.openxmlformats.org/officeDocument/2006/relationships/image" Target="../media/image16.png"/><Relationship Id="rId21" Type="http://schemas.openxmlformats.org/officeDocument/2006/relationships/image" Target="../media/image33.emf"/><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emf"/><Relationship Id="rId2" Type="http://schemas.openxmlformats.org/officeDocument/2006/relationships/notesSlide" Target="../notesSlides/notesSlide16.xml"/><Relationship Id="rId16" Type="http://schemas.openxmlformats.org/officeDocument/2006/relationships/image" Target="cid:ii_15de20836fbc0423" TargetMode="External"/><Relationship Id="rId20" Type="http://schemas.openxmlformats.org/officeDocument/2006/relationships/image" Target="../media/image32.gif"/><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5.emf"/><Relationship Id="rId10" Type="http://schemas.openxmlformats.org/officeDocument/2006/relationships/image" Target="../media/image23.png"/><Relationship Id="rId19" Type="http://schemas.openxmlformats.org/officeDocument/2006/relationships/image" Target="../media/image31.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mailto:mitchellt@sacsewer.com"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www.regionalsan.com/south-county-ag-progra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55179" y="1828800"/>
            <a:ext cx="8846820" cy="2743200"/>
          </a:xfrm>
        </p:spPr>
        <p:txBody>
          <a:bodyPr/>
          <a:lstStyle/>
          <a:p>
            <a:pPr eaLnBrk="1" hangingPunct="1"/>
            <a:r>
              <a:rPr lang="en-US" sz="4400" dirty="0">
                <a:effectLst/>
              </a:rPr>
              <a:t>South County Ag Program</a:t>
            </a:r>
            <a:br>
              <a:rPr lang="en-US" sz="4400" dirty="0">
                <a:effectLst/>
              </a:rPr>
            </a:br>
            <a:br>
              <a:rPr lang="en-US" sz="4000" dirty="0">
                <a:effectLst/>
              </a:rPr>
            </a:br>
            <a:r>
              <a:rPr lang="en-US" sz="2800" dirty="0">
                <a:effectLst/>
              </a:rPr>
              <a:t>A Model Multi-Benefit </a:t>
            </a:r>
            <a:br>
              <a:rPr lang="en-US" sz="2800" dirty="0">
                <a:effectLst/>
              </a:rPr>
            </a:br>
            <a:r>
              <a:rPr lang="en-US" sz="2800" dirty="0">
                <a:effectLst/>
              </a:rPr>
              <a:t>Recycled Water, Groundwater Storage, and Conjunctive Use  Project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Ecosystem Benefits – In the Delta!</a:t>
            </a:r>
            <a:br>
              <a:rPr lang="en-US" dirty="0"/>
            </a:br>
            <a:r>
              <a:rPr lang="en-US" dirty="0"/>
              <a:t>$246.30 Million</a:t>
            </a:r>
            <a:br>
              <a:rPr lang="en-US" dirty="0"/>
            </a:br>
            <a:endParaRPr lang="en-US" dirty="0"/>
          </a:p>
        </p:txBody>
      </p:sp>
      <p:pic>
        <p:nvPicPr>
          <p:cNvPr id="10" name="Picture 9"/>
          <p:cNvPicPr>
            <a:picLocks noChangeAspect="1"/>
          </p:cNvPicPr>
          <p:nvPr/>
        </p:nvPicPr>
        <p:blipFill rotWithShape="1">
          <a:blip r:embed="rId3"/>
          <a:srcRect l="6542" t="20231" r="7096"/>
          <a:stretch/>
        </p:blipFill>
        <p:spPr>
          <a:xfrm>
            <a:off x="360931" y="1911721"/>
            <a:ext cx="2322945" cy="1431108"/>
          </a:xfrm>
          <a:prstGeom prst="rect">
            <a:avLst/>
          </a:prstGeom>
        </p:spPr>
      </p:pic>
      <p:pic>
        <p:nvPicPr>
          <p:cNvPr id="11" name="Picture 10"/>
          <p:cNvPicPr>
            <a:picLocks/>
          </p:cNvPicPr>
          <p:nvPr/>
        </p:nvPicPr>
        <p:blipFill rotWithShape="1">
          <a:blip r:embed="rId4"/>
          <a:srcRect l="11423" t="26411" r="5302" b="14196"/>
          <a:stretch/>
        </p:blipFill>
        <p:spPr>
          <a:xfrm>
            <a:off x="332483" y="3451053"/>
            <a:ext cx="2325993" cy="1279519"/>
          </a:xfrm>
          <a:prstGeom prst="rect">
            <a:avLst/>
          </a:prstGeom>
        </p:spPr>
      </p:pic>
      <p:pic>
        <p:nvPicPr>
          <p:cNvPr id="13" name="Picture 12"/>
          <p:cNvPicPr>
            <a:picLocks/>
          </p:cNvPicPr>
          <p:nvPr/>
        </p:nvPicPr>
        <p:blipFill rotWithShape="1">
          <a:blip r:embed="rId5"/>
          <a:srcRect l="1374" t="7306" r="388" b="12326"/>
          <a:stretch/>
        </p:blipFill>
        <p:spPr>
          <a:xfrm>
            <a:off x="332484" y="4838796"/>
            <a:ext cx="2325993" cy="1395985"/>
          </a:xfrm>
          <a:prstGeom prst="rect">
            <a:avLst/>
          </a:prstGeom>
        </p:spPr>
      </p:pic>
      <p:pic>
        <p:nvPicPr>
          <p:cNvPr id="16" name="Picture 15"/>
          <p:cNvPicPr>
            <a:picLocks noChangeAspect="1"/>
          </p:cNvPicPr>
          <p:nvPr/>
        </p:nvPicPr>
        <p:blipFill rotWithShape="1">
          <a:blip r:embed="rId6"/>
          <a:srcRect l="17588" t="6361"/>
          <a:stretch/>
        </p:blipFill>
        <p:spPr>
          <a:xfrm>
            <a:off x="5029200" y="1911720"/>
            <a:ext cx="3700087" cy="2882156"/>
          </a:xfrm>
          <a:prstGeom prst="rect">
            <a:avLst/>
          </a:prstGeom>
        </p:spPr>
      </p:pic>
      <p:cxnSp>
        <p:nvCxnSpPr>
          <p:cNvPr id="18" name="Straight Connector 17"/>
          <p:cNvCxnSpPr/>
          <p:nvPr/>
        </p:nvCxnSpPr>
        <p:spPr bwMode="auto">
          <a:xfrm>
            <a:off x="4876800" y="1791205"/>
            <a:ext cx="0" cy="4293838"/>
          </a:xfrm>
          <a:prstGeom prst="line">
            <a:avLst/>
          </a:prstGeom>
          <a:blipFill dpi="0" rotWithShape="0">
            <a:blip r:embed="rId7"/>
            <a:srcRect/>
            <a:tile tx="0" ty="0" sx="100000" sy="100000" flip="none" algn="tl"/>
          </a:blipFill>
          <a:ln w="25400" cap="flat" cmpd="sng" algn="ctr">
            <a:solidFill>
              <a:srgbClr val="003F77"/>
            </a:solidFill>
            <a:prstDash val="solid"/>
            <a:round/>
            <a:headEnd type="none" w="med" len="med"/>
            <a:tailEnd type="none" w="med" len="med"/>
          </a:ln>
          <a:effectLst/>
        </p:spPr>
      </p:cxnSp>
      <p:sp>
        <p:nvSpPr>
          <p:cNvPr id="19" name="Content Placeholder 2"/>
          <p:cNvSpPr txBox="1">
            <a:spLocks/>
          </p:cNvSpPr>
          <p:nvPr/>
        </p:nvSpPr>
        <p:spPr bwMode="auto">
          <a:xfrm>
            <a:off x="2691958" y="1911720"/>
            <a:ext cx="2025516" cy="1326875"/>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a:lstStyle>
          <a:p>
            <a:pPr marL="45720" indent="0">
              <a:buFont typeface="Lucida Grande" pitchFamily="28" charset="0"/>
              <a:buNone/>
            </a:pPr>
            <a:r>
              <a:rPr lang="en-US" sz="1500" kern="0" dirty="0"/>
              <a:t>Additional 3,500 acres of </a:t>
            </a:r>
            <a:r>
              <a:rPr lang="en-US" sz="1500" i="1" u="sng" kern="0" dirty="0"/>
              <a:t>sandhill crane </a:t>
            </a:r>
            <a:r>
              <a:rPr lang="en-US" sz="1500" kern="0" dirty="0"/>
              <a:t>habitat, which could support up to 700 additional individuals</a:t>
            </a:r>
          </a:p>
        </p:txBody>
      </p:sp>
      <p:sp>
        <p:nvSpPr>
          <p:cNvPr id="21" name="Content Placeholder 2"/>
          <p:cNvSpPr txBox="1">
            <a:spLocks/>
          </p:cNvSpPr>
          <p:nvPr/>
        </p:nvSpPr>
        <p:spPr bwMode="auto">
          <a:xfrm>
            <a:off x="2700617" y="3451052"/>
            <a:ext cx="2016856" cy="1119061"/>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a:lstStyle>
          <a:p>
            <a:pPr marL="45720" indent="0">
              <a:buFont typeface="Lucida Grande" pitchFamily="28" charset="0"/>
              <a:buNone/>
            </a:pPr>
            <a:r>
              <a:rPr lang="en-US" sz="1500" kern="0" dirty="0"/>
              <a:t>Additional 500 acres of </a:t>
            </a:r>
            <a:r>
              <a:rPr lang="en-US" sz="1500" i="1" u="sng" kern="0" dirty="0"/>
              <a:t>vernal pool </a:t>
            </a:r>
            <a:r>
              <a:rPr lang="en-US" sz="1500" kern="0" dirty="0"/>
              <a:t>habitat, which supports many listed species</a:t>
            </a:r>
          </a:p>
        </p:txBody>
      </p:sp>
      <p:sp>
        <p:nvSpPr>
          <p:cNvPr id="22" name="Content Placeholder 2"/>
          <p:cNvSpPr txBox="1">
            <a:spLocks/>
          </p:cNvSpPr>
          <p:nvPr/>
        </p:nvSpPr>
        <p:spPr bwMode="auto">
          <a:xfrm>
            <a:off x="2658476" y="4850023"/>
            <a:ext cx="1913524" cy="1376515"/>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a:lstStyle>
          <a:p>
            <a:pPr marL="45720" indent="0">
              <a:buFont typeface="Lucida Grande" pitchFamily="28" charset="0"/>
              <a:buNone/>
            </a:pPr>
            <a:r>
              <a:rPr lang="en-US" sz="1500" kern="0" dirty="0"/>
              <a:t>Longer migration window for fall-run </a:t>
            </a:r>
            <a:r>
              <a:rPr lang="en-US" sz="1500" i="1" u="sng" kern="0" dirty="0"/>
              <a:t>Chinook salmon </a:t>
            </a:r>
            <a:r>
              <a:rPr lang="en-US" sz="1500" kern="0" dirty="0"/>
              <a:t>as a result of increased flow volume in the Cosumnes River</a:t>
            </a:r>
          </a:p>
        </p:txBody>
      </p:sp>
      <p:sp>
        <p:nvSpPr>
          <p:cNvPr id="23" name="Content Placeholder 2"/>
          <p:cNvSpPr txBox="1">
            <a:spLocks/>
          </p:cNvSpPr>
          <p:nvPr/>
        </p:nvSpPr>
        <p:spPr bwMode="auto">
          <a:xfrm>
            <a:off x="4992254" y="4838796"/>
            <a:ext cx="3737033" cy="1305181"/>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a:lstStyle>
          <a:p>
            <a:pPr marL="45720" indent="0">
              <a:buFont typeface="Lucida Grande" pitchFamily="28" charset="0"/>
              <a:buNone/>
            </a:pPr>
            <a:r>
              <a:rPr lang="en-US" sz="1500" kern="0" dirty="0"/>
              <a:t>Improved groundwater conditions and strategic water delivery can improve up to approximately 5,000 acres of </a:t>
            </a:r>
            <a:r>
              <a:rPr lang="en-US" sz="1500" i="1" u="sng" kern="0" dirty="0"/>
              <a:t>wetlands and riparian forests</a:t>
            </a:r>
            <a:r>
              <a:rPr lang="en-US" sz="1500" kern="0" dirty="0"/>
              <a:t> by 2030</a:t>
            </a:r>
          </a:p>
        </p:txBody>
      </p:sp>
    </p:spTree>
    <p:extLst>
      <p:ext uri="{BB962C8B-B14F-4D97-AF65-F5344CB8AC3E}">
        <p14:creationId xmlns:p14="http://schemas.microsoft.com/office/powerpoint/2010/main" val="265421013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C437-7B93-4787-8FF7-EB966533CBC8}"/>
              </a:ext>
            </a:extLst>
          </p:cNvPr>
          <p:cNvSpPr>
            <a:spLocks noGrp="1"/>
          </p:cNvSpPr>
          <p:nvPr>
            <p:ph type="title"/>
          </p:nvPr>
        </p:nvSpPr>
        <p:spPr>
          <a:xfrm>
            <a:off x="382905" y="0"/>
            <a:ext cx="8229600" cy="848497"/>
          </a:xfrm>
        </p:spPr>
        <p:txBody>
          <a:bodyPr/>
          <a:lstStyle/>
          <a:p>
            <a:br>
              <a:rPr lang="en-US" dirty="0"/>
            </a:br>
            <a:r>
              <a:rPr lang="en-US" dirty="0"/>
              <a:t>Water Quality Benefits</a:t>
            </a:r>
            <a:br>
              <a:rPr lang="en-US" dirty="0"/>
            </a:br>
            <a:r>
              <a:rPr lang="en-US" dirty="0"/>
              <a:t>$47.7 Million</a:t>
            </a:r>
          </a:p>
        </p:txBody>
      </p:sp>
      <p:sp>
        <p:nvSpPr>
          <p:cNvPr id="4" name="Content Placeholder 3">
            <a:extLst>
              <a:ext uri="{FF2B5EF4-FFF2-40B4-BE49-F238E27FC236}">
                <a16:creationId xmlns:a16="http://schemas.microsoft.com/office/drawing/2014/main" id="{C5E2A173-E1A6-4FEC-B388-228906E917AF}"/>
              </a:ext>
            </a:extLst>
          </p:cNvPr>
          <p:cNvSpPr>
            <a:spLocks noGrp="1"/>
          </p:cNvSpPr>
          <p:nvPr>
            <p:ph sz="half" idx="2"/>
          </p:nvPr>
        </p:nvSpPr>
        <p:spPr>
          <a:xfrm>
            <a:off x="228601" y="1793558"/>
            <a:ext cx="4572000" cy="4332923"/>
          </a:xfrm>
        </p:spPr>
        <p:txBody>
          <a:bodyPr/>
          <a:lstStyle/>
          <a:p>
            <a:r>
              <a:rPr lang="en-US" sz="2200" dirty="0"/>
              <a:t>Reduce salt loading to Sacramento River by 95 tons per day</a:t>
            </a:r>
          </a:p>
          <a:p>
            <a:endParaRPr lang="en-US" sz="2200" dirty="0"/>
          </a:p>
          <a:p>
            <a:r>
              <a:rPr lang="en-US" sz="2200" dirty="0"/>
              <a:t>Four of eight Delta Waterways are included on State’s 303(d) list for electrical conductivity</a:t>
            </a:r>
          </a:p>
          <a:p>
            <a:endParaRPr lang="en-US" sz="2200" dirty="0"/>
          </a:p>
          <a:p>
            <a:r>
              <a:rPr lang="en-US" sz="2200" dirty="0"/>
              <a:t>Equivalent benefit would require costly reverse osmosis treatment for salt removal</a:t>
            </a:r>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81600" y="1371600"/>
            <a:ext cx="3721527" cy="4816095"/>
          </a:xfrm>
        </p:spPr>
      </p:pic>
    </p:spTree>
    <p:extLst>
      <p:ext uri="{BB962C8B-B14F-4D97-AF65-F5344CB8AC3E}">
        <p14:creationId xmlns:p14="http://schemas.microsoft.com/office/powerpoint/2010/main" val="36996405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71" y="152400"/>
            <a:ext cx="8229600" cy="1143000"/>
          </a:xfrm>
        </p:spPr>
        <p:txBody>
          <a:bodyPr/>
          <a:lstStyle/>
          <a:p>
            <a:r>
              <a:rPr lang="en-US" dirty="0"/>
              <a:t>Other Non-Monetized Public Benefits</a:t>
            </a:r>
          </a:p>
        </p:txBody>
      </p:sp>
      <p:sp>
        <p:nvSpPr>
          <p:cNvPr id="4" name="Content Placeholder 3"/>
          <p:cNvSpPr>
            <a:spLocks noGrp="1"/>
          </p:cNvSpPr>
          <p:nvPr>
            <p:ph sz="half" idx="2"/>
          </p:nvPr>
        </p:nvSpPr>
        <p:spPr>
          <a:xfrm>
            <a:off x="152400" y="1747451"/>
            <a:ext cx="4914518" cy="4572000"/>
          </a:xfrm>
        </p:spPr>
        <p:txBody>
          <a:bodyPr/>
          <a:lstStyle/>
          <a:p>
            <a:pPr marL="395288" indent="-346075">
              <a:spcAft>
                <a:spcPts val="600"/>
              </a:spcAft>
            </a:pPr>
            <a:r>
              <a:rPr lang="en-US" sz="2300" dirty="0">
                <a:solidFill>
                  <a:srgbClr val="002060"/>
                </a:solidFill>
              </a:rPr>
              <a:t>Improves Climate Change Resiliency</a:t>
            </a:r>
          </a:p>
          <a:p>
            <a:pPr marL="395288" indent="-346075">
              <a:spcAft>
                <a:spcPts val="600"/>
              </a:spcAft>
            </a:pPr>
            <a:r>
              <a:rPr lang="en-US" sz="2300" dirty="0">
                <a:solidFill>
                  <a:srgbClr val="002060"/>
                </a:solidFill>
              </a:rPr>
              <a:t>Improves Habitat Connectivity – </a:t>
            </a:r>
          </a:p>
          <a:p>
            <a:pPr marL="395288" indent="-346075">
              <a:spcAft>
                <a:spcPts val="600"/>
              </a:spcAft>
            </a:pPr>
            <a:r>
              <a:rPr lang="en-US" sz="2300" dirty="0">
                <a:solidFill>
                  <a:srgbClr val="002060"/>
                </a:solidFill>
              </a:rPr>
              <a:t>Preserves Working Farmlands</a:t>
            </a:r>
          </a:p>
          <a:p>
            <a:pPr marL="395288" indent="-346075">
              <a:spcAft>
                <a:spcPts val="600"/>
              </a:spcAft>
            </a:pPr>
            <a:r>
              <a:rPr lang="en-US" sz="2300" dirty="0">
                <a:solidFill>
                  <a:srgbClr val="002060"/>
                </a:solidFill>
              </a:rPr>
              <a:t>Improves Groundwater Dependent Ecosystem Science</a:t>
            </a:r>
          </a:p>
          <a:p>
            <a:pPr marL="395288" indent="-346075">
              <a:spcAft>
                <a:spcPts val="600"/>
              </a:spcAft>
            </a:pPr>
            <a:r>
              <a:rPr lang="en-US" sz="2300" dirty="0">
                <a:solidFill>
                  <a:srgbClr val="002060"/>
                </a:solidFill>
              </a:rPr>
              <a:t>Aids in Emergency Fire Response</a:t>
            </a:r>
          </a:p>
          <a:p>
            <a:pPr marL="395288" indent="-346075">
              <a:spcAft>
                <a:spcPts val="600"/>
              </a:spcAft>
            </a:pPr>
            <a:r>
              <a:rPr lang="en-US" sz="2300" dirty="0">
                <a:solidFill>
                  <a:srgbClr val="002060"/>
                </a:solidFill>
              </a:rPr>
              <a:t>Increases Recreation</a:t>
            </a:r>
          </a:p>
          <a:p>
            <a:pPr marL="395288" indent="-346075">
              <a:spcAft>
                <a:spcPts val="600"/>
              </a:spcAft>
            </a:pPr>
            <a:r>
              <a:rPr lang="en-US" sz="2300" dirty="0">
                <a:solidFill>
                  <a:srgbClr val="002060"/>
                </a:solidFill>
              </a:rPr>
              <a:t>Helps accomplish objectives of Prop. 1 and SGMA</a:t>
            </a:r>
          </a:p>
          <a:p>
            <a:pPr>
              <a:spcAft>
                <a:spcPts val="1200"/>
              </a:spcAft>
            </a:pPr>
            <a:endParaRPr lang="en-US" sz="2100" dirty="0"/>
          </a:p>
          <a:p>
            <a:pPr>
              <a:spcAft>
                <a:spcPts val="1200"/>
              </a:spcAft>
            </a:pPr>
            <a:endParaRPr lang="en-US" sz="2100" dirty="0"/>
          </a:p>
        </p:txBody>
      </p:sp>
      <p:pic>
        <p:nvPicPr>
          <p:cNvPr id="8"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66918" y="1050324"/>
            <a:ext cx="4077082" cy="5721178"/>
          </a:xfrm>
        </p:spPr>
      </p:pic>
    </p:spTree>
    <p:extLst>
      <p:ext uri="{BB962C8B-B14F-4D97-AF65-F5344CB8AC3E}">
        <p14:creationId xmlns:p14="http://schemas.microsoft.com/office/powerpoint/2010/main" val="385228501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Projected Design &amp; Capital and O&amp;M Costs</a:t>
            </a:r>
            <a:br>
              <a:rPr lang="en-US" dirty="0"/>
            </a:br>
            <a:r>
              <a:rPr lang="en-US" dirty="0"/>
              <a:t>(in 2015 dollars)</a:t>
            </a:r>
          </a:p>
        </p:txBody>
      </p:sp>
      <p:sp>
        <p:nvSpPr>
          <p:cNvPr id="3" name="Content Placeholder 2"/>
          <p:cNvSpPr>
            <a:spLocks noGrp="1"/>
          </p:cNvSpPr>
          <p:nvPr>
            <p:ph idx="1"/>
          </p:nvPr>
        </p:nvSpPr>
        <p:spPr>
          <a:xfrm>
            <a:off x="320040" y="1820697"/>
            <a:ext cx="8823960" cy="4457700"/>
          </a:xfrm>
        </p:spPr>
        <p:txBody>
          <a:bodyPr/>
          <a:lstStyle/>
          <a:p>
            <a:pPr marL="194308" indent="0">
              <a:buNone/>
            </a:pPr>
            <a:r>
              <a:rPr lang="en-US" b="1" dirty="0"/>
              <a:t>Total Planning and Design Costs -  $75,306,630</a:t>
            </a:r>
          </a:p>
          <a:p>
            <a:r>
              <a:rPr lang="en-US" sz="2400" dirty="0"/>
              <a:t>Ecological Planning - $29,045,000</a:t>
            </a:r>
          </a:p>
          <a:p>
            <a:r>
              <a:rPr lang="en-US" sz="2400" dirty="0"/>
              <a:t>Facilities &amp; GW Banking  - $46,261,630</a:t>
            </a:r>
          </a:p>
          <a:p>
            <a:pPr marL="194308" indent="0">
              <a:buNone/>
            </a:pPr>
            <a:r>
              <a:rPr lang="en-US" b="1" dirty="0"/>
              <a:t>Total Construction Costs - $207,886,000</a:t>
            </a:r>
          </a:p>
          <a:p>
            <a:r>
              <a:rPr lang="en-US" sz="2400" dirty="0"/>
              <a:t>Facilities Cost - $173,500,000</a:t>
            </a:r>
          </a:p>
          <a:p>
            <a:r>
              <a:rPr lang="en-US" sz="2400" dirty="0"/>
              <a:t>GW Monitoring Wells - $150,000</a:t>
            </a:r>
          </a:p>
          <a:p>
            <a:r>
              <a:rPr lang="en-US" sz="2400" dirty="0"/>
              <a:t>Ecological Program - $34,236,000</a:t>
            </a:r>
          </a:p>
          <a:p>
            <a:pPr marL="194308" indent="0">
              <a:spcAft>
                <a:spcPts val="1200"/>
              </a:spcAft>
              <a:buNone/>
            </a:pPr>
            <a:r>
              <a:rPr lang="en-US" b="1" i="1" dirty="0"/>
              <a:t>Total Design &amp; Capital Costs - $283,192,630</a:t>
            </a:r>
          </a:p>
          <a:p>
            <a:pPr marL="194308" indent="0">
              <a:buNone/>
            </a:pPr>
            <a:r>
              <a:rPr lang="en-US" b="1" i="1" dirty="0"/>
              <a:t>Total WSIP Funding - $280,500,000</a:t>
            </a:r>
          </a:p>
          <a:p>
            <a:endParaRPr lang="en-US" b="1" i="1" dirty="0"/>
          </a:p>
        </p:txBody>
      </p:sp>
    </p:spTree>
    <p:extLst>
      <p:ext uri="{BB962C8B-B14F-4D97-AF65-F5344CB8AC3E}">
        <p14:creationId xmlns:p14="http://schemas.microsoft.com/office/powerpoint/2010/main" val="74369084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Public Benefits Be Achieved?</a:t>
            </a:r>
          </a:p>
        </p:txBody>
      </p:sp>
      <p:sp>
        <p:nvSpPr>
          <p:cNvPr id="3" name="Content Placeholder 2"/>
          <p:cNvSpPr>
            <a:spLocks noGrp="1"/>
          </p:cNvSpPr>
          <p:nvPr>
            <p:ph idx="1"/>
          </p:nvPr>
        </p:nvSpPr>
        <p:spPr>
          <a:xfrm>
            <a:off x="0" y="1803309"/>
            <a:ext cx="9020432" cy="4533900"/>
          </a:xfrm>
        </p:spPr>
        <p:txBody>
          <a:bodyPr/>
          <a:lstStyle/>
          <a:p>
            <a:pPr marL="568325" indent="-342900"/>
            <a:r>
              <a:rPr lang="en-US" sz="2600" dirty="0">
                <a:latin typeface="+mj-lt"/>
              </a:rPr>
              <a:t>Design &amp; Construct Conveyance and Distribution Facilities</a:t>
            </a:r>
          </a:p>
          <a:p>
            <a:pPr marL="876933" lvl="1" indent="-342900"/>
            <a:r>
              <a:rPr lang="en-US" sz="2100" dirty="0">
                <a:latin typeface="+mj-lt"/>
              </a:rPr>
              <a:t>Including on-site facilities for end users</a:t>
            </a:r>
          </a:p>
          <a:p>
            <a:pPr marL="682625" indent="-457200"/>
            <a:r>
              <a:rPr lang="en-US" sz="2600" dirty="0">
                <a:latin typeface="+mj-lt"/>
              </a:rPr>
              <a:t>Develop &amp; Implement Ecosystem Improvements</a:t>
            </a:r>
          </a:p>
          <a:p>
            <a:pPr marL="682625" indent="-457200"/>
            <a:r>
              <a:rPr lang="en-US" sz="2600" dirty="0">
                <a:latin typeface="+mj-lt"/>
              </a:rPr>
              <a:t>Develop &amp; Implement Conjunctive Use Program</a:t>
            </a:r>
          </a:p>
          <a:p>
            <a:pPr marL="682625" indent="-457200"/>
            <a:r>
              <a:rPr lang="en-US" sz="2600" dirty="0">
                <a:latin typeface="+mj-lt"/>
              </a:rPr>
              <a:t>Develop &amp; Implement Groundwater Accounting Program &amp; Integrate with SGMA</a:t>
            </a:r>
            <a:endParaRPr lang="en-US" sz="2600" dirty="0">
              <a:latin typeface="+mj-lt"/>
              <a:cs typeface="Arial"/>
            </a:endParaRPr>
          </a:p>
          <a:p>
            <a:pPr marL="991233" lvl="1" indent="-457200"/>
            <a:r>
              <a:rPr lang="en-US" sz="2100" dirty="0">
                <a:latin typeface="+mj-lt"/>
              </a:rPr>
              <a:t>70% to GW recharge &amp; 30% for extraction during critically dry years</a:t>
            </a:r>
          </a:p>
          <a:p>
            <a:pPr marL="682625" indent="-457200"/>
            <a:r>
              <a:rPr lang="en-US" sz="2600" dirty="0">
                <a:latin typeface="+mj-lt"/>
                <a:cs typeface="Arial"/>
              </a:rPr>
              <a:t>Establish </a:t>
            </a:r>
            <a:r>
              <a:rPr lang="en-US" sz="2500" dirty="0">
                <a:latin typeface="+mj-lt"/>
                <a:cs typeface="Arial"/>
              </a:rPr>
              <a:t>Monitoring &amp; Reporting Program and Manage Adaptively</a:t>
            </a:r>
          </a:p>
          <a:p>
            <a:pPr marL="541020" indent="-346710"/>
            <a:endParaRPr lang="en-US" dirty="0">
              <a:cs typeface="Arial"/>
            </a:endParaRPr>
          </a:p>
          <a:p>
            <a:pPr marL="541020" indent="-346710"/>
            <a:endParaRPr lang="en-US" dirty="0">
              <a:cs typeface="Arial"/>
            </a:endParaRPr>
          </a:p>
        </p:txBody>
      </p:sp>
    </p:spTree>
    <p:extLst>
      <p:ext uri="{BB962C8B-B14F-4D97-AF65-F5344CB8AC3E}">
        <p14:creationId xmlns:p14="http://schemas.microsoft.com/office/powerpoint/2010/main" val="236880856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WSIP Application Process</a:t>
            </a:r>
          </a:p>
        </p:txBody>
      </p:sp>
      <p:sp>
        <p:nvSpPr>
          <p:cNvPr id="3" name="Content Placeholder 2"/>
          <p:cNvSpPr>
            <a:spLocks noGrp="1"/>
          </p:cNvSpPr>
          <p:nvPr>
            <p:ph idx="1"/>
          </p:nvPr>
        </p:nvSpPr>
        <p:spPr>
          <a:xfrm>
            <a:off x="0" y="1775390"/>
            <a:ext cx="8971005" cy="4457700"/>
          </a:xfrm>
        </p:spPr>
        <p:txBody>
          <a:bodyPr/>
          <a:lstStyle/>
          <a:p>
            <a:pPr>
              <a:spcAft>
                <a:spcPts val="600"/>
              </a:spcAft>
            </a:pPr>
            <a:r>
              <a:rPr lang="en-US" sz="2600" dirty="0"/>
              <a:t>Aggressive timeline and rigorous process to prepare application (6 months)</a:t>
            </a:r>
          </a:p>
          <a:p>
            <a:pPr>
              <a:spcAft>
                <a:spcPts val="600"/>
              </a:spcAft>
            </a:pPr>
            <a:r>
              <a:rPr lang="en-US" sz="2600" dirty="0"/>
              <a:t>Required public benefits to be quantified and monetized</a:t>
            </a:r>
          </a:p>
          <a:p>
            <a:pPr>
              <a:spcAft>
                <a:spcPts val="600"/>
              </a:spcAft>
            </a:pPr>
            <a:r>
              <a:rPr lang="en-US" sz="2600" dirty="0"/>
              <a:t>Had to “re-do” groundwater &amp; surface water modeling to incorporate 2030 and 2070 climate change and operational scenarios</a:t>
            </a:r>
          </a:p>
          <a:p>
            <a:r>
              <a:rPr lang="en-US" sz="2600" dirty="0"/>
              <a:t>Relationships….Relationships!!!</a:t>
            </a:r>
          </a:p>
          <a:p>
            <a:pPr lvl="1"/>
            <a:r>
              <a:rPr lang="en-US" dirty="0"/>
              <a:t>Numerous agency meetings (CWC, DFW, SWRCB, DWR)</a:t>
            </a:r>
          </a:p>
          <a:p>
            <a:pPr lvl="1"/>
            <a:r>
              <a:rPr lang="en-US" dirty="0"/>
              <a:t>Numerous meetings to gain &amp; maintain stakeholder support and advocacy throughout process</a:t>
            </a:r>
          </a:p>
          <a:p>
            <a:endParaRPr lang="en-US" dirty="0"/>
          </a:p>
          <a:p>
            <a:endParaRPr lang="en-US" dirty="0"/>
          </a:p>
        </p:txBody>
      </p:sp>
    </p:spTree>
    <p:extLst>
      <p:ext uri="{BB962C8B-B14F-4D97-AF65-F5344CB8AC3E}">
        <p14:creationId xmlns:p14="http://schemas.microsoft.com/office/powerpoint/2010/main" val="198973668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Next Steps</a:t>
            </a:r>
          </a:p>
        </p:txBody>
      </p:sp>
      <p:sp>
        <p:nvSpPr>
          <p:cNvPr id="3" name="TextBox 2"/>
          <p:cNvSpPr txBox="1"/>
          <p:nvPr/>
        </p:nvSpPr>
        <p:spPr>
          <a:xfrm>
            <a:off x="135924" y="1752600"/>
            <a:ext cx="9008076" cy="6386364"/>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On-going stakeholder collaboration</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Secure Petition for Change</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Develop Agreements/Contracts with CWC, DWR, SWRCB &amp; DFW</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Finalize Ecological Plan (identify high “eco-value” areas)</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Develop &amp; Secure Agreements with landowners/farmers/water suppliers</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Establish Pricing of </a:t>
            </a:r>
            <a:r>
              <a:rPr lang="en-US" sz="2200" dirty="0">
                <a:solidFill>
                  <a:srgbClr val="003F77"/>
                </a:solidFill>
              </a:rPr>
              <a:t>R</a:t>
            </a: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ecycled Water</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Design &amp; Construction (conveyance and distribution, including farmers and urban water suppliers)</a:t>
            </a:r>
          </a:p>
          <a:p>
            <a:pPr marL="457200" marR="0" lvl="0" indent="-4572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F77"/>
                </a:solidFill>
                <a:effectLst/>
                <a:uLnTx/>
                <a:uFillTx/>
                <a:latin typeface="Lucida Grande" pitchFamily="28" charset="0"/>
                <a:ea typeface="ヒラギノ角ゴ Pro W3" pitchFamily="28" charset="-128"/>
                <a:cs typeface="+mn-cs"/>
                <a:sym typeface="Lucida Grande" pitchFamily="28" charset="0"/>
              </a:rPr>
              <a:t>Supplemental CEQA Documents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Lucida Grande" pitchFamily="28" charset="0"/>
              <a:ea typeface="ヒラギノ角ゴ Pro W3" pitchFamily="28" charset="-128"/>
              <a:cs typeface="+mn-cs"/>
              <a:sym typeface="Lucida Grande" pitchFamily="28" charset="0"/>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srgbClr val="000000"/>
              </a:solidFill>
              <a:effectLst/>
              <a:uLnTx/>
              <a:uFillTx/>
              <a:latin typeface="Lucida Grande" pitchFamily="28" charset="0"/>
              <a:ea typeface="ヒラギノ角ゴ Pro W3" pitchFamily="28" charset="-128"/>
              <a:cs typeface="+mn-cs"/>
              <a:sym typeface="Lucida Grande" pitchFamily="28" charset="0"/>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srgbClr val="000000"/>
              </a:solidFill>
              <a:effectLst/>
              <a:uLnTx/>
              <a:uFillTx/>
              <a:latin typeface="Lucida Grande" pitchFamily="28" charset="0"/>
              <a:ea typeface="ヒラギノ角ゴ Pro W3" pitchFamily="28" charset="-128"/>
              <a:cs typeface="+mn-cs"/>
              <a:sym typeface="Lucida Grande" pitchFamily="28" charset="0"/>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srgbClr val="000000"/>
              </a:solidFill>
              <a:effectLst/>
              <a:uLnTx/>
              <a:uFillTx/>
              <a:latin typeface="Lucida Grande" pitchFamily="28" charset="0"/>
              <a:ea typeface="ヒラギノ角ゴ Pro W3" pitchFamily="28" charset="-128"/>
              <a:cs typeface="+mn-cs"/>
              <a:sym typeface="Lucida Grande" pitchFamily="28" charset="0"/>
            </a:endParaRPr>
          </a:p>
        </p:txBody>
      </p:sp>
    </p:spTree>
    <p:extLst>
      <p:ext uri="{BB962C8B-B14F-4D97-AF65-F5344CB8AC3E}">
        <p14:creationId xmlns:p14="http://schemas.microsoft.com/office/powerpoint/2010/main" val="161732098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a:t>Facilitating Collaboration &amp; </a:t>
            </a:r>
            <a:br>
              <a:rPr lang="en-US" dirty="0"/>
            </a:br>
            <a:r>
              <a:rPr lang="en-US" dirty="0"/>
              <a:t>Building Partnerships</a:t>
            </a:r>
          </a:p>
        </p:txBody>
      </p:sp>
      <p:pic>
        <p:nvPicPr>
          <p:cNvPr id="27651" name="Picture 2"/>
          <p:cNvPicPr>
            <a:picLocks noChangeAspect="1" noChangeArrowheads="1"/>
          </p:cNvPicPr>
          <p:nvPr/>
        </p:nvPicPr>
        <p:blipFill>
          <a:blip r:embed="rId3" cstate="print"/>
          <a:srcRect/>
          <a:stretch>
            <a:fillRect/>
          </a:stretch>
        </p:blipFill>
        <p:spPr bwMode="auto">
          <a:xfrm>
            <a:off x="4024012" y="1599003"/>
            <a:ext cx="1867376" cy="5979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2" name="Picture 3"/>
          <p:cNvPicPr>
            <a:picLocks noChangeAspect="1" noChangeArrowheads="1"/>
          </p:cNvPicPr>
          <p:nvPr/>
        </p:nvPicPr>
        <p:blipFill>
          <a:blip r:embed="rId4" cstate="print"/>
          <a:srcRect/>
          <a:stretch>
            <a:fillRect/>
          </a:stretch>
        </p:blipFill>
        <p:spPr bwMode="auto">
          <a:xfrm>
            <a:off x="388620" y="3086100"/>
            <a:ext cx="1347311" cy="6552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3" name="Picture 4"/>
          <p:cNvPicPr>
            <a:picLocks noChangeAspect="1" noChangeArrowheads="1"/>
          </p:cNvPicPr>
          <p:nvPr/>
        </p:nvPicPr>
        <p:blipFill>
          <a:blip r:embed="rId5" cstate="print"/>
          <a:srcRect/>
          <a:stretch>
            <a:fillRect/>
          </a:stretch>
        </p:blipFill>
        <p:spPr bwMode="auto">
          <a:xfrm>
            <a:off x="2205990" y="1866900"/>
            <a:ext cx="1440180" cy="8137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4" name="Picture 5"/>
          <p:cNvPicPr>
            <a:picLocks noChangeAspect="1" noChangeArrowheads="1"/>
          </p:cNvPicPr>
          <p:nvPr/>
        </p:nvPicPr>
        <p:blipFill>
          <a:blip r:embed="rId6" cstate="print"/>
          <a:srcRect/>
          <a:stretch>
            <a:fillRect/>
          </a:stretch>
        </p:blipFill>
        <p:spPr bwMode="auto">
          <a:xfrm>
            <a:off x="2324854" y="4922213"/>
            <a:ext cx="1337310" cy="1157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5" name="Picture 6"/>
          <p:cNvPicPr>
            <a:picLocks noChangeAspect="1" noChangeArrowheads="1"/>
          </p:cNvPicPr>
          <p:nvPr/>
        </p:nvPicPr>
        <p:blipFill>
          <a:blip r:embed="rId7" cstate="print"/>
          <a:srcRect/>
          <a:stretch>
            <a:fillRect/>
          </a:stretch>
        </p:blipFill>
        <p:spPr bwMode="auto">
          <a:xfrm>
            <a:off x="7600813" y="2706339"/>
            <a:ext cx="1280160" cy="953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7" name="Picture 8"/>
          <p:cNvPicPr>
            <a:picLocks noChangeAspect="1" noChangeArrowheads="1"/>
          </p:cNvPicPr>
          <p:nvPr/>
        </p:nvPicPr>
        <p:blipFill>
          <a:blip r:embed="rId8" cstate="print"/>
          <a:srcRect/>
          <a:stretch>
            <a:fillRect/>
          </a:stretch>
        </p:blipFill>
        <p:spPr bwMode="auto">
          <a:xfrm>
            <a:off x="5942885" y="5020726"/>
            <a:ext cx="1098709" cy="1021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9" name="Picture 10"/>
          <p:cNvPicPr>
            <a:picLocks noChangeAspect="1" noChangeArrowheads="1"/>
          </p:cNvPicPr>
          <p:nvPr/>
        </p:nvPicPr>
        <p:blipFill>
          <a:blip r:embed="rId9" cstate="print"/>
          <a:srcRect/>
          <a:stretch>
            <a:fillRect/>
          </a:stretch>
        </p:blipFill>
        <p:spPr bwMode="auto">
          <a:xfrm>
            <a:off x="7376869" y="5552344"/>
            <a:ext cx="1105853" cy="342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60" name="Picture 11"/>
          <p:cNvPicPr>
            <a:picLocks noChangeAspect="1" noChangeArrowheads="1"/>
          </p:cNvPicPr>
          <p:nvPr/>
        </p:nvPicPr>
        <p:blipFill>
          <a:blip r:embed="rId10" cstate="print"/>
          <a:srcRect/>
          <a:stretch>
            <a:fillRect/>
          </a:stretch>
        </p:blipFill>
        <p:spPr bwMode="auto">
          <a:xfrm>
            <a:off x="5543192" y="4007329"/>
            <a:ext cx="1603058" cy="5572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61" name="Picture 12"/>
          <p:cNvPicPr>
            <a:picLocks noChangeAspect="1" noChangeArrowheads="1"/>
          </p:cNvPicPr>
          <p:nvPr/>
        </p:nvPicPr>
        <p:blipFill>
          <a:blip r:embed="rId11" cstate="print"/>
          <a:srcRect/>
          <a:stretch>
            <a:fillRect/>
          </a:stretch>
        </p:blipFill>
        <p:spPr bwMode="auto">
          <a:xfrm>
            <a:off x="4259817" y="3351765"/>
            <a:ext cx="908685" cy="1199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64" name="Picture 15"/>
          <p:cNvPicPr>
            <a:picLocks noChangeAspect="1" noChangeArrowheads="1"/>
          </p:cNvPicPr>
          <p:nvPr/>
        </p:nvPicPr>
        <p:blipFill>
          <a:blip r:embed="rId12" cstate="print"/>
          <a:srcRect/>
          <a:stretch>
            <a:fillRect/>
          </a:stretch>
        </p:blipFill>
        <p:spPr bwMode="auto">
          <a:xfrm>
            <a:off x="7520940" y="4114800"/>
            <a:ext cx="1191578" cy="1107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66" name="Picture 18" descr="SASD color logo without tagline.jpg"/>
          <p:cNvPicPr>
            <a:picLocks noChangeAspect="1"/>
          </p:cNvPicPr>
          <p:nvPr/>
        </p:nvPicPr>
        <p:blipFill>
          <a:blip r:embed="rId13" cstate="print"/>
          <a:srcRect/>
          <a:stretch>
            <a:fillRect/>
          </a:stretch>
        </p:blipFill>
        <p:spPr bwMode="auto">
          <a:xfrm>
            <a:off x="2022395" y="3917633"/>
            <a:ext cx="1920240" cy="747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descr="SRCSD Logo FB shrink.JPG"/>
          <p:cNvPicPr>
            <a:picLocks noChangeAspect="1"/>
          </p:cNvPicPr>
          <p:nvPr/>
        </p:nvPicPr>
        <p:blipFill>
          <a:blip r:embed="rId14" cstate="print"/>
          <a:stretch>
            <a:fillRect/>
          </a:stretch>
        </p:blipFill>
        <p:spPr>
          <a:xfrm>
            <a:off x="468186" y="1920240"/>
            <a:ext cx="1383918" cy="800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descr="Inline image 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7257415" y="1584400"/>
            <a:ext cx="1566545" cy="634819"/>
          </a:xfrm>
          <a:prstGeom prst="rect">
            <a:avLst/>
          </a:prstGeom>
          <a:noFill/>
          <a:ln>
            <a:noFill/>
          </a:ln>
        </p:spPr>
      </p:pic>
      <p:pic>
        <p:nvPicPr>
          <p:cNvPr id="23" name="Picture 22"/>
          <p:cNvPicPr/>
          <p:nvPr/>
        </p:nvPicPr>
        <p:blipFill>
          <a:blip r:embed="rId17">
            <a:extLst>
              <a:ext uri="{28A0092B-C50C-407E-A947-70E740481C1C}">
                <a14:useLocalDpi xmlns:a14="http://schemas.microsoft.com/office/drawing/2010/main" val="0"/>
              </a:ext>
            </a:extLst>
          </a:blip>
          <a:srcRect/>
          <a:stretch>
            <a:fillRect/>
          </a:stretch>
        </p:blipFill>
        <p:spPr bwMode="auto">
          <a:xfrm>
            <a:off x="6194654" y="1584400"/>
            <a:ext cx="898525" cy="929640"/>
          </a:xfrm>
          <a:prstGeom prst="rect">
            <a:avLst/>
          </a:prstGeom>
          <a:noFill/>
          <a:ln>
            <a:noFill/>
          </a:ln>
        </p:spPr>
      </p:pic>
      <p:pic>
        <p:nvPicPr>
          <p:cNvPr id="24" name="Picture 23" descr="https://static.wayup.com/company_logo/uTKemcJ0yy_20160404.jp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24854" y="2846570"/>
            <a:ext cx="1321316" cy="886258"/>
          </a:xfrm>
          <a:prstGeom prst="rect">
            <a:avLst/>
          </a:prstGeom>
          <a:noFill/>
          <a:ln>
            <a:noFill/>
          </a:ln>
        </p:spPr>
      </p:pic>
      <p:pic>
        <p:nvPicPr>
          <p:cNvPr id="25" name="Picture 24" descr="https://meadows.ucdavis.edu/files/images/logos/AR_logo.jpg"/>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84415" y="2420302"/>
            <a:ext cx="1854924" cy="734378"/>
          </a:xfrm>
          <a:prstGeom prst="rect">
            <a:avLst/>
          </a:prstGeom>
          <a:noFill/>
          <a:ln>
            <a:noFill/>
          </a:ln>
        </p:spPr>
      </p:pic>
      <p:pic>
        <p:nvPicPr>
          <p:cNvPr id="26" name="Picture 25" descr="http://www.southsachcp.com/uploads/4/8/8/9/48899225/sacramento-county-logo_1_orig.gif"/>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35" y="5375730"/>
            <a:ext cx="1960880" cy="467360"/>
          </a:xfrm>
          <a:prstGeom prst="rect">
            <a:avLst/>
          </a:prstGeom>
          <a:noFill/>
          <a:ln>
            <a:noFill/>
          </a:ln>
        </p:spPr>
      </p:pic>
      <p:pic>
        <p:nvPicPr>
          <p:cNvPr id="27" name="Picture 26"/>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19571" y="4880660"/>
            <a:ext cx="1031802" cy="1244261"/>
          </a:xfrm>
          <a:prstGeom prst="rect">
            <a:avLst/>
          </a:prstGeom>
          <a:noFill/>
          <a:ln>
            <a:noFill/>
          </a:ln>
        </p:spPr>
      </p:pic>
      <p:pic>
        <p:nvPicPr>
          <p:cNvPr id="28" name="Picture 27" descr="https://media.licdn.com/mpr/mpr/shrink_200_200/AAEAAQAAAAAAAAp5AAAAJGM4ZmZhNmFlLWIwMjMtNDBlMy1hNTAzLTc2OWFlNWM2M2YwNA.pn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6220" y="4040294"/>
            <a:ext cx="1134465" cy="1097280"/>
          </a:xfrm>
          <a:prstGeom prst="rect">
            <a:avLst/>
          </a:prstGeom>
          <a:noFill/>
          <a:ln>
            <a:noFill/>
          </a:ln>
        </p:spPr>
      </p:pic>
      <p:pic>
        <p:nvPicPr>
          <p:cNvPr id="29" name="Picture 28"/>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84342" y="2706340"/>
            <a:ext cx="1092527" cy="1007470"/>
          </a:xfrm>
          <a:prstGeom prst="rect">
            <a:avLst/>
          </a:prstGeom>
          <a:noFill/>
          <a:ln>
            <a:noFill/>
          </a:ln>
        </p:spPr>
      </p:pic>
    </p:spTree>
    <p:extLst>
      <p:ext uri="{BB962C8B-B14F-4D97-AF65-F5344CB8AC3E}">
        <p14:creationId xmlns:p14="http://schemas.microsoft.com/office/powerpoint/2010/main" val="237110944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09600" y="3657600"/>
            <a:ext cx="8846820" cy="1066800"/>
          </a:xfrm>
        </p:spPr>
        <p:txBody>
          <a:bodyPr/>
          <a:lstStyle/>
          <a:p>
            <a:pPr algn="l" eaLnBrk="1" hangingPunct="1"/>
            <a:br>
              <a:rPr lang="en-US" sz="4320" dirty="0"/>
            </a:br>
            <a:br>
              <a:rPr lang="en-US" sz="4320" dirty="0"/>
            </a:br>
            <a:br>
              <a:rPr lang="en-US" sz="4320" dirty="0"/>
            </a:br>
            <a:br>
              <a:rPr lang="en-US" sz="4320" dirty="0"/>
            </a:br>
            <a:br>
              <a:rPr lang="en-US" sz="4320" dirty="0"/>
            </a:br>
            <a:br>
              <a:rPr lang="en-US" sz="4320" dirty="0"/>
            </a:br>
            <a:r>
              <a:rPr lang="en-US" sz="2700" dirty="0"/>
              <a:t>Contact:</a:t>
            </a:r>
            <a:br>
              <a:rPr lang="en-US" sz="2700" dirty="0"/>
            </a:br>
            <a:r>
              <a:rPr lang="en-US" sz="2700" b="0" dirty="0"/>
              <a:t>Terrie Mitchell – </a:t>
            </a:r>
            <a:r>
              <a:rPr lang="en-US" sz="2700" b="0" dirty="0">
                <a:hlinkClick r:id="rId3"/>
              </a:rPr>
              <a:t>mitchellt@sacsewer.com</a:t>
            </a:r>
            <a:r>
              <a:rPr lang="en-US" sz="2700" b="0" dirty="0"/>
              <a:t> </a:t>
            </a:r>
            <a:br>
              <a:rPr lang="en-US" sz="2700" b="0" dirty="0"/>
            </a:br>
            <a:br>
              <a:rPr lang="en-US" sz="2700" b="0" dirty="0"/>
            </a:br>
            <a:r>
              <a:rPr lang="en-US" sz="2700" dirty="0"/>
              <a:t>Website:</a:t>
            </a:r>
            <a:br>
              <a:rPr lang="en-US" sz="2700" dirty="0"/>
            </a:br>
            <a:r>
              <a:rPr lang="en-US" sz="2700" b="0" dirty="0">
                <a:hlinkClick r:id="rId4"/>
              </a:rPr>
              <a:t>http://www.regionalsan.com/south-county-ag-program</a:t>
            </a:r>
            <a:br>
              <a:rPr lang="en-US" sz="3000" b="0" dirty="0"/>
            </a:br>
            <a:br>
              <a:rPr lang="en-US" sz="3000" dirty="0"/>
            </a:br>
            <a:br>
              <a:rPr lang="en-US" sz="4320" dirty="0"/>
            </a:br>
            <a:br>
              <a:rPr lang="en-US" sz="4320" dirty="0"/>
            </a:br>
            <a:endParaRPr lang="en-US" sz="4320" dirty="0">
              <a:effectLst>
                <a:outerShdw blurRad="38100" dist="38100" dir="2700000" algn="tl">
                  <a:srgbClr val="000000">
                    <a:alpha val="43137"/>
                  </a:srgbClr>
                </a:outerShdw>
              </a:effectLst>
            </a:endParaRPr>
          </a:p>
        </p:txBody>
      </p:sp>
      <p:sp>
        <p:nvSpPr>
          <p:cNvPr id="3" name="Rectangle 2"/>
          <p:cNvSpPr/>
          <p:nvPr/>
        </p:nvSpPr>
        <p:spPr>
          <a:xfrm>
            <a:off x="2895600" y="2209800"/>
            <a:ext cx="3230372" cy="757130"/>
          </a:xfrm>
          <a:prstGeom prst="rect">
            <a:avLst/>
          </a:prstGeom>
        </p:spPr>
        <p:txBody>
          <a:bodyPr wrap="none">
            <a:spAutoFit/>
          </a:bodyPr>
          <a:lstStyle/>
          <a:p>
            <a:r>
              <a:rPr lang="en-US" sz="4320" b="1" kern="0" dirty="0">
                <a:solidFill>
                  <a:srgbClr val="003F77"/>
                </a:solidFill>
                <a:latin typeface="Arial"/>
                <a:cs typeface="+mj-cs"/>
              </a:rPr>
              <a:t>Questions?</a:t>
            </a:r>
            <a:endParaRPr lang="en-US" dirty="0"/>
          </a:p>
        </p:txBody>
      </p:sp>
    </p:spTree>
    <p:extLst>
      <p:ext uri="{BB962C8B-B14F-4D97-AF65-F5344CB8AC3E}">
        <p14:creationId xmlns:p14="http://schemas.microsoft.com/office/powerpoint/2010/main" val="308973245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r>
              <a:rPr lang="en-US" b="1" dirty="0"/>
              <a:t>BACK-UP SLIDES</a:t>
            </a:r>
          </a:p>
        </p:txBody>
      </p:sp>
    </p:spTree>
    <p:extLst>
      <p:ext uri="{BB962C8B-B14F-4D97-AF65-F5344CB8AC3E}">
        <p14:creationId xmlns:p14="http://schemas.microsoft.com/office/powerpoint/2010/main" val="340883308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99060"/>
            <a:ext cx="8412480" cy="891540"/>
          </a:xfrm>
        </p:spPr>
        <p:txBody>
          <a:bodyPr/>
          <a:lstStyle/>
          <a:p>
            <a:r>
              <a:rPr lang="en-US" dirty="0"/>
              <a:t>Service Area</a:t>
            </a:r>
          </a:p>
        </p:txBody>
      </p:sp>
      <p:pic>
        <p:nvPicPr>
          <p:cNvPr id="4" name="Content Placeholder 4" descr="SRCSD Service Area Map 2011_FHR.jpg"/>
          <p:cNvPicPr>
            <a:picLocks noChangeAspect="1"/>
          </p:cNvPicPr>
          <p:nvPr/>
        </p:nvPicPr>
        <p:blipFill>
          <a:blip r:embed="rId2" cstate="print"/>
          <a:srcRect l="2739" t="6423" r="3058" b="14362"/>
          <a:stretch>
            <a:fillRect/>
          </a:stretch>
        </p:blipFill>
        <p:spPr bwMode="auto">
          <a:xfrm>
            <a:off x="4191000" y="1143000"/>
            <a:ext cx="4811848" cy="5388823"/>
          </a:xfrm>
          <a:prstGeom prst="rect">
            <a:avLst/>
          </a:prstGeom>
          <a:noFill/>
          <a:ln w="12700">
            <a:noFill/>
            <a:miter lim="800000"/>
            <a:headEnd/>
            <a:tailEnd/>
          </a:ln>
        </p:spPr>
      </p:pic>
      <p:sp>
        <p:nvSpPr>
          <p:cNvPr id="9" name="Content Placeholder 2"/>
          <p:cNvSpPr txBox="1">
            <a:spLocks/>
          </p:cNvSpPr>
          <p:nvPr/>
        </p:nvSpPr>
        <p:spPr bwMode="auto">
          <a:xfrm>
            <a:off x="228600" y="1676400"/>
            <a:ext cx="3733800" cy="4724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normAutofit fontScale="92500" lnSpcReduction="10000"/>
          </a:bodyPr>
          <a:lstStyle>
            <a:lvl1pPr marL="601663" indent="-385763" algn="l" rtl="0" eaLnBrk="0" fontAlgn="base" hangingPunct="0">
              <a:spcBef>
                <a:spcPct val="20000"/>
              </a:spcBef>
              <a:spcAft>
                <a:spcPct val="0"/>
              </a:spcAft>
              <a:buClr>
                <a:srgbClr val="003F77"/>
              </a:buClr>
              <a:buFont typeface="Lucida Grande" pitchFamily="28" charset="0"/>
              <a:buChar char="•"/>
              <a:defRPr sz="3000">
                <a:solidFill>
                  <a:srgbClr val="003F77"/>
                </a:solidFill>
                <a:latin typeface="+mn-lt"/>
                <a:ea typeface="+mn-ea"/>
                <a:cs typeface="+mn-cs"/>
              </a:defRPr>
            </a:lvl1pPr>
            <a:lvl2pPr marL="944563" indent="-385763" algn="l" rtl="0" eaLnBrk="0" fontAlgn="base" hangingPunct="0">
              <a:spcBef>
                <a:spcPct val="20000"/>
              </a:spcBef>
              <a:spcAft>
                <a:spcPct val="0"/>
              </a:spcAft>
              <a:buClr>
                <a:srgbClr val="003F77"/>
              </a:buClr>
              <a:buChar char="–"/>
              <a:defRPr sz="2400">
                <a:solidFill>
                  <a:srgbClr val="003F77"/>
                </a:solidFill>
                <a:latin typeface="+mn-lt"/>
                <a:ea typeface="+mn-ea"/>
              </a:defRPr>
            </a:lvl2pPr>
            <a:lvl3pPr marL="1287463" indent="-385763" algn="l" rtl="0" eaLnBrk="0" fontAlgn="base" hangingPunct="0">
              <a:spcBef>
                <a:spcPct val="20000"/>
              </a:spcBef>
              <a:spcAft>
                <a:spcPct val="0"/>
              </a:spcAft>
              <a:buClr>
                <a:srgbClr val="003F77"/>
              </a:buClr>
              <a:buFont typeface="Times" pitchFamily="28" charset="0"/>
              <a:buChar char="•"/>
              <a:defRPr sz="2400">
                <a:solidFill>
                  <a:srgbClr val="003F77"/>
                </a:solidFill>
                <a:latin typeface="+mn-lt"/>
                <a:ea typeface="+mn-ea"/>
              </a:defRPr>
            </a:lvl3pPr>
            <a:lvl4pPr marL="1643063" indent="-385763" algn="l" rtl="0" eaLnBrk="0" fontAlgn="base" hangingPunct="0">
              <a:spcBef>
                <a:spcPct val="20000"/>
              </a:spcBef>
              <a:spcAft>
                <a:spcPct val="0"/>
              </a:spcAft>
              <a:buClr>
                <a:srgbClr val="003F77"/>
              </a:buClr>
              <a:buChar char="–"/>
              <a:defRPr sz="2400">
                <a:solidFill>
                  <a:srgbClr val="003F77"/>
                </a:solidFill>
                <a:latin typeface="+mn-lt"/>
                <a:ea typeface="+mn-ea"/>
              </a:defRPr>
            </a:lvl4pPr>
            <a:lvl5pPr marL="1985963" indent="-385763" algn="l" rtl="0" eaLnBrk="0" fontAlgn="base" hangingPunct="0">
              <a:spcBef>
                <a:spcPct val="20000"/>
              </a:spcBef>
              <a:spcAft>
                <a:spcPct val="0"/>
              </a:spcAft>
              <a:buClr>
                <a:srgbClr val="003F77"/>
              </a:buClr>
              <a:defRPr sz="2400">
                <a:solidFill>
                  <a:srgbClr val="003F77"/>
                </a:solidFill>
                <a:latin typeface="+mn-lt"/>
                <a:ea typeface="+mn-ea"/>
              </a:defRPr>
            </a:lvl5pPr>
            <a:lvl6pPr marL="2443163" indent="-385763" algn="l" rtl="0" fontAlgn="base">
              <a:spcBef>
                <a:spcPct val="20000"/>
              </a:spcBef>
              <a:spcAft>
                <a:spcPct val="0"/>
              </a:spcAft>
              <a:buClr>
                <a:schemeClr val="bg1"/>
              </a:buClr>
              <a:defRPr sz="2400">
                <a:solidFill>
                  <a:srgbClr val="F0F0F0"/>
                </a:solidFill>
                <a:latin typeface="+mn-lt"/>
                <a:ea typeface="+mn-ea"/>
              </a:defRPr>
            </a:lvl6pPr>
            <a:lvl7pPr marL="2900363" indent="-385763" algn="l" rtl="0" fontAlgn="base">
              <a:spcBef>
                <a:spcPct val="20000"/>
              </a:spcBef>
              <a:spcAft>
                <a:spcPct val="0"/>
              </a:spcAft>
              <a:buClr>
                <a:schemeClr val="bg1"/>
              </a:buClr>
              <a:defRPr sz="2400">
                <a:solidFill>
                  <a:srgbClr val="F0F0F0"/>
                </a:solidFill>
                <a:latin typeface="+mn-lt"/>
                <a:ea typeface="+mn-ea"/>
              </a:defRPr>
            </a:lvl7pPr>
            <a:lvl8pPr marL="3357563" indent="-385763" algn="l" rtl="0" fontAlgn="base">
              <a:spcBef>
                <a:spcPct val="20000"/>
              </a:spcBef>
              <a:spcAft>
                <a:spcPct val="0"/>
              </a:spcAft>
              <a:buClr>
                <a:schemeClr val="bg1"/>
              </a:buClr>
              <a:defRPr sz="2400">
                <a:solidFill>
                  <a:srgbClr val="F0F0F0"/>
                </a:solidFill>
                <a:latin typeface="+mn-lt"/>
                <a:ea typeface="+mn-ea"/>
              </a:defRPr>
            </a:lvl8pPr>
            <a:lvl9pPr marL="3814763" indent="-385763" algn="l" rtl="0" fontAlgn="base">
              <a:spcBef>
                <a:spcPct val="20000"/>
              </a:spcBef>
              <a:spcAft>
                <a:spcPct val="0"/>
              </a:spcAft>
              <a:buClr>
                <a:schemeClr val="bg1"/>
              </a:buClr>
              <a:defRPr sz="2400">
                <a:solidFill>
                  <a:srgbClr val="F0F0F0"/>
                </a:solidFill>
                <a:latin typeface="+mn-lt"/>
                <a:ea typeface="+mn-ea"/>
              </a:defRPr>
            </a:lvl9pPr>
          </a:lstStyle>
          <a:p>
            <a:pPr marL="168275" indent="0">
              <a:buFont typeface="Lucida Grande" pitchFamily="28" charset="0"/>
              <a:buNone/>
            </a:pPr>
            <a:endParaRPr lang="en-US" sz="1000" kern="0" dirty="0">
              <a:solidFill>
                <a:srgbClr val="59595B"/>
              </a:solidFill>
            </a:endParaRPr>
          </a:p>
          <a:p>
            <a:pPr marL="404813" indent="-228600">
              <a:spcAft>
                <a:spcPts val="600"/>
              </a:spcAft>
            </a:pPr>
            <a:r>
              <a:rPr lang="en-US" sz="2400" kern="0" dirty="0">
                <a:cs typeface="Arial" panose="020B0604020202020204" pitchFamily="34" charset="0"/>
              </a:rPr>
              <a:t>Unincorporated Sacramento County</a:t>
            </a:r>
          </a:p>
          <a:p>
            <a:pPr marL="404813" indent="-228600">
              <a:spcAft>
                <a:spcPts val="600"/>
              </a:spcAft>
            </a:pPr>
            <a:r>
              <a:rPr lang="en-US" sz="2400" kern="0" dirty="0">
                <a:cs typeface="Arial" panose="020B0604020202020204" pitchFamily="34" charset="0"/>
              </a:rPr>
              <a:t>Cities of Citrus Heights, Elk Grove, Folsom, Rancho Cordova, Sacramento, and West Sacramento</a:t>
            </a:r>
          </a:p>
          <a:p>
            <a:pPr marL="404813" indent="-228600">
              <a:spcAft>
                <a:spcPts val="600"/>
              </a:spcAft>
            </a:pPr>
            <a:r>
              <a:rPr lang="en-US" sz="2400" kern="0" dirty="0">
                <a:cs typeface="Arial" panose="020B0604020202020204" pitchFamily="34" charset="0"/>
              </a:rPr>
              <a:t>Communities of Courtland and Walnut Grove</a:t>
            </a:r>
          </a:p>
          <a:p>
            <a:pPr marL="404813" indent="-228600">
              <a:spcAft>
                <a:spcPts val="600"/>
              </a:spcAft>
            </a:pPr>
            <a:r>
              <a:rPr lang="en-US" sz="2400" kern="0" dirty="0">
                <a:cs typeface="Arial" panose="020B0604020202020204" pitchFamily="34" charset="0"/>
              </a:rPr>
              <a:t>Approximately 400 square miles</a:t>
            </a:r>
          </a:p>
          <a:p>
            <a:pPr marL="404813" indent="-228600">
              <a:spcAft>
                <a:spcPts val="600"/>
              </a:spcAft>
            </a:pPr>
            <a:r>
              <a:rPr lang="en-US" sz="2400" kern="0" dirty="0">
                <a:cs typeface="Arial" panose="020B0604020202020204" pitchFamily="34" charset="0"/>
              </a:rPr>
              <a:t>1.4 million people</a:t>
            </a:r>
          </a:p>
        </p:txBody>
      </p:sp>
    </p:spTree>
    <p:extLst>
      <p:ext uri="{BB962C8B-B14F-4D97-AF65-F5344CB8AC3E}">
        <p14:creationId xmlns:p14="http://schemas.microsoft.com/office/powerpoint/2010/main" val="4919227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WSIP Timeline &amp; Process</a:t>
            </a:r>
            <a:br>
              <a:rPr lang="en-US" dirty="0"/>
            </a:br>
            <a:r>
              <a:rPr lang="en-US" dirty="0"/>
              <a:t>To Receive Funding</a:t>
            </a:r>
          </a:p>
        </p:txBody>
      </p:sp>
      <p:sp>
        <p:nvSpPr>
          <p:cNvPr id="3" name="Content Placeholder 2"/>
          <p:cNvSpPr>
            <a:spLocks noGrp="1"/>
          </p:cNvSpPr>
          <p:nvPr>
            <p:ph idx="1"/>
          </p:nvPr>
        </p:nvSpPr>
        <p:spPr>
          <a:xfrm>
            <a:off x="218715" y="1905000"/>
            <a:ext cx="8798010" cy="4457700"/>
          </a:xfrm>
        </p:spPr>
        <p:txBody>
          <a:bodyPr/>
          <a:lstStyle/>
          <a:p>
            <a:pPr>
              <a:spcBef>
                <a:spcPts val="1800"/>
              </a:spcBef>
            </a:pPr>
            <a:r>
              <a:rPr lang="en-US" dirty="0"/>
              <a:t>Requires contracts with DFW, SWRCB and DWR regarding public benefits</a:t>
            </a:r>
          </a:p>
          <a:p>
            <a:pPr>
              <a:spcBef>
                <a:spcPts val="1800"/>
              </a:spcBef>
            </a:pPr>
            <a:r>
              <a:rPr lang="en-US" dirty="0"/>
              <a:t>Requires all draft supplemental environmental documents complete by Jan 1, 2022</a:t>
            </a:r>
          </a:p>
          <a:p>
            <a:pPr>
              <a:spcBef>
                <a:spcPts val="1200"/>
              </a:spcBef>
            </a:pPr>
            <a:r>
              <a:rPr lang="en-US" dirty="0"/>
              <a:t>Requires major environmental permits to be secured</a:t>
            </a:r>
          </a:p>
          <a:p>
            <a:pPr lvl="1">
              <a:spcBef>
                <a:spcPts val="1800"/>
              </a:spcBef>
            </a:pPr>
            <a:r>
              <a:rPr lang="en-US" dirty="0"/>
              <a:t>CEQA review needed to support environmental permits</a:t>
            </a:r>
          </a:p>
          <a:p>
            <a:pPr>
              <a:spcBef>
                <a:spcPts val="1200"/>
              </a:spcBef>
            </a:pPr>
            <a:r>
              <a:rPr lang="en-US" dirty="0"/>
              <a:t>CWC funding agreement cannot go forward until these steps are complete</a:t>
            </a:r>
          </a:p>
        </p:txBody>
      </p:sp>
    </p:spTree>
    <p:extLst>
      <p:ext uri="{BB962C8B-B14F-4D97-AF65-F5344CB8AC3E}">
        <p14:creationId xmlns:p14="http://schemas.microsoft.com/office/powerpoint/2010/main" val="111634377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451" y="366378"/>
            <a:ext cx="8412480" cy="891540"/>
          </a:xfrm>
        </p:spPr>
        <p:txBody>
          <a:bodyPr/>
          <a:lstStyle/>
          <a:p>
            <a:r>
              <a:rPr lang="en-US" sz="3000" dirty="0"/>
              <a:t>Projected Annual O&amp;M Costs and</a:t>
            </a:r>
            <a:br>
              <a:rPr lang="en-US" sz="3000" dirty="0"/>
            </a:br>
            <a:r>
              <a:rPr lang="en-US" sz="3000" dirty="0"/>
              <a:t>Total Program Costs</a:t>
            </a:r>
            <a:br>
              <a:rPr lang="en-US" dirty="0"/>
            </a:br>
            <a:endParaRPr lang="en-US" sz="2600" dirty="0"/>
          </a:p>
        </p:txBody>
      </p:sp>
      <p:sp>
        <p:nvSpPr>
          <p:cNvPr id="3" name="Content Placeholder 2"/>
          <p:cNvSpPr>
            <a:spLocks noGrp="1"/>
          </p:cNvSpPr>
          <p:nvPr>
            <p:ph idx="1"/>
          </p:nvPr>
        </p:nvSpPr>
        <p:spPr>
          <a:xfrm>
            <a:off x="160020" y="1734200"/>
            <a:ext cx="8823342" cy="4457700"/>
          </a:xfrm>
        </p:spPr>
        <p:txBody>
          <a:bodyPr/>
          <a:lstStyle/>
          <a:p>
            <a:pPr marL="194308" indent="0">
              <a:buNone/>
            </a:pPr>
            <a:r>
              <a:rPr lang="en-US" sz="2800" b="1" dirty="0"/>
              <a:t>In 2015 dollars</a:t>
            </a:r>
          </a:p>
          <a:p>
            <a:pPr marL="194308" indent="0">
              <a:buNone/>
            </a:pPr>
            <a:r>
              <a:rPr lang="en-US" b="1" dirty="0"/>
              <a:t>Total Annual O&amp;M Cost (over 100 years) - $4,273,000</a:t>
            </a:r>
          </a:p>
          <a:p>
            <a:r>
              <a:rPr lang="en-US" dirty="0"/>
              <a:t>Pipeline &amp; Pump Station - $2,600,000</a:t>
            </a:r>
          </a:p>
          <a:p>
            <a:r>
              <a:rPr lang="en-US" dirty="0"/>
              <a:t>Ecological Monitoring - $1,473,000</a:t>
            </a:r>
          </a:p>
          <a:p>
            <a:r>
              <a:rPr lang="en-US" dirty="0"/>
              <a:t>GW Banking - $200,000</a:t>
            </a:r>
          </a:p>
          <a:p>
            <a:pPr>
              <a:spcAft>
                <a:spcPts val="1200"/>
              </a:spcAft>
            </a:pPr>
            <a:r>
              <a:rPr lang="en-US" dirty="0"/>
              <a:t>GW Monitoring - $74,000</a:t>
            </a:r>
          </a:p>
          <a:p>
            <a:pPr marL="194308" indent="0">
              <a:spcAft>
                <a:spcPts val="1800"/>
              </a:spcAft>
              <a:buNone/>
            </a:pPr>
            <a:r>
              <a:rPr lang="en-US" b="1" dirty="0"/>
              <a:t>Total Replacement Costs for 100 years - $20,000,000</a:t>
            </a:r>
          </a:p>
          <a:p>
            <a:pPr marL="194308" indent="0">
              <a:buNone/>
            </a:pPr>
            <a:r>
              <a:rPr lang="en-US" b="1" dirty="0"/>
              <a:t>TOTAL CAPITAL AND O&amp;M PROGRAM COSTS - $730,492,630</a:t>
            </a:r>
            <a:endParaRPr lang="en-US" dirty="0"/>
          </a:p>
          <a:p>
            <a:endParaRPr lang="en-US" dirty="0"/>
          </a:p>
        </p:txBody>
      </p:sp>
    </p:spTree>
    <p:extLst>
      <p:ext uri="{BB962C8B-B14F-4D97-AF65-F5344CB8AC3E}">
        <p14:creationId xmlns:p14="http://schemas.microsoft.com/office/powerpoint/2010/main" val="401955713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Storage Investment Program Overview</a:t>
            </a:r>
          </a:p>
        </p:txBody>
      </p:sp>
      <p:sp>
        <p:nvSpPr>
          <p:cNvPr id="3" name="Content Placeholder 2"/>
          <p:cNvSpPr>
            <a:spLocks noGrp="1"/>
          </p:cNvSpPr>
          <p:nvPr>
            <p:ph idx="1"/>
          </p:nvPr>
        </p:nvSpPr>
        <p:spPr>
          <a:xfrm>
            <a:off x="123568" y="1676400"/>
            <a:ext cx="8798010" cy="4552571"/>
          </a:xfrm>
        </p:spPr>
        <p:txBody>
          <a:bodyPr/>
          <a:lstStyle/>
          <a:p>
            <a:pPr>
              <a:spcAft>
                <a:spcPts val="600"/>
              </a:spcAft>
            </a:pPr>
            <a:r>
              <a:rPr lang="en-US" sz="2400" dirty="0"/>
              <a:t>2014 Water Bond – Prop. 1 provided $2.7 billion for ground and surface water storage projects</a:t>
            </a:r>
          </a:p>
          <a:p>
            <a:pPr>
              <a:spcAft>
                <a:spcPts val="600"/>
              </a:spcAft>
            </a:pPr>
            <a:r>
              <a:rPr lang="en-US" sz="2400" dirty="0"/>
              <a:t>WSIP can fund only the Public Benefits of a water storage project (ecosystem, water quality, recreation, flood control, and emergency response)</a:t>
            </a:r>
          </a:p>
          <a:p>
            <a:pPr>
              <a:spcAft>
                <a:spcPts val="600"/>
              </a:spcAft>
            </a:pPr>
            <a:r>
              <a:rPr lang="en-US" sz="2400" dirty="0"/>
              <a:t>Projects must also benefit Delta ecosystem or its tributaries</a:t>
            </a:r>
          </a:p>
          <a:p>
            <a:pPr>
              <a:spcAft>
                <a:spcPts val="600"/>
              </a:spcAft>
            </a:pPr>
            <a:r>
              <a:rPr lang="en-US" sz="2400" dirty="0"/>
              <a:t>Funding available - Up to 50% of the public benefits (however, ecosystem benefits must be 50% public benefits)</a:t>
            </a:r>
          </a:p>
          <a:p>
            <a:pPr>
              <a:spcAft>
                <a:spcPts val="600"/>
              </a:spcAft>
            </a:pPr>
            <a:r>
              <a:rPr lang="en-US" sz="2400" dirty="0"/>
              <a:t>Conjunctive use projects can receive up to 100% of the Public benefits</a:t>
            </a:r>
          </a:p>
        </p:txBody>
      </p:sp>
    </p:spTree>
    <p:extLst>
      <p:ext uri="{BB962C8B-B14F-4D97-AF65-F5344CB8AC3E}">
        <p14:creationId xmlns:p14="http://schemas.microsoft.com/office/powerpoint/2010/main" val="348047148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36" y="205740"/>
            <a:ext cx="8412480" cy="891540"/>
          </a:xfrm>
        </p:spPr>
        <p:txBody>
          <a:bodyPr/>
          <a:lstStyle/>
          <a:p>
            <a:r>
              <a:rPr lang="en-US" dirty="0"/>
              <a:t>Summary of WSIP Applicant Scores</a:t>
            </a:r>
            <a:br>
              <a:rPr lang="en-US" dirty="0"/>
            </a:br>
            <a:r>
              <a:rPr lang="en-US" dirty="0"/>
              <a:t>and Eligible Funding</a:t>
            </a:r>
          </a:p>
        </p:txBody>
      </p:sp>
      <p:pic>
        <p:nvPicPr>
          <p:cNvPr id="9" name="Picture 8" descr="FinalScoresTable.pdf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13" y="1097280"/>
            <a:ext cx="9144000" cy="5759324"/>
          </a:xfrm>
          <a:prstGeom prst="rect">
            <a:avLst/>
          </a:prstGeom>
        </p:spPr>
      </p:pic>
    </p:spTree>
    <p:extLst>
      <p:ext uri="{BB962C8B-B14F-4D97-AF65-F5344CB8AC3E}">
        <p14:creationId xmlns:p14="http://schemas.microsoft.com/office/powerpoint/2010/main" val="87969084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78676" y="152400"/>
            <a:ext cx="8412480" cy="891540"/>
          </a:xfrm>
        </p:spPr>
        <p:txBody>
          <a:bodyPr/>
          <a:lstStyle/>
          <a:p>
            <a:pPr eaLnBrk="1" hangingPunct="1"/>
            <a:r>
              <a:rPr lang="en-US" dirty="0"/>
              <a:t>Developing An Opportunity – </a:t>
            </a:r>
            <a:br>
              <a:rPr lang="en-US" dirty="0"/>
            </a:br>
            <a:r>
              <a:rPr lang="en-US" dirty="0"/>
              <a:t>South County Ag Program</a:t>
            </a:r>
          </a:p>
        </p:txBody>
      </p:sp>
      <p:sp>
        <p:nvSpPr>
          <p:cNvPr id="6" name="Rectangle 5"/>
          <p:cNvSpPr/>
          <p:nvPr/>
        </p:nvSpPr>
        <p:spPr>
          <a:xfrm>
            <a:off x="152400" y="1371600"/>
            <a:ext cx="4876800" cy="5647700"/>
          </a:xfrm>
          <a:prstGeom prst="rect">
            <a:avLst/>
          </a:prstGeom>
        </p:spPr>
        <p:txBody>
          <a:bodyPr wrap="square" tIns="0" bIns="0">
            <a:spAutoFit/>
          </a:bodyPr>
          <a:lstStyle/>
          <a:p>
            <a:pPr algn="l" eaLnBrk="0" hangingPunct="0">
              <a:spcBef>
                <a:spcPts val="0"/>
              </a:spcBef>
              <a:buClr>
                <a:srgbClr val="003F77"/>
              </a:buClr>
              <a:defRPr/>
            </a:pPr>
            <a:endParaRPr lang="en-US" sz="900" dirty="0">
              <a:solidFill>
                <a:srgbClr val="003F77"/>
              </a:solidFill>
              <a:latin typeface="+mn-lt"/>
            </a:endParaRPr>
          </a:p>
          <a:p>
            <a:pPr algn="l" eaLnBrk="0" hangingPunct="0">
              <a:lnSpc>
                <a:spcPct val="150000"/>
              </a:lnSpc>
              <a:spcBef>
                <a:spcPts val="0"/>
              </a:spcBef>
              <a:buClr>
                <a:srgbClr val="003F77"/>
              </a:buClr>
              <a:defRPr/>
            </a:pPr>
            <a:r>
              <a:rPr lang="en-US" sz="3000" b="1" dirty="0">
                <a:solidFill>
                  <a:srgbClr val="003F77"/>
                </a:solidFill>
                <a:latin typeface="+mn-lt"/>
              </a:rPr>
              <a:t>Project Overview</a:t>
            </a:r>
          </a:p>
          <a:p>
            <a:pPr marL="342900" indent="-342900" algn="l" eaLnBrk="0" hangingPunct="0">
              <a:spcBef>
                <a:spcPts val="0"/>
              </a:spcBef>
              <a:spcAft>
                <a:spcPts val="1200"/>
              </a:spcAft>
              <a:buClr>
                <a:srgbClr val="003F77"/>
              </a:buClr>
              <a:buFont typeface="Arial" panose="020B0604020202020204" pitchFamily="34" charset="0"/>
              <a:buChar char="•"/>
              <a:defRPr/>
            </a:pPr>
            <a:r>
              <a:rPr lang="en-US" sz="2400" dirty="0">
                <a:solidFill>
                  <a:srgbClr val="003F77"/>
                </a:solidFill>
              </a:rPr>
              <a:t>Deliver up to 50,000  AFY of recycled water </a:t>
            </a:r>
            <a:r>
              <a:rPr lang="en-US" sz="2000" dirty="0">
                <a:solidFill>
                  <a:srgbClr val="003F77"/>
                </a:solidFill>
              </a:rPr>
              <a:t>(includes in-lieu recharge and wintertime irrigation)</a:t>
            </a:r>
          </a:p>
          <a:p>
            <a:pPr marL="342900" indent="-342900" algn="l">
              <a:spcBef>
                <a:spcPts val="0"/>
              </a:spcBef>
              <a:spcAft>
                <a:spcPts val="1200"/>
              </a:spcAft>
              <a:buFont typeface="Arial" panose="020B0604020202020204" pitchFamily="34" charset="0"/>
              <a:buChar char="•"/>
              <a:defRPr/>
            </a:pPr>
            <a:r>
              <a:rPr lang="en-US" sz="2400" dirty="0">
                <a:solidFill>
                  <a:srgbClr val="003F77"/>
                </a:solidFill>
              </a:rPr>
              <a:t>Irrigate up to 16,000 acres of ag and habitat lands </a:t>
            </a:r>
          </a:p>
          <a:p>
            <a:pPr marL="342900" indent="-342900" algn="l">
              <a:spcAft>
                <a:spcPts val="1200"/>
              </a:spcAft>
              <a:buFont typeface="Arial" panose="020B0604020202020204" pitchFamily="34" charset="0"/>
              <a:buChar char="•"/>
            </a:pPr>
            <a:r>
              <a:rPr lang="en-US" sz="2400" dirty="0">
                <a:solidFill>
                  <a:srgbClr val="003F77"/>
                </a:solidFill>
              </a:rPr>
              <a:t>Produce Public Benefits</a:t>
            </a:r>
          </a:p>
          <a:p>
            <a:pPr marL="741363" indent="-342900" algn="l">
              <a:spcAft>
                <a:spcPts val="0"/>
              </a:spcAft>
              <a:buFont typeface="Wingdings" panose="05000000000000000000" pitchFamily="2" charset="2"/>
              <a:buChar char="Ø"/>
            </a:pPr>
            <a:r>
              <a:rPr lang="en-US" sz="2200" dirty="0">
                <a:solidFill>
                  <a:srgbClr val="003F77"/>
                </a:solidFill>
              </a:rPr>
              <a:t>Groundwater Restoration</a:t>
            </a:r>
          </a:p>
          <a:p>
            <a:pPr marL="754376" lvl="1" indent="-342900" algn="l">
              <a:spcAft>
                <a:spcPts val="0"/>
              </a:spcAft>
              <a:buFont typeface="Wingdings" panose="05000000000000000000" pitchFamily="2" charset="2"/>
              <a:buChar char="Ø"/>
            </a:pPr>
            <a:r>
              <a:rPr lang="en-US" sz="2200" dirty="0">
                <a:solidFill>
                  <a:srgbClr val="003F77"/>
                </a:solidFill>
              </a:rPr>
              <a:t>Ecosystem</a:t>
            </a:r>
          </a:p>
          <a:p>
            <a:pPr marL="754376" lvl="1" indent="-342900" algn="l">
              <a:spcAft>
                <a:spcPts val="0"/>
              </a:spcAft>
              <a:buFont typeface="Wingdings" panose="05000000000000000000" pitchFamily="2" charset="2"/>
              <a:buChar char="Ø"/>
            </a:pPr>
            <a:r>
              <a:rPr lang="en-US" sz="2200" dirty="0">
                <a:solidFill>
                  <a:srgbClr val="003F77"/>
                </a:solidFill>
              </a:rPr>
              <a:t>Water Quality</a:t>
            </a:r>
          </a:p>
          <a:p>
            <a:pPr marL="754376" lvl="1" indent="-342900" algn="l">
              <a:spcAft>
                <a:spcPts val="0"/>
              </a:spcAft>
              <a:buFont typeface="Wingdings" panose="05000000000000000000" pitchFamily="2" charset="2"/>
              <a:buChar char="Ø"/>
            </a:pPr>
            <a:r>
              <a:rPr lang="en-US" sz="2200" dirty="0">
                <a:solidFill>
                  <a:srgbClr val="003F77"/>
                </a:solidFill>
              </a:rPr>
              <a:t>Potential recreation and fire response benefits</a:t>
            </a:r>
          </a:p>
          <a:p>
            <a:pPr algn="l" eaLnBrk="0" hangingPunct="0">
              <a:lnSpc>
                <a:spcPct val="150000"/>
              </a:lnSpc>
              <a:spcBef>
                <a:spcPts val="0"/>
              </a:spcBef>
              <a:spcAft>
                <a:spcPts val="600"/>
              </a:spcAft>
              <a:buClr>
                <a:srgbClr val="003F77"/>
              </a:buClr>
              <a:defRPr/>
            </a:pPr>
            <a:endParaRPr lang="en-US" sz="2200" dirty="0">
              <a:solidFill>
                <a:srgbClr val="003F77"/>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200" y="1219200"/>
            <a:ext cx="3754120" cy="5524564"/>
          </a:xfrm>
          <a:prstGeom prst="rect">
            <a:avLst/>
          </a:prstGeom>
        </p:spPr>
      </p:pic>
    </p:spTree>
    <p:extLst>
      <p:ext uri="{BB962C8B-B14F-4D97-AF65-F5344CB8AC3E}">
        <p14:creationId xmlns:p14="http://schemas.microsoft.com/office/powerpoint/2010/main" val="274190168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0BF6-EE9D-495F-B8C8-26050864B5A7}"/>
              </a:ext>
            </a:extLst>
          </p:cNvPr>
          <p:cNvSpPr>
            <a:spLocks noGrp="1"/>
          </p:cNvSpPr>
          <p:nvPr>
            <p:ph type="title"/>
          </p:nvPr>
        </p:nvSpPr>
        <p:spPr>
          <a:xfrm>
            <a:off x="228600" y="241935"/>
            <a:ext cx="8412480" cy="891540"/>
          </a:xfrm>
        </p:spPr>
        <p:txBody>
          <a:bodyPr/>
          <a:lstStyle/>
          <a:p>
            <a:r>
              <a:rPr lang="en-US" sz="3000" dirty="0"/>
              <a:t>Summary of South County Ag Program’s</a:t>
            </a:r>
            <a:br>
              <a:rPr lang="en-US" sz="3000" dirty="0"/>
            </a:br>
            <a:r>
              <a:rPr lang="en-US" sz="3000" dirty="0"/>
              <a:t>Multiple Benefits </a:t>
            </a:r>
          </a:p>
        </p:txBody>
      </p:sp>
      <p:sp>
        <p:nvSpPr>
          <p:cNvPr id="3" name="Content Placeholder 2">
            <a:extLst>
              <a:ext uri="{FF2B5EF4-FFF2-40B4-BE49-F238E27FC236}">
                <a16:creationId xmlns:a16="http://schemas.microsoft.com/office/drawing/2014/main" id="{6B5BB32F-7184-41ED-BBBF-D15F00039625}"/>
              </a:ext>
            </a:extLst>
          </p:cNvPr>
          <p:cNvSpPr>
            <a:spLocks noGrp="1"/>
          </p:cNvSpPr>
          <p:nvPr>
            <p:ph idx="1"/>
          </p:nvPr>
        </p:nvSpPr>
        <p:spPr>
          <a:xfrm>
            <a:off x="7162800" y="4953000"/>
            <a:ext cx="1804736" cy="752475"/>
          </a:xfrm>
        </p:spPr>
        <p:style>
          <a:lnRef idx="1">
            <a:schemeClr val="accent2"/>
          </a:lnRef>
          <a:fillRef idx="3">
            <a:schemeClr val="accent2"/>
          </a:fillRef>
          <a:effectRef idx="2">
            <a:schemeClr val="accent2"/>
          </a:effectRef>
          <a:fontRef idx="minor">
            <a:schemeClr val="lt1"/>
          </a:fontRef>
        </p:style>
        <p:txBody>
          <a:bodyPr anchor="ctr"/>
          <a:lstStyle/>
          <a:p>
            <a:pPr marL="0" indent="0" algn="ctr">
              <a:buNone/>
            </a:pPr>
            <a:r>
              <a:rPr lang="en-US" sz="2400" b="1" dirty="0"/>
              <a:t>Before</a:t>
            </a:r>
          </a:p>
        </p:txBody>
      </p:sp>
      <p:pic>
        <p:nvPicPr>
          <p:cNvPr id="5" name="Picture 4">
            <a:extLst>
              <a:ext uri="{FF2B5EF4-FFF2-40B4-BE49-F238E27FC236}">
                <a16:creationId xmlns:a16="http://schemas.microsoft.com/office/drawing/2014/main" id="{97ED3CBE-13F7-4C9A-935B-79E15D340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 y="1493094"/>
            <a:ext cx="7213380" cy="4572000"/>
          </a:xfrm>
          <a:prstGeom prst="rect">
            <a:avLst/>
          </a:prstGeom>
        </p:spPr>
      </p:pic>
    </p:spTree>
    <p:extLst>
      <p:ext uri="{BB962C8B-B14F-4D97-AF65-F5344CB8AC3E}">
        <p14:creationId xmlns:p14="http://schemas.microsoft.com/office/powerpoint/2010/main" val="374734159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0BF6-EE9D-495F-B8C8-26050864B5A7}"/>
              </a:ext>
            </a:extLst>
          </p:cNvPr>
          <p:cNvSpPr>
            <a:spLocks noGrp="1"/>
          </p:cNvSpPr>
          <p:nvPr>
            <p:ph type="title"/>
          </p:nvPr>
        </p:nvSpPr>
        <p:spPr>
          <a:xfrm>
            <a:off x="411480" y="297364"/>
            <a:ext cx="8412480" cy="891540"/>
          </a:xfrm>
        </p:spPr>
        <p:txBody>
          <a:bodyPr/>
          <a:lstStyle/>
          <a:p>
            <a:r>
              <a:rPr lang="en-US" sz="3000" dirty="0"/>
              <a:t>Summary of South County Ag Program’s</a:t>
            </a:r>
            <a:br>
              <a:rPr lang="en-US" sz="3000" dirty="0"/>
            </a:br>
            <a:r>
              <a:rPr lang="en-US" sz="3000" dirty="0"/>
              <a:t>Multiple Benefits </a:t>
            </a:r>
          </a:p>
        </p:txBody>
      </p:sp>
      <p:sp>
        <p:nvSpPr>
          <p:cNvPr id="3" name="Content Placeholder 2">
            <a:extLst>
              <a:ext uri="{FF2B5EF4-FFF2-40B4-BE49-F238E27FC236}">
                <a16:creationId xmlns:a16="http://schemas.microsoft.com/office/drawing/2014/main" id="{6B5BB32F-7184-41ED-BBBF-D15F00039625}"/>
              </a:ext>
            </a:extLst>
          </p:cNvPr>
          <p:cNvSpPr>
            <a:spLocks noGrp="1"/>
          </p:cNvSpPr>
          <p:nvPr>
            <p:ph idx="1"/>
          </p:nvPr>
        </p:nvSpPr>
        <p:spPr>
          <a:xfrm>
            <a:off x="7162800" y="4953000"/>
            <a:ext cx="1804736" cy="752475"/>
          </a:xfrm>
        </p:spPr>
        <p:style>
          <a:lnRef idx="1">
            <a:schemeClr val="accent2"/>
          </a:lnRef>
          <a:fillRef idx="3">
            <a:schemeClr val="accent2"/>
          </a:fillRef>
          <a:effectRef idx="2">
            <a:schemeClr val="accent2"/>
          </a:effectRef>
          <a:fontRef idx="minor">
            <a:schemeClr val="lt1"/>
          </a:fontRef>
        </p:style>
        <p:txBody>
          <a:bodyPr anchor="ctr"/>
          <a:lstStyle/>
          <a:p>
            <a:pPr marL="0" indent="0" algn="ctr">
              <a:buNone/>
            </a:pPr>
            <a:r>
              <a:rPr lang="en-US" sz="2400" b="1" dirty="0"/>
              <a:t>After</a:t>
            </a:r>
          </a:p>
        </p:txBody>
      </p:sp>
      <p:pic>
        <p:nvPicPr>
          <p:cNvPr id="8" name="Picture 7">
            <a:extLst>
              <a:ext uri="{FF2B5EF4-FFF2-40B4-BE49-F238E27FC236}">
                <a16:creationId xmlns:a16="http://schemas.microsoft.com/office/drawing/2014/main" id="{CE669D90-8858-47D1-B58C-1B9ADCA75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 y="1493873"/>
            <a:ext cx="7213380" cy="4570441"/>
          </a:xfrm>
          <a:prstGeom prst="rect">
            <a:avLst/>
          </a:prstGeom>
        </p:spPr>
      </p:pic>
    </p:spTree>
    <p:extLst>
      <p:ext uri="{BB962C8B-B14F-4D97-AF65-F5344CB8AC3E}">
        <p14:creationId xmlns:p14="http://schemas.microsoft.com/office/powerpoint/2010/main" val="124982283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66" y="234752"/>
            <a:ext cx="8412480" cy="891540"/>
          </a:xfrm>
        </p:spPr>
        <p:txBody>
          <a:bodyPr/>
          <a:lstStyle/>
          <a:p>
            <a:r>
              <a:rPr lang="en-US" sz="3000" dirty="0"/>
              <a:t>Groundwater Restoration Benefits</a:t>
            </a:r>
          </a:p>
        </p:txBody>
      </p:sp>
      <p:cxnSp>
        <p:nvCxnSpPr>
          <p:cNvPr id="18" name="Straight Connector 17"/>
          <p:cNvCxnSpPr/>
          <p:nvPr/>
        </p:nvCxnSpPr>
        <p:spPr bwMode="auto">
          <a:xfrm>
            <a:off x="4531085" y="1850140"/>
            <a:ext cx="0" cy="4293838"/>
          </a:xfrm>
          <a:prstGeom prst="line">
            <a:avLst/>
          </a:prstGeom>
          <a:blipFill dpi="0" rotWithShape="0">
            <a:blip r:embed="rId3"/>
            <a:srcRect/>
            <a:tile tx="0" ty="0" sx="100000" sy="100000" flip="none" algn="tl"/>
          </a:blipFill>
          <a:ln w="25400" cap="flat" cmpd="sng" algn="ctr">
            <a:solidFill>
              <a:srgbClr val="003F77"/>
            </a:solidFill>
            <a:prstDash val="solid"/>
            <a:round/>
            <a:headEnd type="none" w="med" len="med"/>
            <a:tailEnd type="none" w="med" len="med"/>
          </a:ln>
          <a:effectLst/>
        </p:spPr>
      </p:cxnSp>
      <p:sp>
        <p:nvSpPr>
          <p:cNvPr id="19" name="Content Placeholder 2"/>
          <p:cNvSpPr txBox="1">
            <a:spLocks/>
          </p:cNvSpPr>
          <p:nvPr/>
        </p:nvSpPr>
        <p:spPr bwMode="auto">
          <a:xfrm>
            <a:off x="307914" y="1850140"/>
            <a:ext cx="4080741" cy="1447696"/>
          </a:xfrm>
          <a:prstGeom prst="rect">
            <a:avLst/>
          </a:prstGeom>
          <a:noFill/>
          <a:ln w="12700">
            <a:noFill/>
            <a:miter lim="800000"/>
            <a:headEnd/>
            <a:tailEnd/>
          </a:ln>
        </p:spPr>
        <p:txBody>
          <a:bodyPr vert="horz" wrap="square" lIns="34290" tIns="34290" rIns="34290" bIns="34290" numCol="1" anchor="t" anchorCtr="0" compatLnSpc="1">
            <a:prstTxWarp prst="textNoShape">
              <a:avLst/>
            </a:prstTxWarp>
          </a:bodyPr>
          <a:lstStyle>
            <a:lvl1pPr marL="541491" indent="-347183" algn="l" rtl="0" eaLnBrk="0" fontAlgn="base" hangingPunct="0">
              <a:spcBef>
                <a:spcPct val="20000"/>
              </a:spcBef>
              <a:spcAft>
                <a:spcPct val="0"/>
              </a:spcAft>
              <a:buClr>
                <a:srgbClr val="003F77"/>
              </a:buClr>
              <a:buFont typeface="Lucida Grande" pitchFamily="28" charset="0"/>
              <a:buChar char="•"/>
              <a:defRPr sz="2700">
                <a:solidFill>
                  <a:srgbClr val="003F77"/>
                </a:solidFill>
                <a:latin typeface="+mn-lt"/>
                <a:ea typeface="+mn-ea"/>
                <a:cs typeface="+mn-cs"/>
              </a:defRPr>
            </a:lvl1pPr>
            <a:lvl2pPr marL="850099" indent="-347183" algn="l" rtl="0" eaLnBrk="0" fontAlgn="base" hangingPunct="0">
              <a:spcBef>
                <a:spcPct val="20000"/>
              </a:spcBef>
              <a:spcAft>
                <a:spcPct val="0"/>
              </a:spcAft>
              <a:buClr>
                <a:srgbClr val="003F77"/>
              </a:buClr>
              <a:buChar char="–"/>
              <a:defRPr sz="2200">
                <a:solidFill>
                  <a:srgbClr val="003F77"/>
                </a:solidFill>
                <a:latin typeface="+mn-lt"/>
                <a:ea typeface="+mn-ea"/>
              </a:defRPr>
            </a:lvl2pPr>
            <a:lvl3pPr marL="1158705" indent="-347183" algn="l" rtl="0" eaLnBrk="0" fontAlgn="base" hangingPunct="0">
              <a:spcBef>
                <a:spcPct val="20000"/>
              </a:spcBef>
              <a:spcAft>
                <a:spcPct val="0"/>
              </a:spcAft>
              <a:buClr>
                <a:srgbClr val="003F77"/>
              </a:buClr>
              <a:buFont typeface="Times" pitchFamily="28" charset="0"/>
              <a:buChar char="•"/>
              <a:defRPr sz="2200">
                <a:solidFill>
                  <a:srgbClr val="003F77"/>
                </a:solidFill>
                <a:latin typeface="+mn-lt"/>
                <a:ea typeface="+mn-ea"/>
              </a:defRPr>
            </a:lvl3pPr>
            <a:lvl4pPr marL="1478742" indent="-347183" algn="l" rtl="0" eaLnBrk="0" fontAlgn="base" hangingPunct="0">
              <a:spcBef>
                <a:spcPct val="20000"/>
              </a:spcBef>
              <a:spcAft>
                <a:spcPct val="0"/>
              </a:spcAft>
              <a:buClr>
                <a:srgbClr val="003F77"/>
              </a:buClr>
              <a:buChar char="–"/>
              <a:defRPr sz="2200">
                <a:solidFill>
                  <a:srgbClr val="003F77"/>
                </a:solidFill>
                <a:latin typeface="+mn-lt"/>
                <a:ea typeface="+mn-ea"/>
              </a:defRPr>
            </a:lvl4pPr>
            <a:lvl5pPr marL="1787349" indent="-347183" algn="l" rtl="0" eaLnBrk="0" fontAlgn="base" hangingPunct="0">
              <a:spcBef>
                <a:spcPct val="20000"/>
              </a:spcBef>
              <a:spcAft>
                <a:spcPct val="0"/>
              </a:spcAft>
              <a:buClr>
                <a:srgbClr val="003F77"/>
              </a:buClr>
              <a:defRPr sz="2200">
                <a:solidFill>
                  <a:srgbClr val="003F77"/>
                </a:solidFill>
                <a:latin typeface="+mn-lt"/>
                <a:ea typeface="+mn-ea"/>
              </a:defRPr>
            </a:lvl5pPr>
            <a:lvl6pPr marL="2198825" indent="-347183" algn="l" rtl="0" fontAlgn="base">
              <a:spcBef>
                <a:spcPct val="20000"/>
              </a:spcBef>
              <a:spcAft>
                <a:spcPct val="0"/>
              </a:spcAft>
              <a:buClr>
                <a:schemeClr val="bg1"/>
              </a:buClr>
              <a:defRPr sz="2200">
                <a:solidFill>
                  <a:srgbClr val="F0F0F0"/>
                </a:solidFill>
                <a:latin typeface="+mn-lt"/>
                <a:ea typeface="+mn-ea"/>
              </a:defRPr>
            </a:lvl6pPr>
            <a:lvl7pPr marL="2610301" indent="-347183" algn="l" rtl="0" fontAlgn="base">
              <a:spcBef>
                <a:spcPct val="20000"/>
              </a:spcBef>
              <a:spcAft>
                <a:spcPct val="0"/>
              </a:spcAft>
              <a:buClr>
                <a:schemeClr val="bg1"/>
              </a:buClr>
              <a:defRPr sz="2200">
                <a:solidFill>
                  <a:srgbClr val="F0F0F0"/>
                </a:solidFill>
                <a:latin typeface="+mn-lt"/>
                <a:ea typeface="+mn-ea"/>
              </a:defRPr>
            </a:lvl7pPr>
            <a:lvl8pPr marL="3021777" indent="-347183" algn="l" rtl="0" fontAlgn="base">
              <a:spcBef>
                <a:spcPct val="20000"/>
              </a:spcBef>
              <a:spcAft>
                <a:spcPct val="0"/>
              </a:spcAft>
              <a:buClr>
                <a:schemeClr val="bg1"/>
              </a:buClr>
              <a:defRPr sz="2200">
                <a:solidFill>
                  <a:srgbClr val="F0F0F0"/>
                </a:solidFill>
                <a:latin typeface="+mn-lt"/>
                <a:ea typeface="+mn-ea"/>
              </a:defRPr>
            </a:lvl8pPr>
            <a:lvl9pPr marL="3433253" indent="-347183" algn="l" rtl="0" fontAlgn="base">
              <a:spcBef>
                <a:spcPct val="20000"/>
              </a:spcBef>
              <a:spcAft>
                <a:spcPct val="0"/>
              </a:spcAft>
              <a:buClr>
                <a:schemeClr val="bg1"/>
              </a:buClr>
              <a:defRPr sz="2200">
                <a:solidFill>
                  <a:srgbClr val="F0F0F0"/>
                </a:solidFill>
                <a:latin typeface="+mn-lt"/>
                <a:ea typeface="+mn-ea"/>
              </a:defRPr>
            </a:lvl9pPr>
          </a:lstStyle>
          <a:p>
            <a:pPr marL="60325" marR="0" lvl="5" indent="0" algn="l" defTabSz="822952" rtl="0" eaLnBrk="1" fontAlgn="base" latinLnBrk="0" hangingPunct="1">
              <a:lnSpc>
                <a:spcPct val="100000"/>
              </a:lnSpc>
              <a:spcBef>
                <a:spcPts val="0"/>
              </a:spcBef>
              <a:spcAft>
                <a:spcPts val="1000"/>
              </a:spcAft>
              <a:buClr>
                <a:srgbClr val="FFFFFF"/>
              </a:buClr>
              <a:buSzTx/>
              <a:buFontTx/>
              <a:buNone/>
              <a:tabLst/>
              <a:defRPr/>
            </a:pPr>
            <a:r>
              <a:rPr kumimoji="0" lang="en-US" sz="2600" b="1" i="0" u="none" strike="noStrike" kern="1200" cap="none" spc="0" normalizeH="0" baseline="0" noProof="0" dirty="0">
                <a:ln>
                  <a:noFill/>
                </a:ln>
                <a:solidFill>
                  <a:srgbClr val="003F77"/>
                </a:solidFill>
                <a:effectLst/>
                <a:uLnTx/>
                <a:uFillTx/>
                <a:latin typeface="Arial"/>
                <a:ea typeface="ヒラギノ角ゴ Pro W3"/>
                <a:cs typeface="+mn-cs"/>
                <a:sym typeface="Lucida Grande" pitchFamily="28" charset="0"/>
              </a:rPr>
              <a:t>Provides Multiple Public Benefits through Conjunctive Use</a:t>
            </a:r>
            <a:endParaRPr kumimoji="0" lang="en-US" sz="2600" b="1" i="0" u="none" strike="noStrike" kern="0" cap="none" spc="0" normalizeH="0" baseline="0" noProof="0" dirty="0">
              <a:ln>
                <a:noFill/>
              </a:ln>
              <a:solidFill>
                <a:srgbClr val="003F77"/>
              </a:solidFill>
              <a:effectLst/>
              <a:uLnTx/>
              <a:uFillTx/>
              <a:latin typeface="Arial"/>
              <a:ea typeface="ヒラギノ角ゴ Pro W3"/>
              <a:cs typeface="+mn-cs"/>
              <a:sym typeface="Lucida Grande" pitchFamily="28" charset="0"/>
            </a:endParaRPr>
          </a:p>
          <a:p>
            <a:pPr marL="215900" marR="0" lvl="0" indent="-215900" algn="l" defTabSz="914400" rtl="0" eaLnBrk="0" fontAlgn="base" latinLnBrk="0" hangingPunct="0">
              <a:lnSpc>
                <a:spcPct val="100000"/>
              </a:lnSpc>
              <a:spcBef>
                <a:spcPts val="0"/>
              </a:spcBef>
              <a:spcAft>
                <a:spcPct val="0"/>
              </a:spcAft>
              <a:buClr>
                <a:srgbClr val="003F77"/>
              </a:buClr>
              <a:buSzTx/>
              <a:buFont typeface="Lucida Grande" pitchFamily="28" charset="0"/>
              <a:buChar char="•"/>
              <a:tabLst/>
              <a:defRPr/>
            </a:pPr>
            <a:endParaRPr kumimoji="0" lang="en-US" sz="1800" b="0" i="0" u="none" strike="noStrike" kern="0" cap="none" spc="0" normalizeH="0" baseline="0" noProof="0" dirty="0">
              <a:ln>
                <a:noFill/>
              </a:ln>
              <a:solidFill>
                <a:srgbClr val="003F77"/>
              </a:solidFill>
              <a:effectLst/>
              <a:uLnTx/>
              <a:uFillTx/>
              <a:latin typeface="Arial"/>
              <a:ea typeface="ヒラギノ角ゴ Pro W3"/>
              <a:cs typeface="+mn-cs"/>
              <a:sym typeface="Lucida Grande" pitchFamily="28" charset="0"/>
            </a:endParaRPr>
          </a:p>
          <a:p>
            <a:pPr marL="215900" marR="0" lvl="0" indent="-215900" algn="l" defTabSz="914400" rtl="0" eaLnBrk="0" fontAlgn="base" latinLnBrk="0" hangingPunct="0">
              <a:lnSpc>
                <a:spcPct val="100000"/>
              </a:lnSpc>
              <a:spcBef>
                <a:spcPts val="0"/>
              </a:spcBef>
              <a:spcAft>
                <a:spcPct val="0"/>
              </a:spcAft>
              <a:buClr>
                <a:srgbClr val="003F77"/>
              </a:buClr>
              <a:buSzTx/>
              <a:buFont typeface="Lucida Grande" pitchFamily="28" charset="0"/>
              <a:buChar char="•"/>
              <a:tabLst/>
              <a:defRPr/>
            </a:pPr>
            <a:endParaRPr kumimoji="0" lang="en-US" sz="1800" b="0" i="0" u="none" strike="noStrike" kern="0" cap="none" spc="0" normalizeH="0" baseline="0" noProof="0" dirty="0">
              <a:ln>
                <a:noFill/>
              </a:ln>
              <a:solidFill>
                <a:srgbClr val="003F77"/>
              </a:solidFill>
              <a:effectLst/>
              <a:uLnTx/>
              <a:uFillTx/>
              <a:latin typeface="Arial"/>
              <a:ea typeface="ヒラギノ角ゴ Pro W3"/>
              <a:cs typeface="+mn-cs"/>
              <a:sym typeface="Lucida Grande" pitchFamily="28" charset="0"/>
            </a:endParaRPr>
          </a:p>
          <a:p>
            <a:pPr marL="215900" marR="0" lvl="0" indent="-215900" algn="l" defTabSz="914400" rtl="0" eaLnBrk="0" fontAlgn="base" latinLnBrk="0" hangingPunct="0">
              <a:lnSpc>
                <a:spcPct val="100000"/>
              </a:lnSpc>
              <a:spcBef>
                <a:spcPct val="20000"/>
              </a:spcBef>
              <a:spcAft>
                <a:spcPct val="0"/>
              </a:spcAft>
              <a:buClr>
                <a:srgbClr val="003F77"/>
              </a:buClr>
              <a:buSzTx/>
              <a:buFont typeface="Lucida Grande" pitchFamily="28" charset="0"/>
              <a:buChar char="•"/>
              <a:tabLst/>
              <a:defRPr/>
            </a:pPr>
            <a:endParaRPr kumimoji="0" lang="en-US" sz="1200" b="0" i="0" u="none" strike="noStrike" kern="0" cap="none" spc="0" normalizeH="0" baseline="0" noProof="0" dirty="0">
              <a:ln>
                <a:noFill/>
              </a:ln>
              <a:solidFill>
                <a:srgbClr val="003F77"/>
              </a:solidFill>
              <a:effectLst/>
              <a:uLnTx/>
              <a:uFillTx/>
              <a:latin typeface="Arial"/>
              <a:ea typeface="ヒラギノ角ゴ Pro W3"/>
              <a:cs typeface="+mn-cs"/>
              <a:sym typeface="Lucida Grande" pitchFamily="28" charset="0"/>
            </a:endParaRPr>
          </a:p>
          <a:p>
            <a:pPr marL="215900" marR="0" lvl="0" indent="-215900" algn="l" defTabSz="914400" rtl="0" eaLnBrk="0" fontAlgn="base" latinLnBrk="0" hangingPunct="0">
              <a:lnSpc>
                <a:spcPct val="100000"/>
              </a:lnSpc>
              <a:spcBef>
                <a:spcPct val="20000"/>
              </a:spcBef>
              <a:spcAft>
                <a:spcPct val="0"/>
              </a:spcAft>
              <a:buClr>
                <a:srgbClr val="003F77"/>
              </a:buClr>
              <a:buSzTx/>
              <a:buFont typeface="Lucida Grande" pitchFamily="28" charset="0"/>
              <a:buChar char="•"/>
              <a:tabLst/>
              <a:defRPr/>
            </a:pPr>
            <a:endParaRPr kumimoji="0" lang="en-US" sz="1200" b="0" i="0" u="none" strike="noStrike" kern="0" cap="none" spc="0" normalizeH="0" baseline="0" noProof="0" dirty="0">
              <a:ln>
                <a:noFill/>
              </a:ln>
              <a:solidFill>
                <a:srgbClr val="003F77"/>
              </a:solidFill>
              <a:effectLst/>
              <a:uLnTx/>
              <a:uFillTx/>
              <a:latin typeface="Arial"/>
              <a:ea typeface="ヒラギノ角ゴ Pro W3"/>
              <a:cs typeface="+mn-cs"/>
              <a:sym typeface="Lucida Grande" pitchFamily="28" charset="0"/>
            </a:endParaRPr>
          </a:p>
          <a:p>
            <a:pPr marL="215900" marR="0" lvl="0" indent="-215900" algn="l" defTabSz="914400" rtl="0" eaLnBrk="0" fontAlgn="base" latinLnBrk="0" hangingPunct="0">
              <a:lnSpc>
                <a:spcPct val="100000"/>
              </a:lnSpc>
              <a:spcBef>
                <a:spcPct val="20000"/>
              </a:spcBef>
              <a:spcAft>
                <a:spcPct val="0"/>
              </a:spcAft>
              <a:buClr>
                <a:srgbClr val="003F77"/>
              </a:buClr>
              <a:buSzTx/>
              <a:buFont typeface="Lucida Grande" pitchFamily="28" charset="0"/>
              <a:buChar char="•"/>
              <a:tabLst/>
              <a:defRPr/>
            </a:pPr>
            <a:endParaRPr kumimoji="0" lang="en-US" sz="1200" b="0" i="0" u="none" strike="noStrike" kern="0" cap="none" spc="0" normalizeH="0" baseline="0" noProof="0" dirty="0">
              <a:ln>
                <a:noFill/>
              </a:ln>
              <a:solidFill>
                <a:srgbClr val="003F77"/>
              </a:solidFill>
              <a:effectLst/>
              <a:uLnTx/>
              <a:uFillTx/>
              <a:latin typeface="Arial"/>
              <a:ea typeface="ヒラギノ角ゴ Pro W3"/>
              <a:cs typeface="+mn-cs"/>
              <a:sym typeface="Lucida Grande" pitchFamily="28" charset="0"/>
            </a:endParaRPr>
          </a:p>
        </p:txBody>
      </p:sp>
      <p:pic>
        <p:nvPicPr>
          <p:cNvPr id="16" name="Picture 15"/>
          <p:cNvPicPr>
            <a:picLocks noChangeAspect="1"/>
          </p:cNvPicPr>
          <p:nvPr/>
        </p:nvPicPr>
        <p:blipFill rotWithShape="1">
          <a:blip r:embed="rId4"/>
          <a:srcRect l="17588" t="6361"/>
          <a:stretch/>
        </p:blipFill>
        <p:spPr>
          <a:xfrm>
            <a:off x="317370" y="3297836"/>
            <a:ext cx="3755786" cy="2925542"/>
          </a:xfrm>
          <a:prstGeom prst="rect">
            <a:avLst/>
          </a:prstGeom>
        </p:spPr>
      </p:pic>
      <p:sp>
        <p:nvSpPr>
          <p:cNvPr id="3" name="Rectangle 2"/>
          <p:cNvSpPr/>
          <p:nvPr/>
        </p:nvSpPr>
        <p:spPr>
          <a:xfrm>
            <a:off x="4673516" y="1629325"/>
            <a:ext cx="4204628" cy="5037276"/>
          </a:xfrm>
          <a:prstGeom prst="rect">
            <a:avLst/>
          </a:prstGeom>
        </p:spPr>
        <p:txBody>
          <a:bodyPr wrap="square">
            <a:spAutoFit/>
          </a:bodyPr>
          <a:lstStyle/>
          <a:p>
            <a:pPr marL="457200" marR="0" lvl="0" indent="-4572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ヒラギノ角ゴ Pro W3" pitchFamily="28" charset="-128"/>
                <a:cs typeface="+mn-cs"/>
                <a:sym typeface="Lucida Grande" pitchFamily="28" charset="0"/>
              </a:rPr>
              <a:t>Restores groundwater levels up to 35 feet within 15 years</a:t>
            </a:r>
          </a:p>
          <a:p>
            <a:pPr marL="457200" marR="0" lvl="0" indent="-4572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Lucida Grande" pitchFamily="28" charset="0"/>
                <a:ea typeface="ヒラギノ角ゴ Pro W3" pitchFamily="28" charset="-128"/>
                <a:cs typeface="+mn-cs"/>
                <a:sym typeface="Lucida Grande" pitchFamily="28" charset="0"/>
              </a:rPr>
              <a:t>Improves stream flows in  the Cosumnes River</a:t>
            </a:r>
          </a:p>
          <a:p>
            <a:pPr marL="457200" marR="0" lvl="0" indent="-4572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ヒラギノ角ゴ Pro W3" pitchFamily="28" charset="-128"/>
                <a:cs typeface="+mn-cs"/>
                <a:sym typeface="Lucida Grande" pitchFamily="28" charset="0"/>
              </a:rPr>
              <a:t>Increases groundwater storage by ~ 245,000 AF in 10 years</a:t>
            </a:r>
          </a:p>
          <a:p>
            <a:pPr marL="457200" marR="0" lvl="0" indent="-4572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ヒラギノ角ゴ Pro W3" pitchFamily="28" charset="-128"/>
                <a:cs typeface="+mn-cs"/>
                <a:sym typeface="Lucida Grande" pitchFamily="28" charset="0"/>
              </a:rPr>
              <a:t>Provides ~30,000 AFY for conjunctive use during droughts</a:t>
            </a:r>
          </a:p>
          <a:p>
            <a:pPr marL="457200" marR="0" lvl="0" indent="-4572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2060"/>
              </a:solidFill>
              <a:effectLst/>
              <a:uLnTx/>
              <a:uFillTx/>
              <a:latin typeface="Arial"/>
              <a:ea typeface="ヒラギノ角ゴ Pro W3" pitchFamily="28" charset="-128"/>
              <a:cs typeface="+mn-cs"/>
              <a:sym typeface="Lucida Grande" pitchFamily="28" charset="0"/>
            </a:endParaRPr>
          </a:p>
        </p:txBody>
      </p:sp>
    </p:spTree>
    <p:extLst>
      <p:ext uri="{BB962C8B-B14F-4D97-AF65-F5344CB8AC3E}">
        <p14:creationId xmlns:p14="http://schemas.microsoft.com/office/powerpoint/2010/main" val="247973299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65" y="168790"/>
            <a:ext cx="8758800" cy="952500"/>
          </a:xfrm>
        </p:spPr>
        <p:txBody>
          <a:bodyPr>
            <a:noAutofit/>
          </a:bodyPr>
          <a:lstStyle/>
          <a:p>
            <a:r>
              <a:rPr lang="en-US" sz="3000" dirty="0"/>
              <a:t>Percentage of Time with Groundwater </a:t>
            </a:r>
            <a:br>
              <a:rPr lang="en-US" sz="3000" dirty="0"/>
            </a:br>
            <a:r>
              <a:rPr lang="en-US" sz="3000" dirty="0"/>
              <a:t>Elevations within 25' of the Surface</a:t>
            </a:r>
          </a:p>
        </p:txBody>
      </p:sp>
      <p:sp>
        <p:nvSpPr>
          <p:cNvPr id="3" name="Text Placeholder 2"/>
          <p:cNvSpPr>
            <a:spLocks noGrp="1"/>
          </p:cNvSpPr>
          <p:nvPr>
            <p:ph type="body" idx="1"/>
          </p:nvPr>
        </p:nvSpPr>
        <p:spPr>
          <a:xfrm>
            <a:off x="1525182" y="1579540"/>
            <a:ext cx="1296000" cy="460800"/>
          </a:xfrm>
        </p:spPr>
        <p:txBody>
          <a:bodyPr/>
          <a:lstStyle/>
          <a:p>
            <a:r>
              <a:rPr lang="en-US" dirty="0"/>
              <a:t>Baseline</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71922" y="1968945"/>
            <a:ext cx="3700445" cy="4788810"/>
          </a:xfrm>
          <a:prstGeom prst="rect">
            <a:avLst/>
          </a:prstGeom>
          <a:ln>
            <a:noFill/>
          </a:ln>
          <a:effectLst>
            <a:outerShdw blurRad="292100" dist="139700" dir="2700000" algn="tl" rotWithShape="0">
              <a:srgbClr val="333333">
                <a:alpha val="65000"/>
              </a:srgbClr>
            </a:outerShdw>
          </a:effectLst>
        </p:spPr>
      </p:pic>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152557" y="1968945"/>
            <a:ext cx="3763453" cy="4820210"/>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a:xfrm>
            <a:off x="6346479" y="1471051"/>
            <a:ext cx="1206500" cy="497894"/>
          </a:xfrm>
        </p:spPr>
        <p:txBody>
          <a:bodyPr/>
          <a:lstStyle/>
          <a:p>
            <a:r>
              <a:rPr lang="en-US" dirty="0"/>
              <a:t>Project</a:t>
            </a:r>
          </a:p>
        </p:txBody>
      </p:sp>
      <p:grpSp>
        <p:nvGrpSpPr>
          <p:cNvPr id="12" name="Group 11"/>
          <p:cNvGrpSpPr/>
          <p:nvPr/>
        </p:nvGrpSpPr>
        <p:grpSpPr>
          <a:xfrm>
            <a:off x="1525182" y="3152567"/>
            <a:ext cx="5351477" cy="1210783"/>
            <a:chOff x="2289118" y="2114295"/>
            <a:chExt cx="5351477" cy="1210783"/>
          </a:xfrm>
        </p:grpSpPr>
        <p:sp>
          <p:nvSpPr>
            <p:cNvPr id="4" name="Rectangle 3"/>
            <p:cNvSpPr/>
            <p:nvPr/>
          </p:nvSpPr>
          <p:spPr>
            <a:xfrm rot="19798186">
              <a:off x="2289118" y="2926031"/>
              <a:ext cx="399047" cy="399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FFFFFF"/>
                </a:solidFill>
              </a:endParaRPr>
            </a:p>
          </p:txBody>
        </p:sp>
        <p:sp>
          <p:nvSpPr>
            <p:cNvPr id="9" name="Rectangle 8"/>
            <p:cNvSpPr/>
            <p:nvPr/>
          </p:nvSpPr>
          <p:spPr>
            <a:xfrm rot="19798186">
              <a:off x="7241548" y="2926029"/>
              <a:ext cx="399047" cy="399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FFFFF"/>
                </a:solidFill>
              </a:endParaRPr>
            </a:p>
          </p:txBody>
        </p:sp>
        <p:sp>
          <p:nvSpPr>
            <p:cNvPr id="6" name="TextBox 5"/>
            <p:cNvSpPr txBox="1"/>
            <p:nvPr/>
          </p:nvSpPr>
          <p:spPr>
            <a:xfrm>
              <a:off x="4338342" y="2114295"/>
              <a:ext cx="2076450" cy="307777"/>
            </a:xfrm>
            <a:prstGeom prst="rect">
              <a:avLst/>
            </a:prstGeom>
            <a:noFill/>
            <a:ln>
              <a:noFill/>
            </a:ln>
          </p:spPr>
          <p:txBody>
            <a:bodyPr wrap="square" rtlCol="0">
              <a:spAutoFit/>
            </a:bodyPr>
            <a:lstStyle/>
            <a:p>
              <a:endParaRPr lang="en-US" sz="1400" b="1" dirty="0"/>
            </a:p>
          </p:txBody>
        </p:sp>
        <p:cxnSp>
          <p:nvCxnSpPr>
            <p:cNvPr id="11" name="Straight Arrow Connector 10"/>
            <p:cNvCxnSpPr/>
            <p:nvPr/>
          </p:nvCxnSpPr>
          <p:spPr>
            <a:xfrm>
              <a:off x="2800350" y="3125552"/>
              <a:ext cx="4197350" cy="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563644247"/>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3">
  <a:themeElements>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3">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aster #3">
  <a:themeElements>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3">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aster #3">
  <a:themeElements>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3">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Lucida Grande" pitchFamily="28" charset="0"/>
            <a:ea typeface="ヒラギノ角ゴ Pro W3" pitchFamily="28" charset="-128"/>
            <a:sym typeface="Lucida Grande" pitchFamily="28" charset="0"/>
          </a:defRPr>
        </a:defPPr>
      </a:lst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48F478EB86AC4992D91B6AF25B43CD" ma:contentTypeVersion="8" ma:contentTypeDescription="Create a new document." ma:contentTypeScope="" ma:versionID="252eb7231d7d5a0ba8f2ee10011781cd">
  <xsd:schema xmlns:xsd="http://www.w3.org/2001/XMLSchema" xmlns:p="http://schemas.microsoft.com/office/2006/metadata/properties" xmlns:ns2="e9ba113a-d96c-430f-8dde-4585268b3c7e" xmlns:ns3="1c8d549b-a8e3-4004-90d8-5b3ffc1aa895" targetNamespace="http://schemas.microsoft.com/office/2006/metadata/properties" ma:root="true" ma:fieldsID="a6c0741ea3aa3d03c46c49f19a07c666" ns2:_="" ns3:_="">
    <xsd:import namespace="e9ba113a-d96c-430f-8dde-4585268b3c7e"/>
    <xsd:import namespace="1c8d549b-a8e3-4004-90d8-5b3ffc1aa895"/>
    <xsd:element name="properties">
      <xsd:complexType>
        <xsd:sequence>
          <xsd:element name="documentManagement">
            <xsd:complexType>
              <xsd:all>
                <xsd:element ref="ns2:Doc_x0020_Type" minOccurs="0"/>
                <xsd:element ref="ns2:Doc_x0020_SubType" minOccurs="0"/>
                <xsd:element ref="ns2:Keyword" minOccurs="0"/>
                <xsd:element ref="ns2:District" minOccurs="0"/>
                <xsd:element ref="ns3:Status" minOccurs="0"/>
                <xsd:element ref="ns3:Sort_x0020_Order" minOccurs="0"/>
              </xsd:all>
            </xsd:complexType>
          </xsd:element>
        </xsd:sequence>
      </xsd:complexType>
    </xsd:element>
  </xsd:schema>
  <xsd:schema xmlns:xsd="http://www.w3.org/2001/XMLSchema" xmlns:dms="http://schemas.microsoft.com/office/2006/documentManagement/types" targetNamespace="e9ba113a-d96c-430f-8dde-4585268b3c7e" elementFormDefault="qualified">
    <xsd:import namespace="http://schemas.microsoft.com/office/2006/documentManagement/types"/>
    <xsd:element name="Doc_x0020_Type" ma:index="8" nillable="true" ma:displayName="Doc Type" ma:default="Employee Resources" ma:format="RadioButtons" ma:internalName="Doc_x0020_Type">
      <xsd:simpleType>
        <xsd:restriction base="dms:Choice">
          <xsd:enumeration value="Communication &amp; Presentation Tools"/>
          <xsd:enumeration value="District Engineer Reports"/>
          <xsd:enumeration value="Employee Resources"/>
          <xsd:enumeration value="Employee Awards"/>
          <xsd:enumeration value="News"/>
          <xsd:enumeration value="Pipeline"/>
          <xsd:enumeration value="Procedures"/>
          <xsd:enumeration value="Sewercast"/>
          <xsd:enumeration value="State of District"/>
          <xsd:enumeration value="Tours"/>
        </xsd:restriction>
      </xsd:simpleType>
    </xsd:element>
    <xsd:element name="Doc_x0020_SubType" ma:index="9" nillable="true" ma:displayName="Doc SubType" ma:format="RadioButtons" ma:internalName="Doc_x0020_SubType">
      <xsd:simpleType>
        <xsd:restriction base="dms:Choice">
          <xsd:enumeration value="Communication Tools"/>
        </xsd:restriction>
      </xsd:simpleType>
    </xsd:element>
    <xsd:element name="Keyword" ma:index="10" nillable="true" ma:displayName="Keyword" ma:internalName="Keyword">
      <xsd:simpleType>
        <xsd:restriction base="dms:Text">
          <xsd:maxLength value="255"/>
        </xsd:restriction>
      </xsd:simpleType>
    </xsd:element>
    <xsd:element name="District" ma:index="11" nillable="true" ma:displayName="District/Group" ma:format="RadioButtons" ma:internalName="District">
      <xsd:simpleType>
        <xsd:restriction base="dms:Choice">
          <xsd:enumeration value="Board"/>
          <xsd:enumeration value="SASD"/>
          <xsd:enumeration value="SDA"/>
          <xsd:enumeration value="SRCSD"/>
        </xsd:restriction>
      </xsd:simpleType>
    </xsd:element>
  </xsd:schema>
  <xsd:schema xmlns:xsd="http://www.w3.org/2001/XMLSchema" xmlns:dms="http://schemas.microsoft.com/office/2006/documentManagement/types" targetNamespace="1c8d549b-a8e3-4004-90d8-5b3ffc1aa895" elementFormDefault="qualified">
    <xsd:import namespace="http://schemas.microsoft.com/office/2006/documentManagement/types"/>
    <xsd:element name="Status" ma:index="12" nillable="true" ma:displayName="Status" ma:format="Dropdown" ma:internalName="Status">
      <xsd:simpleType>
        <xsd:restriction base="dms:Choice">
          <xsd:enumeration value="Archived"/>
        </xsd:restriction>
      </xsd:simpleType>
    </xsd:element>
    <xsd:element name="Sort_x0020_Order" ma:index="13" nillable="true" ma:displayName="Sort Order" ma:internalName="Sort_x0020_Order">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_"/>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Status xmlns="1c8d549b-a8e3-4004-90d8-5b3ffc1aa895" xsi:nil="true"/>
    <Doc_x0020_Type xmlns="e9ba113a-d96c-430f-8dde-4585268b3c7e">Employee Resources</Doc_x0020_Type>
    <District xmlns="e9ba113a-d96c-430f-8dde-4585268b3c7e">SRCSD</District>
    <Sort_x0020_Order xmlns="1c8d549b-a8e3-4004-90d8-5b3ffc1aa895" xsi:nil="true"/>
    <Keyword xmlns="e9ba113a-d96c-430f-8dde-4585268b3c7e">PowerPoint</Keyword>
    <Doc_x0020_SubType xmlns="e9ba113a-d96c-430f-8dde-4585268b3c7e">Communication Tools</Doc_x0020_SubType>
  </documentManagement>
</p:properties>
</file>

<file path=customXml/itemProps1.xml><?xml version="1.0" encoding="utf-8"?>
<ds:datastoreItem xmlns:ds="http://schemas.openxmlformats.org/officeDocument/2006/customXml" ds:itemID="{7AEFB281-8D9D-45B3-BFDC-4BE05EF7C412}">
  <ds:schemaRefs>
    <ds:schemaRef ds:uri="http://schemas.microsoft.com/sharepoint/v3/contenttype/forms"/>
  </ds:schemaRefs>
</ds:datastoreItem>
</file>

<file path=customXml/itemProps2.xml><?xml version="1.0" encoding="utf-8"?>
<ds:datastoreItem xmlns:ds="http://schemas.openxmlformats.org/officeDocument/2006/customXml" ds:itemID="{34B3362B-564A-4C66-89F6-C22BB6DF1F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ba113a-d96c-430f-8dde-4585268b3c7e"/>
    <ds:schemaRef ds:uri="1c8d549b-a8e3-4004-90d8-5b3ffc1aa895"/>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71BC16C-9FE2-4A2C-B9B8-FEF7FEDCD865}">
  <ds:schemaRefs>
    <ds:schemaRef ds:uri="http://schemas.microsoft.com/office/2006/metadata/longProperties"/>
  </ds:schemaRefs>
</ds:datastoreItem>
</file>

<file path=customXml/itemProps4.xml><?xml version="1.0" encoding="utf-8"?>
<ds:datastoreItem xmlns:ds="http://schemas.openxmlformats.org/officeDocument/2006/customXml" ds:itemID="{B95D1B7E-9736-4704-8FEC-B234E5423816}">
  <ds:schemaRefs>
    <ds:schemaRef ds:uri="http://purl.org/dc/elements/1.1/"/>
    <ds:schemaRef ds:uri="http://www.w3.org/XML/1998/namespace"/>
    <ds:schemaRef ds:uri="http://purl.org/dc/dcmitype/"/>
    <ds:schemaRef ds:uri="e9ba113a-d96c-430f-8dde-4585268b3c7e"/>
    <ds:schemaRef ds:uri="http://schemas.microsoft.com/office/2006/documentManagement/types"/>
    <ds:schemaRef ds:uri="http://purl.org/dc/terms/"/>
    <ds:schemaRef ds:uri="http://schemas.openxmlformats.org/package/2006/metadata/core-properties"/>
    <ds:schemaRef ds:uri="1c8d549b-a8e3-4004-90d8-5b3ffc1aa89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Pages>0</Pages>
  <Words>1824</Words>
  <Characters>0</Characters>
  <Application>Microsoft Office PowerPoint</Application>
  <PresentationFormat>On-screen Show (4:3)</PresentationFormat>
  <Lines>0</Lines>
  <Paragraphs>232</Paragraphs>
  <Slides>21</Slides>
  <Notes>19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21</vt:i4>
      </vt:variant>
    </vt:vector>
  </HeadingPairs>
  <TitlesOfParts>
    <vt:vector size="30" baseType="lpstr">
      <vt:lpstr>Arial</vt:lpstr>
      <vt:lpstr>Calibri</vt:lpstr>
      <vt:lpstr>Lucida Grande</vt:lpstr>
      <vt:lpstr>Times</vt:lpstr>
      <vt:lpstr>Wingdings</vt:lpstr>
      <vt:lpstr>Title &amp; Subtitle</vt:lpstr>
      <vt:lpstr>Master #3</vt:lpstr>
      <vt:lpstr>1_Master #3</vt:lpstr>
      <vt:lpstr>3_Master #3</vt:lpstr>
      <vt:lpstr>South County Ag Program  A Model Multi-Benefit  Recycled Water, Groundwater Storage, and Conjunctive Use  Project</vt:lpstr>
      <vt:lpstr>Service Area</vt:lpstr>
      <vt:lpstr>Water Storage Investment Program Overview</vt:lpstr>
      <vt:lpstr>Summary of WSIP Applicant Scores and Eligible Funding</vt:lpstr>
      <vt:lpstr>Developing An Opportunity –  South County Ag Program</vt:lpstr>
      <vt:lpstr>Summary of South County Ag Program’s Multiple Benefits </vt:lpstr>
      <vt:lpstr>Summary of South County Ag Program’s Multiple Benefits </vt:lpstr>
      <vt:lpstr>Groundwater Restoration Benefits</vt:lpstr>
      <vt:lpstr>Percentage of Time with Groundwater  Elevations within 25' of the Surface</vt:lpstr>
      <vt:lpstr> Ecosystem Benefits – In the Delta! $246.30 Million </vt:lpstr>
      <vt:lpstr> Water Quality Benefits $47.7 Million</vt:lpstr>
      <vt:lpstr>Other Non-Monetized Public Benefits</vt:lpstr>
      <vt:lpstr>Projected Design &amp; Capital and O&amp;M Costs (in 2015 dollars)</vt:lpstr>
      <vt:lpstr>How Will Public Benefits Be Achieved?</vt:lpstr>
      <vt:lpstr>WSIP Application Process</vt:lpstr>
      <vt:lpstr>Key Next Steps</vt:lpstr>
      <vt:lpstr>Facilitating Collaboration &amp;  Building Partnerships</vt:lpstr>
      <vt:lpstr>      Contact: Terrie Mitchell – mitchellt@sacsewer.com   Website: http://www.regionalsan.com/south-county-ag-program    </vt:lpstr>
      <vt:lpstr>PowerPoint Presentation</vt:lpstr>
      <vt:lpstr>WSIP Timeline &amp; Process To Receive Funding</vt:lpstr>
      <vt:lpstr>Projected Annual O&amp;M Costs and Total Program Costs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Sargeant. Sharon (SDA)</dc:creator>
  <cp:lastModifiedBy>Stacy Davis</cp:lastModifiedBy>
  <cp:revision>497</cp:revision>
  <cp:lastPrinted>2019-02-08T19:49:10Z</cp:lastPrinted>
  <dcterms:modified xsi:type="dcterms:W3CDTF">2019-02-28T16:22:52Z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0x010100D548F478EB86AC4992D91B6AF25B43CD</vt:lpwstr>
  </property>
  <property fmtid="{D5CDD505-2E9C-101B-9397-08002B2CF9AE}" pid="4" name="_NewReviewCycle">
    <vt:lpwstr/>
  </property>
</Properties>
</file>