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2"/>
  </p:sldMasterIdLst>
  <p:notesMasterIdLst>
    <p:notesMasterId r:id="rId15"/>
  </p:notesMasterIdLst>
  <p:handoutMasterIdLst>
    <p:handoutMasterId r:id="rId16"/>
  </p:handoutMasterIdLst>
  <p:sldIdLst>
    <p:sldId id="273" r:id="rId3"/>
    <p:sldId id="317" r:id="rId4"/>
    <p:sldId id="320" r:id="rId5"/>
    <p:sldId id="321" r:id="rId6"/>
    <p:sldId id="280" r:id="rId7"/>
    <p:sldId id="309" r:id="rId8"/>
    <p:sldId id="313" r:id="rId9"/>
    <p:sldId id="312" r:id="rId10"/>
    <p:sldId id="319" r:id="rId11"/>
    <p:sldId id="311" r:id="rId12"/>
    <p:sldId id="306" r:id="rId13"/>
    <p:sldId id="297" r:id="rId14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pos="2880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3939B"/>
    <a:srgbClr val="6BA193"/>
    <a:srgbClr val="FFCC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78" autoAdjust="0"/>
    <p:restoredTop sz="88187" autoAdjust="0"/>
  </p:normalViewPr>
  <p:slideViewPr>
    <p:cSldViewPr>
      <p:cViewPr varScale="1">
        <p:scale>
          <a:sx n="73" d="100"/>
          <a:sy n="73" d="100"/>
        </p:scale>
        <p:origin x="456" y="64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202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820" tIns="46409" rIns="92820" bIns="464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820" tIns="46409" rIns="92820" bIns="46409" rtlCol="0"/>
          <a:lstStyle>
            <a:lvl1pPr algn="r">
              <a:defRPr sz="1200"/>
            </a:lvl1pPr>
          </a:lstStyle>
          <a:p>
            <a:fld id="{904B6581-48E7-4616-BFC3-4A82061C1724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820" tIns="46409" rIns="92820" bIns="464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820" tIns="46409" rIns="92820" bIns="46409" rtlCol="0" anchor="b"/>
          <a:lstStyle>
            <a:lvl1pPr algn="r">
              <a:defRPr sz="1200"/>
            </a:lvl1pPr>
          </a:lstStyle>
          <a:p>
            <a:fld id="{F5D404A9-43FE-47BB-84E6-E3A1F48588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15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0" tIns="46409" rIns="92820" bIns="464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20" tIns="46409" rIns="92820" bIns="46409" rtlCol="0"/>
          <a:lstStyle>
            <a:lvl1pPr algn="r">
              <a:defRPr sz="1200"/>
            </a:lvl1pPr>
          </a:lstStyle>
          <a:p>
            <a:fld id="{724506C0-3FFE-45A5-803D-9F4FC5464A70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0" tIns="46409" rIns="92820" bIns="4640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20" tIns="46409" rIns="92820" bIns="4640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20" tIns="46409" rIns="92820" bIns="464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20" tIns="46409" rIns="92820" bIns="46409" rtlCol="0" anchor="b"/>
          <a:lstStyle>
            <a:lvl1pPr algn="r">
              <a:defRPr sz="1200"/>
            </a:lvl1pPr>
          </a:lstStyle>
          <a:p>
            <a:fld id="{F8646707-6BBD-41A9-B4DF-0C76A73A2D2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3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2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CCF5D-3CCE-45FA-858E-B93DB232A2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4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28191">
              <a:defRPr/>
            </a:pPr>
            <a:fld id="{694E997A-72E5-413A-84A7-1E4A9A780349}" type="slidenum">
              <a:rPr lang="en-US">
                <a:solidFill>
                  <a:prstClr val="black"/>
                </a:solidFill>
                <a:latin typeface="Calibri"/>
              </a:rPr>
              <a:pPr defTabSz="928191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4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8191">
              <a:defRPr/>
            </a:pPr>
            <a:fld id="{F8646707-6BBD-41A9-B4DF-0C76A73A2D2A}" type="slidenum">
              <a:rPr lang="en-US">
                <a:solidFill>
                  <a:prstClr val="black"/>
                </a:solidFill>
                <a:latin typeface="Calibri"/>
              </a:rPr>
              <a:pPr defTabSz="928191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53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7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451">
              <a:defRPr/>
            </a:pPr>
            <a:fld id="{F8646707-6BBD-41A9-B4DF-0C76A73A2D2A}" type="slidenum">
              <a:rPr lang="en-US">
                <a:solidFill>
                  <a:prstClr val="black"/>
                </a:solidFill>
                <a:latin typeface="Calibri"/>
              </a:rPr>
              <a:pPr defTabSz="966451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7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7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0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45" b="22363"/>
          <a:stretch/>
        </p:blipFill>
        <p:spPr>
          <a:xfrm>
            <a:off x="0" y="37549"/>
            <a:ext cx="9137057" cy="2103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9315" y="2382301"/>
            <a:ext cx="6934199" cy="761999"/>
          </a:xfrm>
        </p:spPr>
        <p:txBody>
          <a:bodyPr anchor="t"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89315" y="3395269"/>
            <a:ext cx="6172200" cy="889427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323D-E82D-416A-99F3-021ED092EE01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599125"/>
            <a:ext cx="1293429" cy="1352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99125"/>
            <a:ext cx="1804309" cy="10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F234-8189-4111-8184-D0094E6E9347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4213-C48C-45BA-8626-0193DCD3AC88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24400" y="1143000"/>
            <a:ext cx="4419600" cy="5334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-92" t="50811" r="45394" b="-590"/>
          <a:stretch/>
        </p:blipFill>
        <p:spPr>
          <a:xfrm>
            <a:off x="0" y="-64725"/>
            <a:ext cx="9157648" cy="5582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1905000"/>
            <a:ext cx="7883104" cy="1143001"/>
          </a:xfrm>
        </p:spPr>
        <p:txBody>
          <a:bodyPr anchor="b" anchorCtr="0">
            <a:normAutofit/>
          </a:bodyPr>
          <a:lstStyle>
            <a:lvl1pPr algn="l">
              <a:defRPr sz="3600" b="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3048001"/>
            <a:ext cx="7924800" cy="91842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B05B4-BA1A-4CDC-88A6-43BCCB56651A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10" y="4301267"/>
            <a:ext cx="1519390" cy="158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60" y="4301267"/>
            <a:ext cx="2085664" cy="12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14A-87D6-4FC5-819D-7BA9AB4EAA24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BBF2-CA26-4264-AB4D-E6C9DE66B158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1FFF-3715-4AFC-8E96-8662CC99263F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7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09665-C259-48A3-87AA-44C151278FB4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B5EE-2B45-4AFE-A1B2-AE748ACA08F7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F8E8-3639-42B1-A39D-20ABF43F7E79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1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FE27-7593-4E89-A401-50B463193C58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4978-ED08-4E98-908C-CF6C716AF672}" type="datetime1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948" b="30535"/>
          <a:stretch/>
        </p:blipFill>
        <p:spPr>
          <a:xfrm>
            <a:off x="3471" y="-16382"/>
            <a:ext cx="9140529" cy="930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1304"/>
            <a:ext cx="798947" cy="8354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5FC477-0A05-4F3E-8EE9-E015C9089D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84" y="60343"/>
            <a:ext cx="1184316" cy="7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9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averett@rrbwsd.com" TargetMode="External"/><Relationship Id="rId2" Type="http://schemas.openxmlformats.org/officeDocument/2006/relationships/hyperlink" Target="mailto:Weghorst@irwd.co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0"/>
            <a:ext cx="8153400" cy="1143001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/>
            </a:r>
            <a:br>
              <a:rPr lang="en-US" i="1" dirty="0" smtClean="0">
                <a:solidFill>
                  <a:srgbClr val="FF0000"/>
                </a:solidFill>
              </a:rPr>
            </a:br>
            <a:r>
              <a:rPr lang="en-US" b="1" dirty="0" smtClean="0"/>
              <a:t>Kern Fan Groundwater Storage Project</a:t>
            </a:r>
            <a:r>
              <a:rPr lang="en-US" sz="1100" b="1" dirty="0"/>
              <a:t/>
            </a:r>
            <a:br>
              <a:rPr lang="en-US" sz="1100" b="1" dirty="0"/>
            </a:br>
            <a:r>
              <a:rPr lang="en-US" sz="2700" b="1" i="1" dirty="0" smtClean="0"/>
              <a:t>Water Storage Investment Program Success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1800" b="1" i="1" dirty="0" smtClean="0"/>
              <a:t>F</a:t>
            </a:r>
            <a:r>
              <a:rPr lang="en-US" sz="2000" b="1" i="1" dirty="0" smtClean="0"/>
              <a:t>ebruary 28, 2019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576719" cy="914400"/>
          </a:xfrm>
        </p:spPr>
        <p:txBody>
          <a:bodyPr>
            <a:noAutofit/>
          </a:bodyPr>
          <a:lstStyle/>
          <a:p>
            <a:r>
              <a:rPr lang="en-US" sz="3100" b="1" u="sng" dirty="0" smtClean="0"/>
              <a:t>Kern Fan Project Operations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0821E-0877-473C-AE18-EF924FE43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1" y="1676400"/>
            <a:ext cx="7533438" cy="4799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61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Kern Fan Project Timeline 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" y="1447800"/>
            <a:ext cx="8410353" cy="502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334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 smtClean="0"/>
              <a:t>Contact Information</a:t>
            </a:r>
            <a:endParaRPr lang="en-US" b="1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3657600" cy="49530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i="1" dirty="0" smtClean="0"/>
              <a:t>Irvine Ranch Water District: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Paul Weghorst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Executive Director of Water Policy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Office: (949) 453-5632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hlinkClick r:id="rId2"/>
              </a:rPr>
              <a:t>w</a:t>
            </a:r>
            <a:r>
              <a:rPr lang="en-US" sz="1800" dirty="0" smtClean="0">
                <a:hlinkClick r:id="rId2"/>
              </a:rPr>
              <a:t>eghorst@irwd.com</a:t>
            </a:r>
            <a:endParaRPr lang="en-US" sz="18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24400" y="1562100"/>
            <a:ext cx="3657600" cy="4076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b="1" i="1" dirty="0" smtClean="0"/>
              <a:t>Rosedale-Rio Bravo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2000" b="1" i="1" dirty="0" smtClean="0"/>
              <a:t>Water Storage District: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/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/>
              <a:t>Eric Averett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/>
              <a:t>General Manager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/>
              <a:t>Office: (661) 589-6045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1800" dirty="0" smtClean="0">
                <a:hlinkClick r:id="rId3"/>
              </a:rPr>
              <a:t>eaverett@rrbwsd.com</a:t>
            </a:r>
            <a:endParaRPr lang="en-US" sz="1800" dirty="0" smtClean="0"/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29200" y="3695700"/>
            <a:ext cx="3657600" cy="133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180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1616075"/>
            <a:ext cx="0" cy="474027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58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Kern Fan Project Highlights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Autofit/>
          </a:bodyPr>
          <a:lstStyle/>
          <a:p>
            <a:pPr marL="234950" indent="-234950">
              <a:lnSpc>
                <a:spcPct val="100000"/>
              </a:lnSpc>
              <a:spcAft>
                <a:spcPts val="600"/>
              </a:spcAft>
              <a:buSzPct val="100000"/>
            </a:pPr>
            <a:r>
              <a:rPr lang="en-US" sz="2400" dirty="0"/>
              <a:t>A groundwater storage project in Kern </a:t>
            </a:r>
            <a:r>
              <a:rPr lang="en-US" sz="2400" dirty="0" smtClean="0"/>
              <a:t>County that will:</a:t>
            </a:r>
            <a:endParaRPr lang="en-US" sz="2200" dirty="0"/>
          </a:p>
          <a:p>
            <a:pPr marL="692150" lvl="2" indent="-23495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-"/>
            </a:pPr>
            <a:r>
              <a:rPr lang="en-US" dirty="0" smtClean="0"/>
              <a:t>Store water otherwise lost to ocean</a:t>
            </a:r>
          </a:p>
          <a:p>
            <a:pPr marL="692150" lvl="2" indent="-23495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-"/>
            </a:pPr>
            <a:r>
              <a:rPr lang="en-US" dirty="0" smtClean="0"/>
              <a:t>Provide water supply benefits</a:t>
            </a:r>
            <a:endParaRPr lang="en-US" dirty="0"/>
          </a:p>
          <a:p>
            <a:pPr marL="692150" lvl="2" indent="-23495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-"/>
            </a:pPr>
            <a:r>
              <a:rPr lang="en-US" dirty="0" smtClean="0"/>
              <a:t>Improve operational flexibility in the State’s water system</a:t>
            </a:r>
          </a:p>
          <a:p>
            <a:pPr marL="692150" lvl="2" indent="-23495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-"/>
            </a:pPr>
            <a:r>
              <a:rPr lang="en-US" dirty="0" smtClean="0"/>
              <a:t>Provide benefits to endangered species</a:t>
            </a:r>
            <a:endParaRPr lang="en-US" dirty="0"/>
          </a:p>
          <a:p>
            <a:pPr marL="234950" indent="-2349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Joint implementation by IRWD and Rosedale-Rio Bravo Water Storage District</a:t>
            </a:r>
            <a:endParaRPr lang="en-US" dirty="0"/>
          </a:p>
          <a:p>
            <a:pPr marL="234950" indent="-2349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ct val="100000"/>
            </a:pPr>
            <a:r>
              <a:rPr lang="en-US" sz="2400" dirty="0" smtClean="0"/>
              <a:t>Sources of water:</a:t>
            </a:r>
          </a:p>
          <a:p>
            <a:pPr marL="692150" lvl="1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-"/>
            </a:pPr>
            <a:r>
              <a:rPr lang="en-US" sz="2000" dirty="0" smtClean="0"/>
              <a:t>Unallocated SWP Article 21 </a:t>
            </a:r>
            <a:r>
              <a:rPr lang="en-US" sz="2000" dirty="0" smtClean="0"/>
              <a:t>water</a:t>
            </a:r>
            <a:endParaRPr lang="en-US" sz="2000" dirty="0" smtClean="0"/>
          </a:p>
          <a:p>
            <a:pPr marL="234950" lvl="1" indent="-234950">
              <a:lnSpc>
                <a:spcPct val="10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Estimated Project Cost: $172 million</a:t>
            </a:r>
          </a:p>
          <a:p>
            <a:pPr marL="234950" lvl="1" indent="-234950">
              <a:lnSpc>
                <a:spcPct val="10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Awarded $67.5 million in Prop 1 funds</a:t>
            </a:r>
          </a:p>
          <a:p>
            <a:pPr marL="692150" lvl="1">
              <a:lnSpc>
                <a:spcPct val="10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-"/>
            </a:pPr>
            <a:r>
              <a:rPr lang="en-US" sz="2000" dirty="0"/>
              <a:t>Water </a:t>
            </a:r>
            <a:r>
              <a:rPr lang="en-US" sz="2000" dirty="0" smtClean="0"/>
              <a:t>Storage Investment Program (WSIP)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407" t="10883" r="16204" b="20141"/>
          <a:stretch/>
        </p:blipFill>
        <p:spPr>
          <a:xfrm>
            <a:off x="6324599" y="4267200"/>
            <a:ext cx="2409825" cy="1752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8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WSIP Grant Application Process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Applications submitted:  </a:t>
            </a:r>
            <a:r>
              <a:rPr lang="en-US" sz="2400" b="1" dirty="0" smtClean="0">
                <a:solidFill>
                  <a:srgbClr val="C00000"/>
                </a:solidFill>
              </a:rPr>
              <a:t>August 2017</a:t>
            </a:r>
          </a:p>
          <a:p>
            <a:r>
              <a:rPr lang="en-US" sz="2400" dirty="0" smtClean="0"/>
              <a:t>Basic eligibility determinations:  </a:t>
            </a:r>
            <a:r>
              <a:rPr lang="en-US" sz="2400" b="1" dirty="0" smtClean="0">
                <a:solidFill>
                  <a:srgbClr val="C00000"/>
                </a:solidFill>
              </a:rPr>
              <a:t>September 2017</a:t>
            </a:r>
          </a:p>
          <a:p>
            <a:r>
              <a:rPr lang="en-US" sz="2400" dirty="0" smtClean="0"/>
              <a:t>Public benefit </a:t>
            </a:r>
            <a:r>
              <a:rPr lang="en-US" sz="2400" dirty="0"/>
              <a:t>r</a:t>
            </a:r>
            <a:r>
              <a:rPr lang="en-US" sz="2400" dirty="0" smtClean="0"/>
              <a:t>atios and appeals:  </a:t>
            </a:r>
            <a:r>
              <a:rPr lang="en-US" sz="2400" b="1" dirty="0" smtClean="0">
                <a:solidFill>
                  <a:srgbClr val="C00000"/>
                </a:solidFill>
              </a:rPr>
              <a:t>April 2018</a:t>
            </a:r>
          </a:p>
          <a:p>
            <a:r>
              <a:rPr lang="en-US" sz="2400" dirty="0" smtClean="0"/>
              <a:t>Project scoring and technical review:  </a:t>
            </a:r>
            <a:r>
              <a:rPr lang="en-US" sz="2400" b="1" dirty="0" smtClean="0">
                <a:solidFill>
                  <a:srgbClr val="C00000"/>
                </a:solidFill>
              </a:rPr>
              <a:t>May 2018</a:t>
            </a:r>
          </a:p>
          <a:p>
            <a:r>
              <a:rPr lang="en-US" sz="2400" dirty="0" smtClean="0"/>
              <a:t>Maximum conditional funding eligibility </a:t>
            </a:r>
            <a:r>
              <a:rPr lang="en-US" sz="2400" dirty="0"/>
              <a:t>d</a:t>
            </a:r>
            <a:r>
              <a:rPr lang="en-US" sz="2400" dirty="0" smtClean="0"/>
              <a:t>eterminations:  </a:t>
            </a:r>
            <a:r>
              <a:rPr lang="en-US" sz="2400" b="1" dirty="0" smtClean="0">
                <a:solidFill>
                  <a:srgbClr val="C00000"/>
                </a:solidFill>
              </a:rPr>
              <a:t>July 2018</a:t>
            </a:r>
          </a:p>
          <a:p>
            <a:endParaRPr lang="en-US" sz="2400" dirty="0"/>
          </a:p>
          <a:p>
            <a:pPr marL="1257300" lvl="3" indent="0">
              <a:buNone/>
            </a:pPr>
            <a:r>
              <a:rPr lang="en-US" sz="2400" u="sng" dirty="0" smtClean="0"/>
              <a:t>California Agencies involved:</a:t>
            </a:r>
            <a:endParaRPr lang="en-US" sz="2400" dirty="0" smtClean="0"/>
          </a:p>
          <a:p>
            <a:pPr lvl="4">
              <a:buFont typeface="Wingdings" panose="05000000000000000000" pitchFamily="2" charset="2"/>
              <a:buChar char="ü"/>
            </a:pPr>
            <a:r>
              <a:rPr lang="en-US" sz="2400" dirty="0" smtClean="0"/>
              <a:t>California Water Commission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sz="2400" dirty="0" smtClean="0"/>
              <a:t>Department of Water Resources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sz="2400" dirty="0" smtClean="0"/>
              <a:t>Department of Fish and Wildlife</a:t>
            </a:r>
          </a:p>
          <a:p>
            <a:pPr marL="1828800" lvl="4" indent="0">
              <a:buNone/>
            </a:pPr>
            <a:endParaRPr lang="en-US" sz="2400" dirty="0" smtClean="0"/>
          </a:p>
          <a:p>
            <a:pPr marL="1257300" lvl="3" indent="0">
              <a:buNone/>
            </a:pPr>
            <a:r>
              <a:rPr lang="en-US" sz="2400" u="sng" dirty="0"/>
              <a:t>Challenges: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sz="2400" dirty="0" smtClean="0"/>
              <a:t>Valuing water for quantifying benefits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sz="2400" dirty="0" smtClean="0"/>
              <a:t>Providing ecosystem benefits to the Delta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Consulting Firms Used in Application Process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CALSIM II modeling of SWP and Kern Fan Project</a:t>
            </a:r>
          </a:p>
          <a:p>
            <a:pPr lvl="1"/>
            <a:r>
              <a:rPr lang="en-US" sz="2000" dirty="0" smtClean="0"/>
              <a:t>MBK Engineers</a:t>
            </a:r>
          </a:p>
          <a:p>
            <a:r>
              <a:rPr lang="en-US" sz="2400" dirty="0" smtClean="0"/>
              <a:t>Fish and wildlife modeling and analysis</a:t>
            </a:r>
          </a:p>
          <a:p>
            <a:pPr lvl="1"/>
            <a:r>
              <a:rPr lang="en-US" sz="2000" dirty="0" smtClean="0"/>
              <a:t>Cramer Fish Sciences</a:t>
            </a:r>
          </a:p>
          <a:p>
            <a:r>
              <a:rPr lang="en-US" sz="2400" dirty="0" smtClean="0"/>
              <a:t>Economic modeling and analysis</a:t>
            </a:r>
          </a:p>
          <a:p>
            <a:pPr lvl="1"/>
            <a:r>
              <a:rPr lang="en-US" sz="2000" dirty="0" smtClean="0"/>
              <a:t>M.Cubed</a:t>
            </a:r>
          </a:p>
          <a:p>
            <a:r>
              <a:rPr lang="en-US" sz="2400" dirty="0" smtClean="0"/>
              <a:t>Engineering and cost estimating</a:t>
            </a:r>
          </a:p>
          <a:p>
            <a:pPr lvl="1"/>
            <a:r>
              <a:rPr lang="en-US" sz="2000" dirty="0" smtClean="0"/>
              <a:t>Dee Jaspar &amp; Associates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94820"/>
            <a:ext cx="3352234" cy="1767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5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838200"/>
            <a:ext cx="8229600" cy="609600"/>
          </a:xfrm>
        </p:spPr>
        <p:txBody>
          <a:bodyPr/>
          <a:lstStyle/>
          <a:p>
            <a:r>
              <a:rPr lang="en-US" b="1" u="sng" dirty="0" smtClean="0"/>
              <a:t>Kern Fan Project Location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8600" y="1600200"/>
            <a:ext cx="4191000" cy="4895396"/>
          </a:xfrm>
        </p:spPr>
        <p:txBody>
          <a:bodyPr>
            <a:normAutofit/>
          </a:bodyPr>
          <a:lstStyle/>
          <a:p>
            <a:pPr marL="234950" indent="-234950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1,200 acres of land well-suited for groundwater recharge, storage, and recovery</a:t>
            </a:r>
          </a:p>
          <a:p>
            <a:pPr marL="234950" indent="-234950">
              <a:spcBef>
                <a:spcPts val="18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Overlays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Kern County Groundwater Sub-basin of the San Joaquin Valley</a:t>
            </a:r>
          </a:p>
          <a:p>
            <a:pPr marL="234950" indent="-234950">
              <a:spcBef>
                <a:spcPts val="18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Strategically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located near federal,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local water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conveyance facilities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Strand_Ranch_Near_Rosedale_Page_2.jpg"/>
          <p:cNvPicPr>
            <a:picLocks noChangeAspect="1"/>
          </p:cNvPicPr>
          <p:nvPr/>
        </p:nvPicPr>
        <p:blipFill>
          <a:blip r:embed="rId3"/>
          <a:srcRect l="4120" t="4276" r="2698" b="4427"/>
          <a:stretch>
            <a:fillRect/>
          </a:stretch>
        </p:blipFill>
        <p:spPr>
          <a:xfrm>
            <a:off x="4276466" y="1803984"/>
            <a:ext cx="4863817" cy="3682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9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77742"/>
            <a:ext cx="2362712" cy="1769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79" y="3286876"/>
            <a:ext cx="2362712" cy="17556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62013" y="922299"/>
            <a:ext cx="8229600" cy="569926"/>
          </a:xfrm>
        </p:spPr>
        <p:txBody>
          <a:bodyPr>
            <a:noAutofit/>
          </a:bodyPr>
          <a:lstStyle/>
          <a:p>
            <a:r>
              <a:rPr lang="en-US" b="1" u="sng" dirty="0" smtClean="0"/>
              <a:t>Proposed Kern Fan Project Facilities </a:t>
            </a:r>
            <a:endParaRPr lang="en-US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0821E-0877-473C-AE18-EF924FE43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534210"/>
            <a:ext cx="55826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Conveyance</a:t>
            </a: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turnout from the California Aqueduct</a:t>
            </a: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 to 10-mile canal with up to 500-cfs capacity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1,200 acres of recharge basins</a:t>
            </a: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 to 100,000 AF annually</a:t>
            </a:r>
          </a:p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100,000 AF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 wells, up to 70 cfs</a:t>
            </a:r>
          </a:p>
          <a:p>
            <a:pPr marL="692150" lvl="1" indent="-234950"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50,000 AF per year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5267" y="4946045"/>
            <a:ext cx="2364733" cy="1795478"/>
          </a:xfrm>
        </p:spPr>
      </p:pic>
    </p:spTree>
    <p:extLst>
      <p:ext uri="{BB962C8B-B14F-4D97-AF65-F5344CB8AC3E}">
        <p14:creationId xmlns:p14="http://schemas.microsoft.com/office/powerpoint/2010/main" val="34516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00" b="1" u="sng" dirty="0" smtClean="0"/>
              <a:t>Preliminary Location of Proposed Project Facilities</a:t>
            </a:r>
            <a:endParaRPr lang="en-US" sz="2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"/>
          <a:stretch/>
        </p:blipFill>
        <p:spPr>
          <a:xfrm>
            <a:off x="1143000" y="1513964"/>
            <a:ext cx="6637029" cy="51572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7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57800" cy="4038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/>
              <a:t>Emergency Response:</a:t>
            </a:r>
          </a:p>
          <a:p>
            <a:pPr marL="457200" indent="-22225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Droughts and Delta levee </a:t>
            </a:r>
            <a:r>
              <a:rPr lang="en-US" sz="2000" dirty="0" smtClean="0"/>
              <a:t>failures</a:t>
            </a:r>
          </a:p>
          <a:p>
            <a:pPr marL="234950" indent="0">
              <a:spcBef>
                <a:spcPts val="0"/>
              </a:spcBef>
              <a:spcAft>
                <a:spcPts val="1200"/>
              </a:spcAft>
              <a:buNone/>
            </a:pPr>
            <a:endParaRPr lang="en-US" i="1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 smtClean="0"/>
              <a:t>Ecosystem Benefits</a:t>
            </a:r>
            <a:r>
              <a:rPr lang="en-US" dirty="0" smtClean="0"/>
              <a:t>:</a:t>
            </a:r>
          </a:p>
          <a:p>
            <a:pPr marL="457200" indent="-222250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Reduces stress on the SWP to protect salmon</a:t>
            </a:r>
          </a:p>
          <a:p>
            <a:pPr marL="457200" indent="-222250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Flow for chinook salmon and green sturgeon</a:t>
            </a:r>
          </a:p>
          <a:p>
            <a:pPr marL="457200" indent="-222250">
              <a:spcBef>
                <a:spcPts val="0"/>
              </a:spcBef>
            </a:pPr>
            <a:r>
              <a:rPr lang="en-US" sz="2000" dirty="0" smtClean="0"/>
              <a:t>Intermittent wetland habitat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0821E-0877-473C-AE18-EF924FE43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188378"/>
            <a:ext cx="2895600" cy="19285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03522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Kern Fan Project Benefits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2819400" cy="18145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1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229600" cy="220979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Project will store State Project water otherwise lost to the ocean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/>
              <a:t>U</a:t>
            </a:r>
            <a:r>
              <a:rPr lang="en-US" sz="2200" dirty="0" smtClean="0"/>
              <a:t>nallocated </a:t>
            </a:r>
            <a:r>
              <a:rPr lang="en-US" sz="2200" dirty="0"/>
              <a:t>Article 21 </a:t>
            </a:r>
            <a:r>
              <a:rPr lang="en-US" sz="2200" dirty="0" smtClean="0"/>
              <a:t>water</a:t>
            </a:r>
          </a:p>
          <a:p>
            <a:pPr lvl="2">
              <a:spcBef>
                <a:spcPts val="600"/>
              </a:spcBef>
            </a:pPr>
            <a:r>
              <a:rPr lang="en-US" sz="2000" dirty="0" smtClean="0"/>
              <a:t>Via</a:t>
            </a:r>
            <a:r>
              <a:rPr lang="en-US" sz="2000" dirty="0" smtClean="0"/>
              <a:t> Dudley Ridge Water District &amp; Kern County Water Agency</a:t>
            </a:r>
            <a:endParaRPr lang="en-US" sz="2000" dirty="0" smtClean="0"/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 smtClean="0"/>
              <a:t>New water supply</a:t>
            </a:r>
            <a:endParaRPr lang="en-US" sz="2200" dirty="0"/>
          </a:p>
          <a:p>
            <a:pPr>
              <a:spcBef>
                <a:spcPts val="600"/>
              </a:spcBef>
            </a:pPr>
            <a:r>
              <a:rPr lang="en-US" dirty="0" smtClean="0"/>
              <a:t>Recharge up to </a:t>
            </a:r>
            <a:r>
              <a:rPr lang="en-US" dirty="0"/>
              <a:t>7</a:t>
            </a:r>
            <a:r>
              <a:rPr lang="en-US" dirty="0" smtClean="0"/>
              <a:t>0,000 acre-</a:t>
            </a:r>
            <a:r>
              <a:rPr lang="en-US" dirty="0"/>
              <a:t>f</a:t>
            </a:r>
            <a:r>
              <a:rPr lang="en-US" dirty="0" smtClean="0"/>
              <a:t>eet during wet years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No impacts to State Water Project or contractors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No changes to water rights or contracts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0821E-0877-473C-AE18-EF924FE43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7" y="4204541"/>
            <a:ext cx="6212145" cy="21229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914400"/>
            <a:ext cx="757671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00" b="1" u="sng" dirty="0" smtClean="0"/>
              <a:t>Kern Fan Project Operations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30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oject Status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501ADB-0687-4C08-ACC7-50606E2335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433</Words>
  <Application>Microsoft Office PowerPoint</Application>
  <PresentationFormat>On-screen Show (4:3)</PresentationFormat>
  <Paragraphs>107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Georgia</vt:lpstr>
      <vt:lpstr>Wingdings</vt:lpstr>
      <vt:lpstr>1_Project Status Report</vt:lpstr>
      <vt:lpstr> Kern Fan Groundwater Storage Project Water Storage Investment Program Success February 28, 2019</vt:lpstr>
      <vt:lpstr>Kern Fan Project Highlights</vt:lpstr>
      <vt:lpstr>WSIP Grant Application Process</vt:lpstr>
      <vt:lpstr>Consulting Firms Used in Application Process</vt:lpstr>
      <vt:lpstr>Kern Fan Project Location</vt:lpstr>
      <vt:lpstr>Proposed Kern Fan Project Facilities </vt:lpstr>
      <vt:lpstr>Preliminary Location of Proposed Project Facilities</vt:lpstr>
      <vt:lpstr>Kern Fan Project Benefits</vt:lpstr>
      <vt:lpstr>PowerPoint Presentation</vt:lpstr>
      <vt:lpstr>Kern Fan Project Operations</vt:lpstr>
      <vt:lpstr>Kern Fan Project Timeline </vt:lpstr>
      <vt:lpstr>Contact Information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2017-11-13T21:05:36Z</dcterms:created>
  <dcterms:modified xsi:type="dcterms:W3CDTF">2019-02-28T17:46:42Z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TC016745569991</vt:lpwstr>
  </property>
</Properties>
</file>