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5" r:id="rId4"/>
    <p:sldMasterId id="2147484139" r:id="rId5"/>
    <p:sldMasterId id="2147484160" r:id="rId6"/>
  </p:sldMasterIdLst>
  <p:notesMasterIdLst>
    <p:notesMasterId r:id="rId21"/>
  </p:notesMasterIdLst>
  <p:handoutMasterIdLst>
    <p:handoutMasterId r:id="rId22"/>
  </p:handoutMasterIdLst>
  <p:sldIdLst>
    <p:sldId id="395" r:id="rId7"/>
    <p:sldId id="838" r:id="rId8"/>
    <p:sldId id="654" r:id="rId9"/>
    <p:sldId id="662" r:id="rId10"/>
    <p:sldId id="836" r:id="rId11"/>
    <p:sldId id="816" r:id="rId12"/>
    <p:sldId id="818" r:id="rId13"/>
    <p:sldId id="820" r:id="rId14"/>
    <p:sldId id="803" r:id="rId15"/>
    <p:sldId id="749" r:id="rId16"/>
    <p:sldId id="657" r:id="rId17"/>
    <p:sldId id="745" r:id="rId18"/>
    <p:sldId id="807" r:id="rId19"/>
    <p:sldId id="757" r:id="rId20"/>
  </p:sldIdLst>
  <p:sldSz cx="13716000" cy="10287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81642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163284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244926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32656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4082110" algn="l" defTabSz="163284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4898532" algn="l" defTabSz="163284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5714954" algn="l" defTabSz="163284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6531376" algn="l" defTabSz="163284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153153"/>
    <a:srgbClr val="3D7296"/>
    <a:srgbClr val="6A9EC2"/>
    <a:srgbClr val="00395E"/>
    <a:srgbClr val="F70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6" autoAdjust="0"/>
    <p:restoredTop sz="81026" autoAdjust="0"/>
  </p:normalViewPr>
  <p:slideViewPr>
    <p:cSldViewPr snapToGrid="0" snapToObjects="1">
      <p:cViewPr varScale="1">
        <p:scale>
          <a:sx n="69" d="100"/>
          <a:sy n="69" d="100"/>
        </p:scale>
        <p:origin x="1434" y="60"/>
      </p:cViewPr>
      <p:guideLst>
        <p:guide orient="horz" pos="3240"/>
        <p:guide pos="432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s, Kristopher@DWR" userId="fca6327f-4d07-4373-bcfa-6c30478b6afe" providerId="ADAL" clId="{30375353-ACBC-4038-90D2-5C4513EF29E1}"/>
    <pc:docChg chg="custSel addSld delSld modSld">
      <pc:chgData name="Jones, Kristopher@DWR" userId="fca6327f-4d07-4373-bcfa-6c30478b6afe" providerId="ADAL" clId="{30375353-ACBC-4038-90D2-5C4513EF29E1}" dt="2019-03-01T00:40:31.080" v="6"/>
      <pc:docMkLst>
        <pc:docMk/>
      </pc:docMkLst>
      <pc:sldChg chg="addSp delSp modSp del">
        <pc:chgData name="Jones, Kristopher@DWR" userId="fca6327f-4d07-4373-bcfa-6c30478b6afe" providerId="ADAL" clId="{30375353-ACBC-4038-90D2-5C4513EF29E1}" dt="2019-03-01T00:32:50.397" v="5" actId="2696"/>
        <pc:sldMkLst>
          <pc:docMk/>
          <pc:sldMk cId="4156692643" sldId="837"/>
        </pc:sldMkLst>
        <pc:spChg chg="add">
          <ac:chgData name="Jones, Kristopher@DWR" userId="fca6327f-4d07-4373-bcfa-6c30478b6afe" providerId="ADAL" clId="{30375353-ACBC-4038-90D2-5C4513EF29E1}" dt="2019-03-01T00:20:52.960" v="2" actId="2696"/>
          <ac:spMkLst>
            <pc:docMk/>
            <pc:sldMk cId="4156692643" sldId="837"/>
            <ac:spMk id="22" creationId="{CF48E5EE-0668-43BA-9CA7-67655BFBDAD0}"/>
          </ac:spMkLst>
        </pc:spChg>
        <pc:spChg chg="mod topLvl">
          <ac:chgData name="Jones, Kristopher@DWR" userId="fca6327f-4d07-4373-bcfa-6c30478b6afe" providerId="ADAL" clId="{30375353-ACBC-4038-90D2-5C4513EF29E1}" dt="2019-03-01T00:20:49.295" v="0" actId="165"/>
          <ac:spMkLst>
            <pc:docMk/>
            <pc:sldMk cId="4156692643" sldId="837"/>
            <ac:spMk id="29" creationId="{65AD225C-9893-4431-AB04-80AA98B19E6F}"/>
          </ac:spMkLst>
        </pc:spChg>
        <pc:spChg chg="mod topLvl">
          <ac:chgData name="Jones, Kristopher@DWR" userId="fca6327f-4d07-4373-bcfa-6c30478b6afe" providerId="ADAL" clId="{30375353-ACBC-4038-90D2-5C4513EF29E1}" dt="2019-03-01T00:20:49.295" v="0" actId="165"/>
          <ac:spMkLst>
            <pc:docMk/>
            <pc:sldMk cId="4156692643" sldId="837"/>
            <ac:spMk id="31" creationId="{671BA713-A5B4-492C-AB48-9CC4DAD791AD}"/>
          </ac:spMkLst>
        </pc:spChg>
        <pc:spChg chg="mod topLvl">
          <ac:chgData name="Jones, Kristopher@DWR" userId="fca6327f-4d07-4373-bcfa-6c30478b6afe" providerId="ADAL" clId="{30375353-ACBC-4038-90D2-5C4513EF29E1}" dt="2019-03-01T00:20:49.295" v="0" actId="165"/>
          <ac:spMkLst>
            <pc:docMk/>
            <pc:sldMk cId="4156692643" sldId="837"/>
            <ac:spMk id="38" creationId="{F372D5B3-C287-48C1-8136-4A477F765CBF}"/>
          </ac:spMkLst>
        </pc:spChg>
        <pc:spChg chg="mod topLvl">
          <ac:chgData name="Jones, Kristopher@DWR" userId="fca6327f-4d07-4373-bcfa-6c30478b6afe" providerId="ADAL" clId="{30375353-ACBC-4038-90D2-5C4513EF29E1}" dt="2019-03-01T00:20:49.295" v="0" actId="165"/>
          <ac:spMkLst>
            <pc:docMk/>
            <pc:sldMk cId="4156692643" sldId="837"/>
            <ac:spMk id="39" creationId="{28A643B9-D3DA-4E2C-A508-5881E72CD5D3}"/>
          </ac:spMkLst>
        </pc:spChg>
        <pc:grpChg chg="del">
          <ac:chgData name="Jones, Kristopher@DWR" userId="fca6327f-4d07-4373-bcfa-6c30478b6afe" providerId="ADAL" clId="{30375353-ACBC-4038-90D2-5C4513EF29E1}" dt="2019-03-01T00:20:49.295" v="0" actId="165"/>
          <ac:grpSpMkLst>
            <pc:docMk/>
            <pc:sldMk cId="4156692643" sldId="837"/>
            <ac:grpSpMk id="28" creationId="{5B659B35-3AB6-449F-A579-3C2EB534F6AA}"/>
          </ac:grpSpMkLst>
        </pc:grpChg>
        <pc:picChg chg="del mod topLvl">
          <ac:chgData name="Jones, Kristopher@DWR" userId="fca6327f-4d07-4373-bcfa-6c30478b6afe" providerId="ADAL" clId="{30375353-ACBC-4038-90D2-5C4513EF29E1}" dt="2019-03-01T00:20:51.695" v="1" actId="478"/>
          <ac:picMkLst>
            <pc:docMk/>
            <pc:sldMk cId="4156692643" sldId="837"/>
            <ac:picMk id="30" creationId="{F898F916-DA5B-4C38-AFBF-A5E055D28BAD}"/>
          </ac:picMkLst>
        </pc:picChg>
        <pc:picChg chg="mod topLvl">
          <ac:chgData name="Jones, Kristopher@DWR" userId="fca6327f-4d07-4373-bcfa-6c30478b6afe" providerId="ADAL" clId="{30375353-ACBC-4038-90D2-5C4513EF29E1}" dt="2019-03-01T00:20:49.295" v="0" actId="165"/>
          <ac:picMkLst>
            <pc:docMk/>
            <pc:sldMk cId="4156692643" sldId="837"/>
            <ac:picMk id="32" creationId="{896682DA-6CB7-4D40-8773-0D8952D943B9}"/>
          </ac:picMkLst>
        </pc:picChg>
        <pc:picChg chg="mod topLvl">
          <ac:chgData name="Jones, Kristopher@DWR" userId="fca6327f-4d07-4373-bcfa-6c30478b6afe" providerId="ADAL" clId="{30375353-ACBC-4038-90D2-5C4513EF29E1}" dt="2019-03-01T00:20:49.295" v="0" actId="165"/>
          <ac:picMkLst>
            <pc:docMk/>
            <pc:sldMk cId="4156692643" sldId="837"/>
            <ac:picMk id="33" creationId="{8552E085-6421-4850-96F7-7CE0168F5817}"/>
          </ac:picMkLst>
        </pc:picChg>
        <pc:picChg chg="mod topLvl">
          <ac:chgData name="Jones, Kristopher@DWR" userId="fca6327f-4d07-4373-bcfa-6c30478b6afe" providerId="ADAL" clId="{30375353-ACBC-4038-90D2-5C4513EF29E1}" dt="2019-03-01T00:20:49.295" v="0" actId="165"/>
          <ac:picMkLst>
            <pc:docMk/>
            <pc:sldMk cId="4156692643" sldId="837"/>
            <ac:picMk id="34" creationId="{4C427263-80FE-40BE-A327-36D79DFEA538}"/>
          </ac:picMkLst>
        </pc:picChg>
        <pc:picChg chg="mod topLvl">
          <ac:chgData name="Jones, Kristopher@DWR" userId="fca6327f-4d07-4373-bcfa-6c30478b6afe" providerId="ADAL" clId="{30375353-ACBC-4038-90D2-5C4513EF29E1}" dt="2019-03-01T00:20:49.295" v="0" actId="165"/>
          <ac:picMkLst>
            <pc:docMk/>
            <pc:sldMk cId="4156692643" sldId="837"/>
            <ac:picMk id="35" creationId="{3601C570-D4F7-4292-8A80-558C705F0A8D}"/>
          </ac:picMkLst>
        </pc:picChg>
        <pc:picChg chg="mod topLvl">
          <ac:chgData name="Jones, Kristopher@DWR" userId="fca6327f-4d07-4373-bcfa-6c30478b6afe" providerId="ADAL" clId="{30375353-ACBC-4038-90D2-5C4513EF29E1}" dt="2019-03-01T00:20:49.295" v="0" actId="165"/>
          <ac:picMkLst>
            <pc:docMk/>
            <pc:sldMk cId="4156692643" sldId="837"/>
            <ac:picMk id="36" creationId="{7E590032-38B5-4B71-851F-76CFB78E59AB}"/>
          </ac:picMkLst>
        </pc:picChg>
        <pc:picChg chg="mod topLvl">
          <ac:chgData name="Jones, Kristopher@DWR" userId="fca6327f-4d07-4373-bcfa-6c30478b6afe" providerId="ADAL" clId="{30375353-ACBC-4038-90D2-5C4513EF29E1}" dt="2019-03-01T00:20:49.295" v="0" actId="165"/>
          <ac:picMkLst>
            <pc:docMk/>
            <pc:sldMk cId="4156692643" sldId="837"/>
            <ac:picMk id="37" creationId="{98798B9C-6AD0-476D-8911-9693B0D9E2F7}"/>
          </ac:picMkLst>
        </pc:picChg>
      </pc:sldChg>
      <pc:sldChg chg="add modAnim modNotesTx">
        <pc:chgData name="Jones, Kristopher@DWR" userId="fca6327f-4d07-4373-bcfa-6c30478b6afe" providerId="ADAL" clId="{30375353-ACBC-4038-90D2-5C4513EF29E1}" dt="2019-03-01T00:40:31.080" v="6"/>
        <pc:sldMkLst>
          <pc:docMk/>
          <pc:sldMk cId="1706813259" sldId="838"/>
        </pc:sldMkLst>
      </pc:sldChg>
    </pc:docChg>
  </pc:docChgLst>
  <pc:docChgLst>
    <pc:chgData name="Jones, Kristopher@DWR" userId="fca6327f-4d07-4373-bcfa-6c30478b6afe" providerId="ADAL" clId="{0063E672-AEFF-4584-AFB7-D7E567999E09}"/>
    <pc:docChg chg="modSld">
      <pc:chgData name="Jones, Kristopher@DWR" userId="fca6327f-4d07-4373-bcfa-6c30478b6afe" providerId="ADAL" clId="{0063E672-AEFF-4584-AFB7-D7E567999E09}" dt="2019-02-28T22:09:39.245" v="0" actId="6549"/>
      <pc:docMkLst>
        <pc:docMk/>
      </pc:docMkLst>
      <pc:sldChg chg="modNotesTx">
        <pc:chgData name="Jones, Kristopher@DWR" userId="fca6327f-4d07-4373-bcfa-6c30478b6afe" providerId="ADAL" clId="{0063E672-AEFF-4584-AFB7-D7E567999E09}" dt="2019-02-28T22:09:39.245" v="0" actId="6549"/>
        <pc:sldMkLst>
          <pc:docMk/>
          <pc:sldMk cId="3846218438" sldId="83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7BD6A-383E-964C-AD92-23F37B2395A1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0456C-B818-6348-AF78-71CBB349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67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75FD0-CBB3-2E43-916B-EF90ABFFEA1F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C884C-2074-1E4E-8B7D-F3966173A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1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6422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2844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9266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688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2110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8532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4954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1376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2F7ED-2317-4F39-87D5-D2DA514665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002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8507">
              <a:defRPr/>
            </a:pPr>
            <a:fld id="{A41BA484-1811-494D-BBBA-060714F83E1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8507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90839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73A8B-CA3D-4683-BBBB-DE25123C3C6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69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8507">
              <a:defRPr/>
            </a:pPr>
            <a:fld id="{24773A8B-CA3D-4683-BBBB-DE25123C3C6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8507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87890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73A8B-CA3D-4683-BBBB-DE25123C3C6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695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B01D-2AD4-4AC7-A768-865856DD4AC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18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16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73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BA484-1811-494D-BBBA-060714F83E1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18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905">
              <a:lnSpc>
                <a:spcPct val="110000"/>
              </a:lnSpc>
              <a:spcBef>
                <a:spcPct val="200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BA484-1811-494D-BBBA-060714F83E1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3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2649A1-0B61-4CE0-8C2A-D774B5E68B3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17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12257C-E031-4945-9C9D-7EC7E41D1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284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C9695-E9C9-4806-9DF7-E30B89C91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026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9997" indent="0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257C-E031-4945-9C9D-7EC7E41D150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52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C9695-E9C9-4806-9DF7-E30B89C91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0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 Character Title Slide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7223369"/>
            <a:ext cx="13716000" cy="219209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25" b="0" i="1" kern="700" spc="338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Place a 1020px x 164px picture here.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15714" y="2625637"/>
            <a:ext cx="12357741" cy="2105025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375" b="1" i="0" spc="-450" baseline="0">
                <a:solidFill>
                  <a:schemeClr val="accent1"/>
                </a:solidFill>
              </a:defRPr>
            </a:lvl1pPr>
            <a:lvl2pPr marL="514346" indent="0">
              <a:buFontTx/>
              <a:buNone/>
              <a:defRPr sz="12375" b="1" i="0" spc="-619">
                <a:solidFill>
                  <a:schemeClr val="accent1"/>
                </a:solidFill>
              </a:defRPr>
            </a:lvl2pPr>
            <a:lvl3pPr marL="1028693" indent="0">
              <a:buFontTx/>
              <a:buNone/>
              <a:defRPr sz="12375" b="1" i="0" spc="-619">
                <a:solidFill>
                  <a:schemeClr val="accent1"/>
                </a:solidFill>
              </a:defRPr>
            </a:lvl3pPr>
            <a:lvl4pPr marL="1543038" indent="0">
              <a:buFontTx/>
              <a:buNone/>
              <a:defRPr sz="12375" b="1" i="0" spc="-619">
                <a:solidFill>
                  <a:schemeClr val="accent1"/>
                </a:solidFill>
              </a:defRPr>
            </a:lvl4pPr>
            <a:lvl5pPr marL="2057384" indent="0">
              <a:buFontTx/>
              <a:buNone/>
              <a:defRPr sz="12375" b="1" i="0" spc="-619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 Short Title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3537856" y="5037618"/>
            <a:ext cx="9466149" cy="923925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2925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Single line Subtitle of 40 character or less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486408" y="2840285"/>
            <a:ext cx="7398513" cy="54054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kern="800" spc="472">
                <a:solidFill>
                  <a:schemeClr val="bg1"/>
                </a:solidFill>
              </a:defRPr>
            </a:lvl1pPr>
          </a:lstStyle>
          <a:p>
            <a:r>
              <a:rPr lang="en-US" sz="900" spc="450" dirty="0">
                <a:solidFill>
                  <a:schemeClr val="bg1">
                    <a:lumMod val="95000"/>
                  </a:schemeClr>
                </a:solidFill>
                <a:latin typeface="+mn-lt"/>
                <a:cs typeface="Arial"/>
              </a:rPr>
              <a:t>SUSTAINABLE GROUNDWATER MANAGEMENT OFFICE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0457947" y="5781075"/>
            <a:ext cx="2546060" cy="49182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12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   |   Date/Year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10457947" y="6218469"/>
            <a:ext cx="2727375" cy="54897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12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Name, Title</a:t>
            </a:r>
          </a:p>
        </p:txBody>
      </p:sp>
    </p:spTree>
    <p:extLst>
      <p:ext uri="{BB962C8B-B14F-4D97-AF65-F5344CB8AC3E}">
        <p14:creationId xmlns:p14="http://schemas.microsoft.com/office/powerpoint/2010/main" val="415267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828803"/>
            <a:ext cx="11315700" cy="3228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25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063237"/>
            <a:ext cx="9258300" cy="10287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12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4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73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86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0D70B5-69CD-E44F-B167-F584CD0A09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7" y="9286704"/>
            <a:ext cx="4212893" cy="69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6610354"/>
            <a:ext cx="11658600" cy="2043113"/>
          </a:xfrm>
          <a:prstGeom prst="rect">
            <a:avLst/>
          </a:prstGeom>
        </p:spPr>
        <p:txBody>
          <a:bodyPr lIns="163284" tIns="81642" rIns="163284" bIns="81642" anchor="t"/>
          <a:lstStyle>
            <a:lvl1pPr algn="l">
              <a:defRPr sz="5325" b="1" cap="all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5753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71450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54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00304"/>
            <a:ext cx="123444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8719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71450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54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00304"/>
            <a:ext cx="60579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3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322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400304"/>
            <a:ext cx="60579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3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322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2131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11956"/>
            <a:ext cx="5660409" cy="2099231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54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343704"/>
            <a:ext cx="6057900" cy="58455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3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322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"/>
            <a:ext cx="6743700" cy="10286999"/>
          </a:xfrm>
          <a:prstGeom prst="rect">
            <a:avLst/>
          </a:prstGeom>
        </p:spPr>
        <p:txBody>
          <a:bodyPr lIns="163284" tIns="81642" rIns="163284" bIns="81642"/>
          <a:lstStyle>
            <a:lvl1pPr marL="0" indent="0">
              <a:buNone/>
              <a:defRPr sz="3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322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20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-lef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9813" y="657620"/>
            <a:ext cx="5660409" cy="2099231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54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67433" y="4121627"/>
            <a:ext cx="6057900" cy="5845545"/>
          </a:xfrm>
          <a:prstGeom prst="rect">
            <a:avLst/>
          </a:prstGeom>
        </p:spPr>
        <p:txBody>
          <a:bodyPr lIns="163284" tIns="81642" rIns="163284" bIns="81642"/>
          <a:lstStyle>
            <a:lvl1pPr marL="0" indent="0">
              <a:buNone/>
              <a:defRPr sz="3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322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85" y="2"/>
            <a:ext cx="6743700" cy="10286999"/>
          </a:xfrm>
          <a:prstGeom prst="rect">
            <a:avLst/>
          </a:prstGeom>
        </p:spPr>
        <p:txBody>
          <a:bodyPr lIns="163284" tIns="81642" rIns="163284" bIns="81642"/>
          <a:lstStyle>
            <a:lvl1pPr marL="0" indent="0">
              <a:buNone/>
              <a:defRPr sz="3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322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51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52D9D3-A9FB-224B-B1F7-1D6DA1B619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7" y="9286704"/>
            <a:ext cx="4212893" cy="69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35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text mar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4F302-6804-EE48-81D3-844D8095EE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5" y="9264616"/>
            <a:ext cx="3758020" cy="69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26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734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828803"/>
            <a:ext cx="11315700" cy="3228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25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063237"/>
            <a:ext cx="9258300" cy="10287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12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4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7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9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1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74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86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98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712643-612E-1549-9ABA-4552C032BE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8" y="9285440"/>
            <a:ext cx="4209704" cy="69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7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6610354"/>
            <a:ext cx="11658600" cy="2043113"/>
          </a:xfrm>
          <a:prstGeom prst="rect">
            <a:avLst/>
          </a:prstGeom>
        </p:spPr>
        <p:txBody>
          <a:bodyPr lIns="163284" tIns="81642" rIns="163284" bIns="81642" anchor="t"/>
          <a:lstStyle>
            <a:lvl1pPr algn="l">
              <a:defRPr sz="5325" b="1" cap="all">
                <a:solidFill>
                  <a:srgbClr val="3D72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7188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6610355"/>
            <a:ext cx="11658600" cy="2043113"/>
          </a:xfrm>
          <a:prstGeom prst="rect">
            <a:avLst/>
          </a:prstGeom>
        </p:spPr>
        <p:txBody>
          <a:bodyPr lIns="163284" tIns="81642" rIns="163284" bIns="81642" anchor="t"/>
          <a:lstStyle>
            <a:lvl1pPr algn="l">
              <a:defRPr sz="5325" b="1" cap="all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6244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  <a:alpha val="53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71450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54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00305"/>
            <a:ext cx="123444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1386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71450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54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00305"/>
            <a:ext cx="60579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3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322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400305"/>
            <a:ext cx="60579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3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322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3976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411957"/>
            <a:ext cx="5660409" cy="2099231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54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343704"/>
            <a:ext cx="6057900" cy="58455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3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322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4"/>
            <a:ext cx="6743700" cy="10286999"/>
          </a:xfrm>
          <a:prstGeom prst="rect">
            <a:avLst/>
          </a:prstGeom>
        </p:spPr>
        <p:txBody>
          <a:bodyPr lIns="163284" tIns="81642" rIns="163284" bIns="81642"/>
          <a:lstStyle>
            <a:lvl1pPr marL="0" indent="0">
              <a:buNone/>
              <a:defRPr sz="3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322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41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-lef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9814" y="657622"/>
            <a:ext cx="5660409" cy="2099231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54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67433" y="4121628"/>
            <a:ext cx="6057900" cy="5845545"/>
          </a:xfrm>
          <a:prstGeom prst="rect">
            <a:avLst/>
          </a:prstGeom>
        </p:spPr>
        <p:txBody>
          <a:bodyPr lIns="163284" tIns="81642" rIns="163284" bIns="81642"/>
          <a:lstStyle>
            <a:lvl1pPr marL="0" indent="0">
              <a:buNone/>
              <a:defRPr sz="3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322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86" y="4"/>
            <a:ext cx="6743700" cy="10286999"/>
          </a:xfrm>
          <a:prstGeom prst="rect">
            <a:avLst/>
          </a:prstGeom>
        </p:spPr>
        <p:txBody>
          <a:bodyPr lIns="163284" tIns="81642" rIns="163284" bIns="81642"/>
          <a:lstStyle>
            <a:lvl1pPr marL="0" indent="0">
              <a:buNone/>
              <a:defRPr sz="3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322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31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00C968-68DF-484E-80B3-09A75AE388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8" y="9285440"/>
            <a:ext cx="4209704" cy="69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31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text mar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EFE5B11-8ED4-E54A-8DD2-8B9150103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6" y="9263880"/>
            <a:ext cx="3758021" cy="69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4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23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0296-7981-42CA-ADB9-0EBDC34AD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9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71450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6000" b="0">
                <a:solidFill>
                  <a:srgbClr val="6A9EC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00304"/>
            <a:ext cx="123444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127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71450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6000">
                <a:solidFill>
                  <a:srgbClr val="6A9EC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00304"/>
            <a:ext cx="60579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375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3225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27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400304"/>
            <a:ext cx="60579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375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3225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27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24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2975" y="2756851"/>
            <a:ext cx="11830050" cy="4476465"/>
          </a:xfrm>
          <a:prstGeom prst="rect">
            <a:avLst/>
          </a:prstGeom>
        </p:spPr>
        <p:txBody>
          <a:bodyPr/>
          <a:lstStyle>
            <a:lvl1pPr>
              <a:defRPr sz="26250" b="1">
                <a:solidFill>
                  <a:srgbClr val="3D7296"/>
                </a:solidFill>
              </a:defRPr>
            </a:lvl1pPr>
          </a:lstStyle>
          <a:p>
            <a:r>
              <a:rPr lang="en-US" dirty="0"/>
              <a:t>10,000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057277" y="7872759"/>
            <a:ext cx="11830049" cy="15836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Units of measurement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057277" y="1325565"/>
            <a:ext cx="11830049" cy="15836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Intro text</a:t>
            </a:r>
          </a:p>
        </p:txBody>
      </p:sp>
    </p:spTree>
    <p:extLst>
      <p:ext uri="{BB962C8B-B14F-4D97-AF65-F5344CB8AC3E}">
        <p14:creationId xmlns:p14="http://schemas.microsoft.com/office/powerpoint/2010/main" val="421185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9E3C89-220D-8741-9367-B2D6F50C9A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94" y="9282462"/>
            <a:ext cx="4213447" cy="69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25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with text mar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0B26BB-50C2-D143-A556-56FCB1F536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5" y="9263879"/>
            <a:ext cx="3758020" cy="69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1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1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0296-7981-42CA-ADB9-0EBDC34AD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7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39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008" r:id="rId2"/>
    <p:sldLayoutId id="2147484007" r:id="rId3"/>
    <p:sldLayoutId id="2147484009" r:id="rId4"/>
    <p:sldLayoutId id="2147484151" r:id="rId5"/>
    <p:sldLayoutId id="2147484012" r:id="rId6"/>
    <p:sldLayoutId id="2147484158" r:id="rId7"/>
    <p:sldLayoutId id="2147484155" r:id="rId8"/>
    <p:sldLayoutId id="2147484159" r:id="rId9"/>
  </p:sldLayoutIdLst>
  <p:txStyles>
    <p:titleStyle>
      <a:lvl1pPr algn="ctr" defTabSz="612317" rtl="0" eaLnBrk="1" latinLnBrk="0" hangingPunct="1">
        <a:spcBef>
          <a:spcPct val="0"/>
        </a:spcBef>
        <a:buNone/>
        <a:defRPr sz="5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9238" indent="-459238" algn="l" defTabSz="612317" rtl="0" eaLnBrk="1" latinLnBrk="0" hangingPunct="1">
        <a:spcBef>
          <a:spcPct val="20000"/>
        </a:spcBef>
        <a:buFont typeface="Arial"/>
        <a:buChar char="•"/>
        <a:defRPr sz="4275" kern="1200">
          <a:solidFill>
            <a:schemeClr val="tx1"/>
          </a:solidFill>
          <a:latin typeface="+mn-lt"/>
          <a:ea typeface="+mn-ea"/>
          <a:cs typeface="+mn-cs"/>
        </a:defRPr>
      </a:lvl1pPr>
      <a:lvl2pPr marL="995015" indent="-382698" algn="l" defTabSz="612317" rtl="0" eaLnBrk="1" latinLnBrk="0" hangingPunct="1">
        <a:spcBef>
          <a:spcPct val="20000"/>
        </a:spcBef>
        <a:buFont typeface="Arial"/>
        <a:buChar char="–"/>
        <a:defRPr sz="3750" kern="1200">
          <a:solidFill>
            <a:schemeClr val="tx1"/>
          </a:solidFill>
          <a:latin typeface="+mn-lt"/>
          <a:ea typeface="+mn-ea"/>
          <a:cs typeface="+mn-cs"/>
        </a:defRPr>
      </a:lvl2pPr>
      <a:lvl3pPr marL="1530791" indent="-306158" algn="l" defTabSz="612317" rtl="0" eaLnBrk="1" latinLnBrk="0" hangingPunct="1">
        <a:spcBef>
          <a:spcPct val="20000"/>
        </a:spcBef>
        <a:buFont typeface="Arial"/>
        <a:buChar char="•"/>
        <a:defRPr sz="3225" kern="1200">
          <a:solidFill>
            <a:schemeClr val="tx1"/>
          </a:solidFill>
          <a:latin typeface="+mn-lt"/>
          <a:ea typeface="+mn-ea"/>
          <a:cs typeface="+mn-cs"/>
        </a:defRPr>
      </a:lvl3pPr>
      <a:lvl4pPr marL="2143108" indent="-306158" algn="l" defTabSz="612317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55424" indent="-306158" algn="l" defTabSz="612317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7741" indent="-306158" algn="l" defTabSz="61231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80057" indent="-306158" algn="l" defTabSz="61231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92374" indent="-306158" algn="l" defTabSz="61231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04690" indent="-306158" algn="l" defTabSz="61231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2317" algn="l" defTabSz="612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633" algn="l" defTabSz="612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950" algn="l" defTabSz="612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66" algn="l" defTabSz="612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1583" algn="l" defTabSz="612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3899" algn="l" defTabSz="612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16" algn="l" defTabSz="612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98532" algn="l" defTabSz="612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  <a:alpha val="47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9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4" r:id="rId4"/>
    <p:sldLayoutId id="2147484152" r:id="rId5"/>
    <p:sldLayoutId id="2147484154" r:id="rId6"/>
    <p:sldLayoutId id="2147484145" r:id="rId7"/>
    <p:sldLayoutId id="2147484157" r:id="rId8"/>
    <p:sldLayoutId id="2147484156" r:id="rId9"/>
  </p:sldLayoutIdLst>
  <p:txStyles>
    <p:titleStyle>
      <a:lvl1pPr algn="ctr" defTabSz="612317" rtl="0" eaLnBrk="1" latinLnBrk="0" hangingPunct="1">
        <a:spcBef>
          <a:spcPct val="0"/>
        </a:spcBef>
        <a:buNone/>
        <a:defRPr sz="5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9238" indent="-459238" algn="l" defTabSz="612317" rtl="0" eaLnBrk="1" latinLnBrk="0" hangingPunct="1">
        <a:spcBef>
          <a:spcPct val="20000"/>
        </a:spcBef>
        <a:buFont typeface="Arial"/>
        <a:buChar char="•"/>
        <a:defRPr sz="4275" kern="1200">
          <a:solidFill>
            <a:schemeClr val="tx1"/>
          </a:solidFill>
          <a:latin typeface="+mn-lt"/>
          <a:ea typeface="+mn-ea"/>
          <a:cs typeface="+mn-cs"/>
        </a:defRPr>
      </a:lvl1pPr>
      <a:lvl2pPr marL="995015" indent="-382698" algn="l" defTabSz="612317" rtl="0" eaLnBrk="1" latinLnBrk="0" hangingPunct="1">
        <a:spcBef>
          <a:spcPct val="20000"/>
        </a:spcBef>
        <a:buFont typeface="Arial"/>
        <a:buChar char="–"/>
        <a:defRPr sz="3750" kern="1200">
          <a:solidFill>
            <a:schemeClr val="tx1"/>
          </a:solidFill>
          <a:latin typeface="+mn-lt"/>
          <a:ea typeface="+mn-ea"/>
          <a:cs typeface="+mn-cs"/>
        </a:defRPr>
      </a:lvl2pPr>
      <a:lvl3pPr marL="1530791" indent="-306158" algn="l" defTabSz="612317" rtl="0" eaLnBrk="1" latinLnBrk="0" hangingPunct="1">
        <a:spcBef>
          <a:spcPct val="20000"/>
        </a:spcBef>
        <a:buFont typeface="Arial"/>
        <a:buChar char="•"/>
        <a:defRPr sz="3225" kern="1200">
          <a:solidFill>
            <a:schemeClr val="tx1"/>
          </a:solidFill>
          <a:latin typeface="+mn-lt"/>
          <a:ea typeface="+mn-ea"/>
          <a:cs typeface="+mn-cs"/>
        </a:defRPr>
      </a:lvl3pPr>
      <a:lvl4pPr marL="2143108" indent="-306158" algn="l" defTabSz="612317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55424" indent="-306158" algn="l" defTabSz="612317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7741" indent="-306158" algn="l" defTabSz="61231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80057" indent="-306158" algn="l" defTabSz="61231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92374" indent="-306158" algn="l" defTabSz="61231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04690" indent="-306158" algn="l" defTabSz="61231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2317" algn="l" defTabSz="612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633" algn="l" defTabSz="612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950" algn="l" defTabSz="612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66" algn="l" defTabSz="612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1583" algn="l" defTabSz="612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3899" algn="l" defTabSz="612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16" algn="l" defTabSz="612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98532" algn="l" defTabSz="6123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  <a:alpha val="47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00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</p:sldLayoutIdLst>
  <p:hf hdr="0" ftr="0" dt="0"/>
  <p:txStyles>
    <p:titleStyle>
      <a:lvl1pPr algn="ctr" defTabSz="612348" rtl="0" eaLnBrk="1" latinLnBrk="0" hangingPunct="1">
        <a:spcBef>
          <a:spcPct val="0"/>
        </a:spcBef>
        <a:buNone/>
        <a:defRPr sz="5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9261" indent="-459261" algn="l" defTabSz="612348" rtl="0" eaLnBrk="1" latinLnBrk="0" hangingPunct="1">
        <a:spcBef>
          <a:spcPct val="20000"/>
        </a:spcBef>
        <a:buFont typeface="Arial"/>
        <a:buChar char="•"/>
        <a:defRPr sz="4275" kern="1200">
          <a:solidFill>
            <a:schemeClr val="tx1"/>
          </a:solidFill>
          <a:latin typeface="+mn-lt"/>
          <a:ea typeface="+mn-ea"/>
          <a:cs typeface="+mn-cs"/>
        </a:defRPr>
      </a:lvl1pPr>
      <a:lvl2pPr marL="995066" indent="-382718" algn="l" defTabSz="612348" rtl="0" eaLnBrk="1" latinLnBrk="0" hangingPunct="1">
        <a:spcBef>
          <a:spcPct val="20000"/>
        </a:spcBef>
        <a:buFont typeface="Arial"/>
        <a:buChar char="–"/>
        <a:defRPr sz="3750" kern="1200">
          <a:solidFill>
            <a:schemeClr val="tx1"/>
          </a:solidFill>
          <a:latin typeface="+mn-lt"/>
          <a:ea typeface="+mn-ea"/>
          <a:cs typeface="+mn-cs"/>
        </a:defRPr>
      </a:lvl2pPr>
      <a:lvl3pPr marL="1530867" indent="-306174" algn="l" defTabSz="612348" rtl="0" eaLnBrk="1" latinLnBrk="0" hangingPunct="1">
        <a:spcBef>
          <a:spcPct val="20000"/>
        </a:spcBef>
        <a:buFont typeface="Arial"/>
        <a:buChar char="•"/>
        <a:defRPr sz="3225" kern="1200">
          <a:solidFill>
            <a:schemeClr val="tx1"/>
          </a:solidFill>
          <a:latin typeface="+mn-lt"/>
          <a:ea typeface="+mn-ea"/>
          <a:cs typeface="+mn-cs"/>
        </a:defRPr>
      </a:lvl3pPr>
      <a:lvl4pPr marL="2143215" indent="-306174" algn="l" defTabSz="612348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55562" indent="-306174" algn="l" defTabSz="612348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7910" indent="-306174" algn="l" defTabSz="61234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80256" indent="-306174" algn="l" defTabSz="61234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92604" indent="-306174" algn="l" defTabSz="61234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04951" indent="-306174" algn="l" defTabSz="61234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3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2348" algn="l" defTabSz="6123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695" algn="l" defTabSz="6123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7043" algn="l" defTabSz="6123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389" algn="l" defTabSz="6123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1736" algn="l" defTabSz="6123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4082" algn="l" defTabSz="6123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86430" algn="l" defTabSz="6123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98777" algn="l" defTabSz="6123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11" Type="http://schemas.openxmlformats.org/officeDocument/2006/relationships/image" Target="../media/image33.emf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er.ca.gov/Work-With-Us/Grants-And-Loans/Sustainable-Groundwate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Steven.Springhorn@water.ca.gov" TargetMode="External"/><Relationship Id="rId3" Type="http://schemas.openxmlformats.org/officeDocument/2006/relationships/hyperlink" Target="https://www.water.ca.gov/Programs/Groundwater-Management" TargetMode="External"/><Relationship Id="rId7" Type="http://schemas.openxmlformats.org/officeDocument/2006/relationships/hyperlink" Target="mailto:Taryn.Ravazzini@water.ca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Bill.Ehorn@water.ca.gov" TargetMode="External"/><Relationship Id="rId5" Type="http://schemas.openxmlformats.org/officeDocument/2006/relationships/image" Target="../media/image38.png"/><Relationship Id="rId4" Type="http://schemas.openxmlformats.org/officeDocument/2006/relationships/hyperlink" Target="https://bit.ly/2HdRRGK" TargetMode="External"/><Relationship Id="rId9" Type="http://schemas.openxmlformats.org/officeDocument/2006/relationships/hyperlink" Target="mailto:James.Wieking@water.ca.go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ater.ca.gov/Programs/Groundwater-Management/Basin-Boundary-Modification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530944"/>
            <a:ext cx="13716000" cy="1319051"/>
          </a:xfrm>
          <a:ln>
            <a:noFill/>
          </a:ln>
        </p:spPr>
        <p:txBody>
          <a:bodyPr/>
          <a:lstStyle/>
          <a:p>
            <a:pPr algn="ctr"/>
            <a:r>
              <a:rPr lang="en-US" sz="6000" spc="0" dirty="0">
                <a:solidFill>
                  <a:schemeClr val="bg1"/>
                </a:solidFill>
              </a:rPr>
              <a:t>Sustainable Groundwater Management Program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2484528"/>
            <a:ext cx="13716000" cy="692944"/>
          </a:xfrm>
        </p:spPr>
        <p:txBody>
          <a:bodyPr/>
          <a:lstStyle/>
          <a:p>
            <a:pPr algn="ctr"/>
            <a:r>
              <a:rPr lang="en-US" sz="3200" dirty="0"/>
              <a:t>Informational Update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0FD1489-DCDE-45FF-887F-3A17EA10A628}"/>
              </a:ext>
            </a:extLst>
          </p:cNvPr>
          <p:cNvSpPr txBox="1">
            <a:spLocks/>
          </p:cNvSpPr>
          <p:nvPr/>
        </p:nvSpPr>
        <p:spPr>
          <a:xfrm>
            <a:off x="9918054" y="9063112"/>
            <a:ext cx="3448901" cy="692944"/>
          </a:xfrm>
          <a:prstGeom prst="rect">
            <a:avLst/>
          </a:prstGeom>
        </p:spPr>
        <p:txBody>
          <a:bodyPr vert="horz"/>
          <a:lstStyle>
            <a:lvl1pPr marL="0" indent="0" algn="l" defTabSz="457196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44" indent="-285748" algn="l" defTabSz="45719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1" indent="-228598" algn="l" defTabSz="45719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7" indent="-228598" algn="l" defTabSz="45719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3" indent="-228598" algn="l" defTabSz="45719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0" indent="-228598" algn="l" defTabSz="45719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6" indent="-228598" algn="l" defTabSz="45719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72" indent="-228598" algn="l" defTabSz="45719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9" indent="-228598" algn="l" defTabSz="45719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57175" algn="r" defTabSz="514346">
              <a:lnSpc>
                <a:spcPct val="10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Arial"/>
              </a:rPr>
              <a:t>Taryn Ravazzini</a:t>
            </a:r>
          </a:p>
          <a:p>
            <a:pPr indent="-257175" algn="r" defTabSz="514346">
              <a:lnSpc>
                <a:spcPct val="10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Arial"/>
              </a:rPr>
              <a:t>Deputy Director, Special Initiatives</a:t>
            </a:r>
          </a:p>
          <a:p>
            <a:pPr indent="-257175" algn="r" defTabSz="514346">
              <a:lnSpc>
                <a:spcPct val="10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Arial"/>
              </a:rPr>
              <a:t>Department of Water Resources </a:t>
            </a:r>
          </a:p>
          <a:p>
            <a:pPr algn="r" defTabSz="514346">
              <a:defRPr/>
            </a:pPr>
            <a:endParaRPr lang="en-US" sz="16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C8557E-13D4-484B-AB69-983149CFD7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5" y="9058417"/>
            <a:ext cx="4213447" cy="694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F7A6B5-1B88-4CF1-9442-65E222ADA5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6" b="44739"/>
          <a:stretch/>
        </p:blipFill>
        <p:spPr>
          <a:xfrm>
            <a:off x="0" y="3840092"/>
            <a:ext cx="13716000" cy="3443371"/>
          </a:xfrm>
          <a:prstGeom prst="rect">
            <a:avLst/>
          </a:prstGeom>
          <a:ln w="63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47567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7"/>
          <p:cNvSpPr>
            <a:spLocks noGrp="1"/>
          </p:cNvSpPr>
          <p:nvPr>
            <p:ph type="title"/>
          </p:nvPr>
        </p:nvSpPr>
        <p:spPr>
          <a:xfrm>
            <a:off x="0" y="224708"/>
            <a:ext cx="13716000" cy="117217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SGMP Technical Assistance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63071" y="2344688"/>
            <a:ext cx="7715186" cy="7029363"/>
          </a:xfrm>
        </p:spPr>
        <p:txBody>
          <a:bodyPr>
            <a:noAutofit/>
          </a:bodyPr>
          <a:lstStyle/>
          <a:p>
            <a:pPr marL="685800" indent="-685800">
              <a:buFont typeface="+mj-lt"/>
              <a:buAutoNum type="arabicPeriod"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Guidance and Education</a:t>
            </a:r>
          </a:p>
          <a:p>
            <a:pPr lvl="1"/>
            <a:r>
              <a:rPr lang="en-US" sz="3000" dirty="0">
                <a:solidFill>
                  <a:schemeClr val="bg1"/>
                </a:solidFill>
                <a:latin typeface="+mj-lt"/>
              </a:rPr>
              <a:t>Best Management Practices</a:t>
            </a:r>
          </a:p>
          <a:p>
            <a:pPr lvl="1"/>
            <a:r>
              <a:rPr lang="en-US" sz="3000" dirty="0">
                <a:solidFill>
                  <a:schemeClr val="bg1"/>
                </a:solidFill>
                <a:latin typeface="+mj-lt"/>
              </a:rPr>
              <a:t>Guidance Documents</a:t>
            </a:r>
          </a:p>
          <a:p>
            <a:pPr lvl="1"/>
            <a:r>
              <a:rPr lang="en-US" sz="3000" dirty="0">
                <a:solidFill>
                  <a:schemeClr val="bg1"/>
                </a:solidFill>
                <a:latin typeface="+mj-lt"/>
              </a:rPr>
              <a:t>Fact Sheets and Reports (B-118)</a:t>
            </a:r>
          </a:p>
          <a:p>
            <a:pPr lvl="1"/>
            <a:endParaRPr lang="en-US" sz="1500" dirty="0">
              <a:solidFill>
                <a:schemeClr val="bg1"/>
              </a:solidFill>
              <a:latin typeface="+mj-lt"/>
            </a:endParaRPr>
          </a:p>
          <a:p>
            <a:pPr marL="685800" indent="-685800">
              <a:buFont typeface="+mj-lt"/>
              <a:buAutoNum type="arabicPeriod"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Technical Support Services </a:t>
            </a:r>
          </a:p>
          <a:p>
            <a:pPr lvl="1"/>
            <a:r>
              <a:rPr lang="en-US" sz="3000" dirty="0">
                <a:solidFill>
                  <a:schemeClr val="bg1"/>
                </a:solidFill>
                <a:latin typeface="+mj-lt"/>
              </a:rPr>
              <a:t>Available to GSAs</a:t>
            </a:r>
          </a:p>
          <a:p>
            <a:pPr lvl="1"/>
            <a:r>
              <a:rPr lang="en-US" sz="3000" dirty="0">
                <a:solidFill>
                  <a:schemeClr val="bg1"/>
                </a:solidFill>
                <a:latin typeface="+mj-lt"/>
              </a:rPr>
              <a:t>Can help fill data gaps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Field Activities</a:t>
            </a:r>
          </a:p>
          <a:p>
            <a:pPr lvl="2"/>
            <a:r>
              <a:rPr lang="en-US" sz="3000" dirty="0">
                <a:solidFill>
                  <a:schemeClr val="bg1"/>
                </a:solidFill>
                <a:latin typeface="+mj-lt"/>
              </a:rPr>
              <a:t>Modeling and Tools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1500" dirty="0">
              <a:solidFill>
                <a:schemeClr val="bg1"/>
              </a:solidFill>
              <a:latin typeface="+mj-lt"/>
            </a:endParaRPr>
          </a:p>
          <a:p>
            <a:pPr marL="685800" indent="-685800">
              <a:buFont typeface="+mj-lt"/>
              <a:buAutoNum type="arabicPeriod"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Statewide Datasets and Tools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614852" y="4914900"/>
            <a:ext cx="2871216" cy="215341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22" t="32450" r="32804" b="7361"/>
          <a:stretch/>
        </p:blipFill>
        <p:spPr>
          <a:xfrm>
            <a:off x="8686800" y="4914900"/>
            <a:ext cx="1849254" cy="215341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CE7954-3FA2-4577-A3EE-292EF823EA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75" t="28371" r="28828" b="4162"/>
          <a:stretch/>
        </p:blipFill>
        <p:spPr>
          <a:xfrm>
            <a:off x="8686800" y="7403678"/>
            <a:ext cx="2511174" cy="253272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BC7E9A-2AD5-45C8-AF9B-079CC1D75CA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037" y="1732244"/>
            <a:ext cx="2038449" cy="2505123"/>
          </a:xfrm>
          <a:prstGeom prst="rect">
            <a:avLst/>
          </a:prstGeom>
          <a:ln w="28575" cap="sq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F86ADF-6D1A-4CAD-B507-96A05EBDC85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991" y="1848647"/>
            <a:ext cx="2017064" cy="2479773"/>
          </a:xfrm>
          <a:prstGeom prst="rect">
            <a:avLst/>
          </a:prstGeom>
          <a:ln w="28575" cap="sq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F452D0-4684-4F2D-B29B-1F8B43544D0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697" t="13931" r="2579" b="3114"/>
          <a:stretch/>
        </p:blipFill>
        <p:spPr>
          <a:xfrm>
            <a:off x="8368275" y="1946143"/>
            <a:ext cx="2013291" cy="2472047"/>
          </a:xfrm>
          <a:prstGeom prst="rect">
            <a:avLst/>
          </a:prstGeom>
          <a:ln w="28575" cap="sq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AB2FA6-D1AF-4D4C-8B00-D145B7BB5A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828" y="2040980"/>
            <a:ext cx="1974041" cy="2428148"/>
          </a:xfrm>
          <a:prstGeom prst="rect">
            <a:avLst/>
          </a:prstGeom>
          <a:ln w="28575" cap="sq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2AF956-1E65-4883-B584-4756C4F9F84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706" y="2165408"/>
            <a:ext cx="2056400" cy="2528130"/>
          </a:xfrm>
          <a:prstGeom prst="rect">
            <a:avLst/>
          </a:prstGeom>
          <a:ln w="28575" cap="sq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0CAF53-6F21-46E0-AC64-5337F1B484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97439" y="2165408"/>
            <a:ext cx="1952496" cy="2523744"/>
          </a:xfrm>
          <a:prstGeom prst="rect">
            <a:avLst/>
          </a:prstGeom>
          <a:ln w="28575" cap="sq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90FD1B-3156-4D5A-8746-900E7650A63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37" t="37991" r="13916" b="2455"/>
          <a:stretch/>
        </p:blipFill>
        <p:spPr>
          <a:xfrm>
            <a:off x="11346356" y="7403678"/>
            <a:ext cx="2139713" cy="25327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9268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63523" y="1803533"/>
            <a:ext cx="12744094" cy="8483468"/>
          </a:xfrm>
          <a:effectLst>
            <a:softEdge rad="101600"/>
          </a:effectLst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Proposition 1</a:t>
            </a:r>
          </a:p>
          <a:p>
            <a:pPr lvl="1"/>
            <a:r>
              <a:rPr lang="en-US" sz="28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$100 million in grants awarded!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Round 1 (Feb. 2016): </a:t>
            </a:r>
            <a:r>
              <a:rPr lang="en-US" sz="28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$6.7M </a:t>
            </a:r>
            <a:r>
              <a:rPr lang="en-US" sz="2800" b="1" dirty="0">
                <a:solidFill>
                  <a:schemeClr val="bg1"/>
                </a:solidFill>
              </a:rPr>
              <a:t>awarded to counties with           stressed basins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Round 2 (Apr. 2018): </a:t>
            </a:r>
            <a:r>
              <a:rPr lang="en-US" sz="28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$85.8M </a:t>
            </a:r>
            <a:r>
              <a:rPr lang="en-US" sz="2800" b="1" dirty="0">
                <a:solidFill>
                  <a:schemeClr val="bg1"/>
                </a:solidFill>
              </a:rPr>
              <a:t>awarded across all 78 applicants</a:t>
            </a:r>
          </a:p>
          <a:p>
            <a:pPr lvl="2"/>
            <a:r>
              <a:rPr lang="en-US" sz="2275" b="1" dirty="0">
                <a:solidFill>
                  <a:schemeClr val="bg1"/>
                </a:solidFill>
              </a:rPr>
              <a:t>$16.2M for projects benefiting Severely DACs</a:t>
            </a:r>
          </a:p>
          <a:p>
            <a:pPr lvl="2"/>
            <a:r>
              <a:rPr lang="en-US" sz="2275" b="1" dirty="0">
                <a:solidFill>
                  <a:schemeClr val="bg1"/>
                </a:solidFill>
              </a:rPr>
              <a:t>$69.6M for developing GSPs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Proposition 68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Passed June 2018 (</a:t>
            </a:r>
            <a:r>
              <a:rPr lang="en-US" sz="2800" b="1" i="1" dirty="0">
                <a:solidFill>
                  <a:schemeClr val="bg1"/>
                </a:solidFill>
              </a:rPr>
              <a:t>details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i="1" dirty="0">
                <a:solidFill>
                  <a:schemeClr val="bg1"/>
                </a:solidFill>
              </a:rPr>
              <a:t>subject to change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Sustainable Groundwater Planning Grant Program (</a:t>
            </a:r>
            <a:r>
              <a:rPr lang="en-US" sz="28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$50M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Sustainable Groundwater Implementation Grant Program (</a:t>
            </a:r>
            <a:r>
              <a:rPr lang="en-US" sz="28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~$100M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0" y="-16071"/>
            <a:ext cx="13716000" cy="181960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12317"/>
            <a:r>
              <a:rPr lang="en-US" sz="6000" dirty="0">
                <a:solidFill>
                  <a:srgbClr val="6A9EC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SGMA Funding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65148B-FEC3-4802-AB65-98C8CCFA4C83}"/>
              </a:ext>
            </a:extLst>
          </p:cNvPr>
          <p:cNvSpPr/>
          <p:nvPr/>
        </p:nvSpPr>
        <p:spPr>
          <a:xfrm>
            <a:off x="-163521" y="9700808"/>
            <a:ext cx="13715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+mn-lt"/>
                <a:hlinkClick r:id="rId3"/>
              </a:rPr>
              <a:t>https://www.water.ca.gov/Work-With-Us/Grants-And-Loans/Sustainable-Groundwater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4211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887D2-7C04-4837-9836-9BBEE1ADD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393824"/>
            <a:ext cx="13716000" cy="1320677"/>
          </a:xfrm>
        </p:spPr>
        <p:txBody>
          <a:bodyPr/>
          <a:lstStyle/>
          <a:p>
            <a:pPr algn="ctr" fontAlgn="base">
              <a:lnSpc>
                <a:spcPct val="90000"/>
              </a:lnSpc>
              <a:spcAft>
                <a:spcPct val="0"/>
              </a:spcAft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Facilitation Support Services (FSS)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0CE5C-3FE8-4678-980F-505F8EF1125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10559" y="9727210"/>
            <a:ext cx="3086100" cy="54768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r"/>
            <a:fld id="{80DF0296-7981-42CA-ADB9-0EBDC34AD676}" type="slidenum">
              <a:rPr lang="en-US" smtClean="0">
                <a:solidFill>
                  <a:schemeClr val="bg1"/>
                </a:solidFill>
                <a:latin typeface="+mn-lt"/>
              </a:rPr>
              <a:pPr algn="r"/>
              <a:t>12</a:t>
            </a:fld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9234BAB-AFB4-4B83-B4AA-C70E0779597A}"/>
              </a:ext>
            </a:extLst>
          </p:cNvPr>
          <p:cNvGrpSpPr/>
          <p:nvPr/>
        </p:nvGrpSpPr>
        <p:grpSpPr>
          <a:xfrm>
            <a:off x="1" y="1542711"/>
            <a:ext cx="7668005" cy="8778240"/>
            <a:chOff x="151747" y="1059177"/>
            <a:chExt cx="5112003" cy="5852160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43902DB-1290-48FE-A1B1-E6D4D8CACF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8837" y="1143000"/>
              <a:ext cx="4907485" cy="5737634"/>
            </a:xfrm>
            <a:custGeom>
              <a:avLst/>
              <a:gdLst>
                <a:gd name="connsiteX0" fmla="*/ 98612 w 5074023"/>
                <a:gd name="connsiteY0" fmla="*/ 0 h 5880847"/>
                <a:gd name="connsiteX1" fmla="*/ 80682 w 5074023"/>
                <a:gd name="connsiteY1" fmla="*/ 116542 h 5880847"/>
                <a:gd name="connsiteX2" fmla="*/ 107576 w 5074023"/>
                <a:gd name="connsiteY2" fmla="*/ 206189 h 5880847"/>
                <a:gd name="connsiteX3" fmla="*/ 161364 w 5074023"/>
                <a:gd name="connsiteY3" fmla="*/ 286871 h 5880847"/>
                <a:gd name="connsiteX4" fmla="*/ 170329 w 5074023"/>
                <a:gd name="connsiteY4" fmla="*/ 394447 h 5880847"/>
                <a:gd name="connsiteX5" fmla="*/ 143435 w 5074023"/>
                <a:gd name="connsiteY5" fmla="*/ 502024 h 5880847"/>
                <a:gd name="connsiteX6" fmla="*/ 143435 w 5074023"/>
                <a:gd name="connsiteY6" fmla="*/ 564777 h 5880847"/>
                <a:gd name="connsiteX7" fmla="*/ 116541 w 5074023"/>
                <a:gd name="connsiteY7" fmla="*/ 582706 h 5880847"/>
                <a:gd name="connsiteX8" fmla="*/ 152400 w 5074023"/>
                <a:gd name="connsiteY8" fmla="*/ 636495 h 5880847"/>
                <a:gd name="connsiteX9" fmla="*/ 125506 w 5074023"/>
                <a:gd name="connsiteY9" fmla="*/ 762000 h 5880847"/>
                <a:gd name="connsiteX10" fmla="*/ 80682 w 5074023"/>
                <a:gd name="connsiteY10" fmla="*/ 851647 h 5880847"/>
                <a:gd name="connsiteX11" fmla="*/ 26894 w 5074023"/>
                <a:gd name="connsiteY11" fmla="*/ 932330 h 5880847"/>
                <a:gd name="connsiteX12" fmla="*/ 0 w 5074023"/>
                <a:gd name="connsiteY12" fmla="*/ 977153 h 5880847"/>
                <a:gd name="connsiteX13" fmla="*/ 0 w 5074023"/>
                <a:gd name="connsiteY13" fmla="*/ 1039906 h 5880847"/>
                <a:gd name="connsiteX14" fmla="*/ 0 w 5074023"/>
                <a:gd name="connsiteY14" fmla="*/ 1120589 h 5880847"/>
                <a:gd name="connsiteX15" fmla="*/ 8964 w 5074023"/>
                <a:gd name="connsiteY15" fmla="*/ 1156447 h 5880847"/>
                <a:gd name="connsiteX16" fmla="*/ 62753 w 5074023"/>
                <a:gd name="connsiteY16" fmla="*/ 1201271 h 5880847"/>
                <a:gd name="connsiteX17" fmla="*/ 143435 w 5074023"/>
                <a:gd name="connsiteY17" fmla="*/ 1255059 h 5880847"/>
                <a:gd name="connsiteX18" fmla="*/ 215153 w 5074023"/>
                <a:gd name="connsiteY18" fmla="*/ 1299883 h 5880847"/>
                <a:gd name="connsiteX19" fmla="*/ 259976 w 5074023"/>
                <a:gd name="connsiteY19" fmla="*/ 1353671 h 5880847"/>
                <a:gd name="connsiteX20" fmla="*/ 304800 w 5074023"/>
                <a:gd name="connsiteY20" fmla="*/ 1443318 h 5880847"/>
                <a:gd name="connsiteX21" fmla="*/ 304800 w 5074023"/>
                <a:gd name="connsiteY21" fmla="*/ 1577789 h 5880847"/>
                <a:gd name="connsiteX22" fmla="*/ 295835 w 5074023"/>
                <a:gd name="connsiteY22" fmla="*/ 1649506 h 5880847"/>
                <a:gd name="connsiteX23" fmla="*/ 286870 w 5074023"/>
                <a:gd name="connsiteY23" fmla="*/ 1694330 h 5880847"/>
                <a:gd name="connsiteX24" fmla="*/ 322729 w 5074023"/>
                <a:gd name="connsiteY24" fmla="*/ 1783977 h 5880847"/>
                <a:gd name="connsiteX25" fmla="*/ 349623 w 5074023"/>
                <a:gd name="connsiteY25" fmla="*/ 1873624 h 5880847"/>
                <a:gd name="connsiteX26" fmla="*/ 358588 w 5074023"/>
                <a:gd name="connsiteY26" fmla="*/ 1918447 h 5880847"/>
                <a:gd name="connsiteX27" fmla="*/ 349623 w 5074023"/>
                <a:gd name="connsiteY27" fmla="*/ 1954306 h 5880847"/>
                <a:gd name="connsiteX28" fmla="*/ 349623 w 5074023"/>
                <a:gd name="connsiteY28" fmla="*/ 2008095 h 5880847"/>
                <a:gd name="connsiteX29" fmla="*/ 403412 w 5074023"/>
                <a:gd name="connsiteY29" fmla="*/ 2070847 h 5880847"/>
                <a:gd name="connsiteX30" fmla="*/ 528917 w 5074023"/>
                <a:gd name="connsiteY30" fmla="*/ 2214283 h 5880847"/>
                <a:gd name="connsiteX31" fmla="*/ 609600 w 5074023"/>
                <a:gd name="connsiteY31" fmla="*/ 2277036 h 5880847"/>
                <a:gd name="connsiteX32" fmla="*/ 663388 w 5074023"/>
                <a:gd name="connsiteY32" fmla="*/ 2339789 h 5880847"/>
                <a:gd name="connsiteX33" fmla="*/ 708212 w 5074023"/>
                <a:gd name="connsiteY33" fmla="*/ 2420471 h 5880847"/>
                <a:gd name="connsiteX34" fmla="*/ 708212 w 5074023"/>
                <a:gd name="connsiteY34" fmla="*/ 2420471 h 5880847"/>
                <a:gd name="connsiteX35" fmla="*/ 717176 w 5074023"/>
                <a:gd name="connsiteY35" fmla="*/ 2528047 h 5880847"/>
                <a:gd name="connsiteX36" fmla="*/ 797859 w 5074023"/>
                <a:gd name="connsiteY36" fmla="*/ 2653553 h 5880847"/>
                <a:gd name="connsiteX37" fmla="*/ 932329 w 5074023"/>
                <a:gd name="connsiteY37" fmla="*/ 2689412 h 5880847"/>
                <a:gd name="connsiteX38" fmla="*/ 959223 w 5074023"/>
                <a:gd name="connsiteY38" fmla="*/ 2716306 h 5880847"/>
                <a:gd name="connsiteX39" fmla="*/ 950259 w 5074023"/>
                <a:gd name="connsiteY39" fmla="*/ 2796989 h 5880847"/>
                <a:gd name="connsiteX40" fmla="*/ 950259 w 5074023"/>
                <a:gd name="connsiteY40" fmla="*/ 2895600 h 5880847"/>
                <a:gd name="connsiteX41" fmla="*/ 977153 w 5074023"/>
                <a:gd name="connsiteY41" fmla="*/ 2949389 h 5880847"/>
                <a:gd name="connsiteX42" fmla="*/ 1004047 w 5074023"/>
                <a:gd name="connsiteY42" fmla="*/ 3092824 h 5880847"/>
                <a:gd name="connsiteX43" fmla="*/ 1066800 w 5074023"/>
                <a:gd name="connsiteY43" fmla="*/ 3200400 h 5880847"/>
                <a:gd name="connsiteX44" fmla="*/ 1138517 w 5074023"/>
                <a:gd name="connsiteY44" fmla="*/ 3236259 h 5880847"/>
                <a:gd name="connsiteX45" fmla="*/ 1192306 w 5074023"/>
                <a:gd name="connsiteY45" fmla="*/ 3254189 h 5880847"/>
                <a:gd name="connsiteX46" fmla="*/ 1246094 w 5074023"/>
                <a:gd name="connsiteY46" fmla="*/ 3245224 h 5880847"/>
                <a:gd name="connsiteX47" fmla="*/ 1281953 w 5074023"/>
                <a:gd name="connsiteY47" fmla="*/ 3272118 h 5880847"/>
                <a:gd name="connsiteX48" fmla="*/ 1290917 w 5074023"/>
                <a:gd name="connsiteY48" fmla="*/ 3334871 h 5880847"/>
                <a:gd name="connsiteX49" fmla="*/ 1281953 w 5074023"/>
                <a:gd name="connsiteY49" fmla="*/ 3388659 h 5880847"/>
                <a:gd name="connsiteX50" fmla="*/ 1255059 w 5074023"/>
                <a:gd name="connsiteY50" fmla="*/ 3424518 h 5880847"/>
                <a:gd name="connsiteX51" fmla="*/ 1210235 w 5074023"/>
                <a:gd name="connsiteY51" fmla="*/ 3478306 h 5880847"/>
                <a:gd name="connsiteX52" fmla="*/ 1201270 w 5074023"/>
                <a:gd name="connsiteY52" fmla="*/ 3523130 h 5880847"/>
                <a:gd name="connsiteX53" fmla="*/ 1210235 w 5074023"/>
                <a:gd name="connsiteY53" fmla="*/ 3594847 h 5880847"/>
                <a:gd name="connsiteX54" fmla="*/ 1237129 w 5074023"/>
                <a:gd name="connsiteY54" fmla="*/ 3639671 h 5880847"/>
                <a:gd name="connsiteX55" fmla="*/ 1335741 w 5074023"/>
                <a:gd name="connsiteY55" fmla="*/ 3702424 h 5880847"/>
                <a:gd name="connsiteX56" fmla="*/ 1362635 w 5074023"/>
                <a:gd name="connsiteY56" fmla="*/ 3765177 h 5880847"/>
                <a:gd name="connsiteX57" fmla="*/ 1425388 w 5074023"/>
                <a:gd name="connsiteY57" fmla="*/ 3863789 h 5880847"/>
                <a:gd name="connsiteX58" fmla="*/ 1524000 w 5074023"/>
                <a:gd name="connsiteY58" fmla="*/ 4007224 h 5880847"/>
                <a:gd name="connsiteX59" fmla="*/ 1604682 w 5074023"/>
                <a:gd name="connsiteY59" fmla="*/ 4078942 h 5880847"/>
                <a:gd name="connsiteX60" fmla="*/ 1748117 w 5074023"/>
                <a:gd name="connsiteY60" fmla="*/ 4186518 h 5880847"/>
                <a:gd name="connsiteX61" fmla="*/ 1739153 w 5074023"/>
                <a:gd name="connsiteY61" fmla="*/ 4249271 h 5880847"/>
                <a:gd name="connsiteX62" fmla="*/ 1766047 w 5074023"/>
                <a:gd name="connsiteY62" fmla="*/ 4294095 h 5880847"/>
                <a:gd name="connsiteX63" fmla="*/ 1819835 w 5074023"/>
                <a:gd name="connsiteY63" fmla="*/ 4312024 h 5880847"/>
                <a:gd name="connsiteX64" fmla="*/ 1882588 w 5074023"/>
                <a:gd name="connsiteY64" fmla="*/ 4356847 h 5880847"/>
                <a:gd name="connsiteX65" fmla="*/ 1855694 w 5074023"/>
                <a:gd name="connsiteY65" fmla="*/ 4428565 h 5880847"/>
                <a:gd name="connsiteX66" fmla="*/ 1846729 w 5074023"/>
                <a:gd name="connsiteY66" fmla="*/ 4455459 h 5880847"/>
                <a:gd name="connsiteX67" fmla="*/ 1864659 w 5074023"/>
                <a:gd name="connsiteY67" fmla="*/ 4527177 h 5880847"/>
                <a:gd name="connsiteX68" fmla="*/ 1864659 w 5074023"/>
                <a:gd name="connsiteY68" fmla="*/ 4580965 h 5880847"/>
                <a:gd name="connsiteX69" fmla="*/ 1864659 w 5074023"/>
                <a:gd name="connsiteY69" fmla="*/ 4643718 h 5880847"/>
                <a:gd name="connsiteX70" fmla="*/ 1891553 w 5074023"/>
                <a:gd name="connsiteY70" fmla="*/ 4670612 h 5880847"/>
                <a:gd name="connsiteX71" fmla="*/ 1918447 w 5074023"/>
                <a:gd name="connsiteY71" fmla="*/ 4715436 h 5880847"/>
                <a:gd name="connsiteX72" fmla="*/ 1963270 w 5074023"/>
                <a:gd name="connsiteY72" fmla="*/ 4733365 h 5880847"/>
                <a:gd name="connsiteX73" fmla="*/ 2008094 w 5074023"/>
                <a:gd name="connsiteY73" fmla="*/ 4742330 h 5880847"/>
                <a:gd name="connsiteX74" fmla="*/ 2115670 w 5074023"/>
                <a:gd name="connsiteY74" fmla="*/ 4742330 h 5880847"/>
                <a:gd name="connsiteX75" fmla="*/ 2187388 w 5074023"/>
                <a:gd name="connsiteY75" fmla="*/ 4751295 h 5880847"/>
                <a:gd name="connsiteX76" fmla="*/ 2250141 w 5074023"/>
                <a:gd name="connsiteY76" fmla="*/ 4778189 h 5880847"/>
                <a:gd name="connsiteX77" fmla="*/ 2339788 w 5074023"/>
                <a:gd name="connsiteY77" fmla="*/ 4787153 h 5880847"/>
                <a:gd name="connsiteX78" fmla="*/ 2438400 w 5074023"/>
                <a:gd name="connsiteY78" fmla="*/ 4805083 h 5880847"/>
                <a:gd name="connsiteX79" fmla="*/ 2474259 w 5074023"/>
                <a:gd name="connsiteY79" fmla="*/ 4823012 h 5880847"/>
                <a:gd name="connsiteX80" fmla="*/ 2519082 w 5074023"/>
                <a:gd name="connsiteY80" fmla="*/ 4849906 h 5880847"/>
                <a:gd name="connsiteX81" fmla="*/ 2537012 w 5074023"/>
                <a:gd name="connsiteY81" fmla="*/ 4912659 h 5880847"/>
                <a:gd name="connsiteX82" fmla="*/ 2554941 w 5074023"/>
                <a:gd name="connsiteY82" fmla="*/ 4948518 h 5880847"/>
                <a:gd name="connsiteX83" fmla="*/ 2608729 w 5074023"/>
                <a:gd name="connsiteY83" fmla="*/ 4966447 h 5880847"/>
                <a:gd name="connsiteX84" fmla="*/ 2707341 w 5074023"/>
                <a:gd name="connsiteY84" fmla="*/ 5011271 h 5880847"/>
                <a:gd name="connsiteX85" fmla="*/ 2805953 w 5074023"/>
                <a:gd name="connsiteY85" fmla="*/ 5020236 h 5880847"/>
                <a:gd name="connsiteX86" fmla="*/ 2895600 w 5074023"/>
                <a:gd name="connsiteY86" fmla="*/ 5011271 h 5880847"/>
                <a:gd name="connsiteX87" fmla="*/ 2949388 w 5074023"/>
                <a:gd name="connsiteY87" fmla="*/ 5118847 h 5880847"/>
                <a:gd name="connsiteX88" fmla="*/ 3030070 w 5074023"/>
                <a:gd name="connsiteY88" fmla="*/ 5172636 h 5880847"/>
                <a:gd name="connsiteX89" fmla="*/ 3101788 w 5074023"/>
                <a:gd name="connsiteY89" fmla="*/ 5172636 h 5880847"/>
                <a:gd name="connsiteX90" fmla="*/ 3182470 w 5074023"/>
                <a:gd name="connsiteY90" fmla="*/ 5253318 h 5880847"/>
                <a:gd name="connsiteX91" fmla="*/ 3281082 w 5074023"/>
                <a:gd name="connsiteY91" fmla="*/ 5325036 h 5880847"/>
                <a:gd name="connsiteX92" fmla="*/ 3388659 w 5074023"/>
                <a:gd name="connsiteY92" fmla="*/ 5414683 h 5880847"/>
                <a:gd name="connsiteX93" fmla="*/ 3478306 w 5074023"/>
                <a:gd name="connsiteY93" fmla="*/ 5522259 h 5880847"/>
                <a:gd name="connsiteX94" fmla="*/ 3505200 w 5074023"/>
                <a:gd name="connsiteY94" fmla="*/ 5611906 h 5880847"/>
                <a:gd name="connsiteX95" fmla="*/ 3505200 w 5074023"/>
                <a:gd name="connsiteY95" fmla="*/ 5728447 h 5880847"/>
                <a:gd name="connsiteX96" fmla="*/ 3558988 w 5074023"/>
                <a:gd name="connsiteY96" fmla="*/ 5782236 h 5880847"/>
                <a:gd name="connsiteX97" fmla="*/ 3585882 w 5074023"/>
                <a:gd name="connsiteY97" fmla="*/ 5880847 h 5880847"/>
                <a:gd name="connsiteX98" fmla="*/ 4876800 w 5074023"/>
                <a:gd name="connsiteY98" fmla="*/ 5773271 h 5880847"/>
                <a:gd name="connsiteX99" fmla="*/ 4885764 w 5074023"/>
                <a:gd name="connsiteY99" fmla="*/ 5710518 h 5880847"/>
                <a:gd name="connsiteX100" fmla="*/ 4903694 w 5074023"/>
                <a:gd name="connsiteY100" fmla="*/ 5620871 h 5880847"/>
                <a:gd name="connsiteX101" fmla="*/ 4885764 w 5074023"/>
                <a:gd name="connsiteY101" fmla="*/ 5585012 h 5880847"/>
                <a:gd name="connsiteX102" fmla="*/ 4840941 w 5074023"/>
                <a:gd name="connsiteY102" fmla="*/ 5602942 h 5880847"/>
                <a:gd name="connsiteX103" fmla="*/ 4814047 w 5074023"/>
                <a:gd name="connsiteY103" fmla="*/ 5522259 h 5880847"/>
                <a:gd name="connsiteX104" fmla="*/ 4814047 w 5074023"/>
                <a:gd name="connsiteY104" fmla="*/ 5441577 h 5880847"/>
                <a:gd name="connsiteX105" fmla="*/ 4805082 w 5074023"/>
                <a:gd name="connsiteY105" fmla="*/ 5378824 h 5880847"/>
                <a:gd name="connsiteX106" fmla="*/ 4849906 w 5074023"/>
                <a:gd name="connsiteY106" fmla="*/ 5334000 h 5880847"/>
                <a:gd name="connsiteX107" fmla="*/ 4885764 w 5074023"/>
                <a:gd name="connsiteY107" fmla="*/ 5253318 h 5880847"/>
                <a:gd name="connsiteX108" fmla="*/ 4894729 w 5074023"/>
                <a:gd name="connsiteY108" fmla="*/ 5154706 h 5880847"/>
                <a:gd name="connsiteX109" fmla="*/ 4885764 w 5074023"/>
                <a:gd name="connsiteY109" fmla="*/ 5065059 h 5880847"/>
                <a:gd name="connsiteX110" fmla="*/ 4921623 w 5074023"/>
                <a:gd name="connsiteY110" fmla="*/ 5002306 h 5880847"/>
                <a:gd name="connsiteX111" fmla="*/ 4957482 w 5074023"/>
                <a:gd name="connsiteY111" fmla="*/ 4957483 h 5880847"/>
                <a:gd name="connsiteX112" fmla="*/ 5065059 w 5074023"/>
                <a:gd name="connsiteY112" fmla="*/ 4885765 h 5880847"/>
                <a:gd name="connsiteX113" fmla="*/ 5074023 w 5074023"/>
                <a:gd name="connsiteY113" fmla="*/ 4840942 h 5880847"/>
                <a:gd name="connsiteX114" fmla="*/ 4948517 w 5074023"/>
                <a:gd name="connsiteY114" fmla="*/ 4724400 h 5880847"/>
                <a:gd name="connsiteX115" fmla="*/ 4894729 w 5074023"/>
                <a:gd name="connsiteY115" fmla="*/ 4589930 h 5880847"/>
                <a:gd name="connsiteX116" fmla="*/ 4849906 w 5074023"/>
                <a:gd name="connsiteY116" fmla="*/ 4518212 h 5880847"/>
                <a:gd name="connsiteX117" fmla="*/ 4814047 w 5074023"/>
                <a:gd name="connsiteY117" fmla="*/ 4473389 h 5880847"/>
                <a:gd name="connsiteX118" fmla="*/ 4814047 w 5074023"/>
                <a:gd name="connsiteY118" fmla="*/ 4410636 h 5880847"/>
                <a:gd name="connsiteX119" fmla="*/ 4742329 w 5074023"/>
                <a:gd name="connsiteY119" fmla="*/ 4347883 h 5880847"/>
                <a:gd name="connsiteX120" fmla="*/ 2187388 w 5074023"/>
                <a:gd name="connsiteY120" fmla="*/ 1963271 h 5880847"/>
                <a:gd name="connsiteX121" fmla="*/ 2178423 w 5074023"/>
                <a:gd name="connsiteY121" fmla="*/ 17930 h 5880847"/>
                <a:gd name="connsiteX122" fmla="*/ 98612 w 5074023"/>
                <a:gd name="connsiteY122" fmla="*/ 0 h 588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5074023" h="5880847">
                  <a:moveTo>
                    <a:pt x="98612" y="0"/>
                  </a:moveTo>
                  <a:lnTo>
                    <a:pt x="80682" y="116542"/>
                  </a:lnTo>
                  <a:lnTo>
                    <a:pt x="107576" y="206189"/>
                  </a:lnTo>
                  <a:lnTo>
                    <a:pt x="161364" y="286871"/>
                  </a:lnTo>
                  <a:lnTo>
                    <a:pt x="170329" y="394447"/>
                  </a:lnTo>
                  <a:lnTo>
                    <a:pt x="143435" y="502024"/>
                  </a:lnTo>
                  <a:lnTo>
                    <a:pt x="143435" y="564777"/>
                  </a:lnTo>
                  <a:lnTo>
                    <a:pt x="116541" y="582706"/>
                  </a:lnTo>
                  <a:lnTo>
                    <a:pt x="152400" y="636495"/>
                  </a:lnTo>
                  <a:lnTo>
                    <a:pt x="125506" y="762000"/>
                  </a:lnTo>
                  <a:lnTo>
                    <a:pt x="80682" y="851647"/>
                  </a:lnTo>
                  <a:lnTo>
                    <a:pt x="26894" y="932330"/>
                  </a:lnTo>
                  <a:lnTo>
                    <a:pt x="0" y="977153"/>
                  </a:lnTo>
                  <a:lnTo>
                    <a:pt x="0" y="1039906"/>
                  </a:lnTo>
                  <a:lnTo>
                    <a:pt x="0" y="1120589"/>
                  </a:lnTo>
                  <a:lnTo>
                    <a:pt x="8964" y="1156447"/>
                  </a:lnTo>
                  <a:lnTo>
                    <a:pt x="62753" y="1201271"/>
                  </a:lnTo>
                  <a:lnTo>
                    <a:pt x="143435" y="1255059"/>
                  </a:lnTo>
                  <a:lnTo>
                    <a:pt x="215153" y="1299883"/>
                  </a:lnTo>
                  <a:lnTo>
                    <a:pt x="259976" y="1353671"/>
                  </a:lnTo>
                  <a:lnTo>
                    <a:pt x="304800" y="1443318"/>
                  </a:lnTo>
                  <a:lnTo>
                    <a:pt x="304800" y="1577789"/>
                  </a:lnTo>
                  <a:lnTo>
                    <a:pt x="295835" y="1649506"/>
                  </a:lnTo>
                  <a:lnTo>
                    <a:pt x="286870" y="1694330"/>
                  </a:lnTo>
                  <a:lnTo>
                    <a:pt x="322729" y="1783977"/>
                  </a:lnTo>
                  <a:lnTo>
                    <a:pt x="349623" y="1873624"/>
                  </a:lnTo>
                  <a:lnTo>
                    <a:pt x="358588" y="1918447"/>
                  </a:lnTo>
                  <a:lnTo>
                    <a:pt x="349623" y="1954306"/>
                  </a:lnTo>
                  <a:lnTo>
                    <a:pt x="349623" y="2008095"/>
                  </a:lnTo>
                  <a:lnTo>
                    <a:pt x="403412" y="2070847"/>
                  </a:lnTo>
                  <a:lnTo>
                    <a:pt x="528917" y="2214283"/>
                  </a:lnTo>
                  <a:lnTo>
                    <a:pt x="609600" y="2277036"/>
                  </a:lnTo>
                  <a:lnTo>
                    <a:pt x="663388" y="2339789"/>
                  </a:lnTo>
                  <a:lnTo>
                    <a:pt x="708212" y="2420471"/>
                  </a:lnTo>
                  <a:lnTo>
                    <a:pt x="708212" y="2420471"/>
                  </a:lnTo>
                  <a:lnTo>
                    <a:pt x="717176" y="2528047"/>
                  </a:lnTo>
                  <a:lnTo>
                    <a:pt x="797859" y="2653553"/>
                  </a:lnTo>
                  <a:lnTo>
                    <a:pt x="932329" y="2689412"/>
                  </a:lnTo>
                  <a:lnTo>
                    <a:pt x="959223" y="2716306"/>
                  </a:lnTo>
                  <a:lnTo>
                    <a:pt x="950259" y="2796989"/>
                  </a:lnTo>
                  <a:lnTo>
                    <a:pt x="950259" y="2895600"/>
                  </a:lnTo>
                  <a:lnTo>
                    <a:pt x="977153" y="2949389"/>
                  </a:lnTo>
                  <a:lnTo>
                    <a:pt x="1004047" y="3092824"/>
                  </a:lnTo>
                  <a:lnTo>
                    <a:pt x="1066800" y="3200400"/>
                  </a:lnTo>
                  <a:lnTo>
                    <a:pt x="1138517" y="3236259"/>
                  </a:lnTo>
                  <a:lnTo>
                    <a:pt x="1192306" y="3254189"/>
                  </a:lnTo>
                  <a:lnTo>
                    <a:pt x="1246094" y="3245224"/>
                  </a:lnTo>
                  <a:lnTo>
                    <a:pt x="1281953" y="3272118"/>
                  </a:lnTo>
                  <a:lnTo>
                    <a:pt x="1290917" y="3334871"/>
                  </a:lnTo>
                  <a:lnTo>
                    <a:pt x="1281953" y="3388659"/>
                  </a:lnTo>
                  <a:lnTo>
                    <a:pt x="1255059" y="3424518"/>
                  </a:lnTo>
                  <a:lnTo>
                    <a:pt x="1210235" y="3478306"/>
                  </a:lnTo>
                  <a:lnTo>
                    <a:pt x="1201270" y="3523130"/>
                  </a:lnTo>
                  <a:lnTo>
                    <a:pt x="1210235" y="3594847"/>
                  </a:lnTo>
                  <a:lnTo>
                    <a:pt x="1237129" y="3639671"/>
                  </a:lnTo>
                  <a:lnTo>
                    <a:pt x="1335741" y="3702424"/>
                  </a:lnTo>
                  <a:lnTo>
                    <a:pt x="1362635" y="3765177"/>
                  </a:lnTo>
                  <a:lnTo>
                    <a:pt x="1425388" y="3863789"/>
                  </a:lnTo>
                  <a:lnTo>
                    <a:pt x="1524000" y="4007224"/>
                  </a:lnTo>
                  <a:lnTo>
                    <a:pt x="1604682" y="4078942"/>
                  </a:lnTo>
                  <a:lnTo>
                    <a:pt x="1748117" y="4186518"/>
                  </a:lnTo>
                  <a:lnTo>
                    <a:pt x="1739153" y="4249271"/>
                  </a:lnTo>
                  <a:lnTo>
                    <a:pt x="1766047" y="4294095"/>
                  </a:lnTo>
                  <a:lnTo>
                    <a:pt x="1819835" y="4312024"/>
                  </a:lnTo>
                  <a:lnTo>
                    <a:pt x="1882588" y="4356847"/>
                  </a:lnTo>
                  <a:lnTo>
                    <a:pt x="1855694" y="4428565"/>
                  </a:lnTo>
                  <a:lnTo>
                    <a:pt x="1846729" y="4455459"/>
                  </a:lnTo>
                  <a:lnTo>
                    <a:pt x="1864659" y="4527177"/>
                  </a:lnTo>
                  <a:lnTo>
                    <a:pt x="1864659" y="4580965"/>
                  </a:lnTo>
                  <a:lnTo>
                    <a:pt x="1864659" y="4643718"/>
                  </a:lnTo>
                  <a:lnTo>
                    <a:pt x="1891553" y="4670612"/>
                  </a:lnTo>
                  <a:lnTo>
                    <a:pt x="1918447" y="4715436"/>
                  </a:lnTo>
                  <a:lnTo>
                    <a:pt x="1963270" y="4733365"/>
                  </a:lnTo>
                  <a:lnTo>
                    <a:pt x="2008094" y="4742330"/>
                  </a:lnTo>
                  <a:lnTo>
                    <a:pt x="2115670" y="4742330"/>
                  </a:lnTo>
                  <a:lnTo>
                    <a:pt x="2187388" y="4751295"/>
                  </a:lnTo>
                  <a:lnTo>
                    <a:pt x="2250141" y="4778189"/>
                  </a:lnTo>
                  <a:lnTo>
                    <a:pt x="2339788" y="4787153"/>
                  </a:lnTo>
                  <a:lnTo>
                    <a:pt x="2438400" y="4805083"/>
                  </a:lnTo>
                  <a:lnTo>
                    <a:pt x="2474259" y="4823012"/>
                  </a:lnTo>
                  <a:lnTo>
                    <a:pt x="2519082" y="4849906"/>
                  </a:lnTo>
                  <a:lnTo>
                    <a:pt x="2537012" y="4912659"/>
                  </a:lnTo>
                  <a:lnTo>
                    <a:pt x="2554941" y="4948518"/>
                  </a:lnTo>
                  <a:lnTo>
                    <a:pt x="2608729" y="4966447"/>
                  </a:lnTo>
                  <a:lnTo>
                    <a:pt x="2707341" y="5011271"/>
                  </a:lnTo>
                  <a:lnTo>
                    <a:pt x="2805953" y="5020236"/>
                  </a:lnTo>
                  <a:lnTo>
                    <a:pt x="2895600" y="5011271"/>
                  </a:lnTo>
                  <a:lnTo>
                    <a:pt x="2949388" y="5118847"/>
                  </a:lnTo>
                  <a:lnTo>
                    <a:pt x="3030070" y="5172636"/>
                  </a:lnTo>
                  <a:lnTo>
                    <a:pt x="3101788" y="5172636"/>
                  </a:lnTo>
                  <a:lnTo>
                    <a:pt x="3182470" y="5253318"/>
                  </a:lnTo>
                  <a:lnTo>
                    <a:pt x="3281082" y="5325036"/>
                  </a:lnTo>
                  <a:lnTo>
                    <a:pt x="3388659" y="5414683"/>
                  </a:lnTo>
                  <a:lnTo>
                    <a:pt x="3478306" y="5522259"/>
                  </a:lnTo>
                  <a:lnTo>
                    <a:pt x="3505200" y="5611906"/>
                  </a:lnTo>
                  <a:lnTo>
                    <a:pt x="3505200" y="5728447"/>
                  </a:lnTo>
                  <a:lnTo>
                    <a:pt x="3558988" y="5782236"/>
                  </a:lnTo>
                  <a:lnTo>
                    <a:pt x="3585882" y="5880847"/>
                  </a:lnTo>
                  <a:lnTo>
                    <a:pt x="4876800" y="5773271"/>
                  </a:lnTo>
                  <a:lnTo>
                    <a:pt x="4885764" y="5710518"/>
                  </a:lnTo>
                  <a:lnTo>
                    <a:pt x="4903694" y="5620871"/>
                  </a:lnTo>
                  <a:lnTo>
                    <a:pt x="4885764" y="5585012"/>
                  </a:lnTo>
                  <a:lnTo>
                    <a:pt x="4840941" y="5602942"/>
                  </a:lnTo>
                  <a:lnTo>
                    <a:pt x="4814047" y="5522259"/>
                  </a:lnTo>
                  <a:lnTo>
                    <a:pt x="4814047" y="5441577"/>
                  </a:lnTo>
                  <a:lnTo>
                    <a:pt x="4805082" y="5378824"/>
                  </a:lnTo>
                  <a:lnTo>
                    <a:pt x="4849906" y="5334000"/>
                  </a:lnTo>
                  <a:lnTo>
                    <a:pt x="4885764" y="5253318"/>
                  </a:lnTo>
                  <a:lnTo>
                    <a:pt x="4894729" y="5154706"/>
                  </a:lnTo>
                  <a:lnTo>
                    <a:pt x="4885764" y="5065059"/>
                  </a:lnTo>
                  <a:lnTo>
                    <a:pt x="4921623" y="5002306"/>
                  </a:lnTo>
                  <a:lnTo>
                    <a:pt x="4957482" y="4957483"/>
                  </a:lnTo>
                  <a:lnTo>
                    <a:pt x="5065059" y="4885765"/>
                  </a:lnTo>
                  <a:lnTo>
                    <a:pt x="5074023" y="4840942"/>
                  </a:lnTo>
                  <a:lnTo>
                    <a:pt x="4948517" y="4724400"/>
                  </a:lnTo>
                  <a:lnTo>
                    <a:pt x="4894729" y="4589930"/>
                  </a:lnTo>
                  <a:lnTo>
                    <a:pt x="4849906" y="4518212"/>
                  </a:lnTo>
                  <a:lnTo>
                    <a:pt x="4814047" y="4473389"/>
                  </a:lnTo>
                  <a:lnTo>
                    <a:pt x="4814047" y="4410636"/>
                  </a:lnTo>
                  <a:lnTo>
                    <a:pt x="4742329" y="4347883"/>
                  </a:lnTo>
                  <a:lnTo>
                    <a:pt x="2187388" y="1963271"/>
                  </a:lnTo>
                  <a:cubicBezTo>
                    <a:pt x="2184400" y="1314824"/>
                    <a:pt x="2181411" y="666377"/>
                    <a:pt x="2178423" y="17930"/>
                  </a:cubicBezTo>
                  <a:lnTo>
                    <a:pt x="98612" y="0"/>
                  </a:lnTo>
                  <a:close/>
                </a:path>
              </a:pathLst>
            </a:cu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EB160CB-AA34-4EE0-9775-6DFACB4C87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36" t="24508" r="2549" b="12583"/>
            <a:stretch/>
          </p:blipFill>
          <p:spPr>
            <a:xfrm>
              <a:off x="151747" y="1059177"/>
              <a:ext cx="5112003" cy="58521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8103D83-B20F-4CE5-AE85-1A69BAE6B5A9}"/>
              </a:ext>
            </a:extLst>
          </p:cNvPr>
          <p:cNvSpPr/>
          <p:nvPr/>
        </p:nvSpPr>
        <p:spPr>
          <a:xfrm>
            <a:off x="450762" y="8969596"/>
            <a:ext cx="4663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4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FSS - GSA Formation </a:t>
            </a:r>
          </a:p>
          <a:p>
            <a:r>
              <a:rPr lang="en-US" sz="2400" b="1" dirty="0">
                <a:solidFill>
                  <a:srgbClr val="7E00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FSS - GSP Development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25E0C0-38EE-4D53-93C8-BC6CFE6E0E4C}"/>
              </a:ext>
            </a:extLst>
          </p:cNvPr>
          <p:cNvSpPr/>
          <p:nvPr/>
        </p:nvSpPr>
        <p:spPr>
          <a:xfrm>
            <a:off x="443951" y="8643184"/>
            <a:ext cx="3142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n-lt"/>
              </a:rPr>
              <a:t>Legend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6FBF7D9-9A3A-4E79-8C6A-7D0A265D4337}"/>
              </a:ext>
            </a:extLst>
          </p:cNvPr>
          <p:cNvSpPr txBox="1">
            <a:spLocks/>
          </p:cNvSpPr>
          <p:nvPr/>
        </p:nvSpPr>
        <p:spPr>
          <a:xfrm>
            <a:off x="6424425" y="3014400"/>
            <a:ext cx="7503612" cy="6852273"/>
          </a:xfrm>
          <a:prstGeom prst="rect">
            <a:avLst/>
          </a:prstGeom>
        </p:spPr>
        <p:txBody>
          <a:bodyPr lIns="244926" tIns="122463" rIns="244926" bIns="122463">
            <a:noAutofit/>
          </a:bodyPr>
          <a:lstStyle>
            <a:lvl1pPr marL="306174" indent="-306174" algn="l" defTabSz="408232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63377" indent="-255145" algn="l" defTabSz="408232" rtl="0" eaLnBrk="1" latinLnBrk="0" hangingPunct="1">
              <a:spcBef>
                <a:spcPct val="20000"/>
              </a:spcBef>
              <a:buFont typeface="Arial"/>
              <a:buChar char="–"/>
              <a:defRPr sz="21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20578" indent="-204116" algn="l" defTabSz="40823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28810" indent="-204116" algn="l" defTabSz="408232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37041" indent="-204116" algn="l" defTabSz="408232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45273" indent="-204116" algn="l" defTabSz="408232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504" indent="-204116" algn="l" defTabSz="408232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736" indent="-204116" algn="l" defTabSz="408232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967" indent="-204116" algn="l" defTabSz="408232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Funding Priorities:</a:t>
            </a:r>
          </a:p>
          <a:p>
            <a:pPr lvl="1" indent="-54864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Critically overdrafted basins</a:t>
            </a:r>
          </a:p>
          <a:p>
            <a:pPr lvl="1" indent="-54864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Basins without prior FSS</a:t>
            </a:r>
          </a:p>
          <a:p>
            <a:pPr lvl="1" indent="-54864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Funding decisions made on a continuous basis</a:t>
            </a:r>
          </a:p>
          <a:p>
            <a:pPr>
              <a:spcBef>
                <a:spcPts val="0"/>
              </a:spcBef>
            </a:pPr>
            <a:endParaRPr lang="en-US" sz="1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			Services Offered:</a:t>
            </a:r>
          </a:p>
          <a:p>
            <a:pPr lvl="4" indent="-54864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Stakeholder identification and engagement</a:t>
            </a:r>
          </a:p>
          <a:p>
            <a:pPr lvl="4" indent="-54864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Public outreach facilitation</a:t>
            </a:r>
          </a:p>
          <a:p>
            <a:pPr lvl="4" indent="-54864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GSA meeting facilitation</a:t>
            </a:r>
          </a:p>
          <a:p>
            <a:pPr lvl="4" indent="-54864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Consensus building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4F9CCC-C19B-4BA1-9290-2A320B43975E}"/>
              </a:ext>
            </a:extLst>
          </p:cNvPr>
          <p:cNvSpPr/>
          <p:nvPr/>
        </p:nvSpPr>
        <p:spPr>
          <a:xfrm>
            <a:off x="4674631" y="1840235"/>
            <a:ext cx="8653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Services offered to GSAs or groups coordinating with GSAs</a:t>
            </a:r>
          </a:p>
        </p:txBody>
      </p:sp>
    </p:spTree>
    <p:extLst>
      <p:ext uri="{BB962C8B-B14F-4D97-AF65-F5344CB8AC3E}">
        <p14:creationId xmlns:p14="http://schemas.microsoft.com/office/powerpoint/2010/main" val="1733604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D91FEA8-DE52-4858-91AD-05C412996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" y="137192"/>
            <a:ext cx="13716000" cy="1167899"/>
          </a:xfrm>
        </p:spPr>
        <p:txBody>
          <a:bodyPr>
            <a:norm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GSA Forum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5777" y="1484438"/>
            <a:ext cx="13614090" cy="38768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</a:rPr>
              <a:t>Scheduled for March 21, 2019 (West Sacramento)</a:t>
            </a: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n-US" sz="1500" b="1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Forum for an exchange of ideas and approaches focused on </a:t>
            </a:r>
            <a:r>
              <a:rPr lang="en-US" sz="36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communication, coordination, engagement, </a:t>
            </a:r>
            <a:r>
              <a:rPr lang="en-US" sz="3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and</a:t>
            </a:r>
            <a:r>
              <a:rPr lang="en-US" sz="36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outreach</a:t>
            </a:r>
            <a:r>
              <a:rPr lang="en-US" sz="3600" b="1" i="1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n-US" sz="1500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</a:rPr>
              <a:t>Participants: GSAs and stakeholders</a:t>
            </a:r>
          </a:p>
          <a:p>
            <a:pPr>
              <a:lnSpc>
                <a:spcPct val="120000"/>
              </a:lnSpc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50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EC9905-AE77-4A9E-8F89-F078DDC4E268}"/>
              </a:ext>
            </a:extLst>
          </p:cNvPr>
          <p:cNvGrpSpPr/>
          <p:nvPr/>
        </p:nvGrpSpPr>
        <p:grpSpPr>
          <a:xfrm>
            <a:off x="-9" y="4650379"/>
            <a:ext cx="13716006" cy="4654601"/>
            <a:chOff x="-4" y="3196043"/>
            <a:chExt cx="9143999" cy="310306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67A7D21-62F5-46D7-A0CC-01039FC10C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13000"/>
                      </a14:imgEffect>
                    </a14:imgLayer>
                  </a14:imgProps>
                </a:ext>
              </a:extLst>
            </a:blip>
            <a:srcRect l="22070" t="36625" r="22070" b="35804"/>
            <a:stretch/>
          </p:blipFill>
          <p:spPr>
            <a:xfrm>
              <a:off x="-4" y="3196045"/>
              <a:ext cx="9143999" cy="310306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B13130-B8FF-4EE8-9D02-58AFE7FA45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10000"/>
                      </a14:imgEffect>
                    </a14:imgLayer>
                  </a14:imgProps>
                </a:ext>
              </a:extLst>
            </a:blip>
            <a:srcRect l="45452" t="37637" r="42791" b="57781"/>
            <a:stretch/>
          </p:blipFill>
          <p:spPr>
            <a:xfrm>
              <a:off x="3822196" y="3196044"/>
              <a:ext cx="1924594" cy="5157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577FFAC-F3BF-4C01-A2DC-68A5F01174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10000"/>
                      </a14:imgEffect>
                    </a14:imgLayer>
                  </a14:imgProps>
                </a:ext>
              </a:extLst>
            </a:blip>
            <a:srcRect l="45452" t="38699" r="42791" b="57781"/>
            <a:stretch/>
          </p:blipFill>
          <p:spPr>
            <a:xfrm>
              <a:off x="3822196" y="3196044"/>
              <a:ext cx="1924594" cy="39617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9E595EC-DA12-4F00-B43E-4BCDA960C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10000"/>
                      </a14:imgEffect>
                    </a14:imgLayer>
                  </a14:imgProps>
                </a:ext>
              </a:extLst>
            </a:blip>
            <a:srcRect l="45452" t="39761" r="42791" b="57781"/>
            <a:stretch/>
          </p:blipFill>
          <p:spPr>
            <a:xfrm>
              <a:off x="3822196" y="3196043"/>
              <a:ext cx="1924594" cy="276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7805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184979"/>
            <a:ext cx="13716000" cy="1131134"/>
          </a:xfrm>
        </p:spPr>
        <p:txBody>
          <a:bodyPr>
            <a:norm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SGMP Contacts &amp; Resources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B35413F-F0CE-4873-8FAA-78D6FE3F2B9C}"/>
              </a:ext>
            </a:extLst>
          </p:cNvPr>
          <p:cNvSpPr txBox="1">
            <a:spLocks/>
          </p:cNvSpPr>
          <p:nvPr/>
        </p:nvSpPr>
        <p:spPr>
          <a:xfrm>
            <a:off x="183788" y="6223084"/>
            <a:ext cx="12878438" cy="3824081"/>
          </a:xfrm>
          <a:prstGeom prst="rect">
            <a:avLst/>
          </a:prstGeom>
        </p:spPr>
        <p:txBody>
          <a:bodyPr>
            <a:noAutofit/>
          </a:bodyPr>
          <a:lstStyle>
            <a:lvl1pPr marL="459238" indent="-459238" algn="l" defTabSz="612317" rtl="0" eaLnBrk="1" latinLnBrk="0" hangingPunct="1">
              <a:spcBef>
                <a:spcPct val="20000"/>
              </a:spcBef>
              <a:buFont typeface="Arial"/>
              <a:buChar char="•"/>
              <a:defRPr sz="4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5015" indent="-382698" algn="l" defTabSz="612317" rtl="0" eaLnBrk="1" latinLnBrk="0" hangingPunct="1">
              <a:spcBef>
                <a:spcPct val="20000"/>
              </a:spcBef>
              <a:buFont typeface="Arial"/>
              <a:buChar char="–"/>
              <a:defRPr sz="3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0791" indent="-306158" algn="l" defTabSz="612317" rtl="0" eaLnBrk="1" latinLnBrk="0" hangingPunct="1">
              <a:spcBef>
                <a:spcPct val="20000"/>
              </a:spcBef>
              <a:buFont typeface="Arial"/>
              <a:buChar char="•"/>
              <a:defRPr sz="3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43108" indent="-306158" algn="l" defTabSz="612317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5424" indent="-306158" algn="l" defTabSz="612317" rtl="0" eaLnBrk="1" latinLnBrk="0" hangingPunct="1">
              <a:spcBef>
                <a:spcPct val="20000"/>
              </a:spcBef>
              <a:buFont typeface="Arial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67741" indent="-306158" algn="l" defTabSz="61231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80057" indent="-306158" algn="l" defTabSz="61231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2374" indent="-306158" algn="l" defTabSz="61231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4690" indent="-306158" algn="l" defTabSz="61231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74320" fontAlgn="auto">
              <a:spcBef>
                <a:spcPts val="0"/>
              </a:spcBef>
              <a:spcAft>
                <a:spcPts val="0"/>
              </a:spcAft>
            </a:pPr>
            <a:endParaRPr lang="en-US" sz="1500" b="1" i="1" dirty="0"/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endParaRPr lang="en-US" sz="1500" b="1" dirty="0"/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sz="3600" b="1" dirty="0">
                <a:solidFill>
                  <a:schemeClr val="bg1"/>
                </a:solidFill>
              </a:rPr>
              <a:t>SGMP Resources: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endParaRPr lang="en-US" sz="1500" b="1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sz="3000" b="1" dirty="0">
                <a:solidFill>
                  <a:schemeClr val="bg1"/>
                </a:solidFill>
              </a:rPr>
              <a:t>DWR SGMP Webpage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sz="2400" dirty="0">
                <a:hlinkClick r:id="rId3"/>
              </a:rPr>
              <a:t>https://www.water.ca.gov/Programs/Groundwater-Management</a:t>
            </a:r>
            <a:r>
              <a:rPr lang="en-US" sz="2400" b="1" dirty="0"/>
              <a:t> 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endParaRPr lang="en-US" sz="1500" b="1" dirty="0"/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sz="3000" b="1" dirty="0">
                <a:solidFill>
                  <a:schemeClr val="bg1"/>
                </a:solidFill>
              </a:rPr>
              <a:t>Subscribe to DWR SGMP Email List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sz="2400" dirty="0">
                <a:hlinkClick r:id="rId4"/>
              </a:rPr>
              <a:t>https://bit.ly/2HdRRGK</a:t>
            </a:r>
            <a:r>
              <a:rPr lang="en-US" sz="2400" dirty="0"/>
              <a:t>  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endParaRPr lang="en-US" sz="2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35157C-9539-440D-BA42-7A009DC627A2}"/>
              </a:ext>
            </a:extLst>
          </p:cNvPr>
          <p:cNvSpPr txBox="1"/>
          <p:nvPr/>
        </p:nvSpPr>
        <p:spPr>
          <a:xfrm>
            <a:off x="7951976" y="1536865"/>
            <a:ext cx="5764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latin typeface="Arial" panose="020B0604020202020204"/>
              </a:rPr>
              <a:t>DWR Regional Offices:</a:t>
            </a:r>
          </a:p>
        </p:txBody>
      </p:sp>
      <p:pic>
        <p:nvPicPr>
          <p:cNvPr id="24" name="Picture 2" descr="Image result for dwr regions">
            <a:extLst>
              <a:ext uri="{FF2B5EF4-FFF2-40B4-BE49-F238E27FC236}">
                <a16:creationId xmlns:a16="http://schemas.microsoft.com/office/drawing/2014/main" id="{46364089-2923-4080-BF09-9394CCC98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28" y="2187558"/>
            <a:ext cx="5860866" cy="680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D466C7B7-3756-4E78-B40C-38A417554DA1}"/>
              </a:ext>
            </a:extLst>
          </p:cNvPr>
          <p:cNvSpPr/>
          <p:nvPr/>
        </p:nvSpPr>
        <p:spPr>
          <a:xfrm>
            <a:off x="8302079" y="2295926"/>
            <a:ext cx="2928753" cy="296979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7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D4E28D-4967-4311-BA35-D7F68F4F01B7}"/>
              </a:ext>
            </a:extLst>
          </p:cNvPr>
          <p:cNvSpPr txBox="1"/>
          <p:nvPr/>
        </p:nvSpPr>
        <p:spPr>
          <a:xfrm>
            <a:off x="8454523" y="2307473"/>
            <a:ext cx="435075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schemeClr val="bg1"/>
                </a:solidFill>
                <a:latin typeface="Arial" panose="020B0604020202020204"/>
              </a:rPr>
              <a:t>NRO: </a:t>
            </a:r>
            <a:r>
              <a:rPr lang="en-US" sz="2700" b="1" i="1" dirty="0">
                <a:solidFill>
                  <a:schemeClr val="bg1"/>
                </a:solidFill>
                <a:latin typeface="Arial" panose="020B0604020202020204"/>
              </a:rPr>
              <a:t>Bill Ehorn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Arial" panose="020B0604020202020204"/>
                <a:hlinkClick r:id="rId6"/>
              </a:rPr>
              <a:t>Bill.Ehorn@water.ca.gov</a:t>
            </a: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4EC81C-D40E-454D-8067-41E25C302925}"/>
              </a:ext>
            </a:extLst>
          </p:cNvPr>
          <p:cNvSpPr txBox="1"/>
          <p:nvPr/>
        </p:nvSpPr>
        <p:spPr>
          <a:xfrm>
            <a:off x="8454521" y="3327149"/>
            <a:ext cx="435075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schemeClr val="bg1"/>
                </a:solidFill>
                <a:latin typeface="Arial" panose="020B0604020202020204"/>
              </a:rPr>
              <a:t>NCRO: </a:t>
            </a:r>
            <a:r>
              <a:rPr lang="en-US" sz="2700" b="1" i="1" dirty="0">
                <a:solidFill>
                  <a:schemeClr val="bg1"/>
                </a:solidFill>
                <a:latin typeface="Arial" panose="020B0604020202020204"/>
              </a:rPr>
              <a:t>Bill Brewster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Arial" panose="020B0604020202020204"/>
                <a:hlinkClick r:id="rId6"/>
              </a:rPr>
              <a:t>Bill.Brewster@water.ca.gov</a:t>
            </a: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5008B8-D102-4548-9580-DBC23E86129B}"/>
              </a:ext>
            </a:extLst>
          </p:cNvPr>
          <p:cNvSpPr txBox="1"/>
          <p:nvPr/>
        </p:nvSpPr>
        <p:spPr>
          <a:xfrm>
            <a:off x="9144626" y="4264988"/>
            <a:ext cx="435075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schemeClr val="bg1"/>
                </a:solidFill>
                <a:latin typeface="Arial" panose="020B0604020202020204"/>
              </a:rPr>
              <a:t>SCRO: </a:t>
            </a:r>
            <a:r>
              <a:rPr lang="en-US" sz="2700" b="1" i="1" dirty="0">
                <a:solidFill>
                  <a:schemeClr val="bg1"/>
                </a:solidFill>
                <a:latin typeface="Arial" panose="020B0604020202020204"/>
              </a:rPr>
              <a:t>Dane Mathis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Arial" panose="020B0604020202020204"/>
                <a:hlinkClick r:id="rId6"/>
              </a:rPr>
              <a:t>Dane.Mathis@water.ca.gov</a:t>
            </a: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BA5DD7-F622-4CEA-927A-3DDC5BAD7F0E}"/>
              </a:ext>
            </a:extLst>
          </p:cNvPr>
          <p:cNvSpPr txBox="1"/>
          <p:nvPr/>
        </p:nvSpPr>
        <p:spPr>
          <a:xfrm>
            <a:off x="9652979" y="5230649"/>
            <a:ext cx="435075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schemeClr val="bg1"/>
                </a:solidFill>
                <a:latin typeface="Arial" panose="020B0604020202020204"/>
              </a:rPr>
              <a:t>SRO: </a:t>
            </a:r>
            <a:r>
              <a:rPr lang="en-US" sz="2700" b="1" i="1" dirty="0">
                <a:solidFill>
                  <a:schemeClr val="bg1"/>
                </a:solidFill>
                <a:latin typeface="Arial" panose="020B0604020202020204"/>
              </a:rPr>
              <a:t>Tim Ross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Arial" panose="020B0604020202020204"/>
                <a:hlinkClick r:id="rId6"/>
              </a:rPr>
              <a:t>Timothy.Ross@water.ca.gov</a:t>
            </a: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F070BB-C7A9-42D4-A10E-66625F514E73}"/>
              </a:ext>
            </a:extLst>
          </p:cNvPr>
          <p:cNvSpPr txBox="1"/>
          <p:nvPr/>
        </p:nvSpPr>
        <p:spPr>
          <a:xfrm>
            <a:off x="183788" y="1495061"/>
            <a:ext cx="5764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latin typeface="Arial" panose="020B0604020202020204"/>
              </a:rPr>
              <a:t>DWR Sacramento Office: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CD3FF9-7B27-4D39-B504-F82997458E4C}"/>
              </a:ext>
            </a:extLst>
          </p:cNvPr>
          <p:cNvSpPr/>
          <p:nvPr/>
        </p:nvSpPr>
        <p:spPr>
          <a:xfrm>
            <a:off x="183788" y="2437575"/>
            <a:ext cx="6858000" cy="385490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b="1" i="1" dirty="0">
                <a:solidFill>
                  <a:schemeClr val="bg1"/>
                </a:solidFill>
                <a:latin typeface="Arial" panose="020B0604020202020204"/>
              </a:rPr>
              <a:t>Taryn Ravazzini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prstClr val="black"/>
                </a:solidFill>
                <a:latin typeface="Arial" panose="020B0604020202020204"/>
                <a:hlinkClick r:id="rId7"/>
              </a:rPr>
              <a:t>Taryn.Ravazzini@water.ca.gov</a:t>
            </a:r>
            <a:r>
              <a:rPr lang="en-US" sz="2700" dirty="0">
                <a:solidFill>
                  <a:prstClr val="black"/>
                </a:solidFill>
                <a:latin typeface="Arial" panose="020B0604020202020204"/>
              </a:rPr>
              <a:t> 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75" b="1" i="1" dirty="0">
              <a:solidFill>
                <a:prstClr val="black"/>
              </a:solidFill>
              <a:latin typeface="Arial" panose="020B0604020202020204"/>
            </a:endParaRP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b="1" i="1" dirty="0">
                <a:solidFill>
                  <a:schemeClr val="bg1"/>
                </a:solidFill>
                <a:latin typeface="Arial" panose="020B0604020202020204"/>
              </a:rPr>
              <a:t>Steven Springhorn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prstClr val="black"/>
                </a:solidFill>
                <a:latin typeface="Arial" panose="020B0604020202020204"/>
                <a:hlinkClick r:id="rId8"/>
              </a:rPr>
              <a:t>Steven.Springhorn@water.ca.gov</a:t>
            </a:r>
            <a:r>
              <a:rPr lang="en-US" sz="2700" dirty="0">
                <a:solidFill>
                  <a:prstClr val="black"/>
                </a:solidFill>
                <a:latin typeface="Arial" panose="020B0604020202020204"/>
              </a:rPr>
              <a:t> </a:t>
            </a:r>
            <a:endParaRPr lang="en-US" sz="2700" b="1" i="1" dirty="0">
              <a:solidFill>
                <a:prstClr val="black"/>
              </a:solidFill>
              <a:latin typeface="Arial" panose="020B0604020202020204"/>
            </a:endParaRPr>
          </a:p>
          <a:p>
            <a:pPr indent="-274320" defTabSz="13716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75" b="1" i="1" dirty="0">
              <a:solidFill>
                <a:prstClr val="black"/>
              </a:solidFill>
              <a:latin typeface="Arial" panose="020B0604020202020204"/>
            </a:endParaRP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b="1" i="1" dirty="0">
                <a:solidFill>
                  <a:schemeClr val="bg1"/>
                </a:solidFill>
                <a:latin typeface="Arial" panose="020B0604020202020204"/>
              </a:rPr>
              <a:t>Keith Wallace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prstClr val="black"/>
                </a:solidFill>
                <a:latin typeface="Arial" panose="020B0604020202020204"/>
                <a:hlinkClick r:id="rId9"/>
              </a:rPr>
              <a:t>Keith.Wallace@water.ca.gov</a:t>
            </a:r>
            <a:r>
              <a:rPr lang="en-US" sz="2700" dirty="0">
                <a:solidFill>
                  <a:prstClr val="black"/>
                </a:solidFill>
                <a:latin typeface="Arial" panose="020B0604020202020204"/>
              </a:rPr>
              <a:t> 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00" b="1" i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</a:endParaRP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700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5378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07BE9-5372-4E4F-9F2E-0A264F93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82" y="357039"/>
            <a:ext cx="12610677" cy="1271040"/>
          </a:xfrm>
        </p:spPr>
        <p:txBody>
          <a:bodyPr/>
          <a:lstStyle/>
          <a:p>
            <a:pPr algn="ctr" defTabSz="1543050">
              <a:spcBef>
                <a:spcPts val="1688"/>
              </a:spcBef>
            </a:pPr>
            <a:r>
              <a:rPr lang="en-US" sz="6000" b="0" dirty="0">
                <a:solidFill>
                  <a:srgbClr val="6A9EC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SGMA Overview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FFDCFD-94CA-4FE8-AD2C-C44F668561E8}"/>
              </a:ext>
            </a:extLst>
          </p:cNvPr>
          <p:cNvSpPr/>
          <p:nvPr/>
        </p:nvSpPr>
        <p:spPr>
          <a:xfrm>
            <a:off x="189453" y="1660658"/>
            <a:ext cx="6515100" cy="8497109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01F6D6B-51AE-4605-B128-6260F27603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3"/>
          <a:stretch/>
        </p:blipFill>
        <p:spPr>
          <a:xfrm>
            <a:off x="1100988" y="2722741"/>
            <a:ext cx="4589189" cy="1925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7849A73-8C28-443C-9B5B-C8066F516D91}"/>
              </a:ext>
            </a:extLst>
          </p:cNvPr>
          <p:cNvSpPr txBox="1"/>
          <p:nvPr/>
        </p:nvSpPr>
        <p:spPr>
          <a:xfrm>
            <a:off x="189453" y="1762520"/>
            <a:ext cx="6515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200" dirty="0">
                <a:solidFill>
                  <a:prstClr val="black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Local Control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9545BBF-CB28-4F48-8A4F-CEBB20988F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33" y="6564533"/>
            <a:ext cx="3661437" cy="351069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1B21D37-5A32-47E6-80F0-07D2C454FA5D}"/>
              </a:ext>
            </a:extLst>
          </p:cNvPr>
          <p:cNvSpPr/>
          <p:nvPr/>
        </p:nvSpPr>
        <p:spPr>
          <a:xfrm>
            <a:off x="510659" y="5106488"/>
            <a:ext cx="629881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prstClr val="black"/>
                </a:solidFill>
                <a:latin typeface="+mj-lt"/>
              </a:rPr>
              <a:t>“…[G]</a:t>
            </a:r>
            <a:r>
              <a:rPr lang="en-US" sz="2400" b="1" i="1" dirty="0" err="1">
                <a:solidFill>
                  <a:prstClr val="black"/>
                </a:solidFill>
                <a:latin typeface="+mj-lt"/>
              </a:rPr>
              <a:t>roundwater</a:t>
            </a:r>
            <a:r>
              <a:rPr lang="en-US" sz="2400" b="1" i="1" dirty="0">
                <a:solidFill>
                  <a:prstClr val="black"/>
                </a:solidFill>
                <a:latin typeface="+mj-lt"/>
              </a:rPr>
              <a:t> management in California is best accomplished locally.”</a:t>
            </a:r>
          </a:p>
          <a:p>
            <a:pPr algn="ctr"/>
            <a:r>
              <a:rPr lang="en-US" sz="2100" dirty="0">
                <a:solidFill>
                  <a:prstClr val="black"/>
                </a:solidFill>
                <a:latin typeface="+mn-lt"/>
              </a:rPr>
              <a:t>Governor Jerry Brown, 2014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2216D7-91F7-41E0-9BA8-76E353E21CAE}"/>
              </a:ext>
            </a:extLst>
          </p:cNvPr>
          <p:cNvGrpSpPr/>
          <p:nvPr/>
        </p:nvGrpSpPr>
        <p:grpSpPr>
          <a:xfrm>
            <a:off x="6918956" y="1667740"/>
            <a:ext cx="6516488" cy="8497109"/>
            <a:chOff x="6918956" y="1667740"/>
            <a:chExt cx="6516488" cy="8497109"/>
          </a:xfrm>
        </p:grpSpPr>
        <p:sp>
          <p:nvSpPr>
            <p:cNvPr id="23" name="Slide Number Placeholder 2">
              <a:extLst>
                <a:ext uri="{FF2B5EF4-FFF2-40B4-BE49-F238E27FC236}">
                  <a16:creationId xmlns:a16="http://schemas.microsoft.com/office/drawing/2014/main" id="{A14B21CA-BF49-49F2-B1F0-A5146E01C7B2}"/>
                </a:ext>
              </a:extLst>
            </p:cNvPr>
            <p:cNvSpPr txBox="1">
              <a:spLocks/>
            </p:cNvSpPr>
            <p:nvPr/>
          </p:nvSpPr>
          <p:spPr>
            <a:xfrm>
              <a:off x="9686925" y="9534527"/>
              <a:ext cx="3086100" cy="5476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>
                      <a:tint val="75000"/>
                    </a:schemeClr>
                  </a:solidFill>
                  <a:latin typeface="Garamond" pitchFamily="18" charset="0"/>
                  <a:ea typeface="+mn-ea"/>
                  <a:cs typeface="+mn-cs"/>
                </a:defRPr>
              </a:lvl1pPr>
              <a:lvl2pPr marL="816422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2pPr>
              <a:lvl3pPr marL="163284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3pPr>
              <a:lvl4pPr marL="2449266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4pPr>
              <a:lvl5pPr marL="32656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5pPr>
              <a:lvl6pPr marL="4082110" algn="l" defTabSz="1632844" rtl="0" eaLnBrk="1" latinLnBrk="0" hangingPunct="1">
                <a:defRPr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6pPr>
              <a:lvl7pPr marL="4898532" algn="l" defTabSz="1632844" rtl="0" eaLnBrk="1" latinLnBrk="0" hangingPunct="1">
                <a:defRPr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7pPr>
              <a:lvl8pPr marL="5714954" algn="l" defTabSz="1632844" rtl="0" eaLnBrk="1" latinLnBrk="0" hangingPunct="1">
                <a:defRPr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8pPr>
              <a:lvl9pPr marL="6531376" algn="l" defTabSz="1632844" rtl="0" eaLnBrk="1" latinLnBrk="0" hangingPunct="1">
                <a:defRPr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9pPr>
            </a:lstStyle>
            <a:p>
              <a:pPr defTabSz="1371600" eaLnBrk="1" fontAlgn="auto" hangingPunct="1">
                <a:spcBef>
                  <a:spcPts val="0"/>
                </a:spcBef>
                <a:spcAft>
                  <a:spcPts val="0"/>
                </a:spcAft>
              </a:pPr>
              <a:fld id="{400594A4-1631-48FE-A44C-4500BF8C4528}" type="slidenum">
                <a:rPr lang="en-US" smtClean="0">
                  <a:solidFill>
                    <a:prstClr val="white">
                      <a:tint val="75000"/>
                    </a:prstClr>
                  </a:solidFill>
                  <a:latin typeface="Calibri" panose="020F0502020204030204"/>
                </a:rPr>
                <a:pPr defTabSz="13716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t>2</a:t>
              </a:fld>
              <a:endParaRPr lang="en-US">
                <a:solidFill>
                  <a:prstClr val="white">
                    <a:tint val="7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5AD225C-9893-4431-AB04-80AA98B19E6F}"/>
                </a:ext>
              </a:extLst>
            </p:cNvPr>
            <p:cNvSpPr/>
            <p:nvPr/>
          </p:nvSpPr>
          <p:spPr>
            <a:xfrm>
              <a:off x="6920344" y="1667740"/>
              <a:ext cx="6515100" cy="8497109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71BA713-A5B4-492C-AB48-9CC4DAD791AD}"/>
                </a:ext>
              </a:extLst>
            </p:cNvPr>
            <p:cNvSpPr/>
            <p:nvPr/>
          </p:nvSpPr>
          <p:spPr>
            <a:xfrm>
              <a:off x="9686926" y="5048493"/>
              <a:ext cx="3392364" cy="2585324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rPr>
                <a:t>Groundwater Sustainability Plans Required for </a:t>
              </a:r>
              <a:r>
                <a:rPr kumimoji="0" lang="en-US" sz="2700" b="1" i="0" u="none" strike="noStrike" kern="0" cap="none" spc="0" normalizeH="0" baseline="0" noProof="0" dirty="0">
                  <a:ln>
                    <a:noFill/>
                  </a:ln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</a:rPr>
                <a:t>High</a:t>
              </a:r>
              <a:r>
                <a:rPr kumimoji="0" lang="en-US" sz="2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rPr>
                <a:t> and </a:t>
              </a:r>
              <a:r>
                <a:rPr kumimoji="0" lang="en-US" sz="2700" b="1" i="0" u="none" strike="noStrike" kern="0" cap="none" spc="0" normalizeH="0" baseline="0" noProof="0" dirty="0">
                  <a:ln>
                    <a:noFill/>
                  </a:ln>
                  <a:solidFill>
                    <a:srgbClr val="F8F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</a:rPr>
                <a:t>Medium</a:t>
              </a:r>
              <a:r>
                <a:rPr kumimoji="0" lang="en-US" sz="2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rPr>
                <a:t> Priority Basins by 2020/22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96682DA-6CB7-4D40-8773-0D8952D94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3451" y="3323328"/>
              <a:ext cx="893462" cy="1305830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552E085-6421-4850-96F7-7CE0168F5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2667" y="3323328"/>
              <a:ext cx="1168374" cy="1305830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C427263-80FE-40BE-A327-36D79DFEA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409" y="3323328"/>
              <a:ext cx="985098" cy="1305830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601C570-D4F7-4292-8A80-558C705F0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0727" y="3323328"/>
              <a:ext cx="893462" cy="1305830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E590032-38B5-4B71-851F-76CFB78E5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4022" y="3323328"/>
              <a:ext cx="847644" cy="1305830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8798B9C-6AD0-476D-8911-9693B0D9E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6175" y="3323328"/>
              <a:ext cx="801825" cy="1305830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372D5B3-C287-48C1-8136-4A477F765CBF}"/>
                </a:ext>
              </a:extLst>
            </p:cNvPr>
            <p:cNvSpPr txBox="1"/>
            <p:nvPr/>
          </p:nvSpPr>
          <p:spPr>
            <a:xfrm>
              <a:off x="6918956" y="1762521"/>
              <a:ext cx="6515100" cy="738665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Sustainability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8A643B9-D3DA-4E2C-A508-5881E72CD5D3}"/>
                </a:ext>
              </a:extLst>
            </p:cNvPr>
            <p:cNvSpPr/>
            <p:nvPr/>
          </p:nvSpPr>
          <p:spPr>
            <a:xfrm>
              <a:off x="7766236" y="2649213"/>
              <a:ext cx="4820550" cy="507831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</p:spPr>
          <p:txBody>
            <a:bodyPr wrap="none">
              <a:spAutoFit/>
            </a:bodyPr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rPr>
                <a:t>Avoid Six Undesirable Results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A2E08AD-E7F3-4683-B9EC-F7C8554F8E32}"/>
                </a:ext>
              </a:extLst>
            </p:cNvPr>
            <p:cNvSpPr/>
            <p:nvPr/>
          </p:nvSpPr>
          <p:spPr>
            <a:xfrm>
              <a:off x="7174601" y="4964429"/>
              <a:ext cx="4368512" cy="5061010"/>
            </a:xfrm>
            <a:custGeom>
              <a:avLst/>
              <a:gdLst>
                <a:gd name="connsiteX0" fmla="*/ 146304 w 5537606"/>
                <a:gd name="connsiteY0" fmla="*/ 0 h 6415430"/>
                <a:gd name="connsiteX1" fmla="*/ 138989 w 5537606"/>
                <a:gd name="connsiteY1" fmla="*/ 80467 h 6415430"/>
                <a:gd name="connsiteX2" fmla="*/ 117043 w 5537606"/>
                <a:gd name="connsiteY2" fmla="*/ 182880 h 6415430"/>
                <a:gd name="connsiteX3" fmla="*/ 160934 w 5537606"/>
                <a:gd name="connsiteY3" fmla="*/ 219456 h 6415430"/>
                <a:gd name="connsiteX4" fmla="*/ 175565 w 5537606"/>
                <a:gd name="connsiteY4" fmla="*/ 292608 h 6415430"/>
                <a:gd name="connsiteX5" fmla="*/ 197510 w 5537606"/>
                <a:gd name="connsiteY5" fmla="*/ 380390 h 6415430"/>
                <a:gd name="connsiteX6" fmla="*/ 190195 w 5537606"/>
                <a:gd name="connsiteY6" fmla="*/ 453542 h 6415430"/>
                <a:gd name="connsiteX7" fmla="*/ 160934 w 5537606"/>
                <a:gd name="connsiteY7" fmla="*/ 541325 h 6415430"/>
                <a:gd name="connsiteX8" fmla="*/ 131673 w 5537606"/>
                <a:gd name="connsiteY8" fmla="*/ 614477 h 6415430"/>
                <a:gd name="connsiteX9" fmla="*/ 138989 w 5537606"/>
                <a:gd name="connsiteY9" fmla="*/ 636422 h 6415430"/>
                <a:gd name="connsiteX10" fmla="*/ 168249 w 5537606"/>
                <a:gd name="connsiteY10" fmla="*/ 658368 h 6415430"/>
                <a:gd name="connsiteX11" fmla="*/ 168249 w 5537606"/>
                <a:gd name="connsiteY11" fmla="*/ 702259 h 6415430"/>
                <a:gd name="connsiteX12" fmla="*/ 87782 w 5537606"/>
                <a:gd name="connsiteY12" fmla="*/ 841248 h 6415430"/>
                <a:gd name="connsiteX13" fmla="*/ 14630 w 5537606"/>
                <a:gd name="connsiteY13" fmla="*/ 943661 h 6415430"/>
                <a:gd name="connsiteX14" fmla="*/ 0 w 5537606"/>
                <a:gd name="connsiteY14" fmla="*/ 1031443 h 6415430"/>
                <a:gd name="connsiteX15" fmla="*/ 0 w 5537606"/>
                <a:gd name="connsiteY15" fmla="*/ 1082650 h 6415430"/>
                <a:gd name="connsiteX16" fmla="*/ 0 w 5537606"/>
                <a:gd name="connsiteY16" fmla="*/ 1148486 h 6415430"/>
                <a:gd name="connsiteX17" fmla="*/ 29261 w 5537606"/>
                <a:gd name="connsiteY17" fmla="*/ 1170432 h 6415430"/>
                <a:gd name="connsiteX18" fmla="*/ 51206 w 5537606"/>
                <a:gd name="connsiteY18" fmla="*/ 1250899 h 6415430"/>
                <a:gd name="connsiteX19" fmla="*/ 102413 w 5537606"/>
                <a:gd name="connsiteY19" fmla="*/ 1294790 h 6415430"/>
                <a:gd name="connsiteX20" fmla="*/ 131673 w 5537606"/>
                <a:gd name="connsiteY20" fmla="*/ 1331366 h 6415430"/>
                <a:gd name="connsiteX21" fmla="*/ 190195 w 5537606"/>
                <a:gd name="connsiteY21" fmla="*/ 1389888 h 6415430"/>
                <a:gd name="connsiteX22" fmla="*/ 234086 w 5537606"/>
                <a:gd name="connsiteY22" fmla="*/ 1470355 h 6415430"/>
                <a:gd name="connsiteX23" fmla="*/ 256032 w 5537606"/>
                <a:gd name="connsiteY23" fmla="*/ 1499616 h 6415430"/>
                <a:gd name="connsiteX24" fmla="*/ 285293 w 5537606"/>
                <a:gd name="connsiteY24" fmla="*/ 1572768 h 6415430"/>
                <a:gd name="connsiteX25" fmla="*/ 292608 w 5537606"/>
                <a:gd name="connsiteY25" fmla="*/ 1638605 h 6415430"/>
                <a:gd name="connsiteX26" fmla="*/ 263347 w 5537606"/>
                <a:gd name="connsiteY26" fmla="*/ 1726387 h 6415430"/>
                <a:gd name="connsiteX27" fmla="*/ 263347 w 5537606"/>
                <a:gd name="connsiteY27" fmla="*/ 1784909 h 6415430"/>
                <a:gd name="connsiteX28" fmla="*/ 285293 w 5537606"/>
                <a:gd name="connsiteY28" fmla="*/ 1872691 h 6415430"/>
                <a:gd name="connsiteX29" fmla="*/ 307238 w 5537606"/>
                <a:gd name="connsiteY29" fmla="*/ 1967789 h 6415430"/>
                <a:gd name="connsiteX30" fmla="*/ 307238 w 5537606"/>
                <a:gd name="connsiteY30" fmla="*/ 2018995 h 6415430"/>
                <a:gd name="connsiteX31" fmla="*/ 299923 w 5537606"/>
                <a:gd name="connsiteY31" fmla="*/ 2114093 h 6415430"/>
                <a:gd name="connsiteX32" fmla="*/ 358445 w 5537606"/>
                <a:gd name="connsiteY32" fmla="*/ 2165299 h 6415430"/>
                <a:gd name="connsiteX33" fmla="*/ 409651 w 5537606"/>
                <a:gd name="connsiteY33" fmla="*/ 2231136 h 6415430"/>
                <a:gd name="connsiteX34" fmla="*/ 460857 w 5537606"/>
                <a:gd name="connsiteY34" fmla="*/ 2260397 h 6415430"/>
                <a:gd name="connsiteX35" fmla="*/ 548640 w 5537606"/>
                <a:gd name="connsiteY35" fmla="*/ 2362810 h 6415430"/>
                <a:gd name="connsiteX36" fmla="*/ 577901 w 5537606"/>
                <a:gd name="connsiteY36" fmla="*/ 2421331 h 6415430"/>
                <a:gd name="connsiteX37" fmla="*/ 629107 w 5537606"/>
                <a:gd name="connsiteY37" fmla="*/ 2450592 h 6415430"/>
                <a:gd name="connsiteX38" fmla="*/ 643737 w 5537606"/>
                <a:gd name="connsiteY38" fmla="*/ 2509114 h 6415430"/>
                <a:gd name="connsiteX39" fmla="*/ 672998 w 5537606"/>
                <a:gd name="connsiteY39" fmla="*/ 2523744 h 6415430"/>
                <a:gd name="connsiteX40" fmla="*/ 672998 w 5537606"/>
                <a:gd name="connsiteY40" fmla="*/ 2567635 h 6415430"/>
                <a:gd name="connsiteX41" fmla="*/ 694944 w 5537606"/>
                <a:gd name="connsiteY41" fmla="*/ 2582266 h 6415430"/>
                <a:gd name="connsiteX42" fmla="*/ 694944 w 5537606"/>
                <a:gd name="connsiteY42" fmla="*/ 2706624 h 6415430"/>
                <a:gd name="connsiteX43" fmla="*/ 680313 w 5537606"/>
                <a:gd name="connsiteY43" fmla="*/ 2735885 h 6415430"/>
                <a:gd name="connsiteX44" fmla="*/ 680313 w 5537606"/>
                <a:gd name="connsiteY44" fmla="*/ 2735885 h 6415430"/>
                <a:gd name="connsiteX45" fmla="*/ 790041 w 5537606"/>
                <a:gd name="connsiteY45" fmla="*/ 2750515 h 6415430"/>
                <a:gd name="connsiteX46" fmla="*/ 848563 w 5537606"/>
                <a:gd name="connsiteY46" fmla="*/ 2801722 h 6415430"/>
                <a:gd name="connsiteX47" fmla="*/ 892454 w 5537606"/>
                <a:gd name="connsiteY47" fmla="*/ 2867558 h 6415430"/>
                <a:gd name="connsiteX48" fmla="*/ 929030 w 5537606"/>
                <a:gd name="connsiteY48" fmla="*/ 2882189 h 6415430"/>
                <a:gd name="connsiteX49" fmla="*/ 914400 w 5537606"/>
                <a:gd name="connsiteY49" fmla="*/ 2940710 h 6415430"/>
                <a:gd name="connsiteX50" fmla="*/ 907085 w 5537606"/>
                <a:gd name="connsiteY50" fmla="*/ 3035808 h 6415430"/>
                <a:gd name="connsiteX51" fmla="*/ 929030 w 5537606"/>
                <a:gd name="connsiteY51" fmla="*/ 3094330 h 6415430"/>
                <a:gd name="connsiteX52" fmla="*/ 972921 w 5537606"/>
                <a:gd name="connsiteY52" fmla="*/ 3108960 h 6415430"/>
                <a:gd name="connsiteX53" fmla="*/ 965606 w 5537606"/>
                <a:gd name="connsiteY53" fmla="*/ 3211373 h 6415430"/>
                <a:gd name="connsiteX54" fmla="*/ 980237 w 5537606"/>
                <a:gd name="connsiteY54" fmla="*/ 3269894 h 6415430"/>
                <a:gd name="connsiteX55" fmla="*/ 1009497 w 5537606"/>
                <a:gd name="connsiteY55" fmla="*/ 3357677 h 6415430"/>
                <a:gd name="connsiteX56" fmla="*/ 1082649 w 5537606"/>
                <a:gd name="connsiteY56" fmla="*/ 3423514 h 6415430"/>
                <a:gd name="connsiteX57" fmla="*/ 1104595 w 5537606"/>
                <a:gd name="connsiteY57" fmla="*/ 3467405 h 6415430"/>
                <a:gd name="connsiteX58" fmla="*/ 1177747 w 5537606"/>
                <a:gd name="connsiteY58" fmla="*/ 3474720 h 6415430"/>
                <a:gd name="connsiteX59" fmla="*/ 1214323 w 5537606"/>
                <a:gd name="connsiteY59" fmla="*/ 3438144 h 6415430"/>
                <a:gd name="connsiteX60" fmla="*/ 1243584 w 5537606"/>
                <a:gd name="connsiteY60" fmla="*/ 3467405 h 6415430"/>
                <a:gd name="connsiteX61" fmla="*/ 1265529 w 5537606"/>
                <a:gd name="connsiteY61" fmla="*/ 3525926 h 6415430"/>
                <a:gd name="connsiteX62" fmla="*/ 1272845 w 5537606"/>
                <a:gd name="connsiteY62" fmla="*/ 3577133 h 6415430"/>
                <a:gd name="connsiteX63" fmla="*/ 1265529 w 5537606"/>
                <a:gd name="connsiteY63" fmla="*/ 3606394 h 6415430"/>
                <a:gd name="connsiteX64" fmla="*/ 1214323 w 5537606"/>
                <a:gd name="connsiteY64" fmla="*/ 3650285 h 6415430"/>
                <a:gd name="connsiteX65" fmla="*/ 1185062 w 5537606"/>
                <a:gd name="connsiteY65" fmla="*/ 3686861 h 6415430"/>
                <a:gd name="connsiteX66" fmla="*/ 1207008 w 5537606"/>
                <a:gd name="connsiteY66" fmla="*/ 3738067 h 6415430"/>
                <a:gd name="connsiteX67" fmla="*/ 1207008 w 5537606"/>
                <a:gd name="connsiteY67" fmla="*/ 3818534 h 6415430"/>
                <a:gd name="connsiteX68" fmla="*/ 1221638 w 5537606"/>
                <a:gd name="connsiteY68" fmla="*/ 3840480 h 6415430"/>
                <a:gd name="connsiteX69" fmla="*/ 1228953 w 5537606"/>
                <a:gd name="connsiteY69" fmla="*/ 3920947 h 6415430"/>
                <a:gd name="connsiteX70" fmla="*/ 1258214 w 5537606"/>
                <a:gd name="connsiteY70" fmla="*/ 3942893 h 6415430"/>
                <a:gd name="connsiteX71" fmla="*/ 1331366 w 5537606"/>
                <a:gd name="connsiteY71" fmla="*/ 3979469 h 6415430"/>
                <a:gd name="connsiteX72" fmla="*/ 1419149 w 5537606"/>
                <a:gd name="connsiteY72" fmla="*/ 4074566 h 6415430"/>
                <a:gd name="connsiteX73" fmla="*/ 1470355 w 5537606"/>
                <a:gd name="connsiteY73" fmla="*/ 4140403 h 6415430"/>
                <a:gd name="connsiteX74" fmla="*/ 1477670 w 5537606"/>
                <a:gd name="connsiteY74" fmla="*/ 4213555 h 6415430"/>
                <a:gd name="connsiteX75" fmla="*/ 1536192 w 5537606"/>
                <a:gd name="connsiteY75" fmla="*/ 4272077 h 6415430"/>
                <a:gd name="connsiteX76" fmla="*/ 1550822 w 5537606"/>
                <a:gd name="connsiteY76" fmla="*/ 4337914 h 6415430"/>
                <a:gd name="connsiteX77" fmla="*/ 1645920 w 5537606"/>
                <a:gd name="connsiteY77" fmla="*/ 4389120 h 6415430"/>
                <a:gd name="connsiteX78" fmla="*/ 1682496 w 5537606"/>
                <a:gd name="connsiteY78" fmla="*/ 4433011 h 6415430"/>
                <a:gd name="connsiteX79" fmla="*/ 1704441 w 5537606"/>
                <a:gd name="connsiteY79" fmla="*/ 4498848 h 6415430"/>
                <a:gd name="connsiteX80" fmla="*/ 1762963 w 5537606"/>
                <a:gd name="connsiteY80" fmla="*/ 4513478 h 6415430"/>
                <a:gd name="connsiteX81" fmla="*/ 1777593 w 5537606"/>
                <a:gd name="connsiteY81" fmla="*/ 4542739 h 6415430"/>
                <a:gd name="connsiteX82" fmla="*/ 1755648 w 5537606"/>
                <a:gd name="connsiteY82" fmla="*/ 4608576 h 6415430"/>
                <a:gd name="connsiteX83" fmla="*/ 1814169 w 5537606"/>
                <a:gd name="connsiteY83" fmla="*/ 4681728 h 6415430"/>
                <a:gd name="connsiteX84" fmla="*/ 1916582 w 5537606"/>
                <a:gd name="connsiteY84" fmla="*/ 4681728 h 6415430"/>
                <a:gd name="connsiteX85" fmla="*/ 1894637 w 5537606"/>
                <a:gd name="connsiteY85" fmla="*/ 4747565 h 6415430"/>
                <a:gd name="connsiteX86" fmla="*/ 1901952 w 5537606"/>
                <a:gd name="connsiteY86" fmla="*/ 4828032 h 6415430"/>
                <a:gd name="connsiteX87" fmla="*/ 1901952 w 5537606"/>
                <a:gd name="connsiteY87" fmla="*/ 4857293 h 6415430"/>
                <a:gd name="connsiteX88" fmla="*/ 1931213 w 5537606"/>
                <a:gd name="connsiteY88" fmla="*/ 4952390 h 6415430"/>
                <a:gd name="connsiteX89" fmla="*/ 1916582 w 5537606"/>
                <a:gd name="connsiteY89" fmla="*/ 5047488 h 6415430"/>
                <a:gd name="connsiteX90" fmla="*/ 1931213 w 5537606"/>
                <a:gd name="connsiteY90" fmla="*/ 5091379 h 6415430"/>
                <a:gd name="connsiteX91" fmla="*/ 1967789 w 5537606"/>
                <a:gd name="connsiteY91" fmla="*/ 5106010 h 6415430"/>
                <a:gd name="connsiteX92" fmla="*/ 1989734 w 5537606"/>
                <a:gd name="connsiteY92" fmla="*/ 5164531 h 6415430"/>
                <a:gd name="connsiteX93" fmla="*/ 2077517 w 5537606"/>
                <a:gd name="connsiteY93" fmla="*/ 5171846 h 6415430"/>
                <a:gd name="connsiteX94" fmla="*/ 2216505 w 5537606"/>
                <a:gd name="connsiteY94" fmla="*/ 5157216 h 6415430"/>
                <a:gd name="connsiteX95" fmla="*/ 2311603 w 5537606"/>
                <a:gd name="connsiteY95" fmla="*/ 5179162 h 6415430"/>
                <a:gd name="connsiteX96" fmla="*/ 2377440 w 5537606"/>
                <a:gd name="connsiteY96" fmla="*/ 5201107 h 6415430"/>
                <a:gd name="connsiteX97" fmla="*/ 2479853 w 5537606"/>
                <a:gd name="connsiteY97" fmla="*/ 5193792 h 6415430"/>
                <a:gd name="connsiteX98" fmla="*/ 2531059 w 5537606"/>
                <a:gd name="connsiteY98" fmla="*/ 5186477 h 6415430"/>
                <a:gd name="connsiteX99" fmla="*/ 2604211 w 5537606"/>
                <a:gd name="connsiteY99" fmla="*/ 5230368 h 6415430"/>
                <a:gd name="connsiteX100" fmla="*/ 2670048 w 5537606"/>
                <a:gd name="connsiteY100" fmla="*/ 5266944 h 6415430"/>
                <a:gd name="connsiteX101" fmla="*/ 2684678 w 5537606"/>
                <a:gd name="connsiteY101" fmla="*/ 5310835 h 6415430"/>
                <a:gd name="connsiteX102" fmla="*/ 2735885 w 5537606"/>
                <a:gd name="connsiteY102" fmla="*/ 5376672 h 6415430"/>
                <a:gd name="connsiteX103" fmla="*/ 2816352 w 5537606"/>
                <a:gd name="connsiteY103" fmla="*/ 5413248 h 6415430"/>
                <a:gd name="connsiteX104" fmla="*/ 2926080 w 5537606"/>
                <a:gd name="connsiteY104" fmla="*/ 5464454 h 6415430"/>
                <a:gd name="connsiteX105" fmla="*/ 3006547 w 5537606"/>
                <a:gd name="connsiteY105" fmla="*/ 5435194 h 6415430"/>
                <a:gd name="connsiteX106" fmla="*/ 3087014 w 5537606"/>
                <a:gd name="connsiteY106" fmla="*/ 5442509 h 6415430"/>
                <a:gd name="connsiteX107" fmla="*/ 3160166 w 5537606"/>
                <a:gd name="connsiteY107" fmla="*/ 5596128 h 6415430"/>
                <a:gd name="connsiteX108" fmla="*/ 3160166 w 5537606"/>
                <a:gd name="connsiteY108" fmla="*/ 5632704 h 6415430"/>
                <a:gd name="connsiteX109" fmla="*/ 3189427 w 5537606"/>
                <a:gd name="connsiteY109" fmla="*/ 5669280 h 6415430"/>
                <a:gd name="connsiteX110" fmla="*/ 3233318 w 5537606"/>
                <a:gd name="connsiteY110" fmla="*/ 5647334 h 6415430"/>
                <a:gd name="connsiteX111" fmla="*/ 3277209 w 5537606"/>
                <a:gd name="connsiteY111" fmla="*/ 5632704 h 6415430"/>
                <a:gd name="connsiteX112" fmla="*/ 3350361 w 5537606"/>
                <a:gd name="connsiteY112" fmla="*/ 5654650 h 6415430"/>
                <a:gd name="connsiteX113" fmla="*/ 3503981 w 5537606"/>
                <a:gd name="connsiteY113" fmla="*/ 5764378 h 6415430"/>
                <a:gd name="connsiteX114" fmla="*/ 3606393 w 5537606"/>
                <a:gd name="connsiteY114" fmla="*/ 5837530 h 6415430"/>
                <a:gd name="connsiteX115" fmla="*/ 3686861 w 5537606"/>
                <a:gd name="connsiteY115" fmla="*/ 5917997 h 6415430"/>
                <a:gd name="connsiteX116" fmla="*/ 3730752 w 5537606"/>
                <a:gd name="connsiteY116" fmla="*/ 5954573 h 6415430"/>
                <a:gd name="connsiteX117" fmla="*/ 3774643 w 5537606"/>
                <a:gd name="connsiteY117" fmla="*/ 6035040 h 6415430"/>
                <a:gd name="connsiteX118" fmla="*/ 3789273 w 5537606"/>
                <a:gd name="connsiteY118" fmla="*/ 6093562 h 6415430"/>
                <a:gd name="connsiteX119" fmla="*/ 3811219 w 5537606"/>
                <a:gd name="connsiteY119" fmla="*/ 6166714 h 6415430"/>
                <a:gd name="connsiteX120" fmla="*/ 3796589 w 5537606"/>
                <a:gd name="connsiteY120" fmla="*/ 6232550 h 6415430"/>
                <a:gd name="connsiteX121" fmla="*/ 3796589 w 5537606"/>
                <a:gd name="connsiteY121" fmla="*/ 6276442 h 6415430"/>
                <a:gd name="connsiteX122" fmla="*/ 3825849 w 5537606"/>
                <a:gd name="connsiteY122" fmla="*/ 6305702 h 6415430"/>
                <a:gd name="connsiteX123" fmla="*/ 3869741 w 5537606"/>
                <a:gd name="connsiteY123" fmla="*/ 6305702 h 6415430"/>
                <a:gd name="connsiteX124" fmla="*/ 3884371 w 5537606"/>
                <a:gd name="connsiteY124" fmla="*/ 6327648 h 6415430"/>
                <a:gd name="connsiteX125" fmla="*/ 3877056 w 5537606"/>
                <a:gd name="connsiteY125" fmla="*/ 6415430 h 6415430"/>
                <a:gd name="connsiteX126" fmla="*/ 5362041 w 5537606"/>
                <a:gd name="connsiteY126" fmla="*/ 6217920 h 6415430"/>
                <a:gd name="connsiteX127" fmla="*/ 5413248 w 5537606"/>
                <a:gd name="connsiteY127" fmla="*/ 6152083 h 6415430"/>
                <a:gd name="connsiteX128" fmla="*/ 5405933 w 5537606"/>
                <a:gd name="connsiteY128" fmla="*/ 6078931 h 6415430"/>
                <a:gd name="connsiteX129" fmla="*/ 5376672 w 5537606"/>
                <a:gd name="connsiteY129" fmla="*/ 6020410 h 6415430"/>
                <a:gd name="connsiteX130" fmla="*/ 5318150 w 5537606"/>
                <a:gd name="connsiteY130" fmla="*/ 6005779 h 6415430"/>
                <a:gd name="connsiteX131" fmla="*/ 5296205 w 5537606"/>
                <a:gd name="connsiteY131" fmla="*/ 5991149 h 6415430"/>
                <a:gd name="connsiteX132" fmla="*/ 5266944 w 5537606"/>
                <a:gd name="connsiteY132" fmla="*/ 5888736 h 6415430"/>
                <a:gd name="connsiteX133" fmla="*/ 5266944 w 5537606"/>
                <a:gd name="connsiteY133" fmla="*/ 5800954 h 6415430"/>
                <a:gd name="connsiteX134" fmla="*/ 5347411 w 5537606"/>
                <a:gd name="connsiteY134" fmla="*/ 5691226 h 6415430"/>
                <a:gd name="connsiteX135" fmla="*/ 5369357 w 5537606"/>
                <a:gd name="connsiteY135" fmla="*/ 5559552 h 6415430"/>
                <a:gd name="connsiteX136" fmla="*/ 5347411 w 5537606"/>
                <a:gd name="connsiteY136" fmla="*/ 5449824 h 6415430"/>
                <a:gd name="connsiteX137" fmla="*/ 5354726 w 5537606"/>
                <a:gd name="connsiteY137" fmla="*/ 5376672 h 6415430"/>
                <a:gd name="connsiteX138" fmla="*/ 5376672 w 5537606"/>
                <a:gd name="connsiteY138" fmla="*/ 5340096 h 6415430"/>
                <a:gd name="connsiteX139" fmla="*/ 5391302 w 5537606"/>
                <a:gd name="connsiteY139" fmla="*/ 5274259 h 6415430"/>
                <a:gd name="connsiteX140" fmla="*/ 5530291 w 5537606"/>
                <a:gd name="connsiteY140" fmla="*/ 5201107 h 6415430"/>
                <a:gd name="connsiteX141" fmla="*/ 5537606 w 5537606"/>
                <a:gd name="connsiteY141" fmla="*/ 5142586 h 6415430"/>
                <a:gd name="connsiteX142" fmla="*/ 5501030 w 5537606"/>
                <a:gd name="connsiteY142" fmla="*/ 5091379 h 6415430"/>
                <a:gd name="connsiteX143" fmla="*/ 5413248 w 5537606"/>
                <a:gd name="connsiteY143" fmla="*/ 5076749 h 6415430"/>
                <a:gd name="connsiteX144" fmla="*/ 5398617 w 5537606"/>
                <a:gd name="connsiteY144" fmla="*/ 5062118 h 6415430"/>
                <a:gd name="connsiteX145" fmla="*/ 5391302 w 5537606"/>
                <a:gd name="connsiteY145" fmla="*/ 4974336 h 6415430"/>
                <a:gd name="connsiteX146" fmla="*/ 5369357 w 5537606"/>
                <a:gd name="connsiteY146" fmla="*/ 4959706 h 6415430"/>
                <a:gd name="connsiteX147" fmla="*/ 5303520 w 5537606"/>
                <a:gd name="connsiteY147" fmla="*/ 4842662 h 6415430"/>
                <a:gd name="connsiteX148" fmla="*/ 5237683 w 5537606"/>
                <a:gd name="connsiteY148" fmla="*/ 4791456 h 6415430"/>
                <a:gd name="connsiteX149" fmla="*/ 5252313 w 5537606"/>
                <a:gd name="connsiteY149" fmla="*/ 4696358 h 6415430"/>
                <a:gd name="connsiteX150" fmla="*/ 2282342 w 5537606"/>
                <a:gd name="connsiteY150" fmla="*/ 2084832 h 6415430"/>
                <a:gd name="connsiteX151" fmla="*/ 2282342 w 5537606"/>
                <a:gd name="connsiteY151" fmla="*/ 73152 h 6415430"/>
                <a:gd name="connsiteX152" fmla="*/ 146304 w 5537606"/>
                <a:gd name="connsiteY152" fmla="*/ 0 h 64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5537606" h="6415430">
                  <a:moveTo>
                    <a:pt x="146304" y="0"/>
                  </a:moveTo>
                  <a:lnTo>
                    <a:pt x="138989" y="80467"/>
                  </a:lnTo>
                  <a:lnTo>
                    <a:pt x="117043" y="182880"/>
                  </a:lnTo>
                  <a:lnTo>
                    <a:pt x="160934" y="219456"/>
                  </a:lnTo>
                  <a:lnTo>
                    <a:pt x="175565" y="292608"/>
                  </a:lnTo>
                  <a:lnTo>
                    <a:pt x="197510" y="380390"/>
                  </a:lnTo>
                  <a:lnTo>
                    <a:pt x="190195" y="453542"/>
                  </a:lnTo>
                  <a:lnTo>
                    <a:pt x="160934" y="541325"/>
                  </a:lnTo>
                  <a:lnTo>
                    <a:pt x="131673" y="614477"/>
                  </a:lnTo>
                  <a:lnTo>
                    <a:pt x="138989" y="636422"/>
                  </a:lnTo>
                  <a:lnTo>
                    <a:pt x="168249" y="658368"/>
                  </a:lnTo>
                  <a:lnTo>
                    <a:pt x="168249" y="702259"/>
                  </a:lnTo>
                  <a:lnTo>
                    <a:pt x="87782" y="841248"/>
                  </a:lnTo>
                  <a:lnTo>
                    <a:pt x="14630" y="943661"/>
                  </a:lnTo>
                  <a:lnTo>
                    <a:pt x="0" y="1031443"/>
                  </a:lnTo>
                  <a:lnTo>
                    <a:pt x="0" y="1082650"/>
                  </a:lnTo>
                  <a:lnTo>
                    <a:pt x="0" y="1148486"/>
                  </a:lnTo>
                  <a:lnTo>
                    <a:pt x="29261" y="1170432"/>
                  </a:lnTo>
                  <a:lnTo>
                    <a:pt x="51206" y="1250899"/>
                  </a:lnTo>
                  <a:lnTo>
                    <a:pt x="102413" y="1294790"/>
                  </a:lnTo>
                  <a:lnTo>
                    <a:pt x="131673" y="1331366"/>
                  </a:lnTo>
                  <a:lnTo>
                    <a:pt x="190195" y="1389888"/>
                  </a:lnTo>
                  <a:lnTo>
                    <a:pt x="234086" y="1470355"/>
                  </a:lnTo>
                  <a:lnTo>
                    <a:pt x="256032" y="1499616"/>
                  </a:lnTo>
                  <a:lnTo>
                    <a:pt x="285293" y="1572768"/>
                  </a:lnTo>
                  <a:lnTo>
                    <a:pt x="292608" y="1638605"/>
                  </a:lnTo>
                  <a:lnTo>
                    <a:pt x="263347" y="1726387"/>
                  </a:lnTo>
                  <a:lnTo>
                    <a:pt x="263347" y="1784909"/>
                  </a:lnTo>
                  <a:lnTo>
                    <a:pt x="285293" y="1872691"/>
                  </a:lnTo>
                  <a:lnTo>
                    <a:pt x="307238" y="1967789"/>
                  </a:lnTo>
                  <a:lnTo>
                    <a:pt x="307238" y="2018995"/>
                  </a:lnTo>
                  <a:lnTo>
                    <a:pt x="299923" y="2114093"/>
                  </a:lnTo>
                  <a:lnTo>
                    <a:pt x="358445" y="2165299"/>
                  </a:lnTo>
                  <a:lnTo>
                    <a:pt x="409651" y="2231136"/>
                  </a:lnTo>
                  <a:lnTo>
                    <a:pt x="460857" y="2260397"/>
                  </a:lnTo>
                  <a:lnTo>
                    <a:pt x="548640" y="2362810"/>
                  </a:lnTo>
                  <a:lnTo>
                    <a:pt x="577901" y="2421331"/>
                  </a:lnTo>
                  <a:lnTo>
                    <a:pt x="629107" y="2450592"/>
                  </a:lnTo>
                  <a:lnTo>
                    <a:pt x="643737" y="2509114"/>
                  </a:lnTo>
                  <a:lnTo>
                    <a:pt x="672998" y="2523744"/>
                  </a:lnTo>
                  <a:lnTo>
                    <a:pt x="672998" y="2567635"/>
                  </a:lnTo>
                  <a:lnTo>
                    <a:pt x="694944" y="2582266"/>
                  </a:lnTo>
                  <a:lnTo>
                    <a:pt x="694944" y="2706624"/>
                  </a:lnTo>
                  <a:lnTo>
                    <a:pt x="680313" y="2735885"/>
                  </a:lnTo>
                  <a:lnTo>
                    <a:pt x="680313" y="2735885"/>
                  </a:lnTo>
                  <a:lnTo>
                    <a:pt x="790041" y="2750515"/>
                  </a:lnTo>
                  <a:lnTo>
                    <a:pt x="848563" y="2801722"/>
                  </a:lnTo>
                  <a:lnTo>
                    <a:pt x="892454" y="2867558"/>
                  </a:lnTo>
                  <a:lnTo>
                    <a:pt x="929030" y="2882189"/>
                  </a:lnTo>
                  <a:lnTo>
                    <a:pt x="914400" y="2940710"/>
                  </a:lnTo>
                  <a:lnTo>
                    <a:pt x="907085" y="3035808"/>
                  </a:lnTo>
                  <a:lnTo>
                    <a:pt x="929030" y="3094330"/>
                  </a:lnTo>
                  <a:lnTo>
                    <a:pt x="972921" y="3108960"/>
                  </a:lnTo>
                  <a:lnTo>
                    <a:pt x="965606" y="3211373"/>
                  </a:lnTo>
                  <a:lnTo>
                    <a:pt x="980237" y="3269894"/>
                  </a:lnTo>
                  <a:lnTo>
                    <a:pt x="1009497" y="3357677"/>
                  </a:lnTo>
                  <a:lnTo>
                    <a:pt x="1082649" y="3423514"/>
                  </a:lnTo>
                  <a:lnTo>
                    <a:pt x="1104595" y="3467405"/>
                  </a:lnTo>
                  <a:lnTo>
                    <a:pt x="1177747" y="3474720"/>
                  </a:lnTo>
                  <a:lnTo>
                    <a:pt x="1214323" y="3438144"/>
                  </a:lnTo>
                  <a:lnTo>
                    <a:pt x="1243584" y="3467405"/>
                  </a:lnTo>
                  <a:lnTo>
                    <a:pt x="1265529" y="3525926"/>
                  </a:lnTo>
                  <a:lnTo>
                    <a:pt x="1272845" y="3577133"/>
                  </a:lnTo>
                  <a:lnTo>
                    <a:pt x="1265529" y="3606394"/>
                  </a:lnTo>
                  <a:lnTo>
                    <a:pt x="1214323" y="3650285"/>
                  </a:lnTo>
                  <a:lnTo>
                    <a:pt x="1185062" y="3686861"/>
                  </a:lnTo>
                  <a:lnTo>
                    <a:pt x="1207008" y="3738067"/>
                  </a:lnTo>
                  <a:lnTo>
                    <a:pt x="1207008" y="3818534"/>
                  </a:lnTo>
                  <a:lnTo>
                    <a:pt x="1221638" y="3840480"/>
                  </a:lnTo>
                  <a:lnTo>
                    <a:pt x="1228953" y="3920947"/>
                  </a:lnTo>
                  <a:lnTo>
                    <a:pt x="1258214" y="3942893"/>
                  </a:lnTo>
                  <a:lnTo>
                    <a:pt x="1331366" y="3979469"/>
                  </a:lnTo>
                  <a:lnTo>
                    <a:pt x="1419149" y="4074566"/>
                  </a:lnTo>
                  <a:lnTo>
                    <a:pt x="1470355" y="4140403"/>
                  </a:lnTo>
                  <a:lnTo>
                    <a:pt x="1477670" y="4213555"/>
                  </a:lnTo>
                  <a:lnTo>
                    <a:pt x="1536192" y="4272077"/>
                  </a:lnTo>
                  <a:lnTo>
                    <a:pt x="1550822" y="4337914"/>
                  </a:lnTo>
                  <a:lnTo>
                    <a:pt x="1645920" y="4389120"/>
                  </a:lnTo>
                  <a:lnTo>
                    <a:pt x="1682496" y="4433011"/>
                  </a:lnTo>
                  <a:lnTo>
                    <a:pt x="1704441" y="4498848"/>
                  </a:lnTo>
                  <a:lnTo>
                    <a:pt x="1762963" y="4513478"/>
                  </a:lnTo>
                  <a:lnTo>
                    <a:pt x="1777593" y="4542739"/>
                  </a:lnTo>
                  <a:lnTo>
                    <a:pt x="1755648" y="4608576"/>
                  </a:lnTo>
                  <a:lnTo>
                    <a:pt x="1814169" y="4681728"/>
                  </a:lnTo>
                  <a:lnTo>
                    <a:pt x="1916582" y="4681728"/>
                  </a:lnTo>
                  <a:lnTo>
                    <a:pt x="1894637" y="4747565"/>
                  </a:lnTo>
                  <a:lnTo>
                    <a:pt x="1901952" y="4828032"/>
                  </a:lnTo>
                  <a:lnTo>
                    <a:pt x="1901952" y="4857293"/>
                  </a:lnTo>
                  <a:lnTo>
                    <a:pt x="1931213" y="4952390"/>
                  </a:lnTo>
                  <a:lnTo>
                    <a:pt x="1916582" y="5047488"/>
                  </a:lnTo>
                  <a:lnTo>
                    <a:pt x="1931213" y="5091379"/>
                  </a:lnTo>
                  <a:lnTo>
                    <a:pt x="1967789" y="5106010"/>
                  </a:lnTo>
                  <a:lnTo>
                    <a:pt x="1989734" y="5164531"/>
                  </a:lnTo>
                  <a:lnTo>
                    <a:pt x="2077517" y="5171846"/>
                  </a:lnTo>
                  <a:lnTo>
                    <a:pt x="2216505" y="5157216"/>
                  </a:lnTo>
                  <a:lnTo>
                    <a:pt x="2311603" y="5179162"/>
                  </a:lnTo>
                  <a:lnTo>
                    <a:pt x="2377440" y="5201107"/>
                  </a:lnTo>
                  <a:lnTo>
                    <a:pt x="2479853" y="5193792"/>
                  </a:lnTo>
                  <a:lnTo>
                    <a:pt x="2531059" y="5186477"/>
                  </a:lnTo>
                  <a:lnTo>
                    <a:pt x="2604211" y="5230368"/>
                  </a:lnTo>
                  <a:lnTo>
                    <a:pt x="2670048" y="5266944"/>
                  </a:lnTo>
                  <a:lnTo>
                    <a:pt x="2684678" y="5310835"/>
                  </a:lnTo>
                  <a:lnTo>
                    <a:pt x="2735885" y="5376672"/>
                  </a:lnTo>
                  <a:lnTo>
                    <a:pt x="2816352" y="5413248"/>
                  </a:lnTo>
                  <a:lnTo>
                    <a:pt x="2926080" y="5464454"/>
                  </a:lnTo>
                  <a:lnTo>
                    <a:pt x="3006547" y="5435194"/>
                  </a:lnTo>
                  <a:lnTo>
                    <a:pt x="3087014" y="5442509"/>
                  </a:lnTo>
                  <a:lnTo>
                    <a:pt x="3160166" y="5596128"/>
                  </a:lnTo>
                  <a:lnTo>
                    <a:pt x="3160166" y="5632704"/>
                  </a:lnTo>
                  <a:lnTo>
                    <a:pt x="3189427" y="5669280"/>
                  </a:lnTo>
                  <a:lnTo>
                    <a:pt x="3233318" y="5647334"/>
                  </a:lnTo>
                  <a:lnTo>
                    <a:pt x="3277209" y="5632704"/>
                  </a:lnTo>
                  <a:lnTo>
                    <a:pt x="3350361" y="5654650"/>
                  </a:lnTo>
                  <a:lnTo>
                    <a:pt x="3503981" y="5764378"/>
                  </a:lnTo>
                  <a:lnTo>
                    <a:pt x="3606393" y="5837530"/>
                  </a:lnTo>
                  <a:lnTo>
                    <a:pt x="3686861" y="5917997"/>
                  </a:lnTo>
                  <a:lnTo>
                    <a:pt x="3730752" y="5954573"/>
                  </a:lnTo>
                  <a:lnTo>
                    <a:pt x="3774643" y="6035040"/>
                  </a:lnTo>
                  <a:lnTo>
                    <a:pt x="3789273" y="6093562"/>
                  </a:lnTo>
                  <a:lnTo>
                    <a:pt x="3811219" y="6166714"/>
                  </a:lnTo>
                  <a:lnTo>
                    <a:pt x="3796589" y="6232550"/>
                  </a:lnTo>
                  <a:lnTo>
                    <a:pt x="3796589" y="6276442"/>
                  </a:lnTo>
                  <a:lnTo>
                    <a:pt x="3825849" y="6305702"/>
                  </a:lnTo>
                  <a:lnTo>
                    <a:pt x="3869741" y="6305702"/>
                  </a:lnTo>
                  <a:lnTo>
                    <a:pt x="3884371" y="6327648"/>
                  </a:lnTo>
                  <a:lnTo>
                    <a:pt x="3877056" y="6415430"/>
                  </a:lnTo>
                  <a:lnTo>
                    <a:pt x="5362041" y="6217920"/>
                  </a:lnTo>
                  <a:lnTo>
                    <a:pt x="5413248" y="6152083"/>
                  </a:lnTo>
                  <a:lnTo>
                    <a:pt x="5405933" y="6078931"/>
                  </a:lnTo>
                  <a:lnTo>
                    <a:pt x="5376672" y="6020410"/>
                  </a:lnTo>
                  <a:lnTo>
                    <a:pt x="5318150" y="6005779"/>
                  </a:lnTo>
                  <a:lnTo>
                    <a:pt x="5296205" y="5991149"/>
                  </a:lnTo>
                  <a:lnTo>
                    <a:pt x="5266944" y="5888736"/>
                  </a:lnTo>
                  <a:lnTo>
                    <a:pt x="5266944" y="5800954"/>
                  </a:lnTo>
                  <a:lnTo>
                    <a:pt x="5347411" y="5691226"/>
                  </a:lnTo>
                  <a:lnTo>
                    <a:pt x="5369357" y="5559552"/>
                  </a:lnTo>
                  <a:lnTo>
                    <a:pt x="5347411" y="5449824"/>
                  </a:lnTo>
                  <a:lnTo>
                    <a:pt x="5354726" y="5376672"/>
                  </a:lnTo>
                  <a:lnTo>
                    <a:pt x="5376672" y="5340096"/>
                  </a:lnTo>
                  <a:lnTo>
                    <a:pt x="5391302" y="5274259"/>
                  </a:lnTo>
                  <a:lnTo>
                    <a:pt x="5530291" y="5201107"/>
                  </a:lnTo>
                  <a:lnTo>
                    <a:pt x="5537606" y="5142586"/>
                  </a:lnTo>
                  <a:lnTo>
                    <a:pt x="5501030" y="5091379"/>
                  </a:lnTo>
                  <a:lnTo>
                    <a:pt x="5413248" y="5076749"/>
                  </a:lnTo>
                  <a:lnTo>
                    <a:pt x="5398617" y="5062118"/>
                  </a:lnTo>
                  <a:lnTo>
                    <a:pt x="5391302" y="4974336"/>
                  </a:lnTo>
                  <a:lnTo>
                    <a:pt x="5369357" y="4959706"/>
                  </a:lnTo>
                  <a:lnTo>
                    <a:pt x="5303520" y="4842662"/>
                  </a:lnTo>
                  <a:lnTo>
                    <a:pt x="5237683" y="4791456"/>
                  </a:lnTo>
                  <a:lnTo>
                    <a:pt x="5252313" y="4696358"/>
                  </a:lnTo>
                  <a:lnTo>
                    <a:pt x="2282342" y="2084832"/>
                  </a:lnTo>
                  <a:lnTo>
                    <a:pt x="2282342" y="73152"/>
                  </a:lnTo>
                  <a:lnTo>
                    <a:pt x="146304" y="0"/>
                  </a:lnTo>
                  <a:close/>
                </a:path>
              </a:pathLst>
            </a:custGeom>
            <a:blipFill dpi="0" rotWithShape="1"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0681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676" y="2313655"/>
            <a:ext cx="3806397" cy="2083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Right Arrow 18"/>
          <p:cNvSpPr/>
          <p:nvPr/>
        </p:nvSpPr>
        <p:spPr>
          <a:xfrm>
            <a:off x="124326" y="3931694"/>
            <a:ext cx="8352612" cy="2346755"/>
          </a:xfrm>
          <a:prstGeom prst="rightArrow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30237" y="5070269"/>
            <a:ext cx="9255608" cy="313634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30236" y="6915309"/>
            <a:ext cx="9715500" cy="3322434"/>
          </a:xfrm>
          <a:prstGeom prst="rightArrow">
            <a:avLst>
              <a:gd name="adj1" fmla="val 59475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0235" y="5884769"/>
            <a:ext cx="834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+mj-lt"/>
              </a:rPr>
              <a:t>Planning Assistance</a:t>
            </a:r>
          </a:p>
          <a:p>
            <a:pPr algn="ctr"/>
            <a:r>
              <a:rPr lang="en-US" b="1" i="1" dirty="0">
                <a:solidFill>
                  <a:prstClr val="white"/>
                </a:solidFill>
                <a:latin typeface="+mj-lt"/>
              </a:rPr>
              <a:t>- </a:t>
            </a:r>
            <a:r>
              <a:rPr lang="en-US" sz="2400" b="1" i="1" dirty="0">
                <a:solidFill>
                  <a:prstClr val="white"/>
                </a:solidFill>
                <a:latin typeface="+mj-lt"/>
              </a:rPr>
              <a:t>Facilitation</a:t>
            </a:r>
          </a:p>
          <a:p>
            <a:pPr algn="ctr"/>
            <a:r>
              <a:rPr lang="en-US" sz="2400" b="1" i="1" dirty="0">
                <a:solidFill>
                  <a:prstClr val="white"/>
                </a:solidFill>
                <a:latin typeface="+mj-lt"/>
              </a:rPr>
              <a:t>- GSA  and GSP Support</a:t>
            </a:r>
            <a:endParaRPr lang="en-US" sz="2400" i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" y="7640610"/>
            <a:ext cx="84769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+mj-lt"/>
              </a:rPr>
              <a:t>Technical Assistance</a:t>
            </a:r>
          </a:p>
          <a:p>
            <a:pPr algn="ctr"/>
            <a:r>
              <a:rPr lang="en-US" b="1" i="1" dirty="0">
                <a:solidFill>
                  <a:prstClr val="white"/>
                </a:solidFill>
                <a:latin typeface="+mj-lt"/>
              </a:rPr>
              <a:t>- </a:t>
            </a:r>
            <a:r>
              <a:rPr lang="en-US" sz="2400" b="1" i="1" dirty="0">
                <a:solidFill>
                  <a:prstClr val="white"/>
                </a:solidFill>
                <a:latin typeface="+mj-lt"/>
              </a:rPr>
              <a:t>Statewide Datasets, Analysis, and Tools</a:t>
            </a:r>
          </a:p>
          <a:p>
            <a:pPr algn="ctr"/>
            <a:r>
              <a:rPr lang="en-US" sz="2400" b="1" i="1" dirty="0">
                <a:solidFill>
                  <a:prstClr val="white"/>
                </a:solidFill>
                <a:latin typeface="+mj-lt"/>
              </a:rPr>
              <a:t>- Best Management Practices</a:t>
            </a:r>
          </a:p>
          <a:p>
            <a:pPr algn="ctr"/>
            <a:r>
              <a:rPr lang="en-US" sz="2400" b="1" i="1" dirty="0">
                <a:solidFill>
                  <a:prstClr val="white"/>
                </a:solidFill>
                <a:latin typeface="+mj-lt"/>
              </a:rPr>
              <a:t>- Water Available for Replenishment Report</a:t>
            </a:r>
          </a:p>
          <a:p>
            <a:endParaRPr lang="en-US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6811" y="4511244"/>
            <a:ext cx="8330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+mj-lt"/>
              </a:rPr>
              <a:t>Financial Assistance</a:t>
            </a:r>
          </a:p>
          <a:p>
            <a:pPr algn="ctr"/>
            <a:r>
              <a:rPr lang="en-US" sz="2400" b="1" i="1" dirty="0">
                <a:solidFill>
                  <a:prstClr val="white"/>
                </a:solidFill>
                <a:latin typeface="+mj-lt"/>
              </a:rPr>
              <a:t>- Prop 1 &amp; Prop 68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086962" y="4511244"/>
            <a:ext cx="3186953" cy="5136864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en-US" sz="3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DWR Evaluation of GSPs</a:t>
            </a:r>
          </a:p>
          <a:p>
            <a:pPr algn="ctr"/>
            <a:r>
              <a:rPr lang="en-US" sz="3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ctr"/>
            <a:r>
              <a:rPr lang="en-US" sz="3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Sustainable Groundwater Management</a:t>
            </a:r>
          </a:p>
          <a:p>
            <a:pPr algn="ctr"/>
            <a:endParaRPr lang="en-US" sz="3600" b="1" kern="0" dirty="0"/>
          </a:p>
        </p:txBody>
      </p:sp>
      <p:sp>
        <p:nvSpPr>
          <p:cNvPr id="13" name="TextBox 12"/>
          <p:cNvSpPr txBox="1"/>
          <p:nvPr/>
        </p:nvSpPr>
        <p:spPr>
          <a:xfrm>
            <a:off x="124328" y="1634279"/>
            <a:ext cx="7772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Engagement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and Advisory Role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44317" y="1653670"/>
            <a:ext cx="3186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Regulatory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Role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1" y="2320885"/>
            <a:ext cx="3727605" cy="2075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DAEE953F-EB33-44FB-94ED-A18063CFF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275" y="2313655"/>
            <a:ext cx="3247640" cy="196850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Title 6"/>
          <p:cNvSpPr txBox="1">
            <a:spLocks/>
          </p:cNvSpPr>
          <p:nvPr/>
        </p:nvSpPr>
        <p:spPr>
          <a:xfrm>
            <a:off x="0" y="-16071"/>
            <a:ext cx="13716000" cy="181960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543050">
              <a:spcBef>
                <a:spcPts val="1688"/>
              </a:spcBef>
            </a:pPr>
            <a:r>
              <a:rPr lang="en-US" sz="6000" cap="all" dirty="0">
                <a:solidFill>
                  <a:srgbClr val="6A9EC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DWR’s Role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0296-7981-42CA-ADB9-0EBDC34AD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56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0613"/>
            <a:ext cx="12344400" cy="1786829"/>
          </a:xfrm>
        </p:spPr>
        <p:txBody>
          <a:bodyPr>
            <a:normAutofit/>
          </a:bodyPr>
          <a:lstStyle/>
          <a:p>
            <a:pPr algn="ctr" defTabSz="1543050">
              <a:spcBef>
                <a:spcPts val="1688"/>
              </a:spcBef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DWR SGMP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40" y="2247442"/>
            <a:ext cx="13477460" cy="7670282"/>
          </a:xfrm>
        </p:spPr>
        <p:txBody>
          <a:bodyPr>
            <a:noAutofit/>
          </a:bodyPr>
          <a:lstStyle/>
          <a:p>
            <a:pPr marL="1166541" lvl="1" indent="-8572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275" b="1" dirty="0"/>
              <a:t>Basin Boundary Modifications</a:t>
            </a:r>
          </a:p>
          <a:p>
            <a:pPr marL="1166541" lvl="1" indent="-8572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275" b="1" dirty="0"/>
              <a:t>Basin Prioritization</a:t>
            </a:r>
          </a:p>
          <a:p>
            <a:pPr marL="1166541" lvl="1" indent="-8572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275" b="1" dirty="0"/>
              <a:t>Alternative Assessments</a:t>
            </a:r>
          </a:p>
          <a:p>
            <a:pPr marL="1166541" lvl="1" indent="-8572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275" b="1" dirty="0"/>
              <a:t>Assistance </a:t>
            </a:r>
          </a:p>
          <a:p>
            <a:pPr marL="2314634" lvl="3" indent="-8572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25" b="1" dirty="0"/>
              <a:t>Technical</a:t>
            </a:r>
          </a:p>
          <a:p>
            <a:pPr marL="2314634" lvl="3" indent="-8572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25" b="1" dirty="0"/>
              <a:t>Planning</a:t>
            </a:r>
          </a:p>
          <a:p>
            <a:pPr marL="2314634" lvl="3" indent="-8572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25" b="1" dirty="0"/>
              <a:t>Financial</a:t>
            </a:r>
          </a:p>
        </p:txBody>
      </p:sp>
    </p:spTree>
    <p:extLst>
      <p:ext uri="{BB962C8B-B14F-4D97-AF65-F5344CB8AC3E}">
        <p14:creationId xmlns:p14="http://schemas.microsoft.com/office/powerpoint/2010/main" val="797140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0D21A-8099-4F81-8995-5770F0731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Final 2018 Basin Boundaries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384258-CBCE-49E6-9B1E-B0F3F41CEBB3}"/>
              </a:ext>
            </a:extLst>
          </p:cNvPr>
          <p:cNvSpPr/>
          <p:nvPr/>
        </p:nvSpPr>
        <p:spPr>
          <a:xfrm>
            <a:off x="685801" y="2485979"/>
            <a:ext cx="6447751" cy="641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12333"/>
            <a:r>
              <a:rPr lang="en-US" sz="3600" dirty="0">
                <a:solidFill>
                  <a:schemeClr val="bg1"/>
                </a:solidFill>
                <a:latin typeface="+mj-lt"/>
              </a:rPr>
              <a:t>Summary of Final Decisions</a:t>
            </a:r>
          </a:p>
          <a:p>
            <a:pPr algn="ctr" defTabSz="612333"/>
            <a:r>
              <a:rPr lang="en-US" sz="3600" dirty="0">
                <a:solidFill>
                  <a:schemeClr val="bg1"/>
                </a:solidFill>
                <a:latin typeface="+mj-lt"/>
              </a:rPr>
              <a:t>(Posted February 11, 2019)</a:t>
            </a:r>
          </a:p>
          <a:p>
            <a:pPr marL="459251" indent="-459251" defTabSz="612333">
              <a:spcBef>
                <a:spcPct val="20000"/>
              </a:spcBef>
              <a:buFont typeface="Arial"/>
              <a:buChar char="•"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35 Approve</a:t>
            </a:r>
          </a:p>
          <a:p>
            <a:pPr marL="459251" indent="-459251" defTabSz="612333">
              <a:spcBef>
                <a:spcPct val="20000"/>
              </a:spcBef>
              <a:buFont typeface="Arial"/>
              <a:buChar char="•"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4 Deny</a:t>
            </a:r>
          </a:p>
          <a:p>
            <a:pPr marL="459251" indent="-459251" defTabSz="612333">
              <a:spcBef>
                <a:spcPct val="20000"/>
              </a:spcBef>
              <a:buFont typeface="Arial"/>
              <a:buChar char="•"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4 Approve with Deny Portion</a:t>
            </a:r>
          </a:p>
          <a:p>
            <a:pPr marL="459251" indent="-459251" defTabSz="612333">
              <a:spcBef>
                <a:spcPct val="20000"/>
              </a:spcBef>
              <a:buFont typeface="Arial"/>
              <a:buChar char="•"/>
            </a:pPr>
            <a:endParaRPr lang="en-US" sz="3750" dirty="0">
              <a:solidFill>
                <a:schemeClr val="bg1"/>
              </a:solidFill>
              <a:latin typeface="+mj-lt"/>
            </a:endParaRPr>
          </a:p>
          <a:p>
            <a:pPr marL="459251" indent="-459251" defTabSz="612333">
              <a:spcBef>
                <a:spcPct val="20000"/>
              </a:spcBef>
              <a:buFont typeface="Arial"/>
              <a:buChar char="•"/>
            </a:pPr>
            <a:r>
              <a:rPr lang="en-US" sz="3750" dirty="0">
                <a:solidFill>
                  <a:schemeClr val="bg1"/>
                </a:solidFill>
                <a:latin typeface="+mj-lt"/>
              </a:rPr>
              <a:t>Summary table, interactive map, and static map</a:t>
            </a:r>
          </a:p>
          <a:p>
            <a:pPr defTabSz="612333">
              <a:spcBef>
                <a:spcPct val="20000"/>
              </a:spcBef>
            </a:pPr>
            <a:r>
              <a:rPr lang="en-US" sz="2400" dirty="0">
                <a:solidFill>
                  <a:schemeClr val="bg1"/>
                </a:solidFill>
                <a:latin typeface="+mj-lt"/>
                <a:hlinkClick r:id="rId3"/>
              </a:rPr>
              <a:t>https://water.ca.gov/Programs/Groundwater-Management/Basin-Boundary-Modifications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defTabSz="612333">
              <a:spcBef>
                <a:spcPct val="20000"/>
              </a:spcBef>
            </a:pP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BE3AF9-7F5F-4490-AE25-F10D990983BB}"/>
              </a:ext>
            </a:extLst>
          </p:cNvPr>
          <p:cNvSpPr txBox="1"/>
          <p:nvPr/>
        </p:nvSpPr>
        <p:spPr>
          <a:xfrm>
            <a:off x="12476749" y="9649326"/>
            <a:ext cx="66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961B523-A4AB-4F9D-B316-A13654713ABA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25ABE4-BD27-4D45-B039-8FB05F9FD6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" t="15284" r="5521" b="11545"/>
          <a:stretch/>
        </p:blipFill>
        <p:spPr>
          <a:xfrm>
            <a:off x="7244392" y="1780911"/>
            <a:ext cx="6277247" cy="786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18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12915900" cy="1148426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Basin Prioritization - </a:t>
            </a:r>
            <a:r>
              <a:rPr lang="en-US" sz="4800" i="1" dirty="0">
                <a:ea typeface="Verdana" panose="020B0604030504040204" pitchFamily="34" charset="0"/>
                <a:cs typeface="Verdana" panose="020B0604030504040204" pitchFamily="34" charset="0"/>
              </a:rPr>
              <a:t>Legislative Directive</a:t>
            </a:r>
            <a:endParaRPr lang="en-US" i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4400"/>
            <a:ext cx="13716000" cy="756506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000" dirty="0">
                <a:solidFill>
                  <a:schemeClr val="bg1"/>
                </a:solidFill>
              </a:rPr>
              <a:t>Basin prioritization triggered by boundary modifications – 2016 &amp; 2018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000" dirty="0"/>
          </a:p>
          <a:p>
            <a:pPr>
              <a:lnSpc>
                <a:spcPct val="110000"/>
              </a:lnSpc>
            </a:pPr>
            <a:r>
              <a:rPr lang="en-US" sz="3000" dirty="0">
                <a:solidFill>
                  <a:schemeClr val="bg1"/>
                </a:solidFill>
              </a:rPr>
              <a:t>Prioritization based on:</a:t>
            </a:r>
          </a:p>
          <a:p>
            <a:pPr marL="685800" lvl="1" indent="0">
              <a:lnSpc>
                <a:spcPct val="110000"/>
              </a:lnSpc>
              <a:buNone/>
            </a:pPr>
            <a:r>
              <a:rPr lang="en-US" sz="3000" b="1" dirty="0">
                <a:solidFill>
                  <a:schemeClr val="bg1"/>
                </a:solidFill>
              </a:rPr>
              <a:t>1. </a:t>
            </a:r>
            <a:r>
              <a:rPr lang="en-US" sz="3000" dirty="0">
                <a:solidFill>
                  <a:schemeClr val="bg1"/>
                </a:solidFill>
              </a:rPr>
              <a:t>The </a:t>
            </a:r>
            <a:r>
              <a:rPr lang="en-US" sz="3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population</a:t>
            </a:r>
            <a:r>
              <a:rPr lang="en-US" sz="3000" dirty="0">
                <a:solidFill>
                  <a:schemeClr val="bg1"/>
                </a:solidFill>
              </a:rPr>
              <a:t> overlying the basin. </a:t>
            </a:r>
          </a:p>
          <a:p>
            <a:pPr marL="685800" lvl="1" indent="0">
              <a:lnSpc>
                <a:spcPct val="110000"/>
              </a:lnSpc>
              <a:buNone/>
            </a:pPr>
            <a:r>
              <a:rPr lang="en-US" sz="3000" b="1" dirty="0">
                <a:solidFill>
                  <a:schemeClr val="bg1"/>
                </a:solidFill>
              </a:rPr>
              <a:t>2. </a:t>
            </a:r>
            <a:r>
              <a:rPr lang="en-US" sz="3000" dirty="0">
                <a:solidFill>
                  <a:schemeClr val="bg1"/>
                </a:solidFill>
              </a:rPr>
              <a:t>The rate of current and </a:t>
            </a:r>
            <a:r>
              <a:rPr lang="en-US" sz="3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projected growth </a:t>
            </a:r>
            <a:r>
              <a:rPr lang="en-US" sz="3000" dirty="0">
                <a:solidFill>
                  <a:schemeClr val="bg1"/>
                </a:solidFill>
              </a:rPr>
              <a:t>of the population in basin. </a:t>
            </a:r>
          </a:p>
          <a:p>
            <a:pPr marL="685800" lvl="1" indent="0">
              <a:lnSpc>
                <a:spcPct val="110000"/>
              </a:lnSpc>
              <a:buNone/>
            </a:pPr>
            <a:r>
              <a:rPr lang="en-US" sz="3000" b="1" dirty="0">
                <a:solidFill>
                  <a:schemeClr val="bg1"/>
                </a:solidFill>
              </a:rPr>
              <a:t>3. </a:t>
            </a:r>
            <a:r>
              <a:rPr lang="en-US" sz="3000" dirty="0">
                <a:solidFill>
                  <a:schemeClr val="bg1"/>
                </a:solidFill>
              </a:rPr>
              <a:t>The number of </a:t>
            </a:r>
            <a:r>
              <a:rPr lang="en-US" sz="3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public supply wells </a:t>
            </a:r>
            <a:r>
              <a:rPr lang="en-US" sz="3000" dirty="0">
                <a:solidFill>
                  <a:schemeClr val="bg1"/>
                </a:solidFill>
              </a:rPr>
              <a:t>that draw from the basin. </a:t>
            </a:r>
          </a:p>
          <a:p>
            <a:pPr marL="685800" lvl="1" indent="0">
              <a:lnSpc>
                <a:spcPct val="110000"/>
              </a:lnSpc>
              <a:buNone/>
            </a:pPr>
            <a:r>
              <a:rPr lang="en-US" sz="3000" b="1" dirty="0">
                <a:solidFill>
                  <a:schemeClr val="bg1"/>
                </a:solidFill>
              </a:rPr>
              <a:t>4. </a:t>
            </a:r>
            <a:r>
              <a:rPr lang="en-US" sz="3000" dirty="0">
                <a:solidFill>
                  <a:schemeClr val="bg1"/>
                </a:solidFill>
              </a:rPr>
              <a:t>The </a:t>
            </a:r>
            <a:r>
              <a:rPr lang="en-US" sz="3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total</a:t>
            </a:r>
            <a:r>
              <a:rPr lang="en-US" sz="3000" dirty="0">
                <a:solidFill>
                  <a:schemeClr val="bg1"/>
                </a:solidFill>
              </a:rPr>
              <a:t> number of </a:t>
            </a:r>
            <a:r>
              <a:rPr lang="en-US" sz="3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wells</a:t>
            </a:r>
            <a:r>
              <a:rPr lang="en-US" sz="3000" dirty="0">
                <a:solidFill>
                  <a:schemeClr val="bg1"/>
                </a:solidFill>
              </a:rPr>
              <a:t> that draw from the basin. </a:t>
            </a:r>
          </a:p>
          <a:p>
            <a:pPr marL="685800" lvl="1" indent="0">
              <a:lnSpc>
                <a:spcPct val="110000"/>
              </a:lnSpc>
              <a:buNone/>
            </a:pPr>
            <a:r>
              <a:rPr lang="en-US" sz="3000" b="1" dirty="0">
                <a:solidFill>
                  <a:schemeClr val="bg1"/>
                </a:solidFill>
              </a:rPr>
              <a:t>5. </a:t>
            </a:r>
            <a:r>
              <a:rPr lang="en-US" sz="3000" dirty="0">
                <a:solidFill>
                  <a:schemeClr val="bg1"/>
                </a:solidFill>
              </a:rPr>
              <a:t>The </a:t>
            </a:r>
            <a:r>
              <a:rPr lang="en-US" sz="3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irrigated acreage </a:t>
            </a:r>
            <a:r>
              <a:rPr lang="en-US" sz="3000" dirty="0">
                <a:solidFill>
                  <a:schemeClr val="bg1"/>
                </a:solidFill>
              </a:rPr>
              <a:t>overlying the basin. </a:t>
            </a:r>
          </a:p>
          <a:p>
            <a:pPr marL="685800" lvl="1" indent="0">
              <a:lnSpc>
                <a:spcPct val="110000"/>
              </a:lnSpc>
              <a:buNone/>
            </a:pPr>
            <a:r>
              <a:rPr lang="en-US" sz="3000" b="1" dirty="0">
                <a:solidFill>
                  <a:schemeClr val="bg1"/>
                </a:solidFill>
              </a:rPr>
              <a:t>6. </a:t>
            </a:r>
            <a:r>
              <a:rPr lang="en-US" sz="3000" dirty="0">
                <a:solidFill>
                  <a:schemeClr val="bg1"/>
                </a:solidFill>
              </a:rPr>
              <a:t>The degree to which persons overlying the basin </a:t>
            </a:r>
            <a:r>
              <a:rPr lang="en-US" sz="3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rely on groundwater</a:t>
            </a:r>
            <a:r>
              <a:rPr lang="en-US" sz="3000" dirty="0">
                <a:solidFill>
                  <a:schemeClr val="bg1"/>
                </a:solidFill>
              </a:rPr>
              <a:t>. </a:t>
            </a:r>
          </a:p>
          <a:p>
            <a:pPr marL="685800" lvl="1" indent="0">
              <a:lnSpc>
                <a:spcPct val="110000"/>
              </a:lnSpc>
              <a:buNone/>
            </a:pPr>
            <a:r>
              <a:rPr lang="en-US" sz="3000" b="1" dirty="0">
                <a:solidFill>
                  <a:schemeClr val="bg1"/>
                </a:solidFill>
              </a:rPr>
              <a:t>7. </a:t>
            </a:r>
            <a:r>
              <a:rPr lang="en-US" sz="3000" dirty="0">
                <a:solidFill>
                  <a:schemeClr val="bg1"/>
                </a:solidFill>
              </a:rPr>
              <a:t>Any </a:t>
            </a:r>
            <a:r>
              <a:rPr lang="en-US" sz="3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documented impacts </a:t>
            </a:r>
            <a:r>
              <a:rPr lang="en-US" sz="3000" dirty="0">
                <a:solidFill>
                  <a:schemeClr val="bg1"/>
                </a:solidFill>
              </a:rPr>
              <a:t>on the groundwater within the basin, </a:t>
            </a:r>
          </a:p>
          <a:p>
            <a:pPr marL="685800" lvl="1" indent="0">
              <a:lnSpc>
                <a:spcPct val="110000"/>
              </a:lnSpc>
              <a:buNone/>
            </a:pPr>
            <a:r>
              <a:rPr lang="en-US" sz="3000" dirty="0">
                <a:solidFill>
                  <a:schemeClr val="bg1"/>
                </a:solidFill>
              </a:rPr>
              <a:t>    including overdraft, subsidence, saline intrusion, and water quality. </a:t>
            </a:r>
          </a:p>
          <a:p>
            <a:pPr marL="685800" lvl="1" indent="0">
              <a:lnSpc>
                <a:spcPct val="110000"/>
              </a:lnSpc>
              <a:buNone/>
            </a:pPr>
            <a:r>
              <a:rPr lang="en-US" sz="3000" b="1" dirty="0">
                <a:solidFill>
                  <a:schemeClr val="bg1"/>
                </a:solidFill>
              </a:rPr>
              <a:t>8. </a:t>
            </a:r>
            <a:r>
              <a:rPr lang="en-US" sz="3000" dirty="0">
                <a:solidFill>
                  <a:schemeClr val="bg1"/>
                </a:solidFill>
              </a:rPr>
              <a:t>Any </a:t>
            </a:r>
            <a:r>
              <a:rPr lang="en-US" sz="3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other information </a:t>
            </a:r>
            <a:r>
              <a:rPr lang="en-US" sz="3000" dirty="0">
                <a:solidFill>
                  <a:schemeClr val="bg1"/>
                </a:solidFill>
              </a:rPr>
              <a:t>determined to be relevant by the department, </a:t>
            </a:r>
          </a:p>
          <a:p>
            <a:pPr marL="685800" lvl="1" indent="0">
              <a:lnSpc>
                <a:spcPct val="110000"/>
              </a:lnSpc>
              <a:buNone/>
            </a:pPr>
            <a:r>
              <a:rPr lang="en-US" sz="3000" dirty="0">
                <a:solidFill>
                  <a:schemeClr val="bg1"/>
                </a:solidFill>
              </a:rPr>
              <a:t>    </a:t>
            </a:r>
            <a:r>
              <a:rPr lang="en-US" sz="3000" u="sng" dirty="0">
                <a:solidFill>
                  <a:schemeClr val="bg1"/>
                </a:solidFill>
              </a:rPr>
              <a:t>including adverse impacts on local habitat and local streamflows.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770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7694" y="2449541"/>
            <a:ext cx="10952495" cy="7001019"/>
          </a:xfrm>
        </p:spPr>
        <p:txBody>
          <a:bodyPr>
            <a:noAutofit/>
          </a:bodyPr>
          <a:lstStyle/>
          <a:p>
            <a:pPr marL="149996" indent="0">
              <a:spcBef>
                <a:spcPts val="180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sym typeface="Wingdings 2" panose="05020102010507070707" pitchFamily="18" charset="2"/>
              </a:rPr>
              <a:t></a:t>
            </a: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Jan 2018 </a:t>
            </a:r>
            <a:r>
              <a:rPr lang="en-US" sz="3600" dirty="0">
                <a:solidFill>
                  <a:schemeClr val="bg1"/>
                </a:solidFill>
              </a:rPr>
              <a:t>–Released Final Priorities for 				 				Unmodified Basins (458)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0CAABC-739C-4568-9756-0C52776DCCE3}"/>
              </a:ext>
            </a:extLst>
          </p:cNvPr>
          <p:cNvSpPr txBox="1">
            <a:spLocks/>
          </p:cNvSpPr>
          <p:nvPr/>
        </p:nvSpPr>
        <p:spPr>
          <a:xfrm>
            <a:off x="135906" y="429906"/>
            <a:ext cx="13444188" cy="2001102"/>
          </a:xfrm>
          <a:prstGeom prst="rect">
            <a:avLst/>
          </a:prstGeom>
        </p:spPr>
        <p:txBody>
          <a:bodyPr lIns="244926" tIns="122463" rIns="244926" bIns="122463">
            <a:noAutofit/>
          </a:bodyPr>
          <a:lstStyle>
            <a:lvl1pPr algn="l" defTabSz="408232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395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300" dirty="0"/>
            </a:br>
            <a:r>
              <a:rPr lang="en-US" sz="6000" b="0" dirty="0">
                <a:solidFill>
                  <a:srgbClr val="6A9EC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2018 – Basin Prioritization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6B4BEB8-1913-42F4-BE69-3FC73DFA4610}"/>
              </a:ext>
            </a:extLst>
          </p:cNvPr>
          <p:cNvSpPr/>
          <p:nvPr/>
        </p:nvSpPr>
        <p:spPr>
          <a:xfrm>
            <a:off x="83906" y="2385978"/>
            <a:ext cx="6770499" cy="7843761"/>
          </a:xfrm>
          <a:custGeom>
            <a:avLst/>
            <a:gdLst>
              <a:gd name="connsiteX0" fmla="*/ 146304 w 5537606"/>
              <a:gd name="connsiteY0" fmla="*/ 0 h 6415430"/>
              <a:gd name="connsiteX1" fmla="*/ 138989 w 5537606"/>
              <a:gd name="connsiteY1" fmla="*/ 80467 h 6415430"/>
              <a:gd name="connsiteX2" fmla="*/ 117043 w 5537606"/>
              <a:gd name="connsiteY2" fmla="*/ 182880 h 6415430"/>
              <a:gd name="connsiteX3" fmla="*/ 160934 w 5537606"/>
              <a:gd name="connsiteY3" fmla="*/ 219456 h 6415430"/>
              <a:gd name="connsiteX4" fmla="*/ 175565 w 5537606"/>
              <a:gd name="connsiteY4" fmla="*/ 292608 h 6415430"/>
              <a:gd name="connsiteX5" fmla="*/ 197510 w 5537606"/>
              <a:gd name="connsiteY5" fmla="*/ 380390 h 6415430"/>
              <a:gd name="connsiteX6" fmla="*/ 190195 w 5537606"/>
              <a:gd name="connsiteY6" fmla="*/ 453542 h 6415430"/>
              <a:gd name="connsiteX7" fmla="*/ 160934 w 5537606"/>
              <a:gd name="connsiteY7" fmla="*/ 541325 h 6415430"/>
              <a:gd name="connsiteX8" fmla="*/ 131673 w 5537606"/>
              <a:gd name="connsiteY8" fmla="*/ 614477 h 6415430"/>
              <a:gd name="connsiteX9" fmla="*/ 138989 w 5537606"/>
              <a:gd name="connsiteY9" fmla="*/ 636422 h 6415430"/>
              <a:gd name="connsiteX10" fmla="*/ 168249 w 5537606"/>
              <a:gd name="connsiteY10" fmla="*/ 658368 h 6415430"/>
              <a:gd name="connsiteX11" fmla="*/ 168249 w 5537606"/>
              <a:gd name="connsiteY11" fmla="*/ 702259 h 6415430"/>
              <a:gd name="connsiteX12" fmla="*/ 87782 w 5537606"/>
              <a:gd name="connsiteY12" fmla="*/ 841248 h 6415430"/>
              <a:gd name="connsiteX13" fmla="*/ 14630 w 5537606"/>
              <a:gd name="connsiteY13" fmla="*/ 943661 h 6415430"/>
              <a:gd name="connsiteX14" fmla="*/ 0 w 5537606"/>
              <a:gd name="connsiteY14" fmla="*/ 1031443 h 6415430"/>
              <a:gd name="connsiteX15" fmla="*/ 0 w 5537606"/>
              <a:gd name="connsiteY15" fmla="*/ 1082650 h 6415430"/>
              <a:gd name="connsiteX16" fmla="*/ 0 w 5537606"/>
              <a:gd name="connsiteY16" fmla="*/ 1148486 h 6415430"/>
              <a:gd name="connsiteX17" fmla="*/ 29261 w 5537606"/>
              <a:gd name="connsiteY17" fmla="*/ 1170432 h 6415430"/>
              <a:gd name="connsiteX18" fmla="*/ 51206 w 5537606"/>
              <a:gd name="connsiteY18" fmla="*/ 1250899 h 6415430"/>
              <a:gd name="connsiteX19" fmla="*/ 102413 w 5537606"/>
              <a:gd name="connsiteY19" fmla="*/ 1294790 h 6415430"/>
              <a:gd name="connsiteX20" fmla="*/ 131673 w 5537606"/>
              <a:gd name="connsiteY20" fmla="*/ 1331366 h 6415430"/>
              <a:gd name="connsiteX21" fmla="*/ 190195 w 5537606"/>
              <a:gd name="connsiteY21" fmla="*/ 1389888 h 6415430"/>
              <a:gd name="connsiteX22" fmla="*/ 234086 w 5537606"/>
              <a:gd name="connsiteY22" fmla="*/ 1470355 h 6415430"/>
              <a:gd name="connsiteX23" fmla="*/ 256032 w 5537606"/>
              <a:gd name="connsiteY23" fmla="*/ 1499616 h 6415430"/>
              <a:gd name="connsiteX24" fmla="*/ 285293 w 5537606"/>
              <a:gd name="connsiteY24" fmla="*/ 1572768 h 6415430"/>
              <a:gd name="connsiteX25" fmla="*/ 292608 w 5537606"/>
              <a:gd name="connsiteY25" fmla="*/ 1638605 h 6415430"/>
              <a:gd name="connsiteX26" fmla="*/ 263347 w 5537606"/>
              <a:gd name="connsiteY26" fmla="*/ 1726387 h 6415430"/>
              <a:gd name="connsiteX27" fmla="*/ 263347 w 5537606"/>
              <a:gd name="connsiteY27" fmla="*/ 1784909 h 6415430"/>
              <a:gd name="connsiteX28" fmla="*/ 285293 w 5537606"/>
              <a:gd name="connsiteY28" fmla="*/ 1872691 h 6415430"/>
              <a:gd name="connsiteX29" fmla="*/ 307238 w 5537606"/>
              <a:gd name="connsiteY29" fmla="*/ 1967789 h 6415430"/>
              <a:gd name="connsiteX30" fmla="*/ 307238 w 5537606"/>
              <a:gd name="connsiteY30" fmla="*/ 2018995 h 6415430"/>
              <a:gd name="connsiteX31" fmla="*/ 299923 w 5537606"/>
              <a:gd name="connsiteY31" fmla="*/ 2114093 h 6415430"/>
              <a:gd name="connsiteX32" fmla="*/ 358445 w 5537606"/>
              <a:gd name="connsiteY32" fmla="*/ 2165299 h 6415430"/>
              <a:gd name="connsiteX33" fmla="*/ 409651 w 5537606"/>
              <a:gd name="connsiteY33" fmla="*/ 2231136 h 6415430"/>
              <a:gd name="connsiteX34" fmla="*/ 460857 w 5537606"/>
              <a:gd name="connsiteY34" fmla="*/ 2260397 h 6415430"/>
              <a:gd name="connsiteX35" fmla="*/ 548640 w 5537606"/>
              <a:gd name="connsiteY35" fmla="*/ 2362810 h 6415430"/>
              <a:gd name="connsiteX36" fmla="*/ 577901 w 5537606"/>
              <a:gd name="connsiteY36" fmla="*/ 2421331 h 6415430"/>
              <a:gd name="connsiteX37" fmla="*/ 629107 w 5537606"/>
              <a:gd name="connsiteY37" fmla="*/ 2450592 h 6415430"/>
              <a:gd name="connsiteX38" fmla="*/ 643737 w 5537606"/>
              <a:gd name="connsiteY38" fmla="*/ 2509114 h 6415430"/>
              <a:gd name="connsiteX39" fmla="*/ 672998 w 5537606"/>
              <a:gd name="connsiteY39" fmla="*/ 2523744 h 6415430"/>
              <a:gd name="connsiteX40" fmla="*/ 672998 w 5537606"/>
              <a:gd name="connsiteY40" fmla="*/ 2567635 h 6415430"/>
              <a:gd name="connsiteX41" fmla="*/ 694944 w 5537606"/>
              <a:gd name="connsiteY41" fmla="*/ 2582266 h 6415430"/>
              <a:gd name="connsiteX42" fmla="*/ 694944 w 5537606"/>
              <a:gd name="connsiteY42" fmla="*/ 2706624 h 6415430"/>
              <a:gd name="connsiteX43" fmla="*/ 680313 w 5537606"/>
              <a:gd name="connsiteY43" fmla="*/ 2735885 h 6415430"/>
              <a:gd name="connsiteX44" fmla="*/ 680313 w 5537606"/>
              <a:gd name="connsiteY44" fmla="*/ 2735885 h 6415430"/>
              <a:gd name="connsiteX45" fmla="*/ 790041 w 5537606"/>
              <a:gd name="connsiteY45" fmla="*/ 2750515 h 6415430"/>
              <a:gd name="connsiteX46" fmla="*/ 848563 w 5537606"/>
              <a:gd name="connsiteY46" fmla="*/ 2801722 h 6415430"/>
              <a:gd name="connsiteX47" fmla="*/ 892454 w 5537606"/>
              <a:gd name="connsiteY47" fmla="*/ 2867558 h 6415430"/>
              <a:gd name="connsiteX48" fmla="*/ 929030 w 5537606"/>
              <a:gd name="connsiteY48" fmla="*/ 2882189 h 6415430"/>
              <a:gd name="connsiteX49" fmla="*/ 914400 w 5537606"/>
              <a:gd name="connsiteY49" fmla="*/ 2940710 h 6415430"/>
              <a:gd name="connsiteX50" fmla="*/ 907085 w 5537606"/>
              <a:gd name="connsiteY50" fmla="*/ 3035808 h 6415430"/>
              <a:gd name="connsiteX51" fmla="*/ 929030 w 5537606"/>
              <a:gd name="connsiteY51" fmla="*/ 3094330 h 6415430"/>
              <a:gd name="connsiteX52" fmla="*/ 972921 w 5537606"/>
              <a:gd name="connsiteY52" fmla="*/ 3108960 h 6415430"/>
              <a:gd name="connsiteX53" fmla="*/ 965606 w 5537606"/>
              <a:gd name="connsiteY53" fmla="*/ 3211373 h 6415430"/>
              <a:gd name="connsiteX54" fmla="*/ 980237 w 5537606"/>
              <a:gd name="connsiteY54" fmla="*/ 3269894 h 6415430"/>
              <a:gd name="connsiteX55" fmla="*/ 1009497 w 5537606"/>
              <a:gd name="connsiteY55" fmla="*/ 3357677 h 6415430"/>
              <a:gd name="connsiteX56" fmla="*/ 1082649 w 5537606"/>
              <a:gd name="connsiteY56" fmla="*/ 3423514 h 6415430"/>
              <a:gd name="connsiteX57" fmla="*/ 1104595 w 5537606"/>
              <a:gd name="connsiteY57" fmla="*/ 3467405 h 6415430"/>
              <a:gd name="connsiteX58" fmla="*/ 1177747 w 5537606"/>
              <a:gd name="connsiteY58" fmla="*/ 3474720 h 6415430"/>
              <a:gd name="connsiteX59" fmla="*/ 1214323 w 5537606"/>
              <a:gd name="connsiteY59" fmla="*/ 3438144 h 6415430"/>
              <a:gd name="connsiteX60" fmla="*/ 1243584 w 5537606"/>
              <a:gd name="connsiteY60" fmla="*/ 3467405 h 6415430"/>
              <a:gd name="connsiteX61" fmla="*/ 1265529 w 5537606"/>
              <a:gd name="connsiteY61" fmla="*/ 3525926 h 6415430"/>
              <a:gd name="connsiteX62" fmla="*/ 1272845 w 5537606"/>
              <a:gd name="connsiteY62" fmla="*/ 3577133 h 6415430"/>
              <a:gd name="connsiteX63" fmla="*/ 1265529 w 5537606"/>
              <a:gd name="connsiteY63" fmla="*/ 3606394 h 6415430"/>
              <a:gd name="connsiteX64" fmla="*/ 1214323 w 5537606"/>
              <a:gd name="connsiteY64" fmla="*/ 3650285 h 6415430"/>
              <a:gd name="connsiteX65" fmla="*/ 1185062 w 5537606"/>
              <a:gd name="connsiteY65" fmla="*/ 3686861 h 6415430"/>
              <a:gd name="connsiteX66" fmla="*/ 1207008 w 5537606"/>
              <a:gd name="connsiteY66" fmla="*/ 3738067 h 6415430"/>
              <a:gd name="connsiteX67" fmla="*/ 1207008 w 5537606"/>
              <a:gd name="connsiteY67" fmla="*/ 3818534 h 6415430"/>
              <a:gd name="connsiteX68" fmla="*/ 1221638 w 5537606"/>
              <a:gd name="connsiteY68" fmla="*/ 3840480 h 6415430"/>
              <a:gd name="connsiteX69" fmla="*/ 1228953 w 5537606"/>
              <a:gd name="connsiteY69" fmla="*/ 3920947 h 6415430"/>
              <a:gd name="connsiteX70" fmla="*/ 1258214 w 5537606"/>
              <a:gd name="connsiteY70" fmla="*/ 3942893 h 6415430"/>
              <a:gd name="connsiteX71" fmla="*/ 1331366 w 5537606"/>
              <a:gd name="connsiteY71" fmla="*/ 3979469 h 6415430"/>
              <a:gd name="connsiteX72" fmla="*/ 1419149 w 5537606"/>
              <a:gd name="connsiteY72" fmla="*/ 4074566 h 6415430"/>
              <a:gd name="connsiteX73" fmla="*/ 1470355 w 5537606"/>
              <a:gd name="connsiteY73" fmla="*/ 4140403 h 6415430"/>
              <a:gd name="connsiteX74" fmla="*/ 1477670 w 5537606"/>
              <a:gd name="connsiteY74" fmla="*/ 4213555 h 6415430"/>
              <a:gd name="connsiteX75" fmla="*/ 1536192 w 5537606"/>
              <a:gd name="connsiteY75" fmla="*/ 4272077 h 6415430"/>
              <a:gd name="connsiteX76" fmla="*/ 1550822 w 5537606"/>
              <a:gd name="connsiteY76" fmla="*/ 4337914 h 6415430"/>
              <a:gd name="connsiteX77" fmla="*/ 1645920 w 5537606"/>
              <a:gd name="connsiteY77" fmla="*/ 4389120 h 6415430"/>
              <a:gd name="connsiteX78" fmla="*/ 1682496 w 5537606"/>
              <a:gd name="connsiteY78" fmla="*/ 4433011 h 6415430"/>
              <a:gd name="connsiteX79" fmla="*/ 1704441 w 5537606"/>
              <a:gd name="connsiteY79" fmla="*/ 4498848 h 6415430"/>
              <a:gd name="connsiteX80" fmla="*/ 1762963 w 5537606"/>
              <a:gd name="connsiteY80" fmla="*/ 4513478 h 6415430"/>
              <a:gd name="connsiteX81" fmla="*/ 1777593 w 5537606"/>
              <a:gd name="connsiteY81" fmla="*/ 4542739 h 6415430"/>
              <a:gd name="connsiteX82" fmla="*/ 1755648 w 5537606"/>
              <a:gd name="connsiteY82" fmla="*/ 4608576 h 6415430"/>
              <a:gd name="connsiteX83" fmla="*/ 1814169 w 5537606"/>
              <a:gd name="connsiteY83" fmla="*/ 4681728 h 6415430"/>
              <a:gd name="connsiteX84" fmla="*/ 1916582 w 5537606"/>
              <a:gd name="connsiteY84" fmla="*/ 4681728 h 6415430"/>
              <a:gd name="connsiteX85" fmla="*/ 1894637 w 5537606"/>
              <a:gd name="connsiteY85" fmla="*/ 4747565 h 6415430"/>
              <a:gd name="connsiteX86" fmla="*/ 1901952 w 5537606"/>
              <a:gd name="connsiteY86" fmla="*/ 4828032 h 6415430"/>
              <a:gd name="connsiteX87" fmla="*/ 1901952 w 5537606"/>
              <a:gd name="connsiteY87" fmla="*/ 4857293 h 6415430"/>
              <a:gd name="connsiteX88" fmla="*/ 1931213 w 5537606"/>
              <a:gd name="connsiteY88" fmla="*/ 4952390 h 6415430"/>
              <a:gd name="connsiteX89" fmla="*/ 1916582 w 5537606"/>
              <a:gd name="connsiteY89" fmla="*/ 5047488 h 6415430"/>
              <a:gd name="connsiteX90" fmla="*/ 1931213 w 5537606"/>
              <a:gd name="connsiteY90" fmla="*/ 5091379 h 6415430"/>
              <a:gd name="connsiteX91" fmla="*/ 1967789 w 5537606"/>
              <a:gd name="connsiteY91" fmla="*/ 5106010 h 6415430"/>
              <a:gd name="connsiteX92" fmla="*/ 1989734 w 5537606"/>
              <a:gd name="connsiteY92" fmla="*/ 5164531 h 6415430"/>
              <a:gd name="connsiteX93" fmla="*/ 2077517 w 5537606"/>
              <a:gd name="connsiteY93" fmla="*/ 5171846 h 6415430"/>
              <a:gd name="connsiteX94" fmla="*/ 2216505 w 5537606"/>
              <a:gd name="connsiteY94" fmla="*/ 5157216 h 6415430"/>
              <a:gd name="connsiteX95" fmla="*/ 2311603 w 5537606"/>
              <a:gd name="connsiteY95" fmla="*/ 5179162 h 6415430"/>
              <a:gd name="connsiteX96" fmla="*/ 2377440 w 5537606"/>
              <a:gd name="connsiteY96" fmla="*/ 5201107 h 6415430"/>
              <a:gd name="connsiteX97" fmla="*/ 2479853 w 5537606"/>
              <a:gd name="connsiteY97" fmla="*/ 5193792 h 6415430"/>
              <a:gd name="connsiteX98" fmla="*/ 2531059 w 5537606"/>
              <a:gd name="connsiteY98" fmla="*/ 5186477 h 6415430"/>
              <a:gd name="connsiteX99" fmla="*/ 2604211 w 5537606"/>
              <a:gd name="connsiteY99" fmla="*/ 5230368 h 6415430"/>
              <a:gd name="connsiteX100" fmla="*/ 2670048 w 5537606"/>
              <a:gd name="connsiteY100" fmla="*/ 5266944 h 6415430"/>
              <a:gd name="connsiteX101" fmla="*/ 2684678 w 5537606"/>
              <a:gd name="connsiteY101" fmla="*/ 5310835 h 6415430"/>
              <a:gd name="connsiteX102" fmla="*/ 2735885 w 5537606"/>
              <a:gd name="connsiteY102" fmla="*/ 5376672 h 6415430"/>
              <a:gd name="connsiteX103" fmla="*/ 2816352 w 5537606"/>
              <a:gd name="connsiteY103" fmla="*/ 5413248 h 6415430"/>
              <a:gd name="connsiteX104" fmla="*/ 2926080 w 5537606"/>
              <a:gd name="connsiteY104" fmla="*/ 5464454 h 6415430"/>
              <a:gd name="connsiteX105" fmla="*/ 3006547 w 5537606"/>
              <a:gd name="connsiteY105" fmla="*/ 5435194 h 6415430"/>
              <a:gd name="connsiteX106" fmla="*/ 3087014 w 5537606"/>
              <a:gd name="connsiteY106" fmla="*/ 5442509 h 6415430"/>
              <a:gd name="connsiteX107" fmla="*/ 3160166 w 5537606"/>
              <a:gd name="connsiteY107" fmla="*/ 5596128 h 6415430"/>
              <a:gd name="connsiteX108" fmla="*/ 3160166 w 5537606"/>
              <a:gd name="connsiteY108" fmla="*/ 5632704 h 6415430"/>
              <a:gd name="connsiteX109" fmla="*/ 3189427 w 5537606"/>
              <a:gd name="connsiteY109" fmla="*/ 5669280 h 6415430"/>
              <a:gd name="connsiteX110" fmla="*/ 3233318 w 5537606"/>
              <a:gd name="connsiteY110" fmla="*/ 5647334 h 6415430"/>
              <a:gd name="connsiteX111" fmla="*/ 3277209 w 5537606"/>
              <a:gd name="connsiteY111" fmla="*/ 5632704 h 6415430"/>
              <a:gd name="connsiteX112" fmla="*/ 3350361 w 5537606"/>
              <a:gd name="connsiteY112" fmla="*/ 5654650 h 6415430"/>
              <a:gd name="connsiteX113" fmla="*/ 3503981 w 5537606"/>
              <a:gd name="connsiteY113" fmla="*/ 5764378 h 6415430"/>
              <a:gd name="connsiteX114" fmla="*/ 3606393 w 5537606"/>
              <a:gd name="connsiteY114" fmla="*/ 5837530 h 6415430"/>
              <a:gd name="connsiteX115" fmla="*/ 3686861 w 5537606"/>
              <a:gd name="connsiteY115" fmla="*/ 5917997 h 6415430"/>
              <a:gd name="connsiteX116" fmla="*/ 3730752 w 5537606"/>
              <a:gd name="connsiteY116" fmla="*/ 5954573 h 6415430"/>
              <a:gd name="connsiteX117" fmla="*/ 3774643 w 5537606"/>
              <a:gd name="connsiteY117" fmla="*/ 6035040 h 6415430"/>
              <a:gd name="connsiteX118" fmla="*/ 3789273 w 5537606"/>
              <a:gd name="connsiteY118" fmla="*/ 6093562 h 6415430"/>
              <a:gd name="connsiteX119" fmla="*/ 3811219 w 5537606"/>
              <a:gd name="connsiteY119" fmla="*/ 6166714 h 6415430"/>
              <a:gd name="connsiteX120" fmla="*/ 3796589 w 5537606"/>
              <a:gd name="connsiteY120" fmla="*/ 6232550 h 6415430"/>
              <a:gd name="connsiteX121" fmla="*/ 3796589 w 5537606"/>
              <a:gd name="connsiteY121" fmla="*/ 6276442 h 6415430"/>
              <a:gd name="connsiteX122" fmla="*/ 3825849 w 5537606"/>
              <a:gd name="connsiteY122" fmla="*/ 6305702 h 6415430"/>
              <a:gd name="connsiteX123" fmla="*/ 3869741 w 5537606"/>
              <a:gd name="connsiteY123" fmla="*/ 6305702 h 6415430"/>
              <a:gd name="connsiteX124" fmla="*/ 3884371 w 5537606"/>
              <a:gd name="connsiteY124" fmla="*/ 6327648 h 6415430"/>
              <a:gd name="connsiteX125" fmla="*/ 3877056 w 5537606"/>
              <a:gd name="connsiteY125" fmla="*/ 6415430 h 6415430"/>
              <a:gd name="connsiteX126" fmla="*/ 5362041 w 5537606"/>
              <a:gd name="connsiteY126" fmla="*/ 6217920 h 6415430"/>
              <a:gd name="connsiteX127" fmla="*/ 5413248 w 5537606"/>
              <a:gd name="connsiteY127" fmla="*/ 6152083 h 6415430"/>
              <a:gd name="connsiteX128" fmla="*/ 5405933 w 5537606"/>
              <a:gd name="connsiteY128" fmla="*/ 6078931 h 6415430"/>
              <a:gd name="connsiteX129" fmla="*/ 5376672 w 5537606"/>
              <a:gd name="connsiteY129" fmla="*/ 6020410 h 6415430"/>
              <a:gd name="connsiteX130" fmla="*/ 5318150 w 5537606"/>
              <a:gd name="connsiteY130" fmla="*/ 6005779 h 6415430"/>
              <a:gd name="connsiteX131" fmla="*/ 5296205 w 5537606"/>
              <a:gd name="connsiteY131" fmla="*/ 5991149 h 6415430"/>
              <a:gd name="connsiteX132" fmla="*/ 5266944 w 5537606"/>
              <a:gd name="connsiteY132" fmla="*/ 5888736 h 6415430"/>
              <a:gd name="connsiteX133" fmla="*/ 5266944 w 5537606"/>
              <a:gd name="connsiteY133" fmla="*/ 5800954 h 6415430"/>
              <a:gd name="connsiteX134" fmla="*/ 5347411 w 5537606"/>
              <a:gd name="connsiteY134" fmla="*/ 5691226 h 6415430"/>
              <a:gd name="connsiteX135" fmla="*/ 5369357 w 5537606"/>
              <a:gd name="connsiteY135" fmla="*/ 5559552 h 6415430"/>
              <a:gd name="connsiteX136" fmla="*/ 5347411 w 5537606"/>
              <a:gd name="connsiteY136" fmla="*/ 5449824 h 6415430"/>
              <a:gd name="connsiteX137" fmla="*/ 5354726 w 5537606"/>
              <a:gd name="connsiteY137" fmla="*/ 5376672 h 6415430"/>
              <a:gd name="connsiteX138" fmla="*/ 5376672 w 5537606"/>
              <a:gd name="connsiteY138" fmla="*/ 5340096 h 6415430"/>
              <a:gd name="connsiteX139" fmla="*/ 5391302 w 5537606"/>
              <a:gd name="connsiteY139" fmla="*/ 5274259 h 6415430"/>
              <a:gd name="connsiteX140" fmla="*/ 5530291 w 5537606"/>
              <a:gd name="connsiteY140" fmla="*/ 5201107 h 6415430"/>
              <a:gd name="connsiteX141" fmla="*/ 5537606 w 5537606"/>
              <a:gd name="connsiteY141" fmla="*/ 5142586 h 6415430"/>
              <a:gd name="connsiteX142" fmla="*/ 5501030 w 5537606"/>
              <a:gd name="connsiteY142" fmla="*/ 5091379 h 6415430"/>
              <a:gd name="connsiteX143" fmla="*/ 5413248 w 5537606"/>
              <a:gd name="connsiteY143" fmla="*/ 5076749 h 6415430"/>
              <a:gd name="connsiteX144" fmla="*/ 5398617 w 5537606"/>
              <a:gd name="connsiteY144" fmla="*/ 5062118 h 6415430"/>
              <a:gd name="connsiteX145" fmla="*/ 5391302 w 5537606"/>
              <a:gd name="connsiteY145" fmla="*/ 4974336 h 6415430"/>
              <a:gd name="connsiteX146" fmla="*/ 5369357 w 5537606"/>
              <a:gd name="connsiteY146" fmla="*/ 4959706 h 6415430"/>
              <a:gd name="connsiteX147" fmla="*/ 5303520 w 5537606"/>
              <a:gd name="connsiteY147" fmla="*/ 4842662 h 6415430"/>
              <a:gd name="connsiteX148" fmla="*/ 5237683 w 5537606"/>
              <a:gd name="connsiteY148" fmla="*/ 4791456 h 6415430"/>
              <a:gd name="connsiteX149" fmla="*/ 5252313 w 5537606"/>
              <a:gd name="connsiteY149" fmla="*/ 4696358 h 6415430"/>
              <a:gd name="connsiteX150" fmla="*/ 2282342 w 5537606"/>
              <a:gd name="connsiteY150" fmla="*/ 2084832 h 6415430"/>
              <a:gd name="connsiteX151" fmla="*/ 2282342 w 5537606"/>
              <a:gd name="connsiteY151" fmla="*/ 73152 h 6415430"/>
              <a:gd name="connsiteX152" fmla="*/ 146304 w 5537606"/>
              <a:gd name="connsiteY152" fmla="*/ 0 h 641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5537606" h="6415430">
                <a:moveTo>
                  <a:pt x="146304" y="0"/>
                </a:moveTo>
                <a:lnTo>
                  <a:pt x="138989" y="80467"/>
                </a:lnTo>
                <a:lnTo>
                  <a:pt x="117043" y="182880"/>
                </a:lnTo>
                <a:lnTo>
                  <a:pt x="160934" y="219456"/>
                </a:lnTo>
                <a:lnTo>
                  <a:pt x="175565" y="292608"/>
                </a:lnTo>
                <a:lnTo>
                  <a:pt x="197510" y="380390"/>
                </a:lnTo>
                <a:lnTo>
                  <a:pt x="190195" y="453542"/>
                </a:lnTo>
                <a:lnTo>
                  <a:pt x="160934" y="541325"/>
                </a:lnTo>
                <a:lnTo>
                  <a:pt x="131673" y="614477"/>
                </a:lnTo>
                <a:lnTo>
                  <a:pt x="138989" y="636422"/>
                </a:lnTo>
                <a:lnTo>
                  <a:pt x="168249" y="658368"/>
                </a:lnTo>
                <a:lnTo>
                  <a:pt x="168249" y="702259"/>
                </a:lnTo>
                <a:lnTo>
                  <a:pt x="87782" y="841248"/>
                </a:lnTo>
                <a:lnTo>
                  <a:pt x="14630" y="943661"/>
                </a:lnTo>
                <a:lnTo>
                  <a:pt x="0" y="1031443"/>
                </a:lnTo>
                <a:lnTo>
                  <a:pt x="0" y="1082650"/>
                </a:lnTo>
                <a:lnTo>
                  <a:pt x="0" y="1148486"/>
                </a:lnTo>
                <a:lnTo>
                  <a:pt x="29261" y="1170432"/>
                </a:lnTo>
                <a:lnTo>
                  <a:pt x="51206" y="1250899"/>
                </a:lnTo>
                <a:lnTo>
                  <a:pt x="102413" y="1294790"/>
                </a:lnTo>
                <a:lnTo>
                  <a:pt x="131673" y="1331366"/>
                </a:lnTo>
                <a:lnTo>
                  <a:pt x="190195" y="1389888"/>
                </a:lnTo>
                <a:lnTo>
                  <a:pt x="234086" y="1470355"/>
                </a:lnTo>
                <a:lnTo>
                  <a:pt x="256032" y="1499616"/>
                </a:lnTo>
                <a:lnTo>
                  <a:pt x="285293" y="1572768"/>
                </a:lnTo>
                <a:lnTo>
                  <a:pt x="292608" y="1638605"/>
                </a:lnTo>
                <a:lnTo>
                  <a:pt x="263347" y="1726387"/>
                </a:lnTo>
                <a:lnTo>
                  <a:pt x="263347" y="1784909"/>
                </a:lnTo>
                <a:lnTo>
                  <a:pt x="285293" y="1872691"/>
                </a:lnTo>
                <a:lnTo>
                  <a:pt x="307238" y="1967789"/>
                </a:lnTo>
                <a:lnTo>
                  <a:pt x="307238" y="2018995"/>
                </a:lnTo>
                <a:lnTo>
                  <a:pt x="299923" y="2114093"/>
                </a:lnTo>
                <a:lnTo>
                  <a:pt x="358445" y="2165299"/>
                </a:lnTo>
                <a:lnTo>
                  <a:pt x="409651" y="2231136"/>
                </a:lnTo>
                <a:lnTo>
                  <a:pt x="460857" y="2260397"/>
                </a:lnTo>
                <a:lnTo>
                  <a:pt x="548640" y="2362810"/>
                </a:lnTo>
                <a:lnTo>
                  <a:pt x="577901" y="2421331"/>
                </a:lnTo>
                <a:lnTo>
                  <a:pt x="629107" y="2450592"/>
                </a:lnTo>
                <a:lnTo>
                  <a:pt x="643737" y="2509114"/>
                </a:lnTo>
                <a:lnTo>
                  <a:pt x="672998" y="2523744"/>
                </a:lnTo>
                <a:lnTo>
                  <a:pt x="672998" y="2567635"/>
                </a:lnTo>
                <a:lnTo>
                  <a:pt x="694944" y="2582266"/>
                </a:lnTo>
                <a:lnTo>
                  <a:pt x="694944" y="2706624"/>
                </a:lnTo>
                <a:lnTo>
                  <a:pt x="680313" y="2735885"/>
                </a:lnTo>
                <a:lnTo>
                  <a:pt x="680313" y="2735885"/>
                </a:lnTo>
                <a:lnTo>
                  <a:pt x="790041" y="2750515"/>
                </a:lnTo>
                <a:lnTo>
                  <a:pt x="848563" y="2801722"/>
                </a:lnTo>
                <a:lnTo>
                  <a:pt x="892454" y="2867558"/>
                </a:lnTo>
                <a:lnTo>
                  <a:pt x="929030" y="2882189"/>
                </a:lnTo>
                <a:lnTo>
                  <a:pt x="914400" y="2940710"/>
                </a:lnTo>
                <a:lnTo>
                  <a:pt x="907085" y="3035808"/>
                </a:lnTo>
                <a:lnTo>
                  <a:pt x="929030" y="3094330"/>
                </a:lnTo>
                <a:lnTo>
                  <a:pt x="972921" y="3108960"/>
                </a:lnTo>
                <a:lnTo>
                  <a:pt x="965606" y="3211373"/>
                </a:lnTo>
                <a:lnTo>
                  <a:pt x="980237" y="3269894"/>
                </a:lnTo>
                <a:lnTo>
                  <a:pt x="1009497" y="3357677"/>
                </a:lnTo>
                <a:lnTo>
                  <a:pt x="1082649" y="3423514"/>
                </a:lnTo>
                <a:lnTo>
                  <a:pt x="1104595" y="3467405"/>
                </a:lnTo>
                <a:lnTo>
                  <a:pt x="1177747" y="3474720"/>
                </a:lnTo>
                <a:lnTo>
                  <a:pt x="1214323" y="3438144"/>
                </a:lnTo>
                <a:lnTo>
                  <a:pt x="1243584" y="3467405"/>
                </a:lnTo>
                <a:lnTo>
                  <a:pt x="1265529" y="3525926"/>
                </a:lnTo>
                <a:lnTo>
                  <a:pt x="1272845" y="3577133"/>
                </a:lnTo>
                <a:lnTo>
                  <a:pt x="1265529" y="3606394"/>
                </a:lnTo>
                <a:lnTo>
                  <a:pt x="1214323" y="3650285"/>
                </a:lnTo>
                <a:lnTo>
                  <a:pt x="1185062" y="3686861"/>
                </a:lnTo>
                <a:lnTo>
                  <a:pt x="1207008" y="3738067"/>
                </a:lnTo>
                <a:lnTo>
                  <a:pt x="1207008" y="3818534"/>
                </a:lnTo>
                <a:lnTo>
                  <a:pt x="1221638" y="3840480"/>
                </a:lnTo>
                <a:lnTo>
                  <a:pt x="1228953" y="3920947"/>
                </a:lnTo>
                <a:lnTo>
                  <a:pt x="1258214" y="3942893"/>
                </a:lnTo>
                <a:lnTo>
                  <a:pt x="1331366" y="3979469"/>
                </a:lnTo>
                <a:lnTo>
                  <a:pt x="1419149" y="4074566"/>
                </a:lnTo>
                <a:lnTo>
                  <a:pt x="1470355" y="4140403"/>
                </a:lnTo>
                <a:lnTo>
                  <a:pt x="1477670" y="4213555"/>
                </a:lnTo>
                <a:lnTo>
                  <a:pt x="1536192" y="4272077"/>
                </a:lnTo>
                <a:lnTo>
                  <a:pt x="1550822" y="4337914"/>
                </a:lnTo>
                <a:lnTo>
                  <a:pt x="1645920" y="4389120"/>
                </a:lnTo>
                <a:lnTo>
                  <a:pt x="1682496" y="4433011"/>
                </a:lnTo>
                <a:lnTo>
                  <a:pt x="1704441" y="4498848"/>
                </a:lnTo>
                <a:lnTo>
                  <a:pt x="1762963" y="4513478"/>
                </a:lnTo>
                <a:lnTo>
                  <a:pt x="1777593" y="4542739"/>
                </a:lnTo>
                <a:lnTo>
                  <a:pt x="1755648" y="4608576"/>
                </a:lnTo>
                <a:lnTo>
                  <a:pt x="1814169" y="4681728"/>
                </a:lnTo>
                <a:lnTo>
                  <a:pt x="1916582" y="4681728"/>
                </a:lnTo>
                <a:lnTo>
                  <a:pt x="1894637" y="4747565"/>
                </a:lnTo>
                <a:lnTo>
                  <a:pt x="1901952" y="4828032"/>
                </a:lnTo>
                <a:lnTo>
                  <a:pt x="1901952" y="4857293"/>
                </a:lnTo>
                <a:lnTo>
                  <a:pt x="1931213" y="4952390"/>
                </a:lnTo>
                <a:lnTo>
                  <a:pt x="1916582" y="5047488"/>
                </a:lnTo>
                <a:lnTo>
                  <a:pt x="1931213" y="5091379"/>
                </a:lnTo>
                <a:lnTo>
                  <a:pt x="1967789" y="5106010"/>
                </a:lnTo>
                <a:lnTo>
                  <a:pt x="1989734" y="5164531"/>
                </a:lnTo>
                <a:lnTo>
                  <a:pt x="2077517" y="5171846"/>
                </a:lnTo>
                <a:lnTo>
                  <a:pt x="2216505" y="5157216"/>
                </a:lnTo>
                <a:lnTo>
                  <a:pt x="2311603" y="5179162"/>
                </a:lnTo>
                <a:lnTo>
                  <a:pt x="2377440" y="5201107"/>
                </a:lnTo>
                <a:lnTo>
                  <a:pt x="2479853" y="5193792"/>
                </a:lnTo>
                <a:lnTo>
                  <a:pt x="2531059" y="5186477"/>
                </a:lnTo>
                <a:lnTo>
                  <a:pt x="2604211" y="5230368"/>
                </a:lnTo>
                <a:lnTo>
                  <a:pt x="2670048" y="5266944"/>
                </a:lnTo>
                <a:lnTo>
                  <a:pt x="2684678" y="5310835"/>
                </a:lnTo>
                <a:lnTo>
                  <a:pt x="2735885" y="5376672"/>
                </a:lnTo>
                <a:lnTo>
                  <a:pt x="2816352" y="5413248"/>
                </a:lnTo>
                <a:lnTo>
                  <a:pt x="2926080" y="5464454"/>
                </a:lnTo>
                <a:lnTo>
                  <a:pt x="3006547" y="5435194"/>
                </a:lnTo>
                <a:lnTo>
                  <a:pt x="3087014" y="5442509"/>
                </a:lnTo>
                <a:lnTo>
                  <a:pt x="3160166" y="5596128"/>
                </a:lnTo>
                <a:lnTo>
                  <a:pt x="3160166" y="5632704"/>
                </a:lnTo>
                <a:lnTo>
                  <a:pt x="3189427" y="5669280"/>
                </a:lnTo>
                <a:lnTo>
                  <a:pt x="3233318" y="5647334"/>
                </a:lnTo>
                <a:lnTo>
                  <a:pt x="3277209" y="5632704"/>
                </a:lnTo>
                <a:lnTo>
                  <a:pt x="3350361" y="5654650"/>
                </a:lnTo>
                <a:lnTo>
                  <a:pt x="3503981" y="5764378"/>
                </a:lnTo>
                <a:lnTo>
                  <a:pt x="3606393" y="5837530"/>
                </a:lnTo>
                <a:lnTo>
                  <a:pt x="3686861" y="5917997"/>
                </a:lnTo>
                <a:lnTo>
                  <a:pt x="3730752" y="5954573"/>
                </a:lnTo>
                <a:lnTo>
                  <a:pt x="3774643" y="6035040"/>
                </a:lnTo>
                <a:lnTo>
                  <a:pt x="3789273" y="6093562"/>
                </a:lnTo>
                <a:lnTo>
                  <a:pt x="3811219" y="6166714"/>
                </a:lnTo>
                <a:lnTo>
                  <a:pt x="3796589" y="6232550"/>
                </a:lnTo>
                <a:lnTo>
                  <a:pt x="3796589" y="6276442"/>
                </a:lnTo>
                <a:lnTo>
                  <a:pt x="3825849" y="6305702"/>
                </a:lnTo>
                <a:lnTo>
                  <a:pt x="3869741" y="6305702"/>
                </a:lnTo>
                <a:lnTo>
                  <a:pt x="3884371" y="6327648"/>
                </a:lnTo>
                <a:lnTo>
                  <a:pt x="3877056" y="6415430"/>
                </a:lnTo>
                <a:lnTo>
                  <a:pt x="5362041" y="6217920"/>
                </a:lnTo>
                <a:lnTo>
                  <a:pt x="5413248" y="6152083"/>
                </a:lnTo>
                <a:lnTo>
                  <a:pt x="5405933" y="6078931"/>
                </a:lnTo>
                <a:lnTo>
                  <a:pt x="5376672" y="6020410"/>
                </a:lnTo>
                <a:lnTo>
                  <a:pt x="5318150" y="6005779"/>
                </a:lnTo>
                <a:lnTo>
                  <a:pt x="5296205" y="5991149"/>
                </a:lnTo>
                <a:lnTo>
                  <a:pt x="5266944" y="5888736"/>
                </a:lnTo>
                <a:lnTo>
                  <a:pt x="5266944" y="5800954"/>
                </a:lnTo>
                <a:lnTo>
                  <a:pt x="5347411" y="5691226"/>
                </a:lnTo>
                <a:lnTo>
                  <a:pt x="5369357" y="5559552"/>
                </a:lnTo>
                <a:lnTo>
                  <a:pt x="5347411" y="5449824"/>
                </a:lnTo>
                <a:lnTo>
                  <a:pt x="5354726" y="5376672"/>
                </a:lnTo>
                <a:lnTo>
                  <a:pt x="5376672" y="5340096"/>
                </a:lnTo>
                <a:lnTo>
                  <a:pt x="5391302" y="5274259"/>
                </a:lnTo>
                <a:lnTo>
                  <a:pt x="5530291" y="5201107"/>
                </a:lnTo>
                <a:lnTo>
                  <a:pt x="5537606" y="5142586"/>
                </a:lnTo>
                <a:lnTo>
                  <a:pt x="5501030" y="5091379"/>
                </a:lnTo>
                <a:lnTo>
                  <a:pt x="5413248" y="5076749"/>
                </a:lnTo>
                <a:lnTo>
                  <a:pt x="5398617" y="5062118"/>
                </a:lnTo>
                <a:lnTo>
                  <a:pt x="5391302" y="4974336"/>
                </a:lnTo>
                <a:lnTo>
                  <a:pt x="5369357" y="4959706"/>
                </a:lnTo>
                <a:lnTo>
                  <a:pt x="5303520" y="4842662"/>
                </a:lnTo>
                <a:lnTo>
                  <a:pt x="5237683" y="4791456"/>
                </a:lnTo>
                <a:lnTo>
                  <a:pt x="5252313" y="4696358"/>
                </a:lnTo>
                <a:lnTo>
                  <a:pt x="2282342" y="2084832"/>
                </a:lnTo>
                <a:lnTo>
                  <a:pt x="2282342" y="73152"/>
                </a:lnTo>
                <a:lnTo>
                  <a:pt x="146304" y="0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FDB26E-9EEE-421C-B284-B473BBF042AA}"/>
              </a:ext>
            </a:extLst>
          </p:cNvPr>
          <p:cNvSpPr txBox="1">
            <a:spLocks/>
          </p:cNvSpPr>
          <p:nvPr/>
        </p:nvSpPr>
        <p:spPr>
          <a:xfrm>
            <a:off x="5892909" y="6589167"/>
            <a:ext cx="8257280" cy="1890065"/>
          </a:xfrm>
          <a:prstGeom prst="rect">
            <a:avLst/>
          </a:prstGeom>
        </p:spPr>
        <p:txBody>
          <a:bodyPr lIns="244926" tIns="122463" rIns="244926" bIns="122463">
            <a:noAutofit/>
          </a:bodyPr>
          <a:lstStyle>
            <a:lvl1pPr marL="306174" indent="-306174" algn="l" defTabSz="408232" rtl="0" eaLnBrk="1" latinLnBrk="0" hangingPunct="1">
              <a:spcBef>
                <a:spcPct val="20000"/>
              </a:spcBef>
              <a:buFont typeface="Arial"/>
              <a:buChar char="•"/>
              <a:defRPr sz="28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63377" indent="-255145" algn="l" defTabSz="408232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20578" indent="-204116" algn="l" defTabSz="408232" rtl="0" eaLnBrk="1" latinLnBrk="0" hangingPunct="1">
              <a:spcBef>
                <a:spcPct val="20000"/>
              </a:spcBef>
              <a:buFont typeface="Arial"/>
              <a:buChar char="•"/>
              <a:defRPr sz="21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28810" indent="-204116" algn="l" defTabSz="40823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37041" indent="-204116" algn="l" defTabSz="40823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45273" indent="-204116" algn="l" defTabSz="40823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504" indent="-204116" algn="l" defTabSz="40823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736" indent="-204116" algn="l" defTabSz="40823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967" indent="-204116" algn="l" defTabSz="40823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9996" indent="0">
              <a:spcBef>
                <a:spcPts val="180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sym typeface="Wingdings 2" panose="05020102010507070707" pitchFamily="18" charset="2"/>
              </a:rPr>
              <a:t> </a:t>
            </a: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Late Spring 2019 </a:t>
            </a:r>
            <a:r>
              <a:rPr lang="en-US" sz="3600" dirty="0">
                <a:solidFill>
                  <a:schemeClr val="bg1"/>
                </a:solidFill>
              </a:rPr>
              <a:t>– Final Priorities 		for Modified Basins (57)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FBD0E7-9DA8-415A-AD3B-8D1EC6A7BB86}"/>
              </a:ext>
            </a:extLst>
          </p:cNvPr>
          <p:cNvSpPr txBox="1">
            <a:spLocks/>
          </p:cNvSpPr>
          <p:nvPr/>
        </p:nvSpPr>
        <p:spPr>
          <a:xfrm>
            <a:off x="3576517" y="4378360"/>
            <a:ext cx="10431027" cy="1890065"/>
          </a:xfrm>
          <a:prstGeom prst="rect">
            <a:avLst/>
          </a:prstGeom>
        </p:spPr>
        <p:txBody>
          <a:bodyPr lIns="244926" tIns="122463" rIns="244926" bIns="122463">
            <a:noAutofit/>
          </a:bodyPr>
          <a:lstStyle>
            <a:lvl1pPr marL="306174" indent="-306174" algn="l" defTabSz="408232" rtl="0" eaLnBrk="1" latinLnBrk="0" hangingPunct="1">
              <a:spcBef>
                <a:spcPct val="20000"/>
              </a:spcBef>
              <a:buFont typeface="Arial"/>
              <a:buChar char="•"/>
              <a:defRPr sz="28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63377" indent="-255145" algn="l" defTabSz="408232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20578" indent="-204116" algn="l" defTabSz="408232" rtl="0" eaLnBrk="1" latinLnBrk="0" hangingPunct="1">
              <a:spcBef>
                <a:spcPct val="20000"/>
              </a:spcBef>
              <a:buFont typeface="Arial"/>
              <a:buChar char="•"/>
              <a:defRPr sz="21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28810" indent="-204116" algn="l" defTabSz="40823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37041" indent="-204116" algn="l" defTabSz="40823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45273" indent="-204116" algn="l" defTabSz="40823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504" indent="-204116" algn="l" defTabSz="40823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736" indent="-204116" algn="l" defTabSz="40823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967" indent="-204116" algn="l" defTabSz="40823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9996" indent="0">
              <a:spcBef>
                <a:spcPts val="180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sym typeface="Wingdings 2" panose="05020102010507070707" pitchFamily="18" charset="2"/>
              </a:rPr>
              <a:t> </a:t>
            </a: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sym typeface="Wingdings 2" panose="05020102010507070707" pitchFamily="18" charset="2"/>
              </a:rPr>
              <a:t>Spring </a:t>
            </a: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2019 </a:t>
            </a:r>
            <a:r>
              <a:rPr lang="en-US" sz="3600" dirty="0">
                <a:solidFill>
                  <a:schemeClr val="bg1"/>
                </a:solidFill>
              </a:rPr>
              <a:t>– Draft Priorities for Modified 						Basins (57), Public Comments &amp; 						      Public Meeting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CA2533-1EB2-44D0-B830-93FAFABA2E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4" t="8904" r="24164" b="70833"/>
          <a:stretch/>
        </p:blipFill>
        <p:spPr>
          <a:xfrm>
            <a:off x="225254" y="7950427"/>
            <a:ext cx="1600616" cy="213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85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8466" y="276375"/>
            <a:ext cx="12806916" cy="897813"/>
          </a:xfrm>
        </p:spPr>
        <p:txBody>
          <a:bodyPr>
            <a:no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US" sz="6000" dirty="0">
                <a:solidFill>
                  <a:srgbClr val="6A9EC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Alternative Submittals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60A584A1-4550-4CD2-8172-759474219EF4}"/>
              </a:ext>
            </a:extLst>
          </p:cNvPr>
          <p:cNvSpPr txBox="1">
            <a:spLocks/>
          </p:cNvSpPr>
          <p:nvPr/>
        </p:nvSpPr>
        <p:spPr>
          <a:xfrm>
            <a:off x="3746092" y="1628888"/>
            <a:ext cx="9715262" cy="3755993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bg1"/>
                </a:solidFill>
              </a:rPr>
              <a:t>Three types (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24</a:t>
            </a:r>
            <a:r>
              <a:rPr lang="en-US" sz="3600" dirty="0">
                <a:solidFill>
                  <a:schemeClr val="bg1"/>
                </a:solidFill>
              </a:rPr>
              <a:t> total submittals)</a:t>
            </a:r>
          </a:p>
          <a:p>
            <a:pPr marL="1371600" lvl="1" indent="-685800">
              <a:lnSpc>
                <a:spcPct val="100000"/>
              </a:lnSpc>
              <a:buFont typeface="+mj-lt"/>
              <a:buAutoNum type="arabicPeriod"/>
            </a:pPr>
            <a:r>
              <a:rPr lang="en-US" sz="3000" dirty="0">
                <a:solidFill>
                  <a:schemeClr val="bg1"/>
                </a:solidFill>
              </a:rPr>
              <a:t>Existing groundwater management plan (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9</a:t>
            </a:r>
            <a:r>
              <a:rPr lang="en-US" sz="3000" dirty="0">
                <a:solidFill>
                  <a:schemeClr val="bg1"/>
                </a:solidFill>
              </a:rPr>
              <a:t>)</a:t>
            </a:r>
          </a:p>
          <a:p>
            <a:pPr marL="1371600" lvl="1" indent="-685800">
              <a:lnSpc>
                <a:spcPct val="100000"/>
              </a:lnSpc>
              <a:buFont typeface="+mj-lt"/>
              <a:buAutoNum type="arabicPeriod"/>
            </a:pPr>
            <a:r>
              <a:rPr lang="en-US" sz="3000" dirty="0">
                <a:solidFill>
                  <a:schemeClr val="bg1"/>
                </a:solidFill>
              </a:rPr>
              <a:t>10-year analysis of operation within the sustainable yield (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11</a:t>
            </a:r>
            <a:r>
              <a:rPr lang="en-US" sz="3000" b="1" dirty="0">
                <a:solidFill>
                  <a:schemeClr val="bg1"/>
                </a:solidFill>
              </a:rPr>
              <a:t>; </a:t>
            </a:r>
            <a:r>
              <a:rPr lang="en-US" sz="3000" dirty="0">
                <a:solidFill>
                  <a:schemeClr val="bg1"/>
                </a:solidFill>
              </a:rPr>
              <a:t>2 withdrawn early 2019)</a:t>
            </a:r>
          </a:p>
          <a:p>
            <a:pPr marL="1371600" lvl="1" indent="-685800">
              <a:lnSpc>
                <a:spcPct val="100000"/>
              </a:lnSpc>
              <a:buFont typeface="+mj-lt"/>
              <a:buAutoNum type="arabicPeriod"/>
            </a:pPr>
            <a:r>
              <a:rPr lang="en-US" sz="3000" dirty="0">
                <a:solidFill>
                  <a:schemeClr val="bg1"/>
                </a:solidFill>
              </a:rPr>
              <a:t>Adjudication (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</a:t>
            </a:r>
            <a:r>
              <a:rPr lang="en-US" sz="3000" dirty="0">
                <a:solidFill>
                  <a:schemeClr val="bg1"/>
                </a:solidFill>
              </a:rPr>
              <a:t> submitted by Mojave Water Agency and withdrawn in late 2017)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5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3516DF-EB4C-4A1B-9375-1ED272632428}"/>
              </a:ext>
            </a:extLst>
          </p:cNvPr>
          <p:cNvSpPr/>
          <p:nvPr/>
        </p:nvSpPr>
        <p:spPr>
          <a:xfrm>
            <a:off x="357807" y="8537951"/>
            <a:ext cx="4532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Alternative Submittals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C45C35-A085-458D-B556-0D5D74868FB1}"/>
              </a:ext>
            </a:extLst>
          </p:cNvPr>
          <p:cNvSpPr/>
          <p:nvPr/>
        </p:nvSpPr>
        <p:spPr>
          <a:xfrm>
            <a:off x="350995" y="8211539"/>
            <a:ext cx="3142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Legend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2F92B1-1D39-4FC1-9AE6-C5CC94551FFE}"/>
              </a:ext>
            </a:extLst>
          </p:cNvPr>
          <p:cNvSpPr/>
          <p:nvPr/>
        </p:nvSpPr>
        <p:spPr>
          <a:xfrm>
            <a:off x="6409976" y="4991596"/>
            <a:ext cx="750233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+mn-lt"/>
              </a:rPr>
              <a:t>Submitted by January 1, 2017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+mn-lt"/>
              </a:rPr>
              <a:t>Annual Reports for Water Year 2017 received by April 1, 2018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A6AD04-0D7A-49EE-A9B8-DF0F5B5E5F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1" t="22730" r="5656" b="11638"/>
          <a:stretch/>
        </p:blipFill>
        <p:spPr>
          <a:xfrm>
            <a:off x="66974" y="974726"/>
            <a:ext cx="7833759" cy="9024122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88162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04788"/>
            <a:ext cx="13715999" cy="2117427"/>
          </a:xfrm>
        </p:spPr>
        <p:txBody>
          <a:bodyPr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Alternative Evaluation and Assessment</a:t>
            </a:r>
            <a:b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98" y="2784426"/>
            <a:ext cx="12553196" cy="7502574"/>
          </a:xfrm>
        </p:spPr>
        <p:txBody>
          <a:bodyPr>
            <a:noAutofit/>
          </a:bodyPr>
          <a:lstStyle/>
          <a:p>
            <a:pPr marL="149996" indent="0">
              <a:spcBef>
                <a:spcPts val="1800"/>
              </a:spcBef>
              <a:buNone/>
            </a:pPr>
            <a:r>
              <a:rPr lang="en-US" sz="4200" b="1" dirty="0">
                <a:solidFill>
                  <a:schemeClr val="bg1"/>
                </a:solidFill>
                <a:sym typeface="Wingdings 2" panose="05020102010507070707" pitchFamily="18" charset="2"/>
              </a:rPr>
              <a:t> </a:t>
            </a:r>
            <a:r>
              <a:rPr lang="en-US" sz="4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Early 2019 </a:t>
            </a:r>
            <a:r>
              <a:rPr lang="en-US" sz="4200" dirty="0">
                <a:solidFill>
                  <a:schemeClr val="bg1"/>
                </a:solidFill>
              </a:rPr>
              <a:t>– Public Release of Alternative  </a:t>
            </a:r>
          </a:p>
          <a:p>
            <a:pPr marL="149996" indent="0">
              <a:spcBef>
                <a:spcPts val="1800"/>
              </a:spcBef>
              <a:buNone/>
            </a:pPr>
            <a:r>
              <a:rPr lang="en-US" sz="4200" dirty="0">
                <a:solidFill>
                  <a:schemeClr val="bg1"/>
                </a:solidFill>
              </a:rPr>
              <a:t>		Assessments</a:t>
            </a:r>
          </a:p>
          <a:p>
            <a:pPr marL="149996" indent="0">
              <a:spcBef>
                <a:spcPts val="1800"/>
              </a:spcBef>
              <a:buNone/>
            </a:pPr>
            <a:endParaRPr lang="en-US" sz="1500" dirty="0">
              <a:solidFill>
                <a:schemeClr val="bg1"/>
              </a:solidFill>
            </a:endParaRPr>
          </a:p>
          <a:p>
            <a:pPr marL="149996" indent="0">
              <a:spcBef>
                <a:spcPts val="1800"/>
              </a:spcBef>
              <a:buNone/>
            </a:pPr>
            <a:r>
              <a:rPr lang="en-US" sz="4200" b="1" dirty="0">
                <a:solidFill>
                  <a:schemeClr val="bg1"/>
                </a:solidFill>
                <a:sym typeface="Wingdings 2" panose="05020102010507070707" pitchFamily="18" charset="2"/>
              </a:rPr>
              <a:t> </a:t>
            </a:r>
            <a:r>
              <a:rPr lang="en-US" sz="4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Alternative Annual Reports </a:t>
            </a:r>
            <a:r>
              <a:rPr lang="en-US" sz="4200" dirty="0">
                <a:solidFill>
                  <a:schemeClr val="bg1"/>
                </a:solidFill>
              </a:rPr>
              <a:t>– Due every April 1 		for the preceding water year</a:t>
            </a:r>
          </a:p>
          <a:p>
            <a:pPr marL="149996" indent="0">
              <a:spcBef>
                <a:spcPts val="1800"/>
              </a:spcBef>
              <a:buNone/>
            </a:pPr>
            <a:endParaRPr lang="en-US" sz="1500" dirty="0">
              <a:solidFill>
                <a:schemeClr val="bg1"/>
              </a:solidFill>
            </a:endParaRPr>
          </a:p>
          <a:p>
            <a:pPr marL="149996" indent="0">
              <a:spcBef>
                <a:spcPts val="1800"/>
              </a:spcBef>
              <a:buNone/>
            </a:pPr>
            <a:r>
              <a:rPr lang="en-US" sz="4200" b="1" dirty="0">
                <a:solidFill>
                  <a:schemeClr val="bg1"/>
                </a:solidFill>
                <a:sym typeface="Wingdings 2" panose="05020102010507070707" pitchFamily="18" charset="2"/>
              </a:rPr>
              <a:t> </a:t>
            </a:r>
            <a:r>
              <a:rPr lang="en-US" sz="4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Alternative 5-Year Update </a:t>
            </a:r>
            <a:r>
              <a:rPr lang="en-US" sz="4200" dirty="0">
                <a:solidFill>
                  <a:schemeClr val="bg1"/>
                </a:solidFill>
              </a:rPr>
              <a:t>– Local agencies will 		update and DWR will review Alternative 				Submittals every 5 years</a:t>
            </a:r>
          </a:p>
        </p:txBody>
      </p:sp>
    </p:spTree>
    <p:extLst>
      <p:ext uri="{BB962C8B-B14F-4D97-AF65-F5344CB8AC3E}">
        <p14:creationId xmlns:p14="http://schemas.microsoft.com/office/powerpoint/2010/main" val="23417137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57409"/>
      </a:accent2>
      <a:accent3>
        <a:srgbClr val="B1C97D"/>
      </a:accent3>
      <a:accent4>
        <a:srgbClr val="1199DD"/>
      </a:accent4>
      <a:accent5>
        <a:srgbClr val="7D3F91"/>
      </a:accent5>
      <a:accent6>
        <a:srgbClr val="FFC000"/>
      </a:accent6>
      <a:hlink>
        <a:srgbClr val="8DB3E2"/>
      </a:hlink>
      <a:folHlink>
        <a:srgbClr val="E36C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E36C09"/>
      </a:accent2>
      <a:accent3>
        <a:srgbClr val="1F497D"/>
      </a:accent3>
      <a:accent4>
        <a:srgbClr val="31859B"/>
      </a:accent4>
      <a:accent5>
        <a:srgbClr val="FFC000"/>
      </a:accent5>
      <a:accent6>
        <a:srgbClr val="6565FF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E36C09"/>
      </a:accent2>
      <a:accent3>
        <a:srgbClr val="1F497D"/>
      </a:accent3>
      <a:accent4>
        <a:srgbClr val="31859B"/>
      </a:accent4>
      <a:accent5>
        <a:srgbClr val="FFC000"/>
      </a:accent5>
      <a:accent6>
        <a:srgbClr val="6565FF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D6DD86ACFCDB44BBBA51CE944CA748" ma:contentTypeVersion="0" ma:contentTypeDescription="Create a new document." ma:contentTypeScope="" ma:versionID="5557c1512f4923746ae196f1de3f1a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10B11E-145B-4749-B953-4D341DE2EB5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6F6C979-B087-49F9-BFF0-290F24B150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EE22AE0-2EDD-4007-8848-9F7597EEAF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8018</TotalTime>
  <Words>767</Words>
  <Application>Microsoft Office PowerPoint</Application>
  <PresentationFormat>Custom</PresentationFormat>
  <Paragraphs>172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Garamond</vt:lpstr>
      <vt:lpstr>Verdana</vt:lpstr>
      <vt:lpstr>Wingdings</vt:lpstr>
      <vt:lpstr>Wingdings 2</vt:lpstr>
      <vt:lpstr>Custom Design</vt:lpstr>
      <vt:lpstr>1_Custom Design</vt:lpstr>
      <vt:lpstr>2_Custom Design</vt:lpstr>
      <vt:lpstr>PowerPoint Presentation</vt:lpstr>
      <vt:lpstr>SGMA Overview</vt:lpstr>
      <vt:lpstr>PowerPoint Presentation</vt:lpstr>
      <vt:lpstr>DWR SGMP Update</vt:lpstr>
      <vt:lpstr>Final 2018 Basin Boundaries </vt:lpstr>
      <vt:lpstr>Basin Prioritization - Legislative Directive</vt:lpstr>
      <vt:lpstr>PowerPoint Presentation</vt:lpstr>
      <vt:lpstr>Alternative Submittals</vt:lpstr>
      <vt:lpstr>Alternative Evaluation and Assessment  Next Steps</vt:lpstr>
      <vt:lpstr>SGMP Technical Assistance</vt:lpstr>
      <vt:lpstr>PowerPoint Presentation</vt:lpstr>
      <vt:lpstr>Facilitation Support Services (FSS)</vt:lpstr>
      <vt:lpstr>GSA Forum</vt:lpstr>
      <vt:lpstr>SGMP Contacts &amp; Resources</vt:lpstr>
    </vt:vector>
  </TitlesOfParts>
  <Company>DWR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Carter</dc:creator>
  <cp:lastModifiedBy>Jones, Kristopher@DWR</cp:lastModifiedBy>
  <cp:revision>336</cp:revision>
  <cp:lastPrinted>2019-02-27T19:11:22Z</cp:lastPrinted>
  <dcterms:created xsi:type="dcterms:W3CDTF">2017-07-04T23:04:07Z</dcterms:created>
  <dcterms:modified xsi:type="dcterms:W3CDTF">2019-03-01T00:40:32Z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0x01010042D6DD86ACFCDB44BBBA51CE944CA748</vt:lpwstr>
  </property>
</Properties>
</file>