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8" r:id="rId2"/>
    <p:sldId id="259" r:id="rId3"/>
    <p:sldId id="261" r:id="rId4"/>
    <p:sldId id="623" r:id="rId5"/>
    <p:sldId id="265" r:id="rId6"/>
    <p:sldId id="262" r:id="rId7"/>
    <p:sldId id="275" r:id="rId8"/>
    <p:sldId id="278" r:id="rId9"/>
    <p:sldId id="596" r:id="rId10"/>
    <p:sldId id="429" r:id="rId11"/>
    <p:sldId id="785" r:id="rId12"/>
    <p:sldId id="302" r:id="rId13"/>
    <p:sldId id="784" r:id="rId14"/>
    <p:sldId id="584" r:id="rId15"/>
    <p:sldId id="621" r:id="rId16"/>
    <p:sldId id="287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Jungreis" initials="JN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6"/>
      </p:cViewPr>
      <p:guideLst>
        <p:guide orient="horz" pos="32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9379F-AB9A-491C-BAD7-5CE0E4968B2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4F6F2-AB02-46B7-A3A6-02C59E4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1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OCWD’s other option is to become</a:t>
            </a:r>
            <a:r>
              <a:rPr lang="en-US" baseline="0" dirty="0"/>
              <a:t> a GSA and prepare a GSP, along with coordination agreements with other agencies.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2FCBA-8D3C-443D-989B-279E33CB03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5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F6F2-AB02-46B7-A3A6-02C59E4E7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demonstrate sustainability, OCWD describing how</a:t>
            </a:r>
            <a:r>
              <a:rPr lang="en-US" baseline="0" dirty="0" smtClean="0"/>
              <a:t> it has addressed the six “undesirable results”.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F6F2-AB02-46B7-A3A6-02C59E4E7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54038" y="674688"/>
            <a:ext cx="59944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7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54038" y="674688"/>
            <a:ext cx="59944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3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2FCBA-8D3C-443D-989B-279E33CB03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5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2FCBA-8D3C-443D-989B-279E33CB03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55625" y="674688"/>
            <a:ext cx="5994400" cy="3371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557" y="4271308"/>
            <a:ext cx="5681363" cy="404681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50" tIns="45273" rIns="90550" bIns="45273"/>
          <a:lstStyle/>
          <a:p>
            <a:pPr eaLnBrk="1" hangingPunct="1"/>
            <a:r>
              <a:rPr lang="en-US" altLang="en-US" dirty="0"/>
              <a:t>The unmeasured natural recharge and</a:t>
            </a:r>
            <a:r>
              <a:rPr lang="en-US" altLang="en-US" baseline="0" dirty="0"/>
              <a:t> basin inflows/outflows are estimated as the only “unknown” in the basin water budget.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37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9100" y="703263"/>
            <a:ext cx="6248400" cy="3514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698" y="4451025"/>
            <a:ext cx="5671206" cy="4218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OCWD’s BPP definition and setting authority</a:t>
            </a:r>
            <a:r>
              <a:rPr lang="en-US" baseline="0" dirty="0"/>
              <a:t> is contained in the OCWD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6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2CF6C-6B3F-40F5-889E-742164D9F1C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2D76-D17A-45DF-83F1-46BAB031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1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SE_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CF6C-6B3F-40F5-889E-742164D9F1C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2D76-D17A-45DF-83F1-46BAB031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E80C-6243-45B6-9976-FBDA8016F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85E9-C72A-4E82-AE9C-64BDEA1D5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5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071563"/>
            <a:ext cx="9142413" cy="114300"/>
            <a:chOff x="0" y="900"/>
            <a:chExt cx="5759" cy="96"/>
          </a:xfrm>
        </p:grpSpPr>
        <p:sp>
          <p:nvSpPr>
            <p:cNvPr id="114691" name="Rectangle 3"/>
            <p:cNvSpPr>
              <a:spLocks noChangeArrowheads="1"/>
            </p:cNvSpPr>
            <p:nvPr/>
          </p:nvSpPr>
          <p:spPr bwMode="ltGray">
            <a:xfrm>
              <a:off x="0" y="900"/>
              <a:ext cx="5759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692" name="Rectangle 4"/>
            <p:cNvSpPr>
              <a:spLocks noChangeArrowheads="1"/>
            </p:cNvSpPr>
            <p:nvPr/>
          </p:nvSpPr>
          <p:spPr bwMode="ltGray">
            <a:xfrm>
              <a:off x="0" y="972"/>
              <a:ext cx="5759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1450"/>
            <a:ext cx="7848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5900"/>
            <a:ext cx="7848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40E2CF6C-6B3F-40F5-889E-742164D9F1C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6EB02D76-D17A-45DF-83F1-46BAB031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3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55000"/>
        <a:buFont typeface="Monotype Sort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09600" y="243226"/>
            <a:ext cx="7772400" cy="108687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Orange County Groundwater Basin Compliance with SGMA</a:t>
            </a:r>
            <a:endParaRPr lang="en-US" altLang="en-US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type="subTitle" idx="1"/>
          </p:nvPr>
        </p:nvSpPr>
        <p:spPr>
          <a:xfrm>
            <a:off x="5172491" y="3971035"/>
            <a:ext cx="3886200" cy="83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Roy Herndon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Orange County Water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251F44-5B8A-4670-A4DC-6AF9E2A1C04E}"/>
              </a:ext>
            </a:extLst>
          </p:cNvPr>
          <p:cNvSpPr txBox="1"/>
          <p:nvPr/>
        </p:nvSpPr>
        <p:spPr>
          <a:xfrm>
            <a:off x="1600201" y="4809235"/>
            <a:ext cx="3682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Urban Water Institute Conference, Palm Springs, 3-1-19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5F76D4-084F-43B9-A5D5-A6422DDF8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830690"/>
            <a:ext cx="1187793" cy="1187793"/>
          </a:xfrm>
          <a:prstGeom prst="rect">
            <a:avLst/>
          </a:prstGeom>
        </p:spPr>
      </p:pic>
      <p:pic>
        <p:nvPicPr>
          <p:cNvPr id="13" name="Picture 2" descr="D:\graphs\CTPARK\ctg1.tif">
            <a:extLst>
              <a:ext uri="{FF2B5EF4-FFF2-40B4-BE49-F238E27FC236}">
                <a16:creationId xmlns="" xmlns:a16="http://schemas.microsoft.com/office/drawing/2014/main" id="{C7805240-E17F-4ACB-920D-331C83AF2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-1"/>
          <a:stretch/>
        </p:blipFill>
        <p:spPr bwMode="auto">
          <a:xfrm>
            <a:off x="1390175" y="1462562"/>
            <a:ext cx="3635455" cy="2023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5" descr="V:\vdrive\maps\projects\basin3l_scenarios\t3idp_drawdown_l2.jpg">
            <a:extLst>
              <a:ext uri="{FF2B5EF4-FFF2-40B4-BE49-F238E27FC236}">
                <a16:creationId xmlns="" xmlns:a16="http://schemas.microsoft.com/office/drawing/2014/main" id="{9D379077-E219-42AE-A34F-B192A19C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81" y="1657350"/>
            <a:ext cx="3243012" cy="21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Photos\WQ\Nira\051997pm\00000013.JPG">
            <a:extLst>
              <a:ext uri="{FF2B5EF4-FFF2-40B4-BE49-F238E27FC236}">
                <a16:creationId xmlns="" xmlns:a16="http://schemas.microsoft.com/office/drawing/2014/main" id="{623A1EF2-49CA-40D2-9638-A51F5CDD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3776" y="2934462"/>
            <a:ext cx="1918214" cy="169474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3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E2D924A-8036-40CC-8E85-A4FB8B46EDF7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pic>
        <p:nvPicPr>
          <p:cNvPr id="37891" name="Picture 2" descr="i26 drilling pic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45" y="73150"/>
            <a:ext cx="5025153" cy="502308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9" y="885826"/>
            <a:ext cx="4619622" cy="560785"/>
          </a:xfrm>
          <a:solidFill>
            <a:schemeClr val="tx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en-US" sz="4000">
                <a:solidFill>
                  <a:schemeClr val="bg2"/>
                </a:solidFill>
                <a:latin typeface="Calibri" panose="020F0502020204030204" pitchFamily="34" charset="0"/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239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038350"/>
            <a:ext cx="28637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Extra Slides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4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8"/>
          <a:stretch/>
        </p:blipFill>
        <p:spPr>
          <a:xfrm>
            <a:off x="0" y="0"/>
            <a:ext cx="6067426" cy="5143500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"/>
          </p:nvPr>
        </p:nvSpPr>
        <p:spPr>
          <a:xfrm>
            <a:off x="6232433" y="1047750"/>
            <a:ext cx="2752681" cy="3873071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>
                <a:srgbClr val="CCFFCC"/>
              </a:buClr>
              <a:buSzPct val="14000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Formed in 1933 by legislative act</a:t>
            </a:r>
          </a:p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>
                <a:srgbClr val="CCFFCC"/>
              </a:buClr>
              <a:buSzPct val="14000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 the groundwater basin </a:t>
            </a:r>
          </a:p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>
                <a:srgbClr val="CCFFCC"/>
              </a:buClr>
              <a:buSzPct val="14000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Replenish aquifers</a:t>
            </a:r>
          </a:p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>
                <a:srgbClr val="CCFFCC"/>
              </a:buClr>
              <a:buSzPct val="14000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 seawater intrusion</a:t>
            </a:r>
          </a:p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FFCC"/>
              </a:buClr>
              <a:buSzPct val="14000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Protect &amp; improve groundwater quality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5558" y="57150"/>
            <a:ext cx="2406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Orange County</a:t>
            </a:r>
          </a:p>
          <a:p>
            <a:pPr algn="ctr"/>
            <a:r>
              <a:rPr lang="en-US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 District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352800" y="4248150"/>
            <a:ext cx="2562226" cy="828675"/>
          </a:xfrm>
          <a:prstGeom prst="wedgeRectCallout">
            <a:avLst>
              <a:gd name="adj1" fmla="val -76796"/>
              <a:gd name="adj2" fmla="val -209993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Major Retail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Agencies</a:t>
            </a:r>
          </a:p>
        </p:txBody>
      </p:sp>
    </p:spTree>
    <p:extLst>
      <p:ext uri="{BB962C8B-B14F-4D97-AF65-F5344CB8AC3E}">
        <p14:creationId xmlns:p14="http://schemas.microsoft.com/office/powerpoint/2010/main" val="57647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>
          <a:xfrm>
            <a:off x="5708032" y="1442502"/>
            <a:ext cx="3234710" cy="3400425"/>
          </a:xfrm>
        </p:spPr>
        <p:txBody>
          <a:bodyPr>
            <a:noAutofit/>
          </a:bodyPr>
          <a:lstStyle/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>
                <a:srgbClr val="CCFFCC"/>
              </a:buClr>
              <a:buSzPct val="14000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~75% of northern OC’s water supply</a:t>
            </a:r>
          </a:p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>
                <a:srgbClr val="CCFFCC"/>
              </a:buClr>
              <a:buSzPct val="140000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2.5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million people</a:t>
            </a:r>
          </a:p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>
                <a:srgbClr val="CCFFCC"/>
              </a:buClr>
              <a:buSzPct val="14000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200 large-capacity wells</a:t>
            </a:r>
          </a:p>
          <a:p>
            <a:pPr marL="0" lvl="1" indent="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>
                <a:srgbClr val="CCFFCC"/>
              </a:buClr>
              <a:buSzPct val="140000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300,000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af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yr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production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33350"/>
            <a:ext cx="30219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Orange County</a:t>
            </a:r>
          </a:p>
          <a:p>
            <a:pPr algn="ctr"/>
            <a:r>
              <a:rPr lang="en-US" sz="2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Groundwater Basin</a:t>
            </a:r>
          </a:p>
          <a:p>
            <a:pPr algn="ctr"/>
            <a:r>
              <a:rPr lang="en-US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(within OCWD)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1" y="0"/>
            <a:ext cx="548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52600" y="209550"/>
            <a:ext cx="5815981" cy="64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9" tIns="34295" rIns="68589" bIns="34295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Typical Basin Water Budget</a:t>
            </a:r>
            <a:endParaRPr lang="en-US" alt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14427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06474"/>
              </p:ext>
            </p:extLst>
          </p:nvPr>
        </p:nvGraphicFramePr>
        <p:xfrm>
          <a:off x="1219037" y="1090893"/>
          <a:ext cx="6724301" cy="3160014"/>
        </p:xfrm>
        <a:graphic>
          <a:graphicData uri="http://schemas.openxmlformats.org/drawingml/2006/table">
            <a:tbl>
              <a:tblPr/>
              <a:tblGrid>
                <a:gridCol w="4823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0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6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Inflows &amp; Outflows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(Average)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8598" marR="68598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Acre-feet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Santa Ana River Flow Recharge</a:t>
                      </a:r>
                    </a:p>
                  </a:txBody>
                  <a:tcPr marL="68598" marR="6859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117,000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6859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GWR System Recharge</a:t>
                      </a:r>
                    </a:p>
                  </a:txBody>
                  <a:tcPr marL="68598" marR="6859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103,000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8598" marR="6859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Imported Recharge Water</a:t>
                      </a:r>
                    </a:p>
                  </a:txBody>
                  <a:tcPr marL="68598" marR="6859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65,000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8598" marR="6859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Unmeasured “Natural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” 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Recharge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8598" marR="6859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60,000</a:t>
                      </a:r>
                      <a:endParaRPr kumimoji="0" lang="en-US" alt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8598" marR="6859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 Water Into Basin</a:t>
                      </a:r>
                    </a:p>
                  </a:txBody>
                  <a:tcPr marL="68598" marR="6859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345,000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8598" marR="68598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 GW Pumping</a:t>
                      </a:r>
                    </a:p>
                  </a:txBody>
                  <a:tcPr marL="68598" marR="6859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(330,000)</a:t>
                      </a:r>
                      <a:endParaRPr kumimoji="0" lang="en-US" alt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8598" marR="6859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Storage Change</a:t>
                      </a:r>
                    </a:p>
                  </a:txBody>
                  <a:tcPr marL="68598" marR="6859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SzPct val="75000"/>
                        <a:buFont typeface="Arial" charset="0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Font typeface="Arial" charset="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CE39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+20,000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8598" marR="6859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88151" y="162635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88151" y="194736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8151" y="233647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8151" y="3795621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8151" y="4184728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9947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A85E9-C72A-4E82-AE9C-64BDEA1D56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9853" y="692580"/>
            <a:ext cx="5477179" cy="4149518"/>
            <a:chOff x="724203" y="692580"/>
            <a:chExt cx="5477179" cy="4149518"/>
          </a:xfrm>
        </p:grpSpPr>
        <p:grpSp>
          <p:nvGrpSpPr>
            <p:cNvPr id="12" name="Group 11"/>
            <p:cNvGrpSpPr/>
            <p:nvPr/>
          </p:nvGrpSpPr>
          <p:grpSpPr>
            <a:xfrm>
              <a:off x="2125493" y="890081"/>
              <a:ext cx="4075889" cy="3861879"/>
              <a:chOff x="2237361" y="583660"/>
              <a:chExt cx="4075889" cy="3861879"/>
            </a:xfrm>
          </p:grpSpPr>
          <p:sp>
            <p:nvSpPr>
              <p:cNvPr id="4" name="Freeform 3"/>
              <p:cNvSpPr/>
              <p:nvPr/>
            </p:nvSpPr>
            <p:spPr bwMode="auto">
              <a:xfrm>
                <a:off x="2782111" y="3745148"/>
                <a:ext cx="2976664" cy="700391"/>
              </a:xfrm>
              <a:custGeom>
                <a:avLst/>
                <a:gdLst>
                  <a:gd name="connsiteX0" fmla="*/ 0 w 4075889"/>
                  <a:gd name="connsiteY0" fmla="*/ 0 h 3861880"/>
                  <a:gd name="connsiteX1" fmla="*/ 4075889 w 4075889"/>
                  <a:gd name="connsiteY1" fmla="*/ 0 h 3861880"/>
                  <a:gd name="connsiteX2" fmla="*/ 3404681 w 4075889"/>
                  <a:gd name="connsiteY2" fmla="*/ 3861880 h 3861880"/>
                  <a:gd name="connsiteX3" fmla="*/ 671208 w 4075889"/>
                  <a:gd name="connsiteY3" fmla="*/ 3861880 h 3861880"/>
                  <a:gd name="connsiteX4" fmla="*/ 0 w 4075889"/>
                  <a:gd name="connsiteY4" fmla="*/ 0 h 3861880"/>
                  <a:gd name="connsiteX0" fmla="*/ 0 w 3521413"/>
                  <a:gd name="connsiteY0" fmla="*/ 54395 h 3916275"/>
                  <a:gd name="connsiteX1" fmla="*/ 3521413 w 3521413"/>
                  <a:gd name="connsiteY1" fmla="*/ 0 h 3916275"/>
                  <a:gd name="connsiteX2" fmla="*/ 3404681 w 3521413"/>
                  <a:gd name="connsiteY2" fmla="*/ 3916275 h 3916275"/>
                  <a:gd name="connsiteX3" fmla="*/ 671208 w 3521413"/>
                  <a:gd name="connsiteY3" fmla="*/ 3916275 h 3916275"/>
                  <a:gd name="connsiteX4" fmla="*/ 0 w 3521413"/>
                  <a:gd name="connsiteY4" fmla="*/ 54395 h 3916275"/>
                  <a:gd name="connsiteX0" fmla="*/ 0 w 2976664"/>
                  <a:gd name="connsiteY0" fmla="*/ 6 h 3916275"/>
                  <a:gd name="connsiteX1" fmla="*/ 2976664 w 2976664"/>
                  <a:gd name="connsiteY1" fmla="*/ 0 h 3916275"/>
                  <a:gd name="connsiteX2" fmla="*/ 2859932 w 2976664"/>
                  <a:gd name="connsiteY2" fmla="*/ 3916275 h 3916275"/>
                  <a:gd name="connsiteX3" fmla="*/ 126459 w 2976664"/>
                  <a:gd name="connsiteY3" fmla="*/ 3916275 h 3916275"/>
                  <a:gd name="connsiteX4" fmla="*/ 0 w 2976664"/>
                  <a:gd name="connsiteY4" fmla="*/ 6 h 39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664" h="3916275">
                    <a:moveTo>
                      <a:pt x="0" y="6"/>
                    </a:moveTo>
                    <a:lnTo>
                      <a:pt x="2976664" y="0"/>
                    </a:lnTo>
                    <a:lnTo>
                      <a:pt x="2859932" y="3916275"/>
                    </a:lnTo>
                    <a:lnTo>
                      <a:pt x="126459" y="391627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C3BA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 bwMode="auto">
              <a:xfrm>
                <a:off x="2237361" y="583660"/>
                <a:ext cx="4075889" cy="646889"/>
              </a:xfrm>
              <a:custGeom>
                <a:avLst/>
                <a:gdLst>
                  <a:gd name="connsiteX0" fmla="*/ 0 w 4075889"/>
                  <a:gd name="connsiteY0" fmla="*/ 0 h 3861880"/>
                  <a:gd name="connsiteX1" fmla="*/ 4075889 w 4075889"/>
                  <a:gd name="connsiteY1" fmla="*/ 0 h 3861880"/>
                  <a:gd name="connsiteX2" fmla="*/ 3404681 w 4075889"/>
                  <a:gd name="connsiteY2" fmla="*/ 3861880 h 3861880"/>
                  <a:gd name="connsiteX3" fmla="*/ 671208 w 4075889"/>
                  <a:gd name="connsiteY3" fmla="*/ 3861880 h 3861880"/>
                  <a:gd name="connsiteX4" fmla="*/ 0 w 4075889"/>
                  <a:gd name="connsiteY4" fmla="*/ 0 h 3861880"/>
                  <a:gd name="connsiteX0" fmla="*/ 0 w 4075889"/>
                  <a:gd name="connsiteY0" fmla="*/ 0 h 3861880"/>
                  <a:gd name="connsiteX1" fmla="*/ 4075889 w 4075889"/>
                  <a:gd name="connsiteY1" fmla="*/ 0 h 3861880"/>
                  <a:gd name="connsiteX2" fmla="*/ 3404681 w 4075889"/>
                  <a:gd name="connsiteY2" fmla="*/ 3861880 h 3861880"/>
                  <a:gd name="connsiteX3" fmla="*/ 107004 w 4075889"/>
                  <a:gd name="connsiteY3" fmla="*/ 3861880 h 3861880"/>
                  <a:gd name="connsiteX4" fmla="*/ 0 w 4075889"/>
                  <a:gd name="connsiteY4" fmla="*/ 0 h 3861880"/>
                  <a:gd name="connsiteX0" fmla="*/ 0 w 4075889"/>
                  <a:gd name="connsiteY0" fmla="*/ 0 h 3861880"/>
                  <a:gd name="connsiteX1" fmla="*/ 4075889 w 4075889"/>
                  <a:gd name="connsiteY1" fmla="*/ 0 h 3861880"/>
                  <a:gd name="connsiteX2" fmla="*/ 3968885 w 4075889"/>
                  <a:gd name="connsiteY2" fmla="*/ 3861880 h 3861880"/>
                  <a:gd name="connsiteX3" fmla="*/ 107004 w 4075889"/>
                  <a:gd name="connsiteY3" fmla="*/ 3861880 h 3861880"/>
                  <a:gd name="connsiteX4" fmla="*/ 0 w 4075889"/>
                  <a:gd name="connsiteY4" fmla="*/ 0 h 386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889" h="3861880">
                    <a:moveTo>
                      <a:pt x="0" y="0"/>
                    </a:moveTo>
                    <a:lnTo>
                      <a:pt x="4075889" y="0"/>
                    </a:lnTo>
                    <a:lnTo>
                      <a:pt x="3968885" y="3861880"/>
                    </a:lnTo>
                    <a:lnTo>
                      <a:pt x="107004" y="3861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2363822" y="1322965"/>
                <a:ext cx="3822970" cy="2422183"/>
              </a:xfrm>
              <a:custGeom>
                <a:avLst/>
                <a:gdLst>
                  <a:gd name="connsiteX0" fmla="*/ 0 w 4075889"/>
                  <a:gd name="connsiteY0" fmla="*/ 0 h 3861880"/>
                  <a:gd name="connsiteX1" fmla="*/ 4075889 w 4075889"/>
                  <a:gd name="connsiteY1" fmla="*/ 0 h 3861880"/>
                  <a:gd name="connsiteX2" fmla="*/ 3404681 w 4075889"/>
                  <a:gd name="connsiteY2" fmla="*/ 3861880 h 3861880"/>
                  <a:gd name="connsiteX3" fmla="*/ 671208 w 4075889"/>
                  <a:gd name="connsiteY3" fmla="*/ 3861880 h 3861880"/>
                  <a:gd name="connsiteX4" fmla="*/ 0 w 4075889"/>
                  <a:gd name="connsiteY4" fmla="*/ 0 h 3861880"/>
                  <a:gd name="connsiteX0" fmla="*/ 0 w 3521413"/>
                  <a:gd name="connsiteY0" fmla="*/ 54395 h 3916275"/>
                  <a:gd name="connsiteX1" fmla="*/ 3521413 w 3521413"/>
                  <a:gd name="connsiteY1" fmla="*/ 0 h 3916275"/>
                  <a:gd name="connsiteX2" fmla="*/ 3404681 w 3521413"/>
                  <a:gd name="connsiteY2" fmla="*/ 3916275 h 3916275"/>
                  <a:gd name="connsiteX3" fmla="*/ 671208 w 3521413"/>
                  <a:gd name="connsiteY3" fmla="*/ 3916275 h 3916275"/>
                  <a:gd name="connsiteX4" fmla="*/ 0 w 3521413"/>
                  <a:gd name="connsiteY4" fmla="*/ 54395 h 3916275"/>
                  <a:gd name="connsiteX0" fmla="*/ 0 w 2976664"/>
                  <a:gd name="connsiteY0" fmla="*/ 6 h 3916275"/>
                  <a:gd name="connsiteX1" fmla="*/ 2976664 w 2976664"/>
                  <a:gd name="connsiteY1" fmla="*/ 0 h 3916275"/>
                  <a:gd name="connsiteX2" fmla="*/ 2859932 w 2976664"/>
                  <a:gd name="connsiteY2" fmla="*/ 3916275 h 3916275"/>
                  <a:gd name="connsiteX3" fmla="*/ 126459 w 2976664"/>
                  <a:gd name="connsiteY3" fmla="*/ 3916275 h 3916275"/>
                  <a:gd name="connsiteX4" fmla="*/ 0 w 2976664"/>
                  <a:gd name="connsiteY4" fmla="*/ 6 h 3916275"/>
                  <a:gd name="connsiteX0" fmla="*/ 0 w 3274331"/>
                  <a:gd name="connsiteY0" fmla="*/ 6 h 3916275"/>
                  <a:gd name="connsiteX1" fmla="*/ 3274331 w 3274331"/>
                  <a:gd name="connsiteY1" fmla="*/ 0 h 3916275"/>
                  <a:gd name="connsiteX2" fmla="*/ 2859932 w 3274331"/>
                  <a:gd name="connsiteY2" fmla="*/ 3916275 h 3916275"/>
                  <a:gd name="connsiteX3" fmla="*/ 126459 w 3274331"/>
                  <a:gd name="connsiteY3" fmla="*/ 3916275 h 3916275"/>
                  <a:gd name="connsiteX4" fmla="*/ 0 w 3274331"/>
                  <a:gd name="connsiteY4" fmla="*/ 6 h 3916275"/>
                  <a:gd name="connsiteX0" fmla="*/ 0 w 3544936"/>
                  <a:gd name="connsiteY0" fmla="*/ 0 h 3932060"/>
                  <a:gd name="connsiteX1" fmla="*/ 3544936 w 3544936"/>
                  <a:gd name="connsiteY1" fmla="*/ 15785 h 3932060"/>
                  <a:gd name="connsiteX2" fmla="*/ 3130537 w 3544936"/>
                  <a:gd name="connsiteY2" fmla="*/ 3932060 h 3932060"/>
                  <a:gd name="connsiteX3" fmla="*/ 397064 w 3544936"/>
                  <a:gd name="connsiteY3" fmla="*/ 3932060 h 3932060"/>
                  <a:gd name="connsiteX4" fmla="*/ 0 w 3544936"/>
                  <a:gd name="connsiteY4" fmla="*/ 0 h 393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4936" h="3932060">
                    <a:moveTo>
                      <a:pt x="0" y="0"/>
                    </a:moveTo>
                    <a:lnTo>
                      <a:pt x="3544936" y="15785"/>
                    </a:lnTo>
                    <a:lnTo>
                      <a:pt x="3130537" y="3932060"/>
                    </a:lnTo>
                    <a:lnTo>
                      <a:pt x="397064" y="39320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0000"/>
                </a:schemeClr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2354094" y="1230549"/>
                <a:ext cx="3832698" cy="437378"/>
              </a:xfrm>
              <a:custGeom>
                <a:avLst/>
                <a:gdLst>
                  <a:gd name="connsiteX0" fmla="*/ 0 w 4075889"/>
                  <a:gd name="connsiteY0" fmla="*/ 0 h 3861880"/>
                  <a:gd name="connsiteX1" fmla="*/ 4075889 w 4075889"/>
                  <a:gd name="connsiteY1" fmla="*/ 0 h 3861880"/>
                  <a:gd name="connsiteX2" fmla="*/ 3404681 w 4075889"/>
                  <a:gd name="connsiteY2" fmla="*/ 3861880 h 3861880"/>
                  <a:gd name="connsiteX3" fmla="*/ 671208 w 4075889"/>
                  <a:gd name="connsiteY3" fmla="*/ 3861880 h 3861880"/>
                  <a:gd name="connsiteX4" fmla="*/ 0 w 4075889"/>
                  <a:gd name="connsiteY4" fmla="*/ 0 h 3861880"/>
                  <a:gd name="connsiteX0" fmla="*/ 0 w 4075889"/>
                  <a:gd name="connsiteY0" fmla="*/ 0 h 3861880"/>
                  <a:gd name="connsiteX1" fmla="*/ 4075889 w 4075889"/>
                  <a:gd name="connsiteY1" fmla="*/ 0 h 3861880"/>
                  <a:gd name="connsiteX2" fmla="*/ 3404681 w 4075889"/>
                  <a:gd name="connsiteY2" fmla="*/ 3861880 h 3861880"/>
                  <a:gd name="connsiteX3" fmla="*/ 107004 w 4075889"/>
                  <a:gd name="connsiteY3" fmla="*/ 3861880 h 3861880"/>
                  <a:gd name="connsiteX4" fmla="*/ 0 w 4075889"/>
                  <a:gd name="connsiteY4" fmla="*/ 0 h 3861880"/>
                  <a:gd name="connsiteX0" fmla="*/ 0 w 4075889"/>
                  <a:gd name="connsiteY0" fmla="*/ 0 h 3861880"/>
                  <a:gd name="connsiteX1" fmla="*/ 4075889 w 4075889"/>
                  <a:gd name="connsiteY1" fmla="*/ 0 h 3861880"/>
                  <a:gd name="connsiteX2" fmla="*/ 3968885 w 4075889"/>
                  <a:gd name="connsiteY2" fmla="*/ 3861880 h 3861880"/>
                  <a:gd name="connsiteX3" fmla="*/ 107004 w 4075889"/>
                  <a:gd name="connsiteY3" fmla="*/ 3861880 h 3861880"/>
                  <a:gd name="connsiteX4" fmla="*/ 0 w 4075889"/>
                  <a:gd name="connsiteY4" fmla="*/ 0 h 3861880"/>
                  <a:gd name="connsiteX0" fmla="*/ 0 w 4075889"/>
                  <a:gd name="connsiteY0" fmla="*/ 0 h 3861880"/>
                  <a:gd name="connsiteX1" fmla="*/ 4075889 w 4075889"/>
                  <a:gd name="connsiteY1" fmla="*/ 0 h 3861880"/>
                  <a:gd name="connsiteX2" fmla="*/ 3968885 w 4075889"/>
                  <a:gd name="connsiteY2" fmla="*/ 3861880 h 3861880"/>
                  <a:gd name="connsiteX3" fmla="*/ 65519 w 4075889"/>
                  <a:gd name="connsiteY3" fmla="*/ 3861880 h 3861880"/>
                  <a:gd name="connsiteX4" fmla="*/ 0 w 4075889"/>
                  <a:gd name="connsiteY4" fmla="*/ 0 h 3861880"/>
                  <a:gd name="connsiteX0" fmla="*/ 0 w 4075889"/>
                  <a:gd name="connsiteY0" fmla="*/ 0 h 3995052"/>
                  <a:gd name="connsiteX1" fmla="*/ 4075889 w 4075889"/>
                  <a:gd name="connsiteY1" fmla="*/ 0 h 3995052"/>
                  <a:gd name="connsiteX2" fmla="*/ 4020741 w 4075889"/>
                  <a:gd name="connsiteY2" fmla="*/ 3995052 h 3995052"/>
                  <a:gd name="connsiteX3" fmla="*/ 65519 w 4075889"/>
                  <a:gd name="connsiteY3" fmla="*/ 3861880 h 3995052"/>
                  <a:gd name="connsiteX4" fmla="*/ 0 w 4075889"/>
                  <a:gd name="connsiteY4" fmla="*/ 0 h 3995052"/>
                  <a:gd name="connsiteX0" fmla="*/ 0 w 4075889"/>
                  <a:gd name="connsiteY0" fmla="*/ 0 h 3995052"/>
                  <a:gd name="connsiteX1" fmla="*/ 4075889 w 4075889"/>
                  <a:gd name="connsiteY1" fmla="*/ 0 h 3995052"/>
                  <a:gd name="connsiteX2" fmla="*/ 4020741 w 4075889"/>
                  <a:gd name="connsiteY2" fmla="*/ 3995052 h 3995052"/>
                  <a:gd name="connsiteX3" fmla="*/ 34405 w 4075889"/>
                  <a:gd name="connsiteY3" fmla="*/ 3861880 h 3995052"/>
                  <a:gd name="connsiteX4" fmla="*/ 0 w 4075889"/>
                  <a:gd name="connsiteY4" fmla="*/ 0 h 3995052"/>
                  <a:gd name="connsiteX0" fmla="*/ 0 w 4075889"/>
                  <a:gd name="connsiteY0" fmla="*/ 0 h 3995052"/>
                  <a:gd name="connsiteX1" fmla="*/ 4075889 w 4075889"/>
                  <a:gd name="connsiteY1" fmla="*/ 0 h 3995052"/>
                  <a:gd name="connsiteX2" fmla="*/ 4051855 w 4075889"/>
                  <a:gd name="connsiteY2" fmla="*/ 3995052 h 3995052"/>
                  <a:gd name="connsiteX3" fmla="*/ 34405 w 4075889"/>
                  <a:gd name="connsiteY3" fmla="*/ 3861880 h 3995052"/>
                  <a:gd name="connsiteX4" fmla="*/ 0 w 4075889"/>
                  <a:gd name="connsiteY4" fmla="*/ 0 h 3995052"/>
                  <a:gd name="connsiteX0" fmla="*/ 0 w 4075889"/>
                  <a:gd name="connsiteY0" fmla="*/ 0 h 3995052"/>
                  <a:gd name="connsiteX1" fmla="*/ 4075889 w 4075889"/>
                  <a:gd name="connsiteY1" fmla="*/ 0 h 3995052"/>
                  <a:gd name="connsiteX2" fmla="*/ 4051855 w 4075889"/>
                  <a:gd name="connsiteY2" fmla="*/ 3995052 h 3995052"/>
                  <a:gd name="connsiteX3" fmla="*/ 75889 w 4075889"/>
                  <a:gd name="connsiteY3" fmla="*/ 3861880 h 3995052"/>
                  <a:gd name="connsiteX4" fmla="*/ 0 w 4075889"/>
                  <a:gd name="connsiteY4" fmla="*/ 0 h 3995052"/>
                  <a:gd name="connsiteX0" fmla="*/ 0 w 4075889"/>
                  <a:gd name="connsiteY0" fmla="*/ 0 h 3995052"/>
                  <a:gd name="connsiteX1" fmla="*/ 4075889 w 4075889"/>
                  <a:gd name="connsiteY1" fmla="*/ 0 h 3995052"/>
                  <a:gd name="connsiteX2" fmla="*/ 3989627 w 4075889"/>
                  <a:gd name="connsiteY2" fmla="*/ 3995052 h 3995052"/>
                  <a:gd name="connsiteX3" fmla="*/ 75889 w 4075889"/>
                  <a:gd name="connsiteY3" fmla="*/ 3861880 h 3995052"/>
                  <a:gd name="connsiteX4" fmla="*/ 0 w 4075889"/>
                  <a:gd name="connsiteY4" fmla="*/ 0 h 3995052"/>
                  <a:gd name="connsiteX0" fmla="*/ 0 w 4075889"/>
                  <a:gd name="connsiteY0" fmla="*/ 0 h 3995052"/>
                  <a:gd name="connsiteX1" fmla="*/ 4075889 w 4075889"/>
                  <a:gd name="connsiteY1" fmla="*/ 0 h 3995052"/>
                  <a:gd name="connsiteX2" fmla="*/ 4031111 w 4075889"/>
                  <a:gd name="connsiteY2" fmla="*/ 3995052 h 3995052"/>
                  <a:gd name="connsiteX3" fmla="*/ 75889 w 4075889"/>
                  <a:gd name="connsiteY3" fmla="*/ 3861880 h 3995052"/>
                  <a:gd name="connsiteX4" fmla="*/ 0 w 4075889"/>
                  <a:gd name="connsiteY4" fmla="*/ 0 h 3995052"/>
                  <a:gd name="connsiteX0" fmla="*/ 0 w 4107003"/>
                  <a:gd name="connsiteY0" fmla="*/ 0 h 3995052"/>
                  <a:gd name="connsiteX1" fmla="*/ 4107003 w 4107003"/>
                  <a:gd name="connsiteY1" fmla="*/ 0 h 3995052"/>
                  <a:gd name="connsiteX2" fmla="*/ 4031111 w 4107003"/>
                  <a:gd name="connsiteY2" fmla="*/ 3995052 h 3995052"/>
                  <a:gd name="connsiteX3" fmla="*/ 75889 w 4107003"/>
                  <a:gd name="connsiteY3" fmla="*/ 3861880 h 3995052"/>
                  <a:gd name="connsiteX4" fmla="*/ 0 w 4107003"/>
                  <a:gd name="connsiteY4" fmla="*/ 0 h 3995052"/>
                  <a:gd name="connsiteX0" fmla="*/ 0 w 4086261"/>
                  <a:gd name="connsiteY0" fmla="*/ 0 h 3995052"/>
                  <a:gd name="connsiteX1" fmla="*/ 4086261 w 4086261"/>
                  <a:gd name="connsiteY1" fmla="*/ 0 h 3995052"/>
                  <a:gd name="connsiteX2" fmla="*/ 4010369 w 4086261"/>
                  <a:gd name="connsiteY2" fmla="*/ 3995052 h 3995052"/>
                  <a:gd name="connsiteX3" fmla="*/ 55147 w 4086261"/>
                  <a:gd name="connsiteY3" fmla="*/ 3861880 h 3995052"/>
                  <a:gd name="connsiteX4" fmla="*/ 0 w 4086261"/>
                  <a:gd name="connsiteY4" fmla="*/ 0 h 3995052"/>
                  <a:gd name="connsiteX0" fmla="*/ 0 w 4086261"/>
                  <a:gd name="connsiteY0" fmla="*/ 0 h 3995052"/>
                  <a:gd name="connsiteX1" fmla="*/ 4086261 w 4086261"/>
                  <a:gd name="connsiteY1" fmla="*/ 0 h 3995052"/>
                  <a:gd name="connsiteX2" fmla="*/ 4010369 w 4086261"/>
                  <a:gd name="connsiteY2" fmla="*/ 3995052 h 3995052"/>
                  <a:gd name="connsiteX3" fmla="*/ 86340 w 4086261"/>
                  <a:gd name="connsiteY3" fmla="*/ 3861882 h 3995052"/>
                  <a:gd name="connsiteX4" fmla="*/ 0 w 4086261"/>
                  <a:gd name="connsiteY4" fmla="*/ 0 h 3995052"/>
                  <a:gd name="connsiteX0" fmla="*/ 0 w 4055068"/>
                  <a:gd name="connsiteY0" fmla="*/ 0 h 3995052"/>
                  <a:gd name="connsiteX1" fmla="*/ 4055068 w 4055068"/>
                  <a:gd name="connsiteY1" fmla="*/ 0 h 3995052"/>
                  <a:gd name="connsiteX2" fmla="*/ 3979176 w 4055068"/>
                  <a:gd name="connsiteY2" fmla="*/ 3995052 h 3995052"/>
                  <a:gd name="connsiteX3" fmla="*/ 55147 w 4055068"/>
                  <a:gd name="connsiteY3" fmla="*/ 3861882 h 3995052"/>
                  <a:gd name="connsiteX4" fmla="*/ 0 w 4055068"/>
                  <a:gd name="connsiteY4" fmla="*/ 0 h 3995052"/>
                  <a:gd name="connsiteX0" fmla="*/ 0 w 4096659"/>
                  <a:gd name="connsiteY0" fmla="*/ 0 h 3995052"/>
                  <a:gd name="connsiteX1" fmla="*/ 4096659 w 4096659"/>
                  <a:gd name="connsiteY1" fmla="*/ 0 h 3995052"/>
                  <a:gd name="connsiteX2" fmla="*/ 4020767 w 4096659"/>
                  <a:gd name="connsiteY2" fmla="*/ 3995052 h 3995052"/>
                  <a:gd name="connsiteX3" fmla="*/ 96738 w 4096659"/>
                  <a:gd name="connsiteY3" fmla="*/ 3861882 h 3995052"/>
                  <a:gd name="connsiteX4" fmla="*/ 0 w 4096659"/>
                  <a:gd name="connsiteY4" fmla="*/ 0 h 3995052"/>
                  <a:gd name="connsiteX0" fmla="*/ 0 w 4096659"/>
                  <a:gd name="connsiteY0" fmla="*/ 0 h 3995052"/>
                  <a:gd name="connsiteX1" fmla="*/ 4096659 w 4096659"/>
                  <a:gd name="connsiteY1" fmla="*/ 0 h 3995052"/>
                  <a:gd name="connsiteX2" fmla="*/ 4020767 w 4096659"/>
                  <a:gd name="connsiteY2" fmla="*/ 3995052 h 3995052"/>
                  <a:gd name="connsiteX3" fmla="*/ 55147 w 4096659"/>
                  <a:gd name="connsiteY3" fmla="*/ 3775030 h 3995052"/>
                  <a:gd name="connsiteX4" fmla="*/ 0 w 4096659"/>
                  <a:gd name="connsiteY4" fmla="*/ 0 h 3995052"/>
                  <a:gd name="connsiteX0" fmla="*/ 0 w 4096659"/>
                  <a:gd name="connsiteY0" fmla="*/ 0 h 3995052"/>
                  <a:gd name="connsiteX1" fmla="*/ 4096659 w 4096659"/>
                  <a:gd name="connsiteY1" fmla="*/ 0 h 3995052"/>
                  <a:gd name="connsiteX2" fmla="*/ 4020767 w 4096659"/>
                  <a:gd name="connsiteY2" fmla="*/ 3995052 h 3995052"/>
                  <a:gd name="connsiteX3" fmla="*/ 86340 w 4096659"/>
                  <a:gd name="connsiteY3" fmla="*/ 3688187 h 3995052"/>
                  <a:gd name="connsiteX4" fmla="*/ 0 w 4096659"/>
                  <a:gd name="connsiteY4" fmla="*/ 0 h 3995052"/>
                  <a:gd name="connsiteX0" fmla="*/ 0 w 4096659"/>
                  <a:gd name="connsiteY0" fmla="*/ 0 h 3995052"/>
                  <a:gd name="connsiteX1" fmla="*/ 4096659 w 4096659"/>
                  <a:gd name="connsiteY1" fmla="*/ 0 h 3995052"/>
                  <a:gd name="connsiteX2" fmla="*/ 4020767 w 4096659"/>
                  <a:gd name="connsiteY2" fmla="*/ 3995052 h 3995052"/>
                  <a:gd name="connsiteX3" fmla="*/ 55147 w 4096659"/>
                  <a:gd name="connsiteY3" fmla="*/ 3688187 h 3995052"/>
                  <a:gd name="connsiteX4" fmla="*/ 0 w 4096659"/>
                  <a:gd name="connsiteY4" fmla="*/ 0 h 3995052"/>
                  <a:gd name="connsiteX0" fmla="*/ 0 w 4096659"/>
                  <a:gd name="connsiteY0" fmla="*/ 0 h 3995052"/>
                  <a:gd name="connsiteX1" fmla="*/ 4096659 w 4096659"/>
                  <a:gd name="connsiteY1" fmla="*/ 0 h 3995052"/>
                  <a:gd name="connsiteX2" fmla="*/ 4020767 w 4096659"/>
                  <a:gd name="connsiteY2" fmla="*/ 3995052 h 3995052"/>
                  <a:gd name="connsiteX3" fmla="*/ 63797 w 4096659"/>
                  <a:gd name="connsiteY3" fmla="*/ 3904924 h 3995052"/>
                  <a:gd name="connsiteX4" fmla="*/ 0 w 4096659"/>
                  <a:gd name="connsiteY4" fmla="*/ 0 h 3995052"/>
                  <a:gd name="connsiteX0" fmla="*/ 0 w 4096659"/>
                  <a:gd name="connsiteY0" fmla="*/ 0 h 3904924"/>
                  <a:gd name="connsiteX1" fmla="*/ 4096659 w 4096659"/>
                  <a:gd name="connsiteY1" fmla="*/ 0 h 3904924"/>
                  <a:gd name="connsiteX2" fmla="*/ 4020767 w 4096659"/>
                  <a:gd name="connsiteY2" fmla="*/ 3850561 h 3904924"/>
                  <a:gd name="connsiteX3" fmla="*/ 63797 w 4096659"/>
                  <a:gd name="connsiteY3" fmla="*/ 3904924 h 3904924"/>
                  <a:gd name="connsiteX4" fmla="*/ 0 w 4096659"/>
                  <a:gd name="connsiteY4" fmla="*/ 0 h 390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6659" h="3904924">
                    <a:moveTo>
                      <a:pt x="0" y="0"/>
                    </a:moveTo>
                    <a:lnTo>
                      <a:pt x="4096659" y="0"/>
                    </a:lnTo>
                    <a:lnTo>
                      <a:pt x="4020767" y="3850561"/>
                    </a:lnTo>
                    <a:lnTo>
                      <a:pt x="63797" y="39049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CC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Optimal</a:t>
                </a:r>
                <a:r>
                  <a:rPr kumimoji="0" lang="en-US" sz="1600" b="1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 </a:t>
                </a: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Target Range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2962073" y="907104"/>
              <a:ext cx="0" cy="6468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 w="med" len="lg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966937" y="1984443"/>
              <a:ext cx="0" cy="20671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 w="med" len="lg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3051626" y="952195"/>
              <a:ext cx="19319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Available storage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for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1-2 </a:t>
              </a:r>
              <a:r>
                <a:rPr lang="en-US" sz="1600" b="1" dirty="0">
                  <a:solidFill>
                    <a:schemeClr val="bg1"/>
                  </a:solidFill>
                </a:rPr>
                <a:t>wet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years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0205" y="2341846"/>
              <a:ext cx="211679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</a:rPr>
                <a:t>Typical Operating</a:t>
              </a:r>
            </a:p>
            <a:p>
              <a:r>
                <a:rPr lang="en-US" sz="1800" b="1" dirty="0">
                  <a:solidFill>
                    <a:schemeClr val="bg1"/>
                  </a:solidFill>
                </a:rPr>
                <a:t>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       </a:t>
              </a:r>
              <a:r>
                <a:rPr lang="en-US" sz="1800" b="1" dirty="0">
                  <a:solidFill>
                    <a:schemeClr val="bg1"/>
                  </a:solidFill>
                </a:rPr>
                <a:t>Range</a:t>
              </a:r>
            </a:p>
            <a:p>
              <a:endParaRPr lang="en-US" sz="1600" b="1" dirty="0">
                <a:solidFill>
                  <a:schemeClr val="bg1"/>
                </a:solidFill>
              </a:endParaRPr>
            </a:p>
            <a:p>
              <a:r>
                <a:rPr lang="en-US" sz="1600" b="1" dirty="0">
                  <a:solidFill>
                    <a:schemeClr val="bg1"/>
                  </a:solidFill>
                </a:rPr>
                <a:t>Provides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~5 </a:t>
              </a:r>
              <a:r>
                <a:rPr lang="en-US" sz="1600" b="1" dirty="0">
                  <a:solidFill>
                    <a:schemeClr val="bg1"/>
                  </a:solidFill>
                </a:rPr>
                <a:t>years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of drought supply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65731" y="4217336"/>
              <a:ext cx="2611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Conjunctive Use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Storage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1765" y="692580"/>
              <a:ext cx="644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0 AF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4203" y="1307820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150,000 </a:t>
              </a: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AF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4203" y="1724192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-200,000 </a:t>
              </a: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AF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0904" y="3801413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450,000 </a:t>
              </a: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AF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6096" y="4441988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-500,000 AF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59250" y="3054722"/>
            <a:ext cx="36855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Lowest Acceptable Level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Seawater intrusion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Lack of drought protection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Subsidence risk increases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Bent-Up Arrow 26"/>
          <p:cNvSpPr/>
          <p:nvPr/>
        </p:nvSpPr>
        <p:spPr bwMode="auto">
          <a:xfrm rot="16200000" flipH="1">
            <a:off x="5777241" y="3586241"/>
            <a:ext cx="461425" cy="2050289"/>
          </a:xfrm>
          <a:prstGeom prst="bentUpArrow">
            <a:avLst>
              <a:gd name="adj1" fmla="val 22989"/>
              <a:gd name="adj2" fmla="val 27225"/>
              <a:gd name="adj3" fmla="val 50000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853" y="53360"/>
            <a:ext cx="888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OCWD established a basin operating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storage range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2007.</a:t>
            </a:r>
          </a:p>
        </p:txBody>
      </p:sp>
    </p:spTree>
    <p:extLst>
      <p:ext uri="{BB962C8B-B14F-4D97-AF65-F5344CB8AC3E}">
        <p14:creationId xmlns:p14="http://schemas.microsoft.com/office/powerpoint/2010/main" val="310214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79" name="Rectangle 27"/>
          <p:cNvSpPr>
            <a:spLocks noChangeArrowheads="1"/>
          </p:cNvSpPr>
          <p:nvPr/>
        </p:nvSpPr>
        <p:spPr bwMode="auto">
          <a:xfrm>
            <a:off x="304800" y="173702"/>
            <a:ext cx="859155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Each year OCWD sets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basin pumping percentage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for the groundwater producers.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8225" y="1744005"/>
            <a:ext cx="6781800" cy="253271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GW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BPP</a:t>
            </a:r>
            <a:r>
              <a:rPr lang="en-US" sz="3200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=   ---------------------------------</a:t>
            </a:r>
          </a:p>
          <a:p>
            <a:pPr algn="ctr"/>
            <a:r>
              <a:rPr lang="en-US" sz="3200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GW + Imported Water</a:t>
            </a:r>
          </a:p>
          <a:p>
            <a:pPr algn="ctr"/>
            <a:r>
              <a:rPr lang="en-US" sz="3200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(Total Demand*)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850" y="441590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*excludes reclaimed water</a:t>
            </a:r>
          </a:p>
        </p:txBody>
      </p:sp>
    </p:spTree>
    <p:extLst>
      <p:ext uri="{BB962C8B-B14F-4D97-AF65-F5344CB8AC3E}">
        <p14:creationId xmlns:p14="http://schemas.microsoft.com/office/powerpoint/2010/main" val="5611237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31FB3F9-A65A-4D0A-BED2-393D223D8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38952" r="2352" b="26385"/>
          <a:stretch/>
        </p:blipFill>
        <p:spPr>
          <a:xfrm>
            <a:off x="0" y="-22226"/>
            <a:ext cx="9143999" cy="5162623"/>
          </a:xfrm>
          <a:prstGeom prst="rect">
            <a:avLst/>
          </a:prstGeom>
        </p:spPr>
      </p:pic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1212974" y="8501347"/>
            <a:ext cx="1924881" cy="77468"/>
            <a:chOff x="1911" y="13387"/>
            <a:chExt cx="3031" cy="122"/>
          </a:xfrm>
        </p:grpSpPr>
        <p:grpSp>
          <p:nvGrpSpPr>
            <p:cNvPr id="7181" name="Group 4"/>
            <p:cNvGrpSpPr>
              <a:grpSpLocks/>
            </p:cNvGrpSpPr>
            <p:nvPr/>
          </p:nvGrpSpPr>
          <p:grpSpPr bwMode="auto">
            <a:xfrm>
              <a:off x="1911" y="13507"/>
              <a:ext cx="3031" cy="2"/>
              <a:chOff x="1911" y="13507"/>
              <a:chExt cx="3031" cy="2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1911" y="13507"/>
                <a:ext cx="3032" cy="2"/>
              </a:xfrm>
              <a:custGeom>
                <a:avLst/>
                <a:gdLst>
                  <a:gd name="T0" fmla="+- 0 1911 1911"/>
                  <a:gd name="T1" fmla="*/ T0 w 3031"/>
                  <a:gd name="T2" fmla="+- 0 4942 1911"/>
                  <a:gd name="T3" fmla="*/ T2 w 303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031">
                    <a:moveTo>
                      <a:pt x="0" y="0"/>
                    </a:moveTo>
                    <a:lnTo>
                      <a:pt x="3031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182" name="Group 6"/>
            <p:cNvGrpSpPr>
              <a:grpSpLocks/>
            </p:cNvGrpSpPr>
            <p:nvPr/>
          </p:nvGrpSpPr>
          <p:grpSpPr bwMode="auto">
            <a:xfrm>
              <a:off x="2199" y="13387"/>
              <a:ext cx="295" cy="2"/>
              <a:chOff x="2199" y="13387"/>
              <a:chExt cx="295" cy="2"/>
            </a:xfrm>
          </p:grpSpPr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2198" y="13386"/>
                <a:ext cx="295" cy="2"/>
              </a:xfrm>
              <a:custGeom>
                <a:avLst/>
                <a:gdLst>
                  <a:gd name="T0" fmla="+- 0 2199 2199"/>
                  <a:gd name="T1" fmla="*/ T0 w 295"/>
                  <a:gd name="T2" fmla="+- 0 2495 2199"/>
                  <a:gd name="T3" fmla="*/ T2 w 29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95">
                    <a:moveTo>
                      <a:pt x="0" y="0"/>
                    </a:moveTo>
                    <a:lnTo>
                      <a:pt x="296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183" name="Group 8"/>
            <p:cNvGrpSpPr>
              <a:grpSpLocks/>
            </p:cNvGrpSpPr>
            <p:nvPr/>
          </p:nvGrpSpPr>
          <p:grpSpPr bwMode="auto">
            <a:xfrm>
              <a:off x="3720" y="13387"/>
              <a:ext cx="543" cy="2"/>
              <a:chOff x="3720" y="13387"/>
              <a:chExt cx="543" cy="2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3721" y="13386"/>
                <a:ext cx="542" cy="2"/>
              </a:xfrm>
              <a:custGeom>
                <a:avLst/>
                <a:gdLst>
                  <a:gd name="T0" fmla="+- 0 3720 3720"/>
                  <a:gd name="T1" fmla="*/ T0 w 543"/>
                  <a:gd name="T2" fmla="+- 0 4263 3720"/>
                  <a:gd name="T3" fmla="*/ T2 w 54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43">
                    <a:moveTo>
                      <a:pt x="0" y="0"/>
                    </a:moveTo>
                    <a:lnTo>
                      <a:pt x="543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5562600" y="3324753"/>
            <a:ext cx="533400" cy="6000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3657600" y="3638550"/>
            <a:ext cx="19812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3384634"/>
            <a:ext cx="29098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</a:rPr>
              <a:t>Coastal Plain of Orange County Groundwater Basin (Basin 8-1)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47699" y="-22226"/>
            <a:ext cx="7848600" cy="8572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OC Basin is the largest urbanized </a:t>
            </a:r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unadjudicated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groundwater basin in southern California.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DFBCA5-6363-4B6C-80CC-1400E3114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5" t="5892" r="26442" b="83330"/>
          <a:stretch/>
        </p:blipFill>
        <p:spPr>
          <a:xfrm>
            <a:off x="609600" y="1577732"/>
            <a:ext cx="1292631" cy="123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651DBA-2F37-4540-8056-E7426028EE0B}"/>
              </a:ext>
            </a:extLst>
          </p:cNvPr>
          <p:cNvSpPr txBox="1"/>
          <p:nvPr/>
        </p:nvSpPr>
        <p:spPr>
          <a:xfrm>
            <a:off x="98665" y="4792110"/>
            <a:ext cx="2593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Source:  DWR 2018 Basin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267937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7" y="-7119"/>
            <a:ext cx="6550925" cy="51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E26A732E-0C8D-45E7-BC71-74F06B3D2A35}"/>
              </a:ext>
            </a:extLst>
          </p:cNvPr>
          <p:cNvSpPr txBox="1">
            <a:spLocks/>
          </p:cNvSpPr>
          <p:nvPr/>
        </p:nvSpPr>
        <p:spPr bwMode="auto">
          <a:xfrm>
            <a:off x="0" y="3464"/>
            <a:ext cx="4800600" cy="4381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OCWD covers ~89% of Basin 8-1</a:t>
            </a:r>
          </a:p>
        </p:txBody>
      </p:sp>
    </p:spTree>
    <p:extLst>
      <p:ext uri="{BB962C8B-B14F-4D97-AF65-F5344CB8AC3E}">
        <p14:creationId xmlns:p14="http://schemas.microsoft.com/office/powerpoint/2010/main" val="273089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57150"/>
            <a:ext cx="9067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OCWD is one of 15 special act districts listed in SGMA as “exclusive local agencies” within their statutory boundaries.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01" y="1159982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Alameda County Flood Control and Water Conservation District, Zone 7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Alameda County Water District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Desert Water Agency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Fox Canyon Groundwater Management Agency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Honey Lake Valley Groundwater Management District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 Valley Groundwater Management District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Mendocino City Community Services District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Mono County Tri-Valley Groundwater Management District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Monterey Peninsula Water Management District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Ojai Groundwater Management Agency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Orange County Water District</a:t>
            </a:r>
          </a:p>
          <a:p>
            <a:r>
              <a:rPr lang="en-US" sz="1600" dirty="0" err="1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Pajaro</a:t>
            </a:r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Valley Water Management Agency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Santa Clara Valley Water District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Sierra Valley Groundwater Management District</a:t>
            </a:r>
          </a:p>
          <a:p>
            <a:r>
              <a:rPr lang="en-US" sz="16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Willow Creek Groundwater Management Agency</a:t>
            </a:r>
          </a:p>
        </p:txBody>
      </p:sp>
    </p:spTree>
    <p:extLst>
      <p:ext uri="{BB962C8B-B14F-4D97-AF65-F5344CB8AC3E}">
        <p14:creationId xmlns:p14="http://schemas.microsoft.com/office/powerpoint/2010/main" val="340118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3914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afforded OCWD the option to submit an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Alternative Plan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December 2016.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49" y="1123950"/>
            <a:ext cx="78105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  <a:buClr>
                <a:srgbClr val="CCEC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 integrated plan for entire basin (per SGMA)</a:t>
            </a:r>
          </a:p>
          <a:p>
            <a:pPr marL="274320" indent="-274320">
              <a:spcAft>
                <a:spcPts val="1200"/>
              </a:spcAft>
              <a:buClr>
                <a:srgbClr val="CCEC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OCWD jurisdiction stays within its boundaries</a:t>
            </a:r>
          </a:p>
          <a:p>
            <a:pPr marL="274320" indent="-274320">
              <a:spcAft>
                <a:spcPts val="1200"/>
              </a:spcAft>
              <a:buClr>
                <a:srgbClr val="CCEC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Avoids OCWD having to become a GSA and develop a GSP</a:t>
            </a:r>
          </a:p>
          <a:p>
            <a:pPr marL="274320" indent="-274320">
              <a:spcAft>
                <a:spcPts val="1200"/>
              </a:spcAft>
              <a:buClr>
                <a:srgbClr val="CCEC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Uses OCWD’s existing groundwater management structure through the OCWD Act</a:t>
            </a:r>
          </a:p>
          <a:p>
            <a:pPr marL="274320" indent="-274320">
              <a:spcAft>
                <a:spcPts val="1200"/>
              </a:spcAft>
              <a:buClr>
                <a:srgbClr val="CCEC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Avoids interference with La Habra/Brea, Corona or others planning to form a GSA now or in the future.  </a:t>
            </a:r>
          </a:p>
          <a:p>
            <a:pPr marL="274320" indent="-274320">
              <a:spcAft>
                <a:spcPts val="1200"/>
              </a:spcAft>
              <a:buClr>
                <a:srgbClr val="CCEC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Avoids need to create GSAs in fringe areas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2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"/>
            <a:ext cx="6477000" cy="50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3429000" cy="3505200"/>
          </a:xfr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OCWD collaborated with agencies within Basin 8-1 to define four Management Areas:</a:t>
            </a:r>
            <a:b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La Habra-Brea</a:t>
            </a:r>
            <a:b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OCWD</a:t>
            </a:r>
            <a:b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Santa Ana Canyon</a:t>
            </a:r>
            <a:b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South East</a:t>
            </a:r>
          </a:p>
        </p:txBody>
      </p:sp>
    </p:spTree>
    <p:extLst>
      <p:ext uri="{BB962C8B-B14F-4D97-AF65-F5344CB8AC3E}">
        <p14:creationId xmlns:p14="http://schemas.microsoft.com/office/powerpoint/2010/main" val="77036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7772400" cy="609600"/>
          </a:xfrm>
        </p:spPr>
        <p:txBody>
          <a:bodyPr/>
          <a:lstStyle/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Basin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8-1 Alternative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 Preparation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123950"/>
            <a:ext cx="8991600" cy="35814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  <a:buClr>
                <a:srgbClr val="CC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Overview, OCWD and Santa Ana Canyon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Mgmt. Area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OCWD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Clr>
                <a:srgbClr val="CC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Habra-Brea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Mgmt. Area - La Habra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Clr>
                <a:srgbClr val="CC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South East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Mgmt. Area – Irvine Ranch WD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Clr>
                <a:srgbClr val="CC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Documents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basin has been managed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sustainably for over 10 years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Clr>
                <a:srgbClr val="CC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Summarizes current OCWD programs and does not entail new requirements except updating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 every 5 years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1447800" y="4248150"/>
            <a:ext cx="762000" cy="304800"/>
          </a:xfrm>
          <a:prstGeom prst="rightArrow">
            <a:avLst>
              <a:gd name="adj1" fmla="val 50000"/>
              <a:gd name="adj2" fmla="val 94776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169717"/>
            <a:ext cx="49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Awaiting review comments from DWR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3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4495800" y="1174276"/>
            <a:ext cx="1219200" cy="3657600"/>
          </a:xfrm>
          <a:prstGeom prst="round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85719" y="1200150"/>
            <a:ext cx="1053130" cy="3657600"/>
          </a:xfrm>
          <a:prstGeom prst="round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1708" y="233899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Sustainability in Basin 8-1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53" y="1305157"/>
            <a:ext cx="777937" cy="1067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77" y="3787857"/>
            <a:ext cx="1072292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9" y="3768808"/>
            <a:ext cx="904089" cy="1066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0" y="2473408"/>
            <a:ext cx="819988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0" y="1302907"/>
            <a:ext cx="819988" cy="1067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79" y="2571749"/>
            <a:ext cx="735887" cy="1028700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1384977" y="1200150"/>
            <a:ext cx="598550" cy="3635457"/>
          </a:xfrm>
          <a:prstGeom prst="rightBrace">
            <a:avLst>
              <a:gd name="adj1" fmla="val 38333"/>
              <a:gd name="adj2" fmla="val 50187"/>
            </a:avLst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95329" y="269901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Maintain Basin within</a:t>
            </a:r>
          </a:p>
          <a:p>
            <a:pPr algn="ctr"/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Operating Storage Range </a:t>
            </a:r>
          </a:p>
          <a:p>
            <a:pPr algn="ctr"/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(0-500,000 af below full)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0733" y="1275390"/>
            <a:ext cx="325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Beneficial uses of groundwater are being 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maintained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2772" y="2499850"/>
            <a:ext cx="311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Existing barriers and ongoing programs protect basin from s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eawater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ntrusion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4811" y="4001309"/>
            <a:ext cx="311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Insignificant in Basin 8-1</a:t>
            </a:r>
          </a:p>
        </p:txBody>
      </p:sp>
    </p:spTree>
    <p:extLst>
      <p:ext uri="{BB962C8B-B14F-4D97-AF65-F5344CB8AC3E}">
        <p14:creationId xmlns:p14="http://schemas.microsoft.com/office/powerpoint/2010/main" val="244794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A9384F2-BD13-4B73-AF93-08245E1C4D1F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6863"/>
            <a:ext cx="8609925" cy="855377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SGMA has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raised the bar for basin management throughout the state.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088947"/>
            <a:ext cx="5040303" cy="37905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 to know your basin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increase over time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Investments in data collection and analysis will: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improve understanding of basin sustainable yield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demonstrate if GSPs are working and how to fix them if they’re not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8" y="1337799"/>
            <a:ext cx="3635740" cy="2346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496359">
            <a:off x="263856" y="2283663"/>
            <a:ext cx="1165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BMPs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42571" y="1337799"/>
            <a:ext cx="391886" cy="4982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3133896">
            <a:off x="1956580" y="1669696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6237537" flipV="1">
            <a:off x="3369695" y="2530720"/>
            <a:ext cx="391886" cy="4982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3371979"/>
      </p:ext>
    </p:extLst>
  </p:cSld>
  <p:clrMapOvr>
    <a:masterClrMapping/>
  </p:clrMapOvr>
</p:sld>
</file>

<file path=ppt/theme/theme1.xml><?xml version="1.0" encoding="utf-8"?>
<a:theme xmlns:a="http://schemas.openxmlformats.org/drawingml/2006/main" name="Roy'sTemplate">
  <a:themeElements>
    <a:clrScheme name="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FFCC00"/>
      </a:accent1>
      <a:accent2>
        <a:srgbClr val="6666FF"/>
      </a:accent2>
      <a:accent3>
        <a:srgbClr val="AAAAB8"/>
      </a:accent3>
      <a:accent4>
        <a:srgbClr val="DADAAE"/>
      </a:accent4>
      <a:accent5>
        <a:srgbClr val="FFE2AA"/>
      </a:accent5>
      <a:accent6>
        <a:srgbClr val="5C5CE7"/>
      </a:accent6>
      <a:hlink>
        <a:srgbClr val="999933"/>
      </a:hlink>
      <a:folHlink>
        <a:srgbClr val="990066"/>
      </a:folHlink>
    </a:clrScheme>
    <a:fontScheme name="Roy's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oy'sTemplate 1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y'sTemplate 2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y's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ppt7277.tmp</Template>
  <TotalTime>1035</TotalTime>
  <Words>689</Words>
  <Application>Microsoft Office PowerPoint</Application>
  <PresentationFormat>On-screen Show (16:9)</PresentationFormat>
  <Paragraphs>132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Sorts</vt:lpstr>
      <vt:lpstr>Times New Roman</vt:lpstr>
      <vt:lpstr>Roy'sTemplate</vt:lpstr>
      <vt:lpstr>Orange County Groundwater Basin Compliance with SGMA</vt:lpstr>
      <vt:lpstr>PowerPoint Presentation</vt:lpstr>
      <vt:lpstr>PowerPoint Presentation</vt:lpstr>
      <vt:lpstr>PowerPoint Presentation</vt:lpstr>
      <vt:lpstr>This afforded OCWD the option to submit an Alternative Plan in December 2016.</vt:lpstr>
      <vt:lpstr>OCWD collaborated with agencies within Basin 8-1 to define four Management Areas:       La Habra-Brea      OCWD      Santa Ana Canyon      South East</vt:lpstr>
      <vt:lpstr>Basin 8-1 Alternative Plan Preparation</vt:lpstr>
      <vt:lpstr>PowerPoint Presentation</vt:lpstr>
      <vt:lpstr>SGMA has raised the bar for basin management throughout the state.</vt:lpstr>
      <vt:lpstr>End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Orange County Water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Basin 8-1 Alternative To Comply with Sustainable Groundwater Management Act</dc:title>
  <dc:creator>Hutchinson, Adam</dc:creator>
  <cp:lastModifiedBy>Stacy Davis</cp:lastModifiedBy>
  <cp:revision>57</cp:revision>
  <dcterms:created xsi:type="dcterms:W3CDTF">2016-11-01T21:04:30Z</dcterms:created>
  <dcterms:modified xsi:type="dcterms:W3CDTF">2019-02-25T19:23:20Z</dcterms:modified>
</cp:coreProperties>
</file>