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6" r:id="rId10"/>
    <p:sldId id="261" r:id="rId11"/>
    <p:sldId id="26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660"/>
  </p:normalViewPr>
  <p:slideViewPr>
    <p:cSldViewPr snapToGrid="0">
      <p:cViewPr varScale="1">
        <p:scale>
          <a:sx n="50" d="100"/>
          <a:sy n="50" d="100"/>
        </p:scale>
        <p:origin x="48" y="9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5C54F5-FD2C-43B9-97C5-094D62C06A16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4CB8D5-67FF-49DF-87DD-2431D99B19EF}">
      <dgm:prSet phldrT="[Text]" custT="1"/>
      <dgm:spPr/>
      <dgm:t>
        <a:bodyPr/>
        <a:lstStyle/>
        <a:p>
          <a:r>
            <a:rPr lang="en-US" sz="3200" dirty="0" smtClean="0"/>
            <a:t>APN Based Water Budget Platform</a:t>
          </a:r>
        </a:p>
        <a:p>
          <a:r>
            <a:rPr lang="en-US" sz="3200" dirty="0" smtClean="0"/>
            <a:t>(Landowner Access)</a:t>
          </a:r>
          <a:endParaRPr lang="en-US" sz="3200" dirty="0"/>
        </a:p>
      </dgm:t>
    </dgm:pt>
    <dgm:pt modelId="{C1C8127A-EE43-46AB-B55B-E043748EC5A7}" type="parTrans" cxnId="{F35E7098-0334-4C5F-9B88-5C558638737D}">
      <dgm:prSet/>
      <dgm:spPr/>
      <dgm:t>
        <a:bodyPr/>
        <a:lstStyle/>
        <a:p>
          <a:endParaRPr lang="en-US"/>
        </a:p>
      </dgm:t>
    </dgm:pt>
    <dgm:pt modelId="{6CFF277A-60C1-418A-8517-34B032CAA10D}" type="sibTrans" cxnId="{F35E7098-0334-4C5F-9B88-5C558638737D}">
      <dgm:prSet/>
      <dgm:spPr/>
      <dgm:t>
        <a:bodyPr/>
        <a:lstStyle/>
        <a:p>
          <a:endParaRPr lang="en-US"/>
        </a:p>
      </dgm:t>
    </dgm:pt>
    <dgm:pt modelId="{31292A18-2ACC-477D-8744-236628644318}">
      <dgm:prSet phldrT="[Text]" custT="1"/>
      <dgm:spPr/>
      <dgm:t>
        <a:bodyPr/>
        <a:lstStyle/>
        <a:p>
          <a:r>
            <a:rPr lang="en-US" sz="2800" dirty="0" smtClean="0"/>
            <a:t>Water Supply </a:t>
          </a:r>
          <a:endParaRPr lang="en-US" sz="2800" dirty="0"/>
        </a:p>
      </dgm:t>
    </dgm:pt>
    <dgm:pt modelId="{4D12F21A-E0EF-4919-9C46-E84D8075CD35}" type="parTrans" cxnId="{38E401C1-67C1-4E7D-9BB8-B8088F49A7CA}">
      <dgm:prSet/>
      <dgm:spPr/>
      <dgm:t>
        <a:bodyPr/>
        <a:lstStyle/>
        <a:p>
          <a:endParaRPr lang="en-US"/>
        </a:p>
      </dgm:t>
    </dgm:pt>
    <dgm:pt modelId="{768765D6-62E3-41E4-A2C3-F61C98BBE3DE}" type="sibTrans" cxnId="{38E401C1-67C1-4E7D-9BB8-B8088F49A7CA}">
      <dgm:prSet/>
      <dgm:spPr/>
      <dgm:t>
        <a:bodyPr/>
        <a:lstStyle/>
        <a:p>
          <a:endParaRPr lang="en-US"/>
        </a:p>
      </dgm:t>
    </dgm:pt>
    <dgm:pt modelId="{095AFC99-CD3B-4734-86F6-310543A5C374}">
      <dgm:prSet phldrT="[Text]"/>
      <dgm:spPr/>
      <dgm:t>
        <a:bodyPr/>
        <a:lstStyle/>
        <a:p>
          <a:r>
            <a:rPr lang="en-US" dirty="0" smtClean="0"/>
            <a:t>Water Demand</a:t>
          </a:r>
          <a:endParaRPr lang="en-US" dirty="0"/>
        </a:p>
      </dgm:t>
    </dgm:pt>
    <dgm:pt modelId="{8D9A8FD1-A89F-4BD9-AE40-49927D3842ED}" type="parTrans" cxnId="{51EF0360-5E80-4B3C-BE97-4088A32A6398}">
      <dgm:prSet/>
      <dgm:spPr/>
      <dgm:t>
        <a:bodyPr/>
        <a:lstStyle/>
        <a:p>
          <a:endParaRPr lang="en-US"/>
        </a:p>
      </dgm:t>
    </dgm:pt>
    <dgm:pt modelId="{7A83D819-AEBC-4548-9553-BBFEC4760BC3}" type="sibTrans" cxnId="{51EF0360-5E80-4B3C-BE97-4088A32A6398}">
      <dgm:prSet/>
      <dgm:spPr/>
      <dgm:t>
        <a:bodyPr/>
        <a:lstStyle/>
        <a:p>
          <a:endParaRPr lang="en-US"/>
        </a:p>
      </dgm:t>
    </dgm:pt>
    <dgm:pt modelId="{B387DFFC-AE29-4B1F-8942-66F7ADA8D705}">
      <dgm:prSet phldrT="[Text]"/>
      <dgm:spPr/>
      <dgm:t>
        <a:bodyPr/>
        <a:lstStyle/>
        <a:p>
          <a:r>
            <a:rPr lang="en-US" dirty="0" smtClean="0"/>
            <a:t>Billing</a:t>
          </a:r>
          <a:endParaRPr lang="en-US" dirty="0"/>
        </a:p>
      </dgm:t>
    </dgm:pt>
    <dgm:pt modelId="{8D93A996-F40D-4CF0-A5C3-286350C4B6A8}" type="parTrans" cxnId="{85F96815-5379-4A6B-9B49-01EEA6D64496}">
      <dgm:prSet/>
      <dgm:spPr/>
      <dgm:t>
        <a:bodyPr/>
        <a:lstStyle/>
        <a:p>
          <a:endParaRPr lang="en-US"/>
        </a:p>
      </dgm:t>
    </dgm:pt>
    <dgm:pt modelId="{E8DCEF7D-9175-42F5-8459-5CA71AF2E72F}" type="sibTrans" cxnId="{85F96815-5379-4A6B-9B49-01EEA6D64496}">
      <dgm:prSet/>
      <dgm:spPr/>
      <dgm:t>
        <a:bodyPr/>
        <a:lstStyle/>
        <a:p>
          <a:endParaRPr lang="en-US"/>
        </a:p>
      </dgm:t>
    </dgm:pt>
    <dgm:pt modelId="{CB11B659-3AFC-465D-9447-9D8F261E944D}">
      <dgm:prSet phldrT="[Text]"/>
      <dgm:spPr/>
      <dgm:t>
        <a:bodyPr/>
        <a:lstStyle/>
        <a:p>
          <a:r>
            <a:rPr lang="en-US" dirty="0" smtClean="0"/>
            <a:t>Water Trading</a:t>
          </a:r>
          <a:endParaRPr lang="en-US" dirty="0"/>
        </a:p>
      </dgm:t>
    </dgm:pt>
    <dgm:pt modelId="{65636BE8-5FCC-4497-AF0C-EBD645417A84}" type="parTrans" cxnId="{0BEA8A12-B58C-49CE-AB4D-6648075C30C7}">
      <dgm:prSet/>
      <dgm:spPr/>
      <dgm:t>
        <a:bodyPr/>
        <a:lstStyle/>
        <a:p>
          <a:endParaRPr lang="en-US"/>
        </a:p>
      </dgm:t>
    </dgm:pt>
    <dgm:pt modelId="{DFA11F92-455F-45EC-8706-1BFC1C4B4E56}" type="sibTrans" cxnId="{0BEA8A12-B58C-49CE-AB4D-6648075C30C7}">
      <dgm:prSet/>
      <dgm:spPr/>
      <dgm:t>
        <a:bodyPr/>
        <a:lstStyle/>
        <a:p>
          <a:endParaRPr lang="en-US"/>
        </a:p>
      </dgm:t>
    </dgm:pt>
    <dgm:pt modelId="{0CA84265-00DB-4BFB-8C50-E6A2C957664D}">
      <dgm:prSet custRadScaleRad="188674" custRadScaleInc="-57896"/>
      <dgm:spPr/>
      <dgm:t>
        <a:bodyPr/>
        <a:lstStyle/>
        <a:p>
          <a:endParaRPr lang="en-US" dirty="0"/>
        </a:p>
      </dgm:t>
    </dgm:pt>
    <dgm:pt modelId="{5603A9F3-36F4-4DFD-AC77-59398F61014C}" type="parTrans" cxnId="{400E3F7A-D489-4F0F-895F-409C0E74C198}">
      <dgm:prSet/>
      <dgm:spPr/>
      <dgm:t>
        <a:bodyPr/>
        <a:lstStyle/>
        <a:p>
          <a:endParaRPr lang="en-US"/>
        </a:p>
      </dgm:t>
    </dgm:pt>
    <dgm:pt modelId="{2F352F53-3551-43DC-9F51-925FF0CBD575}" type="sibTrans" cxnId="{400E3F7A-D489-4F0F-895F-409C0E74C198}">
      <dgm:prSet/>
      <dgm:spPr/>
      <dgm:t>
        <a:bodyPr/>
        <a:lstStyle/>
        <a:p>
          <a:endParaRPr lang="en-US"/>
        </a:p>
      </dgm:t>
    </dgm:pt>
    <dgm:pt modelId="{CF090B17-ECAA-4835-A50B-41C8C4B2686B}">
      <dgm:prSet/>
      <dgm:spPr/>
    </dgm:pt>
    <dgm:pt modelId="{6EE02659-00D1-41D3-8DA7-2FB8CB6D686C}" type="parTrans" cxnId="{743341A7-73E1-430E-981E-16BAA6926AA3}">
      <dgm:prSet/>
      <dgm:spPr/>
      <dgm:t>
        <a:bodyPr/>
        <a:lstStyle/>
        <a:p>
          <a:endParaRPr lang="en-US"/>
        </a:p>
      </dgm:t>
    </dgm:pt>
    <dgm:pt modelId="{C7D792C0-7BDB-498B-8766-3E3A1A305FEA}" type="sibTrans" cxnId="{743341A7-73E1-430E-981E-16BAA6926AA3}">
      <dgm:prSet/>
      <dgm:spPr/>
      <dgm:t>
        <a:bodyPr/>
        <a:lstStyle/>
        <a:p>
          <a:endParaRPr lang="en-US"/>
        </a:p>
      </dgm:t>
    </dgm:pt>
    <dgm:pt modelId="{AC6642BD-4DEE-45EF-AACA-44E636933E98}">
      <dgm:prSet/>
      <dgm:spPr/>
    </dgm:pt>
    <dgm:pt modelId="{18BA7278-C38A-415A-AB6F-2C4D0EBCFECA}" type="parTrans" cxnId="{2FE81A45-E949-4E33-945A-4C58F0D349A0}">
      <dgm:prSet/>
      <dgm:spPr/>
      <dgm:t>
        <a:bodyPr/>
        <a:lstStyle/>
        <a:p>
          <a:endParaRPr lang="en-US"/>
        </a:p>
      </dgm:t>
    </dgm:pt>
    <dgm:pt modelId="{3C8C9B39-2B55-4842-87A1-4F1CC036F2C9}" type="sibTrans" cxnId="{2FE81A45-E949-4E33-945A-4C58F0D349A0}">
      <dgm:prSet/>
      <dgm:spPr/>
      <dgm:t>
        <a:bodyPr/>
        <a:lstStyle/>
        <a:p>
          <a:endParaRPr lang="en-US"/>
        </a:p>
      </dgm:t>
    </dgm:pt>
    <dgm:pt modelId="{82B0D748-8976-4AF4-BCAD-3D55276CAF72}" type="pres">
      <dgm:prSet presAssocID="{C65C54F5-FD2C-43B9-97C5-094D62C06A1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F5A3CCF-CCF0-4CC9-ACB4-BC996E73AC08}" type="pres">
      <dgm:prSet presAssocID="{BC4CB8D5-67FF-49DF-87DD-2431D99B19EF}" presName="centerShape" presStyleLbl="node0" presStyleIdx="0" presStyleCnt="1" custScaleX="366758" custScaleY="130859" custLinFactNeighborX="189" custLinFactNeighborY="2553"/>
      <dgm:spPr/>
    </dgm:pt>
    <dgm:pt modelId="{031D7035-3233-49E2-A6E0-8D0C68D79AEE}" type="pres">
      <dgm:prSet presAssocID="{4D12F21A-E0EF-4919-9C46-E84D8075CD35}" presName="parTrans" presStyleLbl="sibTrans2D1" presStyleIdx="0" presStyleCnt="4" custAng="10895940"/>
      <dgm:spPr/>
    </dgm:pt>
    <dgm:pt modelId="{F4CB081D-9441-48DE-8EC7-CE93B66F5A37}" type="pres">
      <dgm:prSet presAssocID="{4D12F21A-E0EF-4919-9C46-E84D8075CD35}" presName="connectorText" presStyleLbl="sibTrans2D1" presStyleIdx="0" presStyleCnt="4"/>
      <dgm:spPr/>
    </dgm:pt>
    <dgm:pt modelId="{E0BE8307-7238-42F3-BE23-65B512B09E24}" type="pres">
      <dgm:prSet presAssocID="{31292A18-2ACC-477D-8744-236628644318}" presName="node" presStyleLbl="node1" presStyleIdx="0" presStyleCnt="4" custRadScaleRad="189917" custRadScaleInc="-142177">
        <dgm:presLayoutVars>
          <dgm:bulletEnabled val="1"/>
        </dgm:presLayoutVars>
      </dgm:prSet>
      <dgm:spPr/>
    </dgm:pt>
    <dgm:pt modelId="{15D32675-668B-40AE-AF45-ABFF4C2BFE08}" type="pres">
      <dgm:prSet presAssocID="{8D9A8FD1-A89F-4BD9-AE40-49927D3842ED}" presName="parTrans" presStyleLbl="sibTrans2D1" presStyleIdx="1" presStyleCnt="4" custAng="10864295"/>
      <dgm:spPr/>
    </dgm:pt>
    <dgm:pt modelId="{931ACC91-1088-4B6E-A420-0C913B335599}" type="pres">
      <dgm:prSet presAssocID="{8D9A8FD1-A89F-4BD9-AE40-49927D3842ED}" presName="connectorText" presStyleLbl="sibTrans2D1" presStyleIdx="1" presStyleCnt="4"/>
      <dgm:spPr/>
    </dgm:pt>
    <dgm:pt modelId="{A960777A-249F-4556-9DD5-392FF6F17A17}" type="pres">
      <dgm:prSet presAssocID="{095AFC99-CD3B-4734-86F6-310543A5C374}" presName="node" presStyleLbl="node1" presStyleIdx="1" presStyleCnt="4" custScaleX="98470" custScaleY="100929" custRadScaleRad="192953" custRadScaleInc="-56052">
        <dgm:presLayoutVars>
          <dgm:bulletEnabled val="1"/>
        </dgm:presLayoutVars>
      </dgm:prSet>
      <dgm:spPr/>
    </dgm:pt>
    <dgm:pt modelId="{55600C97-3427-494C-B834-5E3ACB6A523A}" type="pres">
      <dgm:prSet presAssocID="{8D93A996-F40D-4CF0-A5C3-286350C4B6A8}" presName="parTrans" presStyleLbl="sibTrans2D1" presStyleIdx="2" presStyleCnt="4"/>
      <dgm:spPr/>
    </dgm:pt>
    <dgm:pt modelId="{E5DE524A-BB6F-4345-AB7A-3739EB9A593C}" type="pres">
      <dgm:prSet presAssocID="{8D93A996-F40D-4CF0-A5C3-286350C4B6A8}" presName="connectorText" presStyleLbl="sibTrans2D1" presStyleIdx="2" presStyleCnt="4"/>
      <dgm:spPr/>
    </dgm:pt>
    <dgm:pt modelId="{4FD4B950-B747-45ED-A148-6B0D11D1CB09}" type="pres">
      <dgm:prSet presAssocID="{B387DFFC-AE29-4B1F-8942-66F7ADA8D705}" presName="node" presStyleLbl="node1" presStyleIdx="2" presStyleCnt="4" custScaleX="112465" custScaleY="104093" custRadScaleRad="187033" custRadScaleInc="-1426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3680BC-0363-432C-B217-51A2E877208B}" type="pres">
      <dgm:prSet presAssocID="{65636BE8-5FCC-4497-AF0C-EBD645417A84}" presName="parTrans" presStyleLbl="sibTrans2D1" presStyleIdx="3" presStyleCnt="4" custLinFactNeighborX="-58090" custLinFactNeighborY="25560"/>
      <dgm:spPr/>
    </dgm:pt>
    <dgm:pt modelId="{4C1247D0-C223-4DB4-BC59-47FF6E520DFD}" type="pres">
      <dgm:prSet presAssocID="{65636BE8-5FCC-4497-AF0C-EBD645417A84}" presName="connectorText" presStyleLbl="sibTrans2D1" presStyleIdx="3" presStyleCnt="4"/>
      <dgm:spPr/>
    </dgm:pt>
    <dgm:pt modelId="{CB299730-67F4-4F58-8CA2-2835615281C8}" type="pres">
      <dgm:prSet presAssocID="{CB11B659-3AFC-465D-9447-9D8F261E944D}" presName="node" presStyleLbl="node1" presStyleIdx="3" presStyleCnt="4" custRadScaleRad="188674" custRadScaleInc="-578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5E7098-0334-4C5F-9B88-5C558638737D}" srcId="{C65C54F5-FD2C-43B9-97C5-094D62C06A16}" destId="{BC4CB8D5-67FF-49DF-87DD-2431D99B19EF}" srcOrd="0" destOrd="0" parTransId="{C1C8127A-EE43-46AB-B55B-E043748EC5A7}" sibTransId="{6CFF277A-60C1-418A-8517-34B032CAA10D}"/>
    <dgm:cxn modelId="{38CEBF9F-3507-4A86-B392-86662423C6CE}" type="presOf" srcId="{8D93A996-F40D-4CF0-A5C3-286350C4B6A8}" destId="{55600C97-3427-494C-B834-5E3ACB6A523A}" srcOrd="0" destOrd="0" presId="urn:microsoft.com/office/officeart/2005/8/layout/radial5"/>
    <dgm:cxn modelId="{027DCC79-E8CF-4370-9203-3947E0B56FA8}" type="presOf" srcId="{BC4CB8D5-67FF-49DF-87DD-2431D99B19EF}" destId="{CF5A3CCF-CCF0-4CC9-ACB4-BC996E73AC08}" srcOrd="0" destOrd="0" presId="urn:microsoft.com/office/officeart/2005/8/layout/radial5"/>
    <dgm:cxn modelId="{0BEA8A12-B58C-49CE-AB4D-6648075C30C7}" srcId="{BC4CB8D5-67FF-49DF-87DD-2431D99B19EF}" destId="{CB11B659-3AFC-465D-9447-9D8F261E944D}" srcOrd="3" destOrd="0" parTransId="{65636BE8-5FCC-4497-AF0C-EBD645417A84}" sibTransId="{DFA11F92-455F-45EC-8706-1BFC1C4B4E56}"/>
    <dgm:cxn modelId="{7DFD2B0C-0B6D-4682-BC90-960736C44BC4}" type="presOf" srcId="{8D9A8FD1-A89F-4BD9-AE40-49927D3842ED}" destId="{15D32675-668B-40AE-AF45-ABFF4C2BFE08}" srcOrd="0" destOrd="0" presId="urn:microsoft.com/office/officeart/2005/8/layout/radial5"/>
    <dgm:cxn modelId="{2F2DCFDE-E0A4-4306-8928-73E00B1851F1}" type="presOf" srcId="{65636BE8-5FCC-4497-AF0C-EBD645417A84}" destId="{2A3680BC-0363-432C-B217-51A2E877208B}" srcOrd="0" destOrd="0" presId="urn:microsoft.com/office/officeart/2005/8/layout/radial5"/>
    <dgm:cxn modelId="{4D2827D3-57CE-494E-BF3E-673951BE4442}" type="presOf" srcId="{B387DFFC-AE29-4B1F-8942-66F7ADA8D705}" destId="{4FD4B950-B747-45ED-A148-6B0D11D1CB09}" srcOrd="0" destOrd="0" presId="urn:microsoft.com/office/officeart/2005/8/layout/radial5"/>
    <dgm:cxn modelId="{905B186F-352B-4288-BFAC-1058A33A7964}" type="presOf" srcId="{8D93A996-F40D-4CF0-A5C3-286350C4B6A8}" destId="{E5DE524A-BB6F-4345-AB7A-3739EB9A593C}" srcOrd="1" destOrd="0" presId="urn:microsoft.com/office/officeart/2005/8/layout/radial5"/>
    <dgm:cxn modelId="{51EF0360-5E80-4B3C-BE97-4088A32A6398}" srcId="{BC4CB8D5-67FF-49DF-87DD-2431D99B19EF}" destId="{095AFC99-CD3B-4734-86F6-310543A5C374}" srcOrd="1" destOrd="0" parTransId="{8D9A8FD1-A89F-4BD9-AE40-49927D3842ED}" sibTransId="{7A83D819-AEBC-4548-9553-BBFEC4760BC3}"/>
    <dgm:cxn modelId="{743341A7-73E1-430E-981E-16BAA6926AA3}" srcId="{C65C54F5-FD2C-43B9-97C5-094D62C06A16}" destId="{CF090B17-ECAA-4835-A50B-41C8C4B2686B}" srcOrd="2" destOrd="0" parTransId="{6EE02659-00D1-41D3-8DA7-2FB8CB6D686C}" sibTransId="{C7D792C0-7BDB-498B-8766-3E3A1A305FEA}"/>
    <dgm:cxn modelId="{3746B596-F14E-4AE7-B1C3-43DFF4C0FC0A}" type="presOf" srcId="{095AFC99-CD3B-4734-86F6-310543A5C374}" destId="{A960777A-249F-4556-9DD5-392FF6F17A17}" srcOrd="0" destOrd="0" presId="urn:microsoft.com/office/officeart/2005/8/layout/radial5"/>
    <dgm:cxn modelId="{2BAA1E46-0EC7-40EB-84F8-C92C653335DA}" type="presOf" srcId="{31292A18-2ACC-477D-8744-236628644318}" destId="{E0BE8307-7238-42F3-BE23-65B512B09E24}" srcOrd="0" destOrd="0" presId="urn:microsoft.com/office/officeart/2005/8/layout/radial5"/>
    <dgm:cxn modelId="{38E401C1-67C1-4E7D-9BB8-B8088F49A7CA}" srcId="{BC4CB8D5-67FF-49DF-87DD-2431D99B19EF}" destId="{31292A18-2ACC-477D-8744-236628644318}" srcOrd="0" destOrd="0" parTransId="{4D12F21A-E0EF-4919-9C46-E84D8075CD35}" sibTransId="{768765D6-62E3-41E4-A2C3-F61C98BBE3DE}"/>
    <dgm:cxn modelId="{34AD71FA-F354-4257-8CB4-4F9135E73B68}" type="presOf" srcId="{65636BE8-5FCC-4497-AF0C-EBD645417A84}" destId="{4C1247D0-C223-4DB4-BC59-47FF6E520DFD}" srcOrd="1" destOrd="0" presId="urn:microsoft.com/office/officeart/2005/8/layout/radial5"/>
    <dgm:cxn modelId="{400E3F7A-D489-4F0F-895F-409C0E74C198}" srcId="{C65C54F5-FD2C-43B9-97C5-094D62C06A16}" destId="{0CA84265-00DB-4BFB-8C50-E6A2C957664D}" srcOrd="1" destOrd="0" parTransId="{5603A9F3-36F4-4DFD-AC77-59398F61014C}" sibTransId="{2F352F53-3551-43DC-9F51-925FF0CBD575}"/>
    <dgm:cxn modelId="{69FA8160-49D2-4194-A9BD-F27D3E334AE8}" type="presOf" srcId="{C65C54F5-FD2C-43B9-97C5-094D62C06A16}" destId="{82B0D748-8976-4AF4-BCAD-3D55276CAF72}" srcOrd="0" destOrd="0" presId="urn:microsoft.com/office/officeart/2005/8/layout/radial5"/>
    <dgm:cxn modelId="{5EBA88BB-4CDB-4AC2-876C-C83DD3EC5FF3}" type="presOf" srcId="{4D12F21A-E0EF-4919-9C46-E84D8075CD35}" destId="{031D7035-3233-49E2-A6E0-8D0C68D79AEE}" srcOrd="0" destOrd="0" presId="urn:microsoft.com/office/officeart/2005/8/layout/radial5"/>
    <dgm:cxn modelId="{84284494-95F7-4B7F-911C-4C44DBD5E2CA}" type="presOf" srcId="{8D9A8FD1-A89F-4BD9-AE40-49927D3842ED}" destId="{931ACC91-1088-4B6E-A420-0C913B335599}" srcOrd="1" destOrd="0" presId="urn:microsoft.com/office/officeart/2005/8/layout/radial5"/>
    <dgm:cxn modelId="{CB26E067-93F9-47DD-8E98-C820D2543A52}" type="presOf" srcId="{4D12F21A-E0EF-4919-9C46-E84D8075CD35}" destId="{F4CB081D-9441-48DE-8EC7-CE93B66F5A37}" srcOrd="1" destOrd="0" presId="urn:microsoft.com/office/officeart/2005/8/layout/radial5"/>
    <dgm:cxn modelId="{85F96815-5379-4A6B-9B49-01EEA6D64496}" srcId="{BC4CB8D5-67FF-49DF-87DD-2431D99B19EF}" destId="{B387DFFC-AE29-4B1F-8942-66F7ADA8D705}" srcOrd="2" destOrd="0" parTransId="{8D93A996-F40D-4CF0-A5C3-286350C4B6A8}" sibTransId="{E8DCEF7D-9175-42F5-8459-5CA71AF2E72F}"/>
    <dgm:cxn modelId="{8DD00A3E-C499-4D8E-B27C-13291EC405CE}" type="presOf" srcId="{CB11B659-3AFC-465D-9447-9D8F261E944D}" destId="{CB299730-67F4-4F58-8CA2-2835615281C8}" srcOrd="0" destOrd="0" presId="urn:microsoft.com/office/officeart/2005/8/layout/radial5"/>
    <dgm:cxn modelId="{2FE81A45-E949-4E33-945A-4C58F0D349A0}" srcId="{CF090B17-ECAA-4835-A50B-41C8C4B2686B}" destId="{AC6642BD-4DEE-45EF-AACA-44E636933E98}" srcOrd="0" destOrd="0" parTransId="{18BA7278-C38A-415A-AB6F-2C4D0EBCFECA}" sibTransId="{3C8C9B39-2B55-4842-87A1-4F1CC036F2C9}"/>
    <dgm:cxn modelId="{34FBAFDD-7C10-47B6-AB28-CA1A27AB602E}" type="presParOf" srcId="{82B0D748-8976-4AF4-BCAD-3D55276CAF72}" destId="{CF5A3CCF-CCF0-4CC9-ACB4-BC996E73AC08}" srcOrd="0" destOrd="0" presId="urn:microsoft.com/office/officeart/2005/8/layout/radial5"/>
    <dgm:cxn modelId="{60A2492F-9C56-4A78-99DE-5368079363F9}" type="presParOf" srcId="{82B0D748-8976-4AF4-BCAD-3D55276CAF72}" destId="{031D7035-3233-49E2-A6E0-8D0C68D79AEE}" srcOrd="1" destOrd="0" presId="urn:microsoft.com/office/officeart/2005/8/layout/radial5"/>
    <dgm:cxn modelId="{354A9859-C8BB-4548-A734-66B0B49E1B37}" type="presParOf" srcId="{031D7035-3233-49E2-A6E0-8D0C68D79AEE}" destId="{F4CB081D-9441-48DE-8EC7-CE93B66F5A37}" srcOrd="0" destOrd="0" presId="urn:microsoft.com/office/officeart/2005/8/layout/radial5"/>
    <dgm:cxn modelId="{ED454844-D51F-4EE4-A576-49D112AC742D}" type="presParOf" srcId="{82B0D748-8976-4AF4-BCAD-3D55276CAF72}" destId="{E0BE8307-7238-42F3-BE23-65B512B09E24}" srcOrd="2" destOrd="0" presId="urn:microsoft.com/office/officeart/2005/8/layout/radial5"/>
    <dgm:cxn modelId="{38832F65-2C31-4F03-B074-91ED75AE0404}" type="presParOf" srcId="{82B0D748-8976-4AF4-BCAD-3D55276CAF72}" destId="{15D32675-668B-40AE-AF45-ABFF4C2BFE08}" srcOrd="3" destOrd="0" presId="urn:microsoft.com/office/officeart/2005/8/layout/radial5"/>
    <dgm:cxn modelId="{0A72BBC1-98ED-4788-8483-A003FB24096A}" type="presParOf" srcId="{15D32675-668B-40AE-AF45-ABFF4C2BFE08}" destId="{931ACC91-1088-4B6E-A420-0C913B335599}" srcOrd="0" destOrd="0" presId="urn:microsoft.com/office/officeart/2005/8/layout/radial5"/>
    <dgm:cxn modelId="{8433383C-0632-458A-85ED-9F48735A1ABF}" type="presParOf" srcId="{82B0D748-8976-4AF4-BCAD-3D55276CAF72}" destId="{A960777A-249F-4556-9DD5-392FF6F17A17}" srcOrd="4" destOrd="0" presId="urn:microsoft.com/office/officeart/2005/8/layout/radial5"/>
    <dgm:cxn modelId="{A4C24972-E5EF-4C45-AD6E-C0CD626DE351}" type="presParOf" srcId="{82B0D748-8976-4AF4-BCAD-3D55276CAF72}" destId="{55600C97-3427-494C-B834-5E3ACB6A523A}" srcOrd="5" destOrd="0" presId="urn:microsoft.com/office/officeart/2005/8/layout/radial5"/>
    <dgm:cxn modelId="{ED9A4A47-C2A1-42D0-A882-B98357F4BBC5}" type="presParOf" srcId="{55600C97-3427-494C-B834-5E3ACB6A523A}" destId="{E5DE524A-BB6F-4345-AB7A-3739EB9A593C}" srcOrd="0" destOrd="0" presId="urn:microsoft.com/office/officeart/2005/8/layout/radial5"/>
    <dgm:cxn modelId="{1F1412A9-C1F9-488F-BD4F-8F45B72F92E4}" type="presParOf" srcId="{82B0D748-8976-4AF4-BCAD-3D55276CAF72}" destId="{4FD4B950-B747-45ED-A148-6B0D11D1CB09}" srcOrd="6" destOrd="0" presId="urn:microsoft.com/office/officeart/2005/8/layout/radial5"/>
    <dgm:cxn modelId="{F2A793BF-A7A4-47AE-9CB7-AF551FBAB1C2}" type="presParOf" srcId="{82B0D748-8976-4AF4-BCAD-3D55276CAF72}" destId="{2A3680BC-0363-432C-B217-51A2E877208B}" srcOrd="7" destOrd="0" presId="urn:microsoft.com/office/officeart/2005/8/layout/radial5"/>
    <dgm:cxn modelId="{19C6F099-FC76-4772-8A9A-EE9F58058F6E}" type="presParOf" srcId="{2A3680BC-0363-432C-B217-51A2E877208B}" destId="{4C1247D0-C223-4DB4-BC59-47FF6E520DFD}" srcOrd="0" destOrd="0" presId="urn:microsoft.com/office/officeart/2005/8/layout/radial5"/>
    <dgm:cxn modelId="{F712B1EB-DF95-483A-B85D-C92077290DD8}" type="presParOf" srcId="{82B0D748-8976-4AF4-BCAD-3D55276CAF72}" destId="{CB299730-67F4-4F58-8CA2-2835615281C8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A3CCF-CCF0-4CC9-ACB4-BC996E73AC08}">
      <dsp:nvSpPr>
        <dsp:cNvPr id="0" name=""/>
        <dsp:cNvSpPr/>
      </dsp:nvSpPr>
      <dsp:spPr>
        <a:xfrm>
          <a:off x="2804656" y="2359217"/>
          <a:ext cx="6615569" cy="236043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APN Based Water Budget Platform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(Landowner Access)</a:t>
          </a:r>
          <a:endParaRPr lang="en-US" sz="3200" kern="1200" dirty="0"/>
        </a:p>
      </dsp:txBody>
      <dsp:txXfrm>
        <a:off x="3773484" y="2704894"/>
        <a:ext cx="4677913" cy="1669076"/>
      </dsp:txXfrm>
    </dsp:sp>
    <dsp:sp modelId="{031D7035-3233-49E2-A6E0-8D0C68D79AEE}">
      <dsp:nvSpPr>
        <dsp:cNvPr id="0" name=""/>
        <dsp:cNvSpPr/>
      </dsp:nvSpPr>
      <dsp:spPr>
        <a:xfrm rot="1736130">
          <a:off x="2950776" y="1850908"/>
          <a:ext cx="977003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962260" y="1929057"/>
        <a:ext cx="793016" cy="367974"/>
      </dsp:txXfrm>
    </dsp:sp>
    <dsp:sp modelId="{E0BE8307-7238-42F3-BE23-65B512B09E24}">
      <dsp:nvSpPr>
        <dsp:cNvPr id="0" name=""/>
        <dsp:cNvSpPr/>
      </dsp:nvSpPr>
      <dsp:spPr>
        <a:xfrm>
          <a:off x="892867" y="405532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Water Supply </a:t>
          </a:r>
          <a:endParaRPr lang="en-US" sz="2800" kern="1200" dirty="0"/>
        </a:p>
      </dsp:txBody>
      <dsp:txXfrm>
        <a:off x="1157027" y="669692"/>
        <a:ext cx="1275476" cy="1275476"/>
      </dsp:txXfrm>
    </dsp:sp>
    <dsp:sp modelId="{15D32675-668B-40AE-AF45-ABFF4C2BFE08}">
      <dsp:nvSpPr>
        <dsp:cNvPr id="0" name=""/>
        <dsp:cNvSpPr/>
      </dsp:nvSpPr>
      <dsp:spPr>
        <a:xfrm rot="9266543">
          <a:off x="8347259" y="1862363"/>
          <a:ext cx="99675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8522245" y="1945333"/>
        <a:ext cx="812763" cy="367974"/>
      </dsp:txXfrm>
    </dsp:sp>
    <dsp:sp modelId="{A960777A-249F-4556-9DD5-392FF6F17A17}">
      <dsp:nvSpPr>
        <dsp:cNvPr id="0" name=""/>
        <dsp:cNvSpPr/>
      </dsp:nvSpPr>
      <dsp:spPr>
        <a:xfrm>
          <a:off x="9621099" y="424620"/>
          <a:ext cx="1776198" cy="18205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Water Demand</a:t>
          </a:r>
          <a:endParaRPr lang="en-US" sz="2700" kern="1200" dirty="0"/>
        </a:p>
      </dsp:txBody>
      <dsp:txXfrm>
        <a:off x="9881217" y="691234"/>
        <a:ext cx="1255962" cy="1287326"/>
      </dsp:txXfrm>
    </dsp:sp>
    <dsp:sp modelId="{55600C97-3427-494C-B834-5E3ACB6A523A}">
      <dsp:nvSpPr>
        <dsp:cNvPr id="0" name=""/>
        <dsp:cNvSpPr/>
      </dsp:nvSpPr>
      <dsp:spPr>
        <a:xfrm rot="1465869">
          <a:off x="8405218" y="4444527"/>
          <a:ext cx="749265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>
        <a:off x="8413455" y="4529137"/>
        <a:ext cx="565278" cy="367974"/>
      </dsp:txXfrm>
    </dsp:sp>
    <dsp:sp modelId="{4FD4B950-B747-45ED-A148-6B0D11D1CB09}">
      <dsp:nvSpPr>
        <dsp:cNvPr id="0" name=""/>
        <dsp:cNvSpPr/>
      </dsp:nvSpPr>
      <dsp:spPr>
        <a:xfrm>
          <a:off x="9338956" y="4527128"/>
          <a:ext cx="2028640" cy="18776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Billing</a:t>
          </a:r>
          <a:endParaRPr lang="en-US" sz="2700" kern="1200" dirty="0"/>
        </a:p>
      </dsp:txBody>
      <dsp:txXfrm>
        <a:off x="9636043" y="4802100"/>
        <a:ext cx="1434466" cy="1327682"/>
      </dsp:txXfrm>
    </dsp:sp>
    <dsp:sp modelId="{2A3680BC-0363-432C-B217-51A2E877208B}">
      <dsp:nvSpPr>
        <dsp:cNvPr id="0" name=""/>
        <dsp:cNvSpPr/>
      </dsp:nvSpPr>
      <dsp:spPr>
        <a:xfrm rot="9324277">
          <a:off x="2479185" y="4638878"/>
          <a:ext cx="836240" cy="6132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600" kern="1200"/>
        </a:p>
      </dsp:txBody>
      <dsp:txXfrm rot="10800000">
        <a:off x="2654825" y="4723248"/>
        <a:ext cx="652253" cy="367974"/>
      </dsp:txXfrm>
    </dsp:sp>
    <dsp:sp modelId="{CB299730-67F4-4F58-8CA2-2835615281C8}">
      <dsp:nvSpPr>
        <dsp:cNvPr id="0" name=""/>
        <dsp:cNvSpPr/>
      </dsp:nvSpPr>
      <dsp:spPr>
        <a:xfrm>
          <a:off x="922262" y="4600444"/>
          <a:ext cx="1803796" cy="18037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Water Trading</a:t>
          </a:r>
          <a:endParaRPr lang="en-US" sz="2700" kern="1200" dirty="0"/>
        </a:p>
      </dsp:txBody>
      <dsp:txXfrm>
        <a:off x="1186422" y="4864604"/>
        <a:ext cx="1275476" cy="12754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FD480-5A5D-404A-B1CA-BB7C3009C85F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4A5966-FB40-435F-8D04-DBBE5B2AD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52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38EEB-2A34-4A14-8FA2-72C794F4831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7124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66BA-ABE9-4F5B-A584-C46BF5F9FB2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180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66BA-ABE9-4F5B-A584-C46BF5F9FB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482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66BA-ABE9-4F5B-A584-C46BF5F9FB2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6568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38EEB-2A34-4A14-8FA2-72C794F4831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5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</a:t>
            </a:r>
            <a:r>
              <a:rPr lang="en-US" baseline="0" dirty="0" smtClean="0"/>
              <a:t> in this room know exactly how much water you will have available to you per acre in a post-SGMA / Groundwater Sustainability Planning World?</a:t>
            </a:r>
          </a:p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66BA-ABE9-4F5B-A584-C46BF5F9FB2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26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</a:t>
            </a:r>
            <a:r>
              <a:rPr lang="en-US" baseline="0" dirty="0" smtClean="0"/>
              <a:t> in this room know exactly how much water you will have available to you per acre in a post-SGMA / Groundwater Sustainability Planning World?</a:t>
            </a:r>
          </a:p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66BA-ABE9-4F5B-A584-C46BF5F9FB2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0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</a:t>
            </a:r>
            <a:r>
              <a:rPr lang="en-US" baseline="0" dirty="0" smtClean="0"/>
              <a:t> in this room know exactly how much water you will have available to you per acre in a post-SGMA / Groundwater Sustainability Planning World?</a:t>
            </a:r>
          </a:p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66BA-ABE9-4F5B-A584-C46BF5F9FB2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42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</a:t>
            </a:r>
            <a:r>
              <a:rPr lang="en-US" baseline="0" dirty="0" smtClean="0"/>
              <a:t> in this room know exactly how much water you will have available to you per acre in a post-SGMA / Groundwater Sustainability Planning World?</a:t>
            </a:r>
          </a:p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66BA-ABE9-4F5B-A584-C46BF5F9FB2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207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</a:t>
            </a:r>
            <a:r>
              <a:rPr lang="en-US" baseline="0" dirty="0" smtClean="0"/>
              <a:t> in this room know exactly how much water you will have available to you per acre in a post-SGMA / Groundwater Sustainability Planning World?</a:t>
            </a:r>
          </a:p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66BA-ABE9-4F5B-A584-C46BF5F9FB2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428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</a:t>
            </a:r>
            <a:r>
              <a:rPr lang="en-US" baseline="0" dirty="0" smtClean="0"/>
              <a:t> in this room know exactly how much water you will have available to you per acre in a post-SGMA / Groundwater Sustainability Planning World?</a:t>
            </a:r>
          </a:p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66BA-ABE9-4F5B-A584-C46BF5F9FB2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061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of you</a:t>
            </a:r>
            <a:r>
              <a:rPr lang="en-US" baseline="0" dirty="0" smtClean="0"/>
              <a:t> in this room know exactly how much water you will have available to you per acre in a post-SGMA / Groundwater Sustainability Planning World?</a:t>
            </a:r>
          </a:p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66BA-ABE9-4F5B-A584-C46BF5F9FB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888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6E66BA-ABE9-4F5B-A584-C46BF5F9FB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23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919-0114-4E40-A345-FEB2FD9F0E9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309F-CC14-45EB-88BC-CC500A3E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74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919-0114-4E40-A345-FEB2FD9F0E9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309F-CC14-45EB-88BC-CC500A3E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18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919-0114-4E40-A345-FEB2FD9F0E9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309F-CC14-45EB-88BC-CC500A3E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9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919-0114-4E40-A345-FEB2FD9F0E9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309F-CC14-45EB-88BC-CC500A3E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71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919-0114-4E40-A345-FEB2FD9F0E9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309F-CC14-45EB-88BC-CC500A3E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79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919-0114-4E40-A345-FEB2FD9F0E9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309F-CC14-45EB-88BC-CC500A3E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89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919-0114-4E40-A345-FEB2FD9F0E9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309F-CC14-45EB-88BC-CC500A3E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933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919-0114-4E40-A345-FEB2FD9F0E9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309F-CC14-45EB-88BC-CC500A3E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5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919-0114-4E40-A345-FEB2FD9F0E9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309F-CC14-45EB-88BC-CC500A3E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58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919-0114-4E40-A345-FEB2FD9F0E9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309F-CC14-45EB-88BC-CC500A3E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685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C2919-0114-4E40-A345-FEB2FD9F0E9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2309F-CC14-45EB-88BC-CC500A3E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73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C2919-0114-4E40-A345-FEB2FD9F0E95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2309F-CC14-45EB-88BC-CC500A3E22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emf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3999" y="39725"/>
            <a:ext cx="5410200" cy="6629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09584" y="1"/>
            <a:ext cx="5424616" cy="37172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Georgia" panose="02040502050405020303" pitchFamily="18" charset="0"/>
              </a:rPr>
              <a:t>Water Allocation </a:t>
            </a:r>
            <a:r>
              <a:rPr lang="en-US" sz="40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Strategies</a:t>
            </a:r>
          </a:p>
          <a:p>
            <a:pPr algn="ctr"/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In th</a:t>
            </a:r>
            <a:r>
              <a:rPr lang="en-US" sz="2800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e context of the Sustainable Groundwater Management Act</a:t>
            </a:r>
            <a:endParaRPr lang="en-US" sz="2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Picture 2" descr="K:\E&amp;O\Z-MISC\Photos\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86" y="4275827"/>
            <a:ext cx="34290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0"/>
            <a:ext cx="2505456" cy="148437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14" y="2544687"/>
            <a:ext cx="2146986" cy="17311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1055" y="1785207"/>
            <a:ext cx="2354262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3733800"/>
            <a:ext cx="5410199" cy="289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5643360"/>
            <a:ext cx="590550" cy="742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18" y="5903015"/>
            <a:ext cx="590550" cy="742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99" y="5643360"/>
            <a:ext cx="590550" cy="742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64" y="5425517"/>
            <a:ext cx="5905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5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4905"/>
            <a:ext cx="11127658" cy="524019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/>
              <a:t>Groundwater Transfers – Part of the GSP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GSP – Landowner Initiated Actions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Within Rosedale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Landowners can aggregate lands (within Rosedale) to manage supplies </a:t>
            </a:r>
            <a:r>
              <a:rPr lang="en-US" sz="2200" dirty="0">
                <a:solidFill>
                  <a:srgbClr val="FF0000"/>
                </a:solidFill>
              </a:rPr>
              <a:t> (Groundwater Transfer)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Landowners can lease ground from others to augment supplies </a:t>
            </a:r>
            <a:r>
              <a:rPr lang="en-US" sz="2200" dirty="0">
                <a:solidFill>
                  <a:srgbClr val="FF0000"/>
                </a:solidFill>
              </a:rPr>
              <a:t>(Groundwater Transfer)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Landowners can voluntarily reduce demand </a:t>
            </a:r>
            <a:r>
              <a:rPr lang="en-US" sz="2200" dirty="0">
                <a:solidFill>
                  <a:srgbClr val="FF0000"/>
                </a:solidFill>
              </a:rPr>
              <a:t>(Fallowing)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Landowners can acquire additional supplies </a:t>
            </a:r>
          </a:p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2800" b="1" dirty="0"/>
              <a:t>If Landowner </a:t>
            </a:r>
            <a:r>
              <a:rPr lang="en-US" b="1" dirty="0" smtClean="0"/>
              <a:t>chooses not to implement the above then……….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Rosedale-Rio Bravo Water Storage District</a:t>
            </a:r>
          </a:p>
          <a:p>
            <a:r>
              <a:rPr lang="en-US" sz="2800" i="1" dirty="0"/>
              <a:t>SGMA Compliance Strategy – Water Exchange Markets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122421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74315"/>
            <a:ext cx="10915996" cy="5252411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/>
              <a:t>Groundwater Transfers – Part of the GSP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GSP - Rosedale Initiated Actions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Assessment of “Water Charge” </a:t>
            </a:r>
            <a:r>
              <a:rPr lang="en-US" sz="2600" dirty="0" smtClean="0"/>
              <a:t>or a Tiered Rate for </a:t>
            </a:r>
            <a:r>
              <a:rPr lang="en-US" sz="2600" dirty="0"/>
              <a:t>use above “Sustainable Yield”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Reserved by District  - Economy of scale / aggregate supply needs</a:t>
            </a:r>
          </a:p>
          <a:p>
            <a:pPr lvl="2">
              <a:spcBef>
                <a:spcPts val="0"/>
              </a:spcBef>
              <a:spcAft>
                <a:spcPts val="1200"/>
              </a:spcAft>
            </a:pPr>
            <a:r>
              <a:rPr lang="en-US" sz="2400" dirty="0"/>
              <a:t>Every five (5) years District will utilize water charge revenues to implement the </a:t>
            </a:r>
            <a:r>
              <a:rPr lang="en-US" sz="2400" b="1" dirty="0">
                <a:solidFill>
                  <a:srgbClr val="FF0000"/>
                </a:solidFill>
              </a:rPr>
              <a:t>most cost effective management action: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New water supply projects/ programs 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Demand reduction (willing sellers!) in areas of potential recharge (double benefit)  </a:t>
            </a:r>
            <a:r>
              <a:rPr lang="en-US" sz="2200" dirty="0">
                <a:solidFill>
                  <a:srgbClr val="FF0000"/>
                </a:solidFill>
              </a:rPr>
              <a:t>(Groundwater Transfer)</a:t>
            </a:r>
          </a:p>
          <a:p>
            <a:pPr lvl="3">
              <a:spcBef>
                <a:spcPts val="0"/>
              </a:spcBef>
              <a:spcAft>
                <a:spcPts val="1200"/>
              </a:spcAft>
            </a:pPr>
            <a:r>
              <a:rPr lang="en-US" sz="2200" dirty="0"/>
              <a:t>Demand Reduction </a:t>
            </a:r>
            <a:r>
              <a:rPr lang="en-US" sz="2200" b="1" dirty="0"/>
              <a:t> </a:t>
            </a:r>
            <a:r>
              <a:rPr lang="en-US" sz="2200" dirty="0">
                <a:solidFill>
                  <a:srgbClr val="FF0000"/>
                </a:solidFill>
              </a:rPr>
              <a:t>(Groundwater Transfer)</a:t>
            </a:r>
          </a:p>
          <a:p>
            <a:pPr lvl="3">
              <a:spcBef>
                <a:spcPts val="0"/>
              </a:spcBef>
              <a:spcAft>
                <a:spcPts val="600"/>
              </a:spcAft>
            </a:pPr>
            <a:r>
              <a:rPr lang="en-US" sz="2400" b="1" dirty="0"/>
              <a:t>Water Charge rate will adjust to reflect least cost management action!</a:t>
            </a:r>
            <a:endParaRPr lang="en-US" sz="2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Rosedale-Rio Bravo Water Storage District</a:t>
            </a:r>
          </a:p>
          <a:p>
            <a:r>
              <a:rPr lang="en-US" sz="2800" i="1" dirty="0"/>
              <a:t>SGMA Compliance Strategy – Water Exchange Markets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34852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542"/>
            <a:ext cx="7863348" cy="471394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Groundwater Transfers will be part of SGMA strategy</a:t>
            </a:r>
          </a:p>
          <a:p>
            <a:pPr marL="457200"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Delay in accommodating groundwater transfers will result in economic impacts</a:t>
            </a:r>
          </a:p>
          <a:p>
            <a:pPr marL="457200" lvl="1" indent="0"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GSP’s should evaluate the impacts of groundwater transfers to prevent or limit     “Undesirable Results”</a:t>
            </a:r>
          </a:p>
          <a:p>
            <a:pPr marL="914400" lvl="2" indent="0"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1"/>
            <a:endParaRPr lang="en-US" sz="2800" b="1" dirty="0">
              <a:solidFill>
                <a:srgbClr val="002060"/>
              </a:solidFill>
            </a:endParaRPr>
          </a:p>
          <a:p>
            <a:pPr lvl="1"/>
            <a:endParaRPr lang="en-US" sz="2800" b="1" dirty="0">
              <a:solidFill>
                <a:srgbClr val="002060"/>
              </a:solidFill>
            </a:endParaRPr>
          </a:p>
          <a:p>
            <a:pPr marL="283464" lvl="1" indent="0">
              <a:buNone/>
            </a:pPr>
            <a:endParaRPr lang="en-US" sz="2800" b="1" dirty="0">
              <a:solidFill>
                <a:srgbClr val="002060"/>
              </a:solidFill>
            </a:endParaRPr>
          </a:p>
          <a:p>
            <a:pPr lvl="1"/>
            <a:endParaRPr lang="en-US" sz="2600" b="1" dirty="0">
              <a:solidFill>
                <a:srgbClr val="002060"/>
              </a:solidFill>
            </a:endParaRPr>
          </a:p>
          <a:p>
            <a:pPr lvl="1"/>
            <a:endParaRPr lang="en-US" sz="2800" b="1" dirty="0">
              <a:solidFill>
                <a:srgbClr val="002060"/>
              </a:solidFill>
            </a:endParaRPr>
          </a:p>
          <a:p>
            <a:pPr lvl="1"/>
            <a:endParaRPr lang="en-US" sz="2800" b="1" dirty="0">
              <a:solidFill>
                <a:srgbClr val="002060"/>
              </a:solidFill>
            </a:endParaRPr>
          </a:p>
          <a:p>
            <a:pPr lvl="1"/>
            <a:endParaRPr lang="en-US" sz="2800" b="1" dirty="0">
              <a:solidFill>
                <a:srgbClr val="002060"/>
              </a:solidFill>
            </a:endParaRPr>
          </a:p>
          <a:p>
            <a:pPr marL="283464" lvl="1" indent="0">
              <a:buNone/>
            </a:pP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3227" y="3016045"/>
            <a:ext cx="3554627" cy="37338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Rosedale-Rio Bravo Water Storage District</a:t>
            </a:r>
          </a:p>
          <a:p>
            <a:r>
              <a:rPr lang="en-US" sz="2800" i="1" dirty="0"/>
              <a:t>SGMA Compliance Strategy – Water Exchange Markets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276840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0"/>
            <a:ext cx="5410200" cy="6629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09584" y="1"/>
            <a:ext cx="5424616" cy="371723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 </a:t>
            </a:r>
            <a:endParaRPr lang="en-US" sz="32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Sustainable Groundwater Management Act</a:t>
            </a:r>
            <a:endParaRPr lang="en-US" sz="20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&amp;</a:t>
            </a:r>
          </a:p>
          <a:p>
            <a:pPr algn="ctr">
              <a:spcAft>
                <a:spcPts val="1200"/>
              </a:spcAft>
            </a:pP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Groundwater Transfers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QUESTIONS</a:t>
            </a:r>
          </a:p>
        </p:txBody>
      </p:sp>
      <p:pic>
        <p:nvPicPr>
          <p:cNvPr id="4" name="Picture 2" descr="K:\E&amp;O\Z-MISC\Photos\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886" y="4275827"/>
            <a:ext cx="34290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544" y="0"/>
            <a:ext cx="2505456" cy="1484376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14" y="2544687"/>
            <a:ext cx="2146986" cy="173114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1055" y="1785207"/>
            <a:ext cx="2354262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3733800"/>
            <a:ext cx="5410199" cy="2895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49" y="5643360"/>
            <a:ext cx="590550" cy="7429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18" y="5903015"/>
            <a:ext cx="590550" cy="7429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099" y="5643360"/>
            <a:ext cx="590550" cy="7429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064" y="5425517"/>
            <a:ext cx="59055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67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52848"/>
            <a:ext cx="9068328" cy="5002876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District is 44,000 acres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Approximately </a:t>
            </a:r>
            <a:r>
              <a:rPr lang="en-US" b="1" dirty="0" smtClean="0"/>
              <a:t>9,000 </a:t>
            </a:r>
            <a:r>
              <a:rPr lang="en-US" b="1" dirty="0" smtClean="0"/>
              <a:t>acres of urban development</a:t>
            </a:r>
            <a:endParaRPr lang="en-US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Remainder is agriculture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predominately almonds</a:t>
            </a:r>
            <a:endParaRPr lang="en-US" b="1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100% groundwater pumping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/>
              <a:t> </a:t>
            </a:r>
            <a:r>
              <a:rPr lang="en-US" b="1" dirty="0" smtClean="0"/>
              <a:t>   to meet overlying </a:t>
            </a:r>
            <a:r>
              <a:rPr lang="en-US" b="1" dirty="0" smtClean="0"/>
              <a:t>demands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Balanced Water Budget = Sustainable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Projected minor overdraft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Within critically </a:t>
            </a:r>
            <a:r>
              <a:rPr lang="en-US" b="1" dirty="0" err="1" smtClean="0"/>
              <a:t>overdrafted</a:t>
            </a:r>
            <a:r>
              <a:rPr lang="en-US" b="1" dirty="0" smtClean="0"/>
              <a:t> basin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000" b="1" dirty="0" smtClean="0"/>
              <a:t>Lands less than 10 acres and Zoned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</a:t>
            </a:r>
            <a:r>
              <a:rPr lang="en-US" sz="3000" b="1" dirty="0" smtClean="0"/>
              <a:t>Residential or Commercial are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dirty="0"/>
              <a:t> </a:t>
            </a:r>
            <a:r>
              <a:rPr lang="en-US" sz="3000" b="1" dirty="0" smtClean="0"/>
              <a:t>  </a:t>
            </a:r>
            <a:r>
              <a:rPr lang="en-US" sz="3000" b="1" dirty="0" smtClean="0"/>
              <a:t>exempt from water budget </a:t>
            </a:r>
            <a:endParaRPr lang="en-US" sz="3000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1" y="365127"/>
            <a:ext cx="9558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Rosedale-Rio Bravo Water Storage District</a:t>
            </a:r>
          </a:p>
          <a:p>
            <a:r>
              <a:rPr lang="en-US" sz="2800" i="1" dirty="0"/>
              <a:t>Water Allocation Strategies</a:t>
            </a:r>
            <a:endParaRPr lang="en-US" sz="18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750" y="2528129"/>
            <a:ext cx="6572251" cy="43686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940" y="704440"/>
            <a:ext cx="2505456" cy="14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78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031009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Arrow 10"/>
          <p:cNvSpPr/>
          <p:nvPr/>
        </p:nvSpPr>
        <p:spPr>
          <a:xfrm rot="19977870">
            <a:off x="2921821" y="4401544"/>
            <a:ext cx="772988" cy="651919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145106" y="-104775"/>
            <a:ext cx="412886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4000" b="1" dirty="0" smtClean="0"/>
              <a:t>Water Budgeting requires </a:t>
            </a:r>
          </a:p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4800" b="1" dirty="0" smtClean="0"/>
              <a:t>Accurate Data!!</a:t>
            </a:r>
            <a:endParaRPr lang="en-US" sz="4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31565" y="5193522"/>
            <a:ext cx="456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1200"/>
              </a:spcAft>
            </a:pPr>
            <a:r>
              <a:rPr lang="en-US" sz="4000" b="1" dirty="0" smtClean="0"/>
              <a:t>Open &amp; Transparent</a:t>
            </a:r>
          </a:p>
        </p:txBody>
      </p:sp>
    </p:spTree>
    <p:extLst>
      <p:ext uri="{BB962C8B-B14F-4D97-AF65-F5344CB8AC3E}">
        <p14:creationId xmlns:p14="http://schemas.microsoft.com/office/powerpoint/2010/main" val="1687317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52848"/>
            <a:ext cx="8664525" cy="5002876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“Project” Supplies</a:t>
            </a:r>
            <a:endParaRPr lang="en-US" b="1" dirty="0" smtClean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116,000 Acre Feet (AF)/year on average.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Allocated to each APN within the district proportional to acreage.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116,000 AF / 44,000 Acres = 2.63 AF/Acre “Allocation”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“Groundwater”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Subject of current basin discussions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Proposal to allocate .5 AF/Acre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Water Supply Allocation (assuming 1 acre) = 2.63+.5 =3.13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“Deposit” is made into landowner APN each January 1</a:t>
            </a:r>
            <a:endParaRPr lang="en-US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1" y="365127"/>
            <a:ext cx="9558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Rosedale-Rio Bravo Water Storage District</a:t>
            </a:r>
          </a:p>
          <a:p>
            <a:r>
              <a:rPr lang="en-US" sz="2800" i="1" dirty="0"/>
              <a:t>Water Allocation Strategies</a:t>
            </a:r>
            <a:endParaRPr lang="en-US" sz="1800" i="1" dirty="0"/>
          </a:p>
        </p:txBody>
      </p:sp>
      <p:sp>
        <p:nvSpPr>
          <p:cNvPr id="2" name="Oval 1"/>
          <p:cNvSpPr/>
          <p:nvPr/>
        </p:nvSpPr>
        <p:spPr>
          <a:xfrm>
            <a:off x="9502726" y="566119"/>
            <a:ext cx="2427522" cy="2173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Water Supply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5534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5425"/>
            <a:ext cx="12115799" cy="5362575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400" b="1" dirty="0" smtClean="0"/>
              <a:t>Demand on each APN is calculated using Evapotranspiration data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900" b="1" dirty="0" smtClean="0"/>
              <a:t>Data is collected every few (5-11) days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900" b="1" dirty="0" smtClean="0"/>
              <a:t>Data is interpolated between images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900" b="1" dirty="0" smtClean="0"/>
              <a:t>Calibration is critical to ensure field level accuracy</a:t>
            </a:r>
            <a:endParaRPr lang="en-US" sz="2900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400" b="1" dirty="0" smtClean="0"/>
              <a:t>Landowner may utilize well head metering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400" b="1" dirty="0" smtClean="0"/>
              <a:t>Demand is computed over the course of the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/>
              <a:t> </a:t>
            </a:r>
            <a:r>
              <a:rPr lang="en-US" sz="3400" b="1" dirty="0" smtClean="0"/>
              <a:t>  calendar year and is basis for water budget.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400" b="1" dirty="0" smtClean="0"/>
              <a:t>January 1 – December 31 ET “demand” is debited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 smtClean="0"/>
              <a:t>   From initial “deposit”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400" b="1" dirty="0" smtClean="0"/>
              <a:t>No “Carry-Over” Balance is re-allocated amongst all users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400" b="1" dirty="0"/>
              <a:t> </a:t>
            </a:r>
            <a:r>
              <a:rPr lang="en-US" sz="3400" b="1" dirty="0" smtClean="0"/>
              <a:t>  proportional to acreage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400" b="1" dirty="0" smtClean="0"/>
              <a:t>Deficit is billed at replacement water rate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1" y="365127"/>
            <a:ext cx="9558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Rosedale-Rio Bravo Water Storage District</a:t>
            </a:r>
          </a:p>
          <a:p>
            <a:r>
              <a:rPr lang="en-US" sz="2800" i="1" dirty="0"/>
              <a:t>Water Allocation Strategies</a:t>
            </a:r>
            <a:endParaRPr lang="en-US" sz="1800" i="1" dirty="0"/>
          </a:p>
        </p:txBody>
      </p:sp>
      <p:sp>
        <p:nvSpPr>
          <p:cNvPr id="2" name="Oval 1"/>
          <p:cNvSpPr/>
          <p:nvPr/>
        </p:nvSpPr>
        <p:spPr>
          <a:xfrm>
            <a:off x="9588451" y="280369"/>
            <a:ext cx="2427522" cy="2173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Water Demand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50" y="2538585"/>
            <a:ext cx="4514850" cy="437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3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652848"/>
            <a:ext cx="8664525" cy="5002876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b="1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Landowner Access (Unique APN Log-in)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Updated accounting of Supplies and Demands for decision making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Water District Information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Water Levels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SGMA compliance data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Other?</a:t>
            </a:r>
            <a:endParaRPr lang="en-US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1" y="365127"/>
            <a:ext cx="9558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Rosedale-Rio Bravo Water Storage District</a:t>
            </a:r>
          </a:p>
          <a:p>
            <a:r>
              <a:rPr lang="en-US" sz="2800" i="1" dirty="0"/>
              <a:t>Water Allocation Strategies</a:t>
            </a:r>
            <a:endParaRPr lang="en-US" sz="1800" i="1" dirty="0"/>
          </a:p>
        </p:txBody>
      </p:sp>
      <p:sp>
        <p:nvSpPr>
          <p:cNvPr id="2" name="Oval 1"/>
          <p:cNvSpPr/>
          <p:nvPr/>
        </p:nvSpPr>
        <p:spPr>
          <a:xfrm>
            <a:off x="5617535" y="4524690"/>
            <a:ext cx="6172200" cy="2173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APN Based Water Budget Platform</a:t>
            </a:r>
            <a:endParaRPr lang="en-US" sz="3200" b="1" dirty="0"/>
          </a:p>
        </p:txBody>
      </p:sp>
      <p:sp>
        <p:nvSpPr>
          <p:cNvPr id="6" name="Oval 5"/>
          <p:cNvSpPr/>
          <p:nvPr/>
        </p:nvSpPr>
        <p:spPr>
          <a:xfrm>
            <a:off x="10112929" y="3264879"/>
            <a:ext cx="1562100" cy="1468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Water Demand</a:t>
            </a:r>
            <a:endParaRPr lang="en-US" b="1" dirty="0"/>
          </a:p>
        </p:txBody>
      </p:sp>
      <p:sp>
        <p:nvSpPr>
          <p:cNvPr id="7" name="Oval 6"/>
          <p:cNvSpPr/>
          <p:nvPr/>
        </p:nvSpPr>
        <p:spPr>
          <a:xfrm>
            <a:off x="5594239" y="3264880"/>
            <a:ext cx="1652773" cy="1468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Water Supply</a:t>
            </a:r>
            <a:endParaRPr lang="en-US" sz="2000" b="1" dirty="0"/>
          </a:p>
        </p:txBody>
      </p:sp>
      <p:sp>
        <p:nvSpPr>
          <p:cNvPr id="8" name="Oval 7"/>
          <p:cNvSpPr/>
          <p:nvPr/>
        </p:nvSpPr>
        <p:spPr>
          <a:xfrm>
            <a:off x="7975489" y="1131280"/>
            <a:ext cx="1652773" cy="146833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District Info</a:t>
            </a:r>
            <a:endParaRPr lang="en-US" sz="20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8801875" y="2724150"/>
            <a:ext cx="0" cy="158115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425" y="2867025"/>
            <a:ext cx="3076574" cy="405244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6" y="1855124"/>
            <a:ext cx="8664525" cy="5002876"/>
          </a:xfrm>
        </p:spPr>
        <p:txBody>
          <a:bodyPr>
            <a:normAutofit/>
          </a:bodyPr>
          <a:lstStyle/>
          <a:p>
            <a:pPr marL="457200" lvl="1" indent="0">
              <a:spcBef>
                <a:spcPts val="0"/>
              </a:spcBef>
              <a:spcAft>
                <a:spcPts val="1200"/>
              </a:spcAft>
              <a:buNone/>
            </a:pPr>
            <a:endParaRPr lang="en-US" sz="2800" b="1" dirty="0" smtClean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sz="3200" b="1" dirty="0" smtClean="0"/>
              <a:t>Trading Platform (Link on Water Budget Platform) for Buyers and Sellers to Post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APN Based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Transaction outside of platform – landowner driven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Transaction “confirmed” by individual log-in to platform and selecting APN and quantity of water to be transferred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Trading requires evaluation of groundwater transfers in the context of SGMA. 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en-US" b="1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1" y="365127"/>
            <a:ext cx="955866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Rosedale-Rio Bravo Water Storage District</a:t>
            </a:r>
          </a:p>
          <a:p>
            <a:r>
              <a:rPr lang="en-US" sz="2800" i="1" dirty="0"/>
              <a:t>Water Allocation Strategies</a:t>
            </a:r>
            <a:endParaRPr lang="en-US" sz="1800" i="1" dirty="0"/>
          </a:p>
        </p:txBody>
      </p:sp>
      <p:sp>
        <p:nvSpPr>
          <p:cNvPr id="2" name="Oval 1"/>
          <p:cNvSpPr/>
          <p:nvPr/>
        </p:nvSpPr>
        <p:spPr>
          <a:xfrm>
            <a:off x="9502726" y="566119"/>
            <a:ext cx="2427522" cy="217345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Water Trading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552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52847"/>
            <a:ext cx="8230127" cy="504322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/>
              <a:t>Groundwater Transfers – Part of the GSP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Water is an asset if it can be managed.  It can be a liability if stranded.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US" b="1" dirty="0"/>
              <a:t>Failure to accommodate groundwater transfers will exacerbate SGMA economic impacts.  </a:t>
            </a:r>
          </a:p>
          <a:p>
            <a:pPr marL="228600"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/>
              <a:t>Groundwater transfers should be evaluated in the context of the Groundwater Sustainability Planning </a:t>
            </a:r>
            <a:r>
              <a:rPr lang="en-US" sz="2800" b="1" dirty="0" smtClean="0"/>
              <a:t>process</a:t>
            </a:r>
          </a:p>
          <a:p>
            <a:pPr marL="228600" lvl="1">
              <a:spcBef>
                <a:spcPts val="0"/>
              </a:spcBef>
              <a:spcAft>
                <a:spcPts val="1200"/>
              </a:spcAft>
            </a:pPr>
            <a:r>
              <a:rPr lang="en-US" sz="2800" b="1" dirty="0" smtClean="0"/>
              <a:t>Projected future deficit in Rosedale </a:t>
            </a:r>
          </a:p>
          <a:p>
            <a:pPr marL="685800" lvl="2">
              <a:spcBef>
                <a:spcPts val="0"/>
              </a:spcBef>
              <a:spcAft>
                <a:spcPts val="1200"/>
              </a:spcAft>
            </a:pPr>
            <a:r>
              <a:rPr lang="en-US" b="1" dirty="0" smtClean="0"/>
              <a:t>Empower Landowners!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8327" y="2575560"/>
            <a:ext cx="2685342" cy="23622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Rosedale-Rio Bravo Water Storage District</a:t>
            </a:r>
          </a:p>
          <a:p>
            <a:r>
              <a:rPr lang="en-US" sz="2800" i="1" dirty="0" smtClean="0"/>
              <a:t>SGMA Compliance Strategy – Water Exchange Markets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2364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62793"/>
            <a:ext cx="11088329" cy="529520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Groundwater Transfers – Part of the GSP</a:t>
            </a:r>
          </a:p>
          <a:p>
            <a:r>
              <a:rPr lang="en-US" b="1" dirty="0" smtClean="0"/>
              <a:t>What needs to be done to ensure Groundwater Transfers are part of the SGMA Strategy?</a:t>
            </a:r>
          </a:p>
          <a:p>
            <a:pPr lvl="1"/>
            <a:r>
              <a:rPr lang="en-US" dirty="0" smtClean="0"/>
              <a:t>Groundwater modeling to evaluate potential impacts</a:t>
            </a:r>
          </a:p>
          <a:p>
            <a:pPr lvl="3"/>
            <a:r>
              <a:rPr lang="en-US" sz="2200" dirty="0"/>
              <a:t>Evaluation of hydraulic gradients</a:t>
            </a:r>
          </a:p>
          <a:p>
            <a:pPr lvl="3"/>
            <a:r>
              <a:rPr lang="en-US" sz="2200" dirty="0"/>
              <a:t>Evaluation of water quality </a:t>
            </a:r>
          </a:p>
          <a:p>
            <a:pPr lvl="3"/>
            <a:r>
              <a:rPr lang="en-US" sz="2200" dirty="0"/>
              <a:t>Evaluation of water level data with and without transfers</a:t>
            </a:r>
          </a:p>
          <a:p>
            <a:pPr lvl="1"/>
            <a:r>
              <a:rPr lang="en-US" dirty="0" smtClean="0"/>
              <a:t>Potential limits on amount that can transferred annually</a:t>
            </a:r>
          </a:p>
          <a:p>
            <a:pPr lvl="1"/>
            <a:r>
              <a:rPr lang="en-US" dirty="0" smtClean="0"/>
              <a:t>Potential limits on distance a transfer can be accommodated</a:t>
            </a:r>
          </a:p>
          <a:p>
            <a:pPr lvl="3"/>
            <a:r>
              <a:rPr lang="en-US" sz="2200" dirty="0"/>
              <a:t>Ratios for greater distances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Potential concerns may be addressed through information and </a:t>
            </a:r>
            <a:r>
              <a:rPr lang="en-US" dirty="0" smtClean="0">
                <a:solidFill>
                  <a:srgbClr val="FF0000"/>
                </a:solidFill>
              </a:rPr>
              <a:t>analysis.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rgbClr val="FF0000"/>
                </a:solidFill>
              </a:rPr>
              <a:t>System of accounting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sz="18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Rosedale-Rio Bravo Water Storage District</a:t>
            </a:r>
          </a:p>
          <a:p>
            <a:r>
              <a:rPr lang="en-US" sz="2800" i="1" dirty="0"/>
              <a:t>SGMA Compliance Strategy – Water Exchange Markets</a:t>
            </a:r>
            <a:endParaRPr lang="en-US" sz="1800" i="1" dirty="0"/>
          </a:p>
        </p:txBody>
      </p:sp>
    </p:spTree>
    <p:extLst>
      <p:ext uri="{BB962C8B-B14F-4D97-AF65-F5344CB8AC3E}">
        <p14:creationId xmlns:p14="http://schemas.microsoft.com/office/powerpoint/2010/main" val="42596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758</TotalTime>
  <Words>1024</Words>
  <Application>Microsoft Office PowerPoint</Application>
  <PresentationFormat>Widescreen</PresentationFormat>
  <Paragraphs>160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RRBWSD</dc:creator>
  <cp:lastModifiedBy>Eric RRBWSD</cp:lastModifiedBy>
  <cp:revision>20</cp:revision>
  <dcterms:created xsi:type="dcterms:W3CDTF">2019-02-28T00:07:19Z</dcterms:created>
  <dcterms:modified xsi:type="dcterms:W3CDTF">2019-03-01T16:02:43Z</dcterms:modified>
</cp:coreProperties>
</file>