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62FBA-B22D-4203-B5B7-9FB966BE535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DC6374C-2D82-4D2C-B66F-EFA91F913E90}">
      <dgm:prSet/>
      <dgm:spPr/>
      <dgm:t>
        <a:bodyPr/>
        <a:lstStyle/>
        <a:p>
          <a:r>
            <a:rPr lang="en-US" dirty="0"/>
            <a:t>Research</a:t>
          </a:r>
        </a:p>
      </dgm:t>
    </dgm:pt>
    <dgm:pt modelId="{05DB9ED7-EC4A-4399-A622-2AF710F34564}" type="parTrans" cxnId="{7F530AFF-F0A9-44EA-9AF1-98CD274E10D7}">
      <dgm:prSet/>
      <dgm:spPr/>
      <dgm:t>
        <a:bodyPr/>
        <a:lstStyle/>
        <a:p>
          <a:endParaRPr lang="en-US"/>
        </a:p>
      </dgm:t>
    </dgm:pt>
    <dgm:pt modelId="{AC6A4EA6-BB33-4756-A198-35C7826B6C44}" type="sibTrans" cxnId="{7F530AFF-F0A9-44EA-9AF1-98CD274E10D7}">
      <dgm:prSet/>
      <dgm:spPr/>
      <dgm:t>
        <a:bodyPr/>
        <a:lstStyle/>
        <a:p>
          <a:endParaRPr lang="en-US"/>
        </a:p>
      </dgm:t>
    </dgm:pt>
    <dgm:pt modelId="{36CF30CE-4D41-4248-9D86-E541516D6DA8}">
      <dgm:prSet/>
      <dgm:spPr/>
      <dgm:t>
        <a:bodyPr/>
        <a:lstStyle/>
        <a:p>
          <a:r>
            <a:rPr lang="en-US" dirty="0"/>
            <a:t>Plan</a:t>
          </a:r>
        </a:p>
      </dgm:t>
    </dgm:pt>
    <dgm:pt modelId="{3CC1E165-A45D-42A8-9C9A-ED9EED6DF132}" type="parTrans" cxnId="{1490C7D4-1D1F-471E-8E1C-60BFB3D0011D}">
      <dgm:prSet/>
      <dgm:spPr/>
      <dgm:t>
        <a:bodyPr/>
        <a:lstStyle/>
        <a:p>
          <a:endParaRPr lang="en-US"/>
        </a:p>
      </dgm:t>
    </dgm:pt>
    <dgm:pt modelId="{EF8E72C5-635F-4665-87ED-E5C266A3B0BF}" type="sibTrans" cxnId="{1490C7D4-1D1F-471E-8E1C-60BFB3D0011D}">
      <dgm:prSet/>
      <dgm:spPr/>
      <dgm:t>
        <a:bodyPr/>
        <a:lstStyle/>
        <a:p>
          <a:endParaRPr lang="en-US"/>
        </a:p>
      </dgm:t>
    </dgm:pt>
    <dgm:pt modelId="{39BBD84A-8A5C-4E83-9EB7-135539DE1C19}">
      <dgm:prSet/>
      <dgm:spPr/>
      <dgm:t>
        <a:bodyPr/>
        <a:lstStyle/>
        <a:p>
          <a:r>
            <a:rPr lang="en-US" dirty="0"/>
            <a:t>Communicate</a:t>
          </a:r>
        </a:p>
      </dgm:t>
    </dgm:pt>
    <dgm:pt modelId="{DFD0A036-E1AC-4E93-B2CC-96518E5FCB21}" type="parTrans" cxnId="{D75D46AB-45AA-40A3-AB5A-A56D03034B91}">
      <dgm:prSet/>
      <dgm:spPr/>
      <dgm:t>
        <a:bodyPr/>
        <a:lstStyle/>
        <a:p>
          <a:endParaRPr lang="en-US"/>
        </a:p>
      </dgm:t>
    </dgm:pt>
    <dgm:pt modelId="{6DE1257B-BCDC-41C9-AFDB-9F4E1D85B970}" type="sibTrans" cxnId="{D75D46AB-45AA-40A3-AB5A-A56D03034B91}">
      <dgm:prSet/>
      <dgm:spPr/>
      <dgm:t>
        <a:bodyPr/>
        <a:lstStyle/>
        <a:p>
          <a:endParaRPr lang="en-US"/>
        </a:p>
      </dgm:t>
    </dgm:pt>
    <dgm:pt modelId="{CF7B3D98-88CC-4A5E-BD32-DDBB21258F43}">
      <dgm:prSet/>
      <dgm:spPr/>
      <dgm:t>
        <a:bodyPr/>
        <a:lstStyle/>
        <a:p>
          <a:r>
            <a:rPr lang="en-US" dirty="0"/>
            <a:t>Evaluate</a:t>
          </a:r>
        </a:p>
      </dgm:t>
    </dgm:pt>
    <dgm:pt modelId="{302FCE3C-758B-480D-9D53-1C1E43A7BF15}" type="parTrans" cxnId="{CE37B127-2443-438C-B65C-454EA967862E}">
      <dgm:prSet/>
      <dgm:spPr/>
      <dgm:t>
        <a:bodyPr/>
        <a:lstStyle/>
        <a:p>
          <a:endParaRPr lang="en-US"/>
        </a:p>
      </dgm:t>
    </dgm:pt>
    <dgm:pt modelId="{0E98EA12-5E59-47F6-84B1-6CC76262C5B8}" type="sibTrans" cxnId="{CE37B127-2443-438C-B65C-454EA967862E}">
      <dgm:prSet/>
      <dgm:spPr/>
      <dgm:t>
        <a:bodyPr/>
        <a:lstStyle/>
        <a:p>
          <a:endParaRPr lang="en-US"/>
        </a:p>
      </dgm:t>
    </dgm:pt>
    <dgm:pt modelId="{90DE9076-E5A9-44DD-9E33-E2011D8894F2}" type="pres">
      <dgm:prSet presAssocID="{A6762FBA-B22D-4203-B5B7-9FB966BE5356}" presName="linear" presStyleCnt="0">
        <dgm:presLayoutVars>
          <dgm:dir/>
          <dgm:animLvl val="lvl"/>
          <dgm:resizeHandles val="exact"/>
        </dgm:presLayoutVars>
      </dgm:prSet>
      <dgm:spPr/>
    </dgm:pt>
    <dgm:pt modelId="{769DF0E5-6A3D-4DC3-92FC-D2F677502A94}" type="pres">
      <dgm:prSet presAssocID="{7DC6374C-2D82-4D2C-B66F-EFA91F913E90}" presName="parentLin" presStyleCnt="0"/>
      <dgm:spPr/>
    </dgm:pt>
    <dgm:pt modelId="{D2B723D1-C917-4497-B2CA-E3572F4AD07E}" type="pres">
      <dgm:prSet presAssocID="{7DC6374C-2D82-4D2C-B66F-EFA91F913E90}" presName="parentLeftMargin" presStyleLbl="node1" presStyleIdx="0" presStyleCnt="4"/>
      <dgm:spPr/>
    </dgm:pt>
    <dgm:pt modelId="{E00C5E41-9B62-4D94-838D-B2DB0695C8FC}" type="pres">
      <dgm:prSet presAssocID="{7DC6374C-2D82-4D2C-B66F-EFA91F913E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338A48-EDBD-4A16-9DA4-620BA5E34481}" type="pres">
      <dgm:prSet presAssocID="{7DC6374C-2D82-4D2C-B66F-EFA91F913E90}" presName="negativeSpace" presStyleCnt="0"/>
      <dgm:spPr/>
    </dgm:pt>
    <dgm:pt modelId="{0DE5EDA8-9F4F-4E26-A99B-08DC215B84C1}" type="pres">
      <dgm:prSet presAssocID="{7DC6374C-2D82-4D2C-B66F-EFA91F913E90}" presName="childText" presStyleLbl="conFgAcc1" presStyleIdx="0" presStyleCnt="4">
        <dgm:presLayoutVars>
          <dgm:bulletEnabled val="1"/>
        </dgm:presLayoutVars>
      </dgm:prSet>
      <dgm:spPr/>
    </dgm:pt>
    <dgm:pt modelId="{1F506810-A3AB-40E5-99C4-8D650EB40499}" type="pres">
      <dgm:prSet presAssocID="{AC6A4EA6-BB33-4756-A198-35C7826B6C44}" presName="spaceBetweenRectangles" presStyleCnt="0"/>
      <dgm:spPr/>
    </dgm:pt>
    <dgm:pt modelId="{3A66959E-A412-48A8-9B87-BDD94216C028}" type="pres">
      <dgm:prSet presAssocID="{36CF30CE-4D41-4248-9D86-E541516D6DA8}" presName="parentLin" presStyleCnt="0"/>
      <dgm:spPr/>
    </dgm:pt>
    <dgm:pt modelId="{9A821FC9-B771-47F3-B087-9DE9BBD04C99}" type="pres">
      <dgm:prSet presAssocID="{36CF30CE-4D41-4248-9D86-E541516D6DA8}" presName="parentLeftMargin" presStyleLbl="node1" presStyleIdx="0" presStyleCnt="4"/>
      <dgm:spPr/>
    </dgm:pt>
    <dgm:pt modelId="{0905EE15-875A-436F-8310-2525E0127187}" type="pres">
      <dgm:prSet presAssocID="{36CF30CE-4D41-4248-9D86-E541516D6DA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7ADC78-C428-4849-8CB8-13A69CE45149}" type="pres">
      <dgm:prSet presAssocID="{36CF30CE-4D41-4248-9D86-E541516D6DA8}" presName="negativeSpace" presStyleCnt="0"/>
      <dgm:spPr/>
    </dgm:pt>
    <dgm:pt modelId="{20333EF5-437F-44C3-907B-78E33D82FB9B}" type="pres">
      <dgm:prSet presAssocID="{36CF30CE-4D41-4248-9D86-E541516D6DA8}" presName="childText" presStyleLbl="conFgAcc1" presStyleIdx="1" presStyleCnt="4">
        <dgm:presLayoutVars>
          <dgm:bulletEnabled val="1"/>
        </dgm:presLayoutVars>
      </dgm:prSet>
      <dgm:spPr/>
    </dgm:pt>
    <dgm:pt modelId="{2354ED46-5ADD-4373-A254-EACB4089351F}" type="pres">
      <dgm:prSet presAssocID="{EF8E72C5-635F-4665-87ED-E5C266A3B0BF}" presName="spaceBetweenRectangles" presStyleCnt="0"/>
      <dgm:spPr/>
    </dgm:pt>
    <dgm:pt modelId="{43D4EC05-DD0B-469A-A146-7D3A4AA56A34}" type="pres">
      <dgm:prSet presAssocID="{39BBD84A-8A5C-4E83-9EB7-135539DE1C19}" presName="parentLin" presStyleCnt="0"/>
      <dgm:spPr/>
    </dgm:pt>
    <dgm:pt modelId="{60606681-DF0A-4750-9548-F8BEB4A42F14}" type="pres">
      <dgm:prSet presAssocID="{39BBD84A-8A5C-4E83-9EB7-135539DE1C19}" presName="parentLeftMargin" presStyleLbl="node1" presStyleIdx="1" presStyleCnt="4"/>
      <dgm:spPr/>
    </dgm:pt>
    <dgm:pt modelId="{0E6467E5-684B-4B67-9138-1FFCB7B1F2DB}" type="pres">
      <dgm:prSet presAssocID="{39BBD84A-8A5C-4E83-9EB7-135539DE1C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D08A22-4D86-44BC-B5E3-ED25E5B1EC64}" type="pres">
      <dgm:prSet presAssocID="{39BBD84A-8A5C-4E83-9EB7-135539DE1C19}" presName="negativeSpace" presStyleCnt="0"/>
      <dgm:spPr/>
    </dgm:pt>
    <dgm:pt modelId="{182E521A-4403-4A93-AA27-EBEF804DD2FA}" type="pres">
      <dgm:prSet presAssocID="{39BBD84A-8A5C-4E83-9EB7-135539DE1C19}" presName="childText" presStyleLbl="conFgAcc1" presStyleIdx="2" presStyleCnt="4">
        <dgm:presLayoutVars>
          <dgm:bulletEnabled val="1"/>
        </dgm:presLayoutVars>
      </dgm:prSet>
      <dgm:spPr/>
    </dgm:pt>
    <dgm:pt modelId="{8393AB9C-88C3-4301-A095-33DD8C453631}" type="pres">
      <dgm:prSet presAssocID="{6DE1257B-BCDC-41C9-AFDB-9F4E1D85B970}" presName="spaceBetweenRectangles" presStyleCnt="0"/>
      <dgm:spPr/>
    </dgm:pt>
    <dgm:pt modelId="{6CF82C9D-F903-416F-A775-799F271D6BB3}" type="pres">
      <dgm:prSet presAssocID="{CF7B3D98-88CC-4A5E-BD32-DDBB21258F43}" presName="parentLin" presStyleCnt="0"/>
      <dgm:spPr/>
    </dgm:pt>
    <dgm:pt modelId="{D2F5ED3B-A130-4906-AA2F-4D32D07E0CA8}" type="pres">
      <dgm:prSet presAssocID="{CF7B3D98-88CC-4A5E-BD32-DDBB21258F43}" presName="parentLeftMargin" presStyleLbl="node1" presStyleIdx="2" presStyleCnt="4"/>
      <dgm:spPr/>
    </dgm:pt>
    <dgm:pt modelId="{38CD58E3-C46D-4F42-8225-A111EACCADCB}" type="pres">
      <dgm:prSet presAssocID="{CF7B3D98-88CC-4A5E-BD32-DDBB21258F4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15FA802-EB57-4818-A50F-3B51336CAB2C}" type="pres">
      <dgm:prSet presAssocID="{CF7B3D98-88CC-4A5E-BD32-DDBB21258F43}" presName="negativeSpace" presStyleCnt="0"/>
      <dgm:spPr/>
    </dgm:pt>
    <dgm:pt modelId="{48F24FB4-9558-4AF2-AD7F-314CD566D34F}" type="pres">
      <dgm:prSet presAssocID="{CF7B3D98-88CC-4A5E-BD32-DDBB21258F4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EBD120-D046-41C4-B508-9D61CD3A3EEE}" type="presOf" srcId="{A6762FBA-B22D-4203-B5B7-9FB966BE5356}" destId="{90DE9076-E5A9-44DD-9E33-E2011D8894F2}" srcOrd="0" destOrd="0" presId="urn:microsoft.com/office/officeart/2005/8/layout/list1"/>
    <dgm:cxn modelId="{CE37B127-2443-438C-B65C-454EA967862E}" srcId="{A6762FBA-B22D-4203-B5B7-9FB966BE5356}" destId="{CF7B3D98-88CC-4A5E-BD32-DDBB21258F43}" srcOrd="3" destOrd="0" parTransId="{302FCE3C-758B-480D-9D53-1C1E43A7BF15}" sibTransId="{0E98EA12-5E59-47F6-84B1-6CC76262C5B8}"/>
    <dgm:cxn modelId="{22AFEB27-BBA4-45C5-88B6-86B0B88E25A9}" type="presOf" srcId="{36CF30CE-4D41-4248-9D86-E541516D6DA8}" destId="{9A821FC9-B771-47F3-B087-9DE9BBD04C99}" srcOrd="0" destOrd="0" presId="urn:microsoft.com/office/officeart/2005/8/layout/list1"/>
    <dgm:cxn modelId="{314BC33E-DF99-4447-8FE1-424B80D8E34C}" type="presOf" srcId="{39BBD84A-8A5C-4E83-9EB7-135539DE1C19}" destId="{60606681-DF0A-4750-9548-F8BEB4A42F14}" srcOrd="0" destOrd="0" presId="urn:microsoft.com/office/officeart/2005/8/layout/list1"/>
    <dgm:cxn modelId="{7DED795C-CF4B-4F74-8FB0-877DFF53354A}" type="presOf" srcId="{CF7B3D98-88CC-4A5E-BD32-DDBB21258F43}" destId="{38CD58E3-C46D-4F42-8225-A111EACCADCB}" srcOrd="1" destOrd="0" presId="urn:microsoft.com/office/officeart/2005/8/layout/list1"/>
    <dgm:cxn modelId="{F5E3A86E-0F10-488F-9FDE-84F5BBB3C1CD}" type="presOf" srcId="{36CF30CE-4D41-4248-9D86-E541516D6DA8}" destId="{0905EE15-875A-436F-8310-2525E0127187}" srcOrd="1" destOrd="0" presId="urn:microsoft.com/office/officeart/2005/8/layout/list1"/>
    <dgm:cxn modelId="{E9BDDE51-3D95-4B51-96C8-48202F27187E}" type="presOf" srcId="{CF7B3D98-88CC-4A5E-BD32-DDBB21258F43}" destId="{D2F5ED3B-A130-4906-AA2F-4D32D07E0CA8}" srcOrd="0" destOrd="0" presId="urn:microsoft.com/office/officeart/2005/8/layout/list1"/>
    <dgm:cxn modelId="{C9D9B799-113B-44C8-B74A-3A16E4364BF9}" type="presOf" srcId="{7DC6374C-2D82-4D2C-B66F-EFA91F913E90}" destId="{D2B723D1-C917-4497-B2CA-E3572F4AD07E}" srcOrd="0" destOrd="0" presId="urn:microsoft.com/office/officeart/2005/8/layout/list1"/>
    <dgm:cxn modelId="{D75D46AB-45AA-40A3-AB5A-A56D03034B91}" srcId="{A6762FBA-B22D-4203-B5B7-9FB966BE5356}" destId="{39BBD84A-8A5C-4E83-9EB7-135539DE1C19}" srcOrd="2" destOrd="0" parTransId="{DFD0A036-E1AC-4E93-B2CC-96518E5FCB21}" sibTransId="{6DE1257B-BCDC-41C9-AFDB-9F4E1D85B970}"/>
    <dgm:cxn modelId="{FF37B4D3-B55C-4053-82AC-47EFF6CED53D}" type="presOf" srcId="{39BBD84A-8A5C-4E83-9EB7-135539DE1C19}" destId="{0E6467E5-684B-4B67-9138-1FFCB7B1F2DB}" srcOrd="1" destOrd="0" presId="urn:microsoft.com/office/officeart/2005/8/layout/list1"/>
    <dgm:cxn modelId="{1490C7D4-1D1F-471E-8E1C-60BFB3D0011D}" srcId="{A6762FBA-B22D-4203-B5B7-9FB966BE5356}" destId="{36CF30CE-4D41-4248-9D86-E541516D6DA8}" srcOrd="1" destOrd="0" parTransId="{3CC1E165-A45D-42A8-9C9A-ED9EED6DF132}" sibTransId="{EF8E72C5-635F-4665-87ED-E5C266A3B0BF}"/>
    <dgm:cxn modelId="{7F94C3E8-98F0-4E9B-A785-D464D976D9EC}" type="presOf" srcId="{7DC6374C-2D82-4D2C-B66F-EFA91F913E90}" destId="{E00C5E41-9B62-4D94-838D-B2DB0695C8FC}" srcOrd="1" destOrd="0" presId="urn:microsoft.com/office/officeart/2005/8/layout/list1"/>
    <dgm:cxn modelId="{7F530AFF-F0A9-44EA-9AF1-98CD274E10D7}" srcId="{A6762FBA-B22D-4203-B5B7-9FB966BE5356}" destId="{7DC6374C-2D82-4D2C-B66F-EFA91F913E90}" srcOrd="0" destOrd="0" parTransId="{05DB9ED7-EC4A-4399-A622-2AF710F34564}" sibTransId="{AC6A4EA6-BB33-4756-A198-35C7826B6C44}"/>
    <dgm:cxn modelId="{5E42608F-4221-4D80-B8E2-E3EFC8EF7A38}" type="presParOf" srcId="{90DE9076-E5A9-44DD-9E33-E2011D8894F2}" destId="{769DF0E5-6A3D-4DC3-92FC-D2F677502A94}" srcOrd="0" destOrd="0" presId="urn:microsoft.com/office/officeart/2005/8/layout/list1"/>
    <dgm:cxn modelId="{55684CCA-82CA-42B0-A7FC-F9CF7F4DBB22}" type="presParOf" srcId="{769DF0E5-6A3D-4DC3-92FC-D2F677502A94}" destId="{D2B723D1-C917-4497-B2CA-E3572F4AD07E}" srcOrd="0" destOrd="0" presId="urn:microsoft.com/office/officeart/2005/8/layout/list1"/>
    <dgm:cxn modelId="{CD52DFD6-6656-44C8-9039-C7A6FE9EB067}" type="presParOf" srcId="{769DF0E5-6A3D-4DC3-92FC-D2F677502A94}" destId="{E00C5E41-9B62-4D94-838D-B2DB0695C8FC}" srcOrd="1" destOrd="0" presId="urn:microsoft.com/office/officeart/2005/8/layout/list1"/>
    <dgm:cxn modelId="{2D489518-205D-4554-8FAD-2CF44B645542}" type="presParOf" srcId="{90DE9076-E5A9-44DD-9E33-E2011D8894F2}" destId="{CB338A48-EDBD-4A16-9DA4-620BA5E34481}" srcOrd="1" destOrd="0" presId="urn:microsoft.com/office/officeart/2005/8/layout/list1"/>
    <dgm:cxn modelId="{829FA2E7-3A21-451C-8532-3E1550DCD120}" type="presParOf" srcId="{90DE9076-E5A9-44DD-9E33-E2011D8894F2}" destId="{0DE5EDA8-9F4F-4E26-A99B-08DC215B84C1}" srcOrd="2" destOrd="0" presId="urn:microsoft.com/office/officeart/2005/8/layout/list1"/>
    <dgm:cxn modelId="{0C892557-D534-4F17-8DE1-98BCEE48D8CE}" type="presParOf" srcId="{90DE9076-E5A9-44DD-9E33-E2011D8894F2}" destId="{1F506810-A3AB-40E5-99C4-8D650EB40499}" srcOrd="3" destOrd="0" presId="urn:microsoft.com/office/officeart/2005/8/layout/list1"/>
    <dgm:cxn modelId="{25BB4D45-BD10-4014-A008-FEB33A3B0C5F}" type="presParOf" srcId="{90DE9076-E5A9-44DD-9E33-E2011D8894F2}" destId="{3A66959E-A412-48A8-9B87-BDD94216C028}" srcOrd="4" destOrd="0" presId="urn:microsoft.com/office/officeart/2005/8/layout/list1"/>
    <dgm:cxn modelId="{F38746F0-FD4C-4348-AF4E-70035DE07F4E}" type="presParOf" srcId="{3A66959E-A412-48A8-9B87-BDD94216C028}" destId="{9A821FC9-B771-47F3-B087-9DE9BBD04C99}" srcOrd="0" destOrd="0" presId="urn:microsoft.com/office/officeart/2005/8/layout/list1"/>
    <dgm:cxn modelId="{E0490704-4945-4642-80C3-3AF17423D06D}" type="presParOf" srcId="{3A66959E-A412-48A8-9B87-BDD94216C028}" destId="{0905EE15-875A-436F-8310-2525E0127187}" srcOrd="1" destOrd="0" presId="urn:microsoft.com/office/officeart/2005/8/layout/list1"/>
    <dgm:cxn modelId="{56B5ED96-F453-479D-9A02-E6038AD17086}" type="presParOf" srcId="{90DE9076-E5A9-44DD-9E33-E2011D8894F2}" destId="{A87ADC78-C428-4849-8CB8-13A69CE45149}" srcOrd="5" destOrd="0" presId="urn:microsoft.com/office/officeart/2005/8/layout/list1"/>
    <dgm:cxn modelId="{B7A5CD01-D672-47E6-99D9-528E906F6714}" type="presParOf" srcId="{90DE9076-E5A9-44DD-9E33-E2011D8894F2}" destId="{20333EF5-437F-44C3-907B-78E33D82FB9B}" srcOrd="6" destOrd="0" presId="urn:microsoft.com/office/officeart/2005/8/layout/list1"/>
    <dgm:cxn modelId="{CF9C5146-66C4-47C8-BDA0-91244FD52BFC}" type="presParOf" srcId="{90DE9076-E5A9-44DD-9E33-E2011D8894F2}" destId="{2354ED46-5ADD-4373-A254-EACB4089351F}" srcOrd="7" destOrd="0" presId="urn:microsoft.com/office/officeart/2005/8/layout/list1"/>
    <dgm:cxn modelId="{C9042A77-D57B-4B04-B0C6-D6FD1EC47A58}" type="presParOf" srcId="{90DE9076-E5A9-44DD-9E33-E2011D8894F2}" destId="{43D4EC05-DD0B-469A-A146-7D3A4AA56A34}" srcOrd="8" destOrd="0" presId="urn:microsoft.com/office/officeart/2005/8/layout/list1"/>
    <dgm:cxn modelId="{572648EE-382F-4A11-A1A6-C22C9285DEA1}" type="presParOf" srcId="{43D4EC05-DD0B-469A-A146-7D3A4AA56A34}" destId="{60606681-DF0A-4750-9548-F8BEB4A42F14}" srcOrd="0" destOrd="0" presId="urn:microsoft.com/office/officeart/2005/8/layout/list1"/>
    <dgm:cxn modelId="{A6CB39D3-8CAD-4FEC-A610-57A6C293DDA4}" type="presParOf" srcId="{43D4EC05-DD0B-469A-A146-7D3A4AA56A34}" destId="{0E6467E5-684B-4B67-9138-1FFCB7B1F2DB}" srcOrd="1" destOrd="0" presId="urn:microsoft.com/office/officeart/2005/8/layout/list1"/>
    <dgm:cxn modelId="{2F1BDECA-9AFB-4E90-BCC7-01A11C57A3CA}" type="presParOf" srcId="{90DE9076-E5A9-44DD-9E33-E2011D8894F2}" destId="{95D08A22-4D86-44BC-B5E3-ED25E5B1EC64}" srcOrd="9" destOrd="0" presId="urn:microsoft.com/office/officeart/2005/8/layout/list1"/>
    <dgm:cxn modelId="{6482149F-00CA-4D21-A49B-2FF8682A5892}" type="presParOf" srcId="{90DE9076-E5A9-44DD-9E33-E2011D8894F2}" destId="{182E521A-4403-4A93-AA27-EBEF804DD2FA}" srcOrd="10" destOrd="0" presId="urn:microsoft.com/office/officeart/2005/8/layout/list1"/>
    <dgm:cxn modelId="{48F43BA7-0B26-4DE4-93FE-D11E1D432472}" type="presParOf" srcId="{90DE9076-E5A9-44DD-9E33-E2011D8894F2}" destId="{8393AB9C-88C3-4301-A095-33DD8C453631}" srcOrd="11" destOrd="0" presId="urn:microsoft.com/office/officeart/2005/8/layout/list1"/>
    <dgm:cxn modelId="{E2C21DF7-48EB-4348-AFC7-9F60F35B2A26}" type="presParOf" srcId="{90DE9076-E5A9-44DD-9E33-E2011D8894F2}" destId="{6CF82C9D-F903-416F-A775-799F271D6BB3}" srcOrd="12" destOrd="0" presId="urn:microsoft.com/office/officeart/2005/8/layout/list1"/>
    <dgm:cxn modelId="{B391CDC4-0C7B-4A35-8BCA-1EDA5DC3D3A7}" type="presParOf" srcId="{6CF82C9D-F903-416F-A775-799F271D6BB3}" destId="{D2F5ED3B-A130-4906-AA2F-4D32D07E0CA8}" srcOrd="0" destOrd="0" presId="urn:microsoft.com/office/officeart/2005/8/layout/list1"/>
    <dgm:cxn modelId="{F90A0180-522F-4E43-B318-4FDCBB99F3C9}" type="presParOf" srcId="{6CF82C9D-F903-416F-A775-799F271D6BB3}" destId="{38CD58E3-C46D-4F42-8225-A111EACCADCB}" srcOrd="1" destOrd="0" presId="urn:microsoft.com/office/officeart/2005/8/layout/list1"/>
    <dgm:cxn modelId="{65CB4869-57D7-414B-AA8E-27F113B6A899}" type="presParOf" srcId="{90DE9076-E5A9-44DD-9E33-E2011D8894F2}" destId="{215FA802-EB57-4818-A50F-3B51336CAB2C}" srcOrd="13" destOrd="0" presId="urn:microsoft.com/office/officeart/2005/8/layout/list1"/>
    <dgm:cxn modelId="{3AEB47B2-4B9F-4F73-90EC-F4E558BE3CBE}" type="presParOf" srcId="{90DE9076-E5A9-44DD-9E33-E2011D8894F2}" destId="{48F24FB4-9558-4AF2-AD7F-314CD566D3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5EDA8-9F4F-4E26-A99B-08DC215B84C1}">
      <dsp:nvSpPr>
        <dsp:cNvPr id="0" name=""/>
        <dsp:cNvSpPr/>
      </dsp:nvSpPr>
      <dsp:spPr>
        <a:xfrm>
          <a:off x="0" y="422628"/>
          <a:ext cx="5115491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C5E41-9B62-4D94-838D-B2DB0695C8FC}">
      <dsp:nvSpPr>
        <dsp:cNvPr id="0" name=""/>
        <dsp:cNvSpPr/>
      </dsp:nvSpPr>
      <dsp:spPr>
        <a:xfrm>
          <a:off x="255774" y="9348"/>
          <a:ext cx="3580843" cy="826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Research</a:t>
          </a:r>
        </a:p>
      </dsp:txBody>
      <dsp:txXfrm>
        <a:off x="296123" y="49697"/>
        <a:ext cx="3500145" cy="745862"/>
      </dsp:txXfrm>
    </dsp:sp>
    <dsp:sp modelId="{20333EF5-437F-44C3-907B-78E33D82FB9B}">
      <dsp:nvSpPr>
        <dsp:cNvPr id="0" name=""/>
        <dsp:cNvSpPr/>
      </dsp:nvSpPr>
      <dsp:spPr>
        <a:xfrm>
          <a:off x="0" y="1692709"/>
          <a:ext cx="5115491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EE15-875A-436F-8310-2525E0127187}">
      <dsp:nvSpPr>
        <dsp:cNvPr id="0" name=""/>
        <dsp:cNvSpPr/>
      </dsp:nvSpPr>
      <dsp:spPr>
        <a:xfrm>
          <a:off x="255774" y="1279428"/>
          <a:ext cx="3580843" cy="826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Plan</a:t>
          </a:r>
        </a:p>
      </dsp:txBody>
      <dsp:txXfrm>
        <a:off x="296123" y="1319777"/>
        <a:ext cx="3500145" cy="745862"/>
      </dsp:txXfrm>
    </dsp:sp>
    <dsp:sp modelId="{182E521A-4403-4A93-AA27-EBEF804DD2FA}">
      <dsp:nvSpPr>
        <dsp:cNvPr id="0" name=""/>
        <dsp:cNvSpPr/>
      </dsp:nvSpPr>
      <dsp:spPr>
        <a:xfrm>
          <a:off x="0" y="2962789"/>
          <a:ext cx="5115491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467E5-684B-4B67-9138-1FFCB7B1F2DB}">
      <dsp:nvSpPr>
        <dsp:cNvPr id="0" name=""/>
        <dsp:cNvSpPr/>
      </dsp:nvSpPr>
      <dsp:spPr>
        <a:xfrm>
          <a:off x="255774" y="2549509"/>
          <a:ext cx="3580843" cy="826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Communicate</a:t>
          </a:r>
        </a:p>
      </dsp:txBody>
      <dsp:txXfrm>
        <a:off x="296123" y="2589858"/>
        <a:ext cx="3500145" cy="745862"/>
      </dsp:txXfrm>
    </dsp:sp>
    <dsp:sp modelId="{48F24FB4-9558-4AF2-AD7F-314CD566D34F}">
      <dsp:nvSpPr>
        <dsp:cNvPr id="0" name=""/>
        <dsp:cNvSpPr/>
      </dsp:nvSpPr>
      <dsp:spPr>
        <a:xfrm>
          <a:off x="0" y="4232869"/>
          <a:ext cx="5115491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D58E3-C46D-4F42-8225-A111EACCADCB}">
      <dsp:nvSpPr>
        <dsp:cNvPr id="0" name=""/>
        <dsp:cNvSpPr/>
      </dsp:nvSpPr>
      <dsp:spPr>
        <a:xfrm>
          <a:off x="255774" y="3819589"/>
          <a:ext cx="3580843" cy="826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Evaluate</a:t>
          </a:r>
        </a:p>
      </dsp:txBody>
      <dsp:txXfrm>
        <a:off x="296123" y="3859938"/>
        <a:ext cx="3500145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405B08E-AA71-4FC3-A3BE-9F8A96D5229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6CD75C9-305B-4CEB-9FC0-20E061D33F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6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0717-FC1C-435B-B789-F05E811F7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2621E-DBCB-48AD-ACD6-6202C5BEF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1340-2DAA-4949-81CF-BD0109B8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32D3-7123-4880-9F50-C8621522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C39BB-6342-49FC-A2E5-400B0E73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8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9DF5-4D5F-42F0-86A3-D40DC9C7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30544-8DF0-4917-A20B-AC08193E3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62862-9CA5-4DC5-90A4-D7B5E797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B7CC3-3241-45EE-91DB-EC4F732E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7ADF-FF62-41E5-A932-BD2E125D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390CD-279B-4248-BB0E-381FDE336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1DD98-00CE-4510-B92C-9A98907A2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B84AE-04AB-4CAB-BFE9-5A144065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EFACE-A570-496B-863B-DE980221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1E8D7-DA0A-4465-8522-457941EC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2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AE63-E052-47EE-8DAE-2B80A2B9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377E0-E07A-493C-AA06-50E26904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BEB1A-A9EC-48A9-A267-4F90EDB5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A888-F564-449E-A188-59C8FFF8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D875D-F916-4A50-B768-6FA0952F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6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C7AC-8AC8-4554-BC3A-4556220C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FBE3A-AD8B-464C-94CF-48E36649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63DD-4E4D-4CEE-9388-98B420D2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AD733-9FBC-4B4F-835B-95A60A16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846D4-6810-4ECA-8C4A-D545F945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4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F47-62CD-4660-BEB4-F9C608A0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B996C-90ED-4644-BB5C-364720E68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2DD48-6337-46D3-B677-F57165188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D40A7-8EF2-429C-B276-975013BC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CBC6A-9D3A-4246-8556-B7D4BE5D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6A01-B7EA-43BE-AB38-C19DB22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6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ED40-973B-405E-8A6B-38681EEC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16BF4-C5D7-40FD-A272-B5F3FA5D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C5BC9-2699-4187-BE1E-1563AC5B9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2899B-455C-47C9-AD70-901E220CD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7E752-D6C6-4135-8AFD-01CFE1D1D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93E84-2BAE-46DF-8DA8-984127E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FC782-FCBC-40C2-A37B-C7AF1460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729B2-F07E-48C3-9783-638BF5D0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CAD4-2269-4C76-9018-B0895C76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36459-B3D2-4A5A-BA9F-1DB08BDF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787A3-B3B9-4807-A19F-5E7D10BF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B3ED7-D74E-4B2F-BC2F-D1A4C065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396C0-CA52-4F01-9C1C-4CD78AFC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93E3C-29E7-4B96-8B52-E627A17D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0799B-1EB3-4468-99A2-9B03B1CE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1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3771-50C7-47E5-B01C-32CF1C16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3606-A5AF-4418-A1C8-C22F665A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3261B-5C9F-4C6F-8832-0B3BD8CEE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D601B-0A65-4E3F-8D8B-EEE85F23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F0357-49E5-475F-BAEC-FD0F679E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23A7-E6A3-4445-9A56-4B7AD33F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3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C32C-C810-4FA4-B096-21609D25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3FC52-C098-4BCE-9BDF-28F05895A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3210A-868E-450A-98DB-7FEE1E959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9F95-71FA-4618-8A43-382FEFB8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CE14-FBF0-4D27-B9AF-77937BAF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498E7-A295-431E-84BB-DC3159F9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9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366C1-956A-4C1E-89D5-8C3D789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D16C8-EE02-4667-BB62-D88D0C36F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7CC0D-DFA5-419E-8F87-9AE967E7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BB8D-601A-43CF-AFCF-1B5D3BC3D62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0956-8920-4821-A835-88F66F1D4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2C0A1-E30A-473F-891C-CB32622B2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9D70-68B0-4CED-806E-759CB51E6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3F4A7-3E34-4849-B801-9857519D9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 Successful Public Outreach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A421D-2B84-4C8B-BE26-13BAC4554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Successful Even on Controversial Projects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6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BC32-E904-4A68-A738-7FD45AA6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>
            <a:normAutofit/>
          </a:bodyPr>
          <a:lstStyle/>
          <a:p>
            <a:r>
              <a:rPr lang="en-US" dirty="0"/>
              <a:t>Evaluation:  Measure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77AC-181F-4461-893D-EBA02662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6" y="1825625"/>
            <a:ext cx="9978887" cy="466725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altLang="en-US" sz="3200" b="1" dirty="0">
                <a:latin typeface="Arial" panose="020B0604020202020204" pitchFamily="34" charset="0"/>
              </a:rPr>
              <a:t>OCWD had no public opposition </a:t>
            </a:r>
            <a:r>
              <a:rPr lang="en-US" altLang="en-US" sz="3200" dirty="0">
                <a:latin typeface="Arial" panose="020B0604020202020204" pitchFamily="34" charset="0"/>
              </a:rPr>
              <a:t>to drinking purified sewer water and written support from all elected officials and major business leaders.  GWRS polling indicated if put to a vote, GWRS would pass.</a:t>
            </a:r>
          </a:p>
          <a:p>
            <a:pPr marL="457200" indent="-457200"/>
            <a:r>
              <a:rPr lang="en-US" altLang="en-US" sz="3200" dirty="0">
                <a:latin typeface="Arial" panose="020B0604020202020204" pitchFamily="34" charset="0"/>
              </a:rPr>
              <a:t>West Basin had thousands of support cards and polling showed significant increase in project support</a:t>
            </a:r>
          </a:p>
          <a:p>
            <a:pPr marL="457200" indent="-457200"/>
            <a:r>
              <a:rPr lang="en-US" altLang="en-US" sz="3200" b="1" dirty="0">
                <a:latin typeface="Arial" panose="020B0604020202020204" pitchFamily="34" charset="0"/>
              </a:rPr>
              <a:t>Both projects’ results were evaluated by national outreach experts </a:t>
            </a:r>
            <a:r>
              <a:rPr lang="en-US" altLang="en-US" sz="3200" dirty="0">
                <a:latin typeface="Arial" panose="020B0604020202020204" pitchFamily="34" charset="0"/>
              </a:rPr>
              <a:t>and each received highest outreach award in the nation – Public Relations Society of America’s </a:t>
            </a:r>
            <a:r>
              <a:rPr lang="en-US" altLang="en-US" sz="3200" u="sng" dirty="0">
                <a:latin typeface="Arial" panose="020B0604020202020204" pitchFamily="34" charset="0"/>
              </a:rPr>
              <a:t>Silver Anvil Award</a:t>
            </a:r>
            <a:r>
              <a:rPr lang="en-US" altLang="en-US" sz="3200" dirty="0">
                <a:latin typeface="Arial" panose="020B0604020202020204" pitchFamily="34" charset="0"/>
              </a:rPr>
              <a:t> – equal to an Oscar or Emmy</a:t>
            </a:r>
          </a:p>
          <a:p>
            <a:endParaRPr lang="en-US" sz="2400" dirty="0"/>
          </a:p>
        </p:txBody>
      </p:sp>
      <p:pic>
        <p:nvPicPr>
          <p:cNvPr id="2050" name="Picture 2" descr="Image result for silver anvil award">
            <a:extLst>
              <a:ext uri="{FF2B5EF4-FFF2-40B4-BE49-F238E27FC236}">
                <a16:creationId xmlns:a16="http://schemas.microsoft.com/office/drawing/2014/main" id="{F9947794-4CBB-4906-B678-12C439B5E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3377" b="-5"/>
          <a:stretch/>
        </p:blipFill>
        <p:spPr bwMode="auto">
          <a:xfrm>
            <a:off x="9793357" y="172278"/>
            <a:ext cx="2962800" cy="32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22871-F100-4785-9138-29F6698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Thank You!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B068377-1411-483E-93EB-3269E1013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941110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488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60047-F7D1-4A05-A181-A531966E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 Wouldn’t Build a Dam Without a Plan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lan for dam">
            <a:extLst>
              <a:ext uri="{FF2B5EF4-FFF2-40B4-BE49-F238E27FC236}">
                <a16:creationId xmlns:a16="http://schemas.microsoft.com/office/drawing/2014/main" id="{82A96B91-767B-41B0-8616-82F2FD994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7" y="2556985"/>
            <a:ext cx="5455917" cy="37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dam break">
            <a:extLst>
              <a:ext uri="{FF2B5EF4-FFF2-40B4-BE49-F238E27FC236}">
                <a16:creationId xmlns:a16="http://schemas.microsoft.com/office/drawing/2014/main" id="{1DEFA4E7-A129-4B3D-BBDE-1A792251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73" y="2715860"/>
            <a:ext cx="5455917" cy="34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9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BB4C-97AC-44EF-893E-A3B33C92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8" y="304800"/>
            <a:ext cx="9359348" cy="1027997"/>
          </a:xfrm>
        </p:spPr>
        <p:txBody>
          <a:bodyPr>
            <a:normAutofit/>
          </a:bodyPr>
          <a:lstStyle/>
          <a:p>
            <a:r>
              <a:rPr lang="en-US" sz="4000" dirty="0"/>
              <a:t>Shouldn’t Do Public Outreach Without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C0002-8536-4C79-B974-07C4A7716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8" y="1332797"/>
            <a:ext cx="8547651" cy="5372804"/>
          </a:xfrm>
        </p:spPr>
        <p:txBody>
          <a:bodyPr anchor="ctr">
            <a:normAutofit/>
          </a:bodyPr>
          <a:lstStyle/>
          <a:p>
            <a:r>
              <a:rPr lang="en-US" dirty="0"/>
              <a:t>Here’s a process that builds successful agency or project outreach plan for strong public support</a:t>
            </a:r>
          </a:p>
          <a:p>
            <a:r>
              <a:rPr lang="en-US" dirty="0"/>
              <a:t>Proven on OCWD’s Groundwater Replenishment System and West Basin’s Water Reliability program</a:t>
            </a:r>
          </a:p>
          <a:p>
            <a:r>
              <a:rPr lang="en-US" dirty="0"/>
              <a:t>Four step process:</a:t>
            </a:r>
          </a:p>
          <a:p>
            <a:endParaRPr lang="en-US" dirty="0"/>
          </a:p>
          <a:p>
            <a:pPr lvl="1"/>
            <a:r>
              <a:rPr lang="en-US" sz="3200" b="1" u="sng" dirty="0"/>
              <a:t>Do</a:t>
            </a:r>
            <a:r>
              <a:rPr lang="en-US" sz="3200" b="1" u="sng" dirty="0">
                <a:solidFill>
                  <a:srgbClr val="FF0000"/>
                </a:solidFill>
              </a:rPr>
              <a:t> Research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– formal and informal</a:t>
            </a:r>
          </a:p>
          <a:p>
            <a:pPr lvl="1"/>
            <a:r>
              <a:rPr lang="en-US" sz="3200" b="1" dirty="0"/>
              <a:t>Write a communications </a:t>
            </a:r>
            <a:r>
              <a:rPr lang="en-US" sz="3200" b="1" u="sng" dirty="0">
                <a:solidFill>
                  <a:srgbClr val="FF0000"/>
                </a:solidFill>
              </a:rPr>
              <a:t>Plan</a:t>
            </a:r>
          </a:p>
          <a:p>
            <a:pPr lvl="1"/>
            <a:r>
              <a:rPr lang="en-US" sz="3200" b="1" u="sng" dirty="0">
                <a:solidFill>
                  <a:srgbClr val="FF0000"/>
                </a:solidFill>
              </a:rPr>
              <a:t>Communicate</a:t>
            </a:r>
            <a:r>
              <a:rPr lang="en-US" sz="3200" b="1" dirty="0"/>
              <a:t> based on the plan</a:t>
            </a:r>
          </a:p>
          <a:p>
            <a:pPr lvl="1"/>
            <a:r>
              <a:rPr lang="en-US" sz="3200" b="1" u="sng" dirty="0"/>
              <a:t>Then</a:t>
            </a:r>
            <a:r>
              <a:rPr lang="en-US" sz="3200" b="1" u="sng" dirty="0">
                <a:solidFill>
                  <a:srgbClr val="FF0000"/>
                </a:solidFill>
              </a:rPr>
              <a:t> Evaluate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b="1" dirty="0"/>
              <a:t>  have system to measure your success</a:t>
            </a:r>
            <a:endParaRPr lang="en-US" sz="20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F9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6" name="Picture 6" descr="Image result for four step communication process">
            <a:extLst>
              <a:ext uri="{FF2B5EF4-FFF2-40B4-BE49-F238E27FC236}">
                <a16:creationId xmlns:a16="http://schemas.microsoft.com/office/drawing/2014/main" id="{3E6C6CEC-02E4-456E-908B-5C5E1778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42" y="2881423"/>
            <a:ext cx="1462088" cy="10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0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6E23-1409-4B78-924E-90550263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8472"/>
          </a:xfrm>
        </p:spPr>
        <p:txBody>
          <a:bodyPr>
            <a:normAutofit/>
          </a:bodyPr>
          <a:lstStyle/>
          <a:p>
            <a:r>
              <a:rPr lang="en-US" dirty="0"/>
              <a:t>Let’s breakdown the process</a:t>
            </a:r>
          </a:p>
        </p:txBody>
      </p:sp>
      <p:pic>
        <p:nvPicPr>
          <p:cNvPr id="6146" name="Picture 2" descr="Image result for research">
            <a:extLst>
              <a:ext uri="{FF2B5EF4-FFF2-40B4-BE49-F238E27FC236}">
                <a16:creationId xmlns:a16="http://schemas.microsoft.com/office/drawing/2014/main" id="{B5DA1637-ED89-485F-9E7E-BC6A088C7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9" b="3"/>
          <a:stretch/>
        </p:blipFill>
        <p:spPr bwMode="auto">
          <a:xfrm>
            <a:off x="10224655" y="0"/>
            <a:ext cx="1967345" cy="18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8667E-44E6-416C-957A-C6C1B381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88473"/>
            <a:ext cx="11316152" cy="5324362"/>
          </a:xfrm>
        </p:spPr>
        <p:txBody>
          <a:bodyPr>
            <a:normAutofit/>
          </a:bodyPr>
          <a:lstStyle/>
          <a:p>
            <a:r>
              <a:rPr lang="en-US" sz="3600" b="1" dirty="0"/>
              <a:t>Research – everything in the plan is based on research</a:t>
            </a:r>
          </a:p>
          <a:p>
            <a:r>
              <a:rPr lang="en-US" altLang="en-US" b="1" u="sng" dirty="0">
                <a:latin typeface="Arial" panose="020B0604020202020204" pitchFamily="34" charset="0"/>
              </a:rPr>
              <a:t>Formal</a:t>
            </a:r>
            <a:r>
              <a:rPr lang="en-US" altLang="en-US" dirty="0">
                <a:latin typeface="Arial" panose="020B0604020202020204" pitchFamily="34" charset="0"/>
              </a:rPr>
              <a:t> - Focus groups &amp; phone survey research provides: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</a:rPr>
              <a:t>key audiences, their opinions, best messages that reach and motivate</a:t>
            </a:r>
          </a:p>
          <a:p>
            <a:r>
              <a:rPr lang="en-US" altLang="en-US" b="1" u="sng" dirty="0">
                <a:latin typeface="Arial" panose="020B0604020202020204" pitchFamily="34" charset="0"/>
              </a:rPr>
              <a:t>Less Formal 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2800" b="1" dirty="0">
                <a:latin typeface="Arial" panose="020B0604020202020204" pitchFamily="34" charset="0"/>
              </a:rPr>
              <a:t>Study your community</a:t>
            </a:r>
            <a:r>
              <a:rPr lang="en-US" altLang="en-US" sz="2800" dirty="0">
                <a:latin typeface="Arial" panose="020B0604020202020204" pitchFamily="34" charset="0"/>
              </a:rPr>
              <a:t>:  power structure, social and political issues (Should already be doing this).  </a:t>
            </a:r>
          </a:p>
          <a:p>
            <a:pPr lvl="1"/>
            <a:r>
              <a:rPr lang="en-US" altLang="en-US" sz="2800" b="1" dirty="0">
                <a:latin typeface="Arial" panose="020B0604020202020204" pitchFamily="34" charset="0"/>
              </a:rPr>
              <a:t>Study outreach experts:  </a:t>
            </a:r>
            <a:r>
              <a:rPr lang="en-US" altLang="en-US" sz="2800" dirty="0">
                <a:latin typeface="Arial" panose="020B0604020202020204" pitchFamily="34" charset="0"/>
              </a:rPr>
              <a:t>Dr. Peter Sandman - laws of acceptance;  James Lukaszewski – world renown PR expert; Dr. Hans Bleiker – encourages engaging the opposition </a:t>
            </a:r>
          </a:p>
          <a:p>
            <a:pPr lvl="1"/>
            <a:r>
              <a:rPr lang="en-US" altLang="en-US" sz="2800" b="1" dirty="0">
                <a:latin typeface="Arial" panose="020B0604020202020204" pitchFamily="34" charset="0"/>
              </a:rPr>
              <a:t>Study other successful industry outreach projects</a:t>
            </a:r>
          </a:p>
          <a:p>
            <a:endParaRPr lang="en-US" altLang="en-US" b="1" dirty="0">
              <a:latin typeface="Arial" panose="020B0604020202020204" pitchFamily="34" charset="0"/>
            </a:endParaRPr>
          </a:p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6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A8F8-F809-4473-B25D-78360D1B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  Cute Sidebar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CB52-51FB-40E9-ADD4-2A0041D7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197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The name “Groundwater Replenishment System” came from research – engineers initially name project: Orange County Reclamation Project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Research told us people did not know what the project was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Survey told us people understood and supported replenishing water supplies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So we successfully changed the name</a:t>
            </a:r>
          </a:p>
          <a:p>
            <a:endParaRPr lang="en-US" dirty="0"/>
          </a:p>
        </p:txBody>
      </p:sp>
      <p:pic>
        <p:nvPicPr>
          <p:cNvPr id="4" name="Picture 11" descr="23289045">
            <a:extLst>
              <a:ext uri="{FF2B5EF4-FFF2-40B4-BE49-F238E27FC236}">
                <a16:creationId xmlns:a16="http://schemas.microsoft.com/office/drawing/2014/main" id="{31729463-A3A1-4804-99E7-C989EDFA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74" y="1570383"/>
            <a:ext cx="3352799" cy="27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F2F86E-ED3D-4596-A5DD-1D19E6B7BFBA}"/>
              </a:ext>
            </a:extLst>
          </p:cNvPr>
          <p:cNvSpPr/>
          <p:nvPr/>
        </p:nvSpPr>
        <p:spPr>
          <a:xfrm>
            <a:off x="9223513" y="4876800"/>
            <a:ext cx="2425148" cy="161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Outreach people: be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concerned if you see 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pocket protectors naming projects</a:t>
            </a:r>
          </a:p>
        </p:txBody>
      </p:sp>
    </p:spTree>
    <p:extLst>
      <p:ext uri="{BB962C8B-B14F-4D97-AF65-F5344CB8AC3E}">
        <p14:creationId xmlns:p14="http://schemas.microsoft.com/office/powerpoint/2010/main" val="104948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D631-3CFC-4F87-ABC2-347F50EC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46" y="-145420"/>
            <a:ext cx="9432176" cy="1142946"/>
          </a:xfrm>
        </p:spPr>
        <p:txBody>
          <a:bodyPr anchor="b">
            <a:normAutofit/>
          </a:bodyPr>
          <a:lstStyle/>
          <a:p>
            <a:r>
              <a:rPr lang="en-US" dirty="0"/>
              <a:t>  From Research Develop a Plan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4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9212-4867-46A4-B288-26B6DBCE4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26" y="1235888"/>
            <a:ext cx="11214895" cy="5622112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Plan should address who oppose and support your project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GWRS: Elderly, mothers, women skeptical</a:t>
            </a:r>
          </a:p>
          <a:p>
            <a:r>
              <a:rPr lang="en-US" altLang="en-US" sz="2400" b="1" dirty="0">
                <a:latin typeface="Arial" panose="020B0604020202020204" pitchFamily="34" charset="0"/>
              </a:rPr>
              <a:t>Plan most important audiences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People who pay agency bills and people who can say yes or no to your project/agency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For us, key leaders better than general public</a:t>
            </a:r>
          </a:p>
          <a:p>
            <a:r>
              <a:rPr lang="en-US" altLang="en-US" sz="2400" b="1" dirty="0">
                <a:latin typeface="Arial" panose="020B0604020202020204" pitchFamily="34" charset="0"/>
              </a:rPr>
              <a:t>Plan key messages need to gain acceptance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Benefits, safe guards, WQ, backup systems, low cost, etc.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Explain alternatives you investigated and why your solution is the best for your project – shows transparency</a:t>
            </a:r>
          </a:p>
          <a:p>
            <a:r>
              <a:rPr lang="en-US" altLang="en-US" sz="2400" b="1" dirty="0">
                <a:latin typeface="Arial" panose="020B0604020202020204" pitchFamily="34" charset="0"/>
              </a:rPr>
              <a:t>Plan effective communications tool kit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Use multiple communication vehicles and channels focused on key audiences, and don’t forget your own employees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Talks, tours, web site, fact sheets, newspaper ads, etc.</a:t>
            </a:r>
          </a:p>
          <a:p>
            <a:endParaRPr lang="en-US" sz="1100" dirty="0"/>
          </a:p>
        </p:txBody>
      </p:sp>
      <p:pic>
        <p:nvPicPr>
          <p:cNvPr id="6" name="Picture 2" descr="Image result for plan">
            <a:extLst>
              <a:ext uri="{FF2B5EF4-FFF2-40B4-BE49-F238E27FC236}">
                <a16:creationId xmlns:a16="http://schemas.microsoft.com/office/drawing/2014/main" id="{D37D0903-C0A8-4A16-AC82-E5C425AA8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7" r="3033" b="1"/>
          <a:stretch/>
        </p:blipFill>
        <p:spPr bwMode="auto">
          <a:xfrm>
            <a:off x="10204174" y="92942"/>
            <a:ext cx="2120348" cy="21616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3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AA17-7C5F-47E9-9DEE-18832522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r>
              <a:rPr lang="en-US" dirty="0"/>
              <a:t>  Communicate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B272-6BF2-4ACE-8556-883BD25E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97495"/>
            <a:ext cx="11374582" cy="5102087"/>
          </a:xfrm>
        </p:spPr>
        <p:txBody>
          <a:bodyPr>
            <a:normAutofit/>
          </a:bodyPr>
          <a:lstStyle/>
          <a:p>
            <a:r>
              <a:rPr lang="en-US" b="1" dirty="0"/>
              <a:t>Start early, even in conceptual stage to implement the plan</a:t>
            </a:r>
          </a:p>
          <a:p>
            <a:pPr lvl="1"/>
            <a:r>
              <a:rPr lang="en-US" sz="2800" dirty="0"/>
              <a:t>Update plan as project proceeds</a:t>
            </a:r>
          </a:p>
          <a:p>
            <a:r>
              <a:rPr lang="en-US" b="1" dirty="0"/>
              <a:t>For controversial projects, use face-to-face communications</a:t>
            </a:r>
          </a:p>
          <a:p>
            <a:pPr lvl="1"/>
            <a:r>
              <a:rPr lang="en-US" sz="2800" dirty="0"/>
              <a:t>Allows you to show enthusiasm</a:t>
            </a:r>
          </a:p>
          <a:p>
            <a:pPr lvl="1"/>
            <a:r>
              <a:rPr lang="en-US" sz="2800" dirty="0"/>
              <a:t>People believe a person over an advertisement or brochure</a:t>
            </a:r>
          </a:p>
          <a:p>
            <a:pPr lvl="1"/>
            <a:r>
              <a:rPr lang="en-US" sz="2800" dirty="0"/>
              <a:t>Agency people should give key individual and group talks</a:t>
            </a:r>
          </a:p>
          <a:p>
            <a:r>
              <a:rPr lang="en-US" b="1" dirty="0"/>
              <a:t>More benefits = more acceptance </a:t>
            </a:r>
          </a:p>
          <a:p>
            <a:pPr lvl="1"/>
            <a:r>
              <a:rPr lang="en-US" sz="2800" dirty="0"/>
              <a:t>Make people believe their lives will be better because of your project</a:t>
            </a:r>
          </a:p>
          <a:p>
            <a:pPr lvl="1"/>
            <a:r>
              <a:rPr lang="en-US" sz="2800" dirty="0"/>
              <a:t>We found elected officials, community, environmental, minority and business leaders where key and effective audiences</a:t>
            </a:r>
          </a:p>
        </p:txBody>
      </p:sp>
      <p:pic>
        <p:nvPicPr>
          <p:cNvPr id="7172" name="Picture 4" descr="Image result for communications">
            <a:extLst>
              <a:ext uri="{FF2B5EF4-FFF2-40B4-BE49-F238E27FC236}">
                <a16:creationId xmlns:a16="http://schemas.microsoft.com/office/drawing/2014/main" id="{EF03674B-6113-4AA9-986B-40FD32D71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1788" b="-4"/>
          <a:stretch/>
        </p:blipFill>
        <p:spPr bwMode="auto">
          <a:xfrm>
            <a:off x="9407440" y="0"/>
            <a:ext cx="2590596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8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2166-BACD-4C70-BFFC-BFE9042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6"/>
            <a:ext cx="11155017" cy="628788"/>
          </a:xfrm>
        </p:spPr>
        <p:txBody>
          <a:bodyPr>
            <a:normAutofit fontScale="90000"/>
          </a:bodyPr>
          <a:lstStyle/>
          <a:p>
            <a:r>
              <a:rPr lang="en-US" dirty="0"/>
              <a:t> Additional Thoughts on Communicating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E3D9-7FF1-4DAE-A324-DC480072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6" y="1825624"/>
            <a:ext cx="11502887" cy="4760705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In today’s communications environment</a:t>
            </a:r>
            <a:r>
              <a:rPr lang="en-US" sz="3200" dirty="0"/>
              <a:t>, NIMBY, social media, etc., </a:t>
            </a:r>
            <a:r>
              <a:rPr lang="en-US" sz="3200" b="1" dirty="0"/>
              <a:t>new water projects are NOT engineering but are communications projects </a:t>
            </a:r>
          </a:p>
          <a:p>
            <a:pPr lvl="1"/>
            <a:r>
              <a:rPr lang="en-US" sz="3200" dirty="0"/>
              <a:t>“Under the radar” is impossible</a:t>
            </a:r>
          </a:p>
          <a:p>
            <a:r>
              <a:rPr lang="en-US" sz="3200" b="1" dirty="0"/>
              <a:t>You have to be aggressive getting to target audiences</a:t>
            </a:r>
            <a:r>
              <a:rPr lang="en-US" sz="3200" dirty="0"/>
              <a:t>, do not wait for them to come to you</a:t>
            </a:r>
          </a:p>
          <a:p>
            <a:pPr lvl="1"/>
            <a:r>
              <a:rPr lang="en-US" sz="3200" dirty="0"/>
              <a:t>Outreach staff must be available 24-7</a:t>
            </a:r>
          </a:p>
          <a:p>
            <a:r>
              <a:rPr lang="en-US" sz="3200" b="1" dirty="0"/>
              <a:t>Try to get to key audiences first, before the media or opponents</a:t>
            </a:r>
          </a:p>
          <a:p>
            <a:r>
              <a:rPr lang="en-US" sz="3200" dirty="0"/>
              <a:t>Due to water apathy and ignorance, </a:t>
            </a:r>
            <a:r>
              <a:rPr lang="en-US" sz="3200" u="sng" dirty="0"/>
              <a:t>must</a:t>
            </a:r>
            <a:r>
              <a:rPr lang="en-US" sz="3200" dirty="0"/>
              <a:t> </a:t>
            </a:r>
            <a:r>
              <a:rPr lang="en-US" sz="3200" b="1" dirty="0"/>
              <a:t>communicate need for project as well as the solution</a:t>
            </a:r>
          </a:p>
        </p:txBody>
      </p:sp>
      <p:pic>
        <p:nvPicPr>
          <p:cNvPr id="8194" name="Picture 2" descr="Image result for communicating">
            <a:extLst>
              <a:ext uri="{FF2B5EF4-FFF2-40B4-BE49-F238E27FC236}">
                <a16:creationId xmlns:a16="http://schemas.microsoft.com/office/drawing/2014/main" id="{A7AF412B-323D-4DDE-A579-B9DB8876E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"/>
          <a:stretch/>
        </p:blipFill>
        <p:spPr bwMode="auto">
          <a:xfrm>
            <a:off x="9915939" y="0"/>
            <a:ext cx="2276061" cy="15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7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031D-53E1-4826-831C-4A579C4B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680"/>
          </a:xfrm>
        </p:spPr>
        <p:txBody>
          <a:bodyPr>
            <a:normAutofit/>
          </a:bodyPr>
          <a:lstStyle/>
          <a:p>
            <a:r>
              <a:rPr lang="en-US" dirty="0"/>
              <a:t> Special Note about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606C-C158-495D-8368-13032101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414130"/>
            <a:ext cx="11211340" cy="5324599"/>
          </a:xfrm>
        </p:spPr>
        <p:txBody>
          <a:bodyPr>
            <a:normAutofit/>
          </a:bodyPr>
          <a:lstStyle/>
          <a:p>
            <a:r>
              <a:rPr lang="en-US" sz="3200" b="1" dirty="0"/>
              <a:t>Leaders will help communicate for you</a:t>
            </a:r>
          </a:p>
          <a:p>
            <a:pPr lvl="1"/>
            <a:r>
              <a:rPr lang="en-US" sz="3200" dirty="0"/>
              <a:t>They talk to key people in the community</a:t>
            </a:r>
          </a:p>
          <a:p>
            <a:pPr lvl="1"/>
            <a:r>
              <a:rPr lang="en-US" sz="3200" dirty="0"/>
              <a:t>They helped us immensely</a:t>
            </a:r>
          </a:p>
          <a:p>
            <a:pPr lvl="1"/>
            <a:r>
              <a:rPr lang="en-US" sz="3200" u="sng" dirty="0"/>
              <a:t>Two-Step theory</a:t>
            </a:r>
            <a:r>
              <a:rPr lang="en-US" sz="3200" dirty="0"/>
              <a:t>:  people less active in the community take their opinions community issues from friends who are more active in the community</a:t>
            </a:r>
          </a:p>
          <a:p>
            <a:pPr lvl="1"/>
            <a:r>
              <a:rPr lang="en-US" sz="3200" dirty="0"/>
              <a:t>May have to go back as leaders change</a:t>
            </a:r>
          </a:p>
          <a:p>
            <a:r>
              <a:rPr lang="en-US" sz="3200" b="1" dirty="0"/>
              <a:t>Get leaders to commit in writing</a:t>
            </a:r>
            <a:r>
              <a:rPr lang="en-US" sz="3200" dirty="0"/>
              <a:t>, then then use their support as an additional tool – develop a </a:t>
            </a:r>
            <a:r>
              <a:rPr lang="en-US" sz="3200" u="sng" dirty="0"/>
              <a:t>supporters list </a:t>
            </a:r>
            <a:r>
              <a:rPr lang="en-US" sz="3200" dirty="0"/>
              <a:t>for website and social media, and as a handout</a:t>
            </a:r>
          </a:p>
        </p:txBody>
      </p:sp>
      <p:pic>
        <p:nvPicPr>
          <p:cNvPr id="9218" name="Picture 2" descr="Image result for leaders">
            <a:extLst>
              <a:ext uri="{FF2B5EF4-FFF2-40B4-BE49-F238E27FC236}">
                <a16:creationId xmlns:a16="http://schemas.microsoft.com/office/drawing/2014/main" id="{CE5AD1C3-FF9B-42CF-98DD-D43D6B9AA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3960" b="-1"/>
          <a:stretch/>
        </p:blipFill>
        <p:spPr bwMode="auto">
          <a:xfrm>
            <a:off x="10416208" y="119271"/>
            <a:ext cx="1657385" cy="18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19471</TotalTime>
  <Words>718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 Successful Public Outreach Process</vt:lpstr>
      <vt:lpstr> Wouldn’t Build a Dam Without a Plan</vt:lpstr>
      <vt:lpstr>Shouldn’t Do Public Outreach Without a Plan</vt:lpstr>
      <vt:lpstr>Let’s breakdown the process</vt:lpstr>
      <vt:lpstr>  Cute Sidebar Story</vt:lpstr>
      <vt:lpstr>  From Research Develop a Plan</vt:lpstr>
      <vt:lpstr>  Communicate</vt:lpstr>
      <vt:lpstr> Additional Thoughts on Communicating</vt:lpstr>
      <vt:lpstr> Special Note about Leaders</vt:lpstr>
      <vt:lpstr>Evaluation:  Measure Results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Successful Public Outreach Process</dc:title>
  <dc:creator>ron wildermuth</dc:creator>
  <cp:lastModifiedBy>ron wildermuth</cp:lastModifiedBy>
  <cp:revision>15</cp:revision>
  <cp:lastPrinted>2019-02-13T03:38:36Z</cp:lastPrinted>
  <dcterms:created xsi:type="dcterms:W3CDTF">2019-02-04T18:48:07Z</dcterms:created>
  <dcterms:modified xsi:type="dcterms:W3CDTF">2019-02-25T20:51:26Z</dcterms:modified>
</cp:coreProperties>
</file>