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  <p:sldMasterId id="2147483672" r:id="rId2"/>
  </p:sldMasterIdLst>
  <p:notesMasterIdLst>
    <p:notesMasterId r:id="rId23"/>
  </p:notesMasterIdLst>
  <p:sldIdLst>
    <p:sldId id="311" r:id="rId3"/>
    <p:sldId id="329" r:id="rId4"/>
    <p:sldId id="333" r:id="rId5"/>
    <p:sldId id="337" r:id="rId6"/>
    <p:sldId id="339" r:id="rId7"/>
    <p:sldId id="340" r:id="rId8"/>
    <p:sldId id="344" r:id="rId9"/>
    <p:sldId id="327" r:id="rId10"/>
    <p:sldId id="342" r:id="rId11"/>
    <p:sldId id="351" r:id="rId12"/>
    <p:sldId id="328" r:id="rId13"/>
    <p:sldId id="352" r:id="rId14"/>
    <p:sldId id="353" r:id="rId15"/>
    <p:sldId id="330" r:id="rId16"/>
    <p:sldId id="346" r:id="rId17"/>
    <p:sldId id="332" r:id="rId18"/>
    <p:sldId id="320" r:id="rId19"/>
    <p:sldId id="321" r:id="rId20"/>
    <p:sldId id="324" r:id="rId21"/>
    <p:sldId id="355" r:id="rId22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E63489-4696-450D-8024-BEF724CAA901}">
          <p14:sldIdLst>
            <p14:sldId id="311"/>
            <p14:sldId id="329"/>
            <p14:sldId id="333"/>
            <p14:sldId id="337"/>
            <p14:sldId id="339"/>
            <p14:sldId id="340"/>
            <p14:sldId id="344"/>
            <p14:sldId id="327"/>
            <p14:sldId id="342"/>
            <p14:sldId id="351"/>
            <p14:sldId id="328"/>
            <p14:sldId id="352"/>
            <p14:sldId id="353"/>
            <p14:sldId id="330"/>
            <p14:sldId id="346"/>
            <p14:sldId id="332"/>
            <p14:sldId id="320"/>
            <p14:sldId id="321"/>
            <p14:sldId id="324"/>
            <p14:sldId id="3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ers, Laura@DWR" initials="PL" lastIdx="1" clrIdx="0"/>
  <p:cmAuthor id="1" name="Wilcox, Bruce@CNRA" initials="BW" lastIdx="21" clrIdx="1"/>
  <p:cmAuthor id="2" name="Maisonneuve, Vivien@DWR" initials="MV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09E5"/>
    <a:srgbClr val="75D8FF"/>
    <a:srgbClr val="4AB683"/>
    <a:srgbClr val="A6E658"/>
    <a:srgbClr val="92443E"/>
    <a:srgbClr val="984D38"/>
    <a:srgbClr val="A62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91" autoAdjust="0"/>
    <p:restoredTop sz="93084" autoAdjust="0"/>
  </p:normalViewPr>
  <p:slideViewPr>
    <p:cSldViewPr>
      <p:cViewPr varScale="1">
        <p:scale>
          <a:sx n="118" d="100"/>
          <a:sy n="118" d="100"/>
        </p:scale>
        <p:origin x="758" y="86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341570B-1BD6-4D91-A904-F933B108E01E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36CED68-C9EB-477B-9FA6-8C5052FD30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23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8E279-4977-4C7F-8623-3BC362E6E71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19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Hydrogen sulfide plume in 2012, shows how the winds carry toxins not only to areas around the Salton Sea but to most of Southern California.</a:t>
            </a:r>
          </a:p>
          <a:p>
            <a:endParaRPr lang="en-US" dirty="0"/>
          </a:p>
          <a:p>
            <a:r>
              <a:rPr lang="en-US" dirty="0"/>
              <a:t>Used to show people in DC and Sacramento that this isn’t just a local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15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Vital stop over to over 400 species of birds on the pacific flyway.</a:t>
            </a:r>
          </a:p>
          <a:p>
            <a:endParaRPr lang="en-US" dirty="0"/>
          </a:p>
          <a:p>
            <a:r>
              <a:rPr lang="en-US" dirty="0"/>
              <a:t>Tell story about egret in parking lot.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12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SSMP 10-year plan will implement dust suppression and habitat projects to protect human health and restore crucial wetland habitats on 28,900 acres around the Salton Sea.</a:t>
            </a:r>
          </a:p>
          <a:p>
            <a:endParaRPr lang="en-US" dirty="0"/>
          </a:p>
          <a:p>
            <a:r>
              <a:rPr lang="en-US" dirty="0"/>
              <a:t>This plan also seeks to work with local stakeholders on how to do so in a way that promotes recreation and renewable energy.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93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potentially this if we did nothing but I believe with the progress we are making it will be more along the lines of this-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89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about when you have come on note the past, and the major progression that has happened over the past 2 years.</a:t>
            </a:r>
          </a:p>
          <a:p>
            <a:endParaRPr lang="en-US" dirty="0"/>
          </a:p>
          <a:p>
            <a:r>
              <a:rPr lang="en-US" dirty="0"/>
              <a:t>$270 towards 10 year plan out of the $400 million estimated cost</a:t>
            </a:r>
          </a:p>
          <a:p>
            <a:endParaRPr lang="en-US" dirty="0"/>
          </a:p>
          <a:p>
            <a:r>
              <a:rPr lang="en-US" dirty="0"/>
              <a:t>Dam safety regulations , no more evaluation needed for one over 6ft tall which is a major victory considering how the north lake is progressing.</a:t>
            </a:r>
          </a:p>
          <a:p>
            <a:endParaRPr lang="en-US" dirty="0"/>
          </a:p>
          <a:p>
            <a:r>
              <a:rPr lang="en-US" dirty="0"/>
              <a:t>Potential November bond- Prop 3 has another $200 million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565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Benefits: -Creates freshwater habitat</a:t>
            </a:r>
          </a:p>
          <a:p>
            <a:r>
              <a:rPr lang="en-US" dirty="0"/>
              <a:t>- Covers dusty exposed playa</a:t>
            </a:r>
          </a:p>
          <a:p>
            <a:endParaRPr lang="en-US" dirty="0"/>
          </a:p>
          <a:p>
            <a:r>
              <a:rPr lang="en-US" dirty="0"/>
              <a:t>- Reconstruct ponds serving as habitat that were wiped out by storm flows</a:t>
            </a:r>
          </a:p>
          <a:p>
            <a:endParaRPr lang="en-US" dirty="0"/>
          </a:p>
          <a:p>
            <a:r>
              <a:rPr lang="en-US" dirty="0"/>
              <a:t>- Invasive plant removed from most of the ponds; water source secured by rehabilitating a small groundwater well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46 acres, shallow ground wells, mid- deep habitat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Currently working on finalizing phase 2 contract with state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50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9C9C4-9C8D-4C51-80C9-0A3609CF2F3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8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- Infrastructure Financing Districts (IFDs) provide a tool for local governments to finance infrastructure providing community-wide benefits.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- An IFD can capture and dedicate a portion of local property tax toward a specific project designed to improve property values.</a:t>
            </a:r>
          </a:p>
          <a:p>
            <a:endParaRPr lang="en-US" dirty="0"/>
          </a:p>
          <a:p>
            <a:r>
              <a:rPr lang="en-US" dirty="0"/>
              <a:t>- The Salton Sea IFD would be funded by property tax increments generated by development that is enabled by the seaside infrastructure.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2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56694" y="2599202"/>
            <a:ext cx="8255506" cy="1314450"/>
          </a:xfrm>
        </p:spPr>
        <p:txBody>
          <a:bodyPr lIns="0" rIns="18288" anchor="b"/>
          <a:lstStyle>
            <a:lvl1pPr marL="0" marR="45720" indent="0" algn="ctr">
              <a:spcBef>
                <a:spcPts val="0"/>
              </a:spcBef>
              <a:spcAft>
                <a:spcPts val="1200"/>
              </a:spcAft>
              <a:buNone/>
              <a:defRPr baseline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19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9394" y="1337022"/>
            <a:ext cx="6425212" cy="3106751"/>
          </a:xfrm>
        </p:spPr>
        <p:txBody>
          <a:bodyPr/>
          <a:lstStyle>
            <a:lvl1pPr>
              <a:lnSpc>
                <a:spcPts val="2500"/>
              </a:lnSpc>
              <a:spcBef>
                <a:spcPts val="0"/>
              </a:spcBef>
              <a:spcAft>
                <a:spcPts val="800"/>
              </a:spcAft>
              <a:defRPr/>
            </a:lvl1pPr>
            <a:lvl2pPr>
              <a:lnSpc>
                <a:spcPts val="2500"/>
              </a:lnSpc>
              <a:spcBef>
                <a:spcPts val="0"/>
              </a:spcBef>
              <a:spcAft>
                <a:spcPts val="800"/>
              </a:spcAft>
              <a:defRPr/>
            </a:lvl2pPr>
            <a:lvl3pPr>
              <a:lnSpc>
                <a:spcPts val="2500"/>
              </a:lnSpc>
              <a:spcBef>
                <a:spcPts val="0"/>
              </a:spcBef>
              <a:spcAft>
                <a:spcPts val="800"/>
              </a:spcAft>
              <a:defRPr/>
            </a:lvl3pPr>
            <a:lvl4pPr>
              <a:lnSpc>
                <a:spcPts val="2500"/>
              </a:lnSpc>
              <a:spcBef>
                <a:spcPts val="0"/>
              </a:spcBef>
              <a:spcAft>
                <a:spcPts val="800"/>
              </a:spcAft>
              <a:defRPr/>
            </a:lvl4pPr>
            <a:lvl5pPr>
              <a:lnSpc>
                <a:spcPts val="2500"/>
              </a:lnSpc>
              <a:spcBef>
                <a:spcPts val="0"/>
              </a:spcBef>
              <a:spcAft>
                <a:spcPts val="8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300"/>
              </a:lnSpc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0667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300"/>
              </a:lnSpc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258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lack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37937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vert="horz" lIns="0" rIns="0" bIns="0" anchor="ctr">
            <a:noAutofit/>
          </a:bodyPr>
          <a:lstStyle>
            <a:lvl1pPr>
              <a:lnSpc>
                <a:spcPts val="3300"/>
              </a:lnSpc>
              <a:defRPr lang="en-US" sz="3000" baseline="0" dirty="0"/>
            </a:lvl1pPr>
          </a:lstStyle>
          <a:p>
            <a:pPr marL="0" lvl="0" defTabSz="91440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56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55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483" y="1337022"/>
            <a:ext cx="6309035" cy="3106751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spcAft>
                <a:spcPts val="800"/>
              </a:spcAft>
              <a:defRPr b="1"/>
            </a:lvl1pPr>
            <a:lvl2pPr>
              <a:lnSpc>
                <a:spcPts val="2600"/>
              </a:lnSpc>
              <a:spcBef>
                <a:spcPts val="0"/>
              </a:spcBef>
              <a:spcAft>
                <a:spcPts val="800"/>
              </a:spcAft>
              <a:defRPr/>
            </a:lvl2pPr>
            <a:lvl3pPr>
              <a:lnSpc>
                <a:spcPts val="2600"/>
              </a:lnSpc>
              <a:spcBef>
                <a:spcPts val="0"/>
              </a:spcBef>
              <a:spcAft>
                <a:spcPts val="800"/>
              </a:spcAft>
              <a:defRPr/>
            </a:lvl3pPr>
            <a:lvl4pPr>
              <a:lnSpc>
                <a:spcPts val="2600"/>
              </a:lnSpc>
              <a:spcBef>
                <a:spcPts val="0"/>
              </a:spcBef>
              <a:spcAft>
                <a:spcPts val="800"/>
              </a:spcAft>
              <a:defRPr/>
            </a:lvl4pPr>
            <a:lvl5pPr>
              <a:lnSpc>
                <a:spcPts val="2600"/>
              </a:lnSpc>
              <a:spcBef>
                <a:spcPts val="0"/>
              </a:spcBef>
              <a:spcAft>
                <a:spcPts val="8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300"/>
              </a:lnSpc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425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300"/>
              </a:lnSpc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60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Black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37937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vert="horz" lIns="0" rIns="0" bIns="0" anchor="ctr">
            <a:noAutofit/>
          </a:bodyPr>
          <a:lstStyle>
            <a:lvl1pPr>
              <a:defRPr lang="en-US" sz="3000" baseline="0" dirty="0"/>
            </a:lvl1pPr>
          </a:lstStyle>
          <a:p>
            <a:pPr marL="0" lvl="0" defTabSz="91440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32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0244846-F6A5-4F6F-BBFC-8979DB82450D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E74D5CD-37B1-48A0-84CA-E8A0D300D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45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F05D0BE-DD1A-42DE-AF4E-42E9DF8A38A0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63576A-E788-4AE3-B43C-762AA2C15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6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03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F05D0BE-DD1A-42DE-AF4E-42E9DF8A38A0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63576A-E788-4AE3-B43C-762AA2C15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0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F05D0BE-DD1A-42DE-AF4E-42E9DF8A38A0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63576A-E788-4AE3-B43C-762AA2C15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5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56694" y="2599202"/>
            <a:ext cx="8255506" cy="1314450"/>
          </a:xfrm>
        </p:spPr>
        <p:txBody>
          <a:bodyPr lIns="0" rIns="18288" anchor="b"/>
          <a:lstStyle>
            <a:lvl1pPr marL="0" marR="45720" indent="0" algn="ctr">
              <a:spcBef>
                <a:spcPts val="0"/>
              </a:spcBef>
              <a:spcAft>
                <a:spcPts val="1200"/>
              </a:spcAft>
              <a:buNone/>
              <a:defRPr baseline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  <a:p>
            <a:r>
              <a:rPr kumimoji="0" lang="en-US" dirty="0"/>
              <a:t>Date Day Year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1" y="2824746"/>
            <a:ext cx="1028701" cy="10287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89062"/>
            <a:ext cx="9144000" cy="12020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672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20011">
              <a:srgbClr val="3D90BE"/>
            </a:gs>
            <a:gs pos="1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64912"/>
            <a:ext cx="9144000" cy="12785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7937"/>
          </a:xfrm>
          <a:prstGeom prst="rect">
            <a:avLst/>
          </a:prstGeom>
        </p:spPr>
        <p:txBody>
          <a:bodyPr vert="horz" lIns="0" rIns="0" bIns="0" anchor="ctr">
            <a:no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371600" y="1397455"/>
            <a:ext cx="6400800" cy="310675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First level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20721" y="4725684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E7C72D5-3FE8-4F57-B05A-E36CD5F5FE88}" type="slidenum">
              <a:rPr lang="en-US" sz="1400" b="1" smtClean="0">
                <a:solidFill>
                  <a:schemeClr val="bg1"/>
                </a:solidFill>
              </a:rPr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23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8" r:id="rId5"/>
    <p:sldLayoutId id="2147483679" r:id="rId6"/>
    <p:sldLayoutId id="2147483680" r:id="rId7"/>
    <p:sldLayoutId id="2147483681" r:id="rId8"/>
  </p:sldLayoutIdLst>
  <p:hf hdr="0" ftr="0" dt="0"/>
  <p:txStyles>
    <p:titleStyle>
      <a:lvl1pPr algn="ctr" rtl="0" eaLnBrk="1" latinLnBrk="0" hangingPunct="1">
        <a:lnSpc>
          <a:spcPts val="3300"/>
        </a:lnSpc>
        <a:spcBef>
          <a:spcPct val="0"/>
        </a:spcBef>
        <a:buNone/>
        <a:defRPr kumimoji="0" sz="3000" b="1" kern="1200" cap="all" baseline="0">
          <a:ln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Adobe Fan Heiti Std B" pitchFamily="34" charset="-128"/>
          <a:cs typeface="Calibri" panose="020F0502020204030204" pitchFamily="34" charset="0"/>
        </a:defRPr>
      </a:lvl1pPr>
    </p:titleStyle>
    <p:bodyStyle>
      <a:lvl1pPr marL="274320" indent="-274320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95000"/>
        <a:buFont typeface="Wingdings 2"/>
        <a:buChar char=""/>
        <a:defRPr kumimoji="0" sz="2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640080" indent="-246888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914400" indent="-246888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188720" indent="-210312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1463040" indent="-210312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20011">
              <a:srgbClr val="3D90BE"/>
            </a:gs>
            <a:gs pos="1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7937"/>
          </a:xfrm>
          <a:prstGeom prst="rect">
            <a:avLst/>
          </a:prstGeom>
        </p:spPr>
        <p:txBody>
          <a:bodyPr vert="horz" lIns="0" rIns="0" bIns="0" anchor="ctr">
            <a:no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106821" y="1352550"/>
            <a:ext cx="6930358" cy="310675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First level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76200" y="477857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A84771B-0032-48AE-BC9B-A5FE95CE63D8}" type="slidenum">
              <a:rPr lang="en-US" sz="1400" b="1" smtClean="0"/>
              <a:t>‹#›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99307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lvl1pPr algn="ctr" rtl="0" eaLnBrk="1" latinLnBrk="0" hangingPunct="1">
        <a:lnSpc>
          <a:spcPts val="3300"/>
        </a:lnSpc>
        <a:spcBef>
          <a:spcPct val="0"/>
        </a:spcBef>
        <a:buNone/>
        <a:defRPr kumimoji="0" sz="3000" b="1" kern="1200" cap="all" baseline="0">
          <a:ln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Adobe Fan Heiti Std B" pitchFamily="34" charset="-128"/>
          <a:cs typeface="Calibri" panose="020F0502020204030204" pitchFamily="34" charset="0"/>
        </a:defRPr>
      </a:lvl1pPr>
    </p:titleStyle>
    <p:bodyStyle>
      <a:lvl1pPr marL="274320" indent="-274320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95000"/>
        <a:buFont typeface="Wingdings 2"/>
        <a:buChar char=""/>
        <a:defRPr kumimoji="0" sz="2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640080" indent="-246888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914400" indent="-246888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188720" indent="-210312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1463040" indent="-210312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7599" y="361950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323372" y="209549"/>
            <a:ext cx="66028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spc="300" dirty="0"/>
              <a:t>HISTORIC STEPS TO REVITALIZE </a:t>
            </a:r>
            <a:endParaRPr lang="en-US" sz="3200" b="1" i="1" spc="300" dirty="0" smtClean="0"/>
          </a:p>
          <a:p>
            <a:pPr algn="ctr"/>
            <a:r>
              <a:rPr lang="en-US" sz="3200" b="1" i="1" spc="300" dirty="0" smtClean="0"/>
              <a:t>THE </a:t>
            </a:r>
            <a:r>
              <a:rPr lang="en-US" sz="3200" b="1" i="1" spc="300" dirty="0"/>
              <a:t>SALTON SEA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philjohnson\Desktop\SSA\Daniel Edwards Photography\SBNWRSunriseCormorants (1280x845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9144000" cy="3943350"/>
          </a:xfrm>
          <a:prstGeom prst="rect">
            <a:avLst/>
          </a:prstGeom>
          <a:noFill/>
          <a:effectLst>
            <a:glow>
              <a:schemeClr val="accent1"/>
            </a:glo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2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85750"/>
            <a:ext cx="434072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progress at the 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4572000" cy="3259151"/>
          </a:xfrm>
        </p:spPr>
        <p:txBody>
          <a:bodyPr/>
          <a:lstStyle/>
          <a:p>
            <a:r>
              <a:rPr lang="en-US" dirty="0"/>
              <a:t>Breakthroughs in </a:t>
            </a:r>
            <a:r>
              <a:rPr lang="en-US" dirty="0" smtClean="0"/>
              <a:t>cooperation</a:t>
            </a:r>
          </a:p>
          <a:p>
            <a:endParaRPr lang="en-US" dirty="0"/>
          </a:p>
          <a:p>
            <a:r>
              <a:rPr lang="en-US" dirty="0"/>
              <a:t>Governance </a:t>
            </a:r>
            <a:r>
              <a:rPr lang="en-US" dirty="0" smtClean="0"/>
              <a:t>clarified</a:t>
            </a:r>
          </a:p>
          <a:p>
            <a:endParaRPr lang="en-US" dirty="0"/>
          </a:p>
          <a:p>
            <a:r>
              <a:rPr lang="en-US" dirty="0"/>
              <a:t>Policy </a:t>
            </a:r>
            <a:r>
              <a:rPr lang="en-US" dirty="0" smtClean="0"/>
              <a:t>enhanced</a:t>
            </a:r>
          </a:p>
          <a:p>
            <a:endParaRPr lang="en-US" dirty="0"/>
          </a:p>
          <a:p>
            <a:r>
              <a:rPr lang="en-US" dirty="0"/>
              <a:t>Funding expansion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D5CD-37B1-48A0-84CA-E8A0D300D59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 descr="C:\Users\philjohnson\Desktop\SSA\Daniel Edwards Photography\DesertShoresPelican (1280x85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04950"/>
            <a:ext cx="3901440" cy="2596896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3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4247" y="1733550"/>
            <a:ext cx="8255506" cy="131445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Governor and Legislature direct the Ca Natural Resources Agency to work in Cooperation and Consultation with the Salton Sea Authority on matters pertaining to Salton Sea revitalization.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Governance: AB 71 (Perez)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14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latin typeface="Calibri" pitchFamily="34" charset="0"/>
                <a:cs typeface="Times New Roman" panose="02020603050405020304" pitchFamily="18" charset="0"/>
              </a:rPr>
              <a:t>Improved Trust = Legislative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590550"/>
            <a:ext cx="7162800" cy="3856686"/>
          </a:xfrm>
        </p:spPr>
        <p:txBody>
          <a:bodyPr>
            <a:noAutofit/>
          </a:bodyPr>
          <a:lstStyle/>
          <a:p>
            <a:r>
              <a:rPr lang="en-US" sz="1600" u="sng" dirty="0"/>
              <a:t>Funding</a:t>
            </a:r>
          </a:p>
          <a:p>
            <a:pPr lvl="1"/>
            <a:r>
              <a:rPr lang="en-US" sz="1600" dirty="0"/>
              <a:t>State $$</a:t>
            </a:r>
          </a:p>
          <a:p>
            <a:pPr lvl="2"/>
            <a:r>
              <a:rPr lang="en-US" sz="1400" dirty="0"/>
              <a:t>Prop 1: $80.5 M</a:t>
            </a:r>
          </a:p>
          <a:p>
            <a:pPr lvl="2"/>
            <a:r>
              <a:rPr lang="en-US" sz="1400" dirty="0"/>
              <a:t>Prop 68: $200 M </a:t>
            </a:r>
          </a:p>
          <a:p>
            <a:pPr lvl="1"/>
            <a:r>
              <a:rPr lang="en-US" sz="1600" dirty="0"/>
              <a:t>Federal $$</a:t>
            </a:r>
          </a:p>
          <a:p>
            <a:pPr lvl="2"/>
            <a:r>
              <a:rPr lang="en-US" sz="1400" dirty="0" err="1"/>
              <a:t>Dept</a:t>
            </a:r>
            <a:r>
              <a:rPr lang="en-US" sz="1400" dirty="0"/>
              <a:t> of Ag </a:t>
            </a:r>
            <a:r>
              <a:rPr lang="en-US" sz="1400" dirty="0" smtClean="0"/>
              <a:t>:</a:t>
            </a:r>
            <a:r>
              <a:rPr lang="en-US" sz="1400" dirty="0"/>
              <a:t>$9 M</a:t>
            </a:r>
          </a:p>
          <a:p>
            <a:pPr lvl="2"/>
            <a:r>
              <a:rPr lang="en-US" sz="1400" dirty="0"/>
              <a:t>Army Corps: $30 M</a:t>
            </a:r>
          </a:p>
          <a:p>
            <a:r>
              <a:rPr lang="en-US" sz="1600" u="sng" dirty="0" smtClean="0"/>
              <a:t>SAVINGS: Construction $ and Time</a:t>
            </a:r>
            <a:endParaRPr lang="en-US" sz="1600" u="sng" dirty="0"/>
          </a:p>
          <a:p>
            <a:pPr lvl="1"/>
            <a:r>
              <a:rPr lang="en-US" sz="1600" dirty="0"/>
              <a:t>Dam Safety considerations</a:t>
            </a:r>
          </a:p>
          <a:p>
            <a:pPr lvl="1"/>
            <a:r>
              <a:rPr lang="en-US" sz="1400" dirty="0" smtClean="0"/>
              <a:t>Design-Build </a:t>
            </a:r>
            <a:r>
              <a:rPr lang="en-US" sz="1400" dirty="0"/>
              <a:t>capability for Sea projects</a:t>
            </a:r>
          </a:p>
          <a:p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05400" y="971550"/>
            <a:ext cx="3028950" cy="22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3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SALTON SEA MANGMENT Program 10 Year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7750"/>
            <a:ext cx="4800600" cy="3657600"/>
          </a:xfrm>
        </p:spPr>
        <p:txBody>
          <a:bodyPr/>
          <a:lstStyle/>
          <a:p>
            <a:r>
              <a:rPr lang="en-US" dirty="0"/>
              <a:t>Realistic, Feasible, </a:t>
            </a:r>
            <a:r>
              <a:rPr lang="en-US" dirty="0" smtClean="0"/>
              <a:t>Actionable</a:t>
            </a:r>
          </a:p>
          <a:p>
            <a:endParaRPr lang="en-US" dirty="0"/>
          </a:p>
          <a:p>
            <a:r>
              <a:rPr lang="en-US" dirty="0"/>
              <a:t>Shovel-ready </a:t>
            </a:r>
            <a:r>
              <a:rPr lang="en-US" dirty="0" smtClean="0"/>
              <a:t>projects</a:t>
            </a:r>
          </a:p>
          <a:p>
            <a:endParaRPr lang="en-US" dirty="0"/>
          </a:p>
          <a:p>
            <a:r>
              <a:rPr lang="en-US" dirty="0"/>
              <a:t>Ready available </a:t>
            </a:r>
            <a:r>
              <a:rPr lang="en-US" dirty="0" smtClean="0"/>
              <a:t>funding</a:t>
            </a:r>
          </a:p>
          <a:p>
            <a:endParaRPr lang="en-US" dirty="0"/>
          </a:p>
          <a:p>
            <a:r>
              <a:rPr lang="en-US" dirty="0"/>
              <a:t>Not perfect or complete</a:t>
            </a:r>
            <a:r>
              <a:rPr lang="en-US" dirty="0" smtClean="0"/>
              <a:t>,                             but </a:t>
            </a:r>
            <a:r>
              <a:rPr lang="en-US" dirty="0"/>
              <a:t>good first step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D5CD-37B1-48A0-84CA-E8A0D300D59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1950"/>
            <a:ext cx="5181600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1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95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latin typeface="Calibri" pitchFamily="34" charset="0"/>
                <a:cs typeface="Times New Roman" panose="02020603050405020304" pitchFamily="18" charset="0"/>
              </a:rPr>
              <a:t>SSA Delivers First state-Funded Project</a:t>
            </a:r>
            <a:br>
              <a:rPr lang="en-US" i="1" dirty="0" smtClean="0">
                <a:latin typeface="Calibri" pitchFamily="34" charset="0"/>
                <a:cs typeface="Times New Roman" panose="02020603050405020304" pitchFamily="18" charset="0"/>
              </a:rPr>
            </a:br>
            <a:r>
              <a:rPr lang="en-US" i="1" dirty="0" smtClean="0">
                <a:latin typeface="Calibri" pitchFamily="34" charset="0"/>
                <a:cs typeface="Times New Roman" panose="02020603050405020304" pitchFamily="18" charset="0"/>
              </a:rPr>
              <a:t> ever Completed at Salton Sea</a:t>
            </a:r>
            <a:endParaRPr lang="en-US" i="1" dirty="0">
              <a:latin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172304-A16B-40BE-AA39-CFE7E8B0A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2950"/>
            <a:ext cx="9144000" cy="440055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1809750"/>
            <a:ext cx="7239000" cy="3106751"/>
          </a:xfrm>
        </p:spPr>
        <p:txBody>
          <a:bodyPr/>
          <a:lstStyle/>
          <a:p>
            <a:r>
              <a:rPr lang="en-US" dirty="0" smtClean="0"/>
              <a:t>Completed by Salton Sea Authority</a:t>
            </a:r>
          </a:p>
          <a:p>
            <a:pPr lvl="1"/>
            <a:r>
              <a:rPr lang="en-US" dirty="0" smtClean="0"/>
              <a:t>On Time</a:t>
            </a:r>
          </a:p>
          <a:p>
            <a:pPr lvl="1"/>
            <a:r>
              <a:rPr lang="en-US" dirty="0" smtClean="0"/>
              <a:t>Under Budget</a:t>
            </a:r>
          </a:p>
          <a:p>
            <a:pPr lvl="2"/>
            <a:r>
              <a:rPr lang="en-US" dirty="0" smtClean="0"/>
              <a:t>Contracted with state</a:t>
            </a:r>
          </a:p>
          <a:p>
            <a:pPr lvl="2"/>
            <a:r>
              <a:rPr lang="en-US" dirty="0" smtClean="0"/>
              <a:t>In partnership with Torres Martinez Tribe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94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NEAR-TERM DESIGN &amp;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4724400" cy="3837456"/>
          </a:xfrm>
        </p:spPr>
        <p:txBody>
          <a:bodyPr>
            <a:normAutofit/>
          </a:bodyPr>
          <a:lstStyle/>
          <a:p>
            <a:r>
              <a:rPr lang="en-US" dirty="0"/>
              <a:t>Current projects</a:t>
            </a:r>
          </a:p>
          <a:p>
            <a:pPr lvl="1"/>
            <a:r>
              <a:rPr lang="en-US" dirty="0" smtClean="0"/>
              <a:t>SSA/Torres Martinez Wetland</a:t>
            </a:r>
          </a:p>
          <a:p>
            <a:pPr lvl="2"/>
            <a:r>
              <a:rPr lang="en-US" dirty="0" smtClean="0"/>
              <a:t>Phase 2 Expansion</a:t>
            </a:r>
          </a:p>
          <a:p>
            <a:pPr lvl="1"/>
            <a:r>
              <a:rPr lang="en-US" dirty="0"/>
              <a:t>Red Hill </a:t>
            </a:r>
            <a:r>
              <a:rPr lang="en-US" dirty="0" smtClean="0"/>
              <a:t>Bay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River East </a:t>
            </a:r>
            <a:r>
              <a:rPr lang="en-US" dirty="0" smtClean="0"/>
              <a:t>- (</a:t>
            </a:r>
            <a:r>
              <a:rPr lang="en-US" dirty="0"/>
              <a:t>SCH)</a:t>
            </a:r>
          </a:p>
          <a:p>
            <a:pPr lvl="1"/>
            <a:endParaRPr lang="en-US" dirty="0"/>
          </a:p>
          <a:p>
            <a:r>
              <a:rPr lang="en-US" dirty="0" smtClean="0"/>
              <a:t>Proposed 2020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River West</a:t>
            </a:r>
          </a:p>
          <a:p>
            <a:pPr lvl="1"/>
            <a:r>
              <a:rPr lang="en-US" dirty="0" smtClean="0"/>
              <a:t>Whitewater 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D5CD-37B1-48A0-84CA-E8A0D300D59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170" name="Picture 2" descr="C:\Users\philjohnson\Desktop\SSA\Daniel Edwards Photography\NSYCReflectionssuns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73302"/>
            <a:ext cx="3901440" cy="2596896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5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4737" r="5556" b="30000"/>
          <a:stretch>
            <a:fillRect/>
          </a:stretch>
        </p:blipFill>
        <p:spPr>
          <a:xfrm>
            <a:off x="228601" y="520065"/>
            <a:ext cx="8693132" cy="337185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7" name="Freeform 106"/>
          <p:cNvSpPr/>
          <p:nvPr/>
        </p:nvSpPr>
        <p:spPr>
          <a:xfrm>
            <a:off x="3372417" y="1644337"/>
            <a:ext cx="1416867" cy="451541"/>
          </a:xfrm>
          <a:custGeom>
            <a:avLst/>
            <a:gdLst>
              <a:gd name="connsiteX0" fmla="*/ 0 w 1416867"/>
              <a:gd name="connsiteY0" fmla="*/ 122221 h 602055"/>
              <a:gd name="connsiteX1" fmla="*/ 149382 w 1416867"/>
              <a:gd name="connsiteY1" fmla="*/ 271603 h 602055"/>
              <a:gd name="connsiteX2" fmla="*/ 366665 w 1416867"/>
              <a:gd name="connsiteY2" fmla="*/ 430039 h 602055"/>
              <a:gd name="connsiteX3" fmla="*/ 579422 w 1416867"/>
              <a:gd name="connsiteY3" fmla="*/ 525101 h 602055"/>
              <a:gd name="connsiteX4" fmla="*/ 778598 w 1416867"/>
              <a:gd name="connsiteY4" fmla="*/ 597528 h 602055"/>
              <a:gd name="connsiteX5" fmla="*/ 968721 w 1416867"/>
              <a:gd name="connsiteY5" fmla="*/ 602055 h 602055"/>
              <a:gd name="connsiteX6" fmla="*/ 1176950 w 1416867"/>
              <a:gd name="connsiteY6" fmla="*/ 602055 h 602055"/>
              <a:gd name="connsiteX7" fmla="*/ 1339913 w 1416867"/>
              <a:gd name="connsiteY7" fmla="*/ 570368 h 602055"/>
              <a:gd name="connsiteX8" fmla="*/ 1416867 w 1416867"/>
              <a:gd name="connsiteY8" fmla="*/ 547734 h 602055"/>
              <a:gd name="connsiteX9" fmla="*/ 1348966 w 1416867"/>
              <a:gd name="connsiteY9" fmla="*/ 479833 h 602055"/>
              <a:gd name="connsiteX10" fmla="*/ 1154317 w 1416867"/>
              <a:gd name="connsiteY10" fmla="*/ 493413 h 602055"/>
              <a:gd name="connsiteX11" fmla="*/ 1059255 w 1416867"/>
              <a:gd name="connsiteY11" fmla="*/ 425512 h 602055"/>
              <a:gd name="connsiteX12" fmla="*/ 1045675 w 1416867"/>
              <a:gd name="connsiteY12" fmla="*/ 357611 h 602055"/>
              <a:gd name="connsiteX13" fmla="*/ 1059255 w 1416867"/>
              <a:gd name="connsiteY13" fmla="*/ 321398 h 602055"/>
              <a:gd name="connsiteX14" fmla="*/ 1054729 w 1416867"/>
              <a:gd name="connsiteY14" fmla="*/ 235390 h 602055"/>
              <a:gd name="connsiteX15" fmla="*/ 955140 w 1416867"/>
              <a:gd name="connsiteY15" fmla="*/ 158435 h 602055"/>
              <a:gd name="connsiteX16" fmla="*/ 882713 w 1416867"/>
              <a:gd name="connsiteY16" fmla="*/ 113168 h 602055"/>
              <a:gd name="connsiteX17" fmla="*/ 864606 w 1416867"/>
              <a:gd name="connsiteY17" fmla="*/ 22633 h 602055"/>
              <a:gd name="connsiteX18" fmla="*/ 855552 w 1416867"/>
              <a:gd name="connsiteY18" fmla="*/ 0 h 602055"/>
              <a:gd name="connsiteX19" fmla="*/ 0 w 1416867"/>
              <a:gd name="connsiteY19" fmla="*/ 122221 h 60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16867" h="602055">
                <a:moveTo>
                  <a:pt x="0" y="122221"/>
                </a:moveTo>
                <a:lnTo>
                  <a:pt x="149382" y="271603"/>
                </a:lnTo>
                <a:lnTo>
                  <a:pt x="366665" y="430039"/>
                </a:lnTo>
                <a:lnTo>
                  <a:pt x="579422" y="525101"/>
                </a:lnTo>
                <a:lnTo>
                  <a:pt x="778598" y="597528"/>
                </a:lnTo>
                <a:lnTo>
                  <a:pt x="968721" y="602055"/>
                </a:lnTo>
                <a:lnTo>
                  <a:pt x="1176950" y="602055"/>
                </a:lnTo>
                <a:lnTo>
                  <a:pt x="1339913" y="570368"/>
                </a:lnTo>
                <a:lnTo>
                  <a:pt x="1416867" y="547734"/>
                </a:lnTo>
                <a:lnTo>
                  <a:pt x="1348966" y="479833"/>
                </a:lnTo>
                <a:lnTo>
                  <a:pt x="1154317" y="493413"/>
                </a:lnTo>
                <a:lnTo>
                  <a:pt x="1059255" y="425512"/>
                </a:lnTo>
                <a:lnTo>
                  <a:pt x="1045675" y="357611"/>
                </a:lnTo>
                <a:lnTo>
                  <a:pt x="1059255" y="321398"/>
                </a:lnTo>
                <a:lnTo>
                  <a:pt x="1054729" y="235390"/>
                </a:lnTo>
                <a:lnTo>
                  <a:pt x="955140" y="158435"/>
                </a:lnTo>
                <a:lnTo>
                  <a:pt x="882713" y="113168"/>
                </a:lnTo>
                <a:lnTo>
                  <a:pt x="864606" y="22633"/>
                </a:lnTo>
                <a:lnTo>
                  <a:pt x="855552" y="0"/>
                </a:lnTo>
                <a:lnTo>
                  <a:pt x="0" y="122221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49000"/>
            </a:schemeClr>
          </a:solidFill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/>
          <p:cNvSpPr/>
          <p:nvPr/>
        </p:nvSpPr>
        <p:spPr>
          <a:xfrm>
            <a:off x="1560444" y="1749288"/>
            <a:ext cx="5158409" cy="1461052"/>
          </a:xfrm>
          <a:custGeom>
            <a:avLst/>
            <a:gdLst>
              <a:gd name="connsiteX0" fmla="*/ 59635 w 5158409"/>
              <a:gd name="connsiteY0" fmla="*/ 268356 h 1948069"/>
              <a:gd name="connsiteX1" fmla="*/ 119270 w 5158409"/>
              <a:gd name="connsiteY1" fmla="*/ 357808 h 1948069"/>
              <a:gd name="connsiteX2" fmla="*/ 109331 w 5158409"/>
              <a:gd name="connsiteY2" fmla="*/ 477078 h 1948069"/>
              <a:gd name="connsiteX3" fmla="*/ 99392 w 5158409"/>
              <a:gd name="connsiteY3" fmla="*/ 586408 h 1948069"/>
              <a:gd name="connsiteX4" fmla="*/ 188844 w 5158409"/>
              <a:gd name="connsiteY4" fmla="*/ 705678 h 1948069"/>
              <a:gd name="connsiteX5" fmla="*/ 298174 w 5158409"/>
              <a:gd name="connsiteY5" fmla="*/ 864704 h 1948069"/>
              <a:gd name="connsiteX6" fmla="*/ 407505 w 5158409"/>
              <a:gd name="connsiteY6" fmla="*/ 954156 h 1948069"/>
              <a:gd name="connsiteX7" fmla="*/ 536714 w 5158409"/>
              <a:gd name="connsiteY7" fmla="*/ 1093304 h 1948069"/>
              <a:gd name="connsiteX8" fmla="*/ 606287 w 5158409"/>
              <a:gd name="connsiteY8" fmla="*/ 1232452 h 1948069"/>
              <a:gd name="connsiteX9" fmla="*/ 705679 w 5158409"/>
              <a:gd name="connsiteY9" fmla="*/ 1351721 h 1948069"/>
              <a:gd name="connsiteX10" fmla="*/ 824948 w 5158409"/>
              <a:gd name="connsiteY10" fmla="*/ 1550504 h 1948069"/>
              <a:gd name="connsiteX11" fmla="*/ 1053548 w 5158409"/>
              <a:gd name="connsiteY11" fmla="*/ 1749287 h 1948069"/>
              <a:gd name="connsiteX12" fmla="*/ 1232453 w 5158409"/>
              <a:gd name="connsiteY12" fmla="*/ 1878495 h 1948069"/>
              <a:gd name="connsiteX13" fmla="*/ 1540566 w 5158409"/>
              <a:gd name="connsiteY13" fmla="*/ 1948069 h 1948069"/>
              <a:gd name="connsiteX14" fmla="*/ 1858618 w 5158409"/>
              <a:gd name="connsiteY14" fmla="*/ 1898374 h 1948069"/>
              <a:gd name="connsiteX15" fmla="*/ 2107096 w 5158409"/>
              <a:gd name="connsiteY15" fmla="*/ 1888434 h 1948069"/>
              <a:gd name="connsiteX16" fmla="*/ 2266122 w 5158409"/>
              <a:gd name="connsiteY16" fmla="*/ 1868556 h 1948069"/>
              <a:gd name="connsiteX17" fmla="*/ 2345635 w 5158409"/>
              <a:gd name="connsiteY17" fmla="*/ 1858617 h 1948069"/>
              <a:gd name="connsiteX18" fmla="*/ 2534479 w 5158409"/>
              <a:gd name="connsiteY18" fmla="*/ 1828800 h 1948069"/>
              <a:gd name="connsiteX19" fmla="*/ 2802835 w 5158409"/>
              <a:gd name="connsiteY19" fmla="*/ 1789043 h 1948069"/>
              <a:gd name="connsiteX20" fmla="*/ 3081131 w 5158409"/>
              <a:gd name="connsiteY20" fmla="*/ 1729408 h 1948069"/>
              <a:gd name="connsiteX21" fmla="*/ 3369366 w 5158409"/>
              <a:gd name="connsiteY21" fmla="*/ 1689652 h 1948069"/>
              <a:gd name="connsiteX22" fmla="*/ 3647661 w 5158409"/>
              <a:gd name="connsiteY22" fmla="*/ 1630017 h 1948069"/>
              <a:gd name="connsiteX23" fmla="*/ 3945835 w 5158409"/>
              <a:gd name="connsiteY23" fmla="*/ 1570382 h 1948069"/>
              <a:gd name="connsiteX24" fmla="*/ 4432853 w 5158409"/>
              <a:gd name="connsiteY24" fmla="*/ 1480930 h 1948069"/>
              <a:gd name="connsiteX25" fmla="*/ 4711148 w 5158409"/>
              <a:gd name="connsiteY25" fmla="*/ 1421295 h 1948069"/>
              <a:gd name="connsiteX26" fmla="*/ 4989444 w 5158409"/>
              <a:gd name="connsiteY26" fmla="*/ 1351721 h 1948069"/>
              <a:gd name="connsiteX27" fmla="*/ 5118653 w 5158409"/>
              <a:gd name="connsiteY27" fmla="*/ 1272208 h 1948069"/>
              <a:gd name="connsiteX28" fmla="*/ 5158409 w 5158409"/>
              <a:gd name="connsiteY28" fmla="*/ 1192695 h 1948069"/>
              <a:gd name="connsiteX29" fmla="*/ 5078896 w 5158409"/>
              <a:gd name="connsiteY29" fmla="*/ 1053547 h 1948069"/>
              <a:gd name="connsiteX30" fmla="*/ 4820479 w 5158409"/>
              <a:gd name="connsiteY30" fmla="*/ 874643 h 1948069"/>
              <a:gd name="connsiteX31" fmla="*/ 4462670 w 5158409"/>
              <a:gd name="connsiteY31" fmla="*/ 576469 h 1948069"/>
              <a:gd name="connsiteX32" fmla="*/ 4263887 w 5158409"/>
              <a:gd name="connsiteY32" fmla="*/ 427382 h 1948069"/>
              <a:gd name="connsiteX33" fmla="*/ 4065105 w 5158409"/>
              <a:gd name="connsiteY33" fmla="*/ 278295 h 1948069"/>
              <a:gd name="connsiteX34" fmla="*/ 3925957 w 5158409"/>
              <a:gd name="connsiteY34" fmla="*/ 298174 h 1948069"/>
              <a:gd name="connsiteX35" fmla="*/ 3727174 w 5158409"/>
              <a:gd name="connsiteY35" fmla="*/ 308113 h 1948069"/>
              <a:gd name="connsiteX36" fmla="*/ 3528392 w 5158409"/>
              <a:gd name="connsiteY36" fmla="*/ 318052 h 1948069"/>
              <a:gd name="connsiteX37" fmla="*/ 3250096 w 5158409"/>
              <a:gd name="connsiteY37" fmla="*/ 467139 h 1948069"/>
              <a:gd name="connsiteX38" fmla="*/ 2902227 w 5158409"/>
              <a:gd name="connsiteY38" fmla="*/ 516834 h 1948069"/>
              <a:gd name="connsiteX39" fmla="*/ 2494722 w 5158409"/>
              <a:gd name="connsiteY39" fmla="*/ 487017 h 1948069"/>
              <a:gd name="connsiteX40" fmla="*/ 2206487 w 5158409"/>
              <a:gd name="connsiteY40" fmla="*/ 367747 h 1948069"/>
              <a:gd name="connsiteX41" fmla="*/ 2017644 w 5158409"/>
              <a:gd name="connsiteY41" fmla="*/ 248478 h 1948069"/>
              <a:gd name="connsiteX42" fmla="*/ 1888435 w 5158409"/>
              <a:gd name="connsiteY42" fmla="*/ 139147 h 1948069"/>
              <a:gd name="connsiteX43" fmla="*/ 1759227 w 5158409"/>
              <a:gd name="connsiteY43" fmla="*/ 0 h 1948069"/>
              <a:gd name="connsiteX44" fmla="*/ 0 w 5158409"/>
              <a:gd name="connsiteY44" fmla="*/ 268356 h 194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158409" h="1948069">
                <a:moveTo>
                  <a:pt x="59635" y="268356"/>
                </a:moveTo>
                <a:lnTo>
                  <a:pt x="119270" y="357808"/>
                </a:lnTo>
                <a:lnTo>
                  <a:pt x="109331" y="477078"/>
                </a:lnTo>
                <a:lnTo>
                  <a:pt x="99392" y="586408"/>
                </a:lnTo>
                <a:lnTo>
                  <a:pt x="188844" y="705678"/>
                </a:lnTo>
                <a:lnTo>
                  <a:pt x="298174" y="864704"/>
                </a:lnTo>
                <a:lnTo>
                  <a:pt x="407505" y="954156"/>
                </a:lnTo>
                <a:lnTo>
                  <a:pt x="536714" y="1093304"/>
                </a:lnTo>
                <a:lnTo>
                  <a:pt x="606287" y="1232452"/>
                </a:lnTo>
                <a:lnTo>
                  <a:pt x="705679" y="1351721"/>
                </a:lnTo>
                <a:lnTo>
                  <a:pt x="824948" y="1550504"/>
                </a:lnTo>
                <a:lnTo>
                  <a:pt x="1053548" y="1749287"/>
                </a:lnTo>
                <a:lnTo>
                  <a:pt x="1232453" y="1878495"/>
                </a:lnTo>
                <a:lnTo>
                  <a:pt x="1540566" y="1948069"/>
                </a:lnTo>
                <a:lnTo>
                  <a:pt x="1858618" y="1898374"/>
                </a:lnTo>
                <a:lnTo>
                  <a:pt x="2107096" y="1888434"/>
                </a:lnTo>
                <a:lnTo>
                  <a:pt x="2266122" y="1868556"/>
                </a:lnTo>
                <a:lnTo>
                  <a:pt x="2345635" y="1858617"/>
                </a:lnTo>
                <a:lnTo>
                  <a:pt x="2534479" y="1828800"/>
                </a:lnTo>
                <a:lnTo>
                  <a:pt x="2802835" y="1789043"/>
                </a:lnTo>
                <a:lnTo>
                  <a:pt x="3081131" y="1729408"/>
                </a:lnTo>
                <a:lnTo>
                  <a:pt x="3369366" y="1689652"/>
                </a:lnTo>
                <a:lnTo>
                  <a:pt x="3647661" y="1630017"/>
                </a:lnTo>
                <a:lnTo>
                  <a:pt x="3945835" y="1570382"/>
                </a:lnTo>
                <a:lnTo>
                  <a:pt x="4432853" y="1480930"/>
                </a:lnTo>
                <a:lnTo>
                  <a:pt x="4711148" y="1421295"/>
                </a:lnTo>
                <a:lnTo>
                  <a:pt x="4989444" y="1351721"/>
                </a:lnTo>
                <a:lnTo>
                  <a:pt x="5118653" y="1272208"/>
                </a:lnTo>
                <a:lnTo>
                  <a:pt x="5158409" y="1192695"/>
                </a:lnTo>
                <a:lnTo>
                  <a:pt x="5078896" y="1053547"/>
                </a:lnTo>
                <a:lnTo>
                  <a:pt x="4820479" y="874643"/>
                </a:lnTo>
                <a:lnTo>
                  <a:pt x="4462670" y="576469"/>
                </a:lnTo>
                <a:lnTo>
                  <a:pt x="4263887" y="427382"/>
                </a:lnTo>
                <a:lnTo>
                  <a:pt x="4065105" y="278295"/>
                </a:lnTo>
                <a:lnTo>
                  <a:pt x="3925957" y="298174"/>
                </a:lnTo>
                <a:lnTo>
                  <a:pt x="3727174" y="308113"/>
                </a:lnTo>
                <a:lnTo>
                  <a:pt x="3528392" y="318052"/>
                </a:lnTo>
                <a:lnTo>
                  <a:pt x="3250096" y="467139"/>
                </a:lnTo>
                <a:lnTo>
                  <a:pt x="2902227" y="516834"/>
                </a:lnTo>
                <a:lnTo>
                  <a:pt x="2494722" y="487017"/>
                </a:lnTo>
                <a:lnTo>
                  <a:pt x="2206487" y="367747"/>
                </a:lnTo>
                <a:lnTo>
                  <a:pt x="2017644" y="248478"/>
                </a:lnTo>
                <a:lnTo>
                  <a:pt x="1888435" y="139147"/>
                </a:lnTo>
                <a:lnTo>
                  <a:pt x="1759227" y="0"/>
                </a:lnTo>
                <a:lnTo>
                  <a:pt x="0" y="268356"/>
                </a:lnTo>
              </a:path>
            </a:pathLst>
          </a:custGeom>
          <a:solidFill>
            <a:srgbClr val="93CDDD">
              <a:alpha val="47059"/>
            </a:srgbClr>
          </a:solidFill>
          <a:ln w="6350">
            <a:solidFill>
              <a:srgbClr val="93C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14689" y="3943908"/>
            <a:ext cx="2472111" cy="108585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54000"/>
                </a:schemeClr>
              </a:gs>
              <a:gs pos="100000">
                <a:schemeClr val="dk1">
                  <a:tint val="37000"/>
                  <a:satMod val="300000"/>
                  <a:alpha val="76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n-US" sz="1000" dirty="0"/>
              <a:t>	</a:t>
            </a:r>
            <a:r>
              <a:rPr lang="en-US" sz="1000" dirty="0" smtClean="0"/>
              <a:t>Geothermal </a:t>
            </a:r>
            <a:r>
              <a:rPr lang="en-US" sz="1000" dirty="0"/>
              <a:t>access</a:t>
            </a:r>
          </a:p>
          <a:p>
            <a:pPr>
              <a:spcAft>
                <a:spcPts val="300"/>
              </a:spcAft>
            </a:pPr>
            <a:r>
              <a:rPr lang="en-US" sz="1000" dirty="0"/>
              <a:t>	Buried water pipeline</a:t>
            </a:r>
            <a:endParaRPr lang="en-US" sz="300" dirty="0"/>
          </a:p>
          <a:p>
            <a:pPr>
              <a:spcAft>
                <a:spcPts val="300"/>
              </a:spcAft>
            </a:pPr>
            <a:r>
              <a:rPr lang="en-US" sz="1000" dirty="0"/>
              <a:t>	Berms  </a:t>
            </a:r>
            <a:r>
              <a:rPr lang="en-US" sz="900" dirty="0"/>
              <a:t>(of various size)</a:t>
            </a:r>
            <a:endParaRPr lang="en-US" sz="300" dirty="0"/>
          </a:p>
          <a:p>
            <a:pPr>
              <a:spcAft>
                <a:spcPts val="300"/>
              </a:spcAft>
            </a:pPr>
            <a:r>
              <a:rPr lang="en-US" sz="1000" dirty="0"/>
              <a:t>	Water surface elevation</a:t>
            </a:r>
            <a:endParaRPr lang="en-US" sz="300" dirty="0"/>
          </a:p>
          <a:p>
            <a:pPr>
              <a:spcAft>
                <a:spcPts val="300"/>
              </a:spcAft>
            </a:pPr>
            <a:r>
              <a:rPr lang="en-US" sz="1000" dirty="0"/>
              <a:t>	Water movement</a:t>
            </a:r>
            <a:endParaRPr lang="en-US" sz="300" dirty="0"/>
          </a:p>
          <a:p>
            <a:pPr>
              <a:spcAft>
                <a:spcPts val="300"/>
              </a:spcAft>
            </a:pPr>
            <a:r>
              <a:rPr lang="en-US" sz="1000" dirty="0"/>
              <a:t>	Island</a:t>
            </a:r>
          </a:p>
        </p:txBody>
      </p:sp>
      <p:sp>
        <p:nvSpPr>
          <p:cNvPr id="47" name="Oval 46"/>
          <p:cNvSpPr/>
          <p:nvPr/>
        </p:nvSpPr>
        <p:spPr>
          <a:xfrm>
            <a:off x="4267200" y="2800352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114800" y="2743202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495800" y="2766062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343400" y="2743201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191000" y="2686051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495800" y="2708912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362200" y="1885951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200400" y="1885951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076700" y="2233151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886200" y="2171701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495800" y="2366012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343400" y="2313162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191000" y="2256013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259842" y="1943101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412242" y="1965962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057400" y="1943101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564642" y="1908812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048000" y="1828801"/>
            <a:ext cx="76200" cy="3428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724400" y="3416758"/>
            <a:ext cx="4495800" cy="246221"/>
            <a:chOff x="3907057" y="744435"/>
            <a:chExt cx="2393481" cy="425223"/>
          </a:xfrm>
        </p:grpSpPr>
        <p:pic>
          <p:nvPicPr>
            <p:cNvPr id="68" name="Picture 10" descr="bar"/>
            <p:cNvPicPr>
              <a:picLocks noChangeAspect="1" noChangeArrowheads="1"/>
            </p:cNvPicPr>
            <p:nvPr/>
          </p:nvPicPr>
          <p:blipFill>
            <a:blip r:embed="rId4" cstate="print"/>
            <a:srcRect l="7176" t="86952" r="48233" b="11531"/>
            <a:stretch>
              <a:fillRect/>
            </a:stretch>
          </p:blipFill>
          <p:spPr bwMode="auto">
            <a:xfrm>
              <a:off x="4050406" y="1063353"/>
              <a:ext cx="1660542" cy="97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Text Box 19"/>
            <p:cNvSpPr txBox="1">
              <a:spLocks noChangeArrowheads="1"/>
            </p:cNvSpPr>
            <p:nvPr/>
          </p:nvSpPr>
          <p:spPr bwMode="auto">
            <a:xfrm>
              <a:off x="3907057" y="744435"/>
              <a:ext cx="2393481" cy="425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/>
                <a:t>     </a:t>
              </a:r>
              <a:r>
                <a:rPr lang="en-US" sz="900" dirty="0"/>
                <a:t>0                        0.25                        0.50                     0.75                          1.0  km</a:t>
              </a:r>
              <a:endParaRPr lang="en-US" sz="1000" dirty="0"/>
            </a:p>
          </p:txBody>
        </p:sp>
      </p:grpSp>
      <p:grpSp>
        <p:nvGrpSpPr>
          <p:cNvPr id="15" name="Group 41"/>
          <p:cNvGrpSpPr/>
          <p:nvPr/>
        </p:nvGrpSpPr>
        <p:grpSpPr>
          <a:xfrm rot="21440485">
            <a:off x="8061606" y="2984300"/>
            <a:ext cx="684640" cy="342900"/>
            <a:chOff x="7961353" y="4028107"/>
            <a:chExt cx="684640" cy="457200"/>
          </a:xfrm>
        </p:grpSpPr>
        <p:grpSp>
          <p:nvGrpSpPr>
            <p:cNvPr id="20" name="Group 69"/>
            <p:cNvGrpSpPr/>
            <p:nvPr/>
          </p:nvGrpSpPr>
          <p:grpSpPr>
            <a:xfrm rot="4688487">
              <a:off x="8075073" y="3914387"/>
              <a:ext cx="457200" cy="684640"/>
              <a:chOff x="8229600" y="5868560"/>
              <a:chExt cx="457200" cy="684640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 flipV="1">
                <a:off x="8458200" y="6172200"/>
                <a:ext cx="0" cy="3048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 rot="17071028">
                <a:off x="8368358" y="5832973"/>
                <a:ext cx="277640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/>
                  <a:t>N</a:t>
                </a:r>
              </a:p>
            </p:txBody>
          </p:sp>
          <p:sp>
            <p:nvSpPr>
              <p:cNvPr id="73" name="4-Point Star 72"/>
              <p:cNvSpPr/>
              <p:nvPr/>
            </p:nvSpPr>
            <p:spPr>
              <a:xfrm>
                <a:off x="8229600" y="6096000"/>
                <a:ext cx="457200" cy="457200"/>
              </a:xfrm>
              <a:prstGeom prst="star4">
                <a:avLst>
                  <a:gd name="adj" fmla="val 9593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Quad Arrow 73"/>
            <p:cNvSpPr/>
            <p:nvPr/>
          </p:nvSpPr>
          <p:spPr>
            <a:xfrm rot="4698118">
              <a:off x="8071036" y="4130040"/>
              <a:ext cx="243466" cy="298670"/>
            </a:xfrm>
            <a:prstGeom prst="quadArrow">
              <a:avLst>
                <a:gd name="adj1" fmla="val 4495"/>
                <a:gd name="adj2" fmla="val 2346"/>
                <a:gd name="adj3" fmla="val 2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6382512" y="4210812"/>
            <a:ext cx="42976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364857" y="4347972"/>
            <a:ext cx="44039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6" name="Up Arrow 85"/>
          <p:cNvSpPr/>
          <p:nvPr/>
        </p:nvSpPr>
        <p:spPr>
          <a:xfrm rot="5400000">
            <a:off x="6557343" y="4517804"/>
            <a:ext cx="87258" cy="232405"/>
          </a:xfrm>
          <a:prstGeom prst="upArrow">
            <a:avLst/>
          </a:prstGeom>
          <a:solidFill>
            <a:srgbClr val="00BBFE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6560648" y="4745737"/>
            <a:ext cx="88080" cy="4523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99930" y="1048435"/>
            <a:ext cx="1148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Salt water intake</a:t>
            </a:r>
          </a:p>
          <a:p>
            <a:r>
              <a:rPr lang="en-US" sz="1100" dirty="0"/>
              <a:t>forced main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467600" y="1721577"/>
            <a:ext cx="9941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Fresh water</a:t>
            </a:r>
          </a:p>
          <a:p>
            <a:r>
              <a:rPr lang="en-US" sz="1100" dirty="0"/>
              <a:t>intake and</a:t>
            </a:r>
          </a:p>
          <a:p>
            <a:r>
              <a:rPr lang="en-US" sz="1100" dirty="0"/>
              <a:t>settling basins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HILL BAY PROJECT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       Conceptual Design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596824" y="800101"/>
            <a:ext cx="6735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Salton Sea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726698" y="2112877"/>
            <a:ext cx="7505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Alamo River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371601" y="2570077"/>
            <a:ext cx="7793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Vail 3A drain</a:t>
            </a:r>
          </a:p>
          <a:p>
            <a:r>
              <a:rPr lang="en-US" sz="900" dirty="0">
                <a:solidFill>
                  <a:schemeClr val="bg1"/>
                </a:solidFill>
              </a:rPr>
              <a:t>Fresh water </a:t>
            </a:r>
          </a:p>
          <a:p>
            <a:r>
              <a:rPr lang="en-US" sz="900" dirty="0">
                <a:solidFill>
                  <a:schemeClr val="bg1"/>
                </a:solidFill>
              </a:rPr>
              <a:t>inlet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377547" y="3409537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Vail 3 drain</a:t>
            </a:r>
          </a:p>
          <a:p>
            <a:r>
              <a:rPr lang="en-US" sz="900" dirty="0">
                <a:solidFill>
                  <a:schemeClr val="bg1"/>
                </a:solidFill>
              </a:rPr>
              <a:t>Fresh water inlet</a:t>
            </a:r>
          </a:p>
        </p:txBody>
      </p:sp>
      <p:sp>
        <p:nvSpPr>
          <p:cNvPr id="99" name="Oval 98"/>
          <p:cNvSpPr/>
          <p:nvPr/>
        </p:nvSpPr>
        <p:spPr>
          <a:xfrm rot="3271116">
            <a:off x="2471604" y="2711236"/>
            <a:ext cx="160301" cy="45719"/>
          </a:xfrm>
          <a:prstGeom prst="ellipse">
            <a:avLst/>
          </a:prstGeom>
          <a:solidFill>
            <a:schemeClr val="bg2">
              <a:lumMod val="1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 rot="3487439" flipV="1">
            <a:off x="2435347" y="2475361"/>
            <a:ext cx="151852" cy="45719"/>
          </a:xfrm>
          <a:prstGeom prst="ellipse">
            <a:avLst/>
          </a:prstGeom>
          <a:solidFill>
            <a:schemeClr val="bg2">
              <a:lumMod val="1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 rot="3341481">
            <a:off x="2090312" y="2344825"/>
            <a:ext cx="180380" cy="50349"/>
          </a:xfrm>
          <a:prstGeom prst="ellipse">
            <a:avLst/>
          </a:prstGeom>
          <a:solidFill>
            <a:schemeClr val="bg2">
              <a:lumMod val="1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364857" y="4015441"/>
            <a:ext cx="440398" cy="99359"/>
          </a:xfrm>
          <a:prstGeom prst="rect">
            <a:avLst/>
          </a:prstGeom>
          <a:solidFill>
            <a:srgbClr val="D7B485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Up Arrow 81"/>
          <p:cNvSpPr/>
          <p:nvPr/>
        </p:nvSpPr>
        <p:spPr>
          <a:xfrm rot="13422745">
            <a:off x="6038496" y="2565609"/>
            <a:ext cx="107172" cy="182060"/>
          </a:xfrm>
          <a:prstGeom prst="upArrow">
            <a:avLst/>
          </a:prstGeom>
          <a:solidFill>
            <a:srgbClr val="00BBFE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Up Arrow 82"/>
          <p:cNvSpPr/>
          <p:nvPr/>
        </p:nvSpPr>
        <p:spPr>
          <a:xfrm rot="8027798" flipH="1">
            <a:off x="5716924" y="2132313"/>
            <a:ext cx="78835" cy="263125"/>
          </a:xfrm>
          <a:prstGeom prst="upArrow">
            <a:avLst/>
          </a:prstGeom>
          <a:solidFill>
            <a:srgbClr val="00BBFE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Up Arrow 97"/>
          <p:cNvSpPr/>
          <p:nvPr/>
        </p:nvSpPr>
        <p:spPr>
          <a:xfrm rot="16200000">
            <a:off x="3383652" y="1689075"/>
            <a:ext cx="61144" cy="240413"/>
          </a:xfrm>
          <a:prstGeom prst="upArrow">
            <a:avLst/>
          </a:prstGeom>
          <a:solidFill>
            <a:srgbClr val="00BBFE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941660" y="1903095"/>
            <a:ext cx="55630" cy="90012"/>
          </a:xfrm>
          <a:custGeom>
            <a:avLst/>
            <a:gdLst>
              <a:gd name="connsiteX0" fmla="*/ 17571 w 56648"/>
              <a:gd name="connsiteY0" fmla="*/ 0 h 109415"/>
              <a:gd name="connsiteX1" fmla="*/ 1940 w 56648"/>
              <a:gd name="connsiteY1" fmla="*/ 62523 h 109415"/>
              <a:gd name="connsiteX2" fmla="*/ 56648 w 56648"/>
              <a:gd name="connsiteY2" fmla="*/ 109415 h 10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48" h="109415">
                <a:moveTo>
                  <a:pt x="17571" y="0"/>
                </a:moveTo>
                <a:cubicBezTo>
                  <a:pt x="6499" y="22143"/>
                  <a:pt x="-4573" y="44287"/>
                  <a:pt x="1940" y="62523"/>
                </a:cubicBezTo>
                <a:cubicBezTo>
                  <a:pt x="8453" y="80759"/>
                  <a:pt x="32550" y="95087"/>
                  <a:pt x="56648" y="109415"/>
                </a:cubicBezTo>
              </a:path>
            </a:pathLst>
          </a:cu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3733800" y="1759534"/>
            <a:ext cx="393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-228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414224" y="2572314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-230.5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852316" y="941152"/>
            <a:ext cx="817060" cy="5715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57200" y="3947312"/>
            <a:ext cx="5634882" cy="10858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1014824" y="4045312"/>
            <a:ext cx="4242976" cy="698138"/>
            <a:chOff x="457200" y="5724525"/>
            <a:chExt cx="4191000" cy="800100"/>
          </a:xfrm>
        </p:grpSpPr>
        <p:sp>
          <p:nvSpPr>
            <p:cNvPr id="18" name="Freeform 17"/>
            <p:cNvSpPr/>
            <p:nvPr/>
          </p:nvSpPr>
          <p:spPr>
            <a:xfrm>
              <a:off x="4093531" y="5724525"/>
              <a:ext cx="523875" cy="114300"/>
            </a:xfrm>
            <a:custGeom>
              <a:avLst/>
              <a:gdLst>
                <a:gd name="connsiteX0" fmla="*/ 0 w 523875"/>
                <a:gd name="connsiteY0" fmla="*/ 85725 h 114300"/>
                <a:gd name="connsiteX1" fmla="*/ 228600 w 523875"/>
                <a:gd name="connsiteY1" fmla="*/ 0 h 114300"/>
                <a:gd name="connsiteX2" fmla="*/ 428625 w 523875"/>
                <a:gd name="connsiteY2" fmla="*/ 0 h 114300"/>
                <a:gd name="connsiteX3" fmla="*/ 523875 w 523875"/>
                <a:gd name="connsiteY3" fmla="*/ 114300 h 114300"/>
                <a:gd name="connsiteX4" fmla="*/ 0 w 523875"/>
                <a:gd name="connsiteY4" fmla="*/ 857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75" h="114300">
                  <a:moveTo>
                    <a:pt x="0" y="85725"/>
                  </a:moveTo>
                  <a:lnTo>
                    <a:pt x="228600" y="0"/>
                  </a:lnTo>
                  <a:lnTo>
                    <a:pt x="428625" y="0"/>
                  </a:lnTo>
                  <a:lnTo>
                    <a:pt x="523875" y="114300"/>
                  </a:lnTo>
                  <a:lnTo>
                    <a:pt x="0" y="85725"/>
                  </a:lnTo>
                  <a:close/>
                </a:path>
              </a:pathLst>
            </a:custGeom>
            <a:solidFill>
              <a:srgbClr val="F9AB6B"/>
            </a:solidFill>
            <a:ln>
              <a:solidFill>
                <a:srgbClr val="F8A9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42925" y="5791200"/>
              <a:ext cx="4105275" cy="733425"/>
            </a:xfrm>
            <a:custGeom>
              <a:avLst/>
              <a:gdLst>
                <a:gd name="connsiteX0" fmla="*/ 4105275 w 4105275"/>
                <a:gd name="connsiteY0" fmla="*/ 9525 h 733425"/>
                <a:gd name="connsiteX1" fmla="*/ 4095750 w 4105275"/>
                <a:gd name="connsiteY1" fmla="*/ 733425 h 733425"/>
                <a:gd name="connsiteX2" fmla="*/ 0 w 4105275"/>
                <a:gd name="connsiteY2" fmla="*/ 733425 h 733425"/>
                <a:gd name="connsiteX3" fmla="*/ 257175 w 4105275"/>
                <a:gd name="connsiteY3" fmla="*/ 647700 h 733425"/>
                <a:gd name="connsiteX4" fmla="*/ 552450 w 4105275"/>
                <a:gd name="connsiteY4" fmla="*/ 609600 h 733425"/>
                <a:gd name="connsiteX5" fmla="*/ 914400 w 4105275"/>
                <a:gd name="connsiteY5" fmla="*/ 542925 h 733425"/>
                <a:gd name="connsiteX6" fmla="*/ 1238250 w 4105275"/>
                <a:gd name="connsiteY6" fmla="*/ 495300 h 733425"/>
                <a:gd name="connsiteX7" fmla="*/ 1466850 w 4105275"/>
                <a:gd name="connsiteY7" fmla="*/ 504825 h 733425"/>
                <a:gd name="connsiteX8" fmla="*/ 1800225 w 4105275"/>
                <a:gd name="connsiteY8" fmla="*/ 457200 h 733425"/>
                <a:gd name="connsiteX9" fmla="*/ 2143125 w 4105275"/>
                <a:gd name="connsiteY9" fmla="*/ 400050 h 733425"/>
                <a:gd name="connsiteX10" fmla="*/ 2400300 w 4105275"/>
                <a:gd name="connsiteY10" fmla="*/ 390525 h 733425"/>
                <a:gd name="connsiteX11" fmla="*/ 2686050 w 4105275"/>
                <a:gd name="connsiteY11" fmla="*/ 285750 h 733425"/>
                <a:gd name="connsiteX12" fmla="*/ 2857500 w 4105275"/>
                <a:gd name="connsiteY12" fmla="*/ 257175 h 733425"/>
                <a:gd name="connsiteX13" fmla="*/ 3019425 w 4105275"/>
                <a:gd name="connsiteY13" fmla="*/ 219075 h 733425"/>
                <a:gd name="connsiteX14" fmla="*/ 3162300 w 4105275"/>
                <a:gd name="connsiteY14" fmla="*/ 152400 h 733425"/>
                <a:gd name="connsiteX15" fmla="*/ 3390900 w 4105275"/>
                <a:gd name="connsiteY15" fmla="*/ 66675 h 733425"/>
                <a:gd name="connsiteX16" fmla="*/ 3562350 w 4105275"/>
                <a:gd name="connsiteY16" fmla="*/ 0 h 733425"/>
                <a:gd name="connsiteX17" fmla="*/ 3695700 w 4105275"/>
                <a:gd name="connsiteY17" fmla="*/ 0 h 733425"/>
                <a:gd name="connsiteX18" fmla="*/ 4105275 w 4105275"/>
                <a:gd name="connsiteY18" fmla="*/ 9525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5275" h="733425">
                  <a:moveTo>
                    <a:pt x="4105275" y="9525"/>
                  </a:moveTo>
                  <a:lnTo>
                    <a:pt x="4095750" y="733425"/>
                  </a:lnTo>
                  <a:lnTo>
                    <a:pt x="0" y="733425"/>
                  </a:lnTo>
                  <a:lnTo>
                    <a:pt x="257175" y="647700"/>
                  </a:lnTo>
                  <a:lnTo>
                    <a:pt x="552450" y="609600"/>
                  </a:lnTo>
                  <a:lnTo>
                    <a:pt x="914400" y="542925"/>
                  </a:lnTo>
                  <a:lnTo>
                    <a:pt x="1238250" y="495300"/>
                  </a:lnTo>
                  <a:lnTo>
                    <a:pt x="1466850" y="504825"/>
                  </a:lnTo>
                  <a:lnTo>
                    <a:pt x="1800225" y="457200"/>
                  </a:lnTo>
                  <a:lnTo>
                    <a:pt x="2143125" y="400050"/>
                  </a:lnTo>
                  <a:lnTo>
                    <a:pt x="2400300" y="390525"/>
                  </a:lnTo>
                  <a:lnTo>
                    <a:pt x="2686050" y="285750"/>
                  </a:lnTo>
                  <a:lnTo>
                    <a:pt x="2857500" y="257175"/>
                  </a:lnTo>
                  <a:lnTo>
                    <a:pt x="3019425" y="219075"/>
                  </a:lnTo>
                  <a:lnTo>
                    <a:pt x="3162300" y="152400"/>
                  </a:lnTo>
                  <a:lnTo>
                    <a:pt x="3390900" y="66675"/>
                  </a:lnTo>
                  <a:lnTo>
                    <a:pt x="3562350" y="0"/>
                  </a:lnTo>
                  <a:lnTo>
                    <a:pt x="3695700" y="0"/>
                  </a:lnTo>
                  <a:lnTo>
                    <a:pt x="4105275" y="952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stCxn id="19" idx="15"/>
            </p:cNvCxnSpPr>
            <p:nvPr/>
          </p:nvCxnSpPr>
          <p:spPr>
            <a:xfrm flipH="1">
              <a:off x="457200" y="5857875"/>
              <a:ext cx="3476625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524000" y="4615437"/>
            <a:ext cx="3563567" cy="230832"/>
            <a:chOff x="609600" y="5235647"/>
            <a:chExt cx="3932965" cy="264544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2819053" y="5334000"/>
              <a:ext cx="172351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609600" y="5334000"/>
              <a:ext cx="17264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2313638" y="5235647"/>
              <a:ext cx="568258" cy="264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2250 </a:t>
              </a:r>
              <a:r>
                <a:rPr lang="en-US" sz="900" dirty="0" err="1"/>
                <a:t>ft</a:t>
              </a:r>
              <a:endParaRPr lang="en-US" sz="900" dirty="0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6324600" y="4416552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-230.5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052383" y="4798926"/>
            <a:ext cx="43396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Submersible pump with forced main line delivering  Salton Sea water to the mixing basin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7101961" y="1941746"/>
            <a:ext cx="385980" cy="135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3999245" y="1897884"/>
            <a:ext cx="3275763" cy="1356527"/>
          </a:xfrm>
          <a:custGeom>
            <a:avLst/>
            <a:gdLst>
              <a:gd name="connsiteX0" fmla="*/ 80387 w 3275763"/>
              <a:gd name="connsiteY0" fmla="*/ 1808703 h 1808703"/>
              <a:gd name="connsiteX1" fmla="*/ 0 w 3275763"/>
              <a:gd name="connsiteY1" fmla="*/ 1708220 h 1808703"/>
              <a:gd name="connsiteX2" fmla="*/ 2833635 w 3275763"/>
              <a:gd name="connsiteY2" fmla="*/ 1175657 h 1808703"/>
              <a:gd name="connsiteX3" fmla="*/ 2944167 w 3275763"/>
              <a:gd name="connsiteY3" fmla="*/ 1125415 h 1808703"/>
              <a:gd name="connsiteX4" fmla="*/ 2954215 w 3275763"/>
              <a:gd name="connsiteY4" fmla="*/ 1085222 h 1808703"/>
              <a:gd name="connsiteX5" fmla="*/ 1637881 w 3275763"/>
              <a:gd name="connsiteY5" fmla="*/ 30145 h 1808703"/>
              <a:gd name="connsiteX6" fmla="*/ 1868993 w 3275763"/>
              <a:gd name="connsiteY6" fmla="*/ 0 h 1808703"/>
              <a:gd name="connsiteX7" fmla="*/ 1909187 w 3275763"/>
              <a:gd name="connsiteY7" fmla="*/ 100483 h 1808703"/>
              <a:gd name="connsiteX8" fmla="*/ 3275763 w 3275763"/>
              <a:gd name="connsiteY8" fmla="*/ 1185705 h 1808703"/>
              <a:gd name="connsiteX9" fmla="*/ 80387 w 3275763"/>
              <a:gd name="connsiteY9" fmla="*/ 1808703 h 180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5763" h="1808703">
                <a:moveTo>
                  <a:pt x="80387" y="1808703"/>
                </a:moveTo>
                <a:lnTo>
                  <a:pt x="0" y="1708220"/>
                </a:lnTo>
                <a:lnTo>
                  <a:pt x="2833635" y="1175657"/>
                </a:lnTo>
                <a:lnTo>
                  <a:pt x="2944167" y="1125415"/>
                </a:lnTo>
                <a:lnTo>
                  <a:pt x="2954215" y="1085222"/>
                </a:lnTo>
                <a:lnTo>
                  <a:pt x="1637881" y="30145"/>
                </a:lnTo>
                <a:lnTo>
                  <a:pt x="1868993" y="0"/>
                </a:lnTo>
                <a:lnTo>
                  <a:pt x="1909187" y="100483"/>
                </a:lnTo>
                <a:lnTo>
                  <a:pt x="3275763" y="1185705"/>
                </a:lnTo>
                <a:lnTo>
                  <a:pt x="80387" y="1808703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781615" y="1933792"/>
            <a:ext cx="210857" cy="43599"/>
          </a:xfrm>
          <a:custGeom>
            <a:avLst/>
            <a:gdLst>
              <a:gd name="connsiteX0" fmla="*/ 0 w 194466"/>
              <a:gd name="connsiteY0" fmla="*/ 16551 h 86889"/>
              <a:gd name="connsiteX1" fmla="*/ 66201 w 194466"/>
              <a:gd name="connsiteY1" fmla="*/ 86889 h 86889"/>
              <a:gd name="connsiteX2" fmla="*/ 194466 w 194466"/>
              <a:gd name="connsiteY2" fmla="*/ 74476 h 86889"/>
              <a:gd name="connsiteX3" fmla="*/ 128265 w 194466"/>
              <a:gd name="connsiteY3" fmla="*/ 0 h 86889"/>
              <a:gd name="connsiteX4" fmla="*/ 0 w 194466"/>
              <a:gd name="connsiteY4" fmla="*/ 16551 h 8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66" h="86889">
                <a:moveTo>
                  <a:pt x="0" y="16551"/>
                </a:moveTo>
                <a:lnTo>
                  <a:pt x="66201" y="86889"/>
                </a:lnTo>
                <a:lnTo>
                  <a:pt x="194466" y="74476"/>
                </a:lnTo>
                <a:lnTo>
                  <a:pt x="128265" y="0"/>
                </a:lnTo>
                <a:lnTo>
                  <a:pt x="0" y="16551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solidFill>
              <a:srgbClr val="C09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167319" y="1512652"/>
            <a:ext cx="3249038" cy="437745"/>
          </a:xfrm>
          <a:custGeom>
            <a:avLst/>
            <a:gdLst>
              <a:gd name="connsiteX0" fmla="*/ 116732 w 3249038"/>
              <a:gd name="connsiteY0" fmla="*/ 583660 h 583660"/>
              <a:gd name="connsiteX1" fmla="*/ 3171217 w 3249038"/>
              <a:gd name="connsiteY1" fmla="*/ 136187 h 583660"/>
              <a:gd name="connsiteX2" fmla="*/ 3249038 w 3249038"/>
              <a:gd name="connsiteY2" fmla="*/ 48638 h 583660"/>
              <a:gd name="connsiteX3" fmla="*/ 3239311 w 3249038"/>
              <a:gd name="connsiteY3" fmla="*/ 0 h 583660"/>
              <a:gd name="connsiteX4" fmla="*/ 0 w 3249038"/>
              <a:gd name="connsiteY4" fmla="*/ 496111 h 583660"/>
              <a:gd name="connsiteX5" fmla="*/ 116732 w 3249038"/>
              <a:gd name="connsiteY5" fmla="*/ 583660 h 58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9038" h="583660">
                <a:moveTo>
                  <a:pt x="116732" y="583660"/>
                </a:moveTo>
                <a:lnTo>
                  <a:pt x="3171217" y="136187"/>
                </a:lnTo>
                <a:lnTo>
                  <a:pt x="3249038" y="48638"/>
                </a:lnTo>
                <a:lnTo>
                  <a:pt x="3239311" y="0"/>
                </a:lnTo>
                <a:lnTo>
                  <a:pt x="0" y="496111"/>
                </a:lnTo>
                <a:lnTo>
                  <a:pt x="116732" y="58366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rgbClr val="A9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Up Arrow 128"/>
          <p:cNvSpPr/>
          <p:nvPr/>
        </p:nvSpPr>
        <p:spPr>
          <a:xfrm rot="19780474">
            <a:off x="2732641" y="1603244"/>
            <a:ext cx="123979" cy="298649"/>
          </a:xfrm>
          <a:prstGeom prst="upArrow">
            <a:avLst/>
          </a:prstGeom>
          <a:solidFill>
            <a:srgbClr val="00BBFE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313235" y="1622088"/>
            <a:ext cx="2996119" cy="335604"/>
          </a:xfrm>
          <a:custGeom>
            <a:avLst/>
            <a:gdLst>
              <a:gd name="connsiteX0" fmla="*/ 0 w 2996119"/>
              <a:gd name="connsiteY0" fmla="*/ 447472 h 447472"/>
              <a:gd name="connsiteX1" fmla="*/ 2996119 w 2996119"/>
              <a:gd name="connsiteY1" fmla="*/ 0 h 447472"/>
              <a:gd name="connsiteX2" fmla="*/ 2996119 w 2996119"/>
              <a:gd name="connsiteY2" fmla="*/ 0 h 44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6119" h="447472">
                <a:moveTo>
                  <a:pt x="0" y="447472"/>
                </a:moveTo>
                <a:lnTo>
                  <a:pt x="2996119" y="0"/>
                </a:lnTo>
                <a:lnTo>
                  <a:pt x="2996119" y="0"/>
                </a:lnTo>
              </a:path>
            </a:pathLst>
          </a:custGeom>
          <a:noFill/>
          <a:ln w="38100">
            <a:solidFill>
              <a:srgbClr val="A9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336586" y="1738820"/>
            <a:ext cx="1540214" cy="374057"/>
          </a:xfrm>
          <a:custGeom>
            <a:avLst/>
            <a:gdLst>
              <a:gd name="connsiteX0" fmla="*/ 0 w 1254868"/>
              <a:gd name="connsiteY0" fmla="*/ 0 h 418903"/>
              <a:gd name="connsiteX1" fmla="*/ 243192 w 1254868"/>
              <a:gd name="connsiteY1" fmla="*/ 223736 h 418903"/>
              <a:gd name="connsiteX2" fmla="*/ 612843 w 1254868"/>
              <a:gd name="connsiteY2" fmla="*/ 398834 h 418903"/>
              <a:gd name="connsiteX3" fmla="*/ 1001949 w 1254868"/>
              <a:gd name="connsiteY3" fmla="*/ 408561 h 418903"/>
              <a:gd name="connsiteX4" fmla="*/ 1254868 w 1254868"/>
              <a:gd name="connsiteY4" fmla="*/ 340468 h 41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868" h="418903">
                <a:moveTo>
                  <a:pt x="0" y="0"/>
                </a:moveTo>
                <a:cubicBezTo>
                  <a:pt x="70526" y="78632"/>
                  <a:pt x="141052" y="157264"/>
                  <a:pt x="243192" y="223736"/>
                </a:cubicBezTo>
                <a:cubicBezTo>
                  <a:pt x="345332" y="290208"/>
                  <a:pt x="486384" y="368030"/>
                  <a:pt x="612843" y="398834"/>
                </a:cubicBezTo>
                <a:cubicBezTo>
                  <a:pt x="739303" y="429638"/>
                  <a:pt x="894945" y="418289"/>
                  <a:pt x="1001949" y="408561"/>
                </a:cubicBezTo>
                <a:cubicBezTo>
                  <a:pt x="1108953" y="398833"/>
                  <a:pt x="1181910" y="369650"/>
                  <a:pt x="1254868" y="340468"/>
                </a:cubicBezTo>
              </a:path>
            </a:pathLst>
          </a:custGeom>
          <a:noFill/>
          <a:ln w="38100">
            <a:solidFill>
              <a:srgbClr val="A9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750895" y="1999629"/>
            <a:ext cx="398834" cy="102140"/>
          </a:xfrm>
          <a:custGeom>
            <a:avLst/>
            <a:gdLst>
              <a:gd name="connsiteX0" fmla="*/ 0 w 398834"/>
              <a:gd name="connsiteY0" fmla="*/ 19455 h 136187"/>
              <a:gd name="connsiteX1" fmla="*/ 126459 w 398834"/>
              <a:gd name="connsiteY1" fmla="*/ 136187 h 136187"/>
              <a:gd name="connsiteX2" fmla="*/ 398834 w 398834"/>
              <a:gd name="connsiteY2" fmla="*/ 97277 h 136187"/>
              <a:gd name="connsiteX3" fmla="*/ 301557 w 398834"/>
              <a:gd name="connsiteY3" fmla="*/ 0 h 136187"/>
              <a:gd name="connsiteX4" fmla="*/ 0 w 398834"/>
              <a:gd name="connsiteY4" fmla="*/ 19455 h 13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834" h="136187">
                <a:moveTo>
                  <a:pt x="0" y="19455"/>
                </a:moveTo>
                <a:lnTo>
                  <a:pt x="126459" y="136187"/>
                </a:lnTo>
                <a:lnTo>
                  <a:pt x="398834" y="97277"/>
                </a:lnTo>
                <a:lnTo>
                  <a:pt x="301557" y="0"/>
                </a:lnTo>
                <a:lnTo>
                  <a:pt x="0" y="19455"/>
                </a:lnTo>
                <a:close/>
              </a:path>
            </a:pathLst>
          </a:custGeom>
          <a:ln>
            <a:solidFill>
              <a:srgbClr val="A9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087567" y="2074424"/>
            <a:ext cx="719847" cy="466928"/>
          </a:xfrm>
          <a:custGeom>
            <a:avLst/>
            <a:gdLst>
              <a:gd name="connsiteX0" fmla="*/ 0 w 719847"/>
              <a:gd name="connsiteY0" fmla="*/ 0 h 622570"/>
              <a:gd name="connsiteX1" fmla="*/ 719847 w 719847"/>
              <a:gd name="connsiteY1" fmla="*/ 622570 h 622570"/>
              <a:gd name="connsiteX2" fmla="*/ 719847 w 719847"/>
              <a:gd name="connsiteY2" fmla="*/ 622570 h 622570"/>
              <a:gd name="connsiteX3" fmla="*/ 719847 w 719847"/>
              <a:gd name="connsiteY3" fmla="*/ 622570 h 62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7" h="622570">
                <a:moveTo>
                  <a:pt x="0" y="0"/>
                </a:moveTo>
                <a:lnTo>
                  <a:pt x="719847" y="622570"/>
                </a:lnTo>
                <a:lnTo>
                  <a:pt x="719847" y="622570"/>
                </a:lnTo>
                <a:lnTo>
                  <a:pt x="719847" y="622570"/>
                </a:lnTo>
              </a:path>
            </a:pathLst>
          </a:custGeom>
          <a:noFill/>
          <a:ln w="76200">
            <a:solidFill>
              <a:srgbClr val="A9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929975" y="3154680"/>
            <a:ext cx="165371" cy="123444"/>
          </a:xfrm>
          <a:custGeom>
            <a:avLst/>
            <a:gdLst>
              <a:gd name="connsiteX0" fmla="*/ 87549 w 165371"/>
              <a:gd name="connsiteY0" fmla="*/ 0 h 136187"/>
              <a:gd name="connsiteX1" fmla="*/ 0 w 165371"/>
              <a:gd name="connsiteY1" fmla="*/ 19455 h 136187"/>
              <a:gd name="connsiteX2" fmla="*/ 97277 w 165371"/>
              <a:gd name="connsiteY2" fmla="*/ 136187 h 136187"/>
              <a:gd name="connsiteX3" fmla="*/ 165371 w 165371"/>
              <a:gd name="connsiteY3" fmla="*/ 126459 h 136187"/>
              <a:gd name="connsiteX4" fmla="*/ 87549 w 165371"/>
              <a:gd name="connsiteY4" fmla="*/ 0 h 13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71" h="136187">
                <a:moveTo>
                  <a:pt x="87549" y="0"/>
                </a:moveTo>
                <a:lnTo>
                  <a:pt x="0" y="19455"/>
                </a:lnTo>
                <a:lnTo>
                  <a:pt x="97277" y="136187"/>
                </a:lnTo>
                <a:lnTo>
                  <a:pt x="165371" y="126459"/>
                </a:lnTo>
                <a:lnTo>
                  <a:pt x="87549" y="0"/>
                </a:lnTo>
                <a:close/>
              </a:path>
            </a:pathLst>
          </a:custGeom>
          <a:solidFill>
            <a:srgbClr val="C09848"/>
          </a:solidFill>
          <a:ln>
            <a:solidFill>
              <a:srgbClr val="A9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872266" y="3015575"/>
            <a:ext cx="90135" cy="167802"/>
          </a:xfrm>
          <a:custGeom>
            <a:avLst/>
            <a:gdLst>
              <a:gd name="connsiteX0" fmla="*/ 90135 w 90135"/>
              <a:gd name="connsiteY0" fmla="*/ 223736 h 223736"/>
              <a:gd name="connsiteX1" fmla="*/ 2587 w 90135"/>
              <a:gd name="connsiteY1" fmla="*/ 107004 h 223736"/>
              <a:gd name="connsiteX2" fmla="*/ 31770 w 90135"/>
              <a:gd name="connsiteY2" fmla="*/ 0 h 22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35" h="223736">
                <a:moveTo>
                  <a:pt x="90135" y="223736"/>
                </a:moveTo>
                <a:cubicBezTo>
                  <a:pt x="51224" y="184014"/>
                  <a:pt x="12314" y="144293"/>
                  <a:pt x="2587" y="107004"/>
                </a:cubicBezTo>
                <a:cubicBezTo>
                  <a:pt x="-7141" y="69715"/>
                  <a:pt x="12314" y="34857"/>
                  <a:pt x="31770" y="0"/>
                </a:cubicBezTo>
              </a:path>
            </a:pathLst>
          </a:custGeom>
          <a:noFill/>
          <a:ln w="38100">
            <a:solidFill>
              <a:srgbClr val="A9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4876800" y="2911655"/>
            <a:ext cx="133350" cy="116255"/>
          </a:xfrm>
          <a:prstGeom prst="line">
            <a:avLst/>
          </a:prstGeom>
          <a:ln w="38100">
            <a:solidFill>
              <a:srgbClr val="A97B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Up Arrow 119"/>
          <p:cNvSpPr/>
          <p:nvPr/>
        </p:nvSpPr>
        <p:spPr>
          <a:xfrm rot="15625605">
            <a:off x="4716534" y="1928845"/>
            <a:ext cx="61144" cy="240413"/>
          </a:xfrm>
          <a:prstGeom prst="upArrow">
            <a:avLst/>
          </a:prstGeom>
          <a:solidFill>
            <a:srgbClr val="00BBFE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Up Arrow 120"/>
          <p:cNvSpPr/>
          <p:nvPr/>
        </p:nvSpPr>
        <p:spPr>
          <a:xfrm rot="16845278" flipV="1">
            <a:off x="5120274" y="1945604"/>
            <a:ext cx="62187" cy="230608"/>
          </a:xfrm>
          <a:prstGeom prst="upArrow">
            <a:avLst/>
          </a:prstGeom>
          <a:solidFill>
            <a:srgbClr val="00BBFE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Up Arrow 87"/>
          <p:cNvSpPr/>
          <p:nvPr/>
        </p:nvSpPr>
        <p:spPr>
          <a:xfrm rot="16892810">
            <a:off x="5378096" y="2598967"/>
            <a:ext cx="80379" cy="242747"/>
          </a:xfrm>
          <a:prstGeom prst="upArrow">
            <a:avLst/>
          </a:prstGeom>
          <a:solidFill>
            <a:srgbClr val="00BBFE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048656" y="1996327"/>
            <a:ext cx="1275945" cy="17897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107" idx="11"/>
          </p:cNvCxnSpPr>
          <p:nvPr/>
        </p:nvCxnSpPr>
        <p:spPr>
          <a:xfrm flipH="1" flipV="1">
            <a:off x="3669379" y="1512652"/>
            <a:ext cx="804672" cy="473202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4517136" y="2000250"/>
            <a:ext cx="384048" cy="19587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Arc 83"/>
          <p:cNvSpPr/>
          <p:nvPr/>
        </p:nvSpPr>
        <p:spPr>
          <a:xfrm rot="12886251">
            <a:off x="4924517" y="2012773"/>
            <a:ext cx="85725" cy="69995"/>
          </a:xfrm>
          <a:prstGeom prst="arc">
            <a:avLst>
              <a:gd name="adj1" fmla="val 3529054"/>
              <a:gd name="adj2" fmla="val 21164219"/>
            </a:avLst>
          </a:prstGeom>
          <a:ln>
            <a:solidFill>
              <a:srgbClr val="00B0F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4564696" y="1616218"/>
            <a:ext cx="1128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Fresh/Salt water</a:t>
            </a:r>
          </a:p>
          <a:p>
            <a:r>
              <a:rPr lang="en-US" sz="1100" dirty="0"/>
              <a:t>mixing basin</a:t>
            </a:r>
          </a:p>
        </p:txBody>
      </p:sp>
      <p:cxnSp>
        <p:nvCxnSpPr>
          <p:cNvPr id="118" name="Straight Connector 117"/>
          <p:cNvCxnSpPr/>
          <p:nvPr/>
        </p:nvCxnSpPr>
        <p:spPr>
          <a:xfrm>
            <a:off x="6726699" y="2726056"/>
            <a:ext cx="471645" cy="108585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Freeform 113"/>
          <p:cNvSpPr/>
          <p:nvPr/>
        </p:nvSpPr>
        <p:spPr>
          <a:xfrm>
            <a:off x="2760133" y="3352801"/>
            <a:ext cx="575734" cy="88900"/>
          </a:xfrm>
          <a:custGeom>
            <a:avLst/>
            <a:gdLst>
              <a:gd name="connsiteX0" fmla="*/ 0 w 575734"/>
              <a:gd name="connsiteY0" fmla="*/ 0 h 118533"/>
              <a:gd name="connsiteX1" fmla="*/ 101600 w 575734"/>
              <a:gd name="connsiteY1" fmla="*/ 118533 h 118533"/>
              <a:gd name="connsiteX2" fmla="*/ 575734 w 575734"/>
              <a:gd name="connsiteY2" fmla="*/ 0 h 118533"/>
              <a:gd name="connsiteX3" fmla="*/ 0 w 575734"/>
              <a:gd name="connsiteY3" fmla="*/ 0 h 11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734" h="118533">
                <a:moveTo>
                  <a:pt x="0" y="0"/>
                </a:moveTo>
                <a:lnTo>
                  <a:pt x="101600" y="118533"/>
                </a:lnTo>
                <a:lnTo>
                  <a:pt x="575734" y="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019342" y="1928028"/>
            <a:ext cx="2934237" cy="1243484"/>
          </a:xfrm>
          <a:custGeom>
            <a:avLst/>
            <a:gdLst>
              <a:gd name="connsiteX0" fmla="*/ 0 w 2934237"/>
              <a:gd name="connsiteY0" fmla="*/ 1657978 h 1657978"/>
              <a:gd name="connsiteX1" fmla="*/ 2662813 w 2934237"/>
              <a:gd name="connsiteY1" fmla="*/ 1155561 h 1657978"/>
              <a:gd name="connsiteX2" fmla="*/ 2813538 w 2934237"/>
              <a:gd name="connsiteY2" fmla="*/ 1115367 h 1657978"/>
              <a:gd name="connsiteX3" fmla="*/ 2903973 w 2934237"/>
              <a:gd name="connsiteY3" fmla="*/ 1055077 h 1657978"/>
              <a:gd name="connsiteX4" fmla="*/ 2803490 w 2934237"/>
              <a:gd name="connsiteY4" fmla="*/ 954594 h 1657978"/>
              <a:gd name="connsiteX5" fmla="*/ 1607736 w 2934237"/>
              <a:gd name="connsiteY5" fmla="*/ 0 h 1657978"/>
              <a:gd name="connsiteX6" fmla="*/ 1607736 w 2934237"/>
              <a:gd name="connsiteY6" fmla="*/ 0 h 165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4237" h="1657978">
                <a:moveTo>
                  <a:pt x="0" y="1657978"/>
                </a:moveTo>
                <a:lnTo>
                  <a:pt x="2662813" y="1155561"/>
                </a:lnTo>
                <a:cubicBezTo>
                  <a:pt x="3131736" y="1065126"/>
                  <a:pt x="2773345" y="1132114"/>
                  <a:pt x="2813538" y="1115367"/>
                </a:cubicBezTo>
                <a:cubicBezTo>
                  <a:pt x="2853731" y="1098620"/>
                  <a:pt x="2905648" y="1081872"/>
                  <a:pt x="2903973" y="1055077"/>
                </a:cubicBezTo>
                <a:cubicBezTo>
                  <a:pt x="2902298" y="1028282"/>
                  <a:pt x="3019529" y="1130440"/>
                  <a:pt x="2803490" y="954594"/>
                </a:cubicBezTo>
                <a:cubicBezTo>
                  <a:pt x="2587451" y="778748"/>
                  <a:pt x="1607736" y="0"/>
                  <a:pt x="1607736" y="0"/>
                </a:cubicBezTo>
                <a:lnTo>
                  <a:pt x="1607736" y="0"/>
                </a:lnTo>
              </a:path>
            </a:pathLst>
          </a:custGeom>
          <a:noFill/>
          <a:ln w="38100">
            <a:solidFill>
              <a:srgbClr val="A97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6705601" y="2866251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Hazard drain</a:t>
            </a:r>
          </a:p>
          <a:p>
            <a:r>
              <a:rPr lang="en-US" sz="900" dirty="0">
                <a:solidFill>
                  <a:schemeClr val="bg1"/>
                </a:solidFill>
              </a:rPr>
              <a:t>Fresh water inlet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52600" y="3943350"/>
            <a:ext cx="0" cy="672696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1295400" y="3998826"/>
            <a:ext cx="0" cy="68580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 flipH="1">
            <a:off x="990600" y="3908139"/>
            <a:ext cx="457200" cy="149511"/>
            <a:chOff x="1600200" y="5245521"/>
            <a:chExt cx="486538" cy="199348"/>
          </a:xfrm>
        </p:grpSpPr>
        <p:sp>
          <p:nvSpPr>
            <p:cNvPr id="89" name="Freeform 88"/>
            <p:cNvSpPr/>
            <p:nvPr/>
          </p:nvSpPr>
          <p:spPr>
            <a:xfrm>
              <a:off x="1600200" y="5245521"/>
              <a:ext cx="437699" cy="199348"/>
            </a:xfrm>
            <a:custGeom>
              <a:avLst/>
              <a:gdLst>
                <a:gd name="connsiteX0" fmla="*/ 0 w 437699"/>
                <a:gd name="connsiteY0" fmla="*/ 169013 h 199348"/>
                <a:gd name="connsiteX1" fmla="*/ 437699 w 437699"/>
                <a:gd name="connsiteY1" fmla="*/ 0 h 199348"/>
                <a:gd name="connsiteX2" fmla="*/ 433365 w 437699"/>
                <a:gd name="connsiteY2" fmla="*/ 34670 h 199348"/>
                <a:gd name="connsiteX3" fmla="*/ 56338 w 437699"/>
                <a:gd name="connsiteY3" fmla="*/ 199348 h 1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699" h="199348">
                  <a:moveTo>
                    <a:pt x="0" y="169013"/>
                  </a:moveTo>
                  <a:lnTo>
                    <a:pt x="437699" y="0"/>
                  </a:lnTo>
                  <a:lnTo>
                    <a:pt x="433365" y="34670"/>
                  </a:lnTo>
                  <a:lnTo>
                    <a:pt x="56338" y="199348"/>
                  </a:lnTo>
                </a:path>
              </a:pathLst>
            </a:custGeom>
            <a:pattFill prst="openDmnd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779" y="5293081"/>
              <a:ext cx="122959" cy="122959"/>
            </a:xfrm>
            <a:prstGeom prst="rect">
              <a:avLst/>
            </a:prstGeom>
          </p:spPr>
        </p:pic>
      </p:grpSp>
      <p:sp>
        <p:nvSpPr>
          <p:cNvPr id="55" name="Rectangle 54"/>
          <p:cNvSpPr/>
          <p:nvPr/>
        </p:nvSpPr>
        <p:spPr>
          <a:xfrm>
            <a:off x="1371601" y="4007970"/>
            <a:ext cx="152399" cy="774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1" y="4103490"/>
            <a:ext cx="152399" cy="530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1063189" y="4057651"/>
            <a:ext cx="802054" cy="66791"/>
          </a:xfrm>
          <a:custGeom>
            <a:avLst/>
            <a:gdLst>
              <a:gd name="connsiteX0" fmla="*/ 0 w 398695"/>
              <a:gd name="connsiteY0" fmla="*/ 0 h 39003"/>
              <a:gd name="connsiteX1" fmla="*/ 39002 w 398695"/>
              <a:gd name="connsiteY1" fmla="*/ 39003 h 39003"/>
              <a:gd name="connsiteX2" fmla="*/ 359693 w 398695"/>
              <a:gd name="connsiteY2" fmla="*/ 39003 h 39003"/>
              <a:gd name="connsiteX3" fmla="*/ 398695 w 398695"/>
              <a:gd name="connsiteY3" fmla="*/ 0 h 39003"/>
              <a:gd name="connsiteX4" fmla="*/ 0 w 398695"/>
              <a:gd name="connsiteY4" fmla="*/ 0 h 3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695" h="39003">
                <a:moveTo>
                  <a:pt x="0" y="0"/>
                </a:moveTo>
                <a:lnTo>
                  <a:pt x="39002" y="39003"/>
                </a:lnTo>
                <a:lnTo>
                  <a:pt x="359693" y="39003"/>
                </a:lnTo>
                <a:lnTo>
                  <a:pt x="39869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7" name="Straight Connector 126"/>
          <p:cNvCxnSpPr/>
          <p:nvPr/>
        </p:nvCxnSpPr>
        <p:spPr>
          <a:xfrm>
            <a:off x="1206380" y="4007970"/>
            <a:ext cx="0" cy="706374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1274094" y="4572000"/>
            <a:ext cx="343941" cy="86562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1523999" y="4025646"/>
            <a:ext cx="411480" cy="0"/>
          </a:xfrm>
          <a:prstGeom prst="line">
            <a:avLst/>
          </a:prstGeom>
          <a:ln w="38100">
            <a:solidFill>
              <a:srgbClr val="CB2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1676400" y="3958291"/>
            <a:ext cx="0" cy="681311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457201" y="4572000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-243</a:t>
            </a:r>
          </a:p>
          <a:p>
            <a:r>
              <a:rPr lang="en-US" sz="900" dirty="0">
                <a:solidFill>
                  <a:schemeClr val="bg1"/>
                </a:solidFill>
              </a:rPr>
              <a:t>(sea floor)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457201" y="41148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-233 </a:t>
            </a:r>
          </a:p>
          <a:p>
            <a:r>
              <a:rPr lang="en-US" sz="900" dirty="0"/>
              <a:t>(WSE 2016)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1905000" y="4014369"/>
            <a:ext cx="0" cy="576072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/>
          <p:cNvSpPr/>
          <p:nvPr/>
        </p:nvSpPr>
        <p:spPr>
          <a:xfrm>
            <a:off x="1929385" y="4026446"/>
            <a:ext cx="2731981" cy="437654"/>
          </a:xfrm>
          <a:custGeom>
            <a:avLst/>
            <a:gdLst>
              <a:gd name="connsiteX0" fmla="*/ 0 w 2731981"/>
              <a:gd name="connsiteY0" fmla="*/ 0 h 583539"/>
              <a:gd name="connsiteX1" fmla="*/ 56098 w 2731981"/>
              <a:gd name="connsiteY1" fmla="*/ 11219 h 583539"/>
              <a:gd name="connsiteX2" fmla="*/ 134636 w 2731981"/>
              <a:gd name="connsiteY2" fmla="*/ 61708 h 583539"/>
              <a:gd name="connsiteX3" fmla="*/ 196344 w 2731981"/>
              <a:gd name="connsiteY3" fmla="*/ 117806 h 583539"/>
              <a:gd name="connsiteX4" fmla="*/ 314150 w 2731981"/>
              <a:gd name="connsiteY4" fmla="*/ 258051 h 583539"/>
              <a:gd name="connsiteX5" fmla="*/ 426346 w 2731981"/>
              <a:gd name="connsiteY5" fmla="*/ 460005 h 583539"/>
              <a:gd name="connsiteX6" fmla="*/ 516103 w 2731981"/>
              <a:gd name="connsiteY6" fmla="*/ 538542 h 583539"/>
              <a:gd name="connsiteX7" fmla="*/ 650739 w 2731981"/>
              <a:gd name="connsiteY7" fmla="*/ 572201 h 583539"/>
              <a:gd name="connsiteX8" fmla="*/ 847083 w 2731981"/>
              <a:gd name="connsiteY8" fmla="*/ 583421 h 583539"/>
              <a:gd name="connsiteX9" fmla="*/ 1250989 w 2731981"/>
              <a:gd name="connsiteY9" fmla="*/ 566591 h 583539"/>
              <a:gd name="connsiteX10" fmla="*/ 1469772 w 2731981"/>
              <a:gd name="connsiteY10" fmla="*/ 532932 h 583539"/>
              <a:gd name="connsiteX11" fmla="*/ 1654896 w 2731981"/>
              <a:gd name="connsiteY11" fmla="*/ 499273 h 583539"/>
              <a:gd name="connsiteX12" fmla="*/ 1862459 w 2731981"/>
              <a:gd name="connsiteY12" fmla="*/ 415126 h 583539"/>
              <a:gd name="connsiteX13" fmla="*/ 2131730 w 2731981"/>
              <a:gd name="connsiteY13" fmla="*/ 353418 h 583539"/>
              <a:gd name="connsiteX14" fmla="*/ 2367343 w 2731981"/>
              <a:gd name="connsiteY14" fmla="*/ 246832 h 583539"/>
              <a:gd name="connsiteX15" fmla="*/ 2541247 w 2731981"/>
              <a:gd name="connsiteY15" fmla="*/ 173904 h 583539"/>
              <a:gd name="connsiteX16" fmla="*/ 2731981 w 2731981"/>
              <a:gd name="connsiteY16" fmla="*/ 140245 h 58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1981" h="583539">
                <a:moveTo>
                  <a:pt x="0" y="0"/>
                </a:moveTo>
                <a:cubicBezTo>
                  <a:pt x="16829" y="467"/>
                  <a:pt x="33659" y="934"/>
                  <a:pt x="56098" y="11219"/>
                </a:cubicBezTo>
                <a:cubicBezTo>
                  <a:pt x="78537" y="21504"/>
                  <a:pt x="111262" y="43944"/>
                  <a:pt x="134636" y="61708"/>
                </a:cubicBezTo>
                <a:cubicBezTo>
                  <a:pt x="158010" y="79472"/>
                  <a:pt x="166425" y="85082"/>
                  <a:pt x="196344" y="117806"/>
                </a:cubicBezTo>
                <a:cubicBezTo>
                  <a:pt x="226263" y="150530"/>
                  <a:pt x="275816" y="201018"/>
                  <a:pt x="314150" y="258051"/>
                </a:cubicBezTo>
                <a:cubicBezTo>
                  <a:pt x="352484" y="315084"/>
                  <a:pt x="392687" y="413257"/>
                  <a:pt x="426346" y="460005"/>
                </a:cubicBezTo>
                <a:cubicBezTo>
                  <a:pt x="460005" y="506753"/>
                  <a:pt x="478704" y="519843"/>
                  <a:pt x="516103" y="538542"/>
                </a:cubicBezTo>
                <a:cubicBezTo>
                  <a:pt x="553502" y="557241"/>
                  <a:pt x="595576" y="564721"/>
                  <a:pt x="650739" y="572201"/>
                </a:cubicBezTo>
                <a:cubicBezTo>
                  <a:pt x="705902" y="579681"/>
                  <a:pt x="747041" y="584356"/>
                  <a:pt x="847083" y="583421"/>
                </a:cubicBezTo>
                <a:cubicBezTo>
                  <a:pt x="947125" y="582486"/>
                  <a:pt x="1147208" y="575006"/>
                  <a:pt x="1250989" y="566591"/>
                </a:cubicBezTo>
                <a:cubicBezTo>
                  <a:pt x="1354771" y="558176"/>
                  <a:pt x="1402454" y="544152"/>
                  <a:pt x="1469772" y="532932"/>
                </a:cubicBezTo>
                <a:cubicBezTo>
                  <a:pt x="1537090" y="521712"/>
                  <a:pt x="1589448" y="518907"/>
                  <a:pt x="1654896" y="499273"/>
                </a:cubicBezTo>
                <a:cubicBezTo>
                  <a:pt x="1720344" y="479639"/>
                  <a:pt x="1782987" y="439435"/>
                  <a:pt x="1862459" y="415126"/>
                </a:cubicBezTo>
                <a:cubicBezTo>
                  <a:pt x="1941931" y="390817"/>
                  <a:pt x="2047583" y="381467"/>
                  <a:pt x="2131730" y="353418"/>
                </a:cubicBezTo>
                <a:cubicBezTo>
                  <a:pt x="2215877" y="325369"/>
                  <a:pt x="2299090" y="276751"/>
                  <a:pt x="2367343" y="246832"/>
                </a:cubicBezTo>
                <a:cubicBezTo>
                  <a:pt x="2435596" y="216913"/>
                  <a:pt x="2480474" y="191669"/>
                  <a:pt x="2541247" y="173904"/>
                </a:cubicBezTo>
                <a:cubicBezTo>
                  <a:pt x="2602020" y="156140"/>
                  <a:pt x="2667000" y="148192"/>
                  <a:pt x="2731981" y="140245"/>
                </a:cubicBezTo>
              </a:path>
            </a:pathLst>
          </a:custGeom>
          <a:noFill/>
          <a:ln w="38100">
            <a:solidFill>
              <a:srgbClr val="CB2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Up Arrow 121"/>
          <p:cNvSpPr/>
          <p:nvPr/>
        </p:nvSpPr>
        <p:spPr>
          <a:xfrm rot="10800000" flipV="1">
            <a:off x="1408176" y="4286250"/>
            <a:ext cx="82916" cy="172956"/>
          </a:xfrm>
          <a:prstGeom prst="upArrow">
            <a:avLst/>
          </a:prstGeom>
          <a:solidFill>
            <a:srgbClr val="00BBFE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248657" y="4121658"/>
            <a:ext cx="633367" cy="60894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486400" y="3998826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-230</a:t>
            </a:r>
          </a:p>
          <a:p>
            <a:r>
              <a:rPr lang="en-US" sz="900" dirty="0"/>
              <a:t>playa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5087567" y="4615437"/>
            <a:ext cx="826119" cy="230832"/>
            <a:chOff x="609604" y="5235647"/>
            <a:chExt cx="3071203" cy="264544"/>
          </a:xfrm>
        </p:grpSpPr>
        <p:cxnSp>
          <p:nvCxnSpPr>
            <p:cNvPr id="132" name="Straight Arrow Connector 131"/>
            <p:cNvCxnSpPr/>
            <p:nvPr/>
          </p:nvCxnSpPr>
          <p:spPr>
            <a:xfrm>
              <a:off x="2819054" y="5334000"/>
              <a:ext cx="86175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flipH="1">
              <a:off x="609604" y="5334000"/>
              <a:ext cx="10240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1412441" y="5235647"/>
              <a:ext cx="1699610" cy="264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775 </a:t>
              </a:r>
              <a:r>
                <a:rPr lang="en-US" sz="900" dirty="0" err="1"/>
                <a:t>ft</a:t>
              </a:r>
              <a:endParaRPr lang="en-US" sz="900" dirty="0"/>
            </a:p>
          </p:txBody>
        </p:sp>
      </p:grpSp>
      <p:sp>
        <p:nvSpPr>
          <p:cNvPr id="46" name="Freeform 45"/>
          <p:cNvSpPr/>
          <p:nvPr/>
        </p:nvSpPr>
        <p:spPr>
          <a:xfrm>
            <a:off x="4621794" y="4103491"/>
            <a:ext cx="1265883" cy="46833"/>
          </a:xfrm>
          <a:custGeom>
            <a:avLst/>
            <a:gdLst>
              <a:gd name="connsiteX0" fmla="*/ 0 w 645714"/>
              <a:gd name="connsiteY0" fmla="*/ 17495 h 17495"/>
              <a:gd name="connsiteX1" fmla="*/ 160345 w 645714"/>
              <a:gd name="connsiteY1" fmla="*/ 161 h 17495"/>
              <a:gd name="connsiteX2" fmla="*/ 420364 w 645714"/>
              <a:gd name="connsiteY2" fmla="*/ 8828 h 17495"/>
              <a:gd name="connsiteX3" fmla="*/ 645714 w 645714"/>
              <a:gd name="connsiteY3" fmla="*/ 8828 h 1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714" h="17495">
                <a:moveTo>
                  <a:pt x="0" y="17495"/>
                </a:moveTo>
                <a:cubicBezTo>
                  <a:pt x="45142" y="9550"/>
                  <a:pt x="90284" y="1605"/>
                  <a:pt x="160345" y="161"/>
                </a:cubicBezTo>
                <a:cubicBezTo>
                  <a:pt x="230406" y="-1283"/>
                  <a:pt x="339469" y="7384"/>
                  <a:pt x="420364" y="8828"/>
                </a:cubicBezTo>
                <a:cubicBezTo>
                  <a:pt x="501259" y="10272"/>
                  <a:pt x="573486" y="9550"/>
                  <a:pt x="645714" y="8828"/>
                </a:cubicBezTo>
              </a:path>
            </a:pathLst>
          </a:cu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2904161" y="4080510"/>
            <a:ext cx="184127" cy="720090"/>
          </a:xfrm>
          <a:custGeom>
            <a:avLst/>
            <a:gdLst>
              <a:gd name="connsiteX0" fmla="*/ 216708 w 274849"/>
              <a:gd name="connsiteY0" fmla="*/ 0 h 1168107"/>
              <a:gd name="connsiteX1" fmla="*/ 10571 w 274849"/>
              <a:gd name="connsiteY1" fmla="*/ 634266 h 1168107"/>
              <a:gd name="connsiteX2" fmla="*/ 195566 w 274849"/>
              <a:gd name="connsiteY2" fmla="*/ 591982 h 1168107"/>
              <a:gd name="connsiteX3" fmla="*/ 0 w 274849"/>
              <a:gd name="connsiteY3" fmla="*/ 1168107 h 1168107"/>
              <a:gd name="connsiteX4" fmla="*/ 58141 w 274849"/>
              <a:gd name="connsiteY4" fmla="*/ 1168107 h 1168107"/>
              <a:gd name="connsiteX5" fmla="*/ 269563 w 274849"/>
              <a:gd name="connsiteY5" fmla="*/ 533841 h 1168107"/>
              <a:gd name="connsiteX6" fmla="*/ 89855 w 274849"/>
              <a:gd name="connsiteY6" fmla="*/ 570840 h 1168107"/>
              <a:gd name="connsiteX7" fmla="*/ 274849 w 274849"/>
              <a:gd name="connsiteY7" fmla="*/ 0 h 1168107"/>
              <a:gd name="connsiteX8" fmla="*/ 216708 w 274849"/>
              <a:gd name="connsiteY8" fmla="*/ 0 h 116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849" h="1168107">
                <a:moveTo>
                  <a:pt x="216708" y="0"/>
                </a:moveTo>
                <a:lnTo>
                  <a:pt x="10571" y="634266"/>
                </a:lnTo>
                <a:lnTo>
                  <a:pt x="195566" y="591982"/>
                </a:lnTo>
                <a:lnTo>
                  <a:pt x="0" y="1168107"/>
                </a:lnTo>
                <a:lnTo>
                  <a:pt x="58141" y="1168107"/>
                </a:lnTo>
                <a:lnTo>
                  <a:pt x="269563" y="533841"/>
                </a:lnTo>
                <a:lnTo>
                  <a:pt x="89855" y="570840"/>
                </a:lnTo>
                <a:lnTo>
                  <a:pt x="274849" y="0"/>
                </a:lnTo>
                <a:lnTo>
                  <a:pt x="216708" y="0"/>
                </a:lnTo>
                <a:close/>
              </a:path>
            </a:pathLst>
          </a:custGeom>
          <a:solidFill>
            <a:schemeClr val="bg1">
              <a:alpha val="59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" name="Group 152"/>
          <p:cNvGrpSpPr/>
          <p:nvPr/>
        </p:nvGrpSpPr>
        <p:grpSpPr>
          <a:xfrm>
            <a:off x="2743200" y="857250"/>
            <a:ext cx="193152" cy="150923"/>
            <a:chOff x="254758" y="5478260"/>
            <a:chExt cx="914401" cy="733293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016759" y="5525206"/>
              <a:ext cx="0" cy="666426"/>
            </a:xfrm>
            <a:prstGeom prst="line">
              <a:avLst/>
            </a:prstGeom>
            <a:ln w="95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559558" y="5599177"/>
              <a:ext cx="0" cy="599782"/>
            </a:xfrm>
            <a:prstGeom prst="line">
              <a:avLst/>
            </a:prstGeom>
            <a:ln w="95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/>
            <p:cNvGrpSpPr/>
            <p:nvPr/>
          </p:nvGrpSpPr>
          <p:grpSpPr>
            <a:xfrm flipH="1">
              <a:off x="254758" y="5478260"/>
              <a:ext cx="457200" cy="199348"/>
              <a:chOff x="1600200" y="5245521"/>
              <a:chExt cx="486538" cy="199348"/>
            </a:xfrm>
          </p:grpSpPr>
          <p:sp>
            <p:nvSpPr>
              <p:cNvPr id="162" name="Freeform 161"/>
              <p:cNvSpPr/>
              <p:nvPr/>
            </p:nvSpPr>
            <p:spPr>
              <a:xfrm>
                <a:off x="1600200" y="5245521"/>
                <a:ext cx="437699" cy="199348"/>
              </a:xfrm>
              <a:custGeom>
                <a:avLst/>
                <a:gdLst>
                  <a:gd name="connsiteX0" fmla="*/ 0 w 437699"/>
                  <a:gd name="connsiteY0" fmla="*/ 169013 h 199348"/>
                  <a:gd name="connsiteX1" fmla="*/ 437699 w 437699"/>
                  <a:gd name="connsiteY1" fmla="*/ 0 h 199348"/>
                  <a:gd name="connsiteX2" fmla="*/ 433365 w 437699"/>
                  <a:gd name="connsiteY2" fmla="*/ 34670 h 199348"/>
                  <a:gd name="connsiteX3" fmla="*/ 56338 w 437699"/>
                  <a:gd name="connsiteY3" fmla="*/ 199348 h 199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699" h="199348">
                    <a:moveTo>
                      <a:pt x="0" y="169013"/>
                    </a:moveTo>
                    <a:lnTo>
                      <a:pt x="437699" y="0"/>
                    </a:lnTo>
                    <a:lnTo>
                      <a:pt x="433365" y="34670"/>
                    </a:lnTo>
                    <a:lnTo>
                      <a:pt x="56338" y="199348"/>
                    </a:lnTo>
                  </a:path>
                </a:pathLst>
              </a:custGeom>
              <a:pattFill prst="openDmnd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3" name="Picture 1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3779" y="5293081"/>
                <a:ext cx="122959" cy="122959"/>
              </a:xfrm>
              <a:prstGeom prst="rect">
                <a:avLst/>
              </a:prstGeom>
            </p:spPr>
          </p:pic>
        </p:grpSp>
        <p:sp>
          <p:nvSpPr>
            <p:cNvPr id="157" name="Rectangle 156"/>
            <p:cNvSpPr/>
            <p:nvPr/>
          </p:nvSpPr>
          <p:spPr>
            <a:xfrm>
              <a:off x="635758" y="5611368"/>
              <a:ext cx="152399" cy="10322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7347" y="5677608"/>
              <a:ext cx="802054" cy="89055"/>
            </a:xfrm>
            <a:custGeom>
              <a:avLst/>
              <a:gdLst>
                <a:gd name="connsiteX0" fmla="*/ 0 w 398695"/>
                <a:gd name="connsiteY0" fmla="*/ 0 h 39003"/>
                <a:gd name="connsiteX1" fmla="*/ 39002 w 398695"/>
                <a:gd name="connsiteY1" fmla="*/ 39003 h 39003"/>
                <a:gd name="connsiteX2" fmla="*/ 359693 w 398695"/>
                <a:gd name="connsiteY2" fmla="*/ 39003 h 39003"/>
                <a:gd name="connsiteX3" fmla="*/ 398695 w 398695"/>
                <a:gd name="connsiteY3" fmla="*/ 0 h 39003"/>
                <a:gd name="connsiteX4" fmla="*/ 0 w 398695"/>
                <a:gd name="connsiteY4" fmla="*/ 0 h 3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695" h="39003">
                  <a:moveTo>
                    <a:pt x="0" y="0"/>
                  </a:moveTo>
                  <a:lnTo>
                    <a:pt x="39002" y="39003"/>
                  </a:lnTo>
                  <a:lnTo>
                    <a:pt x="359693" y="39003"/>
                  </a:lnTo>
                  <a:lnTo>
                    <a:pt x="3986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/>
            <p:cNvCxnSpPr/>
            <p:nvPr/>
          </p:nvCxnSpPr>
          <p:spPr>
            <a:xfrm>
              <a:off x="470538" y="5611374"/>
              <a:ext cx="0" cy="599782"/>
            </a:xfrm>
            <a:prstGeom prst="line">
              <a:avLst/>
            </a:prstGeom>
            <a:ln w="95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940559" y="5545128"/>
              <a:ext cx="0" cy="666425"/>
            </a:xfrm>
            <a:prstGeom prst="line">
              <a:avLst/>
            </a:prstGeom>
            <a:ln w="95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1169159" y="5619901"/>
              <a:ext cx="0" cy="0"/>
            </a:xfrm>
            <a:prstGeom prst="line">
              <a:avLst/>
            </a:prstGeom>
            <a:ln w="95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Freeform 134"/>
          <p:cNvSpPr/>
          <p:nvPr/>
        </p:nvSpPr>
        <p:spPr>
          <a:xfrm>
            <a:off x="6638544" y="1940814"/>
            <a:ext cx="219456" cy="48638"/>
          </a:xfrm>
          <a:custGeom>
            <a:avLst/>
            <a:gdLst>
              <a:gd name="connsiteX0" fmla="*/ 0 w 194466"/>
              <a:gd name="connsiteY0" fmla="*/ 16551 h 86889"/>
              <a:gd name="connsiteX1" fmla="*/ 66201 w 194466"/>
              <a:gd name="connsiteY1" fmla="*/ 86889 h 86889"/>
              <a:gd name="connsiteX2" fmla="*/ 194466 w 194466"/>
              <a:gd name="connsiteY2" fmla="*/ 74476 h 86889"/>
              <a:gd name="connsiteX3" fmla="*/ 128265 w 194466"/>
              <a:gd name="connsiteY3" fmla="*/ 0 h 86889"/>
              <a:gd name="connsiteX4" fmla="*/ 0 w 194466"/>
              <a:gd name="connsiteY4" fmla="*/ 16551 h 8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66" h="86889">
                <a:moveTo>
                  <a:pt x="0" y="16551"/>
                </a:moveTo>
                <a:lnTo>
                  <a:pt x="66201" y="86889"/>
                </a:lnTo>
                <a:lnTo>
                  <a:pt x="194466" y="74476"/>
                </a:lnTo>
                <a:lnTo>
                  <a:pt x="128265" y="0"/>
                </a:lnTo>
                <a:lnTo>
                  <a:pt x="0" y="16551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solidFill>
              <a:srgbClr val="C09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6476466" y="1946400"/>
            <a:ext cx="229135" cy="46708"/>
          </a:xfrm>
          <a:custGeom>
            <a:avLst/>
            <a:gdLst>
              <a:gd name="connsiteX0" fmla="*/ 0 w 194466"/>
              <a:gd name="connsiteY0" fmla="*/ 16551 h 86889"/>
              <a:gd name="connsiteX1" fmla="*/ 66201 w 194466"/>
              <a:gd name="connsiteY1" fmla="*/ 86889 h 86889"/>
              <a:gd name="connsiteX2" fmla="*/ 194466 w 194466"/>
              <a:gd name="connsiteY2" fmla="*/ 74476 h 86889"/>
              <a:gd name="connsiteX3" fmla="*/ 128265 w 194466"/>
              <a:gd name="connsiteY3" fmla="*/ 0 h 86889"/>
              <a:gd name="connsiteX4" fmla="*/ 0 w 194466"/>
              <a:gd name="connsiteY4" fmla="*/ 16551 h 8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66" h="86889">
                <a:moveTo>
                  <a:pt x="0" y="16551"/>
                </a:moveTo>
                <a:lnTo>
                  <a:pt x="66201" y="86889"/>
                </a:lnTo>
                <a:lnTo>
                  <a:pt x="194466" y="74476"/>
                </a:lnTo>
                <a:lnTo>
                  <a:pt x="128265" y="0"/>
                </a:lnTo>
                <a:lnTo>
                  <a:pt x="0" y="16551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solidFill>
              <a:srgbClr val="C09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2"/>
          <p:cNvSpPr/>
          <p:nvPr/>
        </p:nvSpPr>
        <p:spPr>
          <a:xfrm>
            <a:off x="6430140" y="1956528"/>
            <a:ext cx="134471" cy="45862"/>
          </a:xfrm>
          <a:custGeom>
            <a:avLst/>
            <a:gdLst>
              <a:gd name="connsiteX0" fmla="*/ 0 w 134471"/>
              <a:gd name="connsiteY0" fmla="*/ 2445 h 48898"/>
              <a:gd name="connsiteX1" fmla="*/ 66013 w 134471"/>
              <a:gd name="connsiteY1" fmla="*/ 0 h 48898"/>
              <a:gd name="connsiteX2" fmla="*/ 134471 w 134471"/>
              <a:gd name="connsiteY2" fmla="*/ 44009 h 48898"/>
              <a:gd name="connsiteX3" fmla="*/ 63568 w 134471"/>
              <a:gd name="connsiteY3" fmla="*/ 48898 h 48898"/>
              <a:gd name="connsiteX4" fmla="*/ 0 w 134471"/>
              <a:gd name="connsiteY4" fmla="*/ 2445 h 4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71" h="48898">
                <a:moveTo>
                  <a:pt x="0" y="2445"/>
                </a:moveTo>
                <a:lnTo>
                  <a:pt x="66013" y="0"/>
                </a:lnTo>
                <a:lnTo>
                  <a:pt x="134471" y="44009"/>
                </a:lnTo>
                <a:lnTo>
                  <a:pt x="63568" y="48898"/>
                </a:lnTo>
                <a:lnTo>
                  <a:pt x="0" y="2445"/>
                </a:lnTo>
                <a:close/>
              </a:path>
            </a:pathLst>
          </a:custGeom>
          <a:ln w="12700">
            <a:solidFill>
              <a:srgbClr val="AD9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113" idx="0"/>
            <a:endCxn id="12" idx="3"/>
          </p:cNvCxnSpPr>
          <p:nvPr/>
        </p:nvCxnSpPr>
        <p:spPr>
          <a:xfrm flipV="1">
            <a:off x="6430140" y="1933792"/>
            <a:ext cx="490551" cy="25029"/>
          </a:xfrm>
          <a:prstGeom prst="line">
            <a:avLst/>
          </a:prstGeom>
          <a:ln w="19050">
            <a:solidFill>
              <a:srgbClr val="AD98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13" idx="3"/>
          </p:cNvCxnSpPr>
          <p:nvPr/>
        </p:nvCxnSpPr>
        <p:spPr>
          <a:xfrm flipV="1">
            <a:off x="6493707" y="1975105"/>
            <a:ext cx="498764" cy="27284"/>
          </a:xfrm>
          <a:prstGeom prst="line">
            <a:avLst/>
          </a:prstGeom>
          <a:ln w="19050">
            <a:solidFill>
              <a:srgbClr val="AD98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Up Arrow 118"/>
          <p:cNvSpPr/>
          <p:nvPr/>
        </p:nvSpPr>
        <p:spPr>
          <a:xfrm rot="16200000">
            <a:off x="6958696" y="1896424"/>
            <a:ext cx="34289" cy="120206"/>
          </a:xfrm>
          <a:prstGeom prst="upArrow">
            <a:avLst/>
          </a:prstGeom>
          <a:solidFill>
            <a:srgbClr val="00BBFE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9AA094"/>
              </a:clrFrom>
              <a:clrTo>
                <a:srgbClr val="9AA094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4" t="1" r="11435" b="7512"/>
          <a:stretch/>
        </p:blipFill>
        <p:spPr>
          <a:xfrm flipH="1">
            <a:off x="6470847" y="1955592"/>
            <a:ext cx="50493" cy="40736"/>
          </a:xfrm>
          <a:prstGeom prst="rect">
            <a:avLst/>
          </a:prstGeom>
          <a:ln>
            <a:solidFill>
              <a:srgbClr val="AD985B"/>
            </a:solidFill>
          </a:ln>
        </p:spPr>
      </p:pic>
      <p:sp>
        <p:nvSpPr>
          <p:cNvPr id="79" name="Freeform 78"/>
          <p:cNvSpPr/>
          <p:nvPr/>
        </p:nvSpPr>
        <p:spPr>
          <a:xfrm>
            <a:off x="6354981" y="1964374"/>
            <a:ext cx="115866" cy="33190"/>
          </a:xfrm>
          <a:custGeom>
            <a:avLst/>
            <a:gdLst>
              <a:gd name="connsiteX0" fmla="*/ 0 w 115866"/>
              <a:gd name="connsiteY0" fmla="*/ 44253 h 44253"/>
              <a:gd name="connsiteX1" fmla="*/ 72025 w 115866"/>
              <a:gd name="connsiteY1" fmla="*/ 31727 h 44253"/>
              <a:gd name="connsiteX2" fmla="*/ 87682 w 115866"/>
              <a:gd name="connsiteY2" fmla="*/ 3543 h 44253"/>
              <a:gd name="connsiteX3" fmla="*/ 115866 w 115866"/>
              <a:gd name="connsiteY3" fmla="*/ 412 h 44253"/>
              <a:gd name="connsiteX4" fmla="*/ 115866 w 115866"/>
              <a:gd name="connsiteY4" fmla="*/ 412 h 4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866" h="44253">
                <a:moveTo>
                  <a:pt x="0" y="44253"/>
                </a:moveTo>
                <a:cubicBezTo>
                  <a:pt x="28705" y="41382"/>
                  <a:pt x="57411" y="38512"/>
                  <a:pt x="72025" y="31727"/>
                </a:cubicBezTo>
                <a:cubicBezTo>
                  <a:pt x="86639" y="24942"/>
                  <a:pt x="80375" y="8762"/>
                  <a:pt x="87682" y="3543"/>
                </a:cubicBezTo>
                <a:cubicBezTo>
                  <a:pt x="94989" y="-1676"/>
                  <a:pt x="115866" y="412"/>
                  <a:pt x="115866" y="412"/>
                </a:cubicBezTo>
                <a:lnTo>
                  <a:pt x="115866" y="412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645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20649" r="11487" b="20503"/>
          <a:stretch/>
        </p:blipFill>
        <p:spPr bwMode="auto">
          <a:xfrm>
            <a:off x="457199" y="666750"/>
            <a:ext cx="8264611" cy="4476750"/>
          </a:xfrm>
          <a:prstGeom prst="rect">
            <a:avLst/>
          </a:prstGeom>
          <a:ln>
            <a:noFill/>
          </a:ln>
          <a:effectLst>
            <a:softEdge rad="381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TOTAL PLAYA EXPOSURE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4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3094"/>
            <a:ext cx="4495800" cy="3579855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 smtClean="0"/>
              <a:t>Local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Infrastructure Finance Districts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State Water Bond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Federal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US EPA</a:t>
            </a:r>
            <a:endParaRPr lang="en-US" dirty="0"/>
          </a:p>
          <a:p>
            <a:pPr lvl="1">
              <a:spcAft>
                <a:spcPts val="1800"/>
              </a:spcAft>
            </a:pPr>
            <a:r>
              <a:rPr lang="en-US" dirty="0" smtClean="0"/>
              <a:t>US </a:t>
            </a:r>
            <a:r>
              <a:rPr lang="en-US" dirty="0" err="1" smtClean="0"/>
              <a:t>Dept</a:t>
            </a:r>
            <a:r>
              <a:rPr lang="en-US" dirty="0" smtClean="0"/>
              <a:t> of Agriculture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sources of Funding</a:t>
            </a:r>
            <a:endParaRPr lang="en-US" dirty="0"/>
          </a:p>
        </p:txBody>
      </p:sp>
      <p:pic>
        <p:nvPicPr>
          <p:cNvPr id="8194" name="Picture 2" descr="C:\Users\philjohnson\Desktop\SSA\Daniel Edwards Photography\DesertShoresGullRoad (1280x71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49295"/>
            <a:ext cx="4495800" cy="3048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70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Salton Sea Authority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9150"/>
            <a:ext cx="4779182" cy="3608856"/>
          </a:xfrm>
        </p:spPr>
        <p:txBody>
          <a:bodyPr/>
          <a:lstStyle/>
          <a:p>
            <a:r>
              <a:rPr lang="en-US" dirty="0"/>
              <a:t>What is the SSA? Who are the members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was it created, and by whom</a:t>
            </a:r>
            <a:r>
              <a:rPr lang="en-US" dirty="0" smtClean="0"/>
              <a:t>? </a:t>
            </a:r>
          </a:p>
          <a:p>
            <a:endParaRPr lang="en-US" dirty="0"/>
          </a:p>
          <a:p>
            <a:r>
              <a:rPr lang="en-US" dirty="0" smtClean="0"/>
              <a:t>Why </a:t>
            </a:r>
            <a:r>
              <a:rPr lang="en-US" dirty="0"/>
              <a:t>was it created and what is its mission?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D5CD-37B1-48A0-84CA-E8A0D300D59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074" name="Picture 2" descr="C:\Users\philjohnson\Desktop\SSA\Daniel Edwards Photography\NSYCSunset (1280x107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848" y="895350"/>
            <a:ext cx="3956222" cy="3264408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3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i="1" dirty="0">
                <a:latin typeface="Calibri" pitchFamily="34" charset="0"/>
                <a:cs typeface="Times New Roman" panose="02020603050405020304" pitchFamily="18" charset="0"/>
              </a:rPr>
              <a:t>Infrastructure Financing Districts (</a:t>
            </a:r>
            <a:r>
              <a:rPr lang="en-US" sz="2700" i="1" dirty="0" smtClean="0">
                <a:latin typeface="Calibri" pitchFamily="34" charset="0"/>
                <a:cs typeface="Times New Roman" panose="02020603050405020304" pitchFamily="18" charset="0"/>
              </a:rPr>
              <a:t>IFD)</a:t>
            </a:r>
            <a:endParaRPr lang="en-US" sz="2700" i="1" dirty="0"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95350"/>
            <a:ext cx="5638800" cy="385668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  <a:cs typeface="Times New Roman" panose="02020603050405020304" pitchFamily="18" charset="0"/>
              </a:rPr>
              <a:t>NOT a new tax</a:t>
            </a:r>
          </a:p>
          <a:p>
            <a:r>
              <a:rPr lang="en-US" dirty="0" smtClean="0">
                <a:latin typeface="Calibri" pitchFamily="34" charset="0"/>
                <a:cs typeface="Times New Roman" panose="02020603050405020304" pitchFamily="18" charset="0"/>
              </a:rPr>
              <a:t>NOT a change in tax rate</a:t>
            </a:r>
          </a:p>
          <a:p>
            <a:pPr marL="0" indent="0">
              <a:buNone/>
            </a:pPr>
            <a:endParaRPr lang="en-US" dirty="0" smtClean="0">
              <a:latin typeface="Calibri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Calibri" pitchFamily="34" charset="0"/>
                <a:cs typeface="Times New Roman" panose="02020603050405020304" pitchFamily="18" charset="0"/>
              </a:rPr>
              <a:t>Leverages existing local </a:t>
            </a:r>
            <a:r>
              <a:rPr lang="en-US" dirty="0">
                <a:latin typeface="Calibri" pitchFamily="34" charset="0"/>
                <a:cs typeface="Times New Roman" panose="02020603050405020304" pitchFamily="18" charset="0"/>
              </a:rPr>
              <a:t>property tax </a:t>
            </a:r>
          </a:p>
          <a:p>
            <a:pPr marL="0" indent="0">
              <a:buNone/>
            </a:pPr>
            <a:endParaRPr lang="en-US" dirty="0">
              <a:latin typeface="Calibri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itchFamily="34" charset="0"/>
                <a:cs typeface="Times New Roman" panose="02020603050405020304" pitchFamily="18" charset="0"/>
              </a:rPr>
              <a:t>Requires a defined project </a:t>
            </a:r>
            <a:r>
              <a:rPr lang="en-US" dirty="0" smtClean="0">
                <a:latin typeface="Calibri" pitchFamily="34" charset="0"/>
                <a:cs typeface="Times New Roman" panose="02020603050405020304" pitchFamily="18" charset="0"/>
              </a:rPr>
              <a:t>providing clear benefits</a:t>
            </a:r>
            <a:endParaRPr lang="en-US" dirty="0">
              <a:latin typeface="Calibri" pitchFamily="34" charset="0"/>
              <a:cs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philjohnson\Desktop\SSA\Daniel Edwards Photography\SaltonSeaFishermanReel (852x128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66750"/>
            <a:ext cx="2596896" cy="390144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292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90600" y="1276350"/>
            <a:ext cx="7848600" cy="2332502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H</a:t>
            </a:r>
            <a:r>
              <a:rPr lang="en-US" dirty="0"/>
              <a:t>uman Health impacted by Air </a:t>
            </a:r>
            <a:r>
              <a:rPr lang="en-US" dirty="0" smtClean="0"/>
              <a:t>Quality</a:t>
            </a:r>
          </a:p>
          <a:p>
            <a:pPr algn="l"/>
            <a:endParaRPr lang="en-US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 smtClean="0"/>
              <a:t>H</a:t>
            </a:r>
            <a:r>
              <a:rPr lang="en-US" dirty="0" smtClean="0"/>
              <a:t>abitat </a:t>
            </a:r>
            <a:r>
              <a:rPr lang="en-US" dirty="0"/>
              <a:t>loss impacting Pacific </a:t>
            </a:r>
            <a:r>
              <a:rPr lang="en-US" dirty="0" smtClean="0"/>
              <a:t>Flyway</a:t>
            </a:r>
          </a:p>
          <a:p>
            <a:pPr algn="l"/>
            <a:endParaRPr lang="en-US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 smtClean="0"/>
              <a:t>O</a:t>
            </a:r>
            <a:r>
              <a:rPr lang="en-US" dirty="0" smtClean="0"/>
              <a:t>pportunities</a:t>
            </a:r>
            <a:r>
              <a:rPr lang="en-US" dirty="0"/>
              <a:t>: Renewable Energy, Recreation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&amp;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2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1" y="17860"/>
            <a:ext cx="6858000" cy="51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518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55" y="0"/>
            <a:ext cx="7027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15761"/>
            <a:ext cx="6858000" cy="4511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Financial Feasibility Action Plan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Precursor to the SSMP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0"/>
            <a:ext cx="6858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Historic MOU for cooperative land use planning to develop a Perimeter Lake</a:t>
            </a:r>
          </a:p>
        </p:txBody>
      </p:sp>
    </p:spTree>
    <p:extLst>
      <p:ext uri="{BB962C8B-B14F-4D97-AF65-F5344CB8AC3E}">
        <p14:creationId xmlns:p14="http://schemas.microsoft.com/office/powerpoint/2010/main" val="1169242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latin typeface="Calibri" pitchFamily="34" charset="0"/>
                <a:cs typeface="Times New Roman" panose="02020603050405020304" pitchFamily="18" charset="0"/>
              </a:rPr>
              <a:t>Stable Shoreline = Multiple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028700"/>
            <a:ext cx="3657600" cy="367665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sz="3800" dirty="0">
                <a:cs typeface="Times New Roman" panose="02020603050405020304" pitchFamily="18" charset="0"/>
              </a:rPr>
              <a:t>SSMP 10-year plan:</a:t>
            </a:r>
          </a:p>
          <a:p>
            <a:pPr lvl="1"/>
            <a:r>
              <a:rPr lang="en-US" sz="3800" dirty="0">
                <a:cs typeface="Times New Roman" panose="02020603050405020304" pitchFamily="18" charset="0"/>
              </a:rPr>
              <a:t>Goal: Smaller sustainable sea</a:t>
            </a:r>
          </a:p>
          <a:p>
            <a:pPr lvl="1"/>
            <a:r>
              <a:rPr lang="en-US" sz="3800" dirty="0">
                <a:cs typeface="Times New Roman" panose="02020603050405020304" pitchFamily="18" charset="0"/>
              </a:rPr>
              <a:t>State obligation: AQ, Habitat</a:t>
            </a:r>
          </a:p>
          <a:p>
            <a:pPr lvl="1"/>
            <a:r>
              <a:rPr lang="en-US" sz="3800" dirty="0">
                <a:cs typeface="Times New Roman" panose="02020603050405020304" pitchFamily="18" charset="0"/>
              </a:rPr>
              <a:t>Local benefits: </a:t>
            </a:r>
          </a:p>
          <a:p>
            <a:pPr lvl="2"/>
            <a:r>
              <a:rPr lang="en-US" sz="3800" dirty="0">
                <a:cs typeface="Times New Roman" panose="02020603050405020304" pitchFamily="18" charset="0"/>
              </a:rPr>
              <a:t>Recreation</a:t>
            </a:r>
          </a:p>
          <a:p>
            <a:pPr lvl="2"/>
            <a:r>
              <a:rPr lang="en-US" sz="3800" dirty="0">
                <a:cs typeface="Times New Roman" panose="02020603050405020304" pitchFamily="18" charset="0"/>
              </a:rPr>
              <a:t>Renewable Energy</a:t>
            </a:r>
          </a:p>
          <a:p>
            <a:pPr lvl="1"/>
            <a:r>
              <a:rPr lang="en-US" sz="3800" dirty="0">
                <a:cs typeface="Times New Roman" panose="02020603050405020304" pitchFamily="18" charset="0"/>
              </a:rPr>
              <a:t>Protects up to 30,000 acres of potentially emissive playa</a:t>
            </a:r>
          </a:p>
          <a:p>
            <a:pPr lvl="0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philjohnson\Desktop\Photos I know we can use!!!\Western sandpiper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351" y="1085850"/>
            <a:ext cx="292852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487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the Salton 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42950"/>
            <a:ext cx="7315200" cy="3886199"/>
          </a:xfrm>
        </p:spPr>
        <p:txBody>
          <a:bodyPr>
            <a:normAutofit fontScale="25000" lnSpcReduction="20000"/>
          </a:bodyPr>
          <a:lstStyle/>
          <a:p>
            <a:r>
              <a:rPr lang="en-US" sz="8800" dirty="0"/>
              <a:t>Status Quo = declining ecology &amp; economy</a:t>
            </a:r>
          </a:p>
          <a:p>
            <a:r>
              <a:rPr lang="en-US" sz="8800" dirty="0"/>
              <a:t>North America’s largest and most diverse migratory bird habitat outside the Everglades </a:t>
            </a:r>
          </a:p>
          <a:p>
            <a:r>
              <a:rPr lang="en-US" sz="8800" dirty="0"/>
              <a:t>Salinity approaching 2 x ocean</a:t>
            </a:r>
          </a:p>
          <a:p>
            <a:r>
              <a:rPr lang="en-US" sz="8800" dirty="0" smtClean="0"/>
              <a:t>Algae blooms in Sea occasionally kill fish</a:t>
            </a:r>
          </a:p>
          <a:p>
            <a:r>
              <a:rPr lang="en-US" sz="8800" dirty="0" smtClean="0"/>
              <a:t>Water </a:t>
            </a:r>
            <a:r>
              <a:rPr lang="en-US" sz="8800" dirty="0"/>
              <a:t>transfers in 2017: reduced inflow</a:t>
            </a:r>
          </a:p>
          <a:p>
            <a:r>
              <a:rPr lang="en-US" sz="8800" dirty="0" smtClean="0"/>
              <a:t>Less </a:t>
            </a:r>
            <a:r>
              <a:rPr lang="en-US" sz="8800" dirty="0"/>
              <a:t>inflow: shoreline will shrink</a:t>
            </a:r>
          </a:p>
          <a:p>
            <a:r>
              <a:rPr lang="en-US" sz="8800" dirty="0" smtClean="0"/>
              <a:t>Exposure </a:t>
            </a:r>
            <a:r>
              <a:rPr lang="en-US" sz="8800" dirty="0"/>
              <a:t>of nearly 100 </a:t>
            </a:r>
            <a:r>
              <a:rPr lang="en-US" sz="8800" dirty="0" err="1"/>
              <a:t>sq</a:t>
            </a:r>
            <a:r>
              <a:rPr lang="en-US" sz="8800" dirty="0"/>
              <a:t> miles of playa</a:t>
            </a:r>
          </a:p>
          <a:p>
            <a:r>
              <a:rPr lang="en-US" sz="8800" dirty="0" smtClean="0"/>
              <a:t>Air </a:t>
            </a:r>
            <a:r>
              <a:rPr lang="en-US" sz="8800" dirty="0"/>
              <a:t>quality decline: odors and dust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D5CD-37B1-48A0-84CA-E8A0D300D59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 descr="C:\Users\philjohnson\Desktop\SSA\Daniel Edwards Photography\HeronEgre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90932"/>
            <a:ext cx="3344091" cy="3331029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33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4247" y="1809750"/>
            <a:ext cx="8255506" cy="1314450"/>
          </a:xfrm>
        </p:spPr>
        <p:txBody>
          <a:bodyPr/>
          <a:lstStyle/>
          <a:p>
            <a:r>
              <a:rPr lang="en-US" dirty="0" smtClean="0"/>
              <a:t>$70 Billion in Damages</a:t>
            </a:r>
          </a:p>
          <a:p>
            <a:r>
              <a:rPr lang="en-US" dirty="0" smtClean="0"/>
              <a:t>“The most costly and irresponsible of all options”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NOTHING scenario</a:t>
            </a:r>
          </a:p>
        </p:txBody>
      </p:sp>
    </p:spTree>
    <p:extLst>
      <p:ext uri="{BB962C8B-B14F-4D97-AF65-F5344CB8AC3E}">
        <p14:creationId xmlns:p14="http://schemas.microsoft.com/office/powerpoint/2010/main" val="33743352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SMP PP Template 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lton Sea Plai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5975</TotalTime>
  <Words>872</Words>
  <Application>Microsoft Office PowerPoint</Application>
  <PresentationFormat>On-screen Show (16:9)</PresentationFormat>
  <Paragraphs>199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Adobe Fan Heiti Std B</vt:lpstr>
      <vt:lpstr>Adobe Gothic Std B</vt:lpstr>
      <vt:lpstr>Arial</vt:lpstr>
      <vt:lpstr>Calibri</vt:lpstr>
      <vt:lpstr>Times New Roman</vt:lpstr>
      <vt:lpstr>Wingdings 2</vt:lpstr>
      <vt:lpstr>SSMP PP Template v2</vt:lpstr>
      <vt:lpstr>Salton Sea Plain</vt:lpstr>
      <vt:lpstr>PowerPoint Presentation</vt:lpstr>
      <vt:lpstr>Salton Sea Authority</vt:lpstr>
      <vt:lpstr>Challenges &amp; Opportunities</vt:lpstr>
      <vt:lpstr>PowerPoint Presentation</vt:lpstr>
      <vt:lpstr>PowerPoint Presentation</vt:lpstr>
      <vt:lpstr>Financial Feasibility Action Plan</vt:lpstr>
      <vt:lpstr>Stable Shoreline = Multiple Benefits</vt:lpstr>
      <vt:lpstr>Status of the Salton Sea</vt:lpstr>
      <vt:lpstr>DO NOTHING scenario</vt:lpstr>
      <vt:lpstr>PowerPoint Presentation</vt:lpstr>
      <vt:lpstr>Significant progress at the Sea</vt:lpstr>
      <vt:lpstr>Governance: AB 71 (Perez)</vt:lpstr>
      <vt:lpstr>Improved Trust = Legislative Support</vt:lpstr>
      <vt:lpstr>SALTON SEA MANGMENT Program 10 Year PLAN</vt:lpstr>
      <vt:lpstr>SSA Delivers First state-Funded Project  ever Completed at Salton Sea</vt:lpstr>
      <vt:lpstr>NEAR-TERM DESIGN &amp; CONSTRUCTION</vt:lpstr>
      <vt:lpstr>PowerPoint Presentation</vt:lpstr>
      <vt:lpstr>ESTIMATED TOTAL PLAYA EXPOSURE </vt:lpstr>
      <vt:lpstr>New sources of Funding</vt:lpstr>
      <vt:lpstr>Infrastructure Financing Districts (IFD)</vt:lpstr>
    </vt:vector>
  </TitlesOfParts>
  <Company>California Natural Resources Agency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Wilcox, Bruce@CNRA</dc:creator>
  <cp:lastModifiedBy>PRosentrater</cp:lastModifiedBy>
  <cp:revision>358</cp:revision>
  <cp:lastPrinted>2017-06-02T17:56:04Z</cp:lastPrinted>
  <dcterms:created xsi:type="dcterms:W3CDTF">2016-11-12T21:19:05Z</dcterms:created>
  <dcterms:modified xsi:type="dcterms:W3CDTF">2019-02-07T06:16:33Z</dcterms:modified>
</cp:coreProperties>
</file>