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0.xml" ContentType="application/vnd.ms-office.chartcolorstyle+xml"/>
  <Override PartName="/ppt/charts/style2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92" r:id="rId3"/>
    <p:sldId id="258" r:id="rId4"/>
    <p:sldId id="1634" r:id="rId5"/>
    <p:sldId id="1635" r:id="rId6"/>
    <p:sldId id="673" r:id="rId7"/>
    <p:sldId id="1636" r:id="rId8"/>
    <p:sldId id="665" r:id="rId9"/>
    <p:sldId id="656" r:id="rId10"/>
    <p:sldId id="658" r:id="rId11"/>
    <p:sldId id="659" r:id="rId12"/>
    <p:sldId id="513" r:id="rId13"/>
    <p:sldId id="660" r:id="rId14"/>
    <p:sldId id="1632" r:id="rId15"/>
    <p:sldId id="273" r:id="rId16"/>
    <p:sldId id="627" r:id="rId17"/>
    <p:sldId id="259" r:id="rId18"/>
    <p:sldId id="456" r:id="rId19"/>
    <p:sldId id="438" r:id="rId20"/>
    <p:sldId id="439" r:id="rId21"/>
    <p:sldId id="661" r:id="rId22"/>
    <p:sldId id="662" r:id="rId23"/>
    <p:sldId id="257" r:id="rId24"/>
    <p:sldId id="663" r:id="rId25"/>
    <p:sldId id="675" r:id="rId26"/>
    <p:sldId id="666" r:id="rId27"/>
    <p:sldId id="1616" r:id="rId28"/>
    <p:sldId id="664" r:id="rId29"/>
    <p:sldId id="647" r:id="rId30"/>
    <p:sldId id="667" r:id="rId31"/>
    <p:sldId id="668" r:id="rId32"/>
    <p:sldId id="669" r:id="rId33"/>
    <p:sldId id="1626" r:id="rId34"/>
    <p:sldId id="670" r:id="rId35"/>
    <p:sldId id="1628" r:id="rId36"/>
    <p:sldId id="1633" r:id="rId37"/>
    <p:sldId id="495" r:id="rId38"/>
    <p:sldId id="274" r:id="rId39"/>
    <p:sldId id="1630" r:id="rId40"/>
    <p:sldId id="496" r:id="rId41"/>
    <p:sldId id="497" r:id="rId42"/>
    <p:sldId id="498" r:id="rId43"/>
    <p:sldId id="499" r:id="rId44"/>
    <p:sldId id="5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26" autoAdjust="0"/>
    <p:restoredTop sz="94627" autoAdjust="0"/>
  </p:normalViewPr>
  <p:slideViewPr>
    <p:cSldViewPr snapToGrid="0">
      <p:cViewPr varScale="1">
        <p:scale>
          <a:sx n="51" d="100"/>
          <a:sy n="51" d="100"/>
        </p:scale>
        <p:origin x="49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Foresman.ARCADIS-US\Desktop\Copy%20of%20CS%20Data%20Export%2011.17_v_2.11.16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1%20-%20Delivery%20and%20Innovation\13%20-%20Publications\JAWWA%20Utility%20Innovation\Figures%20for%20Manuscript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3%20-%20Projects\WSSC\Innovation%20Program%20Benchmarking\Interviews%20and%20Culture%20Assessment\WSSC_Survey_Combined%20Innovation%20Environment%20v7.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3%20-%20Projects\WSSC\Innovation%20Program%20Benchmarking\Interviews%20and%20Culture%20Assessment\WSSC_Survey_Combined%20Innovation%20Environment%20v7.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oresman.ARCADIS-US\Desktop\Copy%20of%20CS%20Data%20Export%2011.17_v_2.11.16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cadis-us.com\officedata\Birmingham-AL\PROJECTS\1700%20-%20Water%20Research%20Foundation\1700-069.0000%20Innovation%20Project\00402%20Draft%20Guidance%20Manual\Guidance%20Manual%20Figures\Copy%20of%20CS%20Data%20Export%2011.17_v_2.11.1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cadis-us.com\officedata\Birmingham-AL\PROJECTS\1700%20-%20Water%20Research%20Foundation\1700-069.0000%20Innovation%20Project\00402%20Draft%20Guidance%20Manual\Guidance%20Manual%20Figures\Copy%20of%20CS%20Data%20Export%2011.17_v_2.11.1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cadis-us.com\officedata\Birmingham-AL\PROJECTS\1700%20-%20Water%20Research%20Foundation\1700-069.0000%20Innovation%20Project\00402%20Draft%20Guidance%20Manual\Guidance%20Manual%20Figures\Copy%20of%20CS%20Data%20Export%2011.17_v_2.11.16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1%20-%20Delivery%20and%20Innovation\13%20-%20Publications\JAWWA%20Utility%20Innovation\Figures%20for%20Manuscript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1%20-%20Delivery%20and%20Innovation\13%20-%20Publications\JAWWA%20Utility%20Innovation\Figures%20for%20Manuscript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rter\Documents\1%20-%20Delivery%20and%20Innovation\13%20-%20Publications\JAWWA%20Utility%20Innovation\Figures%20for%20Manuscript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C:\Users\jcarter\Documents\4%20-%20Growth%20Accelerator\Copy%20of%20Innovation%20Spend%20-%20Operating%20Budg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01888846125785E-2"/>
          <c:y val="6.093750326617952E-2"/>
          <c:w val="0.90510173659964843"/>
          <c:h val="0.734711666897767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Sheet4!$L$32</c:f>
              <c:strCache>
                <c:ptCount val="1"/>
                <c:pt idx="0">
                  <c:v>0-500 Employees</c:v>
                </c:pt>
              </c:strCache>
            </c:strRef>
          </c:tx>
          <c:spPr>
            <a:pattFill prst="pct90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Sheet4!$B$33:$B$46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Sheet4!$L$33:$L$46</c:f>
              <c:numCache>
                <c:formatCode>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6.6666666666666666E-2</c:v>
                </c:pt>
                <c:pt idx="6">
                  <c:v>6.6666666666666666E-2</c:v>
                </c:pt>
                <c:pt idx="7">
                  <c:v>6.6666666666666652E-2</c:v>
                </c:pt>
                <c:pt idx="8">
                  <c:v>0.1333333333333333</c:v>
                </c:pt>
                <c:pt idx="9">
                  <c:v>0.13333333333333333</c:v>
                </c:pt>
                <c:pt idx="10">
                  <c:v>0.13333333333333333</c:v>
                </c:pt>
                <c:pt idx="11">
                  <c:v>0.13333333333333333</c:v>
                </c:pt>
                <c:pt idx="12">
                  <c:v>0.26666666666666666</c:v>
                </c:pt>
                <c:pt idx="13">
                  <c:v>0.26666666666666666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9-4ADC-8B46-2CDBD2599038}"/>
            </c:ext>
          </c:extLst>
        </c:ser>
        <c:ser>
          <c:idx val="1"/>
          <c:order val="1"/>
          <c:tx>
            <c:strRef>
              <c:f>Sheet4!$M$32</c:f>
              <c:strCache>
                <c:ptCount val="1"/>
                <c:pt idx="0">
                  <c:v>500-1000 Employees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Sheet4!$B$33:$B$46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Sheet4!$M$33:$M$46</c:f>
              <c:numCache>
                <c:formatCode>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6.6666666666666666E-2</c:v>
                </c:pt>
                <c:pt idx="4">
                  <c:v>6.6666666666666666E-2</c:v>
                </c:pt>
                <c:pt idx="5">
                  <c:v>6.6666666666666666E-2</c:v>
                </c:pt>
                <c:pt idx="6">
                  <c:v>6.6666666666666666E-2</c:v>
                </c:pt>
                <c:pt idx="7">
                  <c:v>6.6666666666666652E-2</c:v>
                </c:pt>
                <c:pt idx="8">
                  <c:v>6.6666666666666652E-2</c:v>
                </c:pt>
                <c:pt idx="9">
                  <c:v>6.6666666666666666E-2</c:v>
                </c:pt>
                <c:pt idx="10">
                  <c:v>0.13333333333333333</c:v>
                </c:pt>
                <c:pt idx="11">
                  <c:v>0.13333333333333333</c:v>
                </c:pt>
                <c:pt idx="12">
                  <c:v>0.13333333333333333</c:v>
                </c:pt>
                <c:pt idx="13">
                  <c:v>0.13333333333333333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9-4ADC-8B46-2CDBD2599038}"/>
            </c:ext>
          </c:extLst>
        </c:ser>
        <c:ser>
          <c:idx val="2"/>
          <c:order val="2"/>
          <c:tx>
            <c:strRef>
              <c:f>Sheet4!$N$32</c:f>
              <c:strCache>
                <c:ptCount val="1"/>
                <c:pt idx="0">
                  <c:v>&gt;1000 Employees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74376793244391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B9-4ADC-8B46-2CDBD2599038}"/>
                </c:ext>
              </c:extLst>
            </c:dLbl>
            <c:dLbl>
              <c:idx val="1"/>
              <c:layout>
                <c:manualLayout>
                  <c:x val="-1.6028962040583846E-17"/>
                  <c:y val="-7.12444831319624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B9-4ADC-8B46-2CDBD2599038}"/>
                </c:ext>
              </c:extLst>
            </c:dLbl>
            <c:dLbl>
              <c:idx val="2"/>
              <c:layout>
                <c:manualLayout>
                  <c:x val="1.7486342409295795E-3"/>
                  <c:y val="-7.12444831319624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B9-4ADC-8B46-2CDBD2599038}"/>
                </c:ext>
              </c:extLst>
            </c:dLbl>
            <c:dLbl>
              <c:idx val="3"/>
              <c:layout>
                <c:manualLayout>
                  <c:x val="0"/>
                  <c:y val="-7.88580907470089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B9-4ADC-8B46-2CDBD2599038}"/>
                </c:ext>
              </c:extLst>
            </c:dLbl>
            <c:dLbl>
              <c:idx val="4"/>
              <c:layout>
                <c:manualLayout>
                  <c:x val="-6.4115848162335384E-17"/>
                  <c:y val="-0.104949384496776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B9-4ADC-8B46-2CDBD2599038}"/>
                </c:ext>
              </c:extLst>
            </c:dLbl>
            <c:dLbl>
              <c:idx val="5"/>
              <c:layout>
                <c:manualLayout>
                  <c:x val="0"/>
                  <c:y val="-0.101142580689253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B9-4ADC-8B46-2CDBD2599038}"/>
                </c:ext>
              </c:extLst>
            </c:dLbl>
            <c:dLbl>
              <c:idx val="6"/>
              <c:layout>
                <c:manualLayout>
                  <c:x val="0"/>
                  <c:y val="-0.1125629921118229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B9-4ADC-8B46-2CDBD2599038}"/>
                </c:ext>
              </c:extLst>
            </c:dLbl>
            <c:dLbl>
              <c:idx val="7"/>
              <c:layout>
                <c:manualLayout>
                  <c:x val="-7.9194918060840304E-17"/>
                  <c:y val="-0.133611652474318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B9-4ADC-8B46-2CDBD2599038}"/>
                </c:ext>
              </c:extLst>
            </c:dLbl>
            <c:dLbl>
              <c:idx val="8"/>
              <c:layout>
                <c:manualLayout>
                  <c:x val="0"/>
                  <c:y val="-0.13865398611325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B9-4ADC-8B46-2CDBD2599038}"/>
                </c:ext>
              </c:extLst>
            </c:dLbl>
            <c:dLbl>
              <c:idx val="9"/>
              <c:layout>
                <c:manualLayout>
                  <c:x val="0"/>
                  <c:y val="-0.15332456869212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B9-4ADC-8B46-2CDBD2599038}"/>
                </c:ext>
              </c:extLst>
            </c:dLbl>
            <c:dLbl>
              <c:idx val="10"/>
              <c:layout>
                <c:manualLayout>
                  <c:x val="-1.7486342409295795E-3"/>
                  <c:y val="-0.157131372499649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B9-4ADC-8B46-2CDBD2599038}"/>
                </c:ext>
              </c:extLst>
            </c:dLbl>
            <c:dLbl>
              <c:idx val="11"/>
              <c:layout>
                <c:manualLayout>
                  <c:x val="0"/>
                  <c:y val="-0.2093136602508534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B9-4ADC-8B46-2CDBD2599038}"/>
                </c:ext>
              </c:extLst>
            </c:dLbl>
            <c:dLbl>
              <c:idx val="12"/>
              <c:layout>
                <c:manualLayout>
                  <c:x val="0"/>
                  <c:y val="-0.251508539448132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B9-4ADC-8B46-2CDBD2599038}"/>
                </c:ext>
              </c:extLst>
            </c:dLbl>
            <c:dLbl>
              <c:idx val="13"/>
              <c:layout>
                <c:manualLayout>
                  <c:x val="-2.1598863525626594E-3"/>
                  <c:y val="-0.2699862315291015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B9-4ADC-8B46-2CDBD25990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Sheet4!$B$33:$B$46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Sheet4!$N$33:$N$46</c:f>
              <c:numCache>
                <c:formatCode>0%</c:formatCode>
                <c:ptCount val="14"/>
                <c:pt idx="0">
                  <c:v>0.13333333333333333</c:v>
                </c:pt>
                <c:pt idx="1">
                  <c:v>0.13333333333333333</c:v>
                </c:pt>
                <c:pt idx="2">
                  <c:v>0.13333333333333333</c:v>
                </c:pt>
                <c:pt idx="3">
                  <c:v>0.13333333333333333</c:v>
                </c:pt>
                <c:pt idx="4">
                  <c:v>0.2</c:v>
                </c:pt>
                <c:pt idx="5">
                  <c:v>0.19999999999999998</c:v>
                </c:pt>
                <c:pt idx="6">
                  <c:v>0.19999999999999998</c:v>
                </c:pt>
                <c:pt idx="7">
                  <c:v>0.26666666666666661</c:v>
                </c:pt>
                <c:pt idx="8">
                  <c:v>0.26666666666666661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0.46666666666666662</c:v>
                </c:pt>
                <c:pt idx="12">
                  <c:v>0.53333333333333333</c:v>
                </c:pt>
                <c:pt idx="1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CB9-4ADC-8B46-2CDBD2599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065040"/>
        <c:axId val="1"/>
      </c:barChart>
      <c:catAx>
        <c:axId val="287065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Year Innovation Program Launched</a:t>
                </a:r>
              </a:p>
            </c:rich>
          </c:tx>
          <c:layout>
            <c:manualLayout>
              <c:xMode val="edge"/>
              <c:yMode val="edge"/>
              <c:x val="0.409950766496047"/>
              <c:y val="0.893790113039424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Percent of Case Study Utilities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287065040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6646196499657563"/>
          <c:y val="7.5441082302149645E-2"/>
          <c:w val="0.47010538714772382"/>
          <c:h val="5.07034741001544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9D-4340-9D06-1E6D888BEBD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9D-4340-9D06-1E6D888BEBD5}"/>
              </c:ext>
            </c:extLst>
          </c:dPt>
          <c:val>
            <c:numRef>
              <c:f>Sheet1!$C$7:$D$7</c:f>
              <c:numCache>
                <c:formatCode>0%</c:formatCode>
                <c:ptCount val="2"/>
                <c:pt idx="0">
                  <c:v>0.1111111111111111</c:v>
                </c:pt>
                <c:pt idx="1">
                  <c:v>0.88888888888888884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9D-4340-9D06-1E6D888BE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56249999999999"/>
          <c:y val="1.17187492791124E-2"/>
          <c:w val="0.65260420767716498"/>
          <c:h val="0.978906251297598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explosion val="5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12-4205-A04F-ED095F5576D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12-4205-A04F-ED095F5576D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12-4205-A04F-ED095F5576D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D12-4205-A04F-ED095F5576D9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D12-4205-A04F-ED095F5576D9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D12-4205-A04F-ED095F5576D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D12-4205-A04F-ED095F5576D9}"/>
              </c:ext>
            </c:extLst>
          </c:dPt>
          <c:dPt>
            <c:idx val="7"/>
            <c:bubble3D val="0"/>
            <c:spPr>
              <a:solidFill>
                <a:schemeClr val="accent4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D12-4205-A04F-ED095F5576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Visualize</c:v>
                </c:pt>
                <c:pt idx="1">
                  <c:v>Focus</c:v>
                </c:pt>
                <c:pt idx="2">
                  <c:v>Develop</c:v>
                </c:pt>
                <c:pt idx="3">
                  <c:v>Evaluate</c:v>
                </c:pt>
                <c:pt idx="4">
                  <c:v>Engage</c:v>
                </c:pt>
                <c:pt idx="5">
                  <c:v>Reach</c:v>
                </c:pt>
                <c:pt idx="6">
                  <c:v>Communicate</c:v>
                </c:pt>
                <c:pt idx="7">
                  <c:v>Evolve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D12-4205-A04F-ED095F5576D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3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'Global Survey'!$A$3</c:f>
              <c:strCache>
                <c:ptCount val="1"/>
                <c:pt idx="0">
                  <c:v>Global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'Global Survey'!$B$1:$I$1</c:f>
              <c:strCache>
                <c:ptCount val="8"/>
                <c:pt idx="0">
                  <c:v>Visualize</c:v>
                </c:pt>
                <c:pt idx="1">
                  <c:v>Focus</c:v>
                </c:pt>
                <c:pt idx="2">
                  <c:v>Develop</c:v>
                </c:pt>
                <c:pt idx="3">
                  <c:v>Evaluate</c:v>
                </c:pt>
                <c:pt idx="4">
                  <c:v>Engage</c:v>
                </c:pt>
                <c:pt idx="5">
                  <c:v>Reach</c:v>
                </c:pt>
                <c:pt idx="6">
                  <c:v>Communicate</c:v>
                </c:pt>
                <c:pt idx="7">
                  <c:v>Evolve</c:v>
                </c:pt>
              </c:strCache>
            </c:strRef>
          </c:cat>
          <c:val>
            <c:numRef>
              <c:f>'Global Survey'!$B$3:$I$3</c:f>
              <c:numCache>
                <c:formatCode>0%</c:formatCode>
                <c:ptCount val="8"/>
                <c:pt idx="0">
                  <c:v>0.50056369785794819</c:v>
                </c:pt>
                <c:pt idx="1">
                  <c:v>0.40824392998306042</c:v>
                </c:pt>
                <c:pt idx="2">
                  <c:v>0.4943820224719101</c:v>
                </c:pt>
                <c:pt idx="3">
                  <c:v>0.50819672131147542</c:v>
                </c:pt>
                <c:pt idx="4">
                  <c:v>0.31896551724137934</c:v>
                </c:pt>
                <c:pt idx="5">
                  <c:v>0.527887323943662</c:v>
                </c:pt>
                <c:pt idx="6">
                  <c:v>0.51282051282051277</c:v>
                </c:pt>
                <c:pt idx="7">
                  <c:v>0.51235029940119758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B8-446A-9731-B7143C79A1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755320"/>
        <c:axId val="601757616"/>
      </c:barChart>
      <c:catAx>
        <c:axId val="60175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57616"/>
        <c:crosses val="autoZero"/>
        <c:auto val="1"/>
        <c:lblAlgn val="ctr"/>
        <c:lblOffset val="100"/>
        <c:noMultiLvlLbl val="0"/>
      </c:catAx>
      <c:valAx>
        <c:axId val="6017576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Yes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553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6077151714385"/>
          <c:y val="4.2977106717701025E-2"/>
          <c:w val="0.87960667704198059"/>
          <c:h val="0.578083053527020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'Global Survey'!$A$3</c:f>
              <c:strCache>
                <c:ptCount val="1"/>
                <c:pt idx="0">
                  <c:v>Global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25D-4AFA-BE1A-F7B6E10A86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5D-4AFA-BE1A-F7B6E10A862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53-41BD-8805-674C835B347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553-41BD-8805-674C835B347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25D-4AFA-BE1A-F7B6E10A862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53-41BD-8805-674C835B347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25D-4AFA-BE1A-F7B6E10A862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553-41BD-8805-674C835B34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'Global Survey'!$B$1:$I$1</c:f>
              <c:strCache>
                <c:ptCount val="8"/>
                <c:pt idx="0">
                  <c:v>Visualize</c:v>
                </c:pt>
                <c:pt idx="1">
                  <c:v>Focus</c:v>
                </c:pt>
                <c:pt idx="2">
                  <c:v>Develop</c:v>
                </c:pt>
                <c:pt idx="3">
                  <c:v>Evaluate</c:v>
                </c:pt>
                <c:pt idx="4">
                  <c:v>Engage</c:v>
                </c:pt>
                <c:pt idx="5">
                  <c:v>Reach</c:v>
                </c:pt>
                <c:pt idx="6">
                  <c:v>Communicate</c:v>
                </c:pt>
                <c:pt idx="7">
                  <c:v>Evolve</c:v>
                </c:pt>
              </c:strCache>
            </c:strRef>
          </c:cat>
          <c:val>
            <c:numRef>
              <c:f>'Global Survey'!$B$3:$I$3</c:f>
              <c:numCache>
                <c:formatCode>0%</c:formatCode>
                <c:ptCount val="8"/>
                <c:pt idx="0">
                  <c:v>0.50056369785794819</c:v>
                </c:pt>
                <c:pt idx="1">
                  <c:v>0.40824392998306042</c:v>
                </c:pt>
                <c:pt idx="2">
                  <c:v>0.4943820224719101</c:v>
                </c:pt>
                <c:pt idx="3">
                  <c:v>0.50819672131147542</c:v>
                </c:pt>
                <c:pt idx="4">
                  <c:v>0.31896551724137934</c:v>
                </c:pt>
                <c:pt idx="5">
                  <c:v>0.527887323943662</c:v>
                </c:pt>
                <c:pt idx="6">
                  <c:v>0.51282051282051277</c:v>
                </c:pt>
                <c:pt idx="7">
                  <c:v>0.51235029940119758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53-41BD-8805-674C835B34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755320"/>
        <c:axId val="601757616"/>
      </c:barChart>
      <c:catAx>
        <c:axId val="60175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57616"/>
        <c:crosses val="autoZero"/>
        <c:auto val="1"/>
        <c:lblAlgn val="ctr"/>
        <c:lblOffset val="100"/>
        <c:noMultiLvlLbl val="0"/>
      </c:catAx>
      <c:valAx>
        <c:axId val="6017576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Yes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553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32094877651308"/>
          <c:y val="0.11908956335948612"/>
          <c:w val="0.59548222786038252"/>
          <c:h val="0.78607355181750271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EC-49A0-8739-8B6BA48D5673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EC-49A0-8739-8B6BA48D5673}"/>
              </c:ext>
            </c:extLst>
          </c:dPt>
          <c:dLbls>
            <c:dLbl>
              <c:idx val="0"/>
              <c:layout>
                <c:manualLayout>
                  <c:x val="-0.20400377959803073"/>
                  <c:y val="0.116787468558248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EC-49A0-8739-8B6BA48D5673}"/>
                </c:ext>
              </c:extLst>
            </c:dLbl>
            <c:dLbl>
              <c:idx val="1"/>
              <c:layout>
                <c:manualLayout>
                  <c:x val="0.21493920117776097"/>
                  <c:y val="-0.195576527863049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EC-49A0-8739-8B6BA48D5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'FormalAd Hoc'!$A$2:$A$3</c:f>
              <c:strCache>
                <c:ptCount val="2"/>
                <c:pt idx="0">
                  <c:v>Formal</c:v>
                </c:pt>
                <c:pt idx="1">
                  <c:v>Informal</c:v>
                </c:pt>
              </c:strCache>
            </c:strRef>
          </c:cat>
          <c:val>
            <c:numRef>
              <c:f>'FormalAd Hoc'!$C$2:$C$3</c:f>
              <c:numCache>
                <c:formatCode>0%</c:formatCode>
                <c:ptCount val="2"/>
                <c:pt idx="0">
                  <c:v>0.35483870967741937</c:v>
                </c:pt>
                <c:pt idx="1">
                  <c:v>0.64516129032258063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EC-49A0-8739-8B6BA48D5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34927813203656"/>
          <c:y val="0.10835379956215824"/>
          <c:w val="0.83219399969072594"/>
          <c:h val="0.829777143098787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5C-46C7-A2A6-F128CC586060}"/>
              </c:ext>
            </c:extLst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5C-46C7-A2A6-F128CC586060}"/>
              </c:ext>
            </c:extLst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5C-46C7-A2A6-F128CC586060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'Innovation Budget'!$A$2:$A$3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'Innovation Budget'!$B$2:$B$3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5C-46C7-A2A6-F128CC586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90-467E-839B-33FDC53AAD1C}"/>
              </c:ext>
            </c:extLst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90-467E-839B-33FDC53AAD1C}"/>
              </c:ext>
            </c:extLst>
          </c:dPt>
          <c:dLbls>
            <c:dLbl>
              <c:idx val="0"/>
              <c:layout>
                <c:manualLayout>
                  <c:x val="0.11150910006449079"/>
                  <c:y val="-6.94147245574538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0-467E-839B-33FDC53AAD1C}"/>
                </c:ext>
              </c:extLst>
            </c:dLbl>
            <c:dLbl>
              <c:idx val="1"/>
              <c:layout>
                <c:manualLayout>
                  <c:x val="-0.13938637508061361"/>
                  <c:y val="9.023914192468994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0-467E-839B-33FDC53AAD1C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'Innovation Budget'!$A$6:$A$7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'Innovation Budget'!$B$6:$B$7</c:f>
              <c:numCache>
                <c:formatCode>0%</c:formatCode>
                <c:ptCount val="2"/>
                <c:pt idx="0">
                  <c:v>0.83333333333333337</c:v>
                </c:pt>
                <c:pt idx="1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90-467E-839B-33FDC53A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2F-4FBC-8AE9-BCEFD858F6E8}"/>
              </c:ext>
            </c:extLst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2F-4FBC-8AE9-BCEFD858F6E8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2F-4FBC-8AE9-BCEFD858F6E8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'Innovation Budget'!$A$10:$A$11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'Innovation Budget'!$B$10:$B$11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2F-4FBC-8AE9-BCEFD858F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4111947813591"/>
          <c:y val="0.1735252405112841"/>
          <c:w val="0.50455620589984085"/>
          <c:h val="0.7367356709474411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/>
              </a:solidFill>
              <a:ln w="24979">
                <a:noFill/>
              </a:ln>
            </c:spPr>
            <c:extLst>
              <c:ext xmlns:c16="http://schemas.microsoft.com/office/drawing/2014/chart" uri="{C3380CC4-5D6E-409C-BE32-E72D297353CC}">
                <c16:uniqueId val="{00000000-44E3-4407-9CC1-EDD3DD6E1C44}"/>
              </c:ext>
            </c:extLst>
          </c:dPt>
          <c:dPt>
            <c:idx val="1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E3-4407-9CC1-EDD3DD6E1C44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4E3-4407-9CC1-EDD3DD6E1C44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E3-4407-9CC1-EDD3DD6E1C44}"/>
              </c:ext>
            </c:extLst>
          </c:dPt>
          <c:dPt>
            <c:idx val="4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4E3-4407-9CC1-EDD3DD6E1C44}"/>
              </c:ext>
            </c:extLst>
          </c:dPt>
          <c:cat>
            <c:strRef>
              <c:f>Sheet1!$B$14:$B$18</c:f>
              <c:strCache>
                <c:ptCount val="5"/>
                <c:pt idx="0">
                  <c:v>Culture</c:v>
                </c:pt>
                <c:pt idx="1">
                  <c:v>Resources</c:v>
                </c:pt>
                <c:pt idx="2">
                  <c:v>Process</c:v>
                </c:pt>
                <c:pt idx="3">
                  <c:v>Driver</c:v>
                </c:pt>
                <c:pt idx="4">
                  <c:v>Risk</c:v>
                </c:pt>
              </c:strCache>
            </c:strRef>
          </c:cat>
          <c:val>
            <c:numRef>
              <c:f>Sheet1!$C$14:$C$18</c:f>
              <c:numCache>
                <c:formatCode>0%</c:formatCode>
                <c:ptCount val="5"/>
                <c:pt idx="0">
                  <c:v>0.54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0.08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E3-4407-9CC1-EDD3DD6E1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6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78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5-4A24-AD5F-957D10B2F6EA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5-4A24-AD5F-957D10B2F6EA}"/>
              </c:ext>
            </c:extLst>
          </c:dPt>
          <c:val>
            <c:numRef>
              <c:f>Sheet1!$C$4:$D$4</c:f>
              <c:numCache>
                <c:formatCode>0%</c:formatCode>
                <c:ptCount val="2"/>
                <c:pt idx="0">
                  <c:v>0.33333333333333331</c:v>
                </c:pt>
                <c:pt idx="1">
                  <c:v>0.66666666666666674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95-4A24-AD5F-957D10B2F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76-4582-8CAD-488FED1E977A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76-4582-8CAD-488FED1E977A}"/>
              </c:ext>
            </c:extLst>
          </c:dPt>
          <c:val>
            <c:numRef>
              <c:f>Sheet1!$C$5:$D$5</c:f>
              <c:numCache>
                <c:formatCode>0%</c:formatCode>
                <c:ptCount val="2"/>
                <c:pt idx="0">
                  <c:v>0.29629629629629628</c:v>
                </c:pt>
                <c:pt idx="1">
                  <c:v>0.70370370370370372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76-4582-8CAD-488FED1E9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21-4DE0-A6BF-98100F0C6F5C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21-4DE0-A6BF-98100F0C6F5C}"/>
              </c:ext>
            </c:extLst>
          </c:dPt>
          <c:val>
            <c:numRef>
              <c:f>Sheet1!$C$6:$D$6</c:f>
              <c:numCache>
                <c:formatCode>0%</c:formatCode>
                <c:ptCount val="2"/>
                <c:pt idx="0">
                  <c:v>0.25925925925925924</c:v>
                </c:pt>
                <c:pt idx="1">
                  <c:v>0.7407407407407407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1-4DE0-A6BF-98100F0C6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Sheet2!$A$1:$A$21</cx:f>
        <cx:lvl ptCount="21">
          <cx:pt idx="0">Formal</cx:pt>
          <cx:pt idx="1">Formal</cx:pt>
          <cx:pt idx="2">Formal</cx:pt>
          <cx:pt idx="3">Formal</cx:pt>
          <cx:pt idx="4">Formal</cx:pt>
          <cx:pt idx="5">Formal</cx:pt>
          <cx:pt idx="6">Formal</cx:pt>
          <cx:pt idx="7">Formal</cx:pt>
          <cx:pt idx="8">Formal</cx:pt>
          <cx:pt idx="9">Informal</cx:pt>
          <cx:pt idx="10">Informal</cx:pt>
          <cx:pt idx="11">Informal</cx:pt>
          <cx:pt idx="12">Informal</cx:pt>
          <cx:pt idx="13">Informal</cx:pt>
          <cx:pt idx="14">Informal</cx:pt>
          <cx:pt idx="15">Informal</cx:pt>
          <cx:pt idx="16">Informal</cx:pt>
          <cx:pt idx="17">Informal</cx:pt>
          <cx:pt idx="18">Informal</cx:pt>
          <cx:pt idx="19">Informal</cx:pt>
          <cx:pt idx="20">Informal</cx:pt>
        </cx:lvl>
      </cx:strDim>
      <cx:numDim type="val">
        <cx:f>Sheet2!$B$1:$B$21</cx:f>
        <cx:lvl ptCount="21" formatCode="0.00%">
          <cx:pt idx="0">0.025000000000000001</cx:pt>
          <cx:pt idx="1">0.016489988221436984</cx:pt>
          <cx:pt idx="2">0.017142857142857144</cx:pt>
          <cx:pt idx="3">0.0061099796334012219</cx:pt>
          <cx:pt idx="4">0.0069444444444444441</cx:pt>
          <cx:pt idx="5">0.0078125</cx:pt>
          <cx:pt idx="6">0.030959752321981424</cx:pt>
          <cx:pt idx="7">0.01</cx:pt>
          <cx:pt idx="8">0.0043165103393167127</cx:pt>
          <cx:pt idx="9">0.00018518518518518518</cx:pt>
          <cx:pt idx="10">0.00029938775204706375</cx:pt>
          <cx:pt idx="11">0.0019704433497536944</cx:pt>
          <cx:pt idx="12">0.00045454545454545455</cx:pt>
          <cx:pt idx="13">0.0018181818181818182</cx:pt>
          <cx:pt idx="14">0.00038043478260869565</cx:pt>
          <cx:pt idx="15">0.0060000000000000001</cx:pt>
          <cx:pt idx="16">0.0014285714285714286</cx:pt>
          <cx:pt idx="17">0.00016891891891891893</cx:pt>
          <cx:pt idx="18">0.001002757583354224</cx:pt>
          <cx:pt idx="19">0.0045558086560364463</cx:pt>
          <cx:pt idx="20">0.001416217018943333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/>
          </a:pPr>
          <a:endParaRPr lang="en-US" sz="16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title>
    <cx:plotArea>
      <cx:plotAreaRegion>
        <cx:series layoutId="boxWhisker" uniqueId="{7D5C1243-39FD-4F02-AB87-AB737ED12CE4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1600"/>
          </a:p>
        </cx:txPr>
      </cx:axis>
      <cx:axis id="1">
        <cx:valScaling max="0.035000000000000003"/>
        <cx:majorGridlines/>
        <cx:tickLabels/>
        <cx:numFmt formatCode="0.0%" sourceLinked="0"/>
        <cx:txPr>
          <a:bodyPr vertOverflow="overflow" horzOverflow="overflow" wrap="square" lIns="0" tIns="0" rIns="0" bIns="0"/>
          <a:lstStyle/>
          <a:p>
            <a:pPr algn="ctr" rtl="0">
              <a:defRPr sz="1600" b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1600"/>
          </a:p>
        </cx:txPr>
      </cx:axis>
    </cx:plotArea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5A46FF-E888-4149-B867-BAA7099519CF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D1E0A523-8CF2-4D56-8954-19D702EEAE72}">
      <dgm:prSet phldrT="[Text]"/>
      <dgm:spPr/>
      <dgm:t>
        <a:bodyPr/>
        <a:lstStyle/>
        <a:p>
          <a:r>
            <a:rPr lang="en-US" dirty="0"/>
            <a:t>Assessment and Benchmarking</a:t>
          </a:r>
        </a:p>
      </dgm:t>
    </dgm:pt>
    <dgm:pt modelId="{201F566A-4D33-4C20-B072-8B4C571CF22B}" type="parTrans" cxnId="{90F95122-944E-41AC-91A3-8E695C0D1B20}">
      <dgm:prSet/>
      <dgm:spPr/>
      <dgm:t>
        <a:bodyPr/>
        <a:lstStyle/>
        <a:p>
          <a:endParaRPr lang="en-US"/>
        </a:p>
      </dgm:t>
    </dgm:pt>
    <dgm:pt modelId="{3654BF2B-099C-49EE-8061-D4A02AC5AEA7}" type="sibTrans" cxnId="{90F95122-944E-41AC-91A3-8E695C0D1B20}">
      <dgm:prSet/>
      <dgm:spPr/>
      <dgm:t>
        <a:bodyPr/>
        <a:lstStyle/>
        <a:p>
          <a:endParaRPr lang="en-US"/>
        </a:p>
      </dgm:t>
    </dgm:pt>
    <dgm:pt modelId="{8E0551FB-791A-4063-88FD-1983C92C44FD}">
      <dgm:prSet phldrT="[Text]"/>
      <dgm:spPr/>
      <dgm:t>
        <a:bodyPr/>
        <a:lstStyle/>
        <a:p>
          <a:r>
            <a:rPr lang="en-US" dirty="0"/>
            <a:t>Target Maturity and Gap Analysis</a:t>
          </a:r>
        </a:p>
      </dgm:t>
    </dgm:pt>
    <dgm:pt modelId="{BC1467E0-23F8-4297-9C81-A373FB05B733}" type="parTrans" cxnId="{0AD92C6A-B50A-488B-8B07-F1C127AEB582}">
      <dgm:prSet/>
      <dgm:spPr/>
      <dgm:t>
        <a:bodyPr/>
        <a:lstStyle/>
        <a:p>
          <a:endParaRPr lang="en-US"/>
        </a:p>
      </dgm:t>
    </dgm:pt>
    <dgm:pt modelId="{ED81CEC1-4716-4B02-9F71-520FE6A65613}" type="sibTrans" cxnId="{0AD92C6A-B50A-488B-8B07-F1C127AEB582}">
      <dgm:prSet/>
      <dgm:spPr/>
      <dgm:t>
        <a:bodyPr/>
        <a:lstStyle/>
        <a:p>
          <a:endParaRPr lang="en-US"/>
        </a:p>
      </dgm:t>
    </dgm:pt>
    <dgm:pt modelId="{8BD921E2-BB08-45FB-96CD-A6357B04E48D}">
      <dgm:prSet phldrT="[Text]"/>
      <dgm:spPr/>
      <dgm:t>
        <a:bodyPr/>
        <a:lstStyle/>
        <a:p>
          <a:r>
            <a:rPr lang="en-US" dirty="0"/>
            <a:t>Innovation Strategy Development</a:t>
          </a:r>
        </a:p>
      </dgm:t>
    </dgm:pt>
    <dgm:pt modelId="{B88F4180-9122-4D41-877F-DBDDD6675393}" type="parTrans" cxnId="{EB089157-7E7A-4868-8330-BFDEF04DD620}">
      <dgm:prSet/>
      <dgm:spPr/>
      <dgm:t>
        <a:bodyPr/>
        <a:lstStyle/>
        <a:p>
          <a:endParaRPr lang="en-US"/>
        </a:p>
      </dgm:t>
    </dgm:pt>
    <dgm:pt modelId="{CD0A53C2-2A65-4E8C-B06B-39B498CE3966}" type="sibTrans" cxnId="{EB089157-7E7A-4868-8330-BFDEF04DD620}">
      <dgm:prSet/>
      <dgm:spPr/>
      <dgm:t>
        <a:bodyPr/>
        <a:lstStyle/>
        <a:p>
          <a:endParaRPr lang="en-US"/>
        </a:p>
      </dgm:t>
    </dgm:pt>
    <dgm:pt modelId="{8560F104-3225-4A88-812C-259B0C02E4E9}">
      <dgm:prSet phldrT="[Text]"/>
      <dgm:spPr/>
      <dgm:t>
        <a:bodyPr/>
        <a:lstStyle/>
        <a:p>
          <a:r>
            <a:rPr lang="en-US" dirty="0"/>
            <a:t>Program Launch and Measurement</a:t>
          </a:r>
        </a:p>
      </dgm:t>
    </dgm:pt>
    <dgm:pt modelId="{22ECF6FC-2D6C-47E5-A257-C5C6CE2FF377}" type="parTrans" cxnId="{D96A9E11-7395-4850-AE75-646F50C23217}">
      <dgm:prSet/>
      <dgm:spPr/>
      <dgm:t>
        <a:bodyPr/>
        <a:lstStyle/>
        <a:p>
          <a:endParaRPr lang="en-US"/>
        </a:p>
      </dgm:t>
    </dgm:pt>
    <dgm:pt modelId="{9E1474C5-35E4-49D5-9157-35445497597D}" type="sibTrans" cxnId="{D96A9E11-7395-4850-AE75-646F50C23217}">
      <dgm:prSet/>
      <dgm:spPr/>
      <dgm:t>
        <a:bodyPr/>
        <a:lstStyle/>
        <a:p>
          <a:endParaRPr lang="en-US"/>
        </a:p>
      </dgm:t>
    </dgm:pt>
    <dgm:pt modelId="{3925488B-C937-4196-BB4B-6425A1C67737}" type="pres">
      <dgm:prSet presAssocID="{165A46FF-E888-4149-B867-BAA7099519CF}" presName="CompostProcess" presStyleCnt="0">
        <dgm:presLayoutVars>
          <dgm:dir/>
          <dgm:resizeHandles val="exact"/>
        </dgm:presLayoutVars>
      </dgm:prSet>
      <dgm:spPr/>
    </dgm:pt>
    <dgm:pt modelId="{E338CCC5-DBCF-405D-B667-4B930C26B20C}" type="pres">
      <dgm:prSet presAssocID="{165A46FF-E888-4149-B867-BAA7099519CF}" presName="arrow" presStyleLbl="bgShp" presStyleIdx="0" presStyleCnt="1"/>
      <dgm:spPr/>
    </dgm:pt>
    <dgm:pt modelId="{CFD6EFBD-BAF8-4376-B47E-0ACABD883881}" type="pres">
      <dgm:prSet presAssocID="{165A46FF-E888-4149-B867-BAA7099519CF}" presName="linearProcess" presStyleCnt="0"/>
      <dgm:spPr/>
    </dgm:pt>
    <dgm:pt modelId="{2CF54358-E4C8-4C19-9CE5-DACF56BE13B6}" type="pres">
      <dgm:prSet presAssocID="{D1E0A523-8CF2-4D56-8954-19D702EEAE7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5757A-C35C-4F95-8734-29F7FBAAA5B5}" type="pres">
      <dgm:prSet presAssocID="{3654BF2B-099C-49EE-8061-D4A02AC5AEA7}" presName="sibTrans" presStyleCnt="0"/>
      <dgm:spPr/>
    </dgm:pt>
    <dgm:pt modelId="{C9216BD6-7101-4C47-9833-AB710111B1DE}" type="pres">
      <dgm:prSet presAssocID="{8E0551FB-791A-4063-88FD-1983C92C44F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A6D08-69CE-454D-83CF-1B77E4BC02CF}" type="pres">
      <dgm:prSet presAssocID="{ED81CEC1-4716-4B02-9F71-520FE6A65613}" presName="sibTrans" presStyleCnt="0"/>
      <dgm:spPr/>
    </dgm:pt>
    <dgm:pt modelId="{2FA41359-D0B3-4022-85AD-BEBE34F7C1FA}" type="pres">
      <dgm:prSet presAssocID="{8BD921E2-BB08-45FB-96CD-A6357B04E48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845FE-333E-480D-AEFB-BC4E2D22E13C}" type="pres">
      <dgm:prSet presAssocID="{CD0A53C2-2A65-4E8C-B06B-39B498CE3966}" presName="sibTrans" presStyleCnt="0"/>
      <dgm:spPr/>
    </dgm:pt>
    <dgm:pt modelId="{10C3C099-EA06-42D1-9079-518715F5FEB5}" type="pres">
      <dgm:prSet presAssocID="{8560F104-3225-4A88-812C-259B0C02E4E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089157-7E7A-4868-8330-BFDEF04DD620}" srcId="{165A46FF-E888-4149-B867-BAA7099519CF}" destId="{8BD921E2-BB08-45FB-96CD-A6357B04E48D}" srcOrd="2" destOrd="0" parTransId="{B88F4180-9122-4D41-877F-DBDDD6675393}" sibTransId="{CD0A53C2-2A65-4E8C-B06B-39B498CE3966}"/>
    <dgm:cxn modelId="{A2670255-F2B3-476F-8150-220AD467D850}" type="presOf" srcId="{8E0551FB-791A-4063-88FD-1983C92C44FD}" destId="{C9216BD6-7101-4C47-9833-AB710111B1DE}" srcOrd="0" destOrd="0" presId="urn:microsoft.com/office/officeart/2005/8/layout/hProcess9"/>
    <dgm:cxn modelId="{90F95122-944E-41AC-91A3-8E695C0D1B20}" srcId="{165A46FF-E888-4149-B867-BAA7099519CF}" destId="{D1E0A523-8CF2-4D56-8954-19D702EEAE72}" srcOrd="0" destOrd="0" parTransId="{201F566A-4D33-4C20-B072-8B4C571CF22B}" sibTransId="{3654BF2B-099C-49EE-8061-D4A02AC5AEA7}"/>
    <dgm:cxn modelId="{A642DCE7-46DC-40D3-9E71-97D392C764B8}" type="presOf" srcId="{8BD921E2-BB08-45FB-96CD-A6357B04E48D}" destId="{2FA41359-D0B3-4022-85AD-BEBE34F7C1FA}" srcOrd="0" destOrd="0" presId="urn:microsoft.com/office/officeart/2005/8/layout/hProcess9"/>
    <dgm:cxn modelId="{D96A9E11-7395-4850-AE75-646F50C23217}" srcId="{165A46FF-E888-4149-B867-BAA7099519CF}" destId="{8560F104-3225-4A88-812C-259B0C02E4E9}" srcOrd="3" destOrd="0" parTransId="{22ECF6FC-2D6C-47E5-A257-C5C6CE2FF377}" sibTransId="{9E1474C5-35E4-49D5-9157-35445497597D}"/>
    <dgm:cxn modelId="{89BC02C9-A04E-49A7-8997-A3E72B890164}" type="presOf" srcId="{8560F104-3225-4A88-812C-259B0C02E4E9}" destId="{10C3C099-EA06-42D1-9079-518715F5FEB5}" srcOrd="0" destOrd="0" presId="urn:microsoft.com/office/officeart/2005/8/layout/hProcess9"/>
    <dgm:cxn modelId="{10F5D51F-0E1C-4779-808E-3FD420DD7CB1}" type="presOf" srcId="{165A46FF-E888-4149-B867-BAA7099519CF}" destId="{3925488B-C937-4196-BB4B-6425A1C67737}" srcOrd="0" destOrd="0" presId="urn:microsoft.com/office/officeart/2005/8/layout/hProcess9"/>
    <dgm:cxn modelId="{0AD92C6A-B50A-488B-8B07-F1C127AEB582}" srcId="{165A46FF-E888-4149-B867-BAA7099519CF}" destId="{8E0551FB-791A-4063-88FD-1983C92C44FD}" srcOrd="1" destOrd="0" parTransId="{BC1467E0-23F8-4297-9C81-A373FB05B733}" sibTransId="{ED81CEC1-4716-4B02-9F71-520FE6A65613}"/>
    <dgm:cxn modelId="{E8EEF769-134B-4C64-B159-4616B49BC741}" type="presOf" srcId="{D1E0A523-8CF2-4D56-8954-19D702EEAE72}" destId="{2CF54358-E4C8-4C19-9CE5-DACF56BE13B6}" srcOrd="0" destOrd="0" presId="urn:microsoft.com/office/officeart/2005/8/layout/hProcess9"/>
    <dgm:cxn modelId="{E8D429AE-31BD-46D3-A6A4-C672957DE0B5}" type="presParOf" srcId="{3925488B-C937-4196-BB4B-6425A1C67737}" destId="{E338CCC5-DBCF-405D-B667-4B930C26B20C}" srcOrd="0" destOrd="0" presId="urn:microsoft.com/office/officeart/2005/8/layout/hProcess9"/>
    <dgm:cxn modelId="{C280B8AE-F8FE-4FC8-81C3-E49E602B1861}" type="presParOf" srcId="{3925488B-C937-4196-BB4B-6425A1C67737}" destId="{CFD6EFBD-BAF8-4376-B47E-0ACABD883881}" srcOrd="1" destOrd="0" presId="urn:microsoft.com/office/officeart/2005/8/layout/hProcess9"/>
    <dgm:cxn modelId="{EEA2F452-9EAB-4269-8B76-882025E9B7D2}" type="presParOf" srcId="{CFD6EFBD-BAF8-4376-B47E-0ACABD883881}" destId="{2CF54358-E4C8-4C19-9CE5-DACF56BE13B6}" srcOrd="0" destOrd="0" presId="urn:microsoft.com/office/officeart/2005/8/layout/hProcess9"/>
    <dgm:cxn modelId="{AB31611D-A6F6-4840-8CB9-EE2379FC99C4}" type="presParOf" srcId="{CFD6EFBD-BAF8-4376-B47E-0ACABD883881}" destId="{0995757A-C35C-4F95-8734-29F7FBAAA5B5}" srcOrd="1" destOrd="0" presId="urn:microsoft.com/office/officeart/2005/8/layout/hProcess9"/>
    <dgm:cxn modelId="{0CD79AF1-7263-4A95-A84A-0B959A71A18E}" type="presParOf" srcId="{CFD6EFBD-BAF8-4376-B47E-0ACABD883881}" destId="{C9216BD6-7101-4C47-9833-AB710111B1DE}" srcOrd="2" destOrd="0" presId="urn:microsoft.com/office/officeart/2005/8/layout/hProcess9"/>
    <dgm:cxn modelId="{ED38B66F-C7FD-4798-885B-9F75DB7CC588}" type="presParOf" srcId="{CFD6EFBD-BAF8-4376-B47E-0ACABD883881}" destId="{DEDA6D08-69CE-454D-83CF-1B77E4BC02CF}" srcOrd="3" destOrd="0" presId="urn:microsoft.com/office/officeart/2005/8/layout/hProcess9"/>
    <dgm:cxn modelId="{F17B0CDB-7084-440C-B092-B9DBE5933B36}" type="presParOf" srcId="{CFD6EFBD-BAF8-4376-B47E-0ACABD883881}" destId="{2FA41359-D0B3-4022-85AD-BEBE34F7C1FA}" srcOrd="4" destOrd="0" presId="urn:microsoft.com/office/officeart/2005/8/layout/hProcess9"/>
    <dgm:cxn modelId="{9568C32A-0FA2-4C20-901F-2389883A6D4B}" type="presParOf" srcId="{CFD6EFBD-BAF8-4376-B47E-0ACABD883881}" destId="{648845FE-333E-480D-AEFB-BC4E2D22E13C}" srcOrd="5" destOrd="0" presId="urn:microsoft.com/office/officeart/2005/8/layout/hProcess9"/>
    <dgm:cxn modelId="{48AE84B7-33AB-4070-89DA-22658D2EF937}" type="presParOf" srcId="{CFD6EFBD-BAF8-4376-B47E-0ACABD883881}" destId="{10C3C099-EA06-42D1-9079-518715F5FEB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A4750D-A1D9-4FDB-A7A5-D8029F9F9274}" type="doc">
      <dgm:prSet loTypeId="urn:microsoft.com/office/officeart/2005/8/layout/rings+Icon" loCatId="relationship" qsTypeId="urn:microsoft.com/office/officeart/2005/8/quickstyle/simple4" qsCatId="simple" csTypeId="urn:microsoft.com/office/officeart/2005/8/colors/colorful1" csCatId="colorful" phldr="1"/>
      <dgm:spPr/>
    </dgm:pt>
    <dgm:pt modelId="{C4B8FCCA-89E3-4B8F-A8D6-9E5BB63C6A1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Ideas</a:t>
          </a:r>
        </a:p>
      </dgm:t>
    </dgm:pt>
    <dgm:pt modelId="{FB9BCC3B-502E-43CF-9857-2B4713BD2D63}" type="parTrans" cxnId="{0E050667-975F-4030-A4A2-808C023A8F8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78BBF2-064D-423F-8A62-4542DCC5DAA5}" type="sibTrans" cxnId="{0E050667-975F-4030-A4A2-808C023A8F8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B98507-4375-4C3D-AFF5-417D200F3E6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Inhibitors</a:t>
          </a:r>
        </a:p>
      </dgm:t>
    </dgm:pt>
    <dgm:pt modelId="{DB02C252-EED1-4F79-ABE4-6B6EFFBFF2E5}" type="parTrans" cxnId="{18A7B96D-13DD-4AB7-A4CE-6ADA5CB3DD7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2080113-BD12-482C-AD97-591E135A8903}" type="sibTrans" cxnId="{18A7B96D-13DD-4AB7-A4CE-6ADA5CB3DD7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008552-5E6C-4BBF-BE6C-912FCA8B1BF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Catalysts</a:t>
          </a:r>
        </a:p>
      </dgm:t>
    </dgm:pt>
    <dgm:pt modelId="{9A38D945-D9FB-4997-AF5C-014AB4DBFB0C}" type="parTrans" cxnId="{3EAFB05F-8212-4000-A4EF-06186AAB0FE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6818D36-D770-438C-B4D0-7507F9012BCC}" type="sibTrans" cxnId="{3EAFB05F-8212-4000-A4EF-06186AAB0FE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2AB622-6739-4AA8-943F-9CAD69942E9D}" type="pres">
      <dgm:prSet presAssocID="{AEA4750D-A1D9-4FDB-A7A5-D8029F9F9274}" presName="Name0" presStyleCnt="0">
        <dgm:presLayoutVars>
          <dgm:chMax val="7"/>
          <dgm:dir/>
          <dgm:resizeHandles val="exact"/>
        </dgm:presLayoutVars>
      </dgm:prSet>
      <dgm:spPr/>
    </dgm:pt>
    <dgm:pt modelId="{4A32F4F0-FA63-496A-A194-A3741D7EDB29}" type="pres">
      <dgm:prSet presAssocID="{AEA4750D-A1D9-4FDB-A7A5-D8029F9F9274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ACC6F-7065-4E1A-8324-EBAEF5B1D511}" type="pres">
      <dgm:prSet presAssocID="{AEA4750D-A1D9-4FDB-A7A5-D8029F9F9274}" presName="ellipse2" presStyleLbl="vennNode1" presStyleIdx="1" presStyleCnt="3" custLinFactNeighborX="-16537" custLinFactNeighborY="65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E8EDD-7303-4882-B1BE-F0C574F05D1C}" type="pres">
      <dgm:prSet presAssocID="{AEA4750D-A1D9-4FDB-A7A5-D8029F9F9274}" presName="ellipse3" presStyleLbl="vennNode1" presStyleIdx="2" presStyleCnt="3" custLinFactNeighborX="-7383" custLinFactNeighborY="149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AFB05F-8212-4000-A4EF-06186AAB0FEF}" srcId="{AEA4750D-A1D9-4FDB-A7A5-D8029F9F9274}" destId="{D4008552-5E6C-4BBF-BE6C-912FCA8B1BF6}" srcOrd="2" destOrd="0" parTransId="{9A38D945-D9FB-4997-AF5C-014AB4DBFB0C}" sibTransId="{66818D36-D770-438C-B4D0-7507F9012BCC}"/>
    <dgm:cxn modelId="{A43A77C5-915F-4C9B-B780-8F7B418727EB}" type="presOf" srcId="{D4008552-5E6C-4BBF-BE6C-912FCA8B1BF6}" destId="{E13E8EDD-7303-4882-B1BE-F0C574F05D1C}" srcOrd="0" destOrd="0" presId="urn:microsoft.com/office/officeart/2005/8/layout/rings+Icon"/>
    <dgm:cxn modelId="{2C5E71C1-40B1-4FE7-A2B0-7D9B4080916F}" type="presOf" srcId="{34B98507-4375-4C3D-AFF5-417D200F3E62}" destId="{388ACC6F-7065-4E1A-8324-EBAEF5B1D511}" srcOrd="0" destOrd="0" presId="urn:microsoft.com/office/officeart/2005/8/layout/rings+Icon"/>
    <dgm:cxn modelId="{18A7B96D-13DD-4AB7-A4CE-6ADA5CB3DD7B}" srcId="{AEA4750D-A1D9-4FDB-A7A5-D8029F9F9274}" destId="{34B98507-4375-4C3D-AFF5-417D200F3E62}" srcOrd="1" destOrd="0" parTransId="{DB02C252-EED1-4F79-ABE4-6B6EFFBFF2E5}" sibTransId="{52080113-BD12-482C-AD97-591E135A8903}"/>
    <dgm:cxn modelId="{0E050667-975F-4030-A4A2-808C023A8F8D}" srcId="{AEA4750D-A1D9-4FDB-A7A5-D8029F9F9274}" destId="{C4B8FCCA-89E3-4B8F-A8D6-9E5BB63C6A17}" srcOrd="0" destOrd="0" parTransId="{FB9BCC3B-502E-43CF-9857-2B4713BD2D63}" sibTransId="{B878BBF2-064D-423F-8A62-4542DCC5DAA5}"/>
    <dgm:cxn modelId="{72B6AED1-775F-4BC6-A2B5-EFD741AF498B}" type="presOf" srcId="{AEA4750D-A1D9-4FDB-A7A5-D8029F9F9274}" destId="{D72AB622-6739-4AA8-943F-9CAD69942E9D}" srcOrd="0" destOrd="0" presId="urn:microsoft.com/office/officeart/2005/8/layout/rings+Icon"/>
    <dgm:cxn modelId="{F0310079-7766-4191-95A6-AFEEC70AB2F0}" type="presOf" srcId="{C4B8FCCA-89E3-4B8F-A8D6-9E5BB63C6A17}" destId="{4A32F4F0-FA63-496A-A194-A3741D7EDB29}" srcOrd="0" destOrd="0" presId="urn:microsoft.com/office/officeart/2005/8/layout/rings+Icon"/>
    <dgm:cxn modelId="{17F9E069-A1DB-43A6-9738-A48F8F6DD076}" type="presParOf" srcId="{D72AB622-6739-4AA8-943F-9CAD69942E9D}" destId="{4A32F4F0-FA63-496A-A194-A3741D7EDB29}" srcOrd="0" destOrd="0" presId="urn:microsoft.com/office/officeart/2005/8/layout/rings+Icon"/>
    <dgm:cxn modelId="{FF4EDE01-C5D3-45E2-8AAC-3CDB28F94BC3}" type="presParOf" srcId="{D72AB622-6739-4AA8-943F-9CAD69942E9D}" destId="{388ACC6F-7065-4E1A-8324-EBAEF5B1D511}" srcOrd="1" destOrd="0" presId="urn:microsoft.com/office/officeart/2005/8/layout/rings+Icon"/>
    <dgm:cxn modelId="{48DBB271-FAF9-4177-8439-A0916DBBA261}" type="presParOf" srcId="{D72AB622-6739-4AA8-943F-9CAD69942E9D}" destId="{E13E8EDD-7303-4882-B1BE-F0C574F05D1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A9994-970B-4F11-80C5-5FD7EF68BBDD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04AF6B8E-B74E-4938-8165-FD537FD7C56B}">
      <dgm:prSet phldrT="[Text]"/>
      <dgm:spPr/>
      <dgm:t>
        <a:bodyPr/>
        <a:lstStyle/>
        <a:p>
          <a:r>
            <a:rPr lang="en-US" dirty="0"/>
            <a:t>Module 1 - Instruction</a:t>
          </a:r>
        </a:p>
      </dgm:t>
    </dgm:pt>
    <dgm:pt modelId="{D4C56C8E-9BAA-42DA-8117-237E902150EA}" type="parTrans" cxnId="{32CDA1BE-941E-4E3B-9CC9-1360F8E643D7}">
      <dgm:prSet/>
      <dgm:spPr/>
      <dgm:t>
        <a:bodyPr/>
        <a:lstStyle/>
        <a:p>
          <a:endParaRPr lang="en-US"/>
        </a:p>
      </dgm:t>
    </dgm:pt>
    <dgm:pt modelId="{19A5DB9B-0AF0-409F-9AEB-4018B9051667}" type="sibTrans" cxnId="{32CDA1BE-941E-4E3B-9CC9-1360F8E643D7}">
      <dgm:prSet/>
      <dgm:spPr/>
      <dgm:t>
        <a:bodyPr/>
        <a:lstStyle/>
        <a:p>
          <a:endParaRPr lang="en-US"/>
        </a:p>
      </dgm:t>
    </dgm:pt>
    <dgm:pt modelId="{72760D9D-F608-42FA-B146-E91FA39D5C0A}">
      <dgm:prSet phldrT="[Text]"/>
      <dgm:spPr/>
      <dgm:t>
        <a:bodyPr/>
        <a:lstStyle/>
        <a:p>
          <a:r>
            <a:rPr lang="en-US" dirty="0"/>
            <a:t>Module 2 – Self Assessment</a:t>
          </a:r>
        </a:p>
      </dgm:t>
    </dgm:pt>
    <dgm:pt modelId="{3AC213B8-841B-45D9-BABE-8F6CD0D9B238}" type="parTrans" cxnId="{0D23E522-F25E-40CB-B583-8C3FD767D0B4}">
      <dgm:prSet/>
      <dgm:spPr/>
      <dgm:t>
        <a:bodyPr/>
        <a:lstStyle/>
        <a:p>
          <a:endParaRPr lang="en-US"/>
        </a:p>
      </dgm:t>
    </dgm:pt>
    <dgm:pt modelId="{67A3F221-98E2-47DF-9312-AD7A736D03A0}" type="sibTrans" cxnId="{0D23E522-F25E-40CB-B583-8C3FD767D0B4}">
      <dgm:prSet/>
      <dgm:spPr/>
      <dgm:t>
        <a:bodyPr/>
        <a:lstStyle/>
        <a:p>
          <a:endParaRPr lang="en-US"/>
        </a:p>
      </dgm:t>
    </dgm:pt>
    <dgm:pt modelId="{F01FFF1B-B72D-414F-A658-70F12A7E8DC1}">
      <dgm:prSet phldrT="[Text]"/>
      <dgm:spPr/>
      <dgm:t>
        <a:bodyPr/>
        <a:lstStyle/>
        <a:p>
          <a:r>
            <a:rPr lang="en-US" dirty="0"/>
            <a:t>Module 3 – Strategy Development</a:t>
          </a:r>
        </a:p>
      </dgm:t>
    </dgm:pt>
    <dgm:pt modelId="{E90EFE81-4DEE-4054-A42A-CFE8C1A7BF97}" type="parTrans" cxnId="{CFDD889C-4EE7-49E0-AC1A-FE68FE9A0E12}">
      <dgm:prSet/>
      <dgm:spPr/>
      <dgm:t>
        <a:bodyPr/>
        <a:lstStyle/>
        <a:p>
          <a:endParaRPr lang="en-US"/>
        </a:p>
      </dgm:t>
    </dgm:pt>
    <dgm:pt modelId="{385809CB-67FC-4221-B4D5-D2F7A275FE95}" type="sibTrans" cxnId="{CFDD889C-4EE7-49E0-AC1A-FE68FE9A0E12}">
      <dgm:prSet/>
      <dgm:spPr/>
      <dgm:t>
        <a:bodyPr/>
        <a:lstStyle/>
        <a:p>
          <a:endParaRPr lang="en-US"/>
        </a:p>
      </dgm:t>
    </dgm:pt>
    <dgm:pt modelId="{D1584617-C7C8-4F54-BA25-58BD0677C7A6}">
      <dgm:prSet phldrT="[Text]"/>
      <dgm:spPr/>
      <dgm:t>
        <a:bodyPr/>
        <a:lstStyle/>
        <a:p>
          <a:r>
            <a:rPr lang="en-US" dirty="0"/>
            <a:t>Module 4 - Dashboard</a:t>
          </a:r>
        </a:p>
      </dgm:t>
    </dgm:pt>
    <dgm:pt modelId="{75BB10EC-8D44-45FE-B738-21A9F3B26C53}" type="parTrans" cxnId="{5B72AAEB-003A-4341-802B-BBD5D47C8F50}">
      <dgm:prSet/>
      <dgm:spPr/>
      <dgm:t>
        <a:bodyPr/>
        <a:lstStyle/>
        <a:p>
          <a:endParaRPr lang="en-US"/>
        </a:p>
      </dgm:t>
    </dgm:pt>
    <dgm:pt modelId="{8D03C1C4-B803-471C-BAD3-AB6620839A66}" type="sibTrans" cxnId="{5B72AAEB-003A-4341-802B-BBD5D47C8F50}">
      <dgm:prSet/>
      <dgm:spPr/>
      <dgm:t>
        <a:bodyPr/>
        <a:lstStyle/>
        <a:p>
          <a:endParaRPr lang="en-US"/>
        </a:p>
      </dgm:t>
    </dgm:pt>
    <dgm:pt modelId="{D1B30AE4-B1CA-46D5-993B-E503E4797043}" type="pres">
      <dgm:prSet presAssocID="{7CFA9994-970B-4F11-80C5-5FD7EF68BBDD}" presName="CompostProcess" presStyleCnt="0">
        <dgm:presLayoutVars>
          <dgm:dir/>
          <dgm:resizeHandles val="exact"/>
        </dgm:presLayoutVars>
      </dgm:prSet>
      <dgm:spPr/>
    </dgm:pt>
    <dgm:pt modelId="{92EE04CF-39F4-414B-8B8B-16087C2D06E8}" type="pres">
      <dgm:prSet presAssocID="{7CFA9994-970B-4F11-80C5-5FD7EF68BBDD}" presName="arrow" presStyleLbl="bgShp" presStyleIdx="0" presStyleCnt="1"/>
      <dgm:spPr/>
    </dgm:pt>
    <dgm:pt modelId="{07605649-618A-469B-9D62-3853F5F9A32C}" type="pres">
      <dgm:prSet presAssocID="{7CFA9994-970B-4F11-80C5-5FD7EF68BBDD}" presName="linearProcess" presStyleCnt="0"/>
      <dgm:spPr/>
    </dgm:pt>
    <dgm:pt modelId="{132A9639-E885-4AF4-BD67-AB78391D6526}" type="pres">
      <dgm:prSet presAssocID="{04AF6B8E-B74E-4938-8165-FD537FD7C56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C885B-43BD-48AD-8FE5-8B67A47FD66C}" type="pres">
      <dgm:prSet presAssocID="{19A5DB9B-0AF0-409F-9AEB-4018B9051667}" presName="sibTrans" presStyleCnt="0"/>
      <dgm:spPr/>
    </dgm:pt>
    <dgm:pt modelId="{95D3E821-E4B0-4AEF-A55A-180D7B1DD47C}" type="pres">
      <dgm:prSet presAssocID="{72760D9D-F608-42FA-B146-E91FA39D5C0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44245-9179-4900-9F13-2612E3ACB3D8}" type="pres">
      <dgm:prSet presAssocID="{67A3F221-98E2-47DF-9312-AD7A736D03A0}" presName="sibTrans" presStyleCnt="0"/>
      <dgm:spPr/>
    </dgm:pt>
    <dgm:pt modelId="{686876C5-63AF-4986-80F3-150CF00E53F0}" type="pres">
      <dgm:prSet presAssocID="{F01FFF1B-B72D-414F-A658-70F12A7E8DC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912E8-86D9-4430-8E46-DAFC3CFD125B}" type="pres">
      <dgm:prSet presAssocID="{385809CB-67FC-4221-B4D5-D2F7A275FE95}" presName="sibTrans" presStyleCnt="0"/>
      <dgm:spPr/>
    </dgm:pt>
    <dgm:pt modelId="{E2E5275B-C455-474C-81C3-BABB8EDABFA0}" type="pres">
      <dgm:prSet presAssocID="{D1584617-C7C8-4F54-BA25-58BD0677C7A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210A1A-94F8-4B3D-8866-F765EFF8155A}" type="presOf" srcId="{F01FFF1B-B72D-414F-A658-70F12A7E8DC1}" destId="{686876C5-63AF-4986-80F3-150CF00E53F0}" srcOrd="0" destOrd="0" presId="urn:microsoft.com/office/officeart/2005/8/layout/hProcess9"/>
    <dgm:cxn modelId="{60C75A9C-BC0D-4586-980B-5F44FF5765CE}" type="presOf" srcId="{7CFA9994-970B-4F11-80C5-5FD7EF68BBDD}" destId="{D1B30AE4-B1CA-46D5-993B-E503E4797043}" srcOrd="0" destOrd="0" presId="urn:microsoft.com/office/officeart/2005/8/layout/hProcess9"/>
    <dgm:cxn modelId="{5B72AAEB-003A-4341-802B-BBD5D47C8F50}" srcId="{7CFA9994-970B-4F11-80C5-5FD7EF68BBDD}" destId="{D1584617-C7C8-4F54-BA25-58BD0677C7A6}" srcOrd="3" destOrd="0" parTransId="{75BB10EC-8D44-45FE-B738-21A9F3B26C53}" sibTransId="{8D03C1C4-B803-471C-BAD3-AB6620839A66}"/>
    <dgm:cxn modelId="{494BCA8E-7520-46DA-96C8-317A8B01A57D}" type="presOf" srcId="{D1584617-C7C8-4F54-BA25-58BD0677C7A6}" destId="{E2E5275B-C455-474C-81C3-BABB8EDABFA0}" srcOrd="0" destOrd="0" presId="urn:microsoft.com/office/officeart/2005/8/layout/hProcess9"/>
    <dgm:cxn modelId="{CFDD889C-4EE7-49E0-AC1A-FE68FE9A0E12}" srcId="{7CFA9994-970B-4F11-80C5-5FD7EF68BBDD}" destId="{F01FFF1B-B72D-414F-A658-70F12A7E8DC1}" srcOrd="2" destOrd="0" parTransId="{E90EFE81-4DEE-4054-A42A-CFE8C1A7BF97}" sibTransId="{385809CB-67FC-4221-B4D5-D2F7A275FE95}"/>
    <dgm:cxn modelId="{E5C8994B-5F05-466D-8273-92828A026522}" type="presOf" srcId="{72760D9D-F608-42FA-B146-E91FA39D5C0A}" destId="{95D3E821-E4B0-4AEF-A55A-180D7B1DD47C}" srcOrd="0" destOrd="0" presId="urn:microsoft.com/office/officeart/2005/8/layout/hProcess9"/>
    <dgm:cxn modelId="{B965BB68-F485-47DF-A3DC-A5AFE602FD37}" type="presOf" srcId="{04AF6B8E-B74E-4938-8165-FD537FD7C56B}" destId="{132A9639-E885-4AF4-BD67-AB78391D6526}" srcOrd="0" destOrd="0" presId="urn:microsoft.com/office/officeart/2005/8/layout/hProcess9"/>
    <dgm:cxn modelId="{32CDA1BE-941E-4E3B-9CC9-1360F8E643D7}" srcId="{7CFA9994-970B-4F11-80C5-5FD7EF68BBDD}" destId="{04AF6B8E-B74E-4938-8165-FD537FD7C56B}" srcOrd="0" destOrd="0" parTransId="{D4C56C8E-9BAA-42DA-8117-237E902150EA}" sibTransId="{19A5DB9B-0AF0-409F-9AEB-4018B9051667}"/>
    <dgm:cxn modelId="{0D23E522-F25E-40CB-B583-8C3FD767D0B4}" srcId="{7CFA9994-970B-4F11-80C5-5FD7EF68BBDD}" destId="{72760D9D-F608-42FA-B146-E91FA39D5C0A}" srcOrd="1" destOrd="0" parTransId="{3AC213B8-841B-45D9-BABE-8F6CD0D9B238}" sibTransId="{67A3F221-98E2-47DF-9312-AD7A736D03A0}"/>
    <dgm:cxn modelId="{A4F9B672-4DEE-4859-BDFE-7AB62FB1F1E3}" type="presParOf" srcId="{D1B30AE4-B1CA-46D5-993B-E503E4797043}" destId="{92EE04CF-39F4-414B-8B8B-16087C2D06E8}" srcOrd="0" destOrd="0" presId="urn:microsoft.com/office/officeart/2005/8/layout/hProcess9"/>
    <dgm:cxn modelId="{C1450003-3B5F-4BC5-A562-C7E0ACBCB212}" type="presParOf" srcId="{D1B30AE4-B1CA-46D5-993B-E503E4797043}" destId="{07605649-618A-469B-9D62-3853F5F9A32C}" srcOrd="1" destOrd="0" presId="urn:microsoft.com/office/officeart/2005/8/layout/hProcess9"/>
    <dgm:cxn modelId="{1E162B87-0CBA-428A-9705-7DF930E1DDF6}" type="presParOf" srcId="{07605649-618A-469B-9D62-3853F5F9A32C}" destId="{132A9639-E885-4AF4-BD67-AB78391D6526}" srcOrd="0" destOrd="0" presId="urn:microsoft.com/office/officeart/2005/8/layout/hProcess9"/>
    <dgm:cxn modelId="{64032030-EF5A-4050-AA05-F36FE37F53E4}" type="presParOf" srcId="{07605649-618A-469B-9D62-3853F5F9A32C}" destId="{9A5C885B-43BD-48AD-8FE5-8B67A47FD66C}" srcOrd="1" destOrd="0" presId="urn:microsoft.com/office/officeart/2005/8/layout/hProcess9"/>
    <dgm:cxn modelId="{EEE6E68B-B462-4393-8762-49D400117C35}" type="presParOf" srcId="{07605649-618A-469B-9D62-3853F5F9A32C}" destId="{95D3E821-E4B0-4AEF-A55A-180D7B1DD47C}" srcOrd="2" destOrd="0" presId="urn:microsoft.com/office/officeart/2005/8/layout/hProcess9"/>
    <dgm:cxn modelId="{A521A358-C1F2-468C-9A54-D16F11EB532E}" type="presParOf" srcId="{07605649-618A-469B-9D62-3853F5F9A32C}" destId="{CD644245-9179-4900-9F13-2612E3ACB3D8}" srcOrd="3" destOrd="0" presId="urn:microsoft.com/office/officeart/2005/8/layout/hProcess9"/>
    <dgm:cxn modelId="{5ADAB8D5-5ED7-44DB-8415-D132A327AFEA}" type="presParOf" srcId="{07605649-618A-469B-9D62-3853F5F9A32C}" destId="{686876C5-63AF-4986-80F3-150CF00E53F0}" srcOrd="4" destOrd="0" presId="urn:microsoft.com/office/officeart/2005/8/layout/hProcess9"/>
    <dgm:cxn modelId="{34E08A11-A7F4-4AF4-9D77-FA2F28594684}" type="presParOf" srcId="{07605649-618A-469B-9D62-3853F5F9A32C}" destId="{671912E8-86D9-4430-8E46-DAFC3CFD125B}" srcOrd="5" destOrd="0" presId="urn:microsoft.com/office/officeart/2005/8/layout/hProcess9"/>
    <dgm:cxn modelId="{56B03B84-8E12-4801-A6EB-0954D9AD259B}" type="presParOf" srcId="{07605649-618A-469B-9D62-3853F5F9A32C}" destId="{E2E5275B-C455-474C-81C3-BABB8EDABFA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8CCC5-DBCF-405D-B667-4B930C26B20C}">
      <dsp:nvSpPr>
        <dsp:cNvPr id="0" name=""/>
        <dsp:cNvSpPr/>
      </dsp:nvSpPr>
      <dsp:spPr>
        <a:xfrm>
          <a:off x="806291" y="0"/>
          <a:ext cx="9137967" cy="401955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54358-E4C8-4C19-9CE5-DACF56BE13B6}">
      <dsp:nvSpPr>
        <dsp:cNvPr id="0" name=""/>
        <dsp:cNvSpPr/>
      </dsp:nvSpPr>
      <dsp:spPr>
        <a:xfrm>
          <a:off x="5380" y="1205865"/>
          <a:ext cx="2587900" cy="1607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Assessment and Benchmarking</a:t>
          </a:r>
        </a:p>
      </dsp:txBody>
      <dsp:txXfrm>
        <a:off x="83867" y="1284352"/>
        <a:ext cx="2430926" cy="1450846"/>
      </dsp:txXfrm>
    </dsp:sp>
    <dsp:sp modelId="{C9216BD6-7101-4C47-9833-AB710111B1DE}">
      <dsp:nvSpPr>
        <dsp:cNvPr id="0" name=""/>
        <dsp:cNvSpPr/>
      </dsp:nvSpPr>
      <dsp:spPr>
        <a:xfrm>
          <a:off x="2722676" y="1205865"/>
          <a:ext cx="2587900" cy="160782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Target Maturity and Gap Analysis</a:t>
          </a:r>
        </a:p>
      </dsp:txBody>
      <dsp:txXfrm>
        <a:off x="2801163" y="1284352"/>
        <a:ext cx="2430926" cy="1450846"/>
      </dsp:txXfrm>
    </dsp:sp>
    <dsp:sp modelId="{2FA41359-D0B3-4022-85AD-BEBE34F7C1FA}">
      <dsp:nvSpPr>
        <dsp:cNvPr id="0" name=""/>
        <dsp:cNvSpPr/>
      </dsp:nvSpPr>
      <dsp:spPr>
        <a:xfrm>
          <a:off x="5439972" y="1205865"/>
          <a:ext cx="2587900" cy="160782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Innovation Strategy Development</a:t>
          </a:r>
        </a:p>
      </dsp:txBody>
      <dsp:txXfrm>
        <a:off x="5518459" y="1284352"/>
        <a:ext cx="2430926" cy="1450846"/>
      </dsp:txXfrm>
    </dsp:sp>
    <dsp:sp modelId="{10C3C099-EA06-42D1-9079-518715F5FEB5}">
      <dsp:nvSpPr>
        <dsp:cNvPr id="0" name=""/>
        <dsp:cNvSpPr/>
      </dsp:nvSpPr>
      <dsp:spPr>
        <a:xfrm>
          <a:off x="8157268" y="1205865"/>
          <a:ext cx="2587900" cy="16078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Program Launch and Measurement</a:t>
          </a:r>
        </a:p>
      </dsp:txBody>
      <dsp:txXfrm>
        <a:off x="8235755" y="1284352"/>
        <a:ext cx="2430926" cy="1450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2F4F0-FA63-496A-A194-A3741D7EDB29}">
      <dsp:nvSpPr>
        <dsp:cNvPr id="0" name=""/>
        <dsp:cNvSpPr/>
      </dsp:nvSpPr>
      <dsp:spPr>
        <a:xfrm>
          <a:off x="271624" y="0"/>
          <a:ext cx="1581648" cy="158162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Ideas</a:t>
          </a:r>
        </a:p>
      </dsp:txBody>
      <dsp:txXfrm>
        <a:off x="503251" y="231624"/>
        <a:ext cx="1118394" cy="1118378"/>
      </dsp:txXfrm>
    </dsp:sp>
    <dsp:sp modelId="{388ACC6F-7065-4E1A-8324-EBAEF5B1D511}">
      <dsp:nvSpPr>
        <dsp:cNvPr id="0" name=""/>
        <dsp:cNvSpPr/>
      </dsp:nvSpPr>
      <dsp:spPr>
        <a:xfrm>
          <a:off x="824156" y="1054856"/>
          <a:ext cx="1581648" cy="158162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Inhibitors</a:t>
          </a:r>
        </a:p>
      </dsp:txBody>
      <dsp:txXfrm>
        <a:off x="1055783" y="1286480"/>
        <a:ext cx="1118394" cy="1118378"/>
      </dsp:txXfrm>
    </dsp:sp>
    <dsp:sp modelId="{E13E8EDD-7303-4882-B1BE-F0C574F05D1C}">
      <dsp:nvSpPr>
        <dsp:cNvPr id="0" name=""/>
        <dsp:cNvSpPr/>
      </dsp:nvSpPr>
      <dsp:spPr>
        <a:xfrm>
          <a:off x="1782066" y="236943"/>
          <a:ext cx="1581648" cy="15816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Catalysts</a:t>
          </a:r>
        </a:p>
      </dsp:txBody>
      <dsp:txXfrm>
        <a:off x="2013693" y="468567"/>
        <a:ext cx="1118394" cy="1118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E04CF-39F4-414B-8B8B-16087C2D06E8}">
      <dsp:nvSpPr>
        <dsp:cNvPr id="0" name=""/>
        <dsp:cNvSpPr/>
      </dsp:nvSpPr>
      <dsp:spPr>
        <a:xfrm>
          <a:off x="810857" y="0"/>
          <a:ext cx="9189719" cy="3390465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A9639-E885-4AF4-BD67-AB78391D6526}">
      <dsp:nvSpPr>
        <dsp:cNvPr id="0" name=""/>
        <dsp:cNvSpPr/>
      </dsp:nvSpPr>
      <dsp:spPr>
        <a:xfrm>
          <a:off x="4945" y="1017139"/>
          <a:ext cx="2599820" cy="13561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Module 1 - Instruction</a:t>
          </a:r>
        </a:p>
      </dsp:txBody>
      <dsp:txXfrm>
        <a:off x="71149" y="1083343"/>
        <a:ext cx="2467412" cy="1223778"/>
      </dsp:txXfrm>
    </dsp:sp>
    <dsp:sp modelId="{95D3E821-E4B0-4AEF-A55A-180D7B1DD47C}">
      <dsp:nvSpPr>
        <dsp:cNvPr id="0" name=""/>
        <dsp:cNvSpPr/>
      </dsp:nvSpPr>
      <dsp:spPr>
        <a:xfrm>
          <a:off x="2738853" y="1017139"/>
          <a:ext cx="2599820" cy="135618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Module 2 – Self Assessment</a:t>
          </a:r>
        </a:p>
      </dsp:txBody>
      <dsp:txXfrm>
        <a:off x="2805057" y="1083343"/>
        <a:ext cx="2467412" cy="1223778"/>
      </dsp:txXfrm>
    </dsp:sp>
    <dsp:sp modelId="{686876C5-63AF-4986-80F3-150CF00E53F0}">
      <dsp:nvSpPr>
        <dsp:cNvPr id="0" name=""/>
        <dsp:cNvSpPr/>
      </dsp:nvSpPr>
      <dsp:spPr>
        <a:xfrm>
          <a:off x="5472761" y="1017139"/>
          <a:ext cx="2599820" cy="135618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Module 3 – Strategy Development</a:t>
          </a:r>
        </a:p>
      </dsp:txBody>
      <dsp:txXfrm>
        <a:off x="5538965" y="1083343"/>
        <a:ext cx="2467412" cy="1223778"/>
      </dsp:txXfrm>
    </dsp:sp>
    <dsp:sp modelId="{E2E5275B-C455-474C-81C3-BABB8EDABFA0}">
      <dsp:nvSpPr>
        <dsp:cNvPr id="0" name=""/>
        <dsp:cNvSpPr/>
      </dsp:nvSpPr>
      <dsp:spPr>
        <a:xfrm>
          <a:off x="8206668" y="1017139"/>
          <a:ext cx="2599820" cy="135618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Module 4 - Dashboard</a:t>
          </a:r>
        </a:p>
      </dsp:txBody>
      <dsp:txXfrm>
        <a:off x="8272872" y="1083343"/>
        <a:ext cx="2467412" cy="122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0.50431</cdr:x>
      <cdr:y>0.5</cdr:y>
    </cdr:from>
    <cdr:to>
      <cdr:x>0.63244</cdr:x>
      <cdr:y>0.68403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399DFA-F3A2-4F71-BB49-F9862BA167DE}"/>
            </a:ext>
          </a:extLst>
        </cdr:cNvPr>
        <cdr:cNvSpPr txBox="1"/>
      </cdr:nvSpPr>
      <cdr:spPr>
        <a:xfrm xmlns:a="http://schemas.openxmlformats.org/drawingml/2006/main">
          <a:off x="3668317" y="2490787"/>
          <a:ext cx="932008" cy="9167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Culture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54%</a:t>
          </a:r>
        </a:p>
      </cdr:txBody>
    </cdr:sp>
  </cdr:relSizeAnchor>
  <cdr:relSizeAnchor xmlns:cdr="http://schemas.openxmlformats.org/drawingml/2006/chartDrawing">
    <cdr:from>
      <cdr:x>0.11661</cdr:x>
      <cdr:y>0.76694</cdr:y>
    </cdr:from>
    <cdr:to>
      <cdr:x>0.24473</cdr:x>
      <cdr:y>0.95097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9177EC7-259D-438D-95B4-5E86F5AF21DC}"/>
            </a:ext>
          </a:extLst>
        </cdr:cNvPr>
        <cdr:cNvSpPr txBox="1"/>
      </cdr:nvSpPr>
      <cdr:spPr>
        <a:xfrm xmlns:a="http://schemas.openxmlformats.org/drawingml/2006/main">
          <a:off x="848182" y="3820580"/>
          <a:ext cx="931935" cy="9167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Resources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18%</a:t>
          </a:r>
        </a:p>
      </cdr:txBody>
    </cdr:sp>
  </cdr:relSizeAnchor>
  <cdr:relSizeAnchor xmlns:cdr="http://schemas.openxmlformats.org/drawingml/2006/chartDrawing">
    <cdr:from>
      <cdr:x>0.07867</cdr:x>
      <cdr:y>0.3205</cdr:y>
    </cdr:from>
    <cdr:to>
      <cdr:x>0.2068</cdr:x>
      <cdr:y>0.50452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DC2E5FB-651E-49FF-81D4-7B8BB83881D0}"/>
            </a:ext>
          </a:extLst>
        </cdr:cNvPr>
        <cdr:cNvSpPr txBox="1"/>
      </cdr:nvSpPr>
      <cdr:spPr>
        <a:xfrm xmlns:a="http://schemas.openxmlformats.org/drawingml/2006/main">
          <a:off x="572205" y="1596618"/>
          <a:ext cx="932008" cy="9167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Process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14%</a:t>
          </a:r>
        </a:p>
      </cdr:txBody>
    </cdr:sp>
  </cdr:relSizeAnchor>
  <cdr:relSizeAnchor xmlns:cdr="http://schemas.openxmlformats.org/drawingml/2006/chartDrawing">
    <cdr:from>
      <cdr:x>0.19334</cdr:x>
      <cdr:y>0.05378</cdr:y>
    </cdr:from>
    <cdr:to>
      <cdr:x>0.32147</cdr:x>
      <cdr:y>0.23781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D92C331D-A3EE-43CC-8D4C-A30D7C8266F7}"/>
            </a:ext>
          </a:extLst>
        </cdr:cNvPr>
        <cdr:cNvSpPr txBox="1"/>
      </cdr:nvSpPr>
      <cdr:spPr>
        <a:xfrm xmlns:a="http://schemas.openxmlformats.org/drawingml/2006/main">
          <a:off x="1406309" y="267892"/>
          <a:ext cx="932008" cy="9167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Driver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8%</a:t>
          </a:r>
        </a:p>
      </cdr:txBody>
    </cdr:sp>
  </cdr:relSizeAnchor>
  <cdr:relSizeAnchor xmlns:cdr="http://schemas.openxmlformats.org/drawingml/2006/chartDrawing">
    <cdr:from>
      <cdr:x>0.35885</cdr:x>
      <cdr:y>0</cdr:y>
    </cdr:from>
    <cdr:to>
      <cdr:x>0.48698</cdr:x>
      <cdr:y>0.18403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0602B308-A933-49BF-949E-B36E6A882645}"/>
            </a:ext>
          </a:extLst>
        </cdr:cNvPr>
        <cdr:cNvSpPr txBox="1"/>
      </cdr:nvSpPr>
      <cdr:spPr>
        <a:xfrm xmlns:a="http://schemas.openxmlformats.org/drawingml/2006/main">
          <a:off x="2610260" y="-1612901"/>
          <a:ext cx="932008" cy="9167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Risk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AE4D4-9859-4265-B3F8-C0A48F261173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6858-F81A-43AC-8CAB-BEE184B23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2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Creating a Culture of Innovation in Your Utility
https://www.polleverywhere.com/surveys/5SYIZxWiJ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8D819-BD06-4C8C-9952-4BCE7AA3C3F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3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Creating a Culture of Innovation in Your Utility
https://www.polleverywhere.com/surveys/5SYIZxWiJ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8D819-BD06-4C8C-9952-4BCE7AA3C3F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Where is your utility along the pathway to a culture of innovation?
https://www.polleverywhere.com/multiple_choice_polls/ILI0jVsBH5gzHj2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DCA65-4E7C-4827-BA4A-5CA27064D5A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51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8891D-6E63-4375-966B-7F6511D69453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125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51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17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9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Is creating an innovative culture a priority for your utility?
https://www.polleverywhere.com/multiple_choice_polls/XehiCPBUkSd0TeK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91A70-D7F8-48DC-98C5-CAA2607BE77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Please rank order the benefits of further developing innovation at your utility.
https://www.polleverywhere.com/ranking_polls/j08L03wfjpthtKI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3EFBD-0075-4BBC-80BF-9CE848DC50A6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Over what time horizon would you like to see this change?
https://www.polleverywhere.com/multiple_choice_polls/P3bi9SwlN6dLagc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FE8F96-5D85-4E43-9C16-B0995D95713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1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Please rank order the potential challenges to fostering this change in your utility?
https://www.polleverywhere.com/ranking_polls/3wm2HuP9dnCHwS9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36858-F81A-43AC-8CAB-BEE184B23EF0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13536-0F1D-4275-A157-02BD8E28360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0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1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Successful programs are engaged in activities across all three of these areas with a strong communication thread throughout.  They build their vision and maintain momentum on stories of successful innovation.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F254-2EC7-45F9-BD30-BE0E7C158C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238C-AD50-4089-A99E-A250C5947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6E892-820C-40C6-A723-E1240928B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7C242-0CE0-411A-98E3-32555264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A6D7-A9C1-4129-8D1A-31AB9D5C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AECA0-E128-4996-8DFE-414D4BF9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BD6C-E694-453E-8C8A-6D86D4E6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3CA4A-0EEB-413F-9A48-EEF55B83A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B0DAA-2876-4E4F-82CF-F2B35282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1FBE7-AAAC-4260-8A02-98E634AA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4CED0-9ED4-4AC0-BC65-74A7123B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8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5BEE5-DFF7-4202-B1B6-D57FAF7C9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56CD0-E9CB-4CC6-BE51-B88A5EC9E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0CF3C-AEB9-4DA0-BE32-342DFA70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451FC-4588-4CCD-89A0-744D2671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09137-717B-4E82-8BEE-BFB1D72E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4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16100" y="604346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1"/>
          </p:nvPr>
        </p:nvSpPr>
        <p:spPr>
          <a:xfrm>
            <a:off x="716100" y="1252348"/>
            <a:ext cx="10752000" cy="4841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aseline="0"/>
            </a:lvl1pPr>
            <a:lvl2pPr marL="269875" marR="0" indent="-26987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11052882" y="6289430"/>
            <a:ext cx="53974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C551C-83BB-4568-94F6-AC8A8312A0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75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2 Content, 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06911" y="604345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06911" y="1252347"/>
            <a:ext cx="5184000" cy="47168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 baseline="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74911" y="1252347"/>
            <a:ext cx="5184000" cy="47168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400" baseline="0">
                <a:solidFill>
                  <a:schemeClr val="tx1"/>
                </a:solidFill>
              </a:defRPr>
            </a:lvl2pPr>
            <a:lvl3pPr>
              <a:defRPr sz="1400" baseline="0"/>
            </a:lvl3pPr>
            <a:lvl4pPr>
              <a:defRPr sz="1200"/>
            </a:lvl4pPr>
            <a:lvl5pPr>
              <a:defRPr sz="1200"/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4"/>
          </p:nvPr>
        </p:nvSpPr>
        <p:spPr>
          <a:xfrm>
            <a:off x="11052882" y="6289430"/>
            <a:ext cx="53974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C551C-83BB-4568-94F6-AC8A8312A0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29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74028F-FC55-4814-9D01-B1C00550C2C3}" type="datetime4">
              <a:rPr lang="en-GB" smtClean="0"/>
              <a:pPr/>
              <a:t>23 August 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20725" y="1638001"/>
            <a:ext cx="10750550" cy="4019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174028F-FC55-4814-9D01-B1C00550C2C3}" type="datetime4">
              <a:rPr lang="en-GB" smtClean="0"/>
              <a:pPr/>
              <a:t>23 August 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74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721F-37C5-43DE-8DF0-BE38D0820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0E3F-DC6A-4119-AA28-CD5AAEB62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5291-C18D-46BB-9681-A6836C22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87A1A-B711-4E5F-8379-80DF130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22D4C-70A1-4697-9993-AD097CD6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254E-90C0-4B0E-9A10-151C0C63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ABDFE-82D7-4E93-9CF1-B10BCDE71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FA010-CAAC-4057-BC29-963115A0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D2CE5-A9FB-4F5E-AC81-9CB8015F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D3230-A7FB-48DF-B3DD-5D68E084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9DE1-DA02-44D8-9978-BD4451AE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8CBBD-A20E-4E96-99B1-37BD6E6D3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DD98-A705-41A8-86A7-3A8149F8E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68D4B-C266-46C7-8E1E-4AB34F7A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872A6-0ADC-46EE-BF98-3CE136A7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DC42A-57C1-474D-8E7D-688F37D9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869B-5CF1-4B29-8EB8-5DDE34A0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F4751-C466-422A-BC82-385737AB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7DD3D-0AF6-42BA-8959-5D2ADB8B1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1AB97-8B79-4649-9DC1-38AFF6273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FEFD9-C345-46C7-8760-853921D5E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A63F4-42C1-4888-8075-9A499200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09ADE6-CE44-4550-9C3C-9160C081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3E36D-2673-4C12-B152-87BDA33F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FF5E-B925-45FF-B826-1DDE2F9F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8C4AE-97C4-42BC-9C95-CBE5941D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23E71-ED98-4EB6-B348-763792AB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827E8-A206-449F-A79A-D22ADBA3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ED170-676D-4483-8D05-1B93C3013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831AF7-214E-4597-83D5-7ED4210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0466E-AA62-4C8B-88BD-9D3F698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1519-D6F2-4A7D-87AE-E69931B8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7E28-4786-4716-A807-9AFE952D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1C2E1-0E1B-4915-8610-99D1994C5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D30E8-ED8C-4068-8057-BEF771D8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66DCB-0AD0-46ED-BD82-707DEA0A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0D2C-B536-44D3-BE0D-6FEA2434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2B3C-6899-478D-8521-98CBC37F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BEB9C-013B-4F41-8D4A-5A8050122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7F090-68B0-44A8-985C-4DD1CB408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D523F-5EBB-455C-A6A7-E5C84FAF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DCBC2-8E65-4001-B30F-95AE2FF2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09AB8-15ED-47BA-8925-642606F6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1E600-5CB9-40E5-8AD3-05EC0B9F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05A09-8C06-4C1B-BF96-4D4204610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5D035-FDF9-44D9-A807-C9023EF46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0B61D-F45D-4850-93AE-8C2C5DDEDA35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F671-7A6D-48F4-A42D-B2311454F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1E4EC-51F0-4947-99A0-BD749DE4C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E8DA3-C59C-460F-9D8C-14AC5180D2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523E74FD-2D10-4488-BB47-28DA5082D9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70" y="181723"/>
            <a:ext cx="2644301" cy="4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1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rf.org/fosteringinnovatio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3C670064-E17F-4F60-8AFF-4CA7DDAC4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5"/>
          <a:stretch/>
        </p:blipFill>
        <p:spPr>
          <a:xfrm>
            <a:off x="0" y="683976"/>
            <a:ext cx="12192000" cy="6174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978E96-7E9C-4F79-83CD-EECEED96C241}"/>
              </a:ext>
            </a:extLst>
          </p:cNvPr>
          <p:cNvSpPr/>
          <p:nvPr/>
        </p:nvSpPr>
        <p:spPr>
          <a:xfrm>
            <a:off x="0" y="3639976"/>
            <a:ext cx="12232257" cy="21738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97D04-B834-4355-81F3-E3F86D710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43" y="4344535"/>
            <a:ext cx="11241314" cy="83518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0070C0"/>
                </a:solidFill>
              </a:rPr>
              <a:t>Creating a Culture of Innovation in Your Utility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BDDB4-AF39-45CF-B656-291624734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286" y="5155354"/>
            <a:ext cx="9144000" cy="487360"/>
          </a:xfrm>
        </p:spPr>
        <p:txBody>
          <a:bodyPr/>
          <a:lstStyle/>
          <a:p>
            <a:pPr algn="l"/>
            <a:r>
              <a:rPr lang="en-US" dirty="0"/>
              <a:t>Jason Carter, PE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ABCFCB2-6694-4C1A-8575-6BCE3997727A}"/>
              </a:ext>
            </a:extLst>
          </p:cNvPr>
          <p:cNvSpPr txBox="1">
            <a:spLocks/>
          </p:cNvSpPr>
          <p:nvPr/>
        </p:nvSpPr>
        <p:spPr>
          <a:xfrm>
            <a:off x="475343" y="4036955"/>
            <a:ext cx="9144000" cy="487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Urban Water Institute │ August 23,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209" y="488232"/>
            <a:ext cx="10752000" cy="630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Drivers for Innovation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757169" y="6283292"/>
            <a:ext cx="539749" cy="252000"/>
          </a:xfrm>
        </p:spPr>
        <p:txBody>
          <a:bodyPr/>
          <a:lstStyle/>
          <a:p>
            <a:fld id="{203C551C-83BB-4568-94F6-AC8A8312A04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2555119" y="1640114"/>
            <a:ext cx="4239627" cy="483912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Financial instability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Water resource adequacy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Shifting water demands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Aging infrastructure 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Changing workforce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New technology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Stakeholder expectation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Regulations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Efficiency and optimization</a:t>
            </a:r>
          </a:p>
          <a:p>
            <a:pPr lvl="1">
              <a:lnSpc>
                <a:spcPct val="110000"/>
              </a:lnSpc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Climate uncertainty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84762" y="0"/>
            <a:ext cx="3220749" cy="6851862"/>
            <a:chOff x="8668922" y="0"/>
            <a:chExt cx="2811877" cy="68518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0229" y="0"/>
              <a:ext cx="2311400" cy="17597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0229" y="1759772"/>
              <a:ext cx="2310287" cy="17597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8922" y="3347468"/>
              <a:ext cx="2811877" cy="2291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0229" y="5077512"/>
              <a:ext cx="2310287" cy="1774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C73300-488F-4FED-BB52-A5B82B42839D}"/>
              </a:ext>
            </a:extLst>
          </p:cNvPr>
          <p:cNvSpPr/>
          <p:nvPr/>
        </p:nvSpPr>
        <p:spPr>
          <a:xfrm>
            <a:off x="6313877" y="3425896"/>
            <a:ext cx="537028" cy="751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20BE4D8-87F6-4390-A57C-279C6DF74906}"/>
              </a:ext>
            </a:extLst>
          </p:cNvPr>
          <p:cNvSpPr txBox="1">
            <a:spLocks/>
          </p:cNvSpPr>
          <p:nvPr/>
        </p:nvSpPr>
        <p:spPr>
          <a:xfrm>
            <a:off x="7206628" y="2636681"/>
            <a:ext cx="4860505" cy="2329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Implementation of strategy</a:t>
            </a:r>
          </a:p>
          <a:p>
            <a:pPr marL="514350" lvl="1" indent="-51435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Sustainability / agility</a:t>
            </a:r>
          </a:p>
          <a:p>
            <a:pPr marL="514350" lvl="1" indent="-51435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Customer expectation</a:t>
            </a:r>
          </a:p>
          <a:p>
            <a:pPr marL="514350" lvl="1" indent="-51435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Workforce of tomorrow</a:t>
            </a:r>
          </a:p>
        </p:txBody>
      </p:sp>
    </p:spTree>
    <p:extLst>
      <p:ext uri="{BB962C8B-B14F-4D97-AF65-F5344CB8AC3E}">
        <p14:creationId xmlns:p14="http://schemas.microsoft.com/office/powerpoint/2010/main" val="2154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>
            <a:extLst>
              <a:ext uri="{FF2B5EF4-FFF2-40B4-BE49-F238E27FC236}">
                <a16:creationId xmlns:a16="http://schemas.microsoft.com/office/drawing/2014/main" id="{3B89FA7F-7D96-4FB4-B40C-3BB26679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2" b="16890"/>
          <a:stretch>
            <a:fillRect/>
          </a:stretch>
        </p:blipFill>
        <p:spPr bwMode="auto">
          <a:xfrm>
            <a:off x="0" y="3078163"/>
            <a:ext cx="2778126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3">
            <a:extLst>
              <a:ext uri="{FF2B5EF4-FFF2-40B4-BE49-F238E27FC236}">
                <a16:creationId xmlns:a16="http://schemas.microsoft.com/office/drawing/2014/main" id="{9F1A22E3-0E52-4EFE-B147-42A8B38366AC}"/>
              </a:ext>
            </a:extLst>
          </p:cNvPr>
          <p:cNvGrpSpPr>
            <a:grpSpLocks/>
          </p:cNvGrpSpPr>
          <p:nvPr/>
        </p:nvGrpSpPr>
        <p:grpSpPr bwMode="auto">
          <a:xfrm>
            <a:off x="1083672" y="1574258"/>
            <a:ext cx="9917525" cy="2215991"/>
            <a:chOff x="2542869" y="821529"/>
            <a:chExt cx="6859766" cy="2217775"/>
          </a:xfrm>
        </p:grpSpPr>
        <p:sp>
          <p:nvSpPr>
            <p:cNvPr id="10248" name="TextBox 4">
              <a:extLst>
                <a:ext uri="{FF2B5EF4-FFF2-40B4-BE49-F238E27FC236}">
                  <a16:creationId xmlns:a16="http://schemas.microsoft.com/office/drawing/2014/main" id="{70F2821D-282D-41D4-B76C-6397B1B4F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869" y="821529"/>
              <a:ext cx="2581656" cy="221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800" dirty="0">
                  <a:solidFill>
                    <a:srgbClr val="C00000"/>
                  </a:solidFill>
                  <a:latin typeface="Bernard MT Condensed" panose="02050806060905020404" pitchFamily="18" charset="0"/>
                </a:rPr>
                <a:t>91%</a:t>
              </a:r>
            </a:p>
          </p:txBody>
        </p:sp>
        <p:sp>
          <p:nvSpPr>
            <p:cNvPr id="10249" name="TextBox 5">
              <a:extLst>
                <a:ext uri="{FF2B5EF4-FFF2-40B4-BE49-F238E27FC236}">
                  <a16:creationId xmlns:a16="http://schemas.microsoft.com/office/drawing/2014/main" id="{3C62300A-3594-44F4-A037-5CCAC1E9E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210" y="946475"/>
              <a:ext cx="4823425" cy="138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Arial Rounded MT Bold" panose="020F0704030504030204" pitchFamily="34" charset="0"/>
                </a:rPr>
                <a:t>Of water utilities believe that innovation is critical to the future of their organization</a:t>
              </a:r>
            </a:p>
          </p:txBody>
        </p:sp>
      </p:grpSp>
      <p:grpSp>
        <p:nvGrpSpPr>
          <p:cNvPr id="10244" name="Group 6">
            <a:extLst>
              <a:ext uri="{FF2B5EF4-FFF2-40B4-BE49-F238E27FC236}">
                <a16:creationId xmlns:a16="http://schemas.microsoft.com/office/drawing/2014/main" id="{CF06070B-C4BF-4E4F-A898-2449606531DD}"/>
              </a:ext>
            </a:extLst>
          </p:cNvPr>
          <p:cNvGrpSpPr>
            <a:grpSpLocks/>
          </p:cNvGrpSpPr>
          <p:nvPr/>
        </p:nvGrpSpPr>
        <p:grpSpPr bwMode="auto">
          <a:xfrm>
            <a:off x="3597728" y="3977762"/>
            <a:ext cx="8594272" cy="2215991"/>
            <a:chOff x="5112987" y="2592907"/>
            <a:chExt cx="7000323" cy="22158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0F98F5-451E-463B-ADD6-CD8BBC7EF462}"/>
                </a:ext>
              </a:extLst>
            </p:cNvPr>
            <p:cNvSpPr txBox="1"/>
            <p:nvPr/>
          </p:nvSpPr>
          <p:spPr>
            <a:xfrm>
              <a:off x="5808216" y="2592907"/>
              <a:ext cx="2644303" cy="22158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800" dirty="0">
                  <a:solidFill>
                    <a:schemeClr val="accent5"/>
                  </a:solidFill>
                  <a:latin typeface="Bernard MT Condensed" panose="02050806060905020404" pitchFamily="18" charset="0"/>
                </a:rPr>
                <a:t>50%</a:t>
              </a:r>
            </a:p>
          </p:txBody>
        </p:sp>
        <p:sp>
          <p:nvSpPr>
            <p:cNvPr id="10246" name="TextBox 8">
              <a:extLst>
                <a:ext uri="{FF2B5EF4-FFF2-40B4-BE49-F238E27FC236}">
                  <a16:creationId xmlns:a16="http://schemas.microsoft.com/office/drawing/2014/main" id="{4109ABA5-47CB-430A-ACFB-274599595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8439" y="2830626"/>
              <a:ext cx="3724871" cy="181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latin typeface="Arial Rounded MT Bold" panose="020F0704030504030204" pitchFamily="34" charset="0"/>
                </a:rPr>
                <a:t>Believe they are effectively leveraging innovation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2F9B33-59F4-4984-B486-F694B67DE465}"/>
                </a:ext>
              </a:extLst>
            </p:cNvPr>
            <p:cNvSpPr txBox="1"/>
            <p:nvPr/>
          </p:nvSpPr>
          <p:spPr>
            <a:xfrm>
              <a:off x="5112987" y="2752910"/>
              <a:ext cx="1107995" cy="4616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5"/>
                  </a:solidFill>
                  <a:latin typeface="Bernard MT Condensed" panose="02050806060905020404" pitchFamily="18" charset="0"/>
                </a:rPr>
                <a:t>Approx.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92B52D-71C2-4492-A20D-85C20E21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of Innovation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874ED-807D-445C-8EF3-0B8D8AF5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2964-4D5B-45A8-99F2-9DCCE200693B}" type="slidenum">
              <a:rPr lang="en-US" smtClean="0"/>
              <a:t>12</a:t>
            </a:fld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8F0947C-03E5-40A3-8F14-BD7768C9088A}"/>
              </a:ext>
            </a:extLst>
          </p:cNvPr>
          <p:cNvSpPr/>
          <p:nvPr/>
        </p:nvSpPr>
        <p:spPr>
          <a:xfrm>
            <a:off x="5039399" y="3078164"/>
            <a:ext cx="1492250" cy="1493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83" name="TextBox 6">
            <a:extLst>
              <a:ext uri="{FF2B5EF4-FFF2-40B4-BE49-F238E27FC236}">
                <a16:creationId xmlns:a16="http://schemas.microsoft.com/office/drawing/2014/main" id="{DC31416D-A4E7-46D3-AB7C-F5F97420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437" y="3489325"/>
            <a:ext cx="140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ight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Innovation 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54A579C-F57E-4F15-AFD4-280F099115B2}"/>
              </a:ext>
            </a:extLst>
          </p:cNvPr>
          <p:cNvGrpSpPr>
            <a:grpSpLocks/>
          </p:cNvGrpSpPr>
          <p:nvPr/>
        </p:nvGrpSpPr>
        <p:grpSpPr bwMode="auto">
          <a:xfrm>
            <a:off x="3386811" y="1474788"/>
            <a:ext cx="3562350" cy="1879600"/>
            <a:chOff x="1811750" y="1612863"/>
            <a:chExt cx="3562239" cy="18801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C6CEE9-EE87-4700-8281-D7384726B46C}"/>
                </a:ext>
              </a:extLst>
            </p:cNvPr>
            <p:cNvSpPr/>
            <p:nvPr/>
          </p:nvSpPr>
          <p:spPr>
            <a:xfrm>
              <a:off x="1897472" y="1939982"/>
              <a:ext cx="868336" cy="87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3BA7CAD-66E4-4925-BFD5-64316372B38F}"/>
                </a:ext>
              </a:extLst>
            </p:cNvPr>
            <p:cNvSpPr/>
            <p:nvPr/>
          </p:nvSpPr>
          <p:spPr>
            <a:xfrm rot="18721053">
              <a:off x="1587722" y="1836891"/>
              <a:ext cx="1235430" cy="787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7" name="Group 10">
              <a:extLst>
                <a:ext uri="{FF2B5EF4-FFF2-40B4-BE49-F238E27FC236}">
                  <a16:creationId xmlns:a16="http://schemas.microsoft.com/office/drawing/2014/main" id="{42FD10EF-EA18-4961-BFD3-72B36E7D8F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302" y="2021340"/>
              <a:ext cx="708750" cy="708750"/>
              <a:chOff x="4309893" y="3219428"/>
              <a:chExt cx="708750" cy="708750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DDBB628-D62B-406A-9B37-AA1103FA158B}"/>
                  </a:ext>
                </a:extLst>
              </p:cNvPr>
              <p:cNvSpPr/>
              <p:nvPr/>
            </p:nvSpPr>
            <p:spPr>
              <a:xfrm>
                <a:off x="4310611" y="3219055"/>
                <a:ext cx="708003" cy="70981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28">
                <a:extLst>
                  <a:ext uri="{FF2B5EF4-FFF2-40B4-BE49-F238E27FC236}">
                    <a16:creationId xmlns:a16="http://schemas.microsoft.com/office/drawing/2014/main" id="{EBD7E55A-933A-4B75-99EF-59D8C894A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237" y="3367501"/>
                <a:ext cx="473094" cy="395921"/>
              </a:xfrm>
              <a:custGeom>
                <a:avLst/>
                <a:gdLst>
                  <a:gd name="T0" fmla="*/ 2147483646 w 498"/>
                  <a:gd name="T1" fmla="*/ 2147483646 h 418"/>
                  <a:gd name="T2" fmla="*/ 2147483646 w 498"/>
                  <a:gd name="T3" fmla="*/ 2147483646 h 418"/>
                  <a:gd name="T4" fmla="*/ 2147483646 w 498"/>
                  <a:gd name="T5" fmla="*/ 2147483646 h 418"/>
                  <a:gd name="T6" fmla="*/ 2147483646 w 498"/>
                  <a:gd name="T7" fmla="*/ 2147483646 h 418"/>
                  <a:gd name="T8" fmla="*/ 2147483646 w 498"/>
                  <a:gd name="T9" fmla="*/ 2147483646 h 418"/>
                  <a:gd name="T10" fmla="*/ 2147483646 w 498"/>
                  <a:gd name="T11" fmla="*/ 2147483646 h 418"/>
                  <a:gd name="T12" fmla="*/ 2147483646 w 498"/>
                  <a:gd name="T13" fmla="*/ 2147483646 h 418"/>
                  <a:gd name="T14" fmla="*/ 2147483646 w 498"/>
                  <a:gd name="T15" fmla="*/ 2147483646 h 418"/>
                  <a:gd name="T16" fmla="*/ 2147483646 w 498"/>
                  <a:gd name="T17" fmla="*/ 2147483646 h 418"/>
                  <a:gd name="T18" fmla="*/ 2147483646 w 498"/>
                  <a:gd name="T19" fmla="*/ 2147483646 h 4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98" h="418">
                    <a:moveTo>
                      <a:pt x="124" y="81"/>
                    </a:moveTo>
                    <a:lnTo>
                      <a:pt x="124" y="81"/>
                    </a:lnTo>
                    <a:cubicBezTo>
                      <a:pt x="27" y="134"/>
                      <a:pt x="36" y="222"/>
                      <a:pt x="36" y="258"/>
                    </a:cubicBezTo>
                    <a:cubicBezTo>
                      <a:pt x="159" y="107"/>
                      <a:pt x="346" y="116"/>
                      <a:pt x="346" y="116"/>
                    </a:cubicBezTo>
                    <a:cubicBezTo>
                      <a:pt x="346" y="116"/>
                      <a:pt x="80" y="204"/>
                      <a:pt x="9" y="382"/>
                    </a:cubicBezTo>
                    <a:cubicBezTo>
                      <a:pt x="0" y="400"/>
                      <a:pt x="36" y="417"/>
                      <a:pt x="44" y="400"/>
                    </a:cubicBezTo>
                    <a:cubicBezTo>
                      <a:pt x="62" y="355"/>
                      <a:pt x="97" y="311"/>
                      <a:pt x="97" y="311"/>
                    </a:cubicBezTo>
                    <a:cubicBezTo>
                      <a:pt x="151" y="329"/>
                      <a:pt x="230" y="355"/>
                      <a:pt x="293" y="311"/>
                    </a:cubicBezTo>
                    <a:cubicBezTo>
                      <a:pt x="363" y="258"/>
                      <a:pt x="363" y="134"/>
                      <a:pt x="469" y="72"/>
                    </a:cubicBezTo>
                    <a:cubicBezTo>
                      <a:pt x="497" y="63"/>
                      <a:pt x="249" y="0"/>
                      <a:pt x="124" y="8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/>
              </a:p>
            </p:txBody>
          </p:sp>
        </p:grpSp>
        <p:sp>
          <p:nvSpPr>
            <p:cNvPr id="88" name="TextBox 11">
              <a:extLst>
                <a:ext uri="{FF2B5EF4-FFF2-40B4-BE49-F238E27FC236}">
                  <a16:creationId xmlns:a16="http://schemas.microsoft.com/office/drawing/2014/main" id="{4F9EF312-811F-4CB4-82BD-6A3CF9788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9283" y="1627585"/>
              <a:ext cx="1391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</a:p>
          </p:txBody>
        </p:sp>
        <p:sp>
          <p:nvSpPr>
            <p:cNvPr id="89" name="TextBox 12">
              <a:extLst>
                <a:ext uri="{FF2B5EF4-FFF2-40B4-BE49-F238E27FC236}">
                  <a16:creationId xmlns:a16="http://schemas.microsoft.com/office/drawing/2014/main" id="{9B9DCA69-997B-444F-BF69-F3BA54FA4B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976" y="1849532"/>
              <a:ext cx="2596013" cy="830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Waternet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is advancing toward energy neutrality by 2020 with heat exchangers, solar panels and investigating biomass reuse.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56BFC4F-302E-4070-AF6F-D77ECC25ED0A}"/>
                </a:ext>
              </a:extLst>
            </p:cNvPr>
            <p:cNvCxnSpPr>
              <a:cxnSpLocks/>
            </p:cNvCxnSpPr>
            <p:nvPr/>
          </p:nvCxnSpPr>
          <p:spPr>
            <a:xfrm>
              <a:off x="2667386" y="2662501"/>
              <a:ext cx="947707" cy="83050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D8C5EA9-DE73-4984-BAEE-37303D245099}"/>
              </a:ext>
            </a:extLst>
          </p:cNvPr>
          <p:cNvGrpSpPr>
            <a:grpSpLocks/>
          </p:cNvGrpSpPr>
          <p:nvPr/>
        </p:nvGrpSpPr>
        <p:grpSpPr bwMode="auto">
          <a:xfrm>
            <a:off x="602600" y="3527426"/>
            <a:ext cx="4444737" cy="1281113"/>
            <a:chOff x="-237453" y="3969660"/>
            <a:chExt cx="4443812" cy="128208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99C64BC-EC70-4AD8-9500-503513F55352}"/>
                </a:ext>
              </a:extLst>
            </p:cNvPr>
            <p:cNvSpPr/>
            <p:nvPr/>
          </p:nvSpPr>
          <p:spPr>
            <a:xfrm>
              <a:off x="2363656" y="4049095"/>
              <a:ext cx="869769" cy="8690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5D8A972-F81F-48C8-A249-D47022069F39}"/>
                </a:ext>
              </a:extLst>
            </p:cNvPr>
            <p:cNvSpPr/>
            <p:nvPr/>
          </p:nvSpPr>
          <p:spPr>
            <a:xfrm rot="15035628">
              <a:off x="2030545" y="4240917"/>
              <a:ext cx="1234427" cy="787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F0C1EA1F-A90F-4382-8F94-04E4EBF314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4223" y="4138937"/>
              <a:ext cx="708750" cy="708750"/>
              <a:chOff x="750601" y="3380284"/>
              <a:chExt cx="708750" cy="70875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4CCA87E-D391-4515-A081-B3179159C6FD}"/>
                  </a:ext>
                </a:extLst>
              </p:cNvPr>
              <p:cNvSpPr/>
              <p:nvPr/>
            </p:nvSpPr>
            <p:spPr>
              <a:xfrm>
                <a:off x="750979" y="3381000"/>
                <a:ext cx="707877" cy="708564"/>
              </a:xfrm>
              <a:prstGeom prst="ellipse">
                <a:avLst/>
              </a:prstGeom>
              <a:solidFill>
                <a:srgbClr val="92D05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52">
                <a:extLst>
                  <a:ext uri="{FF2B5EF4-FFF2-40B4-BE49-F238E27FC236}">
                    <a16:creationId xmlns:a16="http://schemas.microsoft.com/office/drawing/2014/main" id="{74055744-8115-4C9E-AD54-F421DA9237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1222" y="3518433"/>
                <a:ext cx="446466" cy="412596"/>
              </a:xfrm>
              <a:custGeom>
                <a:avLst/>
                <a:gdLst>
                  <a:gd name="T0" fmla="*/ 2147483646 w 67"/>
                  <a:gd name="T1" fmla="*/ 2147483646 h 62"/>
                  <a:gd name="T2" fmla="*/ 2147483646 w 67"/>
                  <a:gd name="T3" fmla="*/ 2147483646 h 62"/>
                  <a:gd name="T4" fmla="*/ 2147483646 w 67"/>
                  <a:gd name="T5" fmla="*/ 2147483646 h 62"/>
                  <a:gd name="T6" fmla="*/ 2147483646 w 67"/>
                  <a:gd name="T7" fmla="*/ 2147483646 h 62"/>
                  <a:gd name="T8" fmla="*/ 2147483646 w 67"/>
                  <a:gd name="T9" fmla="*/ 2147483646 h 62"/>
                  <a:gd name="T10" fmla="*/ 2147483646 w 67"/>
                  <a:gd name="T11" fmla="*/ 2147483646 h 62"/>
                  <a:gd name="T12" fmla="*/ 2147483646 w 67"/>
                  <a:gd name="T13" fmla="*/ 2147483646 h 62"/>
                  <a:gd name="T14" fmla="*/ 2147483646 w 67"/>
                  <a:gd name="T15" fmla="*/ 2147483646 h 62"/>
                  <a:gd name="T16" fmla="*/ 2147483646 w 67"/>
                  <a:gd name="T17" fmla="*/ 2147483646 h 62"/>
                  <a:gd name="T18" fmla="*/ 2147483646 w 67"/>
                  <a:gd name="T19" fmla="*/ 2147483646 h 62"/>
                  <a:gd name="T20" fmla="*/ 2147483646 w 67"/>
                  <a:gd name="T21" fmla="*/ 2147483646 h 62"/>
                  <a:gd name="T22" fmla="*/ 2147483646 w 67"/>
                  <a:gd name="T23" fmla="*/ 2147483646 h 62"/>
                  <a:gd name="T24" fmla="*/ 2147483646 w 67"/>
                  <a:gd name="T25" fmla="*/ 2147483646 h 62"/>
                  <a:gd name="T26" fmla="*/ 2147483646 w 67"/>
                  <a:gd name="T27" fmla="*/ 2147483646 h 62"/>
                  <a:gd name="T28" fmla="*/ 2147483646 w 67"/>
                  <a:gd name="T29" fmla="*/ 2147483646 h 62"/>
                  <a:gd name="T30" fmla="*/ 0 w 67"/>
                  <a:gd name="T31" fmla="*/ 2147483646 h 62"/>
                  <a:gd name="T32" fmla="*/ 0 w 67"/>
                  <a:gd name="T33" fmla="*/ 2147483646 h 62"/>
                  <a:gd name="T34" fmla="*/ 2147483646 w 67"/>
                  <a:gd name="T35" fmla="*/ 2147483646 h 62"/>
                  <a:gd name="T36" fmla="*/ 2147483646 w 67"/>
                  <a:gd name="T37" fmla="*/ 2147483646 h 62"/>
                  <a:gd name="T38" fmla="*/ 2147483646 w 67"/>
                  <a:gd name="T39" fmla="*/ 2147483646 h 62"/>
                  <a:gd name="T40" fmla="*/ 2147483646 w 67"/>
                  <a:gd name="T41" fmla="*/ 0 h 62"/>
                  <a:gd name="T42" fmla="*/ 2147483646 w 67"/>
                  <a:gd name="T43" fmla="*/ 0 h 62"/>
                  <a:gd name="T44" fmla="*/ 2147483646 w 67"/>
                  <a:gd name="T45" fmla="*/ 2147483646 h 62"/>
                  <a:gd name="T46" fmla="*/ 2147483646 w 67"/>
                  <a:gd name="T47" fmla="*/ 2147483646 h 62"/>
                  <a:gd name="T48" fmla="*/ 2147483646 w 67"/>
                  <a:gd name="T49" fmla="*/ 2147483646 h 62"/>
                  <a:gd name="T50" fmla="*/ 2147483646 w 67"/>
                  <a:gd name="T51" fmla="*/ 2147483646 h 62"/>
                  <a:gd name="T52" fmla="*/ 2147483646 w 67"/>
                  <a:gd name="T53" fmla="*/ 2147483646 h 62"/>
                  <a:gd name="T54" fmla="*/ 2147483646 w 67"/>
                  <a:gd name="T55" fmla="*/ 2147483646 h 62"/>
                  <a:gd name="T56" fmla="*/ 2147483646 w 67"/>
                  <a:gd name="T57" fmla="*/ 2147483646 h 62"/>
                  <a:gd name="T58" fmla="*/ 2147483646 w 67"/>
                  <a:gd name="T59" fmla="*/ 2147483646 h 62"/>
                  <a:gd name="T60" fmla="*/ 2147483646 w 67"/>
                  <a:gd name="T61" fmla="*/ 2147483646 h 62"/>
                  <a:gd name="T62" fmla="*/ 2147483646 w 67"/>
                  <a:gd name="T63" fmla="*/ 2147483646 h 62"/>
                  <a:gd name="T64" fmla="*/ 2147483646 w 67"/>
                  <a:gd name="T65" fmla="*/ 2147483646 h 62"/>
                  <a:gd name="T66" fmla="*/ 2147483646 w 67"/>
                  <a:gd name="T67" fmla="*/ 2147483646 h 62"/>
                  <a:gd name="T68" fmla="*/ 2147483646 w 67"/>
                  <a:gd name="T69" fmla="*/ 2147483646 h 62"/>
                  <a:gd name="T70" fmla="*/ 2147483646 w 67"/>
                  <a:gd name="T71" fmla="*/ 2147483646 h 62"/>
                  <a:gd name="T72" fmla="*/ 2147483646 w 67"/>
                  <a:gd name="T73" fmla="*/ 2147483646 h 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028D83B-78E4-4B9E-A7C3-0563D45B3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5488" y="4346184"/>
              <a:ext cx="980871" cy="6831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21">
              <a:extLst>
                <a:ext uri="{FF2B5EF4-FFF2-40B4-BE49-F238E27FC236}">
                  <a16:creationId xmlns:a16="http://schemas.microsoft.com/office/drawing/2014/main" id="{473168EC-2A29-4B74-9C1A-9E702AA0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2825" y="3969660"/>
              <a:ext cx="12695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Recognition</a:t>
              </a:r>
              <a:endParaRPr lang="en-US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22">
              <a:extLst>
                <a:ext uri="{FF2B5EF4-FFF2-40B4-BE49-F238E27FC236}">
                  <a16:creationId xmlns:a16="http://schemas.microsoft.com/office/drawing/2014/main" id="{4E41B730-E84D-4103-B371-4414A9DFA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7453" y="4203826"/>
              <a:ext cx="2692969" cy="646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Queensland Urban Utilities 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was named </a:t>
              </a:r>
              <a:r>
                <a:rPr lang="en-US" alt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Business Review Weekly’s 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Top 10 Most Innovative Companies.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DC6E9E0-6818-41A3-98C8-AE532BC63BE5}"/>
              </a:ext>
            </a:extLst>
          </p:cNvPr>
          <p:cNvGrpSpPr>
            <a:grpSpLocks/>
          </p:cNvGrpSpPr>
          <p:nvPr/>
        </p:nvGrpSpPr>
        <p:grpSpPr bwMode="auto">
          <a:xfrm>
            <a:off x="6313113" y="1476375"/>
            <a:ext cx="4548653" cy="1820556"/>
            <a:chOff x="4899467" y="1506703"/>
            <a:chExt cx="4547844" cy="181966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CAF8270-A006-4E6B-BB50-7B6B299FA3E7}"/>
                </a:ext>
              </a:extLst>
            </p:cNvPr>
            <p:cNvSpPr/>
            <p:nvPr/>
          </p:nvSpPr>
          <p:spPr>
            <a:xfrm>
              <a:off x="5551647" y="1751059"/>
              <a:ext cx="869795" cy="8695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315F829-75E2-45A2-A0B9-C56B3EDBCA5E}"/>
                </a:ext>
              </a:extLst>
            </p:cNvPr>
            <p:cNvSpPr/>
            <p:nvPr/>
          </p:nvSpPr>
          <p:spPr>
            <a:xfrm rot="2812825">
              <a:off x="5580409" y="1730309"/>
              <a:ext cx="1234472" cy="78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roup 28">
              <a:extLst>
                <a:ext uri="{FF2B5EF4-FFF2-40B4-BE49-F238E27FC236}">
                  <a16:creationId xmlns:a16="http://schemas.microsoft.com/office/drawing/2014/main" id="{5698BD9C-1152-49EE-9486-DF1F13D54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2656" y="1829802"/>
              <a:ext cx="708750" cy="708750"/>
              <a:chOff x="6641778" y="1694588"/>
              <a:chExt cx="708750" cy="708750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7C8E32A8-5B07-45EB-94D9-E3FF1EDF7980}"/>
                  </a:ext>
                </a:extLst>
              </p:cNvPr>
              <p:cNvSpPr/>
              <p:nvPr/>
            </p:nvSpPr>
            <p:spPr>
              <a:xfrm>
                <a:off x="6641718" y="1695181"/>
                <a:ext cx="709486" cy="707680"/>
              </a:xfrm>
              <a:prstGeom prst="ellipse">
                <a:avLst/>
              </a:prstGeom>
              <a:solidFill>
                <a:srgbClr val="FF66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2">
                <a:extLst>
                  <a:ext uri="{FF2B5EF4-FFF2-40B4-BE49-F238E27FC236}">
                    <a16:creationId xmlns:a16="http://schemas.microsoft.com/office/drawing/2014/main" id="{E8D0E795-3373-4073-8980-CFF647326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3759" y="1783308"/>
                <a:ext cx="513543" cy="485211"/>
              </a:xfrm>
              <a:custGeom>
                <a:avLst/>
                <a:gdLst>
                  <a:gd name="T0" fmla="*/ 2147483646 w 67"/>
                  <a:gd name="T1" fmla="*/ 2147483646 h 63"/>
                  <a:gd name="T2" fmla="*/ 2147483646 w 67"/>
                  <a:gd name="T3" fmla="*/ 2147483646 h 63"/>
                  <a:gd name="T4" fmla="*/ 2147483646 w 67"/>
                  <a:gd name="T5" fmla="*/ 2147483646 h 63"/>
                  <a:gd name="T6" fmla="*/ 2147483646 w 67"/>
                  <a:gd name="T7" fmla="*/ 2147483646 h 63"/>
                  <a:gd name="T8" fmla="*/ 2147483646 w 67"/>
                  <a:gd name="T9" fmla="*/ 2147483646 h 63"/>
                  <a:gd name="T10" fmla="*/ 2147483646 w 67"/>
                  <a:gd name="T11" fmla="*/ 2147483646 h 63"/>
                  <a:gd name="T12" fmla="*/ 2147483646 w 67"/>
                  <a:gd name="T13" fmla="*/ 2147483646 h 63"/>
                  <a:gd name="T14" fmla="*/ 2147483646 w 67"/>
                  <a:gd name="T15" fmla="*/ 2147483646 h 63"/>
                  <a:gd name="T16" fmla="*/ 2147483646 w 67"/>
                  <a:gd name="T17" fmla="*/ 2147483646 h 63"/>
                  <a:gd name="T18" fmla="*/ 2147483646 w 67"/>
                  <a:gd name="T19" fmla="*/ 2147483646 h 63"/>
                  <a:gd name="T20" fmla="*/ 2147483646 w 67"/>
                  <a:gd name="T21" fmla="*/ 2147483646 h 63"/>
                  <a:gd name="T22" fmla="*/ 2147483646 w 67"/>
                  <a:gd name="T23" fmla="*/ 2147483646 h 63"/>
                  <a:gd name="T24" fmla="*/ 2147483646 w 67"/>
                  <a:gd name="T25" fmla="*/ 2147483646 h 63"/>
                  <a:gd name="T26" fmla="*/ 2147483646 w 67"/>
                  <a:gd name="T27" fmla="*/ 2147483646 h 63"/>
                  <a:gd name="T28" fmla="*/ 2147483646 w 67"/>
                  <a:gd name="T29" fmla="*/ 2147483646 h 63"/>
                  <a:gd name="T30" fmla="*/ 0 w 67"/>
                  <a:gd name="T31" fmla="*/ 2147483646 h 63"/>
                  <a:gd name="T32" fmla="*/ 0 w 67"/>
                  <a:gd name="T33" fmla="*/ 2147483646 h 63"/>
                  <a:gd name="T34" fmla="*/ 0 w 67"/>
                  <a:gd name="T35" fmla="*/ 2147483646 h 63"/>
                  <a:gd name="T36" fmla="*/ 0 w 67"/>
                  <a:gd name="T37" fmla="*/ 2147483646 h 63"/>
                  <a:gd name="T38" fmla="*/ 2147483646 w 67"/>
                  <a:gd name="T39" fmla="*/ 2147483646 h 63"/>
                  <a:gd name="T40" fmla="*/ 2147483646 w 67"/>
                  <a:gd name="T41" fmla="*/ 2147483646 h 63"/>
                  <a:gd name="T42" fmla="*/ 2147483646 w 67"/>
                  <a:gd name="T43" fmla="*/ 2147483646 h 63"/>
                  <a:gd name="T44" fmla="*/ 2147483646 w 67"/>
                  <a:gd name="T45" fmla="*/ 2147483646 h 63"/>
                  <a:gd name="T46" fmla="*/ 2147483646 w 67"/>
                  <a:gd name="T47" fmla="*/ 2147483646 h 63"/>
                  <a:gd name="T48" fmla="*/ 2147483646 w 67"/>
                  <a:gd name="T49" fmla="*/ 0 h 63"/>
                  <a:gd name="T50" fmla="*/ 2147483646 w 67"/>
                  <a:gd name="T51" fmla="*/ 2147483646 h 63"/>
                  <a:gd name="T52" fmla="*/ 2147483646 w 67"/>
                  <a:gd name="T53" fmla="*/ 2147483646 h 63"/>
                  <a:gd name="T54" fmla="*/ 2147483646 w 67"/>
                  <a:gd name="T55" fmla="*/ 2147483646 h 63"/>
                  <a:gd name="T56" fmla="*/ 2147483646 w 67"/>
                  <a:gd name="T57" fmla="*/ 2147483646 h 63"/>
                  <a:gd name="T58" fmla="*/ 2147483646 w 67"/>
                  <a:gd name="T59" fmla="*/ 2147483646 h 63"/>
                  <a:gd name="T60" fmla="*/ 2147483646 w 67"/>
                  <a:gd name="T61" fmla="*/ 2147483646 h 63"/>
                  <a:gd name="T62" fmla="*/ 2147483646 w 67"/>
                  <a:gd name="T63" fmla="*/ 2147483646 h 63"/>
                  <a:gd name="T64" fmla="*/ 2147483646 w 67"/>
                  <a:gd name="T65" fmla="*/ 2147483646 h 63"/>
                  <a:gd name="T66" fmla="*/ 2147483646 w 67"/>
                  <a:gd name="T67" fmla="*/ 2147483646 h 63"/>
                  <a:gd name="T68" fmla="*/ 2147483646 w 67"/>
                  <a:gd name="T69" fmla="*/ 2147483646 h 63"/>
                  <a:gd name="T70" fmla="*/ 2147483646 w 67"/>
                  <a:gd name="T71" fmla="*/ 2147483646 h 63"/>
                  <a:gd name="T72" fmla="*/ 2147483646 w 67"/>
                  <a:gd name="T73" fmla="*/ 2147483646 h 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7" h="63">
                    <a:moveTo>
                      <a:pt x="60" y="52"/>
                    </a:moveTo>
                    <a:cubicBezTo>
                      <a:pt x="55" y="52"/>
                      <a:pt x="54" y="48"/>
                      <a:pt x="49" y="48"/>
                    </a:cubicBezTo>
                    <a:cubicBezTo>
                      <a:pt x="46" y="48"/>
                      <a:pt x="45" y="50"/>
                      <a:pt x="45" y="53"/>
                    </a:cubicBezTo>
                    <a:cubicBezTo>
                      <a:pt x="45" y="56"/>
                      <a:pt x="46" y="59"/>
                      <a:pt x="46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1" y="62"/>
                      <a:pt x="36" y="63"/>
                      <a:pt x="32" y="63"/>
                    </a:cubicBezTo>
                    <a:cubicBezTo>
                      <a:pt x="29" y="63"/>
                      <a:pt x="26" y="62"/>
                      <a:pt x="26" y="59"/>
                    </a:cubicBezTo>
                    <a:cubicBezTo>
                      <a:pt x="26" y="54"/>
                      <a:pt x="31" y="53"/>
                      <a:pt x="31" y="48"/>
                    </a:cubicBezTo>
                    <a:cubicBezTo>
                      <a:pt x="31" y="44"/>
                      <a:pt x="27" y="41"/>
                      <a:pt x="23" y="41"/>
                    </a:cubicBezTo>
                    <a:cubicBezTo>
                      <a:pt x="19" y="41"/>
                      <a:pt x="15" y="44"/>
                      <a:pt x="15" y="48"/>
                    </a:cubicBezTo>
                    <a:cubicBezTo>
                      <a:pt x="15" y="53"/>
                      <a:pt x="19" y="56"/>
                      <a:pt x="19" y="58"/>
                    </a:cubicBezTo>
                    <a:cubicBezTo>
                      <a:pt x="19" y="60"/>
                      <a:pt x="18" y="61"/>
                      <a:pt x="17" y="62"/>
                    </a:cubicBezTo>
                    <a:cubicBezTo>
                      <a:pt x="16" y="63"/>
                      <a:pt x="14" y="63"/>
                      <a:pt x="13" y="63"/>
                    </a:cubicBezTo>
                    <a:cubicBezTo>
                      <a:pt x="9" y="63"/>
                      <a:pt x="6" y="63"/>
                      <a:pt x="3" y="62"/>
                    </a:cubicBezTo>
                    <a:cubicBezTo>
                      <a:pt x="2" y="62"/>
                      <a:pt x="1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2" y="21"/>
                      <a:pt x="3" y="21"/>
                    </a:cubicBezTo>
                    <a:cubicBezTo>
                      <a:pt x="6" y="22"/>
                      <a:pt x="9" y="22"/>
                      <a:pt x="13" y="22"/>
                    </a:cubicBezTo>
                    <a:cubicBezTo>
                      <a:pt x="14" y="22"/>
                      <a:pt x="16" y="22"/>
                      <a:pt x="17" y="21"/>
                    </a:cubicBezTo>
                    <a:cubicBezTo>
                      <a:pt x="18" y="20"/>
                      <a:pt x="19" y="19"/>
                      <a:pt x="19" y="17"/>
                    </a:cubicBezTo>
                    <a:cubicBezTo>
                      <a:pt x="19" y="15"/>
                      <a:pt x="15" y="12"/>
                      <a:pt x="15" y="7"/>
                    </a:cubicBezTo>
                    <a:cubicBezTo>
                      <a:pt x="15" y="3"/>
                      <a:pt x="19" y="0"/>
                      <a:pt x="23" y="0"/>
                    </a:cubicBezTo>
                    <a:cubicBezTo>
                      <a:pt x="27" y="0"/>
                      <a:pt x="31" y="3"/>
                      <a:pt x="31" y="7"/>
                    </a:cubicBezTo>
                    <a:cubicBezTo>
                      <a:pt x="31" y="12"/>
                      <a:pt x="26" y="13"/>
                      <a:pt x="26" y="18"/>
                    </a:cubicBezTo>
                    <a:cubicBezTo>
                      <a:pt x="26" y="21"/>
                      <a:pt x="29" y="22"/>
                      <a:pt x="32" y="22"/>
                    </a:cubicBezTo>
                    <a:cubicBezTo>
                      <a:pt x="37" y="22"/>
                      <a:pt x="41" y="21"/>
                      <a:pt x="46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1"/>
                      <a:pt x="46" y="23"/>
                      <a:pt x="46" y="24"/>
                    </a:cubicBezTo>
                    <a:cubicBezTo>
                      <a:pt x="45" y="27"/>
                      <a:pt x="45" y="30"/>
                      <a:pt x="45" y="34"/>
                    </a:cubicBezTo>
                    <a:cubicBezTo>
                      <a:pt x="45" y="35"/>
                      <a:pt x="45" y="37"/>
                      <a:pt x="46" y="38"/>
                    </a:cubicBezTo>
                    <a:cubicBezTo>
                      <a:pt x="47" y="39"/>
                      <a:pt x="48" y="40"/>
                      <a:pt x="50" y="40"/>
                    </a:cubicBezTo>
                    <a:cubicBezTo>
                      <a:pt x="52" y="40"/>
                      <a:pt x="55" y="36"/>
                      <a:pt x="60" y="36"/>
                    </a:cubicBezTo>
                    <a:cubicBezTo>
                      <a:pt x="64" y="36"/>
                      <a:pt x="67" y="40"/>
                      <a:pt x="67" y="44"/>
                    </a:cubicBezTo>
                    <a:cubicBezTo>
                      <a:pt x="67" y="49"/>
                      <a:pt x="64" y="52"/>
                      <a:pt x="60" y="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" name="TextBox 29">
              <a:extLst>
                <a:ext uri="{FF2B5EF4-FFF2-40B4-BE49-F238E27FC236}">
                  <a16:creationId xmlns:a16="http://schemas.microsoft.com/office/drawing/2014/main" id="{4990325D-E7D1-4DDC-889D-637050385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6270" y="1597038"/>
              <a:ext cx="16112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Better Solutions</a:t>
              </a:r>
              <a:endParaRPr lang="en-US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30">
              <a:extLst>
                <a:ext uri="{FF2B5EF4-FFF2-40B4-BE49-F238E27FC236}">
                  <a16:creationId xmlns:a16="http://schemas.microsoft.com/office/drawing/2014/main" id="{86E9FB76-7C26-47E9-BA49-83BB9DDFD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6269" y="1813306"/>
              <a:ext cx="3051042" cy="830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7810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AlexRenew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leveraged partnerships to bring nutrient removal technologies to US - leading to 20% energy reduction with a projected savings of $400,000/yr.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95B5610-06E2-4579-944C-BFF8228A4F92}"/>
                </a:ext>
              </a:extLst>
            </p:cNvPr>
            <p:cNvCxnSpPr>
              <a:cxnSpLocks/>
              <a:stCxn id="103" idx="3"/>
              <a:endCxn id="77" idx="7"/>
            </p:cNvCxnSpPr>
            <p:nvPr/>
          </p:nvCxnSpPr>
          <p:spPr>
            <a:xfrm flipH="1">
              <a:off x="4899467" y="2493245"/>
              <a:ext cx="779558" cy="83312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B3D75E4-CFA9-4A28-AB71-3BAEC7554015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4514851"/>
            <a:ext cx="4158337" cy="1743075"/>
            <a:chOff x="-254161" y="4653263"/>
            <a:chExt cx="4158693" cy="174229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1E5C693-C153-4866-B684-A0C9386E8038}"/>
                </a:ext>
              </a:extLst>
            </p:cNvPr>
            <p:cNvSpPr/>
            <p:nvPr/>
          </p:nvSpPr>
          <p:spPr>
            <a:xfrm>
              <a:off x="2963064" y="5373663"/>
              <a:ext cx="870024" cy="8695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12D9DB3-AB14-482A-8949-C4CBB2081B56}"/>
                </a:ext>
              </a:extLst>
            </p:cNvPr>
            <p:cNvSpPr/>
            <p:nvPr/>
          </p:nvSpPr>
          <p:spPr>
            <a:xfrm rot="12284968">
              <a:off x="2667764" y="5608508"/>
              <a:ext cx="1235181" cy="787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Group 37">
              <a:extLst>
                <a:ext uri="{FF2B5EF4-FFF2-40B4-BE49-F238E27FC236}">
                  <a16:creationId xmlns:a16="http://schemas.microsoft.com/office/drawing/2014/main" id="{ED53CFE2-1BFD-4C7B-8140-07D7347E37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4606" y="5442742"/>
              <a:ext cx="708750" cy="708750"/>
              <a:chOff x="6081625" y="3219428"/>
              <a:chExt cx="708750" cy="708750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1A42FEA-48C9-43E5-8BEA-81C1DEC3F9B0}"/>
                  </a:ext>
                </a:extLst>
              </p:cNvPr>
              <p:cNvSpPr/>
              <p:nvPr/>
            </p:nvSpPr>
            <p:spPr>
              <a:xfrm>
                <a:off x="6081052" y="3220168"/>
                <a:ext cx="709674" cy="707706"/>
              </a:xfrm>
              <a:prstGeom prst="ellipse">
                <a:avLst/>
              </a:prstGeom>
              <a:solidFill>
                <a:schemeClr val="accent4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6E1DFFEB-408C-45E2-9533-9BF1B08B2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112" y="3367501"/>
                <a:ext cx="496526" cy="367158"/>
              </a:xfrm>
              <a:custGeom>
                <a:avLst/>
                <a:gdLst>
                  <a:gd name="T0" fmla="*/ 2147483646 w 498"/>
                  <a:gd name="T1" fmla="*/ 2147483646 h 435"/>
                  <a:gd name="T2" fmla="*/ 2147483646 w 498"/>
                  <a:gd name="T3" fmla="*/ 2147483646 h 435"/>
                  <a:gd name="T4" fmla="*/ 2147483646 w 498"/>
                  <a:gd name="T5" fmla="*/ 2147483646 h 435"/>
                  <a:gd name="T6" fmla="*/ 2147483646 w 498"/>
                  <a:gd name="T7" fmla="*/ 2147483646 h 435"/>
                  <a:gd name="T8" fmla="*/ 2147483646 w 498"/>
                  <a:gd name="T9" fmla="*/ 2147483646 h 435"/>
                  <a:gd name="T10" fmla="*/ 2147483646 w 498"/>
                  <a:gd name="T11" fmla="*/ 2147483646 h 435"/>
                  <a:gd name="T12" fmla="*/ 2147483646 w 498"/>
                  <a:gd name="T13" fmla="*/ 2147483646 h 435"/>
                  <a:gd name="T14" fmla="*/ 2147483646 w 498"/>
                  <a:gd name="T15" fmla="*/ 2147483646 h 435"/>
                  <a:gd name="T16" fmla="*/ 2147483646 w 498"/>
                  <a:gd name="T17" fmla="*/ 2147483646 h 435"/>
                  <a:gd name="T18" fmla="*/ 2147483646 w 498"/>
                  <a:gd name="T19" fmla="*/ 2147483646 h 435"/>
                  <a:gd name="T20" fmla="*/ 2147483646 w 498"/>
                  <a:gd name="T21" fmla="*/ 2147483646 h 435"/>
                  <a:gd name="T22" fmla="*/ 2147483646 w 498"/>
                  <a:gd name="T23" fmla="*/ 2147483646 h 435"/>
                  <a:gd name="T24" fmla="*/ 2147483646 w 498"/>
                  <a:gd name="T25" fmla="*/ 2147483646 h 435"/>
                  <a:gd name="T26" fmla="*/ 2147483646 w 498"/>
                  <a:gd name="T27" fmla="*/ 2147483646 h 435"/>
                  <a:gd name="T28" fmla="*/ 2147483646 w 498"/>
                  <a:gd name="T29" fmla="*/ 2147483646 h 435"/>
                  <a:gd name="T30" fmla="*/ 2147483646 w 498"/>
                  <a:gd name="T31" fmla="*/ 2147483646 h 435"/>
                  <a:gd name="T32" fmla="*/ 2147483646 w 498"/>
                  <a:gd name="T33" fmla="*/ 2147483646 h 435"/>
                  <a:gd name="T34" fmla="*/ 2147483646 w 498"/>
                  <a:gd name="T35" fmla="*/ 2147483646 h 435"/>
                  <a:gd name="T36" fmla="*/ 2147483646 w 498"/>
                  <a:gd name="T37" fmla="*/ 2147483646 h 435"/>
                  <a:gd name="T38" fmla="*/ 2147483646 w 498"/>
                  <a:gd name="T39" fmla="*/ 2147483646 h 435"/>
                  <a:gd name="T40" fmla="*/ 2147483646 w 498"/>
                  <a:gd name="T41" fmla="*/ 2147483646 h 435"/>
                  <a:gd name="T42" fmla="*/ 2147483646 w 498"/>
                  <a:gd name="T43" fmla="*/ 2147483646 h 435"/>
                  <a:gd name="T44" fmla="*/ 2147483646 w 498"/>
                  <a:gd name="T45" fmla="*/ 2147483646 h 435"/>
                  <a:gd name="T46" fmla="*/ 2147483646 w 498"/>
                  <a:gd name="T47" fmla="*/ 2147483646 h 435"/>
                  <a:gd name="T48" fmla="*/ 2147483646 w 498"/>
                  <a:gd name="T49" fmla="*/ 2147483646 h 435"/>
                  <a:gd name="T50" fmla="*/ 2147483646 w 498"/>
                  <a:gd name="T51" fmla="*/ 2147483646 h 435"/>
                  <a:gd name="T52" fmla="*/ 2147483646 w 498"/>
                  <a:gd name="T53" fmla="*/ 0 h 435"/>
                  <a:gd name="T54" fmla="*/ 2147483646 w 498"/>
                  <a:gd name="T55" fmla="*/ 2147483646 h 435"/>
                  <a:gd name="T56" fmla="*/ 2147483646 w 498"/>
                  <a:gd name="T57" fmla="*/ 2147483646 h 435"/>
                  <a:gd name="T58" fmla="*/ 2147483646 w 498"/>
                  <a:gd name="T59" fmla="*/ 2147483646 h 435"/>
                  <a:gd name="T60" fmla="*/ 2147483646 w 498"/>
                  <a:gd name="T61" fmla="*/ 2147483646 h 435"/>
                  <a:gd name="T62" fmla="*/ 2147483646 w 498"/>
                  <a:gd name="T63" fmla="*/ 2147483646 h 435"/>
                  <a:gd name="T64" fmla="*/ 2147483646 w 498"/>
                  <a:gd name="T65" fmla="*/ 2147483646 h 435"/>
                  <a:gd name="T66" fmla="*/ 0 w 498"/>
                  <a:gd name="T67" fmla="*/ 2147483646 h 435"/>
                  <a:gd name="T68" fmla="*/ 0 w 498"/>
                  <a:gd name="T69" fmla="*/ 2147483646 h 435"/>
                  <a:gd name="T70" fmla="*/ 2147483646 w 498"/>
                  <a:gd name="T71" fmla="*/ 2147483646 h 435"/>
                  <a:gd name="T72" fmla="*/ 2147483646 w 498"/>
                  <a:gd name="T73" fmla="*/ 2147483646 h 435"/>
                  <a:gd name="T74" fmla="*/ 2147483646 w 498"/>
                  <a:gd name="T75" fmla="*/ 2147483646 h 43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98" h="435">
                    <a:moveTo>
                      <a:pt x="497" y="434"/>
                    </a:moveTo>
                    <a:lnTo>
                      <a:pt x="497" y="434"/>
                    </a:lnTo>
                    <a:cubicBezTo>
                      <a:pt x="497" y="434"/>
                      <a:pt x="497" y="337"/>
                      <a:pt x="487" y="328"/>
                    </a:cubicBezTo>
                    <a:cubicBezTo>
                      <a:pt x="479" y="319"/>
                      <a:pt x="462" y="302"/>
                      <a:pt x="425" y="293"/>
                    </a:cubicBezTo>
                    <a:cubicBezTo>
                      <a:pt x="390" y="275"/>
                      <a:pt x="372" y="257"/>
                      <a:pt x="372" y="231"/>
                    </a:cubicBezTo>
                    <a:cubicBezTo>
                      <a:pt x="372" y="213"/>
                      <a:pt x="390" y="222"/>
                      <a:pt x="390" y="196"/>
                    </a:cubicBezTo>
                    <a:cubicBezTo>
                      <a:pt x="390" y="178"/>
                      <a:pt x="408" y="196"/>
                      <a:pt x="408" y="159"/>
                    </a:cubicBezTo>
                    <a:cubicBezTo>
                      <a:pt x="408" y="151"/>
                      <a:pt x="399" y="151"/>
                      <a:pt x="399" y="151"/>
                    </a:cubicBezTo>
                    <a:cubicBezTo>
                      <a:pt x="399" y="151"/>
                      <a:pt x="408" y="133"/>
                      <a:pt x="408" y="115"/>
                    </a:cubicBezTo>
                    <a:cubicBezTo>
                      <a:pt x="408" y="98"/>
                      <a:pt x="399" y="62"/>
                      <a:pt x="346" y="62"/>
                    </a:cubicBezTo>
                    <a:cubicBezTo>
                      <a:pt x="293" y="62"/>
                      <a:pt x="284" y="98"/>
                      <a:pt x="284" y="115"/>
                    </a:cubicBezTo>
                    <a:cubicBezTo>
                      <a:pt x="284" y="133"/>
                      <a:pt x="293" y="151"/>
                      <a:pt x="293" y="151"/>
                    </a:cubicBezTo>
                    <a:cubicBezTo>
                      <a:pt x="293" y="151"/>
                      <a:pt x="284" y="151"/>
                      <a:pt x="284" y="159"/>
                    </a:cubicBezTo>
                    <a:cubicBezTo>
                      <a:pt x="284" y="196"/>
                      <a:pt x="293" y="178"/>
                      <a:pt x="302" y="196"/>
                    </a:cubicBezTo>
                    <a:cubicBezTo>
                      <a:pt x="302" y="222"/>
                      <a:pt x="311" y="213"/>
                      <a:pt x="311" y="231"/>
                    </a:cubicBezTo>
                    <a:cubicBezTo>
                      <a:pt x="311" y="249"/>
                      <a:pt x="311" y="266"/>
                      <a:pt x="293" y="275"/>
                    </a:cubicBezTo>
                    <a:cubicBezTo>
                      <a:pt x="372" y="319"/>
                      <a:pt x="381" y="319"/>
                      <a:pt x="381" y="364"/>
                    </a:cubicBezTo>
                    <a:cubicBezTo>
                      <a:pt x="381" y="434"/>
                      <a:pt x="381" y="434"/>
                      <a:pt x="381" y="434"/>
                    </a:cubicBezTo>
                    <a:lnTo>
                      <a:pt x="497" y="434"/>
                    </a:lnTo>
                    <a:close/>
                    <a:moveTo>
                      <a:pt x="258" y="302"/>
                    </a:moveTo>
                    <a:lnTo>
                      <a:pt x="258" y="302"/>
                    </a:lnTo>
                    <a:cubicBezTo>
                      <a:pt x="204" y="284"/>
                      <a:pt x="187" y="266"/>
                      <a:pt x="187" y="231"/>
                    </a:cubicBezTo>
                    <a:cubicBezTo>
                      <a:pt x="187" y="204"/>
                      <a:pt x="204" y="213"/>
                      <a:pt x="213" y="168"/>
                    </a:cubicBezTo>
                    <a:cubicBezTo>
                      <a:pt x="213" y="159"/>
                      <a:pt x="231" y="168"/>
                      <a:pt x="231" y="133"/>
                    </a:cubicBezTo>
                    <a:cubicBezTo>
                      <a:pt x="231" y="115"/>
                      <a:pt x="222" y="115"/>
                      <a:pt x="222" y="115"/>
                    </a:cubicBezTo>
                    <a:cubicBezTo>
                      <a:pt x="222" y="115"/>
                      <a:pt x="222" y="89"/>
                      <a:pt x="231" y="71"/>
                    </a:cubicBezTo>
                    <a:cubicBezTo>
                      <a:pt x="231" y="53"/>
                      <a:pt x="213" y="0"/>
                      <a:pt x="151" y="0"/>
                    </a:cubicBezTo>
                    <a:cubicBezTo>
                      <a:pt x="80" y="0"/>
                      <a:pt x="71" y="53"/>
                      <a:pt x="71" y="71"/>
                    </a:cubicBezTo>
                    <a:cubicBezTo>
                      <a:pt x="71" y="89"/>
                      <a:pt x="71" y="115"/>
                      <a:pt x="71" y="115"/>
                    </a:cubicBezTo>
                    <a:cubicBezTo>
                      <a:pt x="71" y="115"/>
                      <a:pt x="71" y="115"/>
                      <a:pt x="71" y="133"/>
                    </a:cubicBezTo>
                    <a:cubicBezTo>
                      <a:pt x="71" y="168"/>
                      <a:pt x="80" y="159"/>
                      <a:pt x="89" y="168"/>
                    </a:cubicBezTo>
                    <a:cubicBezTo>
                      <a:pt x="89" y="213"/>
                      <a:pt x="107" y="204"/>
                      <a:pt x="107" y="231"/>
                    </a:cubicBezTo>
                    <a:cubicBezTo>
                      <a:pt x="107" y="266"/>
                      <a:pt x="89" y="284"/>
                      <a:pt x="45" y="302"/>
                    </a:cubicBezTo>
                    <a:cubicBezTo>
                      <a:pt x="27" y="310"/>
                      <a:pt x="0" y="319"/>
                      <a:pt x="0" y="346"/>
                    </a:cubicBezTo>
                    <a:cubicBezTo>
                      <a:pt x="0" y="434"/>
                      <a:pt x="0" y="434"/>
                      <a:pt x="0" y="434"/>
                    </a:cubicBezTo>
                    <a:cubicBezTo>
                      <a:pt x="346" y="434"/>
                      <a:pt x="346" y="434"/>
                      <a:pt x="346" y="434"/>
                    </a:cubicBezTo>
                    <a:cubicBezTo>
                      <a:pt x="346" y="434"/>
                      <a:pt x="346" y="381"/>
                      <a:pt x="346" y="364"/>
                    </a:cubicBezTo>
                    <a:cubicBezTo>
                      <a:pt x="346" y="346"/>
                      <a:pt x="302" y="328"/>
                      <a:pt x="258" y="30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/>
              </a:p>
            </p:txBody>
          </p: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F58FB37-A928-41D9-A7B6-7850E9878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4778" y="4653263"/>
              <a:ext cx="339754" cy="7505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39">
              <a:extLst>
                <a:ext uri="{FF2B5EF4-FFF2-40B4-BE49-F238E27FC236}">
                  <a16:creationId xmlns:a16="http://schemas.microsoft.com/office/drawing/2014/main" id="{40135B42-9183-4486-8E66-F901800C6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32" y="5266028"/>
              <a:ext cx="23747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Workforce Development</a:t>
              </a:r>
            </a:p>
          </p:txBody>
        </p:sp>
        <p:sp>
          <p:nvSpPr>
            <p:cNvPr id="117" name="TextBox 40">
              <a:extLst>
                <a:ext uri="{FF2B5EF4-FFF2-40B4-BE49-F238E27FC236}">
                  <a16:creationId xmlns:a16="http://schemas.microsoft.com/office/drawing/2014/main" id="{390FBEFA-92CA-4048-8043-C99B9B931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4161" y="5502902"/>
              <a:ext cx="32956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 Clara Valley Water District 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collaborates with 45 utilities and community colleges on to address labor needs in mission critical jobs.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5C53DD9-B8A4-40FA-A5B1-9C154CAAA9B4}"/>
              </a:ext>
            </a:extLst>
          </p:cNvPr>
          <p:cNvGrpSpPr>
            <a:grpSpLocks/>
          </p:cNvGrpSpPr>
          <p:nvPr/>
        </p:nvGrpSpPr>
        <p:grpSpPr bwMode="auto">
          <a:xfrm>
            <a:off x="6250661" y="3143251"/>
            <a:ext cx="4830995" cy="1243013"/>
            <a:chOff x="4447049" y="3410454"/>
            <a:chExt cx="4831800" cy="1241888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4CCAE45-BD94-4FFD-AD5F-D7F4B445774F}"/>
                </a:ext>
              </a:extLst>
            </p:cNvPr>
            <p:cNvSpPr/>
            <p:nvPr/>
          </p:nvSpPr>
          <p:spPr>
            <a:xfrm>
              <a:off x="5471158" y="3521478"/>
              <a:ext cx="870095" cy="8691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D99E0A3-AB44-446B-AD61-FD137AE76849}"/>
                </a:ext>
              </a:extLst>
            </p:cNvPr>
            <p:cNvSpPr/>
            <p:nvPr/>
          </p:nvSpPr>
          <p:spPr>
            <a:xfrm rot="5400000">
              <a:off x="5498811" y="3641598"/>
              <a:ext cx="1233957" cy="787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3" name="Group 46">
              <a:extLst>
                <a:ext uri="{FF2B5EF4-FFF2-40B4-BE49-F238E27FC236}">
                  <a16:creationId xmlns:a16="http://schemas.microsoft.com/office/drawing/2014/main" id="{F2BCCCA7-A7E6-4AF1-8EF6-5A938DC306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2272" y="3603935"/>
              <a:ext cx="708750" cy="708750"/>
              <a:chOff x="6921674" y="3342434"/>
              <a:chExt cx="708750" cy="708750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5F0D88F-36AF-4406-A3EB-4E28E3B501B7}"/>
                  </a:ext>
                </a:extLst>
              </p:cNvPr>
              <p:cNvSpPr/>
              <p:nvPr/>
            </p:nvSpPr>
            <p:spPr>
              <a:xfrm>
                <a:off x="6921535" y="3342453"/>
                <a:ext cx="708143" cy="708971"/>
              </a:xfrm>
              <a:prstGeom prst="ellipse">
                <a:avLst/>
              </a:prstGeom>
              <a:solidFill>
                <a:srgbClr val="00206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9FEAFE04-B854-46D8-B693-3D625D6F218A}"/>
                  </a:ext>
                </a:extLst>
              </p:cNvPr>
              <p:cNvGrpSpPr/>
              <p:nvPr/>
            </p:nvGrpSpPr>
            <p:grpSpPr>
              <a:xfrm>
                <a:off x="7041482" y="3486002"/>
                <a:ext cx="443398" cy="405461"/>
                <a:chOff x="2046288" y="3759200"/>
                <a:chExt cx="296863" cy="271463"/>
              </a:xfrm>
              <a:solidFill>
                <a:schemeClr val="bg1"/>
              </a:solidFill>
            </p:grpSpPr>
            <p:sp>
              <p:nvSpPr>
                <p:cNvPr id="129" name="Rectangle 160">
                  <a:extLst>
                    <a:ext uri="{FF2B5EF4-FFF2-40B4-BE49-F238E27FC236}">
                      <a16:creationId xmlns:a16="http://schemas.microsoft.com/office/drawing/2014/main" id="{EE1851F9-B774-434A-947C-3BB544318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5338" y="3973513"/>
                  <a:ext cx="55563" cy="571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Rectangle 161">
                  <a:extLst>
                    <a:ext uri="{FF2B5EF4-FFF2-40B4-BE49-F238E27FC236}">
                      <a16:creationId xmlns:a16="http://schemas.microsoft.com/office/drawing/2014/main" id="{6F0E61C9-6D85-4FAE-ADED-5BEF2035A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9950" y="3935413"/>
                  <a:ext cx="55563" cy="9525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Rectangle 162">
                  <a:extLst>
                    <a:ext uri="{FF2B5EF4-FFF2-40B4-BE49-F238E27FC236}">
                      <a16:creationId xmlns:a16="http://schemas.microsoft.com/office/drawing/2014/main" id="{E041F66E-C41D-4CAE-958C-C939C085A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2975" y="3898900"/>
                  <a:ext cx="57150" cy="1317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tangle 163">
                  <a:extLst>
                    <a:ext uri="{FF2B5EF4-FFF2-40B4-BE49-F238E27FC236}">
                      <a16:creationId xmlns:a16="http://schemas.microsoft.com/office/drawing/2014/main" id="{8572E492-63CB-46D2-9C20-33149E198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7588" y="3860800"/>
                  <a:ext cx="55563" cy="1698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Freeform 164">
                  <a:extLst>
                    <a:ext uri="{FF2B5EF4-FFF2-40B4-BE49-F238E27FC236}">
                      <a16:creationId xmlns:a16="http://schemas.microsoft.com/office/drawing/2014/main" id="{2A8184B2-E997-4555-8D5E-0C0CA6AFA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6288" y="3759200"/>
                  <a:ext cx="296863" cy="176213"/>
                </a:xfrm>
                <a:custGeom>
                  <a:avLst/>
                  <a:gdLst/>
                  <a:ahLst/>
                  <a:cxnLst>
                    <a:cxn ang="0">
                      <a:pos x="162" y="25"/>
                    </a:cxn>
                    <a:cxn ang="0">
                      <a:pos x="126" y="25"/>
                    </a:cxn>
                    <a:cxn ang="0">
                      <a:pos x="81" y="59"/>
                    </a:cxn>
                    <a:cxn ang="0">
                      <a:pos x="59" y="48"/>
                    </a:cxn>
                    <a:cxn ang="0">
                      <a:pos x="0" y="96"/>
                    </a:cxn>
                    <a:cxn ang="0">
                      <a:pos x="0" y="111"/>
                    </a:cxn>
                    <a:cxn ang="0">
                      <a:pos x="60" y="62"/>
                    </a:cxn>
                    <a:cxn ang="0">
                      <a:pos x="83" y="74"/>
                    </a:cxn>
                    <a:cxn ang="0">
                      <a:pos x="131" y="37"/>
                    </a:cxn>
                    <a:cxn ang="0">
                      <a:pos x="166" y="37"/>
                    </a:cxn>
                    <a:cxn ang="0">
                      <a:pos x="187" y="16"/>
                    </a:cxn>
                    <a:cxn ang="0">
                      <a:pos x="187" y="0"/>
                    </a:cxn>
                    <a:cxn ang="0">
                      <a:pos x="162" y="25"/>
                    </a:cxn>
                  </a:cxnLst>
                  <a:rect l="0" t="0" r="r" b="b"/>
                  <a:pathLst>
                    <a:path w="187" h="111">
                      <a:moveTo>
                        <a:pt x="162" y="25"/>
                      </a:moveTo>
                      <a:lnTo>
                        <a:pt x="126" y="25"/>
                      </a:lnTo>
                      <a:lnTo>
                        <a:pt x="81" y="59"/>
                      </a:lnTo>
                      <a:lnTo>
                        <a:pt x="59" y="48"/>
                      </a:lnTo>
                      <a:lnTo>
                        <a:pt x="0" y="96"/>
                      </a:lnTo>
                      <a:lnTo>
                        <a:pt x="0" y="111"/>
                      </a:lnTo>
                      <a:lnTo>
                        <a:pt x="60" y="62"/>
                      </a:lnTo>
                      <a:lnTo>
                        <a:pt x="83" y="74"/>
                      </a:lnTo>
                      <a:lnTo>
                        <a:pt x="131" y="37"/>
                      </a:lnTo>
                      <a:lnTo>
                        <a:pt x="166" y="37"/>
                      </a:lnTo>
                      <a:lnTo>
                        <a:pt x="187" y="16"/>
                      </a:lnTo>
                      <a:lnTo>
                        <a:pt x="187" y="0"/>
                      </a:lnTo>
                      <a:lnTo>
                        <a:pt x="162" y="2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DC9C7E6-2942-446A-AEDE-5CD2183EF637}"/>
                </a:ext>
              </a:extLst>
            </p:cNvPr>
            <p:cNvCxnSpPr>
              <a:cxnSpLocks/>
              <a:endCxn id="121" idx="2"/>
            </p:cNvCxnSpPr>
            <p:nvPr/>
          </p:nvCxnSpPr>
          <p:spPr>
            <a:xfrm flipV="1">
              <a:off x="4447049" y="3956060"/>
              <a:ext cx="1024109" cy="10468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48">
              <a:extLst>
                <a:ext uri="{FF2B5EF4-FFF2-40B4-BE49-F238E27FC236}">
                  <a16:creationId xmlns:a16="http://schemas.microsoft.com/office/drawing/2014/main" id="{02660EC9-D17F-4DC7-B801-093F14E1E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132" y="3632282"/>
              <a:ext cx="2961717" cy="83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American Water 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reduced annual </a:t>
              </a:r>
              <a:r>
                <a:rPr lang="en-US" alt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OpEx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achieved a payback time of &lt;2 years with new algae control technology.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49">
              <a:extLst>
                <a:ext uri="{FF2B5EF4-FFF2-40B4-BE49-F238E27FC236}">
                  <a16:creationId xmlns:a16="http://schemas.microsoft.com/office/drawing/2014/main" id="{AF092CE4-6FEB-43C0-ADE8-2C9403F4A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131" y="3410454"/>
              <a:ext cx="20036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Financial Impact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A18BF6B-9E01-4ECA-8EB2-9E7B86630F62}"/>
              </a:ext>
            </a:extLst>
          </p:cNvPr>
          <p:cNvGrpSpPr>
            <a:grpSpLocks/>
          </p:cNvGrpSpPr>
          <p:nvPr/>
        </p:nvGrpSpPr>
        <p:grpSpPr bwMode="auto">
          <a:xfrm>
            <a:off x="6066511" y="4470402"/>
            <a:ext cx="4032250" cy="1422212"/>
            <a:chOff x="4491576" y="4608678"/>
            <a:chExt cx="4031542" cy="1421817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53AB1E2-A7B1-41EB-9F93-22AA86736D04}"/>
                </a:ext>
              </a:extLst>
            </p:cNvPr>
            <p:cNvSpPr/>
            <p:nvPr/>
          </p:nvSpPr>
          <p:spPr>
            <a:xfrm>
              <a:off x="4547129" y="4900697"/>
              <a:ext cx="869797" cy="86812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E803388-499B-4371-A196-0EB9D9CB573F}"/>
                </a:ext>
              </a:extLst>
            </p:cNvPr>
            <p:cNvSpPr/>
            <p:nvPr/>
          </p:nvSpPr>
          <p:spPr>
            <a:xfrm rot="8940734">
              <a:off x="4491576" y="5114950"/>
              <a:ext cx="1234858" cy="7871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60">
              <a:extLst>
                <a:ext uri="{FF2B5EF4-FFF2-40B4-BE49-F238E27FC236}">
                  <a16:creationId xmlns:a16="http://schemas.microsoft.com/office/drawing/2014/main" id="{3086A340-5E8E-4FA6-BBE8-8C58E7424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584" y="4795510"/>
              <a:ext cx="20913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 defTabSz="7810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defTabSz="7810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Stronger Organization</a:t>
              </a:r>
            </a:p>
          </p:txBody>
        </p:sp>
        <p:sp>
          <p:nvSpPr>
            <p:cNvPr id="138" name="TextBox 61">
              <a:extLst>
                <a:ext uri="{FF2B5EF4-FFF2-40B4-BE49-F238E27FC236}">
                  <a16:creationId xmlns:a16="http://schemas.microsoft.com/office/drawing/2014/main" id="{11C48BD6-2D9B-408B-9D3E-56E33349A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3989" y="5015114"/>
              <a:ext cx="3149129" cy="101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Sacramento Area Sewer District </a:t>
              </a: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fosters a sustainable workforce through broad collaboration, engagement and communication – 131 employees engaged (over 40% of staff).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0D8E56D-7977-491F-9B51-CDB200932B1D}"/>
                </a:ext>
              </a:extLst>
            </p:cNvPr>
            <p:cNvCxnSpPr>
              <a:cxnSpLocks/>
            </p:cNvCxnSpPr>
            <p:nvPr/>
          </p:nvCxnSpPr>
          <p:spPr>
            <a:xfrm>
              <a:off x="4516972" y="4608678"/>
              <a:ext cx="220624" cy="3539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63">
              <a:extLst>
                <a:ext uri="{FF2B5EF4-FFF2-40B4-BE49-F238E27FC236}">
                  <a16:creationId xmlns:a16="http://schemas.microsoft.com/office/drawing/2014/main" id="{19ED5A7C-69E1-4288-83AD-B3759BADF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7809" y="4962701"/>
              <a:ext cx="708750" cy="708750"/>
              <a:chOff x="5997211" y="4701200"/>
              <a:chExt cx="708750" cy="708750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2739E89-1F33-4019-BE73-96B88F3ADABD}"/>
                  </a:ext>
                </a:extLst>
              </p:cNvPr>
              <p:cNvSpPr/>
              <p:nvPr/>
            </p:nvSpPr>
            <p:spPr>
              <a:xfrm>
                <a:off x="5997479" y="4701092"/>
                <a:ext cx="707901" cy="709415"/>
              </a:xfrm>
              <a:prstGeom prst="ellipse">
                <a:avLst/>
              </a:prstGeom>
              <a:solidFill>
                <a:srgbClr val="C000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98DA8249-A7FD-426A-958E-16084DB57384}"/>
                  </a:ext>
                </a:extLst>
              </p:cNvPr>
              <p:cNvGrpSpPr/>
              <p:nvPr/>
            </p:nvGrpSpPr>
            <p:grpSpPr>
              <a:xfrm>
                <a:off x="6110848" y="4807292"/>
                <a:ext cx="490209" cy="495537"/>
                <a:chOff x="4427538" y="1254125"/>
                <a:chExt cx="292100" cy="295275"/>
              </a:xfrm>
              <a:solidFill>
                <a:schemeClr val="bg1"/>
              </a:solidFill>
            </p:grpSpPr>
            <p:sp>
              <p:nvSpPr>
                <p:cNvPr id="143" name="Freeform 211">
                  <a:extLst>
                    <a:ext uri="{FF2B5EF4-FFF2-40B4-BE49-F238E27FC236}">
                      <a16:creationId xmlns:a16="http://schemas.microsoft.com/office/drawing/2014/main" id="{42B5064F-8B3D-4A34-AB0D-01CA707F5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988" y="1287463"/>
                  <a:ext cx="33338" cy="33338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2" y="2"/>
                    </a:cxn>
                    <a:cxn ang="0">
                      <a:pos x="2" y="7"/>
                    </a:cxn>
                    <a:cxn ang="0">
                      <a:pos x="7" y="12"/>
                    </a:cxn>
                    <a:cxn ang="0">
                      <a:pos x="12" y="12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3" h="13">
                      <a:moveTo>
                        <a:pt x="12" y="7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3"/>
                        <a:pt x="10" y="13"/>
                        <a:pt x="12" y="12"/>
                      </a:cubicBezTo>
                      <a:cubicBezTo>
                        <a:pt x="13" y="11"/>
                        <a:pt x="13" y="8"/>
                        <a:pt x="1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Freeform 212">
                  <a:extLst>
                    <a:ext uri="{FF2B5EF4-FFF2-40B4-BE49-F238E27FC236}">
                      <a16:creationId xmlns:a16="http://schemas.microsoft.com/office/drawing/2014/main" id="{39440E0C-CE32-4273-8224-D362CF71A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138271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11" y="7"/>
                    </a:cxn>
                    <a:cxn ang="0">
                      <a:pos x="14" y="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7">
                      <a:moveTo>
                        <a:pt x="1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7"/>
                        <a:pt x="14" y="6"/>
                        <a:pt x="14" y="4"/>
                      </a:cubicBezTo>
                      <a:cubicBezTo>
                        <a:pt x="14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Freeform 213">
                  <a:extLst>
                    <a:ext uri="{FF2B5EF4-FFF2-40B4-BE49-F238E27FC236}">
                      <a16:creationId xmlns:a16="http://schemas.microsoft.com/office/drawing/2014/main" id="{11D34050-70DD-4F50-8B6E-FA2291222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4713" y="140176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4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Freeform 214">
                  <a:extLst>
                    <a:ext uri="{FF2B5EF4-FFF2-40B4-BE49-F238E27FC236}">
                      <a16:creationId xmlns:a16="http://schemas.microsoft.com/office/drawing/2014/main" id="{B445D873-B3E1-4AE2-9774-C3884F99D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4551" y="1303338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6" y="1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1"/>
                    </a:cxn>
                    <a:cxn ang="0">
                      <a:pos x="12" y="6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3" h="13">
                      <a:moveTo>
                        <a:pt x="12" y="1"/>
                      </a:move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10"/>
                        <a:pt x="1" y="11"/>
                      </a:cubicBezTo>
                      <a:cubicBezTo>
                        <a:pt x="3" y="13"/>
                        <a:pt x="5" y="13"/>
                        <a:pt x="6" y="11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5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Freeform 215">
                  <a:extLst>
                    <a:ext uri="{FF2B5EF4-FFF2-40B4-BE49-F238E27FC236}">
                      <a16:creationId xmlns:a16="http://schemas.microsoft.com/office/drawing/2014/main" id="{6D7139C6-A94E-45CE-B7E6-4978BA353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588" y="1254125"/>
                  <a:ext cx="17463" cy="38100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6" y="14"/>
                    </a:cxn>
                    <a:cxn ang="0">
                      <a:pos x="7" y="11"/>
                    </a:cxn>
                    <a:cxn ang="0">
                      <a:pos x="7" y="4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0" y="11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7" h="15">
                      <a:moveTo>
                        <a:pt x="4" y="15"/>
                      </a:move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3"/>
                        <a:pt x="7" y="12"/>
                        <a:pt x="7" y="1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2" y="0"/>
                        <a:pt x="1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2" y="15"/>
                        <a:pt x="4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Freeform 216">
                  <a:extLst>
                    <a:ext uri="{FF2B5EF4-FFF2-40B4-BE49-F238E27FC236}">
                      <a16:creationId xmlns:a16="http://schemas.microsoft.com/office/drawing/2014/main" id="{ADD0D96F-F579-42B6-BB06-02C3A31B03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00563" y="1327150"/>
                  <a:ext cx="146050" cy="1666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14" y="54"/>
                    </a:cxn>
                    <a:cxn ang="0">
                      <a:pos x="14" y="66"/>
                    </a:cxn>
                    <a:cxn ang="0">
                      <a:pos x="44" y="66"/>
                    </a:cxn>
                    <a:cxn ang="0">
                      <a:pos x="44" y="54"/>
                    </a:cxn>
                    <a:cxn ang="0">
                      <a:pos x="58" y="29"/>
                    </a:cxn>
                    <a:cxn ang="0">
                      <a:pos x="29" y="0"/>
                    </a:cxn>
                    <a:cxn ang="0">
                      <a:pos x="40" y="48"/>
                    </a:cxn>
                    <a:cxn ang="0">
                      <a:pos x="36" y="50"/>
                    </a:cxn>
                    <a:cxn ang="0">
                      <a:pos x="36" y="54"/>
                    </a:cxn>
                    <a:cxn ang="0">
                      <a:pos x="36" y="58"/>
                    </a:cxn>
                    <a:cxn ang="0">
                      <a:pos x="22" y="58"/>
                    </a:cxn>
                    <a:cxn ang="0">
                      <a:pos x="22" y="54"/>
                    </a:cxn>
                    <a:cxn ang="0">
                      <a:pos x="22" y="50"/>
                    </a:cxn>
                    <a:cxn ang="0">
                      <a:pos x="18" y="48"/>
                    </a:cxn>
                    <a:cxn ang="0">
                      <a:pos x="7" y="29"/>
                    </a:cxn>
                    <a:cxn ang="0">
                      <a:pos x="29" y="8"/>
                    </a:cxn>
                    <a:cxn ang="0">
                      <a:pos x="51" y="29"/>
                    </a:cxn>
                    <a:cxn ang="0">
                      <a:pos x="40" y="48"/>
                    </a:cxn>
                  </a:cxnLst>
                  <a:rect l="0" t="0" r="r" b="b"/>
                  <a:pathLst>
                    <a:path w="58" h="66">
                      <a:moveTo>
                        <a:pt x="29" y="0"/>
                      </a:moveTo>
                      <a:cubicBezTo>
                        <a:pt x="13" y="0"/>
                        <a:pt x="0" y="13"/>
                        <a:pt x="0" y="29"/>
                      </a:cubicBezTo>
                      <a:cubicBezTo>
                        <a:pt x="0" y="40"/>
                        <a:pt x="6" y="49"/>
                        <a:pt x="14" y="54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44" y="66"/>
                        <a:pt x="44" y="66"/>
                        <a:pt x="44" y="66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52" y="49"/>
                        <a:pt x="58" y="40"/>
                        <a:pt x="58" y="29"/>
                      </a:cubicBezTo>
                      <a:cubicBezTo>
                        <a:pt x="58" y="13"/>
                        <a:pt x="45" y="0"/>
                        <a:pt x="29" y="0"/>
                      </a:cubicBezTo>
                      <a:close/>
                      <a:moveTo>
                        <a:pt x="40" y="48"/>
                      </a:move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36" y="54"/>
                        <a:pt x="36" y="54"/>
                        <a:pt x="36" y="54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1" y="44"/>
                        <a:pt x="7" y="37"/>
                        <a:pt x="7" y="29"/>
                      </a:cubicBezTo>
                      <a:cubicBezTo>
                        <a:pt x="7" y="17"/>
                        <a:pt x="17" y="8"/>
                        <a:pt x="29" y="8"/>
                      </a:cubicBezTo>
                      <a:cubicBezTo>
                        <a:pt x="41" y="8"/>
                        <a:pt x="51" y="17"/>
                        <a:pt x="51" y="29"/>
                      </a:cubicBezTo>
                      <a:cubicBezTo>
                        <a:pt x="51" y="37"/>
                        <a:pt x="47" y="44"/>
                        <a:pt x="40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217">
                  <a:extLst>
                    <a:ext uri="{FF2B5EF4-FFF2-40B4-BE49-F238E27FC236}">
                      <a16:creationId xmlns:a16="http://schemas.microsoft.com/office/drawing/2014/main" id="{08272DC2-8348-4AD4-9FAD-6F6435992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488" y="1511300"/>
                  <a:ext cx="76200" cy="3810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22" y="8"/>
                    </a:cxn>
                    <a:cxn ang="0">
                      <a:pos x="22" y="7"/>
                    </a:cxn>
                    <a:cxn ang="0">
                      <a:pos x="30" y="7"/>
                    </a:cxn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30" h="15">
                      <a:moveTo>
                        <a:pt x="0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2"/>
                        <a:pt x="11" y="15"/>
                        <a:pt x="15" y="15"/>
                      </a:cubicBezTo>
                      <a:cubicBezTo>
                        <a:pt x="19" y="15"/>
                        <a:pt x="22" y="12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DA826C2-9A61-4D6E-A5FE-F5AB69AA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6227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2D95F91-9AF3-405B-B0FC-8103961C248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5196" y="1323324"/>
          <a:ext cx="11759878" cy="529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FD1C4B-B796-409E-AFE0-ABDABA508D6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7211" y="1540193"/>
          <a:ext cx="4147531" cy="290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C3EC8B4B-9D6C-4AF9-873B-EF32DD94C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67" y="6355814"/>
            <a:ext cx="7961676" cy="28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 participating utility innovation programs; 15 programs had defined launch dates.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9A882E-C5EF-4D5A-9944-2024F0E2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Growing Number of Innovation Programs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7CE1BE-037B-4F92-A27A-B4611E67C6C4}"/>
              </a:ext>
            </a:extLst>
          </p:cNvPr>
          <p:cNvSpPr/>
          <p:nvPr/>
        </p:nvSpPr>
        <p:spPr>
          <a:xfrm>
            <a:off x="8636000" y="0"/>
            <a:ext cx="3556000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6BE0D-E11A-4D20-A157-21B1BEDF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10375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Innovation Program Maturity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BAF4C-9E95-4C26-8372-172B2795D59F}"/>
              </a:ext>
            </a:extLst>
          </p:cNvPr>
          <p:cNvSpPr/>
          <p:nvPr/>
        </p:nvSpPr>
        <p:spPr>
          <a:xfrm>
            <a:off x="838200" y="5369970"/>
            <a:ext cx="1554289" cy="5054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4DDDE-840D-4C87-817B-493C8D6BC52E}"/>
              </a:ext>
            </a:extLst>
          </p:cNvPr>
          <p:cNvSpPr/>
          <p:nvPr/>
        </p:nvSpPr>
        <p:spPr>
          <a:xfrm>
            <a:off x="2574236" y="4912770"/>
            <a:ext cx="1554289" cy="9626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D0FB3-DFC8-49E0-B428-CD3D60622A89}"/>
              </a:ext>
            </a:extLst>
          </p:cNvPr>
          <p:cNvSpPr/>
          <p:nvPr/>
        </p:nvSpPr>
        <p:spPr>
          <a:xfrm>
            <a:off x="4310272" y="4322102"/>
            <a:ext cx="1554289" cy="15533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A4215-F3DF-4FA4-9858-A22361520222}"/>
              </a:ext>
            </a:extLst>
          </p:cNvPr>
          <p:cNvSpPr/>
          <p:nvPr/>
        </p:nvSpPr>
        <p:spPr>
          <a:xfrm>
            <a:off x="6046308" y="3140765"/>
            <a:ext cx="1554289" cy="27346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629D6-F1EF-4E51-B315-572172DC81F5}"/>
              </a:ext>
            </a:extLst>
          </p:cNvPr>
          <p:cNvSpPr/>
          <p:nvPr/>
        </p:nvSpPr>
        <p:spPr>
          <a:xfrm>
            <a:off x="7782344" y="2277481"/>
            <a:ext cx="1554289" cy="35979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503A4-20EA-42C5-8E66-A48AEF074D04}"/>
              </a:ext>
            </a:extLst>
          </p:cNvPr>
          <p:cNvSpPr/>
          <p:nvPr/>
        </p:nvSpPr>
        <p:spPr>
          <a:xfrm>
            <a:off x="9518380" y="1436914"/>
            <a:ext cx="1554289" cy="44385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A8D97-FF34-4189-B2B5-67B81E104618}"/>
              </a:ext>
            </a:extLst>
          </p:cNvPr>
          <p:cNvSpPr txBox="1"/>
          <p:nvPr/>
        </p:nvSpPr>
        <p:spPr>
          <a:xfrm>
            <a:off x="2658008" y="6111146"/>
            <a:ext cx="158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Supportive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22B4A-83AA-4F7E-AD35-57412A9ED4F9}"/>
              </a:ext>
            </a:extLst>
          </p:cNvPr>
          <p:cNvSpPr txBox="1"/>
          <p:nvPr/>
        </p:nvSpPr>
        <p:spPr>
          <a:xfrm>
            <a:off x="8081536" y="6111145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844E8-0936-41A2-9C88-ACF6295C7A9B}"/>
              </a:ext>
            </a:extLst>
          </p:cNvPr>
          <p:cNvSpPr txBox="1"/>
          <p:nvPr/>
        </p:nvSpPr>
        <p:spPr>
          <a:xfrm>
            <a:off x="1198402" y="5438042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 hoc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696C3-7ACF-4A4D-843D-32029E82AD01}"/>
              </a:ext>
            </a:extLst>
          </p:cNvPr>
          <p:cNvSpPr txBox="1"/>
          <p:nvPr/>
        </p:nvSpPr>
        <p:spPr>
          <a:xfrm>
            <a:off x="2732957" y="5429441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A01CD-E915-431A-BCDB-3C3674717BBF}"/>
              </a:ext>
            </a:extLst>
          </p:cNvPr>
          <p:cNvSpPr txBox="1"/>
          <p:nvPr/>
        </p:nvSpPr>
        <p:spPr>
          <a:xfrm>
            <a:off x="4535520" y="5438042"/>
            <a:ext cx="104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Standard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729CB-F691-4C2A-A34B-D545E7CC29F0}"/>
              </a:ext>
            </a:extLst>
          </p:cNvPr>
          <p:cNvSpPr txBox="1"/>
          <p:nvPr/>
        </p:nvSpPr>
        <p:spPr>
          <a:xfrm>
            <a:off x="6405560" y="5449401"/>
            <a:ext cx="81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Driven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220E3-AEC7-4B3E-8B9E-DD45EB99053A}"/>
              </a:ext>
            </a:extLst>
          </p:cNvPr>
          <p:cNvSpPr txBox="1"/>
          <p:nvPr/>
        </p:nvSpPr>
        <p:spPr>
          <a:xfrm>
            <a:off x="7968377" y="5440800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9475E9-1A6D-47EE-8A33-6F52BF12922A}"/>
              </a:ext>
            </a:extLst>
          </p:cNvPr>
          <p:cNvSpPr txBox="1"/>
          <p:nvPr/>
        </p:nvSpPr>
        <p:spPr>
          <a:xfrm>
            <a:off x="9911056" y="544940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123242-09BE-4413-A3DA-25854CC1AB4A}"/>
              </a:ext>
            </a:extLst>
          </p:cNvPr>
          <p:cNvSpPr txBox="1"/>
          <p:nvPr/>
        </p:nvSpPr>
        <p:spPr>
          <a:xfrm>
            <a:off x="1038274" y="4912770"/>
            <a:ext cx="121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48388-675E-4113-A2B0-FBD6AAFFDF66}"/>
              </a:ext>
            </a:extLst>
          </p:cNvPr>
          <p:cNvSpPr txBox="1"/>
          <p:nvPr/>
        </p:nvSpPr>
        <p:spPr>
          <a:xfrm>
            <a:off x="2574236" y="3720049"/>
            <a:ext cx="155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Inconsistent Adoption, Process and Success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1D8372-28AF-403A-8B05-D39099375B1A}"/>
              </a:ext>
            </a:extLst>
          </p:cNvPr>
          <p:cNvSpPr txBox="1"/>
          <p:nvPr/>
        </p:nvSpPr>
        <p:spPr>
          <a:xfrm>
            <a:off x="4320338" y="3113903"/>
            <a:ext cx="155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Consistent Adoption, Process and Success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8DF26-AEE6-4BA2-B21A-70E7F72FA2C3}"/>
              </a:ext>
            </a:extLst>
          </p:cNvPr>
          <p:cNvSpPr txBox="1"/>
          <p:nvPr/>
        </p:nvSpPr>
        <p:spPr>
          <a:xfrm>
            <a:off x="6045548" y="1941553"/>
            <a:ext cx="153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Internal Program Led with Expectations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11F07-F74E-4A60-87DE-6EDAB7222CAF}"/>
              </a:ext>
            </a:extLst>
          </p:cNvPr>
          <p:cNvSpPr txBox="1"/>
          <p:nvPr/>
        </p:nvSpPr>
        <p:spPr>
          <a:xfrm>
            <a:off x="7769559" y="1090523"/>
            <a:ext cx="154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Leverages Value Chain Partners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3461F-B5B4-4E7F-BE78-06474FC28886}"/>
              </a:ext>
            </a:extLst>
          </p:cNvPr>
          <p:cNvSpPr txBox="1"/>
          <p:nvPr/>
        </p:nvSpPr>
        <p:spPr>
          <a:xfrm>
            <a:off x="9518380" y="507053"/>
            <a:ext cx="155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Leverages Open Platform </a:t>
            </a:r>
          </a:p>
        </p:txBody>
      </p:sp>
    </p:spTree>
    <p:extLst>
      <p:ext uri="{BB962C8B-B14F-4D97-AF65-F5344CB8AC3E}">
        <p14:creationId xmlns:p14="http://schemas.microsoft.com/office/powerpoint/2010/main" val="35106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2C197338-A23D-4852-ACBA-33D5B8D3A2CF}"/>
              </a:ext>
            </a:extLst>
          </p:cNvPr>
          <p:cNvSpPr/>
          <p:nvPr/>
        </p:nvSpPr>
        <p:spPr>
          <a:xfrm>
            <a:off x="1355448" y="1921674"/>
            <a:ext cx="8936060" cy="1526821"/>
          </a:xfrm>
          <a:prstGeom prst="roundRect">
            <a:avLst>
              <a:gd name="adj" fmla="val 40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1748DAA0-696F-4555-9C86-2465435B7162}"/>
              </a:ext>
            </a:extLst>
          </p:cNvPr>
          <p:cNvSpPr/>
          <p:nvPr/>
        </p:nvSpPr>
        <p:spPr>
          <a:xfrm>
            <a:off x="1355448" y="5033002"/>
            <a:ext cx="8936060" cy="1526821"/>
          </a:xfrm>
          <a:prstGeom prst="roundRect">
            <a:avLst>
              <a:gd name="adj" fmla="val 40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AB26E-0506-4BE9-B31D-E63671E611AB}"/>
              </a:ext>
            </a:extLst>
          </p:cNvPr>
          <p:cNvSpPr txBox="1"/>
          <p:nvPr/>
        </p:nvSpPr>
        <p:spPr>
          <a:xfrm>
            <a:off x="1364118" y="2336166"/>
            <a:ext cx="1439132" cy="6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 500</a:t>
            </a:r>
          </a:p>
          <a:p>
            <a:pPr algn="ctr"/>
            <a:r>
              <a:rPr lang="en-US" b="1" dirty="0"/>
              <a:t>Employees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2C3FA-26B8-461D-AC7C-9FFE3A7274A7}"/>
              </a:ext>
            </a:extLst>
          </p:cNvPr>
          <p:cNvSpPr txBox="1"/>
          <p:nvPr/>
        </p:nvSpPr>
        <p:spPr>
          <a:xfrm>
            <a:off x="1355449" y="3938042"/>
            <a:ext cx="1456471" cy="6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500 – 1000</a:t>
            </a:r>
          </a:p>
          <a:p>
            <a:pPr algn="ctr"/>
            <a:r>
              <a:rPr lang="en-US" b="1" dirty="0"/>
              <a:t>Employees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89C72-B05C-4F9A-A224-A6C0C72D47C7}"/>
              </a:ext>
            </a:extLst>
          </p:cNvPr>
          <p:cNvSpPr txBox="1"/>
          <p:nvPr/>
        </p:nvSpPr>
        <p:spPr>
          <a:xfrm>
            <a:off x="1355448" y="5522549"/>
            <a:ext cx="1439132" cy="6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&gt;1000</a:t>
            </a:r>
          </a:p>
          <a:p>
            <a:pPr algn="ctr"/>
            <a:r>
              <a:rPr lang="en-US" b="1" dirty="0"/>
              <a:t>Employees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63DC86-40BE-49E9-8BF8-2D1D49AAB8C7}"/>
              </a:ext>
            </a:extLst>
          </p:cNvPr>
          <p:cNvSpPr txBox="1"/>
          <p:nvPr/>
        </p:nvSpPr>
        <p:spPr>
          <a:xfrm>
            <a:off x="2650245" y="1432127"/>
            <a:ext cx="2988356" cy="43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Innovation Leaders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F9ADA3-8532-4F2B-ADCF-86185FE71365}"/>
              </a:ext>
            </a:extLst>
          </p:cNvPr>
          <p:cNvSpPr txBox="1"/>
          <p:nvPr/>
        </p:nvSpPr>
        <p:spPr>
          <a:xfrm>
            <a:off x="6562976" y="1452276"/>
            <a:ext cx="265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Innovation Budgets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11B2628-5CC9-441A-978E-0A6A85A89E1C}"/>
              </a:ext>
            </a:extLst>
          </p:cNvPr>
          <p:cNvSpPr txBox="1"/>
          <p:nvPr/>
        </p:nvSpPr>
        <p:spPr>
          <a:xfrm>
            <a:off x="3928861" y="2314104"/>
            <a:ext cx="2032046" cy="89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50% of utilities had innovation leaders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AAC850-0EE6-4DAC-A434-A0739A782E1B}"/>
              </a:ext>
            </a:extLst>
          </p:cNvPr>
          <p:cNvGrpSpPr/>
          <p:nvPr/>
        </p:nvGrpSpPr>
        <p:grpSpPr>
          <a:xfrm>
            <a:off x="3062983" y="2042604"/>
            <a:ext cx="856707" cy="1282240"/>
            <a:chOff x="1989964" y="2300938"/>
            <a:chExt cx="722220" cy="1187601"/>
          </a:xfrm>
        </p:grpSpPr>
        <p:sp>
          <p:nvSpPr>
            <p:cNvPr id="151" name="Freeform 85">
              <a:extLst>
                <a:ext uri="{FF2B5EF4-FFF2-40B4-BE49-F238E27FC236}">
                  <a16:creationId xmlns:a16="http://schemas.microsoft.com/office/drawing/2014/main" id="{294257B0-152D-4A1C-A054-BD52A299B3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9964" y="2300938"/>
              <a:ext cx="722220" cy="1169603"/>
            </a:xfrm>
            <a:custGeom>
              <a:avLst/>
              <a:gdLst>
                <a:gd name="T0" fmla="*/ 143721 w 45"/>
                <a:gd name="T1" fmla="*/ 138088 h 63"/>
                <a:gd name="T2" fmla="*/ 133455 w 45"/>
                <a:gd name="T3" fmla="*/ 131183 h 63"/>
                <a:gd name="T4" fmla="*/ 106080 w 45"/>
                <a:gd name="T5" fmla="*/ 89757 h 63"/>
                <a:gd name="T6" fmla="*/ 99236 w 45"/>
                <a:gd name="T7" fmla="*/ 89757 h 63"/>
                <a:gd name="T8" fmla="*/ 99236 w 45"/>
                <a:gd name="T9" fmla="*/ 107018 h 63"/>
                <a:gd name="T10" fmla="*/ 130033 w 45"/>
                <a:gd name="T11" fmla="*/ 155349 h 63"/>
                <a:gd name="T12" fmla="*/ 133455 w 45"/>
                <a:gd name="T13" fmla="*/ 162253 h 63"/>
                <a:gd name="T14" fmla="*/ 123190 w 45"/>
                <a:gd name="T15" fmla="*/ 169157 h 63"/>
                <a:gd name="T16" fmla="*/ 99236 w 45"/>
                <a:gd name="T17" fmla="*/ 169157 h 63"/>
                <a:gd name="T18" fmla="*/ 99236 w 45"/>
                <a:gd name="T19" fmla="*/ 203679 h 63"/>
                <a:gd name="T20" fmla="*/ 85548 w 45"/>
                <a:gd name="T21" fmla="*/ 217488 h 63"/>
                <a:gd name="T22" fmla="*/ 68439 w 45"/>
                <a:gd name="T23" fmla="*/ 217488 h 63"/>
                <a:gd name="T24" fmla="*/ 54751 w 45"/>
                <a:gd name="T25" fmla="*/ 203679 h 63"/>
                <a:gd name="T26" fmla="*/ 54751 w 45"/>
                <a:gd name="T27" fmla="*/ 169157 h 63"/>
                <a:gd name="T28" fmla="*/ 30797 w 45"/>
                <a:gd name="T29" fmla="*/ 169157 h 63"/>
                <a:gd name="T30" fmla="*/ 23954 w 45"/>
                <a:gd name="T31" fmla="*/ 162253 h 63"/>
                <a:gd name="T32" fmla="*/ 23954 w 45"/>
                <a:gd name="T33" fmla="*/ 155349 h 63"/>
                <a:gd name="T34" fmla="*/ 54751 w 45"/>
                <a:gd name="T35" fmla="*/ 107018 h 63"/>
                <a:gd name="T36" fmla="*/ 54751 w 45"/>
                <a:gd name="T37" fmla="*/ 89757 h 63"/>
                <a:gd name="T38" fmla="*/ 47907 w 45"/>
                <a:gd name="T39" fmla="*/ 89757 h 63"/>
                <a:gd name="T40" fmla="*/ 20532 w 45"/>
                <a:gd name="T41" fmla="*/ 131183 h 63"/>
                <a:gd name="T42" fmla="*/ 10266 w 45"/>
                <a:gd name="T43" fmla="*/ 138088 h 63"/>
                <a:gd name="T44" fmla="*/ 0 w 45"/>
                <a:gd name="T45" fmla="*/ 124279 h 63"/>
                <a:gd name="T46" fmla="*/ 0 w 45"/>
                <a:gd name="T47" fmla="*/ 117374 h 63"/>
                <a:gd name="T48" fmla="*/ 30797 w 45"/>
                <a:gd name="T49" fmla="*/ 72496 h 63"/>
                <a:gd name="T50" fmla="*/ 54751 w 45"/>
                <a:gd name="T51" fmla="*/ 58687 h 63"/>
                <a:gd name="T52" fmla="*/ 99236 w 45"/>
                <a:gd name="T53" fmla="*/ 58687 h 63"/>
                <a:gd name="T54" fmla="*/ 123190 w 45"/>
                <a:gd name="T55" fmla="*/ 72496 h 63"/>
                <a:gd name="T56" fmla="*/ 153987 w 45"/>
                <a:gd name="T57" fmla="*/ 117374 h 63"/>
                <a:gd name="T58" fmla="*/ 153987 w 45"/>
                <a:gd name="T59" fmla="*/ 124279 h 63"/>
                <a:gd name="T60" fmla="*/ 143721 w 45"/>
                <a:gd name="T61" fmla="*/ 138088 h 63"/>
                <a:gd name="T62" fmla="*/ 78704 w 45"/>
                <a:gd name="T63" fmla="*/ 55235 h 63"/>
                <a:gd name="T64" fmla="*/ 51329 w 45"/>
                <a:gd name="T65" fmla="*/ 27618 h 63"/>
                <a:gd name="T66" fmla="*/ 78704 w 45"/>
                <a:gd name="T67" fmla="*/ 0 h 63"/>
                <a:gd name="T68" fmla="*/ 106080 w 45"/>
                <a:gd name="T69" fmla="*/ 27618 h 63"/>
                <a:gd name="T70" fmla="*/ 78704 w 45"/>
                <a:gd name="T71" fmla="*/ 55235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" h="63">
                  <a:moveTo>
                    <a:pt x="42" y="40"/>
                  </a:moveTo>
                  <a:cubicBezTo>
                    <a:pt x="41" y="40"/>
                    <a:pt x="40" y="39"/>
                    <a:pt x="39" y="3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6"/>
                    <a:pt x="39" y="46"/>
                    <a:pt x="39" y="47"/>
                  </a:cubicBezTo>
                  <a:cubicBezTo>
                    <a:pt x="39" y="48"/>
                    <a:pt x="38" y="49"/>
                    <a:pt x="36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61"/>
                    <a:pt x="28" y="63"/>
                    <a:pt x="25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8" y="63"/>
                    <a:pt x="16" y="61"/>
                    <a:pt x="16" y="5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7" y="48"/>
                    <a:pt x="7" y="47"/>
                  </a:cubicBezTo>
                  <a:cubicBezTo>
                    <a:pt x="7" y="46"/>
                    <a:pt x="7" y="46"/>
                    <a:pt x="7" y="4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3" y="40"/>
                  </a:cubicBezTo>
                  <a:cubicBezTo>
                    <a:pt x="1" y="40"/>
                    <a:pt x="0" y="38"/>
                    <a:pt x="0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1" y="19"/>
                    <a:pt x="13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2" y="17"/>
                    <a:pt x="34" y="19"/>
                    <a:pt x="36" y="21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5" y="36"/>
                    <a:pt x="45" y="36"/>
                  </a:cubicBezTo>
                  <a:cubicBezTo>
                    <a:pt x="45" y="38"/>
                    <a:pt x="44" y="40"/>
                    <a:pt x="42" y="40"/>
                  </a:cubicBezTo>
                  <a:close/>
                  <a:moveTo>
                    <a:pt x="23" y="16"/>
                  </a:moveTo>
                  <a:cubicBezTo>
                    <a:pt x="18" y="16"/>
                    <a:pt x="15" y="12"/>
                    <a:pt x="15" y="8"/>
                  </a:cubicBezTo>
                  <a:cubicBezTo>
                    <a:pt x="15" y="3"/>
                    <a:pt x="18" y="0"/>
                    <a:pt x="23" y="0"/>
                  </a:cubicBezTo>
                  <a:cubicBezTo>
                    <a:pt x="27" y="0"/>
                    <a:pt x="31" y="3"/>
                    <a:pt x="31" y="8"/>
                  </a:cubicBezTo>
                  <a:cubicBezTo>
                    <a:pt x="31" y="12"/>
                    <a:pt x="27" y="16"/>
                    <a:pt x="23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2D5B5B4-9C35-4C08-9F9C-BDFBF9A06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69"/>
            <a:stretch/>
          </p:blipFill>
          <p:spPr>
            <a:xfrm>
              <a:off x="1989964" y="2868446"/>
              <a:ext cx="722220" cy="620093"/>
            </a:xfrm>
            <a:prstGeom prst="rect">
              <a:avLst/>
            </a:prstGeom>
          </p:spPr>
        </p:pic>
      </p:grpSp>
      <p:graphicFrame>
        <p:nvGraphicFramePr>
          <p:cNvPr id="153" name="Chart 152">
            <a:extLst>
              <a:ext uri="{FF2B5EF4-FFF2-40B4-BE49-F238E27FC236}">
                <a16:creationId xmlns:a16="http://schemas.microsoft.com/office/drawing/2014/main" id="{24555880-DD70-455A-B608-96EF59E75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4419501"/>
              </p:ext>
            </p:extLst>
          </p:nvPr>
        </p:nvGraphicFramePr>
        <p:xfrm>
          <a:off x="6553400" y="1859128"/>
          <a:ext cx="2204589" cy="1562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6" name="Chart 155">
            <a:extLst>
              <a:ext uri="{FF2B5EF4-FFF2-40B4-BE49-F238E27FC236}">
                <a16:creationId xmlns:a16="http://schemas.microsoft.com/office/drawing/2014/main" id="{869B336A-07B7-4EB4-908D-6B9308F72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557606"/>
              </p:ext>
            </p:extLst>
          </p:nvPr>
        </p:nvGraphicFramePr>
        <p:xfrm>
          <a:off x="6601701" y="3305676"/>
          <a:ext cx="2277841" cy="182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7" name="Chart 156">
            <a:extLst>
              <a:ext uri="{FF2B5EF4-FFF2-40B4-BE49-F238E27FC236}">
                <a16:creationId xmlns:a16="http://schemas.microsoft.com/office/drawing/2014/main" id="{0A62BD4E-5CB2-4500-9024-A15F13690E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504656"/>
              </p:ext>
            </p:extLst>
          </p:nvPr>
        </p:nvGraphicFramePr>
        <p:xfrm>
          <a:off x="6636819" y="4911296"/>
          <a:ext cx="2277841" cy="182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5" name="TextBox 164">
            <a:extLst>
              <a:ext uri="{FF2B5EF4-FFF2-40B4-BE49-F238E27FC236}">
                <a16:creationId xmlns:a16="http://schemas.microsoft.com/office/drawing/2014/main" id="{436D87FC-FEB7-46CF-ABCA-8C40E92FC7C4}"/>
              </a:ext>
            </a:extLst>
          </p:cNvPr>
          <p:cNvSpPr txBox="1"/>
          <p:nvPr/>
        </p:nvSpPr>
        <p:spPr>
          <a:xfrm>
            <a:off x="3928861" y="3843127"/>
            <a:ext cx="2032046" cy="89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50% of utilities had innovation leaders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91C16B9-BB8F-4BFA-9D30-4FE4FAB5F7C9}"/>
              </a:ext>
            </a:extLst>
          </p:cNvPr>
          <p:cNvSpPr txBox="1"/>
          <p:nvPr/>
        </p:nvSpPr>
        <p:spPr>
          <a:xfrm>
            <a:off x="3928861" y="5427832"/>
            <a:ext cx="2032046" cy="89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73% of utilities had innovation leaders</a:t>
            </a:r>
          </a:p>
        </p:txBody>
      </p:sp>
      <p:sp>
        <p:nvSpPr>
          <p:cNvPr id="171" name="Freeform 85">
            <a:extLst>
              <a:ext uri="{FF2B5EF4-FFF2-40B4-BE49-F238E27FC236}">
                <a16:creationId xmlns:a16="http://schemas.microsoft.com/office/drawing/2014/main" id="{C3114DF7-649C-48FE-8946-797F4BA1E5E0}"/>
              </a:ext>
            </a:extLst>
          </p:cNvPr>
          <p:cNvSpPr>
            <a:spLocks noEditPoints="1"/>
          </p:cNvSpPr>
          <p:nvPr/>
        </p:nvSpPr>
        <p:spPr bwMode="auto">
          <a:xfrm>
            <a:off x="3062983" y="5156332"/>
            <a:ext cx="856707" cy="1262808"/>
          </a:xfrm>
          <a:custGeom>
            <a:avLst/>
            <a:gdLst>
              <a:gd name="T0" fmla="*/ 143721 w 45"/>
              <a:gd name="T1" fmla="*/ 138088 h 63"/>
              <a:gd name="T2" fmla="*/ 133455 w 45"/>
              <a:gd name="T3" fmla="*/ 131183 h 63"/>
              <a:gd name="T4" fmla="*/ 106080 w 45"/>
              <a:gd name="T5" fmla="*/ 89757 h 63"/>
              <a:gd name="T6" fmla="*/ 99236 w 45"/>
              <a:gd name="T7" fmla="*/ 89757 h 63"/>
              <a:gd name="T8" fmla="*/ 99236 w 45"/>
              <a:gd name="T9" fmla="*/ 107018 h 63"/>
              <a:gd name="T10" fmla="*/ 130033 w 45"/>
              <a:gd name="T11" fmla="*/ 155349 h 63"/>
              <a:gd name="T12" fmla="*/ 133455 w 45"/>
              <a:gd name="T13" fmla="*/ 162253 h 63"/>
              <a:gd name="T14" fmla="*/ 123190 w 45"/>
              <a:gd name="T15" fmla="*/ 169157 h 63"/>
              <a:gd name="T16" fmla="*/ 99236 w 45"/>
              <a:gd name="T17" fmla="*/ 169157 h 63"/>
              <a:gd name="T18" fmla="*/ 99236 w 45"/>
              <a:gd name="T19" fmla="*/ 203679 h 63"/>
              <a:gd name="T20" fmla="*/ 85548 w 45"/>
              <a:gd name="T21" fmla="*/ 217488 h 63"/>
              <a:gd name="T22" fmla="*/ 68439 w 45"/>
              <a:gd name="T23" fmla="*/ 217488 h 63"/>
              <a:gd name="T24" fmla="*/ 54751 w 45"/>
              <a:gd name="T25" fmla="*/ 203679 h 63"/>
              <a:gd name="T26" fmla="*/ 54751 w 45"/>
              <a:gd name="T27" fmla="*/ 169157 h 63"/>
              <a:gd name="T28" fmla="*/ 30797 w 45"/>
              <a:gd name="T29" fmla="*/ 169157 h 63"/>
              <a:gd name="T30" fmla="*/ 23954 w 45"/>
              <a:gd name="T31" fmla="*/ 162253 h 63"/>
              <a:gd name="T32" fmla="*/ 23954 w 45"/>
              <a:gd name="T33" fmla="*/ 155349 h 63"/>
              <a:gd name="T34" fmla="*/ 54751 w 45"/>
              <a:gd name="T35" fmla="*/ 107018 h 63"/>
              <a:gd name="T36" fmla="*/ 54751 w 45"/>
              <a:gd name="T37" fmla="*/ 89757 h 63"/>
              <a:gd name="T38" fmla="*/ 47907 w 45"/>
              <a:gd name="T39" fmla="*/ 89757 h 63"/>
              <a:gd name="T40" fmla="*/ 20532 w 45"/>
              <a:gd name="T41" fmla="*/ 131183 h 63"/>
              <a:gd name="T42" fmla="*/ 10266 w 45"/>
              <a:gd name="T43" fmla="*/ 138088 h 63"/>
              <a:gd name="T44" fmla="*/ 0 w 45"/>
              <a:gd name="T45" fmla="*/ 124279 h 63"/>
              <a:gd name="T46" fmla="*/ 0 w 45"/>
              <a:gd name="T47" fmla="*/ 117374 h 63"/>
              <a:gd name="T48" fmla="*/ 30797 w 45"/>
              <a:gd name="T49" fmla="*/ 72496 h 63"/>
              <a:gd name="T50" fmla="*/ 54751 w 45"/>
              <a:gd name="T51" fmla="*/ 58687 h 63"/>
              <a:gd name="T52" fmla="*/ 99236 w 45"/>
              <a:gd name="T53" fmla="*/ 58687 h 63"/>
              <a:gd name="T54" fmla="*/ 123190 w 45"/>
              <a:gd name="T55" fmla="*/ 72496 h 63"/>
              <a:gd name="T56" fmla="*/ 153987 w 45"/>
              <a:gd name="T57" fmla="*/ 117374 h 63"/>
              <a:gd name="T58" fmla="*/ 153987 w 45"/>
              <a:gd name="T59" fmla="*/ 124279 h 63"/>
              <a:gd name="T60" fmla="*/ 143721 w 45"/>
              <a:gd name="T61" fmla="*/ 138088 h 63"/>
              <a:gd name="T62" fmla="*/ 78704 w 45"/>
              <a:gd name="T63" fmla="*/ 55235 h 63"/>
              <a:gd name="T64" fmla="*/ 51329 w 45"/>
              <a:gd name="T65" fmla="*/ 27618 h 63"/>
              <a:gd name="T66" fmla="*/ 78704 w 45"/>
              <a:gd name="T67" fmla="*/ 0 h 63"/>
              <a:gd name="T68" fmla="*/ 106080 w 45"/>
              <a:gd name="T69" fmla="*/ 27618 h 63"/>
              <a:gd name="T70" fmla="*/ 78704 w 45"/>
              <a:gd name="T71" fmla="*/ 55235 h 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63">
                <a:moveTo>
                  <a:pt x="42" y="40"/>
                </a:moveTo>
                <a:cubicBezTo>
                  <a:pt x="41" y="40"/>
                  <a:pt x="40" y="39"/>
                  <a:pt x="39" y="38"/>
                </a:cubicBezTo>
                <a:cubicBezTo>
                  <a:pt x="31" y="26"/>
                  <a:pt x="31" y="26"/>
                  <a:pt x="31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31"/>
                  <a:pt x="29" y="31"/>
                  <a:pt x="29" y="31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6"/>
                  <a:pt x="39" y="46"/>
                  <a:pt x="39" y="47"/>
                </a:cubicBezTo>
                <a:cubicBezTo>
                  <a:pt x="39" y="48"/>
                  <a:pt x="38" y="49"/>
                  <a:pt x="36" y="49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61"/>
                  <a:pt x="28" y="63"/>
                  <a:pt x="25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18" y="63"/>
                  <a:pt x="16" y="61"/>
                  <a:pt x="16" y="59"/>
                </a:cubicBezTo>
                <a:cubicBezTo>
                  <a:pt x="16" y="49"/>
                  <a:pt x="16" y="49"/>
                  <a:pt x="16" y="49"/>
                </a:cubicBezTo>
                <a:cubicBezTo>
                  <a:pt x="9" y="49"/>
                  <a:pt x="9" y="49"/>
                  <a:pt x="9" y="49"/>
                </a:cubicBezTo>
                <a:cubicBezTo>
                  <a:pt x="8" y="49"/>
                  <a:pt x="7" y="48"/>
                  <a:pt x="7" y="47"/>
                </a:cubicBezTo>
                <a:cubicBezTo>
                  <a:pt x="7" y="46"/>
                  <a:pt x="7" y="46"/>
                  <a:pt x="7" y="45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26"/>
                  <a:pt x="16" y="26"/>
                  <a:pt x="16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6" y="38"/>
                  <a:pt x="6" y="38"/>
                  <a:pt x="6" y="38"/>
                </a:cubicBezTo>
                <a:cubicBezTo>
                  <a:pt x="5" y="39"/>
                  <a:pt x="4" y="40"/>
                  <a:pt x="3" y="40"/>
                </a:cubicBezTo>
                <a:cubicBezTo>
                  <a:pt x="1" y="40"/>
                  <a:pt x="0" y="38"/>
                  <a:pt x="0" y="36"/>
                </a:cubicBezTo>
                <a:cubicBezTo>
                  <a:pt x="0" y="36"/>
                  <a:pt x="0" y="35"/>
                  <a:pt x="0" y="34"/>
                </a:cubicBezTo>
                <a:cubicBezTo>
                  <a:pt x="9" y="21"/>
                  <a:pt x="9" y="21"/>
                  <a:pt x="9" y="21"/>
                </a:cubicBezTo>
                <a:cubicBezTo>
                  <a:pt x="11" y="19"/>
                  <a:pt x="13" y="17"/>
                  <a:pt x="16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2" y="17"/>
                  <a:pt x="34" y="19"/>
                  <a:pt x="36" y="21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35"/>
                  <a:pt x="45" y="36"/>
                  <a:pt x="45" y="36"/>
                </a:cubicBezTo>
                <a:cubicBezTo>
                  <a:pt x="45" y="38"/>
                  <a:pt x="44" y="40"/>
                  <a:pt x="42" y="40"/>
                </a:cubicBezTo>
                <a:close/>
                <a:moveTo>
                  <a:pt x="23" y="16"/>
                </a:moveTo>
                <a:cubicBezTo>
                  <a:pt x="18" y="16"/>
                  <a:pt x="15" y="12"/>
                  <a:pt x="15" y="8"/>
                </a:cubicBezTo>
                <a:cubicBezTo>
                  <a:pt x="15" y="3"/>
                  <a:pt x="18" y="0"/>
                  <a:pt x="23" y="0"/>
                </a:cubicBezTo>
                <a:cubicBezTo>
                  <a:pt x="27" y="0"/>
                  <a:pt x="31" y="3"/>
                  <a:pt x="31" y="8"/>
                </a:cubicBezTo>
                <a:cubicBezTo>
                  <a:pt x="31" y="12"/>
                  <a:pt x="27" y="16"/>
                  <a:pt x="23" y="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2F075ADE-A9DD-4A14-B8B4-9B598438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7"/>
          <a:stretch/>
        </p:blipFill>
        <p:spPr>
          <a:xfrm>
            <a:off x="3062983" y="5484037"/>
            <a:ext cx="856707" cy="960594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E41FA5B-B3E4-41D8-BE74-3163603537AC}"/>
              </a:ext>
            </a:extLst>
          </p:cNvPr>
          <p:cNvGrpSpPr/>
          <p:nvPr/>
        </p:nvGrpSpPr>
        <p:grpSpPr>
          <a:xfrm>
            <a:off x="3073544" y="3589064"/>
            <a:ext cx="856707" cy="1282240"/>
            <a:chOff x="1989964" y="2300938"/>
            <a:chExt cx="722220" cy="1187601"/>
          </a:xfrm>
        </p:grpSpPr>
        <p:sp>
          <p:nvSpPr>
            <p:cNvPr id="174" name="Freeform 85">
              <a:extLst>
                <a:ext uri="{FF2B5EF4-FFF2-40B4-BE49-F238E27FC236}">
                  <a16:creationId xmlns:a16="http://schemas.microsoft.com/office/drawing/2014/main" id="{6DF528B1-AB8A-4C50-AFF7-AAE28169C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9964" y="2300938"/>
              <a:ext cx="722220" cy="1169603"/>
            </a:xfrm>
            <a:custGeom>
              <a:avLst/>
              <a:gdLst>
                <a:gd name="T0" fmla="*/ 143721 w 45"/>
                <a:gd name="T1" fmla="*/ 138088 h 63"/>
                <a:gd name="T2" fmla="*/ 133455 w 45"/>
                <a:gd name="T3" fmla="*/ 131183 h 63"/>
                <a:gd name="T4" fmla="*/ 106080 w 45"/>
                <a:gd name="T5" fmla="*/ 89757 h 63"/>
                <a:gd name="T6" fmla="*/ 99236 w 45"/>
                <a:gd name="T7" fmla="*/ 89757 h 63"/>
                <a:gd name="T8" fmla="*/ 99236 w 45"/>
                <a:gd name="T9" fmla="*/ 107018 h 63"/>
                <a:gd name="T10" fmla="*/ 130033 w 45"/>
                <a:gd name="T11" fmla="*/ 155349 h 63"/>
                <a:gd name="T12" fmla="*/ 133455 w 45"/>
                <a:gd name="T13" fmla="*/ 162253 h 63"/>
                <a:gd name="T14" fmla="*/ 123190 w 45"/>
                <a:gd name="T15" fmla="*/ 169157 h 63"/>
                <a:gd name="T16" fmla="*/ 99236 w 45"/>
                <a:gd name="T17" fmla="*/ 169157 h 63"/>
                <a:gd name="T18" fmla="*/ 99236 w 45"/>
                <a:gd name="T19" fmla="*/ 203679 h 63"/>
                <a:gd name="T20" fmla="*/ 85548 w 45"/>
                <a:gd name="T21" fmla="*/ 217488 h 63"/>
                <a:gd name="T22" fmla="*/ 68439 w 45"/>
                <a:gd name="T23" fmla="*/ 217488 h 63"/>
                <a:gd name="T24" fmla="*/ 54751 w 45"/>
                <a:gd name="T25" fmla="*/ 203679 h 63"/>
                <a:gd name="T26" fmla="*/ 54751 w 45"/>
                <a:gd name="T27" fmla="*/ 169157 h 63"/>
                <a:gd name="T28" fmla="*/ 30797 w 45"/>
                <a:gd name="T29" fmla="*/ 169157 h 63"/>
                <a:gd name="T30" fmla="*/ 23954 w 45"/>
                <a:gd name="T31" fmla="*/ 162253 h 63"/>
                <a:gd name="T32" fmla="*/ 23954 w 45"/>
                <a:gd name="T33" fmla="*/ 155349 h 63"/>
                <a:gd name="T34" fmla="*/ 54751 w 45"/>
                <a:gd name="T35" fmla="*/ 107018 h 63"/>
                <a:gd name="T36" fmla="*/ 54751 w 45"/>
                <a:gd name="T37" fmla="*/ 89757 h 63"/>
                <a:gd name="T38" fmla="*/ 47907 w 45"/>
                <a:gd name="T39" fmla="*/ 89757 h 63"/>
                <a:gd name="T40" fmla="*/ 20532 w 45"/>
                <a:gd name="T41" fmla="*/ 131183 h 63"/>
                <a:gd name="T42" fmla="*/ 10266 w 45"/>
                <a:gd name="T43" fmla="*/ 138088 h 63"/>
                <a:gd name="T44" fmla="*/ 0 w 45"/>
                <a:gd name="T45" fmla="*/ 124279 h 63"/>
                <a:gd name="T46" fmla="*/ 0 w 45"/>
                <a:gd name="T47" fmla="*/ 117374 h 63"/>
                <a:gd name="T48" fmla="*/ 30797 w 45"/>
                <a:gd name="T49" fmla="*/ 72496 h 63"/>
                <a:gd name="T50" fmla="*/ 54751 w 45"/>
                <a:gd name="T51" fmla="*/ 58687 h 63"/>
                <a:gd name="T52" fmla="*/ 99236 w 45"/>
                <a:gd name="T53" fmla="*/ 58687 h 63"/>
                <a:gd name="T54" fmla="*/ 123190 w 45"/>
                <a:gd name="T55" fmla="*/ 72496 h 63"/>
                <a:gd name="T56" fmla="*/ 153987 w 45"/>
                <a:gd name="T57" fmla="*/ 117374 h 63"/>
                <a:gd name="T58" fmla="*/ 153987 w 45"/>
                <a:gd name="T59" fmla="*/ 124279 h 63"/>
                <a:gd name="T60" fmla="*/ 143721 w 45"/>
                <a:gd name="T61" fmla="*/ 138088 h 63"/>
                <a:gd name="T62" fmla="*/ 78704 w 45"/>
                <a:gd name="T63" fmla="*/ 55235 h 63"/>
                <a:gd name="T64" fmla="*/ 51329 w 45"/>
                <a:gd name="T65" fmla="*/ 27618 h 63"/>
                <a:gd name="T66" fmla="*/ 78704 w 45"/>
                <a:gd name="T67" fmla="*/ 0 h 63"/>
                <a:gd name="T68" fmla="*/ 106080 w 45"/>
                <a:gd name="T69" fmla="*/ 27618 h 63"/>
                <a:gd name="T70" fmla="*/ 78704 w 45"/>
                <a:gd name="T71" fmla="*/ 55235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" h="63">
                  <a:moveTo>
                    <a:pt x="42" y="40"/>
                  </a:moveTo>
                  <a:cubicBezTo>
                    <a:pt x="41" y="40"/>
                    <a:pt x="40" y="39"/>
                    <a:pt x="39" y="3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6"/>
                    <a:pt x="39" y="46"/>
                    <a:pt x="39" y="47"/>
                  </a:cubicBezTo>
                  <a:cubicBezTo>
                    <a:pt x="39" y="48"/>
                    <a:pt x="38" y="49"/>
                    <a:pt x="36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61"/>
                    <a:pt x="28" y="63"/>
                    <a:pt x="25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8" y="63"/>
                    <a:pt x="16" y="61"/>
                    <a:pt x="16" y="5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7" y="48"/>
                    <a:pt x="7" y="47"/>
                  </a:cubicBezTo>
                  <a:cubicBezTo>
                    <a:pt x="7" y="46"/>
                    <a:pt x="7" y="46"/>
                    <a:pt x="7" y="4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3" y="40"/>
                  </a:cubicBezTo>
                  <a:cubicBezTo>
                    <a:pt x="1" y="40"/>
                    <a:pt x="0" y="38"/>
                    <a:pt x="0" y="36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1" y="19"/>
                    <a:pt x="13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2" y="17"/>
                    <a:pt x="34" y="19"/>
                    <a:pt x="36" y="21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5" y="36"/>
                    <a:pt x="45" y="36"/>
                  </a:cubicBezTo>
                  <a:cubicBezTo>
                    <a:pt x="45" y="38"/>
                    <a:pt x="44" y="40"/>
                    <a:pt x="42" y="40"/>
                  </a:cubicBezTo>
                  <a:close/>
                  <a:moveTo>
                    <a:pt x="23" y="16"/>
                  </a:moveTo>
                  <a:cubicBezTo>
                    <a:pt x="18" y="16"/>
                    <a:pt x="15" y="12"/>
                    <a:pt x="15" y="8"/>
                  </a:cubicBezTo>
                  <a:cubicBezTo>
                    <a:pt x="15" y="3"/>
                    <a:pt x="18" y="0"/>
                    <a:pt x="23" y="0"/>
                  </a:cubicBezTo>
                  <a:cubicBezTo>
                    <a:pt x="27" y="0"/>
                    <a:pt x="31" y="3"/>
                    <a:pt x="31" y="8"/>
                  </a:cubicBezTo>
                  <a:cubicBezTo>
                    <a:pt x="31" y="12"/>
                    <a:pt x="27" y="16"/>
                    <a:pt x="23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80AF7AB-FB71-4DBE-9366-A5D322980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69"/>
            <a:stretch/>
          </p:blipFill>
          <p:spPr>
            <a:xfrm>
              <a:off x="1989964" y="2868446"/>
              <a:ext cx="722220" cy="620093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739B73F-A687-44DC-8B24-D3CDE80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Utility Investment in Innovation</a:t>
            </a:r>
          </a:p>
        </p:txBody>
      </p:sp>
    </p:spTree>
    <p:extLst>
      <p:ext uri="{BB962C8B-B14F-4D97-AF65-F5344CB8AC3E}">
        <p14:creationId xmlns:p14="http://schemas.microsoft.com/office/powerpoint/2010/main" val="18161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Graphic spid="153" grpId="0">
        <p:bldAsOne/>
      </p:bldGraphic>
      <p:bldGraphic spid="156" grpId="0">
        <p:bldAsOne/>
      </p:bldGraphic>
      <p:bldGraphic spid="157" grpId="0">
        <p:bldAsOne/>
      </p:bldGraphic>
      <p:bldP spid="165" grpId="0"/>
      <p:bldP spid="169" grpId="0"/>
      <p:bldP spid="1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7414-E6BA-468E-81D2-3AFC5D29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Utility Investment in Innovation</a:t>
            </a:r>
          </a:p>
        </p:txBody>
      </p:sp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48A56659-8E97-4D43-9672-8A58572D5DDE}"/>
                  </a:ext>
                </a:extLst>
              </p:cNvPr>
              <p:cNvGraphicFramePr/>
              <p:nvPr>
                <p:extLst/>
              </p:nvPr>
            </p:nvGraphicFramePr>
            <p:xfrm>
              <a:off x="6974900" y="1861843"/>
              <a:ext cx="4020378" cy="4191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48A56659-8E97-4D43-9672-8A58572D5D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74900" y="1861843"/>
                <a:ext cx="4020378" cy="4191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93E355B-39BD-4E6C-9E7B-7F0C93FE3795}"/>
              </a:ext>
            </a:extLst>
          </p:cNvPr>
          <p:cNvSpPr/>
          <p:nvPr/>
        </p:nvSpPr>
        <p:spPr>
          <a:xfrm>
            <a:off x="8426191" y="4188655"/>
            <a:ext cx="17406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1.39%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BAC25F-6B99-45AC-8E32-382B5AE84ECA}"/>
              </a:ext>
            </a:extLst>
          </p:cNvPr>
          <p:cNvSpPr txBox="1"/>
          <p:nvPr/>
        </p:nvSpPr>
        <p:spPr>
          <a:xfrm>
            <a:off x="7246112" y="1446344"/>
            <a:ext cx="3890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Innovation Spend as a Percent of </a:t>
            </a:r>
          </a:p>
          <a:p>
            <a:pPr algn="ctr"/>
            <a:r>
              <a:rPr lang="en-US" b="1" dirty="0"/>
              <a:t>Operating Budget</a:t>
            </a:r>
          </a:p>
          <a:p>
            <a:pPr algn="ctr"/>
            <a:r>
              <a:rPr lang="en-US" sz="1200" dirty="0"/>
              <a:t>(Average Shown)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1FA7FC-BED9-41E0-B91B-1E4F02B66F46}"/>
              </a:ext>
            </a:extLst>
          </p:cNvPr>
          <p:cNvSpPr txBox="1"/>
          <p:nvPr/>
        </p:nvSpPr>
        <p:spPr>
          <a:xfrm>
            <a:off x="10595259" y="534254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0.16%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4E5D8D-EDF3-4AFF-821D-FC2AD2AF9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611" y="2951607"/>
            <a:ext cx="1099868" cy="14990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E6CC38-0DB5-45C4-8520-BF220D3D7C14}"/>
              </a:ext>
            </a:extLst>
          </p:cNvPr>
          <p:cNvSpPr txBox="1"/>
          <p:nvPr/>
        </p:nvSpPr>
        <p:spPr>
          <a:xfrm>
            <a:off x="9828886" y="2676316"/>
            <a:ext cx="6623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Legend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C7279-3687-4AC2-8C69-78DF01936742}"/>
              </a:ext>
            </a:extLst>
          </p:cNvPr>
          <p:cNvSpPr txBox="1"/>
          <p:nvPr/>
        </p:nvSpPr>
        <p:spPr>
          <a:xfrm>
            <a:off x="885371" y="2031335"/>
            <a:ext cx="50675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Innovation spend of </a:t>
            </a:r>
            <a:r>
              <a:rPr lang="en-US" sz="2800" dirty="0">
                <a:solidFill>
                  <a:schemeClr val="accent1"/>
                </a:solidFill>
              </a:rPr>
              <a:t>all formal innovation programs </a:t>
            </a:r>
            <a:r>
              <a:rPr lang="en-US" sz="2800" dirty="0"/>
              <a:t>averaged 1.39% of </a:t>
            </a:r>
            <a:r>
              <a:rPr lang="en-US" sz="2800" dirty="0" err="1"/>
              <a:t>OpEx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Informal programs invested significantly less in innovation.</a:t>
            </a:r>
          </a:p>
        </p:txBody>
      </p:sp>
    </p:spTree>
    <p:extLst>
      <p:ext uri="{BB962C8B-B14F-4D97-AF65-F5344CB8AC3E}">
        <p14:creationId xmlns:p14="http://schemas.microsoft.com/office/powerpoint/2010/main" val="12147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AD0F4C6-1B9E-4783-87B3-F1DE11AF84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024269"/>
              </p:ext>
            </p:extLst>
          </p:nvPr>
        </p:nvGraphicFramePr>
        <p:xfrm>
          <a:off x="1070204" y="1594460"/>
          <a:ext cx="7273925" cy="498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294D2CE-3865-4594-98B6-7231C599DABE}"/>
              </a:ext>
            </a:extLst>
          </p:cNvPr>
          <p:cNvGrpSpPr>
            <a:grpSpLocks/>
          </p:cNvGrpSpPr>
          <p:nvPr/>
        </p:nvGrpSpPr>
        <p:grpSpPr bwMode="auto">
          <a:xfrm>
            <a:off x="5640472" y="1950030"/>
            <a:ext cx="5076706" cy="4468527"/>
            <a:chOff x="2550346" y="2004620"/>
            <a:chExt cx="4714926" cy="4150588"/>
          </a:xfrm>
        </p:grpSpPr>
        <p:sp>
          <p:nvSpPr>
            <p:cNvPr id="16388" name="TextBox 4">
              <a:extLst>
                <a:ext uri="{FF2B5EF4-FFF2-40B4-BE49-F238E27FC236}">
                  <a16:creationId xmlns:a16="http://schemas.microsoft.com/office/drawing/2014/main" id="{B3ABE014-352C-41A6-B96A-54FB82B31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2254" y="2299675"/>
              <a:ext cx="2477296" cy="37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33% Cultural Inertia</a:t>
              </a:r>
            </a:p>
          </p:txBody>
        </p:sp>
        <p:sp>
          <p:nvSpPr>
            <p:cNvPr id="16389" name="TextBox 5">
              <a:extLst>
                <a:ext uri="{FF2B5EF4-FFF2-40B4-BE49-F238E27FC236}">
                  <a16:creationId xmlns:a16="http://schemas.microsoft.com/office/drawing/2014/main" id="{70226043-81C1-4003-A07C-8A0E5D69F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6464" y="3335336"/>
              <a:ext cx="2853134" cy="37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30% Tenured Employees</a:t>
              </a:r>
            </a:p>
          </p:txBody>
        </p:sp>
        <p:sp>
          <p:nvSpPr>
            <p:cNvPr id="16390" name="TextBox 6">
              <a:extLst>
                <a:ext uri="{FF2B5EF4-FFF2-40B4-BE49-F238E27FC236}">
                  <a16:creationId xmlns:a16="http://schemas.microsoft.com/office/drawing/2014/main" id="{4E1917A3-B359-4699-A94F-0E73E1BD5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788" y="4503862"/>
              <a:ext cx="2944484" cy="37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26% Organizational Silos</a:t>
              </a:r>
            </a:p>
          </p:txBody>
        </p:sp>
        <p:sp>
          <p:nvSpPr>
            <p:cNvPr id="16391" name="TextBox 7">
              <a:extLst>
                <a:ext uri="{FF2B5EF4-FFF2-40B4-BE49-F238E27FC236}">
                  <a16:creationId xmlns:a16="http://schemas.microsoft.com/office/drawing/2014/main" id="{E1FDEFB1-1DA6-4985-BF3B-B4DF477A1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6911" y="5484377"/>
              <a:ext cx="3387683" cy="37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Roboto Light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Roboto Light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Roboto Light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Roboto Light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11% Executive Management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8EE89391-9498-497D-8406-2E8174C88C4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550346" y="2004620"/>
            <a:ext cx="1535906" cy="988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36AC8B15-FC50-402C-B708-82BBF4F3F63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3753410"/>
                </p:ext>
              </p:extLst>
            </p:nvPr>
          </p:nvGraphicFramePr>
          <p:xfrm>
            <a:off x="3219438" y="3022179"/>
            <a:ext cx="1535906" cy="988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B0AA5A75-F67B-4A0D-B108-5002F767389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219438" y="4178774"/>
            <a:ext cx="1535906" cy="988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07726F23-7413-402F-B45C-A9643EFFFA1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94861055"/>
                </p:ext>
              </p:extLst>
            </p:nvPr>
          </p:nvGraphicFramePr>
          <p:xfrm>
            <a:off x="2673905" y="5166991"/>
            <a:ext cx="1535906" cy="988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7BE213-EB1E-479C-AAF7-4CE89B1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Innovation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/>
          <p:cNvSpPr txBox="1">
            <a:spLocks/>
          </p:cNvSpPr>
          <p:nvPr/>
        </p:nvSpPr>
        <p:spPr>
          <a:xfrm>
            <a:off x="2113374" y="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>
              <a:solidFill>
                <a:schemeClr val="accent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481220" y="1870475"/>
            <a:ext cx="5292762" cy="4141323"/>
            <a:chOff x="2032000" y="103293"/>
            <a:chExt cx="8128000" cy="6447358"/>
          </a:xfrm>
        </p:grpSpPr>
        <p:graphicFrame>
          <p:nvGraphicFramePr>
            <p:cNvPr id="34" name="Chart 33"/>
            <p:cNvGraphicFramePr/>
            <p:nvPr>
              <p:extLst/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5" name="Group 34"/>
            <p:cNvGrpSpPr/>
            <p:nvPr/>
          </p:nvGrpSpPr>
          <p:grpSpPr>
            <a:xfrm>
              <a:off x="4659085" y="2180770"/>
              <a:ext cx="2496458" cy="2496458"/>
              <a:chOff x="4659085" y="2180770"/>
              <a:chExt cx="2496458" cy="2496458"/>
            </a:xfrm>
          </p:grpSpPr>
          <p:sp>
            <p:nvSpPr>
              <p:cNvPr id="54" name="Circular Arrow 4"/>
              <p:cNvSpPr/>
              <p:nvPr/>
            </p:nvSpPr>
            <p:spPr>
              <a:xfrm>
                <a:off x="4659085" y="2180770"/>
                <a:ext cx="2496458" cy="2496458"/>
              </a:xfrm>
              <a:prstGeom prst="circularArrow">
                <a:avLst>
                  <a:gd name="adj1" fmla="val 10731"/>
                  <a:gd name="adj2" fmla="val 792463"/>
                  <a:gd name="adj3" fmla="val 8920159"/>
                  <a:gd name="adj4" fmla="val 11463725"/>
                  <a:gd name="adj5" fmla="val 11502"/>
                </a:avLst>
              </a:prstGeom>
              <a:solidFill>
                <a:srgbClr val="C3D200"/>
              </a:solidFill>
              <a:ln w="12700" cap="flat" cmpd="sng" algn="ctr">
                <a:solidFill>
                  <a:srgbClr val="55575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1D1D1D"/>
                  </a:solidFill>
                  <a:latin typeface="Arial" panose="020B0604020202020204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4137072">
                <a:off x="4983549" y="2504429"/>
                <a:ext cx="1843503" cy="183327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10738524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200" kern="0" dirty="0">
                    <a:ln w="0"/>
                    <a:solidFill>
                      <a:srgbClr val="55575A"/>
                    </a:solidFill>
                    <a:latin typeface="Arial" panose="020B0604020202020204"/>
                  </a:rPr>
                  <a:t>COMMUNICATION</a:t>
                </a:r>
                <a:endParaRPr lang="en-US" kern="0" dirty="0">
                  <a:ln w="0"/>
                  <a:solidFill>
                    <a:srgbClr val="55575A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881740" y="103293"/>
              <a:ext cx="6035040" cy="6447358"/>
              <a:chOff x="2881740" y="103293"/>
              <a:chExt cx="6035040" cy="6447358"/>
            </a:xfrm>
          </p:grpSpPr>
          <p:sp>
            <p:nvSpPr>
              <p:cNvPr id="49" name="Arc 48"/>
              <p:cNvSpPr/>
              <p:nvPr/>
            </p:nvSpPr>
            <p:spPr>
              <a:xfrm>
                <a:off x="2881740" y="403545"/>
                <a:ext cx="6035040" cy="6035040"/>
              </a:xfrm>
              <a:prstGeom prst="arc">
                <a:avLst>
                  <a:gd name="adj1" fmla="val 12008782"/>
                  <a:gd name="adj2" fmla="val 19925404"/>
                </a:avLst>
              </a:prstGeom>
              <a:noFill/>
              <a:ln w="6350" cap="sq" cmpd="sng" algn="ctr">
                <a:solidFill>
                  <a:srgbClr val="00A9E4"/>
                </a:solidFill>
                <a:prstDash val="solid"/>
                <a:miter lim="800000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00A9E4"/>
                  </a:solidFill>
                  <a:latin typeface="Arial" panose="020B0604020202020204"/>
                </a:endParaRPr>
              </a:p>
            </p:txBody>
          </p:sp>
          <p:sp>
            <p:nvSpPr>
              <p:cNvPr id="50" name="Block Arc 49"/>
              <p:cNvSpPr/>
              <p:nvPr/>
            </p:nvSpPr>
            <p:spPr>
              <a:xfrm>
                <a:off x="2881740" y="103293"/>
                <a:ext cx="6035040" cy="6035040"/>
              </a:xfrm>
              <a:prstGeom prst="blockArc">
                <a:avLst>
                  <a:gd name="adj1" fmla="val 14515184"/>
                  <a:gd name="adj2" fmla="val 17711148"/>
                  <a:gd name="adj3" fmla="val 9338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00A9E4"/>
                  </a:solidFill>
                  <a:latin typeface="Arial" panose="020B0604020202020204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881740" y="515611"/>
                <a:ext cx="6035040" cy="603504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10738524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2800" kern="0" dirty="0">
                    <a:ln w="0"/>
                    <a:solidFill>
                      <a:srgbClr val="00A9E4"/>
                    </a:solidFill>
                    <a:latin typeface="Arial" panose="020B0604020202020204"/>
                  </a:rPr>
                  <a:t>IMPACT</a:t>
                </a:r>
                <a:endParaRPr lang="en-US" sz="4400" kern="0" dirty="0">
                  <a:ln w="0"/>
                  <a:solidFill>
                    <a:srgbClr val="00A9E4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2911296" y="2342135"/>
                <a:ext cx="303520" cy="98507"/>
              </a:xfrm>
              <a:prstGeom prst="line">
                <a:avLst/>
              </a:prstGeom>
              <a:noFill/>
              <a:ln w="6350" cap="flat" cmpd="sng" algn="ctr">
                <a:solidFill>
                  <a:srgbClr val="00A9E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8411136" y="1937486"/>
                <a:ext cx="304101" cy="155258"/>
              </a:xfrm>
              <a:prstGeom prst="line">
                <a:avLst/>
              </a:prstGeom>
              <a:noFill/>
              <a:ln w="6350" cap="flat" cmpd="sng" algn="ctr">
                <a:solidFill>
                  <a:srgbClr val="00A9E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7" name="Group 36"/>
            <p:cNvGrpSpPr/>
            <p:nvPr/>
          </p:nvGrpSpPr>
          <p:grpSpPr>
            <a:xfrm>
              <a:off x="2802077" y="323338"/>
              <a:ext cx="6420391" cy="6227313"/>
              <a:chOff x="2802077" y="323338"/>
              <a:chExt cx="6420391" cy="6227313"/>
            </a:xfrm>
          </p:grpSpPr>
          <p:sp>
            <p:nvSpPr>
              <p:cNvPr id="44" name="Arc 43"/>
              <p:cNvSpPr/>
              <p:nvPr/>
            </p:nvSpPr>
            <p:spPr>
              <a:xfrm rot="8100000">
                <a:off x="2881319" y="402580"/>
                <a:ext cx="6035040" cy="6035040"/>
              </a:xfrm>
              <a:prstGeom prst="arc">
                <a:avLst>
                  <a:gd name="adj1" fmla="val 12008782"/>
                  <a:gd name="adj2" fmla="val 17231431"/>
                </a:avLst>
              </a:prstGeom>
              <a:noFill/>
              <a:ln w="6350" cap="sq" cmpd="sng" algn="ctr">
                <a:solidFill>
                  <a:srgbClr val="0DA642"/>
                </a:solidFill>
                <a:prstDash val="solid"/>
                <a:miter lim="800000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1D1D1D"/>
                  </a:solidFill>
                  <a:latin typeface="Arial" panose="020B0604020202020204"/>
                </a:endParaRPr>
              </a:p>
            </p:txBody>
          </p:sp>
          <p:sp>
            <p:nvSpPr>
              <p:cNvPr id="45" name="Block Arc 44"/>
              <p:cNvSpPr/>
              <p:nvPr/>
            </p:nvSpPr>
            <p:spPr>
              <a:xfrm rot="8100000">
                <a:off x="3187428" y="515611"/>
                <a:ext cx="6035040" cy="6035040"/>
              </a:xfrm>
              <a:prstGeom prst="blockArc">
                <a:avLst>
                  <a:gd name="adj1" fmla="val 12353712"/>
                  <a:gd name="adj2" fmla="val 16725609"/>
                  <a:gd name="adj3" fmla="val 8949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1D1D1D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8100000">
                <a:off x="8480670" y="2093439"/>
                <a:ext cx="303520" cy="98507"/>
              </a:xfrm>
              <a:prstGeom prst="line">
                <a:avLst/>
              </a:prstGeom>
              <a:noFill/>
              <a:ln w="6350" cap="flat" cmpd="sng" algn="ctr">
                <a:solidFill>
                  <a:srgbClr val="0DA642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Rectangle 46"/>
              <p:cNvSpPr/>
              <p:nvPr/>
            </p:nvSpPr>
            <p:spPr>
              <a:xfrm rot="6492820">
                <a:off x="2802077" y="323338"/>
                <a:ext cx="6035040" cy="603504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13729691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2800" kern="0" dirty="0">
                    <a:ln w="0"/>
                    <a:solidFill>
                      <a:srgbClr val="0DA642"/>
                    </a:solidFill>
                    <a:latin typeface="Arial" panose="020B0604020202020204"/>
                  </a:rPr>
                  <a:t>CAPABILITY</a:t>
                </a:r>
                <a:endParaRPr lang="en-US" sz="4400" kern="0" dirty="0">
                  <a:ln w="0"/>
                  <a:solidFill>
                    <a:srgbClr val="0DA642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7212255" y="5934056"/>
                <a:ext cx="178801" cy="301752"/>
              </a:xfrm>
              <a:prstGeom prst="line">
                <a:avLst/>
              </a:prstGeom>
              <a:noFill/>
              <a:ln w="6350" cap="flat" cmpd="sng" algn="ctr">
                <a:solidFill>
                  <a:srgbClr val="0DA642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8" name="Group 37"/>
            <p:cNvGrpSpPr/>
            <p:nvPr/>
          </p:nvGrpSpPr>
          <p:grpSpPr>
            <a:xfrm rot="13500000">
              <a:off x="2814777" y="268820"/>
              <a:ext cx="6035040" cy="6447357"/>
              <a:chOff x="10997040" y="103294"/>
              <a:chExt cx="6035040" cy="6447357"/>
            </a:xfrm>
          </p:grpSpPr>
          <p:sp>
            <p:nvSpPr>
              <p:cNvPr id="39" name="Arc 38"/>
              <p:cNvSpPr/>
              <p:nvPr/>
            </p:nvSpPr>
            <p:spPr>
              <a:xfrm>
                <a:off x="10997040" y="403545"/>
                <a:ext cx="6035040" cy="6035040"/>
              </a:xfrm>
              <a:prstGeom prst="arc">
                <a:avLst>
                  <a:gd name="adj1" fmla="val 12008782"/>
                  <a:gd name="adj2" fmla="val 19925404"/>
                </a:avLst>
              </a:prstGeom>
              <a:noFill/>
              <a:ln w="6350" cap="sq" cmpd="sng" algn="ctr">
                <a:solidFill>
                  <a:srgbClr val="E4610F">
                    <a:lumMod val="75000"/>
                  </a:srgbClr>
                </a:solidFill>
                <a:prstDash val="solid"/>
                <a:miter lim="800000"/>
                <a:headEnd type="none" w="lg" len="sm"/>
                <a:tailEnd type="none" w="lg" len="sm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1D1D1D"/>
                  </a:solidFill>
                  <a:latin typeface="Arial" panose="020B0604020202020204"/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>
                <a:off x="10997040" y="103294"/>
                <a:ext cx="6035040" cy="6035040"/>
              </a:xfrm>
              <a:prstGeom prst="blockArc">
                <a:avLst>
                  <a:gd name="adj1" fmla="val 13603969"/>
                  <a:gd name="adj2" fmla="val 18823000"/>
                  <a:gd name="adj3" fmla="val 773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1D1D1D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11026596" y="2342135"/>
                <a:ext cx="303520" cy="98507"/>
              </a:xfrm>
              <a:prstGeom prst="line">
                <a:avLst/>
              </a:prstGeom>
              <a:noFill/>
              <a:ln w="6350" cap="flat" cmpd="sng" algn="ctr">
                <a:solidFill>
                  <a:srgbClr val="E4610F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6526436" y="1937486"/>
                <a:ext cx="304101" cy="155258"/>
              </a:xfrm>
              <a:prstGeom prst="line">
                <a:avLst/>
              </a:prstGeom>
              <a:noFill/>
              <a:ln w="6350" cap="flat" cmpd="sng" algn="ctr">
                <a:solidFill>
                  <a:srgbClr val="E4610F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3" name="Rectangle 42"/>
              <p:cNvSpPr/>
              <p:nvPr/>
            </p:nvSpPr>
            <p:spPr>
              <a:xfrm>
                <a:off x="10997040" y="515611"/>
                <a:ext cx="6035040" cy="603504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10738524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2800" kern="0" dirty="0">
                    <a:ln w="0"/>
                    <a:solidFill>
                      <a:srgbClr val="E4610F">
                        <a:lumMod val="75000"/>
                      </a:srgbClr>
                    </a:solidFill>
                    <a:latin typeface="Arial" panose="020B0604020202020204"/>
                  </a:rPr>
                  <a:t>ENGAGEMENT</a:t>
                </a:r>
                <a:endParaRPr lang="en-US" sz="4400" kern="0" dirty="0">
                  <a:ln w="0"/>
                  <a:solidFill>
                    <a:srgbClr val="E4610F">
                      <a:lumMod val="75000"/>
                    </a:srgbClr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Utility Innovation Framework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2861" y="1511491"/>
            <a:ext cx="5150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D1D1D"/>
                </a:solidFill>
                <a:latin typeface="Calibri" panose="020F0502020204030204" pitchFamily="34" charset="0"/>
              </a:rPr>
              <a:t>Results-oriented. </a:t>
            </a:r>
            <a:r>
              <a:rPr lang="en-US" sz="2400" dirty="0">
                <a:solidFill>
                  <a:srgbClr val="1D1D1D"/>
                </a:solidFill>
                <a:latin typeface="Calibri" panose="020F0502020204030204" pitchFamily="34" charset="0"/>
              </a:rPr>
              <a:t>Tangible and intangible improvement aligned with leadership and organizational philosophy.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63966" y="4460324"/>
            <a:ext cx="384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D1D1D"/>
                </a:solidFill>
                <a:latin typeface="Calibri" panose="020F0502020204030204" pitchFamily="34" charset="0"/>
              </a:rPr>
              <a:t>Ecosystem-oriented. </a:t>
            </a:r>
            <a:r>
              <a:rPr lang="en-US" sz="2400" dirty="0">
                <a:solidFill>
                  <a:srgbClr val="1D1D1D"/>
                </a:solidFill>
                <a:latin typeface="Calibri" panose="020F0502020204030204" pitchFamily="34" charset="0"/>
              </a:rPr>
              <a:t>Environment encouraging growth and maturation of ideas.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9027" y="5480231"/>
            <a:ext cx="4717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D1D1D"/>
                </a:solidFill>
                <a:latin typeface="Calibri" panose="020F0502020204030204" pitchFamily="34" charset="0"/>
              </a:rPr>
              <a:t>People-oriented. </a:t>
            </a:r>
            <a:r>
              <a:rPr lang="en-US" sz="2400" dirty="0" err="1">
                <a:solidFill>
                  <a:srgbClr val="1D1D1D"/>
                </a:solidFill>
                <a:latin typeface="Calibri" panose="020F0502020204030204" pitchFamily="34" charset="0"/>
              </a:rPr>
              <a:t>Ideators</a:t>
            </a:r>
            <a:r>
              <a:rPr lang="en-US" sz="2400" dirty="0">
                <a:solidFill>
                  <a:srgbClr val="1D1D1D"/>
                </a:solidFill>
                <a:latin typeface="Calibri" panose="020F0502020204030204" pitchFamily="34" charset="0"/>
              </a:rPr>
              <a:t>, mentors, adopters leading initiation and application of innovation.</a:t>
            </a:r>
          </a:p>
        </p:txBody>
      </p:sp>
    </p:spTree>
    <p:extLst>
      <p:ext uri="{BB962C8B-B14F-4D97-AF65-F5344CB8AC3E}">
        <p14:creationId xmlns:p14="http://schemas.microsoft.com/office/powerpoint/2010/main" val="42092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4D7BBA-A3DF-416F-B19F-73B4509E6168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6000"/>
                    </a14:imgEffect>
                    <a14:imgEffect>
                      <a14:brightnessContrast bright="2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1" r="45574"/>
          <a:stretch/>
        </p:blipFill>
        <p:spPr bwMode="auto">
          <a:xfrm>
            <a:off x="8862915" y="700116"/>
            <a:ext cx="3315862" cy="5212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262"/>
          <p:cNvSpPr txBox="1"/>
          <p:nvPr/>
        </p:nvSpPr>
        <p:spPr>
          <a:xfrm>
            <a:off x="942797" y="2410987"/>
            <a:ext cx="7073997" cy="256939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</a:t>
            </a:r>
            <a:r>
              <a:rPr lang="en-US" b="1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•</a:t>
            </a:r>
            <a:r>
              <a:rPr lang="en-US" sz="3600" b="1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ci</a:t>
            </a:r>
            <a:r>
              <a:rPr lang="en-US" b="1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•</a:t>
            </a:r>
            <a:r>
              <a:rPr lang="en-US" sz="3600" b="1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pline</a:t>
            </a:r>
            <a:r>
              <a:rPr lang="en-US" sz="3600" b="1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/’di-</a:t>
            </a:r>
            <a:r>
              <a:rPr lang="en-US" sz="2800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800" dirty="0" err="1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ə</a:t>
            </a:r>
            <a:r>
              <a:rPr lang="en-US" sz="2800" dirty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</a:t>
            </a:r>
            <a:r>
              <a:rPr lang="en-US" sz="2800" dirty="0" err="1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ə</a:t>
            </a:r>
            <a:r>
              <a:rPr lang="en-US" sz="2800" dirty="0" err="1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practice that molds or perfects the mental faculties or character</a:t>
            </a:r>
            <a:r>
              <a:rPr lang="en-US" sz="36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n-US" sz="16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n-US" sz="1600" dirty="0">
                <a:solidFill>
                  <a:srgbClr val="5B9BD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Adapted from Merriam-Webster.com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50" y="2760240"/>
            <a:ext cx="10994926" cy="3326236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Creating a Culture of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Innovation in Your Utility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sz="4000" b="0" dirty="0">
                <a:solidFill>
                  <a:schemeClr val="bg1"/>
                </a:solidFill>
              </a:rPr>
              <a:t>Group Poll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20DA27-EE90-47C7-852C-3A97E5C315C5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6000"/>
                    </a14:imgEffect>
                    <a14:imgEffect>
                      <a14:brightnessContrast bright="2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1" r="45574"/>
          <a:stretch/>
        </p:blipFill>
        <p:spPr bwMode="auto">
          <a:xfrm>
            <a:off x="8862915" y="700116"/>
            <a:ext cx="3315862" cy="5212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30448" y="1585554"/>
            <a:ext cx="10225794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Visualize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- maintain a long view that empowers and inspires innovation</a:t>
            </a:r>
            <a:endParaRPr lang="en-US" altLang="en-US" sz="800" dirty="0">
              <a:latin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Focus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define challenges that guide investment</a:t>
            </a:r>
            <a:endParaRPr lang="en-US" altLang="en-US" sz="800" dirty="0">
              <a:latin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Develop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- invest resources in new ideas</a:t>
            </a:r>
            <a:endParaRPr lang="en-US" altLang="en-US" sz="900" dirty="0">
              <a:latin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Evaluate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test concepts in scaled and relevant applications</a:t>
            </a:r>
            <a:endParaRPr lang="en-US" altLang="en-US" sz="900" dirty="0">
              <a:latin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Engage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- motivate, enable and reward stakeholders</a:t>
            </a:r>
            <a:endParaRPr lang="en-US" altLang="en-US" sz="800" dirty="0">
              <a:latin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Reach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utilize resources outside of the organization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Communicate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capture and convey defining success stories</a:t>
            </a:r>
            <a:endParaRPr lang="en-US" altLang="en-US" sz="900" dirty="0">
              <a:latin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8"/>
            </a:pPr>
            <a:r>
              <a:rPr lang="en-US" alt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Evolve</a:t>
            </a:r>
            <a:r>
              <a:rPr lang="en-US" alt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alt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implement concepts and measure impact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Eight Key Innovation Disciplines</a:t>
            </a:r>
          </a:p>
        </p:txBody>
      </p:sp>
    </p:spTree>
    <p:extLst>
      <p:ext uri="{BB962C8B-B14F-4D97-AF65-F5344CB8AC3E}">
        <p14:creationId xmlns:p14="http://schemas.microsoft.com/office/powerpoint/2010/main" val="14390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0DC-C774-4231-B4D3-35E858FA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State of Utility Innovation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CD4098-4313-4957-8444-A6C9EC22A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094068"/>
              </p:ext>
            </p:extLst>
          </p:nvPr>
        </p:nvGraphicFramePr>
        <p:xfrm>
          <a:off x="522514" y="1690688"/>
          <a:ext cx="11146972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F638DA0-456B-45A5-949D-7643F9026F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796277"/>
              </p:ext>
            </p:extLst>
          </p:nvPr>
        </p:nvGraphicFramePr>
        <p:xfrm>
          <a:off x="522514" y="1690688"/>
          <a:ext cx="11146972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E8F63F4-2DC1-482E-8E1F-598409DB4257}"/>
              </a:ext>
            </a:extLst>
          </p:cNvPr>
          <p:cNvSpPr/>
          <p:nvPr/>
        </p:nvSpPr>
        <p:spPr>
          <a:xfrm>
            <a:off x="5239109" y="5975230"/>
            <a:ext cx="1754038" cy="517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7272D6-F15B-43AD-8219-85481612D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87" t="26137" r="37063" b="19683"/>
          <a:stretch/>
        </p:blipFill>
        <p:spPr>
          <a:xfrm rot="21150486">
            <a:off x="503395" y="1722305"/>
            <a:ext cx="2090906" cy="27713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8E217-9951-415F-8B20-B09CD4E2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Innovation</a:t>
            </a:r>
            <a:r>
              <a:rPr lang="en-US" b="1" dirty="0">
                <a:solidFill>
                  <a:schemeClr val="accent2"/>
                </a:solidFill>
              </a:rPr>
              <a:t> - Visualize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AF233-5FB3-41B5-A7A6-7D7C88535D30}"/>
              </a:ext>
            </a:extLst>
          </p:cNvPr>
          <p:cNvGrpSpPr/>
          <p:nvPr/>
        </p:nvGrpSpPr>
        <p:grpSpPr>
          <a:xfrm>
            <a:off x="6303788" y="1482773"/>
            <a:ext cx="5828872" cy="4442120"/>
            <a:chOff x="6303789" y="1448534"/>
            <a:chExt cx="5828872" cy="44421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ACC186-6187-4B6E-8607-FE291266B5ED}"/>
                </a:ext>
              </a:extLst>
            </p:cNvPr>
            <p:cNvSpPr txBox="1"/>
            <p:nvPr/>
          </p:nvSpPr>
          <p:spPr>
            <a:xfrm>
              <a:off x="6307591" y="2610161"/>
              <a:ext cx="3105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Focus Area: Innovation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327F30-6D5C-4FB4-BEB9-2367AAB40CAA}"/>
                </a:ext>
              </a:extLst>
            </p:cNvPr>
            <p:cNvSpPr txBox="1"/>
            <p:nvPr/>
          </p:nvSpPr>
          <p:spPr>
            <a:xfrm>
              <a:off x="6303789" y="3026776"/>
              <a:ext cx="55210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DC Water will achieve international prominence in development and adoption of science, technology and processes in support of a culture of innovation.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B9C507-E6A0-49B3-8FA5-961F07B3EB1B}"/>
                </a:ext>
              </a:extLst>
            </p:cNvPr>
            <p:cNvSpPr txBox="1"/>
            <p:nvPr/>
          </p:nvSpPr>
          <p:spPr>
            <a:xfrm>
              <a:off x="6303789" y="4320994"/>
              <a:ext cx="54164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Goal: </a:t>
              </a:r>
              <a:r>
                <a:rPr lang="en-US" sz="2400" b="1" dirty="0">
                  <a:solidFill>
                    <a:srgbClr val="0070C0"/>
                  </a:solidFill>
                </a:rPr>
                <a:t>Enhance operating excellence through innovation, sustainability, and adoption of best practices.</a:t>
              </a:r>
            </a:p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353391-4AD5-4129-B720-42D761685324}"/>
                </a:ext>
              </a:extLst>
            </p:cNvPr>
            <p:cNvSpPr txBox="1"/>
            <p:nvPr/>
          </p:nvSpPr>
          <p:spPr>
            <a:xfrm>
              <a:off x="6325526" y="1448534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Vision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03ECE0-0654-464F-87EE-49A494A9CC3D}"/>
                </a:ext>
              </a:extLst>
            </p:cNvPr>
            <p:cNvSpPr txBox="1"/>
            <p:nvPr/>
          </p:nvSpPr>
          <p:spPr>
            <a:xfrm>
              <a:off x="6325525" y="1869941"/>
              <a:ext cx="5807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To be a world-class water utility.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2B08BD4-C2A6-477F-9696-CB5A6E6E8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3" t="10854" r="57917" b="5383"/>
          <a:stretch/>
        </p:blipFill>
        <p:spPr>
          <a:xfrm>
            <a:off x="2579084" y="1837428"/>
            <a:ext cx="3016174" cy="465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121A12-338A-45CE-A2A1-A805A0D9D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0" t="22130" r="50000" b="8704"/>
          <a:stretch/>
        </p:blipFill>
        <p:spPr>
          <a:xfrm>
            <a:off x="233457" y="1581375"/>
            <a:ext cx="3525129" cy="4595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Utility Innovation -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34A8A-3F12-470C-9785-9611F734D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825625"/>
            <a:ext cx="6119004" cy="4351338"/>
          </a:xfrm>
        </p:spPr>
        <p:txBody>
          <a:bodyPr>
            <a:normAutofit/>
          </a:bodyPr>
          <a:lstStyle/>
          <a:p>
            <a:r>
              <a:rPr lang="en-US" dirty="0"/>
              <a:t>Continuous needs and opportunity assessment</a:t>
            </a:r>
          </a:p>
          <a:p>
            <a:r>
              <a:rPr lang="en-US" dirty="0"/>
              <a:t>Focus area challenges (e.g., passive, RFP)</a:t>
            </a:r>
          </a:p>
          <a:p>
            <a:r>
              <a:rPr lang="en-US" dirty="0"/>
              <a:t>Challenge-related funding</a:t>
            </a:r>
          </a:p>
          <a:p>
            <a:r>
              <a:rPr lang="en-US" dirty="0"/>
              <a:t>Founded on strategic plan</a:t>
            </a:r>
          </a:p>
          <a:p>
            <a:r>
              <a:rPr lang="en-US" dirty="0"/>
              <a:t>Guidelines for idea submission</a:t>
            </a:r>
          </a:p>
          <a:p>
            <a:r>
              <a:rPr lang="en-US" dirty="0"/>
              <a:t>Process for idea selection and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5C4C-AE06-419E-B287-6045EB597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57" t="14698" r="21299" b="8727"/>
          <a:stretch/>
        </p:blipFill>
        <p:spPr>
          <a:xfrm rot="21186224">
            <a:off x="2215643" y="2695886"/>
            <a:ext cx="2846460" cy="3829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24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Utility Innovation - Engage</a:t>
            </a:r>
          </a:p>
        </p:txBody>
      </p:sp>
      <p:pic>
        <p:nvPicPr>
          <p:cNvPr id="14" name="Picture 13" descr="Screen Shot 2017-02-07 at 3.19.37 PM.png">
            <a:extLst>
              <a:ext uri="{FF2B5EF4-FFF2-40B4-BE49-F238E27FC236}">
                <a16:creationId xmlns:a16="http://schemas.microsoft.com/office/drawing/2014/main" id="{AC1F0BA3-1A0E-484E-8467-7B8C4316EC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486" y="3625494"/>
            <a:ext cx="2628671" cy="24536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B9F2D9-D89A-4FA6-A9A6-4BF87432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07" y="1690688"/>
            <a:ext cx="2697897" cy="2518215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DD54AE-65C2-4443-90F6-C6011E243077}"/>
              </a:ext>
            </a:extLst>
          </p:cNvPr>
          <p:cNvSpPr txBox="1"/>
          <p:nvPr/>
        </p:nvSpPr>
        <p:spPr>
          <a:xfrm>
            <a:off x="7243379" y="1882512"/>
            <a:ext cx="4948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Create connection with Chief Executive and safe space for incremental idea development.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851ED2-EC66-4460-80C1-22C8B5F44FCD}"/>
              </a:ext>
            </a:extLst>
          </p:cNvPr>
          <p:cNvSpPr txBox="1"/>
          <p:nvPr/>
        </p:nvSpPr>
        <p:spPr>
          <a:xfrm>
            <a:off x="324932" y="2432323"/>
            <a:ext cx="3529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Provide tiered rewards for participation and highlight success.</a:t>
            </a: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67820738-EAB5-4FAE-B361-4E81ABD5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90" y="3817318"/>
            <a:ext cx="2697897" cy="2574148"/>
          </a:xfrm>
          <a:prstGeom prst="ellipse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26DD1DD-5895-46F1-950F-0A689E0C06FB}"/>
              </a:ext>
            </a:extLst>
          </p:cNvPr>
          <p:cNvSpPr txBox="1"/>
          <p:nvPr/>
        </p:nvSpPr>
        <p:spPr>
          <a:xfrm>
            <a:off x="8298413" y="4060964"/>
            <a:ext cx="4250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Create a broad range of roles for participation to meet the interests of stakeholders.</a:t>
            </a:r>
          </a:p>
        </p:txBody>
      </p:sp>
    </p:spTree>
    <p:extLst>
      <p:ext uri="{BB962C8B-B14F-4D97-AF65-F5344CB8AC3E}">
        <p14:creationId xmlns:p14="http://schemas.microsoft.com/office/powerpoint/2010/main" val="13190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284" y="365125"/>
            <a:ext cx="6723743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Utility Innovation - </a:t>
            </a:r>
            <a:r>
              <a:rPr lang="en-US" dirty="0"/>
              <a:t>Communicate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8745B965-EE75-47D6-B9FA-ED3967D4B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39777" cy="68580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E48DAA-A10A-47E6-BA11-C334EE9330BC}"/>
              </a:ext>
            </a:extLst>
          </p:cNvPr>
          <p:cNvSpPr txBox="1">
            <a:spLocks/>
          </p:cNvSpPr>
          <p:nvPr/>
        </p:nvSpPr>
        <p:spPr>
          <a:xfrm>
            <a:off x="4811486" y="2053771"/>
            <a:ext cx="6542314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External Channels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Challenges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Partnerships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Success Stories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Branding</a:t>
            </a:r>
          </a:p>
          <a:p>
            <a:r>
              <a:rPr lang="en-US" dirty="0"/>
              <a:t>Internal Channels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Idea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Engagement opportunities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Impact for individual and organization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Redefining meaning of employment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Branding</a:t>
            </a:r>
          </a:p>
        </p:txBody>
      </p:sp>
    </p:spTree>
    <p:extLst>
      <p:ext uri="{BB962C8B-B14F-4D97-AF65-F5344CB8AC3E}">
        <p14:creationId xmlns:p14="http://schemas.microsoft.com/office/powerpoint/2010/main" val="29514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50" y="2760240"/>
            <a:ext cx="10994926" cy="3326236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to Use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Utility Innovation Framework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8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1EEB-9ED8-49FA-A1B8-180AC4C3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5457" cy="1325563"/>
          </a:xfrm>
        </p:spPr>
        <p:txBody>
          <a:bodyPr/>
          <a:lstStyle/>
          <a:p>
            <a:r>
              <a:rPr lang="en-US" dirty="0"/>
              <a:t>Roadmap for Using Utility Innovation Framework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769F4-B4E3-41A1-A6DB-4746B1B9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E2B8-6855-344C-97C4-CD746BB737BC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C1523-2977-43D0-87E6-6757F367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2964-4D5B-45A8-99F2-9DCCE200693B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8688E3C-2387-4D19-8459-02B9CFE97F8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9277033"/>
              </p:ext>
            </p:extLst>
          </p:nvPr>
        </p:nvGraphicFramePr>
        <p:xfrm>
          <a:off x="667657" y="1783442"/>
          <a:ext cx="10750550" cy="401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85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338CCC5-DBCF-405D-B667-4B930C26B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E338CCC5-DBCF-405D-B667-4B930C26B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F54358-E4C8-4C19-9CE5-DACF56BE1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2CF54358-E4C8-4C19-9CE5-DACF56BE1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216BD6-7101-4C47-9833-AB710111B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C9216BD6-7101-4C47-9833-AB710111B1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A41359-D0B3-4022-85AD-BEBE34F7C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2FA41359-D0B3-4022-85AD-BEBE34F7C1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C3C099-EA06-42D1-9079-518715F5F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10C3C099-EA06-42D1-9079-518715F5F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Assessing Current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5D5DB-1CA9-4BCB-86ED-3980BF4B872F}"/>
              </a:ext>
            </a:extLst>
          </p:cNvPr>
          <p:cNvSpPr txBox="1"/>
          <p:nvPr/>
        </p:nvSpPr>
        <p:spPr>
          <a:xfrm>
            <a:off x="617361" y="1690688"/>
            <a:ext cx="334360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400" b="1" dirty="0"/>
              <a:t>Self-Assessment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0E74F-5AE0-48E2-B6AB-E4D35E896F63}"/>
              </a:ext>
            </a:extLst>
          </p:cNvPr>
          <p:cNvGrpSpPr/>
          <p:nvPr/>
        </p:nvGrpSpPr>
        <p:grpSpPr>
          <a:xfrm>
            <a:off x="4047466" y="2104996"/>
            <a:ext cx="6345623" cy="4309489"/>
            <a:chOff x="2559751" y="1900811"/>
            <a:chExt cx="6345623" cy="430948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900047C-437B-41B7-963D-3DC31B2F6843}"/>
                </a:ext>
              </a:extLst>
            </p:cNvPr>
            <p:cNvCxnSpPr/>
            <p:nvPr/>
          </p:nvCxnSpPr>
          <p:spPr>
            <a:xfrm>
              <a:off x="5736020" y="1900811"/>
              <a:ext cx="0" cy="430948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5CF839-6AE3-4EAF-B6D0-2124AAD4C2B6}"/>
                </a:ext>
              </a:extLst>
            </p:cNvPr>
            <p:cNvCxnSpPr>
              <a:cxnSpLocks/>
            </p:cNvCxnSpPr>
            <p:nvPr/>
          </p:nvCxnSpPr>
          <p:spPr>
            <a:xfrm>
              <a:off x="2559751" y="4054366"/>
              <a:ext cx="634562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ABBD0-AD98-432B-841C-811AFCAB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43" y="3463133"/>
            <a:ext cx="3008531" cy="2951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52C3A-E966-4E0B-BA04-FB7BD659FF53}"/>
              </a:ext>
            </a:extLst>
          </p:cNvPr>
          <p:cNvSpPr txBox="1"/>
          <p:nvPr/>
        </p:nvSpPr>
        <p:spPr>
          <a:xfrm>
            <a:off x="4070979" y="2850153"/>
            <a:ext cx="41944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400" b="1" dirty="0"/>
              <a:t>Identify Key Focus Areas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85C20-16A0-4E41-9D21-396707E67492}"/>
              </a:ext>
            </a:extLst>
          </p:cNvPr>
          <p:cNvSpPr txBox="1"/>
          <p:nvPr/>
        </p:nvSpPr>
        <p:spPr>
          <a:xfrm>
            <a:off x="8247698" y="1690688"/>
            <a:ext cx="31077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400" b="1" dirty="0"/>
              <a:t>Leverage Current Opportunities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CFD70A0-7A6A-4CD7-B5F0-CBE0D0F0B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324897"/>
              </p:ext>
            </p:extLst>
          </p:nvPr>
        </p:nvGraphicFramePr>
        <p:xfrm>
          <a:off x="8086243" y="2550407"/>
          <a:ext cx="3752113" cy="263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91C0D9D-CFE1-4317-89D6-809053DC1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63" y="2331225"/>
            <a:ext cx="2723693" cy="2117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E7F1C7-342C-474F-90FA-4C8B9180D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232" y="4258551"/>
            <a:ext cx="3042747" cy="16787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Graphic spid="1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7CE1BE-037B-4F92-A27A-B4611E67C6C4}"/>
              </a:ext>
            </a:extLst>
          </p:cNvPr>
          <p:cNvSpPr/>
          <p:nvPr/>
        </p:nvSpPr>
        <p:spPr>
          <a:xfrm>
            <a:off x="8636000" y="0"/>
            <a:ext cx="3556000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6BE0D-E11A-4D20-A157-21B1BEDF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10375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Target Maturity &amp; Gap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BAF4C-9E95-4C26-8372-172B2795D59F}"/>
              </a:ext>
            </a:extLst>
          </p:cNvPr>
          <p:cNvSpPr/>
          <p:nvPr/>
        </p:nvSpPr>
        <p:spPr>
          <a:xfrm>
            <a:off x="838200" y="5369970"/>
            <a:ext cx="1554289" cy="5054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4DDDE-840D-4C87-817B-493C8D6BC52E}"/>
              </a:ext>
            </a:extLst>
          </p:cNvPr>
          <p:cNvSpPr/>
          <p:nvPr/>
        </p:nvSpPr>
        <p:spPr>
          <a:xfrm>
            <a:off x="2574236" y="4912770"/>
            <a:ext cx="1554289" cy="9626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D0FB3-DFC8-49E0-B428-CD3D60622A89}"/>
              </a:ext>
            </a:extLst>
          </p:cNvPr>
          <p:cNvSpPr/>
          <p:nvPr/>
        </p:nvSpPr>
        <p:spPr>
          <a:xfrm>
            <a:off x="4310272" y="4322102"/>
            <a:ext cx="1554289" cy="15533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A4215-F3DF-4FA4-9858-A22361520222}"/>
              </a:ext>
            </a:extLst>
          </p:cNvPr>
          <p:cNvSpPr/>
          <p:nvPr/>
        </p:nvSpPr>
        <p:spPr>
          <a:xfrm>
            <a:off x="6046308" y="3140765"/>
            <a:ext cx="1554289" cy="27346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629D6-F1EF-4E51-B315-572172DC81F5}"/>
              </a:ext>
            </a:extLst>
          </p:cNvPr>
          <p:cNvSpPr/>
          <p:nvPr/>
        </p:nvSpPr>
        <p:spPr>
          <a:xfrm>
            <a:off x="7782344" y="2277481"/>
            <a:ext cx="1554289" cy="35979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503A4-20EA-42C5-8E66-A48AEF074D04}"/>
              </a:ext>
            </a:extLst>
          </p:cNvPr>
          <p:cNvSpPr/>
          <p:nvPr/>
        </p:nvSpPr>
        <p:spPr>
          <a:xfrm>
            <a:off x="9518380" y="1436914"/>
            <a:ext cx="1554289" cy="44385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A8D97-FF34-4189-B2B5-67B81E104618}"/>
              </a:ext>
            </a:extLst>
          </p:cNvPr>
          <p:cNvSpPr txBox="1"/>
          <p:nvPr/>
        </p:nvSpPr>
        <p:spPr>
          <a:xfrm>
            <a:off x="2658008" y="6111146"/>
            <a:ext cx="158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Supportive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22B4A-83AA-4F7E-AD35-57412A9ED4F9}"/>
              </a:ext>
            </a:extLst>
          </p:cNvPr>
          <p:cNvSpPr txBox="1"/>
          <p:nvPr/>
        </p:nvSpPr>
        <p:spPr>
          <a:xfrm>
            <a:off x="8081536" y="6111145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844E8-0936-41A2-9C88-ACF6295C7A9B}"/>
              </a:ext>
            </a:extLst>
          </p:cNvPr>
          <p:cNvSpPr txBox="1"/>
          <p:nvPr/>
        </p:nvSpPr>
        <p:spPr>
          <a:xfrm>
            <a:off x="1198402" y="5438042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 hoc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696C3-7ACF-4A4D-843D-32029E82AD01}"/>
              </a:ext>
            </a:extLst>
          </p:cNvPr>
          <p:cNvSpPr txBox="1"/>
          <p:nvPr/>
        </p:nvSpPr>
        <p:spPr>
          <a:xfrm>
            <a:off x="2732957" y="5429441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A01CD-E915-431A-BCDB-3C3674717BBF}"/>
              </a:ext>
            </a:extLst>
          </p:cNvPr>
          <p:cNvSpPr txBox="1"/>
          <p:nvPr/>
        </p:nvSpPr>
        <p:spPr>
          <a:xfrm>
            <a:off x="4535520" y="5438042"/>
            <a:ext cx="104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Standard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729CB-F691-4C2A-A34B-D545E7CC29F0}"/>
              </a:ext>
            </a:extLst>
          </p:cNvPr>
          <p:cNvSpPr txBox="1"/>
          <p:nvPr/>
        </p:nvSpPr>
        <p:spPr>
          <a:xfrm>
            <a:off x="6405560" y="5449401"/>
            <a:ext cx="81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Driven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220E3-AEC7-4B3E-8B9E-DD45EB99053A}"/>
              </a:ext>
            </a:extLst>
          </p:cNvPr>
          <p:cNvSpPr txBox="1"/>
          <p:nvPr/>
        </p:nvSpPr>
        <p:spPr>
          <a:xfrm>
            <a:off x="7968377" y="5440800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9475E9-1A6D-47EE-8A33-6F52BF12922A}"/>
              </a:ext>
            </a:extLst>
          </p:cNvPr>
          <p:cNvSpPr txBox="1"/>
          <p:nvPr/>
        </p:nvSpPr>
        <p:spPr>
          <a:xfrm>
            <a:off x="9911056" y="544940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123242-09BE-4413-A3DA-25854CC1AB4A}"/>
              </a:ext>
            </a:extLst>
          </p:cNvPr>
          <p:cNvSpPr txBox="1"/>
          <p:nvPr/>
        </p:nvSpPr>
        <p:spPr>
          <a:xfrm>
            <a:off x="1038274" y="4912770"/>
            <a:ext cx="121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48388-675E-4113-A2B0-FBD6AAFFDF66}"/>
              </a:ext>
            </a:extLst>
          </p:cNvPr>
          <p:cNvSpPr txBox="1"/>
          <p:nvPr/>
        </p:nvSpPr>
        <p:spPr>
          <a:xfrm>
            <a:off x="2574236" y="3720049"/>
            <a:ext cx="155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Inconsistent Adoption, Process and Success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1D8372-28AF-403A-8B05-D39099375B1A}"/>
              </a:ext>
            </a:extLst>
          </p:cNvPr>
          <p:cNvSpPr txBox="1"/>
          <p:nvPr/>
        </p:nvSpPr>
        <p:spPr>
          <a:xfrm>
            <a:off x="4320338" y="3113903"/>
            <a:ext cx="155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Consistent Adoption, Process and Success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8DF26-AEE6-4BA2-B21A-70E7F72FA2C3}"/>
              </a:ext>
            </a:extLst>
          </p:cNvPr>
          <p:cNvSpPr txBox="1"/>
          <p:nvPr/>
        </p:nvSpPr>
        <p:spPr>
          <a:xfrm>
            <a:off x="6045548" y="1941553"/>
            <a:ext cx="153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Internal Program Led with Expectations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11F07-F74E-4A60-87DE-6EDAB7222CAF}"/>
              </a:ext>
            </a:extLst>
          </p:cNvPr>
          <p:cNvSpPr txBox="1"/>
          <p:nvPr/>
        </p:nvSpPr>
        <p:spPr>
          <a:xfrm>
            <a:off x="7769559" y="1090523"/>
            <a:ext cx="154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Leverages Value Chain Partners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3461F-B5B4-4E7F-BE78-06474FC28886}"/>
              </a:ext>
            </a:extLst>
          </p:cNvPr>
          <p:cNvSpPr txBox="1"/>
          <p:nvPr/>
        </p:nvSpPr>
        <p:spPr>
          <a:xfrm>
            <a:off x="9518380" y="265394"/>
            <a:ext cx="155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Leverages Open Platform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35B5882-BA1A-4889-BDEE-702C98FA81F0}"/>
              </a:ext>
            </a:extLst>
          </p:cNvPr>
          <p:cNvSpPr/>
          <p:nvPr/>
        </p:nvSpPr>
        <p:spPr>
          <a:xfrm>
            <a:off x="3399845" y="4901376"/>
            <a:ext cx="3409430" cy="624650"/>
          </a:xfrm>
          <a:prstGeom prst="rightArrow">
            <a:avLst>
              <a:gd name="adj1" fmla="val 63603"/>
              <a:gd name="adj2" fmla="val 60086"/>
            </a:avLst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0FB3-07FD-4E64-AA7B-4AE65109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0653"/>
            <a:ext cx="10515600" cy="233208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PollEv.com/jasoncarter492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0AD761-2459-44A1-8459-ABE6F6B0F33D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Innovation Strategy: Aligning for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34A8A-3F12-470C-9785-9611F734D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879601"/>
            <a:ext cx="5950605" cy="4466714"/>
          </a:xfrm>
        </p:spPr>
        <p:txBody>
          <a:bodyPr>
            <a:normAutofit/>
          </a:bodyPr>
          <a:lstStyle/>
          <a:p>
            <a:r>
              <a:rPr lang="en-US" dirty="0"/>
              <a:t>Establish desired outcomes</a:t>
            </a:r>
          </a:p>
          <a:p>
            <a:r>
              <a:rPr lang="en-US" dirty="0"/>
              <a:t>Create coalition</a:t>
            </a:r>
          </a:p>
          <a:p>
            <a:r>
              <a:rPr lang="en-US" dirty="0"/>
              <a:t>Understand cultural legacy</a:t>
            </a:r>
          </a:p>
          <a:p>
            <a:r>
              <a:rPr lang="en-US" dirty="0"/>
              <a:t>Define responsibility</a:t>
            </a:r>
          </a:p>
          <a:p>
            <a:r>
              <a:rPr lang="en-US" dirty="0"/>
              <a:t>Create focus areas</a:t>
            </a:r>
          </a:p>
          <a:p>
            <a:r>
              <a:rPr lang="en-US" dirty="0"/>
              <a:t>Define selection process</a:t>
            </a:r>
          </a:p>
          <a:p>
            <a:r>
              <a:rPr lang="en-US" dirty="0"/>
              <a:t>Establish initial investment level</a:t>
            </a:r>
          </a:p>
          <a:p>
            <a:r>
              <a:rPr lang="en-US" dirty="0"/>
              <a:t>Early metrics – productivity focused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934F98-9E74-46F6-89AC-1ABAAF41EF2E}"/>
              </a:ext>
            </a:extLst>
          </p:cNvPr>
          <p:cNvSpPr txBox="1"/>
          <p:nvPr/>
        </p:nvSpPr>
        <p:spPr>
          <a:xfrm>
            <a:off x="596698" y="1656493"/>
            <a:ext cx="464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D1D1D"/>
                </a:solidFill>
                <a:latin typeface="Calibri" panose="020F0502020204030204" pitchFamily="34" charset="0"/>
              </a:rPr>
              <a:t>Results-oriented. </a:t>
            </a:r>
            <a:r>
              <a:rPr lang="en-US" sz="2000" dirty="0">
                <a:solidFill>
                  <a:srgbClr val="1D1D1D"/>
                </a:solidFill>
                <a:latin typeface="Calibri" panose="020F0502020204030204" pitchFamily="34" charset="0"/>
              </a:rPr>
              <a:t>Tangible and intangible improvement aligned with leadership and organizational philosophy.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B2DEA-B203-4208-BCDA-B0FD8C6F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7" y="2164324"/>
            <a:ext cx="5005250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Innovation Strategy: Creating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34A8A-3F12-470C-9785-9611F734D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363309"/>
            <a:ext cx="5716195" cy="3813653"/>
          </a:xfrm>
        </p:spPr>
        <p:txBody>
          <a:bodyPr/>
          <a:lstStyle/>
          <a:p>
            <a:r>
              <a:rPr lang="en-US" dirty="0"/>
              <a:t>Identify available resources/assets</a:t>
            </a:r>
          </a:p>
          <a:p>
            <a:r>
              <a:rPr lang="en-US" dirty="0"/>
              <a:t>Leverage resource tracking</a:t>
            </a:r>
          </a:p>
          <a:p>
            <a:r>
              <a:rPr lang="en-US" dirty="0"/>
              <a:t>Develop idea platform</a:t>
            </a:r>
          </a:p>
          <a:p>
            <a:r>
              <a:rPr lang="en-US" dirty="0"/>
              <a:t>Define idea pipeline – acceptance, development and adoption</a:t>
            </a:r>
          </a:p>
          <a:p>
            <a:r>
              <a:rPr lang="en-US" dirty="0"/>
              <a:t>Identify needed support systems and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2A9419-2065-4963-B723-230D04B0AEAE}"/>
              </a:ext>
            </a:extLst>
          </p:cNvPr>
          <p:cNvSpPr txBox="1"/>
          <p:nvPr/>
        </p:nvSpPr>
        <p:spPr>
          <a:xfrm>
            <a:off x="596698" y="1656493"/>
            <a:ext cx="464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D1D1D"/>
                </a:solidFill>
                <a:latin typeface="Calibri" panose="020F0502020204030204" pitchFamily="34" charset="0"/>
              </a:rPr>
              <a:t>Ecosystem-oriented. </a:t>
            </a:r>
            <a:r>
              <a:rPr lang="en-US" sz="2000" dirty="0">
                <a:solidFill>
                  <a:srgbClr val="1D1D1D"/>
                </a:solidFill>
                <a:latin typeface="Calibri" panose="020F0502020204030204" pitchFamily="34" charset="0"/>
              </a:rPr>
              <a:t>Environment encouraging growth and maturation of ideas.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8AB12-77F9-4A15-8963-E5E39EDC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7" y="2168140"/>
            <a:ext cx="5005250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AA57-A173-4AC1-A453-201C5824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3343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Innovation Strategy: Empowering Stakeholders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67769-41D0-4CF8-A7FF-0848F320B280}"/>
              </a:ext>
            </a:extLst>
          </p:cNvPr>
          <p:cNvSpPr txBox="1"/>
          <p:nvPr/>
        </p:nvSpPr>
        <p:spPr>
          <a:xfrm>
            <a:off x="596698" y="1656493"/>
            <a:ext cx="464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D1D1D"/>
                </a:solidFill>
                <a:latin typeface="Calibri" panose="020F0502020204030204" pitchFamily="34" charset="0"/>
              </a:rPr>
              <a:t>People-oriented. </a:t>
            </a:r>
            <a:r>
              <a:rPr lang="en-US" sz="2000" dirty="0" err="1">
                <a:solidFill>
                  <a:srgbClr val="1D1D1D"/>
                </a:solidFill>
                <a:latin typeface="Calibri" panose="020F0502020204030204" pitchFamily="34" charset="0"/>
              </a:rPr>
              <a:t>Ideators</a:t>
            </a:r>
            <a:r>
              <a:rPr lang="en-US" sz="2000" dirty="0">
                <a:solidFill>
                  <a:srgbClr val="1D1D1D"/>
                </a:solidFill>
                <a:latin typeface="Calibri" panose="020F0502020204030204" pitchFamily="34" charset="0"/>
              </a:rPr>
              <a:t>, mentors, adopters leading initiation and application of innovation.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85F59E7-EBB7-4388-AFE2-5B9F6C2B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691712" cy="4351338"/>
          </a:xfrm>
        </p:spPr>
        <p:txBody>
          <a:bodyPr/>
          <a:lstStyle/>
          <a:p>
            <a:r>
              <a:rPr lang="en-US" dirty="0"/>
              <a:t>Define roles for participants</a:t>
            </a:r>
          </a:p>
          <a:p>
            <a:r>
              <a:rPr lang="en-US" dirty="0"/>
              <a:t>Lead engagement events</a:t>
            </a:r>
          </a:p>
          <a:p>
            <a:r>
              <a:rPr lang="en-US" dirty="0"/>
              <a:t>Reward all levels of participation</a:t>
            </a:r>
          </a:p>
          <a:p>
            <a:r>
              <a:rPr lang="en-US" dirty="0"/>
              <a:t>Revise employee handbook</a:t>
            </a:r>
          </a:p>
          <a:p>
            <a:r>
              <a:rPr lang="en-US" dirty="0"/>
              <a:t>Conduct partner (</a:t>
            </a:r>
            <a:r>
              <a:rPr lang="en-US" dirty="0" err="1"/>
              <a:t>a.k.a</a:t>
            </a:r>
            <a:r>
              <a:rPr lang="en-US" dirty="0"/>
              <a:t> ecosystem) gap analysis</a:t>
            </a:r>
          </a:p>
          <a:p>
            <a:r>
              <a:rPr lang="en-US" dirty="0"/>
              <a:t>Develop collaboration support tools</a:t>
            </a:r>
          </a:p>
          <a:p>
            <a:r>
              <a:rPr lang="en-US" dirty="0"/>
              <a:t>Define communications plan – internal and external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5CEA1-A170-4292-BDC5-60FF0E75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7" y="2164324"/>
            <a:ext cx="5005250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E068F-0635-45DB-B873-DA3038DE9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/>
          <a:stretch/>
        </p:blipFill>
        <p:spPr>
          <a:xfrm>
            <a:off x="-1" y="0"/>
            <a:ext cx="46865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50EC1D-8DF3-4F86-B4B6-E9657534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365125"/>
            <a:ext cx="6426200" cy="1325563"/>
          </a:xfrm>
        </p:spPr>
        <p:txBody>
          <a:bodyPr/>
          <a:lstStyle/>
          <a:p>
            <a:r>
              <a:rPr lang="en-US" dirty="0"/>
              <a:t>Creating Your </a:t>
            </a:r>
            <a:br>
              <a:rPr lang="en-US" dirty="0"/>
            </a:br>
            <a:r>
              <a:rPr lang="en-US" dirty="0"/>
              <a:t>Innovation Strategy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AB8AA7-A248-491D-87B3-D66B7352A45E}"/>
              </a:ext>
            </a:extLst>
          </p:cNvPr>
          <p:cNvSpPr txBox="1">
            <a:spLocks/>
          </p:cNvSpPr>
          <p:nvPr/>
        </p:nvSpPr>
        <p:spPr>
          <a:xfrm>
            <a:off x="4986418" y="1871711"/>
            <a:ext cx="6559695" cy="4113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/>
              <a:t>Vision for Innovation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Expectations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Strategic Framework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Program Elements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Implementation Plan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Resources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hlinkClick r:id="rId3"/>
              </a:rPr>
              <a:t>www.waterrf.org/fosteringinnovation</a:t>
            </a:r>
            <a:r>
              <a:rPr lang="en-US" sz="3200" dirty="0"/>
              <a:t> </a:t>
            </a: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5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F622-C3D5-44FE-87CA-0CF4F675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FAE3-C077-4CD6-BF1A-0D601190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164"/>
            <a:ext cx="11294889" cy="4351338"/>
          </a:xfrm>
        </p:spPr>
        <p:txBody>
          <a:bodyPr>
            <a:noAutofit/>
          </a:bodyPr>
          <a:lstStyle/>
          <a:p>
            <a:r>
              <a:rPr lang="en-US" dirty="0"/>
              <a:t>“Business as usual” is unsustainable.</a:t>
            </a:r>
          </a:p>
          <a:p>
            <a:endParaRPr lang="en-US" sz="500" dirty="0"/>
          </a:p>
          <a:p>
            <a:r>
              <a:rPr lang="en-US" dirty="0"/>
              <a:t>Ideas are being recognized as critical assets.</a:t>
            </a:r>
          </a:p>
          <a:p>
            <a:endParaRPr lang="en-US" sz="500" dirty="0"/>
          </a:p>
          <a:p>
            <a:r>
              <a:rPr lang="en-US" dirty="0"/>
              <a:t>Utilities are looking beyond one-off or just technology solutions toward organizational agility and creativity.</a:t>
            </a:r>
          </a:p>
          <a:p>
            <a:endParaRPr lang="en-US" sz="500" dirty="0"/>
          </a:p>
          <a:p>
            <a:r>
              <a:rPr lang="en-US" dirty="0"/>
              <a:t>Innovation management is becoming a business practice and key catalyst for organizational change.</a:t>
            </a:r>
          </a:p>
          <a:p>
            <a:endParaRPr lang="en-US" sz="500" dirty="0"/>
          </a:p>
          <a:p>
            <a:r>
              <a:rPr lang="en-US" dirty="0"/>
              <a:t>Peer utilities provide a rich resource for lessons learned.</a:t>
            </a:r>
          </a:p>
          <a:p>
            <a:endParaRPr lang="en-US" sz="500" dirty="0"/>
          </a:p>
          <a:p>
            <a:r>
              <a:rPr lang="en-US" dirty="0"/>
              <a:t>Utility Innovation Framework provides a powerful tool for self assessment and innovation strategy development.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24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0FB3-07FD-4E64-AA7B-4AE65109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0653"/>
            <a:ext cx="10515600" cy="233208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PollEv.com/jasoncarter492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C06BAE-6596-41BA-9FDF-D0151341E831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60D81-9933-40A1-BCBF-2C03455679C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4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0F9CD5-CA50-4EDB-A270-5A3024707AA2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27" y="585045"/>
            <a:ext cx="11359006" cy="79057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WRF 4907 – Leading Water Utility Innovation </a:t>
            </a:r>
            <a:endParaRPr lang="es-419" sz="40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0527" y="1690426"/>
            <a:ext cx="7117553" cy="3968063"/>
          </a:xfrm>
        </p:spPr>
        <p:txBody>
          <a:bodyPr anchor="t">
            <a:normAutofit/>
          </a:bodyPr>
          <a:lstStyle/>
          <a:p>
            <a:r>
              <a:rPr lang="en-US" dirty="0"/>
              <a:t>65 Partner Utilities from Australia, US, UK and Canada</a:t>
            </a:r>
          </a:p>
          <a:p>
            <a:r>
              <a:rPr lang="en-US" dirty="0"/>
              <a:t>WRF, WSAA, AWWA, LIFT, WEF, NACWA</a:t>
            </a:r>
          </a:p>
          <a:p>
            <a:r>
              <a:rPr lang="en-US" dirty="0"/>
              <a:t>Project Objectives: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Equip utilities to influence the social dynamics of innovation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Provide guidance for building partnerships for early wins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Develop a simple tool for building an innovation strategy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Demonstrate the strategy development and launch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Compile an innovation leader’s 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B840C-8AA0-4BB3-8BD6-A5F9B2BC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990" y="1512937"/>
            <a:ext cx="5826378" cy="52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10">
            <a:extLst>
              <a:ext uri="{FF2B5EF4-FFF2-40B4-BE49-F238E27FC236}">
                <a16:creationId xmlns:a16="http://schemas.microsoft.com/office/drawing/2014/main" id="{71C2C564-68C7-4A72-9612-9C6EEC7AB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030" y="3505430"/>
            <a:ext cx="5505450" cy="11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72000"/>
          <a:lstStyle>
            <a:lvl1pPr defTabSz="4603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800">
                <a:solidFill>
                  <a:schemeClr val="tx1"/>
                </a:solidFill>
                <a:latin typeface="Roboto Light"/>
              </a:defRPr>
            </a:lvl1pPr>
            <a:lvl2pPr marL="292100" indent="-292100" defTabSz="460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Roboto Light"/>
              </a:defRPr>
            </a:lvl2pPr>
            <a:lvl3pPr marL="582613" indent="-290513" defTabSz="460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000">
                <a:solidFill>
                  <a:schemeClr val="tx1"/>
                </a:solidFill>
                <a:latin typeface="Roboto Light"/>
              </a:defRPr>
            </a:lvl3pPr>
            <a:lvl4pPr marL="874713" indent="-292100" defTabSz="460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4pPr>
            <a:lvl5pPr marL="1165225" indent="-290513" defTabSz="460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5pPr>
            <a:lvl6pPr marL="1622425" indent="-290513" defTabSz="4603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6pPr>
            <a:lvl7pPr marL="2079625" indent="-290513" defTabSz="4603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7pPr>
            <a:lvl8pPr marL="2536825" indent="-290513" defTabSz="4603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8pPr>
            <a:lvl9pPr marL="2994025" indent="-290513" defTabSz="4603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9pPr>
          </a:lstStyle>
          <a:p>
            <a:pPr>
              <a:spcBef>
                <a:spcPts val="100"/>
              </a:spcBef>
              <a:spcAft>
                <a:spcPts val="200"/>
              </a:spcAft>
              <a:buClr>
                <a:srgbClr val="E4610F"/>
              </a:buClr>
              <a:buNone/>
            </a:pPr>
            <a:r>
              <a:rPr lang="en-GB" altLang="en-US" sz="2000" dirty="0">
                <a:solidFill>
                  <a:srgbClr val="E46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205 930 5914</a:t>
            </a:r>
          </a:p>
          <a:p>
            <a:pPr>
              <a:spcBef>
                <a:spcPts val="100"/>
              </a:spcBef>
              <a:spcAft>
                <a:spcPts val="200"/>
              </a:spcAft>
              <a:buClr>
                <a:srgbClr val="E4610F"/>
              </a:buClr>
              <a:buNone/>
            </a:pPr>
            <a:r>
              <a:rPr lang="en-GB" altLang="en-US" sz="2000" dirty="0">
                <a:solidFill>
                  <a:srgbClr val="E46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205 253 2276</a:t>
            </a:r>
          </a:p>
          <a:p>
            <a:pPr>
              <a:spcBef>
                <a:spcPts val="100"/>
              </a:spcBef>
              <a:spcAft>
                <a:spcPts val="200"/>
              </a:spcAft>
              <a:buClr>
                <a:srgbClr val="E4610F"/>
              </a:buClr>
              <a:buNone/>
            </a:pPr>
            <a:r>
              <a:rPr lang="en-GB" altLang="en-US" sz="2000" dirty="0">
                <a:solidFill>
                  <a:srgbClr val="E46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jason.carter@arcadis.com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9384902-CAAC-4089-93CC-B0CDB6AA8C5A}"/>
              </a:ext>
            </a:extLst>
          </p:cNvPr>
          <p:cNvSpPr txBox="1">
            <a:spLocks/>
          </p:cNvSpPr>
          <p:nvPr/>
        </p:nvSpPr>
        <p:spPr>
          <a:xfrm>
            <a:off x="2871030" y="2532841"/>
            <a:ext cx="4278313" cy="489530"/>
          </a:xfrm>
          <a:prstGeom prst="rect">
            <a:avLst/>
          </a:prstGeom>
        </p:spPr>
        <p:txBody>
          <a:bodyPr lIns="0" tIns="0" rIns="0" bIns="72000"/>
          <a:lstStyle>
            <a:lvl1pPr marL="0" indent="0" algn="l" defTabSz="99057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356" indent="-292356" algn="l" defTabSz="99057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992" indent="-290636" algn="l" defTabSz="99057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348" indent="-292356" algn="l" defTabSz="99057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75348" algn="l"/>
              </a:tabLst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983" indent="-290636" algn="l" defTabSz="99057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lnSpc>
                <a:spcPct val="90000"/>
              </a:lnSpc>
              <a:spcBef>
                <a:spcPts val="542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lnSpc>
                <a:spcPct val="90000"/>
              </a:lnSpc>
              <a:spcBef>
                <a:spcPts val="542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lnSpc>
                <a:spcPct val="90000"/>
              </a:lnSpc>
              <a:spcBef>
                <a:spcPts val="542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lnSpc>
                <a:spcPct val="90000"/>
              </a:lnSpc>
              <a:spcBef>
                <a:spcPts val="542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  <a:spcAft>
                <a:spcPts val="200"/>
              </a:spcAft>
              <a:buClr>
                <a:srgbClr val="E4610F"/>
              </a:buClr>
              <a:tabLst>
                <a:tab pos="176213" algn="l"/>
              </a:tabLst>
              <a:defRPr/>
            </a:pPr>
            <a:r>
              <a:rPr lang="en-GB" sz="2400" b="1" cap="all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Carter, PE</a:t>
            </a:r>
          </a:p>
        </p:txBody>
      </p:sp>
      <p:sp>
        <p:nvSpPr>
          <p:cNvPr id="27652" name="Text Placeholder 10">
            <a:extLst>
              <a:ext uri="{FF2B5EF4-FFF2-40B4-BE49-F238E27FC236}">
                <a16:creationId xmlns:a16="http://schemas.microsoft.com/office/drawing/2014/main" id="{7DB191E6-2568-4386-8CCA-3A37DF78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030" y="3022371"/>
            <a:ext cx="60150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72000"/>
          <a:lstStyle>
            <a:lvl1pPr defTabSz="9890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800">
                <a:solidFill>
                  <a:schemeClr val="tx1"/>
                </a:solidFill>
                <a:latin typeface="Roboto Light"/>
              </a:defRPr>
            </a:lvl1pPr>
            <a:lvl2pPr marL="292100" indent="-292100" defTabSz="989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Roboto Light"/>
              </a:defRPr>
            </a:lvl2pPr>
            <a:lvl3pPr marL="582613" indent="-290513" defTabSz="989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 sz="2000">
                <a:solidFill>
                  <a:schemeClr val="tx1"/>
                </a:solidFill>
                <a:latin typeface="Roboto Light"/>
              </a:defRPr>
            </a:lvl3pPr>
            <a:lvl4pPr marL="874713" indent="-292100" defTabSz="989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4pPr>
            <a:lvl5pPr marL="1165225" indent="-290513" defTabSz="989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5pPr>
            <a:lvl6pPr marL="1622425" indent="-290513" defTabSz="989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6pPr>
            <a:lvl7pPr marL="2079625" indent="-290513" defTabSz="989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7pPr>
            <a:lvl8pPr marL="2536825" indent="-290513" defTabSz="989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8pPr>
            <a:lvl9pPr marL="2994025" indent="-290513" defTabSz="989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solidFill>
                  <a:schemeClr val="tx1"/>
                </a:solidFill>
                <a:latin typeface="Roboto Light"/>
              </a:defRPr>
            </a:lvl9pPr>
          </a:lstStyle>
          <a:p>
            <a:pPr>
              <a:spcBef>
                <a:spcPts val="100"/>
              </a:spcBef>
              <a:spcAft>
                <a:spcPts val="200"/>
              </a:spcAft>
              <a:buClr>
                <a:srgbClr val="E4610F"/>
              </a:buClr>
              <a:buNone/>
            </a:pPr>
            <a:r>
              <a:rPr lang="en-GB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President, Water Utility Innovation Leader, Arcadis</a:t>
            </a:r>
          </a:p>
        </p:txBody>
      </p:sp>
      <p:pic>
        <p:nvPicPr>
          <p:cNvPr id="27653" name="Picture 10" descr="A person wearing a blue shirt&#10;&#10;Description generated with very high confidence">
            <a:extLst>
              <a:ext uri="{FF2B5EF4-FFF2-40B4-BE49-F238E27FC236}">
                <a16:creationId xmlns:a16="http://schemas.microsoft.com/office/drawing/2014/main" id="{7DC88991-897B-4068-BCF6-D6355BB3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4" y="2384839"/>
            <a:ext cx="1621935" cy="24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EAEEA-0AAD-4579-8B90-769B1899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3C670064-E17F-4F60-8AFF-4CA7DDAC4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5"/>
          <a:stretch/>
        </p:blipFill>
        <p:spPr>
          <a:xfrm>
            <a:off x="0" y="683976"/>
            <a:ext cx="12192000" cy="6174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978E96-7E9C-4F79-83CD-EECEED96C241}"/>
              </a:ext>
            </a:extLst>
          </p:cNvPr>
          <p:cNvSpPr/>
          <p:nvPr/>
        </p:nvSpPr>
        <p:spPr>
          <a:xfrm>
            <a:off x="0" y="3639976"/>
            <a:ext cx="12232257" cy="21738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97D04-B834-4355-81F3-E3F86D710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43" y="4344535"/>
            <a:ext cx="11241314" cy="83518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0070C0"/>
                </a:solidFill>
              </a:rPr>
              <a:t>Creating a Culture of Innovation in Your Utility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BDDB4-AF39-45CF-B656-291624734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286" y="5155354"/>
            <a:ext cx="9144000" cy="487360"/>
          </a:xfrm>
        </p:spPr>
        <p:txBody>
          <a:bodyPr/>
          <a:lstStyle/>
          <a:p>
            <a:pPr algn="l"/>
            <a:r>
              <a:rPr lang="en-US" dirty="0"/>
              <a:t>Jason Carter, PE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ABCFCB2-6694-4C1A-8575-6BCE3997727A}"/>
              </a:ext>
            </a:extLst>
          </p:cNvPr>
          <p:cNvSpPr txBox="1">
            <a:spLocks/>
          </p:cNvSpPr>
          <p:nvPr/>
        </p:nvSpPr>
        <p:spPr>
          <a:xfrm>
            <a:off x="475343" y="4036955"/>
            <a:ext cx="9144000" cy="487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Urban Water Institute │ August 23,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D6E923-EF7E-48F3-928A-2FA8282042EB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106B7-08C2-4515-BBFD-7542A211370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08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243D4A-329A-4EFB-ADBD-99D4AFC6DFF5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106243" y="5479144"/>
            <a:ext cx="0" cy="1378857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6106243" y="2969345"/>
            <a:ext cx="0" cy="1544599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5"/>
          <p:cNvSpPr>
            <a:spLocks noChangeArrowheads="1"/>
          </p:cNvSpPr>
          <p:nvPr/>
        </p:nvSpPr>
        <p:spPr bwMode="auto">
          <a:xfrm>
            <a:off x="5772917" y="2259206"/>
            <a:ext cx="663387" cy="657810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E4610F"/>
          </a:solidFill>
          <a:ln>
            <a:noFill/>
          </a:ln>
          <a:effectLst/>
          <a:extLst/>
        </p:spPr>
        <p:txBody>
          <a:bodyPr wrap="none" lIns="21992" tIns="10996" rIns="21992" bIns="10996" anchor="ctr"/>
          <a:lstStyle/>
          <a:p>
            <a:endParaRPr lang="en-US" sz="1283" dirty="0"/>
          </a:p>
        </p:txBody>
      </p:sp>
      <p:sp>
        <p:nvSpPr>
          <p:cNvPr id="8" name="TextBox 7"/>
          <p:cNvSpPr txBox="1"/>
          <p:nvPr/>
        </p:nvSpPr>
        <p:spPr>
          <a:xfrm>
            <a:off x="6569389" y="2291921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Problem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9389" y="2632192"/>
            <a:ext cx="5101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need better tools for applying innovation disciplines to create a culture of creativity.  Specific challenges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Influencing social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Leveraging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Creating meaningful strategies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4484302"/>
            <a:ext cx="418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Task 1 – Identify Innovation Roles and Engagement Strategies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1" y="5071458"/>
            <a:ext cx="366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Survey of Engagement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Innovation Leader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Cultural Assessment Tool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Workshop – hosted by WSSC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94E86202-EF0A-42D2-A4D8-AE62AA9A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68" y="1650101"/>
            <a:ext cx="2824433" cy="17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341A69C-857F-4A29-9345-FE3F1117F3F4}"/>
              </a:ext>
            </a:extLst>
          </p:cNvPr>
          <p:cNvGrpSpPr/>
          <p:nvPr/>
        </p:nvGrpSpPr>
        <p:grpSpPr>
          <a:xfrm>
            <a:off x="5756370" y="4632507"/>
            <a:ext cx="708750" cy="708750"/>
            <a:chOff x="5176884" y="4142386"/>
            <a:chExt cx="708750" cy="7087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1A58B66-8AEE-456B-B22B-5710E78854C9}"/>
                </a:ext>
              </a:extLst>
            </p:cNvPr>
            <p:cNvSpPr/>
            <p:nvPr/>
          </p:nvSpPr>
          <p:spPr>
            <a:xfrm>
              <a:off x="5176884" y="4142386"/>
              <a:ext cx="708750" cy="708750"/>
            </a:xfrm>
            <a:prstGeom prst="ellipse">
              <a:avLst/>
            </a:prstGeom>
            <a:solidFill>
              <a:schemeClr val="accent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D5737FDE-3A76-4101-BC1A-8C352AA04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3350" y="4317347"/>
              <a:ext cx="515818" cy="358829"/>
            </a:xfrm>
            <a:custGeom>
              <a:avLst/>
              <a:gdLst>
                <a:gd name="T0" fmla="*/ 78807547 w 608"/>
                <a:gd name="T1" fmla="*/ 52720001 h 425"/>
                <a:gd name="T2" fmla="*/ 78807547 w 608"/>
                <a:gd name="T3" fmla="*/ 52720001 h 425"/>
                <a:gd name="T4" fmla="*/ 78807547 w 608"/>
                <a:gd name="T5" fmla="*/ 52720001 h 425"/>
                <a:gd name="T6" fmla="*/ 76081000 w 608"/>
                <a:gd name="T7" fmla="*/ 54520114 h 425"/>
                <a:gd name="T8" fmla="*/ 57774906 w 608"/>
                <a:gd name="T9" fmla="*/ 54520114 h 425"/>
                <a:gd name="T10" fmla="*/ 60501092 w 608"/>
                <a:gd name="T11" fmla="*/ 51819944 h 425"/>
                <a:gd name="T12" fmla="*/ 60501092 w 608"/>
                <a:gd name="T13" fmla="*/ 51819944 h 425"/>
                <a:gd name="T14" fmla="*/ 60501092 w 608"/>
                <a:gd name="T15" fmla="*/ 51819944 h 425"/>
                <a:gd name="T16" fmla="*/ 52321812 w 608"/>
                <a:gd name="T17" fmla="*/ 37289949 h 425"/>
                <a:gd name="T18" fmla="*/ 46739003 w 608"/>
                <a:gd name="T19" fmla="*/ 35489478 h 425"/>
                <a:gd name="T20" fmla="*/ 46739003 w 608"/>
                <a:gd name="T21" fmla="*/ 30989195 h 425"/>
                <a:gd name="T22" fmla="*/ 44012816 w 608"/>
                <a:gd name="T23" fmla="*/ 24559708 h 425"/>
                <a:gd name="T24" fmla="*/ 43103727 w 608"/>
                <a:gd name="T25" fmla="*/ 21859539 h 425"/>
                <a:gd name="T26" fmla="*/ 43103727 w 608"/>
                <a:gd name="T27" fmla="*/ 18130580 h 425"/>
                <a:gd name="T28" fmla="*/ 43103727 w 608"/>
                <a:gd name="T29" fmla="*/ 12729882 h 425"/>
                <a:gd name="T30" fmla="*/ 52321812 w 608"/>
                <a:gd name="T31" fmla="*/ 5529072 h 425"/>
                <a:gd name="T32" fmla="*/ 62318910 w 608"/>
                <a:gd name="T33" fmla="*/ 12729882 h 425"/>
                <a:gd name="T34" fmla="*/ 61410182 w 608"/>
                <a:gd name="T35" fmla="*/ 18130580 h 425"/>
                <a:gd name="T36" fmla="*/ 62318910 w 608"/>
                <a:gd name="T37" fmla="*/ 21859539 h 425"/>
                <a:gd name="T38" fmla="*/ 60501092 w 608"/>
                <a:gd name="T39" fmla="*/ 24559708 h 425"/>
                <a:gd name="T40" fmla="*/ 57774906 w 608"/>
                <a:gd name="T41" fmla="*/ 30989195 h 425"/>
                <a:gd name="T42" fmla="*/ 57774906 w 608"/>
                <a:gd name="T43" fmla="*/ 35489478 h 425"/>
                <a:gd name="T44" fmla="*/ 64136368 w 608"/>
                <a:gd name="T45" fmla="*/ 38190006 h 425"/>
                <a:gd name="T46" fmla="*/ 71536996 w 608"/>
                <a:gd name="T47" fmla="*/ 40890175 h 425"/>
                <a:gd name="T48" fmla="*/ 78807547 w 608"/>
                <a:gd name="T49" fmla="*/ 52720001 h 425"/>
                <a:gd name="T50" fmla="*/ 42194998 w 608"/>
                <a:gd name="T51" fmla="*/ 36389534 h 425"/>
                <a:gd name="T52" fmla="*/ 42194998 w 608"/>
                <a:gd name="T53" fmla="*/ 36389534 h 425"/>
                <a:gd name="T54" fmla="*/ 50374278 w 608"/>
                <a:gd name="T55" fmla="*/ 39090062 h 425"/>
                <a:gd name="T56" fmla="*/ 57774906 w 608"/>
                <a:gd name="T57" fmla="*/ 51819944 h 425"/>
                <a:gd name="T58" fmla="*/ 57774906 w 608"/>
                <a:gd name="T59" fmla="*/ 51819944 h 425"/>
                <a:gd name="T60" fmla="*/ 57774906 w 608"/>
                <a:gd name="T61" fmla="*/ 51819944 h 425"/>
                <a:gd name="T62" fmla="*/ 55048359 w 608"/>
                <a:gd name="T63" fmla="*/ 54520114 h 425"/>
                <a:gd name="T64" fmla="*/ 2726547 w 608"/>
                <a:gd name="T65" fmla="*/ 54520114 h 425"/>
                <a:gd name="T66" fmla="*/ 0 w 608"/>
                <a:gd name="T67" fmla="*/ 51819944 h 425"/>
                <a:gd name="T68" fmla="*/ 0 w 608"/>
                <a:gd name="T69" fmla="*/ 51819944 h 425"/>
                <a:gd name="T70" fmla="*/ 0 w 608"/>
                <a:gd name="T71" fmla="*/ 51819944 h 425"/>
                <a:gd name="T72" fmla="*/ 7270552 w 608"/>
                <a:gd name="T73" fmla="*/ 39090062 h 425"/>
                <a:gd name="T74" fmla="*/ 15579547 w 608"/>
                <a:gd name="T75" fmla="*/ 36389534 h 425"/>
                <a:gd name="T76" fmla="*/ 22850099 w 608"/>
                <a:gd name="T77" fmla="*/ 33689365 h 425"/>
                <a:gd name="T78" fmla="*/ 22850099 w 608"/>
                <a:gd name="T79" fmla="*/ 28160293 h 425"/>
                <a:gd name="T80" fmla="*/ 20123912 w 608"/>
                <a:gd name="T81" fmla="*/ 21859539 h 425"/>
                <a:gd name="T82" fmla="*/ 18306094 w 608"/>
                <a:gd name="T83" fmla="*/ 19159369 h 425"/>
                <a:gd name="T84" fmla="*/ 19214823 w 608"/>
                <a:gd name="T85" fmla="*/ 14529995 h 425"/>
                <a:gd name="T86" fmla="*/ 18306094 w 608"/>
                <a:gd name="T87" fmla="*/ 9129656 h 425"/>
                <a:gd name="T88" fmla="*/ 28432908 w 608"/>
                <a:gd name="T89" fmla="*/ 0 h 425"/>
                <a:gd name="T90" fmla="*/ 39468811 w 608"/>
                <a:gd name="T91" fmla="*/ 9129656 h 425"/>
                <a:gd name="T92" fmla="*/ 38559722 w 608"/>
                <a:gd name="T93" fmla="*/ 14529995 h 425"/>
                <a:gd name="T94" fmla="*/ 39468811 w 608"/>
                <a:gd name="T95" fmla="*/ 19159369 h 425"/>
                <a:gd name="T96" fmla="*/ 37650993 w 608"/>
                <a:gd name="T97" fmla="*/ 21859539 h 425"/>
                <a:gd name="T98" fmla="*/ 34794731 w 608"/>
                <a:gd name="T99" fmla="*/ 28160293 h 425"/>
                <a:gd name="T100" fmla="*/ 34794731 w 608"/>
                <a:gd name="T101" fmla="*/ 33689365 h 425"/>
                <a:gd name="T102" fmla="*/ 42194998 w 608"/>
                <a:gd name="T103" fmla="*/ 36389534 h 4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08" h="425">
                  <a:moveTo>
                    <a:pt x="607" y="410"/>
                  </a:moveTo>
                  <a:lnTo>
                    <a:pt x="607" y="410"/>
                  </a:lnTo>
                  <a:cubicBezTo>
                    <a:pt x="607" y="417"/>
                    <a:pt x="593" y="424"/>
                    <a:pt x="586" y="424"/>
                  </a:cubicBezTo>
                  <a:cubicBezTo>
                    <a:pt x="445" y="424"/>
                    <a:pt x="445" y="424"/>
                    <a:pt x="445" y="424"/>
                  </a:cubicBezTo>
                  <a:cubicBezTo>
                    <a:pt x="459" y="424"/>
                    <a:pt x="466" y="417"/>
                    <a:pt x="466" y="403"/>
                  </a:cubicBezTo>
                  <a:cubicBezTo>
                    <a:pt x="466" y="403"/>
                    <a:pt x="466" y="318"/>
                    <a:pt x="403" y="290"/>
                  </a:cubicBezTo>
                  <a:cubicBezTo>
                    <a:pt x="374" y="276"/>
                    <a:pt x="374" y="276"/>
                    <a:pt x="360" y="276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0" y="241"/>
                    <a:pt x="346" y="226"/>
                    <a:pt x="339" y="191"/>
                  </a:cubicBezTo>
                  <a:cubicBezTo>
                    <a:pt x="332" y="191"/>
                    <a:pt x="332" y="184"/>
                    <a:pt x="332" y="170"/>
                  </a:cubicBezTo>
                  <a:cubicBezTo>
                    <a:pt x="332" y="163"/>
                    <a:pt x="325" y="141"/>
                    <a:pt x="332" y="141"/>
                  </a:cubicBezTo>
                  <a:cubicBezTo>
                    <a:pt x="332" y="127"/>
                    <a:pt x="332" y="106"/>
                    <a:pt x="332" y="99"/>
                  </a:cubicBezTo>
                  <a:cubicBezTo>
                    <a:pt x="332" y="71"/>
                    <a:pt x="360" y="43"/>
                    <a:pt x="403" y="43"/>
                  </a:cubicBezTo>
                  <a:cubicBezTo>
                    <a:pt x="452" y="43"/>
                    <a:pt x="473" y="71"/>
                    <a:pt x="480" y="99"/>
                  </a:cubicBezTo>
                  <a:cubicBezTo>
                    <a:pt x="480" y="106"/>
                    <a:pt x="473" y="127"/>
                    <a:pt x="473" y="141"/>
                  </a:cubicBezTo>
                  <a:cubicBezTo>
                    <a:pt x="487" y="141"/>
                    <a:pt x="480" y="163"/>
                    <a:pt x="480" y="170"/>
                  </a:cubicBezTo>
                  <a:cubicBezTo>
                    <a:pt x="480" y="184"/>
                    <a:pt x="473" y="191"/>
                    <a:pt x="466" y="191"/>
                  </a:cubicBezTo>
                  <a:cubicBezTo>
                    <a:pt x="459" y="226"/>
                    <a:pt x="445" y="241"/>
                    <a:pt x="445" y="241"/>
                  </a:cubicBezTo>
                  <a:cubicBezTo>
                    <a:pt x="445" y="276"/>
                    <a:pt x="445" y="276"/>
                    <a:pt x="445" y="276"/>
                  </a:cubicBezTo>
                  <a:cubicBezTo>
                    <a:pt x="445" y="276"/>
                    <a:pt x="459" y="276"/>
                    <a:pt x="494" y="297"/>
                  </a:cubicBezTo>
                  <a:cubicBezTo>
                    <a:pt x="537" y="311"/>
                    <a:pt x="523" y="297"/>
                    <a:pt x="551" y="318"/>
                  </a:cubicBezTo>
                  <a:cubicBezTo>
                    <a:pt x="607" y="339"/>
                    <a:pt x="607" y="410"/>
                    <a:pt x="607" y="410"/>
                  </a:cubicBezTo>
                  <a:close/>
                  <a:moveTo>
                    <a:pt x="325" y="283"/>
                  </a:moveTo>
                  <a:lnTo>
                    <a:pt x="325" y="283"/>
                  </a:lnTo>
                  <a:cubicBezTo>
                    <a:pt x="367" y="297"/>
                    <a:pt x="353" y="290"/>
                    <a:pt x="388" y="304"/>
                  </a:cubicBezTo>
                  <a:cubicBezTo>
                    <a:pt x="445" y="332"/>
                    <a:pt x="445" y="403"/>
                    <a:pt x="445" y="403"/>
                  </a:cubicBezTo>
                  <a:cubicBezTo>
                    <a:pt x="445" y="417"/>
                    <a:pt x="431" y="424"/>
                    <a:pt x="424" y="424"/>
                  </a:cubicBezTo>
                  <a:cubicBezTo>
                    <a:pt x="21" y="424"/>
                    <a:pt x="21" y="424"/>
                    <a:pt x="21" y="424"/>
                  </a:cubicBezTo>
                  <a:cubicBezTo>
                    <a:pt x="14" y="424"/>
                    <a:pt x="0" y="417"/>
                    <a:pt x="0" y="403"/>
                  </a:cubicBezTo>
                  <a:cubicBezTo>
                    <a:pt x="0" y="403"/>
                    <a:pt x="0" y="332"/>
                    <a:pt x="56" y="304"/>
                  </a:cubicBezTo>
                  <a:cubicBezTo>
                    <a:pt x="92" y="290"/>
                    <a:pt x="77" y="304"/>
                    <a:pt x="120" y="283"/>
                  </a:cubicBezTo>
                  <a:cubicBezTo>
                    <a:pt x="162" y="269"/>
                    <a:pt x="176" y="262"/>
                    <a:pt x="176" y="262"/>
                  </a:cubicBezTo>
                  <a:cubicBezTo>
                    <a:pt x="176" y="219"/>
                    <a:pt x="176" y="219"/>
                    <a:pt x="176" y="219"/>
                  </a:cubicBezTo>
                  <a:cubicBezTo>
                    <a:pt x="176" y="219"/>
                    <a:pt x="155" y="205"/>
                    <a:pt x="155" y="170"/>
                  </a:cubicBezTo>
                  <a:cubicBezTo>
                    <a:pt x="141" y="170"/>
                    <a:pt x="141" y="156"/>
                    <a:pt x="141" y="149"/>
                  </a:cubicBezTo>
                  <a:cubicBezTo>
                    <a:pt x="141" y="141"/>
                    <a:pt x="134" y="113"/>
                    <a:pt x="148" y="113"/>
                  </a:cubicBezTo>
                  <a:cubicBezTo>
                    <a:pt x="141" y="92"/>
                    <a:pt x="141" y="78"/>
                    <a:pt x="141" y="71"/>
                  </a:cubicBezTo>
                  <a:cubicBezTo>
                    <a:pt x="148" y="35"/>
                    <a:pt x="176" y="7"/>
                    <a:pt x="219" y="0"/>
                  </a:cubicBezTo>
                  <a:cubicBezTo>
                    <a:pt x="275" y="7"/>
                    <a:pt x="297" y="35"/>
                    <a:pt x="304" y="71"/>
                  </a:cubicBezTo>
                  <a:cubicBezTo>
                    <a:pt x="304" y="78"/>
                    <a:pt x="304" y="92"/>
                    <a:pt x="297" y="113"/>
                  </a:cubicBezTo>
                  <a:cubicBezTo>
                    <a:pt x="311" y="113"/>
                    <a:pt x="304" y="141"/>
                    <a:pt x="304" y="149"/>
                  </a:cubicBezTo>
                  <a:cubicBezTo>
                    <a:pt x="304" y="156"/>
                    <a:pt x="304" y="170"/>
                    <a:pt x="290" y="170"/>
                  </a:cubicBezTo>
                  <a:cubicBezTo>
                    <a:pt x="282" y="205"/>
                    <a:pt x="268" y="219"/>
                    <a:pt x="268" y="219"/>
                  </a:cubicBezTo>
                  <a:cubicBezTo>
                    <a:pt x="268" y="262"/>
                    <a:pt x="268" y="262"/>
                    <a:pt x="268" y="262"/>
                  </a:cubicBezTo>
                  <a:cubicBezTo>
                    <a:pt x="268" y="262"/>
                    <a:pt x="282" y="262"/>
                    <a:pt x="325" y="2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1D510F3-D23C-440F-A743-FE338F0D9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82" y="4604133"/>
            <a:ext cx="1187282" cy="1039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130CF3-FDF7-4E6E-BFCE-EE098795A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96" y="4370692"/>
            <a:ext cx="1324612" cy="1052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612794-7C8E-4556-AE3F-920B109747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39" y="5251302"/>
            <a:ext cx="1823739" cy="1193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D49182-84A5-4DD4-B514-DA94BDA355E0}"/>
              </a:ext>
            </a:extLst>
          </p:cNvPr>
          <p:cNvGrpSpPr/>
          <p:nvPr/>
        </p:nvGrpSpPr>
        <p:grpSpPr>
          <a:xfrm>
            <a:off x="7212558" y="5251302"/>
            <a:ext cx="1517481" cy="1013731"/>
            <a:chOff x="7212558" y="5644124"/>
            <a:chExt cx="1517481" cy="10137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942175B-2995-489D-AEDC-C88B06CCD5C4}"/>
                </a:ext>
              </a:extLst>
            </p:cNvPr>
            <p:cNvSpPr/>
            <p:nvPr/>
          </p:nvSpPr>
          <p:spPr>
            <a:xfrm>
              <a:off x="7447323" y="5644124"/>
              <a:ext cx="1117365" cy="1013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CC476D-0694-4570-BEAF-FA9C0519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558" y="5644124"/>
              <a:ext cx="1517481" cy="101373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0A7A5BDB-7A9A-4EFA-A185-5D9D239A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27" y="585045"/>
            <a:ext cx="11359006" cy="79057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WRF 4907 – Leading Water Utility Innovation </a:t>
            </a:r>
            <a:endParaRPr lang="es-419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FF1FCE5-FEB0-4C85-9457-BD19CFB8D040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107412" y="2143492"/>
            <a:ext cx="0" cy="1506031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6100646" y="1"/>
            <a:ext cx="0" cy="1226457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00628" y="1661777"/>
            <a:ext cx="4305790" cy="12008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Utility Supply Chain Mapping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Survey of Successful Collaborations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Case Studies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Workshop 2 – hosted by San Jose Water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188642" y="4244970"/>
            <a:ext cx="3848576" cy="7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Simple Tool to Apply Framework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Workshop 3 – hosted by WSAA</a:t>
            </a:r>
          </a:p>
        </p:txBody>
      </p:sp>
      <p:sp>
        <p:nvSpPr>
          <p:cNvPr id="19" name="Title 13"/>
          <p:cNvSpPr txBox="1">
            <a:spLocks/>
          </p:cNvSpPr>
          <p:nvPr/>
        </p:nvSpPr>
        <p:spPr bwMode="auto">
          <a:xfrm>
            <a:off x="1124857" y="3743085"/>
            <a:ext cx="4395365" cy="3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Arial"/>
                <a:cs typeface="Arial"/>
              </a:rPr>
              <a:t>Task 3 – Create an Innovation Strategy Development Tool</a:t>
            </a:r>
          </a:p>
        </p:txBody>
      </p:sp>
      <p:sp>
        <p:nvSpPr>
          <p:cNvPr id="29" name="Title 13"/>
          <p:cNvSpPr txBox="1">
            <a:spLocks/>
          </p:cNvSpPr>
          <p:nvPr/>
        </p:nvSpPr>
        <p:spPr bwMode="auto">
          <a:xfrm>
            <a:off x="6694083" y="1095829"/>
            <a:ext cx="4789705" cy="46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9900"/>
                </a:solidFill>
                <a:latin typeface="Arial"/>
                <a:cs typeface="Arial"/>
              </a:rPr>
              <a:t>Task 2 – Identify Collaboration Strategies to Jumpstart Innovation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F1B7-145B-453F-9D3F-4F4D8548F3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41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5D836E-44DC-44A5-BF66-64929295B882}"/>
              </a:ext>
            </a:extLst>
          </p:cNvPr>
          <p:cNvGrpSpPr/>
          <p:nvPr/>
        </p:nvGrpSpPr>
        <p:grpSpPr>
          <a:xfrm>
            <a:off x="5736980" y="1307402"/>
            <a:ext cx="708750" cy="708750"/>
            <a:chOff x="1936807" y="993607"/>
            <a:chExt cx="708750" cy="70875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1FA425-9801-4F0B-934A-09AF152CDA7A}"/>
                </a:ext>
              </a:extLst>
            </p:cNvPr>
            <p:cNvSpPr/>
            <p:nvPr/>
          </p:nvSpPr>
          <p:spPr>
            <a:xfrm>
              <a:off x="1936807" y="993607"/>
              <a:ext cx="708750" cy="708750"/>
            </a:xfrm>
            <a:prstGeom prst="ellipse">
              <a:avLst/>
            </a:prstGeom>
            <a:solidFill>
              <a:srgbClr val="FF9900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8E7C69-1A0A-404F-A7DC-959B8AF80775}"/>
                </a:ext>
              </a:extLst>
            </p:cNvPr>
            <p:cNvGrpSpPr/>
            <p:nvPr/>
          </p:nvGrpSpPr>
          <p:grpSpPr>
            <a:xfrm>
              <a:off x="2049273" y="1145530"/>
              <a:ext cx="459670" cy="401299"/>
              <a:chOff x="1450975" y="3768725"/>
              <a:chExt cx="300038" cy="261938"/>
            </a:xfrm>
            <a:solidFill>
              <a:schemeClr val="bg1"/>
            </a:solidFill>
          </p:grpSpPr>
          <p:sp>
            <p:nvSpPr>
              <p:cNvPr id="26" name="Oval 154">
                <a:extLst>
                  <a:ext uri="{FF2B5EF4-FFF2-40B4-BE49-F238E27FC236}">
                    <a16:creationId xmlns:a16="http://schemas.microsoft.com/office/drawing/2014/main" id="{C4E086E1-D264-48AF-97C1-7EF47811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075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Oval 155">
                <a:extLst>
                  <a:ext uri="{FF2B5EF4-FFF2-40B4-BE49-F238E27FC236}">
                    <a16:creationId xmlns:a16="http://schemas.microsoft.com/office/drawing/2014/main" id="{8D20A3EC-2828-4077-AEE4-87CB1C912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763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156">
                <a:extLst>
                  <a:ext uri="{FF2B5EF4-FFF2-40B4-BE49-F238E27FC236}">
                    <a16:creationId xmlns:a16="http://schemas.microsoft.com/office/drawing/2014/main" id="{AE8C43A3-CDD0-441C-990A-AFC5B2A793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0975" y="3768725"/>
                <a:ext cx="300038" cy="204788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0" y="0"/>
                  </a:cxn>
                  <a:cxn ang="0">
                    <a:pos x="37" y="4"/>
                  </a:cxn>
                  <a:cxn ang="0">
                    <a:pos x="37" y="15"/>
                  </a:cxn>
                  <a:cxn ang="0">
                    <a:pos x="19" y="15"/>
                  </a:cxn>
                  <a:cxn ang="0">
                    <a:pos x="13" y="18"/>
                  </a:cxn>
                  <a:cxn ang="0">
                    <a:pos x="2" y="40"/>
                  </a:cxn>
                  <a:cxn ang="0">
                    <a:pos x="0" y="47"/>
                  </a:cxn>
                  <a:cxn ang="0">
                    <a:pos x="0" y="69"/>
                  </a:cxn>
                  <a:cxn ang="0">
                    <a:pos x="3" y="75"/>
                  </a:cxn>
                  <a:cxn ang="0">
                    <a:pos x="5" y="77"/>
                  </a:cxn>
                  <a:cxn ang="0">
                    <a:pos x="9" y="79"/>
                  </a:cxn>
                  <a:cxn ang="0">
                    <a:pos x="29" y="65"/>
                  </a:cxn>
                  <a:cxn ang="0">
                    <a:pos x="50" y="80"/>
                  </a:cxn>
                  <a:cxn ang="0">
                    <a:pos x="74" y="80"/>
                  </a:cxn>
                  <a:cxn ang="0">
                    <a:pos x="95" y="65"/>
                  </a:cxn>
                  <a:cxn ang="0">
                    <a:pos x="115" y="79"/>
                  </a:cxn>
                  <a:cxn ang="0">
                    <a:pos x="117" y="76"/>
                  </a:cxn>
                  <a:cxn ang="0">
                    <a:pos x="117" y="4"/>
                  </a:cxn>
                  <a:cxn ang="0">
                    <a:pos x="113" y="0"/>
                  </a:cxn>
                  <a:cxn ang="0">
                    <a:pos x="37" y="44"/>
                  </a:cxn>
                  <a:cxn ang="0">
                    <a:pos x="15" y="44"/>
                  </a:cxn>
                  <a:cxn ang="0">
                    <a:pos x="22" y="22"/>
                  </a:cxn>
                  <a:cxn ang="0">
                    <a:pos x="37" y="22"/>
                  </a:cxn>
                  <a:cxn ang="0">
                    <a:pos x="37" y="44"/>
                  </a:cxn>
                </a:cxnLst>
                <a:rect l="0" t="0" r="r" b="b"/>
                <a:pathLst>
                  <a:path w="117" h="80">
                    <a:moveTo>
                      <a:pt x="11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0"/>
                      <a:pt x="37" y="2"/>
                      <a:pt x="37" y="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4" y="16"/>
                      <a:pt x="13" y="1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2"/>
                      <a:pt x="0" y="45"/>
                      <a:pt x="0" y="4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1"/>
                      <a:pt x="2" y="74"/>
                      <a:pt x="3" y="75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8" y="79"/>
                      <a:pt x="9" y="79"/>
                    </a:cubicBezTo>
                    <a:cubicBezTo>
                      <a:pt x="12" y="71"/>
                      <a:pt x="20" y="65"/>
                      <a:pt x="29" y="65"/>
                    </a:cubicBezTo>
                    <a:cubicBezTo>
                      <a:pt x="39" y="65"/>
                      <a:pt x="47" y="71"/>
                      <a:pt x="50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71"/>
                      <a:pt x="85" y="65"/>
                      <a:pt x="95" y="65"/>
                    </a:cubicBezTo>
                    <a:cubicBezTo>
                      <a:pt x="104" y="65"/>
                      <a:pt x="112" y="71"/>
                      <a:pt x="115" y="79"/>
                    </a:cubicBezTo>
                    <a:cubicBezTo>
                      <a:pt x="116" y="78"/>
                      <a:pt x="117" y="77"/>
                      <a:pt x="117" y="76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  <a:moveTo>
                      <a:pt x="37" y="44"/>
                    </a:moveTo>
                    <a:cubicBezTo>
                      <a:pt x="15" y="44"/>
                      <a:pt x="15" y="44"/>
                      <a:pt x="15" y="4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37" y="22"/>
                      <a:pt x="37" y="22"/>
                      <a:pt x="37" y="22"/>
                    </a:cubicBezTo>
                    <a:lnTo>
                      <a:pt x="37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F40478-FA79-4832-9A60-000B6C2AC3B3}"/>
              </a:ext>
            </a:extLst>
          </p:cNvPr>
          <p:cNvGrpSpPr/>
          <p:nvPr/>
        </p:nvGrpSpPr>
        <p:grpSpPr>
          <a:xfrm>
            <a:off x="5753124" y="3776861"/>
            <a:ext cx="708750" cy="708750"/>
            <a:chOff x="6081625" y="4241756"/>
            <a:chExt cx="708750" cy="7087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E2EA82B-2CBA-4AD2-B759-C1788582B72C}"/>
                </a:ext>
              </a:extLst>
            </p:cNvPr>
            <p:cNvSpPr/>
            <p:nvPr/>
          </p:nvSpPr>
          <p:spPr>
            <a:xfrm>
              <a:off x="6081625" y="4241756"/>
              <a:ext cx="708750" cy="708750"/>
            </a:xfrm>
            <a:prstGeom prst="ellipse">
              <a:avLst/>
            </a:prstGeom>
            <a:solidFill>
              <a:schemeClr val="tx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102">
              <a:extLst>
                <a:ext uri="{FF2B5EF4-FFF2-40B4-BE49-F238E27FC236}">
                  <a16:creationId xmlns:a16="http://schemas.microsoft.com/office/drawing/2014/main" id="{78ADB344-BFDB-4FC1-A970-FEAEC4C8A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681" y="4362688"/>
              <a:ext cx="503332" cy="452999"/>
            </a:xfrm>
            <a:custGeom>
              <a:avLst/>
              <a:gdLst>
                <a:gd name="T0" fmla="*/ 35703 w 498"/>
                <a:gd name="T1" fmla="*/ 67874 h 445"/>
                <a:gd name="T2" fmla="*/ 35703 w 498"/>
                <a:gd name="T3" fmla="*/ 67874 h 445"/>
                <a:gd name="T4" fmla="*/ 63372 w 498"/>
                <a:gd name="T5" fmla="*/ 75965 h 445"/>
                <a:gd name="T6" fmla="*/ 67389 w 498"/>
                <a:gd name="T7" fmla="*/ 75965 h 445"/>
                <a:gd name="T8" fmla="*/ 87026 w 498"/>
                <a:gd name="T9" fmla="*/ 60232 h 445"/>
                <a:gd name="T10" fmla="*/ 87026 w 498"/>
                <a:gd name="T11" fmla="*/ 56187 h 445"/>
                <a:gd name="T12" fmla="*/ 79439 w 498"/>
                <a:gd name="T13" fmla="*/ 48096 h 445"/>
                <a:gd name="T14" fmla="*/ 122728 w 498"/>
                <a:gd name="T15" fmla="*/ 4495 h 445"/>
                <a:gd name="T16" fmla="*/ 87026 w 498"/>
                <a:gd name="T17" fmla="*/ 0 h 445"/>
                <a:gd name="T18" fmla="*/ 47753 w 498"/>
                <a:gd name="T19" fmla="*/ 24273 h 445"/>
                <a:gd name="T20" fmla="*/ 32133 w 498"/>
                <a:gd name="T21" fmla="*/ 36409 h 445"/>
                <a:gd name="T22" fmla="*/ 23653 w 498"/>
                <a:gd name="T23" fmla="*/ 52141 h 445"/>
                <a:gd name="T24" fmla="*/ 8033 w 498"/>
                <a:gd name="T25" fmla="*/ 56187 h 445"/>
                <a:gd name="T26" fmla="*/ 0 w 498"/>
                <a:gd name="T27" fmla="*/ 64278 h 445"/>
                <a:gd name="T28" fmla="*/ 0 w 498"/>
                <a:gd name="T29" fmla="*/ 67874 h 445"/>
                <a:gd name="T30" fmla="*/ 16066 w 498"/>
                <a:gd name="T31" fmla="*/ 84055 h 445"/>
                <a:gd name="T32" fmla="*/ 23653 w 498"/>
                <a:gd name="T33" fmla="*/ 88101 h 445"/>
                <a:gd name="T34" fmla="*/ 32133 w 498"/>
                <a:gd name="T35" fmla="*/ 80010 h 445"/>
                <a:gd name="T36" fmla="*/ 35703 w 498"/>
                <a:gd name="T37" fmla="*/ 67874 h 445"/>
                <a:gd name="T38" fmla="*/ 99075 w 498"/>
                <a:gd name="T39" fmla="*/ 71919 h 445"/>
                <a:gd name="T40" fmla="*/ 99075 w 498"/>
                <a:gd name="T41" fmla="*/ 71919 h 445"/>
                <a:gd name="T42" fmla="*/ 95059 w 498"/>
                <a:gd name="T43" fmla="*/ 71919 h 445"/>
                <a:gd name="T44" fmla="*/ 79439 w 498"/>
                <a:gd name="T45" fmla="*/ 84055 h 445"/>
                <a:gd name="T46" fmla="*/ 75422 w 498"/>
                <a:gd name="T47" fmla="*/ 91697 h 445"/>
                <a:gd name="T48" fmla="*/ 170035 w 498"/>
                <a:gd name="T49" fmla="*/ 195530 h 445"/>
                <a:gd name="T50" fmla="*/ 178068 w 498"/>
                <a:gd name="T51" fmla="*/ 195530 h 445"/>
                <a:gd name="T52" fmla="*/ 190117 w 498"/>
                <a:gd name="T53" fmla="*/ 187439 h 445"/>
                <a:gd name="T54" fmla="*/ 190117 w 498"/>
                <a:gd name="T55" fmla="*/ 179798 h 445"/>
                <a:gd name="T56" fmla="*/ 99075 w 498"/>
                <a:gd name="T57" fmla="*/ 71919 h 445"/>
                <a:gd name="T58" fmla="*/ 221804 w 498"/>
                <a:gd name="T59" fmla="*/ 28318 h 445"/>
                <a:gd name="T60" fmla="*/ 221804 w 498"/>
                <a:gd name="T61" fmla="*/ 28318 h 445"/>
                <a:gd name="T62" fmla="*/ 213771 w 498"/>
                <a:gd name="T63" fmla="*/ 24273 h 445"/>
                <a:gd name="T64" fmla="*/ 205737 w 498"/>
                <a:gd name="T65" fmla="*/ 40005 h 445"/>
                <a:gd name="T66" fmla="*/ 182084 w 498"/>
                <a:gd name="T67" fmla="*/ 48096 h 445"/>
                <a:gd name="T68" fmla="*/ 178068 w 498"/>
                <a:gd name="T69" fmla="*/ 28318 h 445"/>
                <a:gd name="T70" fmla="*/ 186101 w 498"/>
                <a:gd name="T71" fmla="*/ 8540 h 445"/>
                <a:gd name="T72" fmla="*/ 182084 w 498"/>
                <a:gd name="T73" fmla="*/ 4495 h 445"/>
                <a:gd name="T74" fmla="*/ 150398 w 498"/>
                <a:gd name="T75" fmla="*/ 32364 h 445"/>
                <a:gd name="T76" fmla="*/ 142365 w 498"/>
                <a:gd name="T77" fmla="*/ 67874 h 445"/>
                <a:gd name="T78" fmla="*/ 126745 w 498"/>
                <a:gd name="T79" fmla="*/ 84055 h 445"/>
                <a:gd name="T80" fmla="*/ 142365 w 498"/>
                <a:gd name="T81" fmla="*/ 103833 h 445"/>
                <a:gd name="T82" fmla="*/ 162448 w 498"/>
                <a:gd name="T83" fmla="*/ 84055 h 445"/>
                <a:gd name="T84" fmla="*/ 182084 w 498"/>
                <a:gd name="T85" fmla="*/ 80010 h 445"/>
                <a:gd name="T86" fmla="*/ 217787 w 498"/>
                <a:gd name="T87" fmla="*/ 64278 h 445"/>
                <a:gd name="T88" fmla="*/ 221804 w 498"/>
                <a:gd name="T89" fmla="*/ 28318 h 445"/>
                <a:gd name="T90" fmla="*/ 32133 w 498"/>
                <a:gd name="T91" fmla="*/ 179798 h 445"/>
                <a:gd name="T92" fmla="*/ 32133 w 498"/>
                <a:gd name="T93" fmla="*/ 179798 h 445"/>
                <a:gd name="T94" fmla="*/ 32133 w 498"/>
                <a:gd name="T95" fmla="*/ 187439 h 445"/>
                <a:gd name="T96" fmla="*/ 39719 w 498"/>
                <a:gd name="T97" fmla="*/ 199576 h 445"/>
                <a:gd name="T98" fmla="*/ 47753 w 498"/>
                <a:gd name="T99" fmla="*/ 195530 h 445"/>
                <a:gd name="T100" fmla="*/ 103092 w 498"/>
                <a:gd name="T101" fmla="*/ 143838 h 445"/>
                <a:gd name="T102" fmla="*/ 87026 w 498"/>
                <a:gd name="T103" fmla="*/ 123611 h 445"/>
                <a:gd name="T104" fmla="*/ 32133 w 498"/>
                <a:gd name="T105" fmla="*/ 179798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077915D-6D90-41A7-9088-F1CD6A52A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12" y="2961611"/>
            <a:ext cx="2574289" cy="2574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60FE4-3631-4670-B0BE-7D02C99D1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928" y="468841"/>
            <a:ext cx="2487848" cy="24520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30CA58-B7C7-4DCD-91F2-83F46E2E6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10"/>
          <a:stretch/>
        </p:blipFill>
        <p:spPr>
          <a:xfrm>
            <a:off x="7288316" y="4349840"/>
            <a:ext cx="1841559" cy="22084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835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9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62ED9E-1392-4A15-BBB4-576547A22BC0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E4B83-C64C-4F2E-AEA5-CE3A52BD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65" y="365125"/>
            <a:ext cx="11593606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Task 3 – Create an Innovation Strategy Development Tool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5CB0F-063F-4798-BC0C-A24AC6556C6A}"/>
              </a:ext>
            </a:extLst>
          </p:cNvPr>
          <p:cNvSpPr/>
          <p:nvPr/>
        </p:nvSpPr>
        <p:spPr>
          <a:xfrm>
            <a:off x="838200" y="1797784"/>
            <a:ext cx="88991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Core Functions of Tool: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Assess their current innovation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Set expectations for the program (i.e., desired level of maturity)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Develop innovation strategy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Create a dashboard for tracking progress toward goals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CF40D95-C706-4923-81AF-5AB214E7CC20}"/>
              </a:ext>
            </a:extLst>
          </p:cNvPr>
          <p:cNvGraphicFramePr/>
          <p:nvPr>
            <p:extLst/>
          </p:nvPr>
        </p:nvGraphicFramePr>
        <p:xfrm>
          <a:off x="838200" y="3102410"/>
          <a:ext cx="10811435" cy="3390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912B7F3-DE2F-47A3-B776-DFCDAADD02F7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107498" y="4612950"/>
            <a:ext cx="0" cy="224505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107412" y="2143492"/>
            <a:ext cx="0" cy="1506031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6100646" y="1"/>
            <a:ext cx="0" cy="1226457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00628" y="1661777"/>
            <a:ext cx="4305790" cy="12008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Utility Supply Chain Mapping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Survey of Successful Collaborations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Case Studies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Workshop 2 – hosted by San Jose Water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188642" y="4244970"/>
            <a:ext cx="3848576" cy="7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Simple Tool to Apply Framework</a:t>
            </a:r>
          </a:p>
          <a:p>
            <a:pPr marL="257175" indent="-2571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Workshop 3 – hosted by WSAA</a:t>
            </a:r>
          </a:p>
        </p:txBody>
      </p:sp>
      <p:sp>
        <p:nvSpPr>
          <p:cNvPr id="19" name="Title 13"/>
          <p:cNvSpPr txBox="1">
            <a:spLocks/>
          </p:cNvSpPr>
          <p:nvPr/>
        </p:nvSpPr>
        <p:spPr bwMode="auto">
          <a:xfrm>
            <a:off x="1124857" y="3743085"/>
            <a:ext cx="4395365" cy="3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Arial"/>
                <a:cs typeface="Arial"/>
              </a:rPr>
              <a:t>Task 3 – Create an Innovation Strategy Development Tool</a:t>
            </a:r>
          </a:p>
        </p:txBody>
      </p:sp>
      <p:sp>
        <p:nvSpPr>
          <p:cNvPr id="29" name="Title 13"/>
          <p:cNvSpPr txBox="1">
            <a:spLocks/>
          </p:cNvSpPr>
          <p:nvPr/>
        </p:nvSpPr>
        <p:spPr bwMode="auto">
          <a:xfrm>
            <a:off x="6694083" y="1095829"/>
            <a:ext cx="4789705" cy="46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9900"/>
                </a:solidFill>
                <a:latin typeface="Arial"/>
                <a:cs typeface="Arial"/>
              </a:rPr>
              <a:t>Task 2 – Identify Collaboration Strategies to Jumpstart Innovation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F1B7-145B-453F-9D3F-4F4D8548F3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43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5D836E-44DC-44A5-BF66-64929295B882}"/>
              </a:ext>
            </a:extLst>
          </p:cNvPr>
          <p:cNvGrpSpPr/>
          <p:nvPr/>
        </p:nvGrpSpPr>
        <p:grpSpPr>
          <a:xfrm>
            <a:off x="5736980" y="1307402"/>
            <a:ext cx="708750" cy="708750"/>
            <a:chOff x="1936807" y="993607"/>
            <a:chExt cx="708750" cy="70875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1FA425-9801-4F0B-934A-09AF152CDA7A}"/>
                </a:ext>
              </a:extLst>
            </p:cNvPr>
            <p:cNvSpPr/>
            <p:nvPr/>
          </p:nvSpPr>
          <p:spPr>
            <a:xfrm>
              <a:off x="1936807" y="993607"/>
              <a:ext cx="708750" cy="708750"/>
            </a:xfrm>
            <a:prstGeom prst="ellipse">
              <a:avLst/>
            </a:prstGeom>
            <a:solidFill>
              <a:srgbClr val="FF9900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8E7C69-1A0A-404F-A7DC-959B8AF80775}"/>
                </a:ext>
              </a:extLst>
            </p:cNvPr>
            <p:cNvGrpSpPr/>
            <p:nvPr/>
          </p:nvGrpSpPr>
          <p:grpSpPr>
            <a:xfrm>
              <a:off x="2049273" y="1145530"/>
              <a:ext cx="459670" cy="401299"/>
              <a:chOff x="1450975" y="3768725"/>
              <a:chExt cx="300038" cy="261938"/>
            </a:xfrm>
            <a:solidFill>
              <a:schemeClr val="bg1"/>
            </a:solidFill>
          </p:grpSpPr>
          <p:sp>
            <p:nvSpPr>
              <p:cNvPr id="26" name="Oval 154">
                <a:extLst>
                  <a:ext uri="{FF2B5EF4-FFF2-40B4-BE49-F238E27FC236}">
                    <a16:creationId xmlns:a16="http://schemas.microsoft.com/office/drawing/2014/main" id="{C4E086E1-D264-48AF-97C1-7EF47811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075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Oval 155">
                <a:extLst>
                  <a:ext uri="{FF2B5EF4-FFF2-40B4-BE49-F238E27FC236}">
                    <a16:creationId xmlns:a16="http://schemas.microsoft.com/office/drawing/2014/main" id="{8D20A3EC-2828-4077-AEE4-87CB1C912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763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156">
                <a:extLst>
                  <a:ext uri="{FF2B5EF4-FFF2-40B4-BE49-F238E27FC236}">
                    <a16:creationId xmlns:a16="http://schemas.microsoft.com/office/drawing/2014/main" id="{AE8C43A3-CDD0-441C-990A-AFC5B2A793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0975" y="3768725"/>
                <a:ext cx="300038" cy="204788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0" y="0"/>
                  </a:cxn>
                  <a:cxn ang="0">
                    <a:pos x="37" y="4"/>
                  </a:cxn>
                  <a:cxn ang="0">
                    <a:pos x="37" y="15"/>
                  </a:cxn>
                  <a:cxn ang="0">
                    <a:pos x="19" y="15"/>
                  </a:cxn>
                  <a:cxn ang="0">
                    <a:pos x="13" y="18"/>
                  </a:cxn>
                  <a:cxn ang="0">
                    <a:pos x="2" y="40"/>
                  </a:cxn>
                  <a:cxn ang="0">
                    <a:pos x="0" y="47"/>
                  </a:cxn>
                  <a:cxn ang="0">
                    <a:pos x="0" y="69"/>
                  </a:cxn>
                  <a:cxn ang="0">
                    <a:pos x="3" y="75"/>
                  </a:cxn>
                  <a:cxn ang="0">
                    <a:pos x="5" y="77"/>
                  </a:cxn>
                  <a:cxn ang="0">
                    <a:pos x="9" y="79"/>
                  </a:cxn>
                  <a:cxn ang="0">
                    <a:pos x="29" y="65"/>
                  </a:cxn>
                  <a:cxn ang="0">
                    <a:pos x="50" y="80"/>
                  </a:cxn>
                  <a:cxn ang="0">
                    <a:pos x="74" y="80"/>
                  </a:cxn>
                  <a:cxn ang="0">
                    <a:pos x="95" y="65"/>
                  </a:cxn>
                  <a:cxn ang="0">
                    <a:pos x="115" y="79"/>
                  </a:cxn>
                  <a:cxn ang="0">
                    <a:pos x="117" y="76"/>
                  </a:cxn>
                  <a:cxn ang="0">
                    <a:pos x="117" y="4"/>
                  </a:cxn>
                  <a:cxn ang="0">
                    <a:pos x="113" y="0"/>
                  </a:cxn>
                  <a:cxn ang="0">
                    <a:pos x="37" y="44"/>
                  </a:cxn>
                  <a:cxn ang="0">
                    <a:pos x="15" y="44"/>
                  </a:cxn>
                  <a:cxn ang="0">
                    <a:pos x="22" y="22"/>
                  </a:cxn>
                  <a:cxn ang="0">
                    <a:pos x="37" y="22"/>
                  </a:cxn>
                  <a:cxn ang="0">
                    <a:pos x="37" y="44"/>
                  </a:cxn>
                </a:cxnLst>
                <a:rect l="0" t="0" r="r" b="b"/>
                <a:pathLst>
                  <a:path w="117" h="80">
                    <a:moveTo>
                      <a:pt x="11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0"/>
                      <a:pt x="37" y="2"/>
                      <a:pt x="37" y="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4" y="16"/>
                      <a:pt x="13" y="1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2"/>
                      <a:pt x="0" y="45"/>
                      <a:pt x="0" y="4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1"/>
                      <a:pt x="2" y="74"/>
                      <a:pt x="3" y="75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8" y="79"/>
                      <a:pt x="9" y="79"/>
                    </a:cubicBezTo>
                    <a:cubicBezTo>
                      <a:pt x="12" y="71"/>
                      <a:pt x="20" y="65"/>
                      <a:pt x="29" y="65"/>
                    </a:cubicBezTo>
                    <a:cubicBezTo>
                      <a:pt x="39" y="65"/>
                      <a:pt x="47" y="71"/>
                      <a:pt x="50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71"/>
                      <a:pt x="85" y="65"/>
                      <a:pt x="95" y="65"/>
                    </a:cubicBezTo>
                    <a:cubicBezTo>
                      <a:pt x="104" y="65"/>
                      <a:pt x="112" y="71"/>
                      <a:pt x="115" y="79"/>
                    </a:cubicBezTo>
                    <a:cubicBezTo>
                      <a:pt x="116" y="78"/>
                      <a:pt x="117" y="77"/>
                      <a:pt x="117" y="76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  <a:moveTo>
                      <a:pt x="37" y="44"/>
                    </a:moveTo>
                    <a:cubicBezTo>
                      <a:pt x="15" y="44"/>
                      <a:pt x="15" y="44"/>
                      <a:pt x="15" y="4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37" y="22"/>
                      <a:pt x="37" y="22"/>
                      <a:pt x="37" y="22"/>
                    </a:cubicBezTo>
                    <a:lnTo>
                      <a:pt x="37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F40478-FA79-4832-9A60-000B6C2AC3B3}"/>
              </a:ext>
            </a:extLst>
          </p:cNvPr>
          <p:cNvGrpSpPr/>
          <p:nvPr/>
        </p:nvGrpSpPr>
        <p:grpSpPr>
          <a:xfrm>
            <a:off x="5753124" y="3776861"/>
            <a:ext cx="708750" cy="708750"/>
            <a:chOff x="6081625" y="4241756"/>
            <a:chExt cx="708750" cy="7087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E2EA82B-2CBA-4AD2-B759-C1788582B72C}"/>
                </a:ext>
              </a:extLst>
            </p:cNvPr>
            <p:cNvSpPr/>
            <p:nvPr/>
          </p:nvSpPr>
          <p:spPr>
            <a:xfrm>
              <a:off x="6081625" y="4241756"/>
              <a:ext cx="708750" cy="708750"/>
            </a:xfrm>
            <a:prstGeom prst="ellipse">
              <a:avLst/>
            </a:prstGeom>
            <a:solidFill>
              <a:schemeClr val="tx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102">
              <a:extLst>
                <a:ext uri="{FF2B5EF4-FFF2-40B4-BE49-F238E27FC236}">
                  <a16:creationId xmlns:a16="http://schemas.microsoft.com/office/drawing/2014/main" id="{78ADB344-BFDB-4FC1-A970-FEAEC4C8A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681" y="4362688"/>
              <a:ext cx="503332" cy="452999"/>
            </a:xfrm>
            <a:custGeom>
              <a:avLst/>
              <a:gdLst>
                <a:gd name="T0" fmla="*/ 35703 w 498"/>
                <a:gd name="T1" fmla="*/ 67874 h 445"/>
                <a:gd name="T2" fmla="*/ 35703 w 498"/>
                <a:gd name="T3" fmla="*/ 67874 h 445"/>
                <a:gd name="T4" fmla="*/ 63372 w 498"/>
                <a:gd name="T5" fmla="*/ 75965 h 445"/>
                <a:gd name="T6" fmla="*/ 67389 w 498"/>
                <a:gd name="T7" fmla="*/ 75965 h 445"/>
                <a:gd name="T8" fmla="*/ 87026 w 498"/>
                <a:gd name="T9" fmla="*/ 60232 h 445"/>
                <a:gd name="T10" fmla="*/ 87026 w 498"/>
                <a:gd name="T11" fmla="*/ 56187 h 445"/>
                <a:gd name="T12" fmla="*/ 79439 w 498"/>
                <a:gd name="T13" fmla="*/ 48096 h 445"/>
                <a:gd name="T14" fmla="*/ 122728 w 498"/>
                <a:gd name="T15" fmla="*/ 4495 h 445"/>
                <a:gd name="T16" fmla="*/ 87026 w 498"/>
                <a:gd name="T17" fmla="*/ 0 h 445"/>
                <a:gd name="T18" fmla="*/ 47753 w 498"/>
                <a:gd name="T19" fmla="*/ 24273 h 445"/>
                <a:gd name="T20" fmla="*/ 32133 w 498"/>
                <a:gd name="T21" fmla="*/ 36409 h 445"/>
                <a:gd name="T22" fmla="*/ 23653 w 498"/>
                <a:gd name="T23" fmla="*/ 52141 h 445"/>
                <a:gd name="T24" fmla="*/ 8033 w 498"/>
                <a:gd name="T25" fmla="*/ 56187 h 445"/>
                <a:gd name="T26" fmla="*/ 0 w 498"/>
                <a:gd name="T27" fmla="*/ 64278 h 445"/>
                <a:gd name="T28" fmla="*/ 0 w 498"/>
                <a:gd name="T29" fmla="*/ 67874 h 445"/>
                <a:gd name="T30" fmla="*/ 16066 w 498"/>
                <a:gd name="T31" fmla="*/ 84055 h 445"/>
                <a:gd name="T32" fmla="*/ 23653 w 498"/>
                <a:gd name="T33" fmla="*/ 88101 h 445"/>
                <a:gd name="T34" fmla="*/ 32133 w 498"/>
                <a:gd name="T35" fmla="*/ 80010 h 445"/>
                <a:gd name="T36" fmla="*/ 35703 w 498"/>
                <a:gd name="T37" fmla="*/ 67874 h 445"/>
                <a:gd name="T38" fmla="*/ 99075 w 498"/>
                <a:gd name="T39" fmla="*/ 71919 h 445"/>
                <a:gd name="T40" fmla="*/ 99075 w 498"/>
                <a:gd name="T41" fmla="*/ 71919 h 445"/>
                <a:gd name="T42" fmla="*/ 95059 w 498"/>
                <a:gd name="T43" fmla="*/ 71919 h 445"/>
                <a:gd name="T44" fmla="*/ 79439 w 498"/>
                <a:gd name="T45" fmla="*/ 84055 h 445"/>
                <a:gd name="T46" fmla="*/ 75422 w 498"/>
                <a:gd name="T47" fmla="*/ 91697 h 445"/>
                <a:gd name="T48" fmla="*/ 170035 w 498"/>
                <a:gd name="T49" fmla="*/ 195530 h 445"/>
                <a:gd name="T50" fmla="*/ 178068 w 498"/>
                <a:gd name="T51" fmla="*/ 195530 h 445"/>
                <a:gd name="T52" fmla="*/ 190117 w 498"/>
                <a:gd name="T53" fmla="*/ 187439 h 445"/>
                <a:gd name="T54" fmla="*/ 190117 w 498"/>
                <a:gd name="T55" fmla="*/ 179798 h 445"/>
                <a:gd name="T56" fmla="*/ 99075 w 498"/>
                <a:gd name="T57" fmla="*/ 71919 h 445"/>
                <a:gd name="T58" fmla="*/ 221804 w 498"/>
                <a:gd name="T59" fmla="*/ 28318 h 445"/>
                <a:gd name="T60" fmla="*/ 221804 w 498"/>
                <a:gd name="T61" fmla="*/ 28318 h 445"/>
                <a:gd name="T62" fmla="*/ 213771 w 498"/>
                <a:gd name="T63" fmla="*/ 24273 h 445"/>
                <a:gd name="T64" fmla="*/ 205737 w 498"/>
                <a:gd name="T65" fmla="*/ 40005 h 445"/>
                <a:gd name="T66" fmla="*/ 182084 w 498"/>
                <a:gd name="T67" fmla="*/ 48096 h 445"/>
                <a:gd name="T68" fmla="*/ 178068 w 498"/>
                <a:gd name="T69" fmla="*/ 28318 h 445"/>
                <a:gd name="T70" fmla="*/ 186101 w 498"/>
                <a:gd name="T71" fmla="*/ 8540 h 445"/>
                <a:gd name="T72" fmla="*/ 182084 w 498"/>
                <a:gd name="T73" fmla="*/ 4495 h 445"/>
                <a:gd name="T74" fmla="*/ 150398 w 498"/>
                <a:gd name="T75" fmla="*/ 32364 h 445"/>
                <a:gd name="T76" fmla="*/ 142365 w 498"/>
                <a:gd name="T77" fmla="*/ 67874 h 445"/>
                <a:gd name="T78" fmla="*/ 126745 w 498"/>
                <a:gd name="T79" fmla="*/ 84055 h 445"/>
                <a:gd name="T80" fmla="*/ 142365 w 498"/>
                <a:gd name="T81" fmla="*/ 103833 h 445"/>
                <a:gd name="T82" fmla="*/ 162448 w 498"/>
                <a:gd name="T83" fmla="*/ 84055 h 445"/>
                <a:gd name="T84" fmla="*/ 182084 w 498"/>
                <a:gd name="T85" fmla="*/ 80010 h 445"/>
                <a:gd name="T86" fmla="*/ 217787 w 498"/>
                <a:gd name="T87" fmla="*/ 64278 h 445"/>
                <a:gd name="T88" fmla="*/ 221804 w 498"/>
                <a:gd name="T89" fmla="*/ 28318 h 445"/>
                <a:gd name="T90" fmla="*/ 32133 w 498"/>
                <a:gd name="T91" fmla="*/ 179798 h 445"/>
                <a:gd name="T92" fmla="*/ 32133 w 498"/>
                <a:gd name="T93" fmla="*/ 179798 h 445"/>
                <a:gd name="T94" fmla="*/ 32133 w 498"/>
                <a:gd name="T95" fmla="*/ 187439 h 445"/>
                <a:gd name="T96" fmla="*/ 39719 w 498"/>
                <a:gd name="T97" fmla="*/ 199576 h 445"/>
                <a:gd name="T98" fmla="*/ 47753 w 498"/>
                <a:gd name="T99" fmla="*/ 195530 h 445"/>
                <a:gd name="T100" fmla="*/ 103092 w 498"/>
                <a:gd name="T101" fmla="*/ 143838 h 445"/>
                <a:gd name="T102" fmla="*/ 87026 w 498"/>
                <a:gd name="T103" fmla="*/ 123611 h 445"/>
                <a:gd name="T104" fmla="*/ 32133 w 498"/>
                <a:gd name="T105" fmla="*/ 179798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077915D-6D90-41A7-9088-F1CD6A52A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12" y="2961611"/>
            <a:ext cx="2574289" cy="2574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60FE4-3631-4670-B0BE-7D02C99D1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928" y="468841"/>
            <a:ext cx="2487848" cy="24520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30CA58-B7C7-4DCD-91F2-83F46E2E6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10"/>
          <a:stretch/>
        </p:blipFill>
        <p:spPr>
          <a:xfrm>
            <a:off x="7288316" y="4349840"/>
            <a:ext cx="1841559" cy="22084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9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B6C1AEA-18D2-4C10-B584-091FA906A3E6}"/>
              </a:ext>
            </a:extLst>
          </p:cNvPr>
          <p:cNvSpPr/>
          <p:nvPr/>
        </p:nvSpPr>
        <p:spPr>
          <a:xfrm>
            <a:off x="8604250" y="0"/>
            <a:ext cx="3574527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107498" y="2793064"/>
            <a:ext cx="0" cy="1805279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6100646" y="0"/>
            <a:ext cx="0" cy="1899554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465412" y="1589315"/>
            <a:ext cx="5650385" cy="1763120"/>
            <a:chOff x="5922710" y="912085"/>
            <a:chExt cx="4905530" cy="2749163"/>
          </a:xfrm>
        </p:grpSpPr>
        <p:sp>
          <p:nvSpPr>
            <p:cNvPr id="29" name="Title 13"/>
            <p:cNvSpPr txBox="1">
              <a:spLocks/>
            </p:cNvSpPr>
            <p:nvPr/>
          </p:nvSpPr>
          <p:spPr bwMode="auto">
            <a:xfrm>
              <a:off x="5922710" y="912085"/>
              <a:ext cx="4725968" cy="74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  <a:latin typeface="Arial"/>
                  <a:cs typeface="Arial"/>
                </a:rPr>
                <a:t>Task 4 – Develop and Demonstrate Innovation Strategy Launch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32915" y="1741633"/>
              <a:ext cx="4895325" cy="191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/>
                  <a:cs typeface="Arial"/>
                </a:rPr>
                <a:t>Three Demonstration Utilities – WSSC, GLWA, and Louisville MSD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/>
                  <a:cs typeface="Arial"/>
                </a:rPr>
                <a:t>Planning Workshop 4 – hosted by GLWA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/>
                  <a:cs typeface="Arial"/>
                </a:rPr>
                <a:t>Lessons Learned – Workshop 5 – hosted by Louisville MSD</a:t>
              </a:r>
            </a:p>
          </p:txBody>
        </p:sp>
      </p:grpSp>
      <p:sp>
        <p:nvSpPr>
          <p:cNvPr id="19" name="Title 13"/>
          <p:cNvSpPr txBox="1">
            <a:spLocks/>
          </p:cNvSpPr>
          <p:nvPr/>
        </p:nvSpPr>
        <p:spPr bwMode="auto">
          <a:xfrm>
            <a:off x="2721259" y="4911200"/>
            <a:ext cx="2811204" cy="2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539" b="1" dirty="0">
                <a:solidFill>
                  <a:schemeClr val="accent2"/>
                </a:solidFill>
                <a:latin typeface="Arial"/>
                <a:cs typeface="Arial"/>
              </a:rPr>
              <a:t>Innovation Leader’s Resource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F6C46-92E7-411A-B380-A7C09DE635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21E8FD1F-53AA-4E40-ADE3-8F64DF797A24}"/>
              </a:ext>
            </a:extLst>
          </p:cNvPr>
          <p:cNvSpPr>
            <a:spLocks noEditPoints="1"/>
          </p:cNvSpPr>
          <p:nvPr/>
        </p:nvSpPr>
        <p:spPr bwMode="auto">
          <a:xfrm>
            <a:off x="5718605" y="4736259"/>
            <a:ext cx="758562" cy="627589"/>
          </a:xfrm>
          <a:custGeom>
            <a:avLst/>
            <a:gdLst>
              <a:gd name="T0" fmla="*/ 186184 w 64"/>
              <a:gd name="T1" fmla="*/ 144673 h 53"/>
              <a:gd name="T2" fmla="*/ 148258 w 64"/>
              <a:gd name="T3" fmla="*/ 182563 h 53"/>
              <a:gd name="T4" fmla="*/ 37926 w 64"/>
              <a:gd name="T5" fmla="*/ 182563 h 53"/>
              <a:gd name="T6" fmla="*/ 0 w 64"/>
              <a:gd name="T7" fmla="*/ 144673 h 53"/>
              <a:gd name="T8" fmla="*/ 0 w 64"/>
              <a:gd name="T9" fmla="*/ 34446 h 53"/>
              <a:gd name="T10" fmla="*/ 37926 w 64"/>
              <a:gd name="T11" fmla="*/ 0 h 53"/>
              <a:gd name="T12" fmla="*/ 148258 w 64"/>
              <a:gd name="T13" fmla="*/ 0 h 53"/>
              <a:gd name="T14" fmla="*/ 162049 w 64"/>
              <a:gd name="T15" fmla="*/ 0 h 53"/>
              <a:gd name="T16" fmla="*/ 165497 w 64"/>
              <a:gd name="T17" fmla="*/ 3445 h 53"/>
              <a:gd name="T18" fmla="*/ 165497 w 64"/>
              <a:gd name="T19" fmla="*/ 6889 h 53"/>
              <a:gd name="T20" fmla="*/ 158602 w 64"/>
              <a:gd name="T21" fmla="*/ 13778 h 53"/>
              <a:gd name="T22" fmla="*/ 155154 w 64"/>
              <a:gd name="T23" fmla="*/ 17223 h 53"/>
              <a:gd name="T24" fmla="*/ 155154 w 64"/>
              <a:gd name="T25" fmla="*/ 17223 h 53"/>
              <a:gd name="T26" fmla="*/ 148258 w 64"/>
              <a:gd name="T27" fmla="*/ 13778 h 53"/>
              <a:gd name="T28" fmla="*/ 37926 w 64"/>
              <a:gd name="T29" fmla="*/ 13778 h 53"/>
              <a:gd name="T30" fmla="*/ 17239 w 64"/>
              <a:gd name="T31" fmla="*/ 34446 h 53"/>
              <a:gd name="T32" fmla="*/ 17239 w 64"/>
              <a:gd name="T33" fmla="*/ 144673 h 53"/>
              <a:gd name="T34" fmla="*/ 37926 w 64"/>
              <a:gd name="T35" fmla="*/ 165340 h 53"/>
              <a:gd name="T36" fmla="*/ 148258 w 64"/>
              <a:gd name="T37" fmla="*/ 165340 h 53"/>
              <a:gd name="T38" fmla="*/ 168945 w 64"/>
              <a:gd name="T39" fmla="*/ 144673 h 53"/>
              <a:gd name="T40" fmla="*/ 168945 w 64"/>
              <a:gd name="T41" fmla="*/ 110227 h 53"/>
              <a:gd name="T42" fmla="*/ 168945 w 64"/>
              <a:gd name="T43" fmla="*/ 110227 h 53"/>
              <a:gd name="T44" fmla="*/ 179289 w 64"/>
              <a:gd name="T45" fmla="*/ 99893 h 53"/>
              <a:gd name="T46" fmla="*/ 182737 w 64"/>
              <a:gd name="T47" fmla="*/ 99893 h 53"/>
              <a:gd name="T48" fmla="*/ 182737 w 64"/>
              <a:gd name="T49" fmla="*/ 99893 h 53"/>
              <a:gd name="T50" fmla="*/ 186184 w 64"/>
              <a:gd name="T51" fmla="*/ 103338 h 53"/>
              <a:gd name="T52" fmla="*/ 186184 w 64"/>
              <a:gd name="T53" fmla="*/ 144673 h 53"/>
              <a:gd name="T54" fmla="*/ 110332 w 64"/>
              <a:gd name="T55" fmla="*/ 144673 h 53"/>
              <a:gd name="T56" fmla="*/ 93092 w 64"/>
              <a:gd name="T57" fmla="*/ 144673 h 53"/>
              <a:gd name="T58" fmla="*/ 37926 w 64"/>
              <a:gd name="T59" fmla="*/ 89559 h 53"/>
              <a:gd name="T60" fmla="*/ 37926 w 64"/>
              <a:gd name="T61" fmla="*/ 75781 h 53"/>
              <a:gd name="T62" fmla="*/ 51718 w 64"/>
              <a:gd name="T63" fmla="*/ 62003 h 53"/>
              <a:gd name="T64" fmla="*/ 68957 w 64"/>
              <a:gd name="T65" fmla="*/ 62003 h 53"/>
              <a:gd name="T66" fmla="*/ 103436 w 64"/>
              <a:gd name="T67" fmla="*/ 93004 h 53"/>
              <a:gd name="T68" fmla="*/ 186184 w 64"/>
              <a:gd name="T69" fmla="*/ 10334 h 53"/>
              <a:gd name="T70" fmla="*/ 199976 w 64"/>
              <a:gd name="T71" fmla="*/ 10334 h 53"/>
              <a:gd name="T72" fmla="*/ 217215 w 64"/>
              <a:gd name="T73" fmla="*/ 24112 h 53"/>
              <a:gd name="T74" fmla="*/ 217215 w 64"/>
              <a:gd name="T75" fmla="*/ 37890 h 53"/>
              <a:gd name="T76" fmla="*/ 110332 w 64"/>
              <a:gd name="T77" fmla="*/ 144673 h 5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" h="53">
                <a:moveTo>
                  <a:pt x="54" y="42"/>
                </a:moveTo>
                <a:cubicBezTo>
                  <a:pt x="54" y="48"/>
                  <a:pt x="49" y="53"/>
                  <a:pt x="43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5" y="53"/>
                  <a:pt x="0" y="48"/>
                  <a:pt x="0" y="4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6" y="0"/>
                  <a:pt x="47" y="0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2"/>
                  <a:pt x="48" y="2"/>
                  <a:pt x="48" y="2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5"/>
                  <a:pt x="45" y="5"/>
                  <a:pt x="45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4"/>
                  <a:pt x="44" y="4"/>
                  <a:pt x="43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8" y="4"/>
                  <a:pt x="5" y="7"/>
                  <a:pt x="5" y="10"/>
                </a:cubicBezTo>
                <a:cubicBezTo>
                  <a:pt x="5" y="42"/>
                  <a:pt x="5" y="42"/>
                  <a:pt x="5" y="42"/>
                </a:cubicBezTo>
                <a:cubicBezTo>
                  <a:pt x="5" y="45"/>
                  <a:pt x="8" y="48"/>
                  <a:pt x="11" y="48"/>
                </a:cubicBezTo>
                <a:cubicBezTo>
                  <a:pt x="43" y="48"/>
                  <a:pt x="43" y="48"/>
                  <a:pt x="43" y="48"/>
                </a:cubicBezTo>
                <a:cubicBezTo>
                  <a:pt x="46" y="48"/>
                  <a:pt x="49" y="45"/>
                  <a:pt x="49" y="42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29"/>
                  <a:pt x="52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4" y="29"/>
                  <a:pt x="54" y="30"/>
                  <a:pt x="54" y="30"/>
                </a:cubicBezTo>
                <a:lnTo>
                  <a:pt x="54" y="42"/>
                </a:lnTo>
                <a:close/>
                <a:moveTo>
                  <a:pt x="32" y="42"/>
                </a:moveTo>
                <a:cubicBezTo>
                  <a:pt x="31" y="44"/>
                  <a:pt x="29" y="44"/>
                  <a:pt x="27" y="42"/>
                </a:cubicBezTo>
                <a:cubicBezTo>
                  <a:pt x="11" y="26"/>
                  <a:pt x="11" y="26"/>
                  <a:pt x="11" y="26"/>
                </a:cubicBezTo>
                <a:cubicBezTo>
                  <a:pt x="10" y="25"/>
                  <a:pt x="10" y="23"/>
                  <a:pt x="11" y="22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6"/>
                  <a:pt x="18" y="16"/>
                  <a:pt x="20" y="18"/>
                </a:cubicBezTo>
                <a:cubicBezTo>
                  <a:pt x="30" y="27"/>
                  <a:pt x="30" y="27"/>
                  <a:pt x="30" y="27"/>
                </a:cubicBezTo>
                <a:cubicBezTo>
                  <a:pt x="54" y="3"/>
                  <a:pt x="54" y="3"/>
                  <a:pt x="54" y="3"/>
                </a:cubicBezTo>
                <a:cubicBezTo>
                  <a:pt x="55" y="2"/>
                  <a:pt x="57" y="2"/>
                  <a:pt x="58" y="3"/>
                </a:cubicBezTo>
                <a:cubicBezTo>
                  <a:pt x="63" y="7"/>
                  <a:pt x="63" y="7"/>
                  <a:pt x="63" y="7"/>
                </a:cubicBezTo>
                <a:cubicBezTo>
                  <a:pt x="64" y="8"/>
                  <a:pt x="64" y="10"/>
                  <a:pt x="63" y="11"/>
                </a:cubicBezTo>
                <a:lnTo>
                  <a:pt x="32" y="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169373-25E7-4FE5-BFDD-0127C6F03943}"/>
              </a:ext>
            </a:extLst>
          </p:cNvPr>
          <p:cNvGrpSpPr/>
          <p:nvPr/>
        </p:nvGrpSpPr>
        <p:grpSpPr>
          <a:xfrm>
            <a:off x="5768955" y="2014618"/>
            <a:ext cx="663382" cy="663383"/>
            <a:chOff x="5115524" y="2830613"/>
            <a:chExt cx="1129091" cy="112909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86DFEEB-A972-47F0-932C-81DD1D722BBA}"/>
                </a:ext>
              </a:extLst>
            </p:cNvPr>
            <p:cNvSpPr/>
            <p:nvPr/>
          </p:nvSpPr>
          <p:spPr>
            <a:xfrm>
              <a:off x="5115524" y="2830613"/>
              <a:ext cx="1129091" cy="11290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ECED395-BDDD-42B7-B2AF-5FD1AE823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4123" y="3143911"/>
              <a:ext cx="611629" cy="578945"/>
            </a:xfrm>
            <a:custGeom>
              <a:avLst/>
              <a:gdLst>
                <a:gd name="T0" fmla="*/ 396429 w 256"/>
                <a:gd name="T1" fmla="*/ 393700 h 242"/>
                <a:gd name="T2" fmla="*/ 19496 w 256"/>
                <a:gd name="T3" fmla="*/ 393700 h 242"/>
                <a:gd name="T4" fmla="*/ 0 w 256"/>
                <a:gd name="T5" fmla="*/ 374178 h 242"/>
                <a:gd name="T6" fmla="*/ 19496 w 256"/>
                <a:gd name="T7" fmla="*/ 354655 h 242"/>
                <a:gd name="T8" fmla="*/ 396429 w 256"/>
                <a:gd name="T9" fmla="*/ 354655 h 242"/>
                <a:gd name="T10" fmla="*/ 415925 w 256"/>
                <a:gd name="T11" fmla="*/ 374178 h 242"/>
                <a:gd name="T12" fmla="*/ 396429 w 256"/>
                <a:gd name="T13" fmla="*/ 393700 h 242"/>
                <a:gd name="T14" fmla="*/ 316818 w 256"/>
                <a:gd name="T15" fmla="*/ 104119 h 242"/>
                <a:gd name="T16" fmla="*/ 263203 w 256"/>
                <a:gd name="T17" fmla="*/ 48806 h 242"/>
                <a:gd name="T18" fmla="*/ 303820 w 256"/>
                <a:gd name="T19" fmla="*/ 8134 h 242"/>
                <a:gd name="T20" fmla="*/ 331440 w 256"/>
                <a:gd name="T21" fmla="*/ 8134 h 242"/>
                <a:gd name="T22" fmla="*/ 359060 w 256"/>
                <a:gd name="T23" fmla="*/ 35791 h 242"/>
                <a:gd name="T24" fmla="*/ 359060 w 256"/>
                <a:gd name="T25" fmla="*/ 63448 h 242"/>
                <a:gd name="T26" fmla="*/ 316818 w 256"/>
                <a:gd name="T27" fmla="*/ 104119 h 242"/>
                <a:gd name="T28" fmla="*/ 139725 w 256"/>
                <a:gd name="T29" fmla="*/ 283074 h 242"/>
                <a:gd name="T30" fmla="*/ 84485 w 256"/>
                <a:gd name="T31" fmla="*/ 227760 h 242"/>
                <a:gd name="T32" fmla="*/ 248580 w 256"/>
                <a:gd name="T33" fmla="*/ 63448 h 242"/>
                <a:gd name="T34" fmla="*/ 303820 w 256"/>
                <a:gd name="T35" fmla="*/ 118761 h 242"/>
                <a:gd name="T36" fmla="*/ 139725 w 256"/>
                <a:gd name="T37" fmla="*/ 283074 h 242"/>
                <a:gd name="T38" fmla="*/ 51991 w 256"/>
                <a:gd name="T39" fmla="*/ 313984 h 242"/>
                <a:gd name="T40" fmla="*/ 69862 w 256"/>
                <a:gd name="T41" fmla="*/ 240775 h 242"/>
                <a:gd name="T42" fmla="*/ 125102 w 256"/>
                <a:gd name="T43" fmla="*/ 296088 h 242"/>
                <a:gd name="T44" fmla="*/ 51991 w 256"/>
                <a:gd name="T45" fmla="*/ 313984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56" h="242">
                  <a:moveTo>
                    <a:pt x="244" y="242"/>
                  </a:moveTo>
                  <a:cubicBezTo>
                    <a:pt x="12" y="242"/>
                    <a:pt x="12" y="242"/>
                    <a:pt x="12" y="242"/>
                  </a:cubicBezTo>
                  <a:cubicBezTo>
                    <a:pt x="5" y="242"/>
                    <a:pt x="0" y="237"/>
                    <a:pt x="0" y="230"/>
                  </a:cubicBezTo>
                  <a:cubicBezTo>
                    <a:pt x="0" y="223"/>
                    <a:pt x="5" y="218"/>
                    <a:pt x="12" y="218"/>
                  </a:cubicBezTo>
                  <a:cubicBezTo>
                    <a:pt x="244" y="218"/>
                    <a:pt x="244" y="218"/>
                    <a:pt x="244" y="218"/>
                  </a:cubicBezTo>
                  <a:cubicBezTo>
                    <a:pt x="251" y="218"/>
                    <a:pt x="256" y="223"/>
                    <a:pt x="256" y="230"/>
                  </a:cubicBezTo>
                  <a:cubicBezTo>
                    <a:pt x="256" y="237"/>
                    <a:pt x="251" y="242"/>
                    <a:pt x="244" y="242"/>
                  </a:cubicBezTo>
                  <a:moveTo>
                    <a:pt x="195" y="64"/>
                  </a:moveTo>
                  <a:cubicBezTo>
                    <a:pt x="162" y="30"/>
                    <a:pt x="162" y="30"/>
                    <a:pt x="162" y="30"/>
                  </a:cubicBezTo>
                  <a:cubicBezTo>
                    <a:pt x="187" y="5"/>
                    <a:pt x="187" y="5"/>
                    <a:pt x="187" y="5"/>
                  </a:cubicBezTo>
                  <a:cubicBezTo>
                    <a:pt x="192" y="0"/>
                    <a:pt x="199" y="0"/>
                    <a:pt x="204" y="5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5" y="27"/>
                    <a:pt x="225" y="34"/>
                    <a:pt x="221" y="39"/>
                  </a:cubicBezTo>
                  <a:lnTo>
                    <a:pt x="195" y="64"/>
                  </a:lnTo>
                  <a:close/>
                  <a:moveTo>
                    <a:pt x="86" y="174"/>
                  </a:moveTo>
                  <a:cubicBezTo>
                    <a:pt x="52" y="140"/>
                    <a:pt x="52" y="140"/>
                    <a:pt x="52" y="1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87" y="73"/>
                    <a:pt x="187" y="73"/>
                    <a:pt x="187" y="73"/>
                  </a:cubicBezTo>
                  <a:lnTo>
                    <a:pt x="86" y="174"/>
                  </a:lnTo>
                  <a:close/>
                  <a:moveTo>
                    <a:pt x="32" y="193"/>
                  </a:moveTo>
                  <a:cubicBezTo>
                    <a:pt x="43" y="148"/>
                    <a:pt x="43" y="148"/>
                    <a:pt x="43" y="148"/>
                  </a:cubicBezTo>
                  <a:cubicBezTo>
                    <a:pt x="77" y="182"/>
                    <a:pt x="77" y="182"/>
                    <a:pt x="77" y="182"/>
                  </a:cubicBezTo>
                  <a:lnTo>
                    <a:pt x="32" y="19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35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8AAD7E0-4F9E-4B9D-88FC-C8974421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6" y="658703"/>
            <a:ext cx="5176006" cy="18970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87674E-2757-4D85-87B4-42AC133FD5C8}"/>
              </a:ext>
            </a:extLst>
          </p:cNvPr>
          <p:cNvGrpSpPr/>
          <p:nvPr/>
        </p:nvGrpSpPr>
        <p:grpSpPr>
          <a:xfrm>
            <a:off x="962829" y="2555708"/>
            <a:ext cx="4819352" cy="1599430"/>
            <a:chOff x="962829" y="2555708"/>
            <a:chExt cx="4819352" cy="15994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9D3DD1-7C1C-41C7-AF7D-DD4F332B9062}"/>
                </a:ext>
              </a:extLst>
            </p:cNvPr>
            <p:cNvGrpSpPr/>
            <p:nvPr/>
          </p:nvGrpSpPr>
          <p:grpSpPr>
            <a:xfrm>
              <a:off x="962829" y="2555708"/>
              <a:ext cx="2469127" cy="1599430"/>
              <a:chOff x="13055720" y="4474687"/>
              <a:chExt cx="1625291" cy="1052817"/>
            </a:xfrm>
            <a:solidFill>
              <a:schemeClr val="accent3"/>
            </a:solidFill>
          </p:grpSpPr>
          <p:sp>
            <p:nvSpPr>
              <p:cNvPr id="17" name="Freeform 226">
                <a:extLst>
                  <a:ext uri="{FF2B5EF4-FFF2-40B4-BE49-F238E27FC236}">
                    <a16:creationId xmlns:a16="http://schemas.microsoft.com/office/drawing/2014/main" id="{3B1CBDA9-5FF5-4A16-B36F-67E4FC746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4888" y="5319795"/>
                <a:ext cx="93554" cy="98305"/>
              </a:xfrm>
              <a:custGeom>
                <a:avLst/>
                <a:gdLst>
                  <a:gd name="T0" fmla="*/ 2147483647 w 59"/>
                  <a:gd name="T1" fmla="*/ 2147483647 h 62"/>
                  <a:gd name="T2" fmla="*/ 2147483647 w 59"/>
                  <a:gd name="T3" fmla="*/ 2147483647 h 62"/>
                  <a:gd name="T4" fmla="*/ 2147483647 w 59"/>
                  <a:gd name="T5" fmla="*/ 2147483647 h 62"/>
                  <a:gd name="T6" fmla="*/ 2147483647 w 59"/>
                  <a:gd name="T7" fmla="*/ 2147483647 h 62"/>
                  <a:gd name="T8" fmla="*/ 2147483647 w 59"/>
                  <a:gd name="T9" fmla="*/ 2147483647 h 62"/>
                  <a:gd name="T10" fmla="*/ 2147483647 w 59"/>
                  <a:gd name="T11" fmla="*/ 2147483647 h 62"/>
                  <a:gd name="T12" fmla="*/ 2147483647 w 59"/>
                  <a:gd name="T13" fmla="*/ 2147483647 h 62"/>
                  <a:gd name="T14" fmla="*/ 2147483647 w 59"/>
                  <a:gd name="T15" fmla="*/ 2147483647 h 62"/>
                  <a:gd name="T16" fmla="*/ 2147483647 w 59"/>
                  <a:gd name="T17" fmla="*/ 2147483647 h 62"/>
                  <a:gd name="T18" fmla="*/ 2147483647 w 59"/>
                  <a:gd name="T19" fmla="*/ 2147483647 h 62"/>
                  <a:gd name="T20" fmla="*/ 2147483647 w 59"/>
                  <a:gd name="T21" fmla="*/ 2147483647 h 62"/>
                  <a:gd name="T22" fmla="*/ 2147483647 w 59"/>
                  <a:gd name="T23" fmla="*/ 2147483647 h 62"/>
                  <a:gd name="T24" fmla="*/ 0 w 59"/>
                  <a:gd name="T25" fmla="*/ 2147483647 h 62"/>
                  <a:gd name="T26" fmla="*/ 0 w 59"/>
                  <a:gd name="T27" fmla="*/ 2147483647 h 62"/>
                  <a:gd name="T28" fmla="*/ 0 w 59"/>
                  <a:gd name="T29" fmla="*/ 0 h 62"/>
                  <a:gd name="T30" fmla="*/ 2147483647 w 59"/>
                  <a:gd name="T31" fmla="*/ 0 h 62"/>
                  <a:gd name="T32" fmla="*/ 2147483647 w 59"/>
                  <a:gd name="T33" fmla="*/ 0 h 62"/>
                  <a:gd name="T34" fmla="*/ 2147483647 w 59"/>
                  <a:gd name="T35" fmla="*/ 2147483647 h 62"/>
                  <a:gd name="T36" fmla="*/ 2147483647 w 59"/>
                  <a:gd name="T37" fmla="*/ 2147483647 h 62"/>
                  <a:gd name="T38" fmla="*/ 2147483647 w 59"/>
                  <a:gd name="T39" fmla="*/ 2147483647 h 62"/>
                  <a:gd name="T40" fmla="*/ 2147483647 w 59"/>
                  <a:gd name="T41" fmla="*/ 2147483647 h 62"/>
                  <a:gd name="T42" fmla="*/ 2147483647 w 59"/>
                  <a:gd name="T43" fmla="*/ 2147483647 h 62"/>
                  <a:gd name="T44" fmla="*/ 2147483647 w 59"/>
                  <a:gd name="T45" fmla="*/ 2147483647 h 62"/>
                  <a:gd name="T46" fmla="*/ 2147483647 w 59"/>
                  <a:gd name="T47" fmla="*/ 2147483647 h 62"/>
                  <a:gd name="T48" fmla="*/ 2147483647 w 59"/>
                  <a:gd name="T49" fmla="*/ 2147483647 h 62"/>
                  <a:gd name="T50" fmla="*/ 2147483647 w 59"/>
                  <a:gd name="T51" fmla="*/ 2147483647 h 62"/>
                  <a:gd name="T52" fmla="*/ 2147483647 w 59"/>
                  <a:gd name="T53" fmla="*/ 2147483647 h 62"/>
                  <a:gd name="T54" fmla="*/ 2147483647 w 59"/>
                  <a:gd name="T55" fmla="*/ 2147483647 h 62"/>
                  <a:gd name="T56" fmla="*/ 2147483647 w 59"/>
                  <a:gd name="T57" fmla="*/ 2147483647 h 62"/>
                  <a:gd name="T58" fmla="*/ 2147483647 w 59"/>
                  <a:gd name="T59" fmla="*/ 2147483647 h 62"/>
                  <a:gd name="T60" fmla="*/ 2147483647 w 59"/>
                  <a:gd name="T61" fmla="*/ 2147483647 h 62"/>
                  <a:gd name="T62" fmla="*/ 2147483647 w 59"/>
                  <a:gd name="T63" fmla="*/ 2147483647 h 62"/>
                  <a:gd name="T64" fmla="*/ 2147483647 w 59"/>
                  <a:gd name="T65" fmla="*/ 2147483647 h 62"/>
                  <a:gd name="T66" fmla="*/ 2147483647 w 59"/>
                  <a:gd name="T67" fmla="*/ 2147483647 h 62"/>
                  <a:gd name="T68" fmla="*/ 2147483647 w 59"/>
                  <a:gd name="T69" fmla="*/ 2147483647 h 62"/>
                  <a:gd name="T70" fmla="*/ 2147483647 w 59"/>
                  <a:gd name="T71" fmla="*/ 2147483647 h 62"/>
                  <a:gd name="T72" fmla="*/ 2147483647 w 59"/>
                  <a:gd name="T73" fmla="*/ 2147483647 h 62"/>
                  <a:gd name="T74" fmla="*/ 2147483647 w 59"/>
                  <a:gd name="T75" fmla="*/ 2147483647 h 62"/>
                  <a:gd name="T76" fmla="*/ 2147483647 w 59"/>
                  <a:gd name="T77" fmla="*/ 2147483647 h 62"/>
                  <a:gd name="T78" fmla="*/ 2147483647 w 59"/>
                  <a:gd name="T79" fmla="*/ 2147483647 h 62"/>
                  <a:gd name="T80" fmla="*/ 2147483647 w 59"/>
                  <a:gd name="T81" fmla="*/ 2147483647 h 62"/>
                  <a:gd name="T82" fmla="*/ 2147483647 w 59"/>
                  <a:gd name="T83" fmla="*/ 2147483647 h 62"/>
                  <a:gd name="T84" fmla="*/ 2147483647 w 59"/>
                  <a:gd name="T85" fmla="*/ 2147483647 h 62"/>
                  <a:gd name="T86" fmla="*/ 2147483647 w 59"/>
                  <a:gd name="T87" fmla="*/ 2147483647 h 62"/>
                  <a:gd name="T88" fmla="*/ 2147483647 w 59"/>
                  <a:gd name="T89" fmla="*/ 2147483647 h 62"/>
                  <a:gd name="T90" fmla="*/ 2147483647 w 59"/>
                  <a:gd name="T91" fmla="*/ 2147483647 h 62"/>
                  <a:gd name="T92" fmla="*/ 2147483647 w 59"/>
                  <a:gd name="T93" fmla="*/ 2147483647 h 62"/>
                  <a:gd name="T94" fmla="*/ 2147483647 w 59"/>
                  <a:gd name="T95" fmla="*/ 2147483647 h 62"/>
                  <a:gd name="T96" fmla="*/ 2147483647 w 59"/>
                  <a:gd name="T97" fmla="*/ 2147483647 h 62"/>
                  <a:gd name="T98" fmla="*/ 2147483647 w 59"/>
                  <a:gd name="T99" fmla="*/ 2147483647 h 62"/>
                  <a:gd name="T100" fmla="*/ 2147483647 w 59"/>
                  <a:gd name="T101" fmla="*/ 2147483647 h 62"/>
                  <a:gd name="T102" fmla="*/ 2147483647 w 59"/>
                  <a:gd name="T103" fmla="*/ 2147483647 h 62"/>
                  <a:gd name="T104" fmla="*/ 2147483647 w 59"/>
                  <a:gd name="T105" fmla="*/ 2147483647 h 62"/>
                  <a:gd name="T106" fmla="*/ 2147483647 w 59"/>
                  <a:gd name="T107" fmla="*/ 2147483647 h 62"/>
                  <a:gd name="T108" fmla="*/ 2147483647 w 59"/>
                  <a:gd name="T109" fmla="*/ 2147483647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9"/>
                  <a:gd name="T166" fmla="*/ 0 h 62"/>
                  <a:gd name="T167" fmla="*/ 59 w 59"/>
                  <a:gd name="T168" fmla="*/ 62 h 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9" h="62">
                    <a:moveTo>
                      <a:pt x="31" y="62"/>
                    </a:moveTo>
                    <a:lnTo>
                      <a:pt x="31" y="62"/>
                    </a:lnTo>
                    <a:lnTo>
                      <a:pt x="25" y="61"/>
                    </a:lnTo>
                    <a:lnTo>
                      <a:pt x="19" y="56"/>
                    </a:lnTo>
                    <a:lnTo>
                      <a:pt x="14" y="50"/>
                    </a:lnTo>
                    <a:lnTo>
                      <a:pt x="12" y="47"/>
                    </a:lnTo>
                    <a:lnTo>
                      <a:pt x="11" y="43"/>
                    </a:lnTo>
                    <a:lnTo>
                      <a:pt x="11" y="35"/>
                    </a:lnTo>
                    <a:lnTo>
                      <a:pt x="9" y="29"/>
                    </a:lnTo>
                    <a:lnTo>
                      <a:pt x="4" y="1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1" y="2"/>
                    </a:lnTo>
                    <a:lnTo>
                      <a:pt x="24" y="7"/>
                    </a:lnTo>
                    <a:lnTo>
                      <a:pt x="29" y="8"/>
                    </a:lnTo>
                    <a:lnTo>
                      <a:pt x="34" y="7"/>
                    </a:lnTo>
                    <a:lnTo>
                      <a:pt x="45" y="4"/>
                    </a:lnTo>
                    <a:lnTo>
                      <a:pt x="52" y="3"/>
                    </a:lnTo>
                    <a:lnTo>
                      <a:pt x="54" y="4"/>
                    </a:lnTo>
                    <a:lnTo>
                      <a:pt x="57" y="4"/>
                    </a:lnTo>
                    <a:lnTo>
                      <a:pt x="58" y="7"/>
                    </a:lnTo>
                    <a:lnTo>
                      <a:pt x="57" y="9"/>
                    </a:lnTo>
                    <a:lnTo>
                      <a:pt x="57" y="10"/>
                    </a:lnTo>
                    <a:lnTo>
                      <a:pt x="57" y="13"/>
                    </a:lnTo>
                    <a:lnTo>
                      <a:pt x="58" y="18"/>
                    </a:lnTo>
                    <a:lnTo>
                      <a:pt x="59" y="24"/>
                    </a:lnTo>
                    <a:lnTo>
                      <a:pt x="58" y="31"/>
                    </a:lnTo>
                    <a:lnTo>
                      <a:pt x="58" y="35"/>
                    </a:lnTo>
                    <a:lnTo>
                      <a:pt x="53" y="41"/>
                    </a:lnTo>
                    <a:lnTo>
                      <a:pt x="50" y="45"/>
                    </a:lnTo>
                    <a:lnTo>
                      <a:pt x="50" y="47"/>
                    </a:lnTo>
                    <a:lnTo>
                      <a:pt x="50" y="52"/>
                    </a:lnTo>
                    <a:lnTo>
                      <a:pt x="50" y="55"/>
                    </a:lnTo>
                    <a:lnTo>
                      <a:pt x="49" y="55"/>
                    </a:lnTo>
                    <a:lnTo>
                      <a:pt x="45" y="50"/>
                    </a:lnTo>
                    <a:lnTo>
                      <a:pt x="44" y="48"/>
                    </a:lnTo>
                    <a:lnTo>
                      <a:pt x="43" y="50"/>
                    </a:lnTo>
                    <a:lnTo>
                      <a:pt x="38" y="57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31" y="6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27">
                <a:extLst>
                  <a:ext uri="{FF2B5EF4-FFF2-40B4-BE49-F238E27FC236}">
                    <a16:creationId xmlns:a16="http://schemas.microsoft.com/office/drawing/2014/main" id="{5982BF74-FAFD-420A-9B40-0FE5CA8B1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9252" y="5311867"/>
                <a:ext cx="180764" cy="215637"/>
              </a:xfrm>
              <a:custGeom>
                <a:avLst/>
                <a:gdLst>
                  <a:gd name="T0" fmla="*/ 2147483647 w 114"/>
                  <a:gd name="T1" fmla="*/ 2147483647 h 136"/>
                  <a:gd name="T2" fmla="*/ 2147483647 w 114"/>
                  <a:gd name="T3" fmla="*/ 2147483647 h 136"/>
                  <a:gd name="T4" fmla="*/ 2147483647 w 114"/>
                  <a:gd name="T5" fmla="*/ 2147483647 h 136"/>
                  <a:gd name="T6" fmla="*/ 2147483647 w 114"/>
                  <a:gd name="T7" fmla="*/ 2147483647 h 136"/>
                  <a:gd name="T8" fmla="*/ 2147483647 w 114"/>
                  <a:gd name="T9" fmla="*/ 2147483647 h 136"/>
                  <a:gd name="T10" fmla="*/ 2147483647 w 114"/>
                  <a:gd name="T11" fmla="*/ 2147483647 h 136"/>
                  <a:gd name="T12" fmla="*/ 2147483647 w 114"/>
                  <a:gd name="T13" fmla="*/ 2147483647 h 136"/>
                  <a:gd name="T14" fmla="*/ 2147483647 w 114"/>
                  <a:gd name="T15" fmla="*/ 2147483647 h 136"/>
                  <a:gd name="T16" fmla="*/ 0 w 114"/>
                  <a:gd name="T17" fmla="*/ 2147483647 h 136"/>
                  <a:gd name="T18" fmla="*/ 2147483647 w 114"/>
                  <a:gd name="T19" fmla="*/ 2147483647 h 136"/>
                  <a:gd name="T20" fmla="*/ 2147483647 w 114"/>
                  <a:gd name="T21" fmla="*/ 2147483647 h 136"/>
                  <a:gd name="T22" fmla="*/ 2147483647 w 114"/>
                  <a:gd name="T23" fmla="*/ 2147483647 h 136"/>
                  <a:gd name="T24" fmla="*/ 2147483647 w 114"/>
                  <a:gd name="T25" fmla="*/ 2147483647 h 136"/>
                  <a:gd name="T26" fmla="*/ 2147483647 w 114"/>
                  <a:gd name="T27" fmla="*/ 2147483647 h 136"/>
                  <a:gd name="T28" fmla="*/ 2147483647 w 114"/>
                  <a:gd name="T29" fmla="*/ 2147483647 h 136"/>
                  <a:gd name="T30" fmla="*/ 2147483647 w 114"/>
                  <a:gd name="T31" fmla="*/ 2147483647 h 136"/>
                  <a:gd name="T32" fmla="*/ 2147483647 w 114"/>
                  <a:gd name="T33" fmla="*/ 2147483647 h 136"/>
                  <a:gd name="T34" fmla="*/ 2147483647 w 114"/>
                  <a:gd name="T35" fmla="*/ 2147483647 h 136"/>
                  <a:gd name="T36" fmla="*/ 2147483647 w 114"/>
                  <a:gd name="T37" fmla="*/ 2147483647 h 136"/>
                  <a:gd name="T38" fmla="*/ 2147483647 w 114"/>
                  <a:gd name="T39" fmla="*/ 2147483647 h 136"/>
                  <a:gd name="T40" fmla="*/ 2147483647 w 114"/>
                  <a:gd name="T41" fmla="*/ 2147483647 h 136"/>
                  <a:gd name="T42" fmla="*/ 2147483647 w 114"/>
                  <a:gd name="T43" fmla="*/ 2147483647 h 136"/>
                  <a:gd name="T44" fmla="*/ 2147483647 w 114"/>
                  <a:gd name="T45" fmla="*/ 2147483647 h 136"/>
                  <a:gd name="T46" fmla="*/ 2147483647 w 114"/>
                  <a:gd name="T47" fmla="*/ 2147483647 h 136"/>
                  <a:gd name="T48" fmla="*/ 2147483647 w 114"/>
                  <a:gd name="T49" fmla="*/ 2147483647 h 136"/>
                  <a:gd name="T50" fmla="*/ 2147483647 w 114"/>
                  <a:gd name="T51" fmla="*/ 0 h 136"/>
                  <a:gd name="T52" fmla="*/ 2147483647 w 114"/>
                  <a:gd name="T53" fmla="*/ 2147483647 h 136"/>
                  <a:gd name="T54" fmla="*/ 2147483647 w 114"/>
                  <a:gd name="T55" fmla="*/ 2147483647 h 136"/>
                  <a:gd name="T56" fmla="*/ 2147483647 w 114"/>
                  <a:gd name="T57" fmla="*/ 2147483647 h 136"/>
                  <a:gd name="T58" fmla="*/ 2147483647 w 114"/>
                  <a:gd name="T59" fmla="*/ 2147483647 h 136"/>
                  <a:gd name="T60" fmla="*/ 2147483647 w 114"/>
                  <a:gd name="T61" fmla="*/ 2147483647 h 136"/>
                  <a:gd name="T62" fmla="*/ 2147483647 w 114"/>
                  <a:gd name="T63" fmla="*/ 2147483647 h 136"/>
                  <a:gd name="T64" fmla="*/ 2147483647 w 114"/>
                  <a:gd name="T65" fmla="*/ 2147483647 h 136"/>
                  <a:gd name="T66" fmla="*/ 2147483647 w 114"/>
                  <a:gd name="T67" fmla="*/ 2147483647 h 136"/>
                  <a:gd name="T68" fmla="*/ 2147483647 w 114"/>
                  <a:gd name="T69" fmla="*/ 2147483647 h 136"/>
                  <a:gd name="T70" fmla="*/ 2147483647 w 114"/>
                  <a:gd name="T71" fmla="*/ 2147483647 h 136"/>
                  <a:gd name="T72" fmla="*/ 2147483647 w 114"/>
                  <a:gd name="T73" fmla="*/ 2147483647 h 136"/>
                  <a:gd name="T74" fmla="*/ 2147483647 w 114"/>
                  <a:gd name="T75" fmla="*/ 2147483647 h 136"/>
                  <a:gd name="T76" fmla="*/ 2147483647 w 114"/>
                  <a:gd name="T77" fmla="*/ 2147483647 h 136"/>
                  <a:gd name="T78" fmla="*/ 2147483647 w 114"/>
                  <a:gd name="T79" fmla="*/ 2147483647 h 136"/>
                  <a:gd name="T80" fmla="*/ 2147483647 w 114"/>
                  <a:gd name="T81" fmla="*/ 2147483647 h 136"/>
                  <a:gd name="T82" fmla="*/ 2147483647 w 114"/>
                  <a:gd name="T83" fmla="*/ 2147483647 h 136"/>
                  <a:gd name="T84" fmla="*/ 2147483647 w 114"/>
                  <a:gd name="T85" fmla="*/ 2147483647 h 136"/>
                  <a:gd name="T86" fmla="*/ 2147483647 w 114"/>
                  <a:gd name="T87" fmla="*/ 2147483647 h 136"/>
                  <a:gd name="T88" fmla="*/ 2147483647 w 114"/>
                  <a:gd name="T89" fmla="*/ 2147483647 h 136"/>
                  <a:gd name="T90" fmla="*/ 2147483647 w 114"/>
                  <a:gd name="T91" fmla="*/ 2147483647 h 136"/>
                  <a:gd name="T92" fmla="*/ 2147483647 w 114"/>
                  <a:gd name="T93" fmla="*/ 2147483647 h 136"/>
                  <a:gd name="T94" fmla="*/ 2147483647 w 114"/>
                  <a:gd name="T95" fmla="*/ 2147483647 h 136"/>
                  <a:gd name="T96" fmla="*/ 2147483647 w 114"/>
                  <a:gd name="T97" fmla="*/ 2147483647 h 136"/>
                  <a:gd name="T98" fmla="*/ 2147483647 w 114"/>
                  <a:gd name="T99" fmla="*/ 2147483647 h 136"/>
                  <a:gd name="T100" fmla="*/ 2147483647 w 114"/>
                  <a:gd name="T101" fmla="*/ 2147483647 h 1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4"/>
                  <a:gd name="T154" fmla="*/ 0 h 136"/>
                  <a:gd name="T155" fmla="*/ 114 w 114"/>
                  <a:gd name="T156" fmla="*/ 136 h 1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4" h="136">
                    <a:moveTo>
                      <a:pt x="40" y="135"/>
                    </a:moveTo>
                    <a:lnTo>
                      <a:pt x="40" y="135"/>
                    </a:lnTo>
                    <a:lnTo>
                      <a:pt x="37" y="136"/>
                    </a:lnTo>
                    <a:lnTo>
                      <a:pt x="32" y="136"/>
                    </a:lnTo>
                    <a:lnTo>
                      <a:pt x="27" y="136"/>
                    </a:lnTo>
                    <a:lnTo>
                      <a:pt x="25" y="135"/>
                    </a:lnTo>
                    <a:lnTo>
                      <a:pt x="24" y="133"/>
                    </a:lnTo>
                    <a:lnTo>
                      <a:pt x="21" y="127"/>
                    </a:lnTo>
                    <a:lnTo>
                      <a:pt x="21" y="126"/>
                    </a:lnTo>
                    <a:lnTo>
                      <a:pt x="19" y="126"/>
                    </a:lnTo>
                    <a:lnTo>
                      <a:pt x="14" y="126"/>
                    </a:lnTo>
                    <a:lnTo>
                      <a:pt x="8" y="123"/>
                    </a:lnTo>
                    <a:lnTo>
                      <a:pt x="2" y="121"/>
                    </a:lnTo>
                    <a:lnTo>
                      <a:pt x="1" y="119"/>
                    </a:lnTo>
                    <a:lnTo>
                      <a:pt x="0" y="118"/>
                    </a:lnTo>
                    <a:lnTo>
                      <a:pt x="1" y="114"/>
                    </a:lnTo>
                    <a:lnTo>
                      <a:pt x="4" y="111"/>
                    </a:lnTo>
                    <a:lnTo>
                      <a:pt x="8" y="105"/>
                    </a:lnTo>
                    <a:lnTo>
                      <a:pt x="13" y="100"/>
                    </a:lnTo>
                    <a:lnTo>
                      <a:pt x="18" y="95"/>
                    </a:lnTo>
                    <a:lnTo>
                      <a:pt x="20" y="92"/>
                    </a:lnTo>
                    <a:lnTo>
                      <a:pt x="21" y="86"/>
                    </a:lnTo>
                    <a:lnTo>
                      <a:pt x="24" y="81"/>
                    </a:lnTo>
                    <a:lnTo>
                      <a:pt x="25" y="80"/>
                    </a:lnTo>
                    <a:lnTo>
                      <a:pt x="27" y="79"/>
                    </a:lnTo>
                    <a:lnTo>
                      <a:pt x="32" y="76"/>
                    </a:lnTo>
                    <a:lnTo>
                      <a:pt x="37" y="74"/>
                    </a:lnTo>
                    <a:lnTo>
                      <a:pt x="42" y="70"/>
                    </a:lnTo>
                    <a:lnTo>
                      <a:pt x="46" y="65"/>
                    </a:lnTo>
                    <a:lnTo>
                      <a:pt x="51" y="60"/>
                    </a:lnTo>
                    <a:lnTo>
                      <a:pt x="58" y="53"/>
                    </a:lnTo>
                    <a:lnTo>
                      <a:pt x="65" y="47"/>
                    </a:lnTo>
                    <a:lnTo>
                      <a:pt x="67" y="43"/>
                    </a:lnTo>
                    <a:lnTo>
                      <a:pt x="67" y="41"/>
                    </a:lnTo>
                    <a:lnTo>
                      <a:pt x="70" y="32"/>
                    </a:lnTo>
                    <a:lnTo>
                      <a:pt x="71" y="28"/>
                    </a:lnTo>
                    <a:lnTo>
                      <a:pt x="73" y="26"/>
                    </a:lnTo>
                    <a:lnTo>
                      <a:pt x="76" y="23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86" y="3"/>
                    </a:lnTo>
                    <a:lnTo>
                      <a:pt x="90" y="0"/>
                    </a:lnTo>
                    <a:lnTo>
                      <a:pt x="92" y="1"/>
                    </a:lnTo>
                    <a:lnTo>
                      <a:pt x="95" y="3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9" y="7"/>
                    </a:lnTo>
                    <a:lnTo>
                      <a:pt x="99" y="8"/>
                    </a:lnTo>
                    <a:lnTo>
                      <a:pt x="100" y="13"/>
                    </a:lnTo>
                    <a:lnTo>
                      <a:pt x="101" y="15"/>
                    </a:lnTo>
                    <a:lnTo>
                      <a:pt x="103" y="14"/>
                    </a:lnTo>
                    <a:lnTo>
                      <a:pt x="106" y="10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3" y="12"/>
                    </a:lnTo>
                    <a:lnTo>
                      <a:pt x="114" y="18"/>
                    </a:lnTo>
                    <a:lnTo>
                      <a:pt x="114" y="29"/>
                    </a:lnTo>
                    <a:lnTo>
                      <a:pt x="114" y="34"/>
                    </a:lnTo>
                    <a:lnTo>
                      <a:pt x="111" y="38"/>
                    </a:lnTo>
                    <a:lnTo>
                      <a:pt x="105" y="48"/>
                    </a:lnTo>
                    <a:lnTo>
                      <a:pt x="100" y="59"/>
                    </a:lnTo>
                    <a:lnTo>
                      <a:pt x="100" y="64"/>
                    </a:lnTo>
                    <a:lnTo>
                      <a:pt x="100" y="67"/>
                    </a:lnTo>
                    <a:lnTo>
                      <a:pt x="101" y="71"/>
                    </a:lnTo>
                    <a:lnTo>
                      <a:pt x="100" y="72"/>
                    </a:lnTo>
                    <a:lnTo>
                      <a:pt x="98" y="72"/>
                    </a:lnTo>
                    <a:lnTo>
                      <a:pt x="95" y="72"/>
                    </a:lnTo>
                    <a:lnTo>
                      <a:pt x="92" y="71"/>
                    </a:lnTo>
                    <a:lnTo>
                      <a:pt x="90" y="72"/>
                    </a:lnTo>
                    <a:lnTo>
                      <a:pt x="77" y="80"/>
                    </a:lnTo>
                    <a:lnTo>
                      <a:pt x="71" y="85"/>
                    </a:lnTo>
                    <a:lnTo>
                      <a:pt x="67" y="89"/>
                    </a:lnTo>
                    <a:lnTo>
                      <a:pt x="67" y="98"/>
                    </a:lnTo>
                    <a:lnTo>
                      <a:pt x="66" y="103"/>
                    </a:lnTo>
                    <a:lnTo>
                      <a:pt x="65" y="108"/>
                    </a:lnTo>
                    <a:lnTo>
                      <a:pt x="61" y="116"/>
                    </a:lnTo>
                    <a:lnTo>
                      <a:pt x="58" y="119"/>
                    </a:lnTo>
                    <a:lnTo>
                      <a:pt x="56" y="122"/>
                    </a:lnTo>
                    <a:lnTo>
                      <a:pt x="48" y="130"/>
                    </a:lnTo>
                    <a:lnTo>
                      <a:pt x="40" y="13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28">
                <a:extLst>
                  <a:ext uri="{FF2B5EF4-FFF2-40B4-BE49-F238E27FC236}">
                    <a16:creationId xmlns:a16="http://schemas.microsoft.com/office/drawing/2014/main" id="{D6FAA9D5-9FA3-4961-8810-3B814F4ED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1960" y="5113670"/>
                <a:ext cx="149051" cy="228322"/>
              </a:xfrm>
              <a:custGeom>
                <a:avLst/>
                <a:gdLst>
                  <a:gd name="T0" fmla="*/ 2147483647 w 94"/>
                  <a:gd name="T1" fmla="*/ 2147483647 h 144"/>
                  <a:gd name="T2" fmla="*/ 2147483647 w 94"/>
                  <a:gd name="T3" fmla="*/ 2147483647 h 144"/>
                  <a:gd name="T4" fmla="*/ 2147483647 w 94"/>
                  <a:gd name="T5" fmla="*/ 2147483647 h 144"/>
                  <a:gd name="T6" fmla="*/ 2147483647 w 94"/>
                  <a:gd name="T7" fmla="*/ 2147483647 h 144"/>
                  <a:gd name="T8" fmla="*/ 2147483647 w 94"/>
                  <a:gd name="T9" fmla="*/ 2147483647 h 144"/>
                  <a:gd name="T10" fmla="*/ 2147483647 w 94"/>
                  <a:gd name="T11" fmla="*/ 2147483647 h 144"/>
                  <a:gd name="T12" fmla="*/ 2147483647 w 94"/>
                  <a:gd name="T13" fmla="*/ 2147483647 h 144"/>
                  <a:gd name="T14" fmla="*/ 2147483647 w 94"/>
                  <a:gd name="T15" fmla="*/ 2147483647 h 144"/>
                  <a:gd name="T16" fmla="*/ 2147483647 w 94"/>
                  <a:gd name="T17" fmla="*/ 2147483647 h 144"/>
                  <a:gd name="T18" fmla="*/ 2147483647 w 94"/>
                  <a:gd name="T19" fmla="*/ 2147483647 h 144"/>
                  <a:gd name="T20" fmla="*/ 2147483647 w 94"/>
                  <a:gd name="T21" fmla="*/ 2147483647 h 144"/>
                  <a:gd name="T22" fmla="*/ 2147483647 w 94"/>
                  <a:gd name="T23" fmla="*/ 2147483647 h 144"/>
                  <a:gd name="T24" fmla="*/ 2147483647 w 94"/>
                  <a:gd name="T25" fmla="*/ 2147483647 h 144"/>
                  <a:gd name="T26" fmla="*/ 2147483647 w 94"/>
                  <a:gd name="T27" fmla="*/ 2147483647 h 144"/>
                  <a:gd name="T28" fmla="*/ 2147483647 w 94"/>
                  <a:gd name="T29" fmla="*/ 2147483647 h 144"/>
                  <a:gd name="T30" fmla="*/ 2147483647 w 94"/>
                  <a:gd name="T31" fmla="*/ 2147483647 h 144"/>
                  <a:gd name="T32" fmla="*/ 2147483647 w 94"/>
                  <a:gd name="T33" fmla="*/ 2147483647 h 144"/>
                  <a:gd name="T34" fmla="*/ 2147483647 w 94"/>
                  <a:gd name="T35" fmla="*/ 2147483647 h 144"/>
                  <a:gd name="T36" fmla="*/ 2147483647 w 94"/>
                  <a:gd name="T37" fmla="*/ 2147483647 h 144"/>
                  <a:gd name="T38" fmla="*/ 2147483647 w 94"/>
                  <a:gd name="T39" fmla="*/ 2147483647 h 144"/>
                  <a:gd name="T40" fmla="*/ 2147483647 w 94"/>
                  <a:gd name="T41" fmla="*/ 2147483647 h 144"/>
                  <a:gd name="T42" fmla="*/ 0 w 94"/>
                  <a:gd name="T43" fmla="*/ 0 h 144"/>
                  <a:gd name="T44" fmla="*/ 2147483647 w 94"/>
                  <a:gd name="T45" fmla="*/ 0 h 144"/>
                  <a:gd name="T46" fmla="*/ 2147483647 w 94"/>
                  <a:gd name="T47" fmla="*/ 2147483647 h 144"/>
                  <a:gd name="T48" fmla="*/ 2147483647 w 94"/>
                  <a:gd name="T49" fmla="*/ 2147483647 h 144"/>
                  <a:gd name="T50" fmla="*/ 2147483647 w 94"/>
                  <a:gd name="T51" fmla="*/ 2147483647 h 144"/>
                  <a:gd name="T52" fmla="*/ 2147483647 w 94"/>
                  <a:gd name="T53" fmla="*/ 2147483647 h 144"/>
                  <a:gd name="T54" fmla="*/ 2147483647 w 94"/>
                  <a:gd name="T55" fmla="*/ 2147483647 h 144"/>
                  <a:gd name="T56" fmla="*/ 2147483647 w 94"/>
                  <a:gd name="T57" fmla="*/ 2147483647 h 144"/>
                  <a:gd name="T58" fmla="*/ 2147483647 w 94"/>
                  <a:gd name="T59" fmla="*/ 2147483647 h 144"/>
                  <a:gd name="T60" fmla="*/ 2147483647 w 94"/>
                  <a:gd name="T61" fmla="*/ 2147483647 h 144"/>
                  <a:gd name="T62" fmla="*/ 2147483647 w 94"/>
                  <a:gd name="T63" fmla="*/ 2147483647 h 144"/>
                  <a:gd name="T64" fmla="*/ 2147483647 w 94"/>
                  <a:gd name="T65" fmla="*/ 2147483647 h 144"/>
                  <a:gd name="T66" fmla="*/ 2147483647 w 94"/>
                  <a:gd name="T67" fmla="*/ 2147483647 h 144"/>
                  <a:gd name="T68" fmla="*/ 2147483647 w 94"/>
                  <a:gd name="T69" fmla="*/ 2147483647 h 144"/>
                  <a:gd name="T70" fmla="*/ 2147483647 w 94"/>
                  <a:gd name="T71" fmla="*/ 2147483647 h 144"/>
                  <a:gd name="T72" fmla="*/ 2147483647 w 94"/>
                  <a:gd name="T73" fmla="*/ 2147483647 h 144"/>
                  <a:gd name="T74" fmla="*/ 2147483647 w 94"/>
                  <a:gd name="T75" fmla="*/ 2147483647 h 144"/>
                  <a:gd name="T76" fmla="*/ 2147483647 w 94"/>
                  <a:gd name="T77" fmla="*/ 2147483647 h 144"/>
                  <a:gd name="T78" fmla="*/ 2147483647 w 94"/>
                  <a:gd name="T79" fmla="*/ 2147483647 h 144"/>
                  <a:gd name="T80" fmla="*/ 2147483647 w 94"/>
                  <a:gd name="T81" fmla="*/ 2147483647 h 144"/>
                  <a:gd name="T82" fmla="*/ 2147483647 w 94"/>
                  <a:gd name="T83" fmla="*/ 2147483647 h 144"/>
                  <a:gd name="T84" fmla="*/ 2147483647 w 94"/>
                  <a:gd name="T85" fmla="*/ 2147483647 h 144"/>
                  <a:gd name="T86" fmla="*/ 2147483647 w 94"/>
                  <a:gd name="T87" fmla="*/ 2147483647 h 144"/>
                  <a:gd name="T88" fmla="*/ 2147483647 w 94"/>
                  <a:gd name="T89" fmla="*/ 2147483647 h 144"/>
                  <a:gd name="T90" fmla="*/ 2147483647 w 94"/>
                  <a:gd name="T91" fmla="*/ 2147483647 h 144"/>
                  <a:gd name="T92" fmla="*/ 2147483647 w 94"/>
                  <a:gd name="T93" fmla="*/ 2147483647 h 144"/>
                  <a:gd name="T94" fmla="*/ 2147483647 w 94"/>
                  <a:gd name="T95" fmla="*/ 2147483647 h 144"/>
                  <a:gd name="T96" fmla="*/ 2147483647 w 94"/>
                  <a:gd name="T97" fmla="*/ 2147483647 h 144"/>
                  <a:gd name="T98" fmla="*/ 2147483647 w 94"/>
                  <a:gd name="T99" fmla="*/ 2147483647 h 144"/>
                  <a:gd name="T100" fmla="*/ 2147483647 w 94"/>
                  <a:gd name="T101" fmla="*/ 2147483647 h 144"/>
                  <a:gd name="T102" fmla="*/ 2147483647 w 94"/>
                  <a:gd name="T103" fmla="*/ 2147483647 h 144"/>
                  <a:gd name="T104" fmla="*/ 2147483647 w 94"/>
                  <a:gd name="T105" fmla="*/ 2147483647 h 144"/>
                  <a:gd name="T106" fmla="*/ 2147483647 w 94"/>
                  <a:gd name="T107" fmla="*/ 2147483647 h 144"/>
                  <a:gd name="T108" fmla="*/ 2147483647 w 94"/>
                  <a:gd name="T109" fmla="*/ 2147483647 h 144"/>
                  <a:gd name="T110" fmla="*/ 2147483647 w 94"/>
                  <a:gd name="T111" fmla="*/ 2147483647 h 144"/>
                  <a:gd name="T112" fmla="*/ 2147483647 w 94"/>
                  <a:gd name="T113" fmla="*/ 2147483647 h 144"/>
                  <a:gd name="T114" fmla="*/ 2147483647 w 94"/>
                  <a:gd name="T115" fmla="*/ 2147483647 h 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4"/>
                  <a:gd name="T175" fmla="*/ 0 h 144"/>
                  <a:gd name="T176" fmla="*/ 94 w 94"/>
                  <a:gd name="T177" fmla="*/ 144 h 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4" h="144">
                    <a:moveTo>
                      <a:pt x="34" y="140"/>
                    </a:moveTo>
                    <a:lnTo>
                      <a:pt x="34" y="140"/>
                    </a:lnTo>
                    <a:lnTo>
                      <a:pt x="34" y="139"/>
                    </a:lnTo>
                    <a:lnTo>
                      <a:pt x="35" y="137"/>
                    </a:lnTo>
                    <a:lnTo>
                      <a:pt x="39" y="129"/>
                    </a:lnTo>
                    <a:lnTo>
                      <a:pt x="43" y="123"/>
                    </a:lnTo>
                    <a:lnTo>
                      <a:pt x="43" y="119"/>
                    </a:lnTo>
                    <a:lnTo>
                      <a:pt x="42" y="116"/>
                    </a:lnTo>
                    <a:lnTo>
                      <a:pt x="35" y="113"/>
                    </a:lnTo>
                    <a:lnTo>
                      <a:pt x="27" y="107"/>
                    </a:lnTo>
                    <a:lnTo>
                      <a:pt x="20" y="104"/>
                    </a:lnTo>
                    <a:lnTo>
                      <a:pt x="19" y="101"/>
                    </a:lnTo>
                    <a:lnTo>
                      <a:pt x="19" y="100"/>
                    </a:lnTo>
                    <a:lnTo>
                      <a:pt x="27" y="92"/>
                    </a:lnTo>
                    <a:lnTo>
                      <a:pt x="30" y="86"/>
                    </a:lnTo>
                    <a:lnTo>
                      <a:pt x="32" y="83"/>
                    </a:lnTo>
                    <a:lnTo>
                      <a:pt x="32" y="81"/>
                    </a:lnTo>
                    <a:lnTo>
                      <a:pt x="32" y="78"/>
                    </a:lnTo>
                    <a:lnTo>
                      <a:pt x="33" y="76"/>
                    </a:lnTo>
                    <a:lnTo>
                      <a:pt x="35" y="71"/>
                    </a:lnTo>
                    <a:lnTo>
                      <a:pt x="37" y="67"/>
                    </a:lnTo>
                    <a:lnTo>
                      <a:pt x="37" y="66"/>
                    </a:lnTo>
                    <a:lnTo>
                      <a:pt x="35" y="64"/>
                    </a:lnTo>
                    <a:lnTo>
                      <a:pt x="32" y="61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2" y="56"/>
                    </a:lnTo>
                    <a:lnTo>
                      <a:pt x="33" y="53"/>
                    </a:lnTo>
                    <a:lnTo>
                      <a:pt x="33" y="52"/>
                    </a:lnTo>
                    <a:lnTo>
                      <a:pt x="28" y="48"/>
                    </a:lnTo>
                    <a:lnTo>
                      <a:pt x="24" y="44"/>
                    </a:lnTo>
                    <a:lnTo>
                      <a:pt x="20" y="36"/>
                    </a:lnTo>
                    <a:lnTo>
                      <a:pt x="11" y="23"/>
                    </a:lnTo>
                    <a:lnTo>
                      <a:pt x="8" y="16"/>
                    </a:lnTo>
                    <a:lnTo>
                      <a:pt x="4" y="9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2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0" y="14"/>
                    </a:lnTo>
                    <a:lnTo>
                      <a:pt x="24" y="16"/>
                    </a:lnTo>
                    <a:lnTo>
                      <a:pt x="29" y="21"/>
                    </a:lnTo>
                    <a:lnTo>
                      <a:pt x="32" y="25"/>
                    </a:lnTo>
                    <a:lnTo>
                      <a:pt x="33" y="30"/>
                    </a:lnTo>
                    <a:lnTo>
                      <a:pt x="32" y="36"/>
                    </a:lnTo>
                    <a:lnTo>
                      <a:pt x="33" y="42"/>
                    </a:lnTo>
                    <a:lnTo>
                      <a:pt x="34" y="45"/>
                    </a:lnTo>
                    <a:lnTo>
                      <a:pt x="39" y="53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7" y="53"/>
                    </a:lnTo>
                    <a:lnTo>
                      <a:pt x="48" y="49"/>
                    </a:lnTo>
                    <a:lnTo>
                      <a:pt x="47" y="47"/>
                    </a:lnTo>
                    <a:lnTo>
                      <a:pt x="46" y="43"/>
                    </a:lnTo>
                    <a:lnTo>
                      <a:pt x="44" y="38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5"/>
                    </a:lnTo>
                    <a:lnTo>
                      <a:pt x="51" y="45"/>
                    </a:lnTo>
                    <a:lnTo>
                      <a:pt x="54" y="57"/>
                    </a:lnTo>
                    <a:lnTo>
                      <a:pt x="56" y="59"/>
                    </a:lnTo>
                    <a:lnTo>
                      <a:pt x="59" y="63"/>
                    </a:lnTo>
                    <a:lnTo>
                      <a:pt x="65" y="67"/>
                    </a:lnTo>
                    <a:lnTo>
                      <a:pt x="70" y="69"/>
                    </a:lnTo>
                    <a:lnTo>
                      <a:pt x="75" y="71"/>
                    </a:lnTo>
                    <a:lnTo>
                      <a:pt x="77" y="71"/>
                    </a:lnTo>
                    <a:lnTo>
                      <a:pt x="84" y="67"/>
                    </a:lnTo>
                    <a:lnTo>
                      <a:pt x="87" y="64"/>
                    </a:lnTo>
                    <a:lnTo>
                      <a:pt x="91" y="66"/>
                    </a:lnTo>
                    <a:lnTo>
                      <a:pt x="94" y="67"/>
                    </a:lnTo>
                    <a:lnTo>
                      <a:pt x="94" y="71"/>
                    </a:lnTo>
                    <a:lnTo>
                      <a:pt x="92" y="75"/>
                    </a:lnTo>
                    <a:lnTo>
                      <a:pt x="90" y="81"/>
                    </a:lnTo>
                    <a:lnTo>
                      <a:pt x="85" y="90"/>
                    </a:lnTo>
                    <a:lnTo>
                      <a:pt x="81" y="95"/>
                    </a:lnTo>
                    <a:lnTo>
                      <a:pt x="76" y="99"/>
                    </a:lnTo>
                    <a:lnTo>
                      <a:pt x="75" y="101"/>
                    </a:lnTo>
                    <a:lnTo>
                      <a:pt x="75" y="104"/>
                    </a:lnTo>
                    <a:lnTo>
                      <a:pt x="76" y="107"/>
                    </a:lnTo>
                    <a:lnTo>
                      <a:pt x="75" y="110"/>
                    </a:lnTo>
                    <a:lnTo>
                      <a:pt x="65" y="120"/>
                    </a:lnTo>
                    <a:lnTo>
                      <a:pt x="59" y="126"/>
                    </a:lnTo>
                    <a:lnTo>
                      <a:pt x="57" y="132"/>
                    </a:lnTo>
                    <a:lnTo>
                      <a:pt x="56" y="135"/>
                    </a:lnTo>
                    <a:lnTo>
                      <a:pt x="54" y="139"/>
                    </a:lnTo>
                    <a:lnTo>
                      <a:pt x="52" y="143"/>
                    </a:lnTo>
                    <a:lnTo>
                      <a:pt x="49" y="144"/>
                    </a:lnTo>
                    <a:lnTo>
                      <a:pt x="42" y="144"/>
                    </a:lnTo>
                    <a:lnTo>
                      <a:pt x="37" y="143"/>
                    </a:lnTo>
                    <a:lnTo>
                      <a:pt x="34" y="14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02">
                <a:extLst>
                  <a:ext uri="{FF2B5EF4-FFF2-40B4-BE49-F238E27FC236}">
                    <a16:creationId xmlns:a16="http://schemas.microsoft.com/office/drawing/2014/main" id="{F518D8C2-E3F9-4825-86DB-244A7B27C7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55720" y="4474687"/>
                <a:ext cx="1038602" cy="781686"/>
              </a:xfrm>
              <a:custGeom>
                <a:avLst/>
                <a:gdLst>
                  <a:gd name="T0" fmla="*/ 2147483647 w 655"/>
                  <a:gd name="T1" fmla="*/ 2147483647 h 493"/>
                  <a:gd name="T2" fmla="*/ 2147483647 w 655"/>
                  <a:gd name="T3" fmla="*/ 2147483647 h 493"/>
                  <a:gd name="T4" fmla="*/ 2147483647 w 655"/>
                  <a:gd name="T5" fmla="*/ 2147483647 h 493"/>
                  <a:gd name="T6" fmla="*/ 2147483647 w 655"/>
                  <a:gd name="T7" fmla="*/ 2147483647 h 493"/>
                  <a:gd name="T8" fmla="*/ 2147483647 w 655"/>
                  <a:gd name="T9" fmla="*/ 2147483647 h 493"/>
                  <a:gd name="T10" fmla="*/ 2147483647 w 655"/>
                  <a:gd name="T11" fmla="*/ 2147483647 h 493"/>
                  <a:gd name="T12" fmla="*/ 2147483647 w 655"/>
                  <a:gd name="T13" fmla="*/ 2147483647 h 493"/>
                  <a:gd name="T14" fmla="*/ 2147483647 w 655"/>
                  <a:gd name="T15" fmla="*/ 2147483647 h 493"/>
                  <a:gd name="T16" fmla="*/ 2147483647 w 655"/>
                  <a:gd name="T17" fmla="*/ 2147483647 h 493"/>
                  <a:gd name="T18" fmla="*/ 2147483647 w 655"/>
                  <a:gd name="T19" fmla="*/ 2147483647 h 493"/>
                  <a:gd name="T20" fmla="*/ 2147483647 w 655"/>
                  <a:gd name="T21" fmla="*/ 2147483647 h 493"/>
                  <a:gd name="T22" fmla="*/ 2147483647 w 655"/>
                  <a:gd name="T23" fmla="*/ 2147483647 h 493"/>
                  <a:gd name="T24" fmla="*/ 2147483647 w 655"/>
                  <a:gd name="T25" fmla="*/ 2147483647 h 493"/>
                  <a:gd name="T26" fmla="*/ 2147483647 w 655"/>
                  <a:gd name="T27" fmla="*/ 2147483647 h 493"/>
                  <a:gd name="T28" fmla="*/ 2147483647 w 655"/>
                  <a:gd name="T29" fmla="*/ 2147483647 h 493"/>
                  <a:gd name="T30" fmla="*/ 2147483647 w 655"/>
                  <a:gd name="T31" fmla="*/ 2147483647 h 493"/>
                  <a:gd name="T32" fmla="*/ 2147483647 w 655"/>
                  <a:gd name="T33" fmla="*/ 2147483647 h 493"/>
                  <a:gd name="T34" fmla="*/ 2147483647 w 655"/>
                  <a:gd name="T35" fmla="*/ 2147483647 h 493"/>
                  <a:gd name="T36" fmla="*/ 2147483647 w 655"/>
                  <a:gd name="T37" fmla="*/ 2147483647 h 493"/>
                  <a:gd name="T38" fmla="*/ 2147483647 w 655"/>
                  <a:gd name="T39" fmla="*/ 2147483647 h 493"/>
                  <a:gd name="T40" fmla="*/ 2147483647 w 655"/>
                  <a:gd name="T41" fmla="*/ 2147483647 h 493"/>
                  <a:gd name="T42" fmla="*/ 2147483647 w 655"/>
                  <a:gd name="T43" fmla="*/ 2147483647 h 493"/>
                  <a:gd name="T44" fmla="*/ 2147483647 w 655"/>
                  <a:gd name="T45" fmla="*/ 2147483647 h 493"/>
                  <a:gd name="T46" fmla="*/ 2147483647 w 655"/>
                  <a:gd name="T47" fmla="*/ 2147483647 h 493"/>
                  <a:gd name="T48" fmla="*/ 2147483647 w 655"/>
                  <a:gd name="T49" fmla="*/ 2147483647 h 493"/>
                  <a:gd name="T50" fmla="*/ 2147483647 w 655"/>
                  <a:gd name="T51" fmla="*/ 2147483647 h 493"/>
                  <a:gd name="T52" fmla="*/ 2147483647 w 655"/>
                  <a:gd name="T53" fmla="*/ 2147483647 h 493"/>
                  <a:gd name="T54" fmla="*/ 2147483647 w 655"/>
                  <a:gd name="T55" fmla="*/ 2147483647 h 493"/>
                  <a:gd name="T56" fmla="*/ 2147483647 w 655"/>
                  <a:gd name="T57" fmla="*/ 2147483647 h 493"/>
                  <a:gd name="T58" fmla="*/ 2147483647 w 655"/>
                  <a:gd name="T59" fmla="*/ 2147483647 h 493"/>
                  <a:gd name="T60" fmla="*/ 2147483647 w 655"/>
                  <a:gd name="T61" fmla="*/ 2147483647 h 493"/>
                  <a:gd name="T62" fmla="*/ 2147483647 w 655"/>
                  <a:gd name="T63" fmla="*/ 2147483647 h 493"/>
                  <a:gd name="T64" fmla="*/ 2147483647 w 655"/>
                  <a:gd name="T65" fmla="*/ 2147483647 h 493"/>
                  <a:gd name="T66" fmla="*/ 2147483647 w 655"/>
                  <a:gd name="T67" fmla="*/ 2147483647 h 493"/>
                  <a:gd name="T68" fmla="*/ 2147483647 w 655"/>
                  <a:gd name="T69" fmla="*/ 2147483647 h 493"/>
                  <a:gd name="T70" fmla="*/ 2147483647 w 655"/>
                  <a:gd name="T71" fmla="*/ 2147483647 h 493"/>
                  <a:gd name="T72" fmla="*/ 2147483647 w 655"/>
                  <a:gd name="T73" fmla="*/ 2147483647 h 493"/>
                  <a:gd name="T74" fmla="*/ 2147483647 w 655"/>
                  <a:gd name="T75" fmla="*/ 2147483647 h 493"/>
                  <a:gd name="T76" fmla="*/ 2147483647 w 655"/>
                  <a:gd name="T77" fmla="*/ 2147483647 h 493"/>
                  <a:gd name="T78" fmla="*/ 2147483647 w 655"/>
                  <a:gd name="T79" fmla="*/ 2147483647 h 493"/>
                  <a:gd name="T80" fmla="*/ 2147483647 w 655"/>
                  <a:gd name="T81" fmla="*/ 2147483647 h 493"/>
                  <a:gd name="T82" fmla="*/ 2147483647 w 655"/>
                  <a:gd name="T83" fmla="*/ 2147483647 h 493"/>
                  <a:gd name="T84" fmla="*/ 2147483647 w 655"/>
                  <a:gd name="T85" fmla="*/ 2147483647 h 493"/>
                  <a:gd name="T86" fmla="*/ 2147483647 w 655"/>
                  <a:gd name="T87" fmla="*/ 2147483647 h 493"/>
                  <a:gd name="T88" fmla="*/ 2147483647 w 655"/>
                  <a:gd name="T89" fmla="*/ 2147483647 h 493"/>
                  <a:gd name="T90" fmla="*/ 2147483647 w 655"/>
                  <a:gd name="T91" fmla="*/ 2147483647 h 493"/>
                  <a:gd name="T92" fmla="*/ 2147483647 w 655"/>
                  <a:gd name="T93" fmla="*/ 2147483647 h 493"/>
                  <a:gd name="T94" fmla="*/ 2147483647 w 655"/>
                  <a:gd name="T95" fmla="*/ 2147483647 h 493"/>
                  <a:gd name="T96" fmla="*/ 2147483647 w 655"/>
                  <a:gd name="T97" fmla="*/ 2147483647 h 493"/>
                  <a:gd name="T98" fmla="*/ 2147483647 w 655"/>
                  <a:gd name="T99" fmla="*/ 2147483647 h 493"/>
                  <a:gd name="T100" fmla="*/ 2147483647 w 655"/>
                  <a:gd name="T101" fmla="*/ 2147483647 h 493"/>
                  <a:gd name="T102" fmla="*/ 2147483647 w 655"/>
                  <a:gd name="T103" fmla="*/ 2147483647 h 493"/>
                  <a:gd name="T104" fmla="*/ 2147483647 w 655"/>
                  <a:gd name="T105" fmla="*/ 2147483647 h 493"/>
                  <a:gd name="T106" fmla="*/ 2147483647 w 655"/>
                  <a:gd name="T107" fmla="*/ 2147483647 h 493"/>
                  <a:gd name="T108" fmla="*/ 2147483647 w 655"/>
                  <a:gd name="T109" fmla="*/ 2147483647 h 493"/>
                  <a:gd name="T110" fmla="*/ 2147483647 w 655"/>
                  <a:gd name="T111" fmla="*/ 2147483647 h 493"/>
                  <a:gd name="T112" fmla="*/ 2147483647 w 655"/>
                  <a:gd name="T113" fmla="*/ 2147483647 h 493"/>
                  <a:gd name="T114" fmla="*/ 2147483647 w 655"/>
                  <a:gd name="T115" fmla="*/ 2147483647 h 493"/>
                  <a:gd name="T116" fmla="*/ 2147483647 w 655"/>
                  <a:gd name="T117" fmla="*/ 2147483647 h 493"/>
                  <a:gd name="T118" fmla="*/ 2147483647 w 655"/>
                  <a:gd name="T119" fmla="*/ 2147483647 h 493"/>
                  <a:gd name="T120" fmla="*/ 2147483647 w 655"/>
                  <a:gd name="T121" fmla="*/ 2147483647 h 493"/>
                  <a:gd name="T122" fmla="*/ 2147483647 w 655"/>
                  <a:gd name="T123" fmla="*/ 2147483647 h 4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5"/>
                  <a:gd name="T187" fmla="*/ 0 h 493"/>
                  <a:gd name="T188" fmla="*/ 655 w 655"/>
                  <a:gd name="T189" fmla="*/ 493 h 49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5" h="493">
                    <a:moveTo>
                      <a:pt x="653" y="294"/>
                    </a:moveTo>
                    <a:lnTo>
                      <a:pt x="653" y="294"/>
                    </a:lnTo>
                    <a:lnTo>
                      <a:pt x="650" y="285"/>
                    </a:lnTo>
                    <a:lnTo>
                      <a:pt x="650" y="277"/>
                    </a:lnTo>
                    <a:lnTo>
                      <a:pt x="650" y="271"/>
                    </a:lnTo>
                    <a:lnTo>
                      <a:pt x="647" y="263"/>
                    </a:lnTo>
                    <a:lnTo>
                      <a:pt x="643" y="253"/>
                    </a:lnTo>
                    <a:lnTo>
                      <a:pt x="639" y="240"/>
                    </a:lnTo>
                    <a:lnTo>
                      <a:pt x="636" y="233"/>
                    </a:lnTo>
                    <a:lnTo>
                      <a:pt x="632" y="228"/>
                    </a:lnTo>
                    <a:lnTo>
                      <a:pt x="625" y="221"/>
                    </a:lnTo>
                    <a:lnTo>
                      <a:pt x="618" y="214"/>
                    </a:lnTo>
                    <a:lnTo>
                      <a:pt x="613" y="210"/>
                    </a:lnTo>
                    <a:lnTo>
                      <a:pt x="610" y="207"/>
                    </a:lnTo>
                    <a:lnTo>
                      <a:pt x="609" y="201"/>
                    </a:lnTo>
                    <a:lnTo>
                      <a:pt x="608" y="196"/>
                    </a:lnTo>
                    <a:lnTo>
                      <a:pt x="605" y="194"/>
                    </a:lnTo>
                    <a:lnTo>
                      <a:pt x="604" y="192"/>
                    </a:lnTo>
                    <a:lnTo>
                      <a:pt x="601" y="192"/>
                    </a:lnTo>
                    <a:lnTo>
                      <a:pt x="600" y="190"/>
                    </a:lnTo>
                    <a:lnTo>
                      <a:pt x="599" y="188"/>
                    </a:lnTo>
                    <a:lnTo>
                      <a:pt x="598" y="190"/>
                    </a:lnTo>
                    <a:lnTo>
                      <a:pt x="596" y="191"/>
                    </a:lnTo>
                    <a:lnTo>
                      <a:pt x="594" y="191"/>
                    </a:lnTo>
                    <a:lnTo>
                      <a:pt x="591" y="188"/>
                    </a:lnTo>
                    <a:lnTo>
                      <a:pt x="590" y="186"/>
                    </a:lnTo>
                    <a:lnTo>
                      <a:pt x="586" y="176"/>
                    </a:lnTo>
                    <a:lnTo>
                      <a:pt x="584" y="168"/>
                    </a:lnTo>
                    <a:lnTo>
                      <a:pt x="579" y="161"/>
                    </a:lnTo>
                    <a:lnTo>
                      <a:pt x="572" y="154"/>
                    </a:lnTo>
                    <a:lnTo>
                      <a:pt x="563" y="149"/>
                    </a:lnTo>
                    <a:lnTo>
                      <a:pt x="558" y="147"/>
                    </a:lnTo>
                    <a:lnTo>
                      <a:pt x="556" y="144"/>
                    </a:lnTo>
                    <a:lnTo>
                      <a:pt x="553" y="142"/>
                    </a:lnTo>
                    <a:lnTo>
                      <a:pt x="551" y="139"/>
                    </a:lnTo>
                    <a:lnTo>
                      <a:pt x="544" y="134"/>
                    </a:lnTo>
                    <a:lnTo>
                      <a:pt x="539" y="128"/>
                    </a:lnTo>
                    <a:lnTo>
                      <a:pt x="537" y="124"/>
                    </a:lnTo>
                    <a:lnTo>
                      <a:pt x="535" y="121"/>
                    </a:lnTo>
                    <a:lnTo>
                      <a:pt x="537" y="116"/>
                    </a:lnTo>
                    <a:lnTo>
                      <a:pt x="535" y="112"/>
                    </a:lnTo>
                    <a:lnTo>
                      <a:pt x="532" y="101"/>
                    </a:lnTo>
                    <a:lnTo>
                      <a:pt x="525" y="87"/>
                    </a:lnTo>
                    <a:lnTo>
                      <a:pt x="521" y="81"/>
                    </a:lnTo>
                    <a:lnTo>
                      <a:pt x="520" y="76"/>
                    </a:lnTo>
                    <a:lnTo>
                      <a:pt x="520" y="72"/>
                    </a:lnTo>
                    <a:lnTo>
                      <a:pt x="518" y="67"/>
                    </a:lnTo>
                    <a:lnTo>
                      <a:pt x="513" y="59"/>
                    </a:lnTo>
                    <a:lnTo>
                      <a:pt x="509" y="55"/>
                    </a:lnTo>
                    <a:lnTo>
                      <a:pt x="505" y="54"/>
                    </a:lnTo>
                    <a:lnTo>
                      <a:pt x="501" y="55"/>
                    </a:lnTo>
                    <a:lnTo>
                      <a:pt x="499" y="57"/>
                    </a:lnTo>
                    <a:lnTo>
                      <a:pt x="497" y="55"/>
                    </a:lnTo>
                    <a:lnTo>
                      <a:pt x="496" y="43"/>
                    </a:lnTo>
                    <a:lnTo>
                      <a:pt x="494" y="35"/>
                    </a:lnTo>
                    <a:lnTo>
                      <a:pt x="491" y="27"/>
                    </a:lnTo>
                    <a:lnTo>
                      <a:pt x="489" y="22"/>
                    </a:lnTo>
                    <a:lnTo>
                      <a:pt x="486" y="20"/>
                    </a:lnTo>
                    <a:lnTo>
                      <a:pt x="485" y="17"/>
                    </a:lnTo>
                    <a:lnTo>
                      <a:pt x="486" y="16"/>
                    </a:lnTo>
                    <a:lnTo>
                      <a:pt x="487" y="16"/>
                    </a:lnTo>
                    <a:lnTo>
                      <a:pt x="487" y="15"/>
                    </a:lnTo>
                    <a:lnTo>
                      <a:pt x="486" y="14"/>
                    </a:lnTo>
                    <a:lnTo>
                      <a:pt x="483" y="12"/>
                    </a:lnTo>
                    <a:lnTo>
                      <a:pt x="482" y="10"/>
                    </a:lnTo>
                    <a:lnTo>
                      <a:pt x="480" y="3"/>
                    </a:lnTo>
                    <a:lnTo>
                      <a:pt x="477" y="1"/>
                    </a:lnTo>
                    <a:lnTo>
                      <a:pt x="475" y="0"/>
                    </a:lnTo>
                    <a:lnTo>
                      <a:pt x="473" y="0"/>
                    </a:lnTo>
                    <a:lnTo>
                      <a:pt x="472" y="2"/>
                    </a:lnTo>
                    <a:lnTo>
                      <a:pt x="470" y="7"/>
                    </a:lnTo>
                    <a:lnTo>
                      <a:pt x="468" y="14"/>
                    </a:lnTo>
                    <a:lnTo>
                      <a:pt x="466" y="17"/>
                    </a:lnTo>
                    <a:lnTo>
                      <a:pt x="464" y="20"/>
                    </a:lnTo>
                    <a:lnTo>
                      <a:pt x="464" y="25"/>
                    </a:lnTo>
                    <a:lnTo>
                      <a:pt x="463" y="33"/>
                    </a:lnTo>
                    <a:lnTo>
                      <a:pt x="462" y="36"/>
                    </a:lnTo>
                    <a:lnTo>
                      <a:pt x="462" y="44"/>
                    </a:lnTo>
                    <a:lnTo>
                      <a:pt x="462" y="60"/>
                    </a:lnTo>
                    <a:lnTo>
                      <a:pt x="462" y="69"/>
                    </a:lnTo>
                    <a:lnTo>
                      <a:pt x="461" y="76"/>
                    </a:lnTo>
                    <a:lnTo>
                      <a:pt x="454" y="95"/>
                    </a:lnTo>
                    <a:lnTo>
                      <a:pt x="449" y="105"/>
                    </a:lnTo>
                    <a:lnTo>
                      <a:pt x="448" y="109"/>
                    </a:lnTo>
                    <a:lnTo>
                      <a:pt x="447" y="110"/>
                    </a:lnTo>
                    <a:lnTo>
                      <a:pt x="442" y="107"/>
                    </a:lnTo>
                    <a:lnTo>
                      <a:pt x="439" y="107"/>
                    </a:lnTo>
                    <a:lnTo>
                      <a:pt x="437" y="107"/>
                    </a:lnTo>
                    <a:lnTo>
                      <a:pt x="435" y="107"/>
                    </a:lnTo>
                    <a:lnTo>
                      <a:pt x="434" y="109"/>
                    </a:lnTo>
                    <a:lnTo>
                      <a:pt x="433" y="109"/>
                    </a:lnTo>
                    <a:lnTo>
                      <a:pt x="430" y="109"/>
                    </a:lnTo>
                    <a:lnTo>
                      <a:pt x="428" y="107"/>
                    </a:lnTo>
                    <a:lnTo>
                      <a:pt x="426" y="105"/>
                    </a:lnTo>
                    <a:lnTo>
                      <a:pt x="421" y="100"/>
                    </a:lnTo>
                    <a:lnTo>
                      <a:pt x="418" y="98"/>
                    </a:lnTo>
                    <a:lnTo>
                      <a:pt x="412" y="97"/>
                    </a:lnTo>
                    <a:lnTo>
                      <a:pt x="409" y="96"/>
                    </a:lnTo>
                    <a:lnTo>
                      <a:pt x="405" y="95"/>
                    </a:lnTo>
                    <a:lnTo>
                      <a:pt x="404" y="92"/>
                    </a:lnTo>
                    <a:lnTo>
                      <a:pt x="402" y="90"/>
                    </a:lnTo>
                    <a:lnTo>
                      <a:pt x="401" y="87"/>
                    </a:lnTo>
                    <a:lnTo>
                      <a:pt x="397" y="86"/>
                    </a:lnTo>
                    <a:lnTo>
                      <a:pt x="393" y="82"/>
                    </a:lnTo>
                    <a:lnTo>
                      <a:pt x="391" y="79"/>
                    </a:lnTo>
                    <a:lnTo>
                      <a:pt x="388" y="77"/>
                    </a:lnTo>
                    <a:lnTo>
                      <a:pt x="385" y="76"/>
                    </a:lnTo>
                    <a:lnTo>
                      <a:pt x="380" y="76"/>
                    </a:lnTo>
                    <a:lnTo>
                      <a:pt x="378" y="76"/>
                    </a:lnTo>
                    <a:lnTo>
                      <a:pt x="376" y="74"/>
                    </a:lnTo>
                    <a:lnTo>
                      <a:pt x="368" y="69"/>
                    </a:lnTo>
                    <a:lnTo>
                      <a:pt x="364" y="66"/>
                    </a:lnTo>
                    <a:lnTo>
                      <a:pt x="363" y="63"/>
                    </a:lnTo>
                    <a:lnTo>
                      <a:pt x="367" y="55"/>
                    </a:lnTo>
                    <a:lnTo>
                      <a:pt x="369" y="52"/>
                    </a:lnTo>
                    <a:lnTo>
                      <a:pt x="372" y="48"/>
                    </a:lnTo>
                    <a:lnTo>
                      <a:pt x="373" y="45"/>
                    </a:lnTo>
                    <a:lnTo>
                      <a:pt x="372" y="44"/>
                    </a:lnTo>
                    <a:lnTo>
                      <a:pt x="371" y="40"/>
                    </a:lnTo>
                    <a:lnTo>
                      <a:pt x="371" y="39"/>
                    </a:lnTo>
                    <a:lnTo>
                      <a:pt x="373" y="38"/>
                    </a:lnTo>
                    <a:lnTo>
                      <a:pt x="380" y="36"/>
                    </a:lnTo>
                    <a:lnTo>
                      <a:pt x="382" y="36"/>
                    </a:lnTo>
                    <a:lnTo>
                      <a:pt x="381" y="34"/>
                    </a:lnTo>
                    <a:lnTo>
                      <a:pt x="381" y="33"/>
                    </a:lnTo>
                    <a:lnTo>
                      <a:pt x="382" y="30"/>
                    </a:lnTo>
                    <a:lnTo>
                      <a:pt x="383" y="26"/>
                    </a:lnTo>
                    <a:lnTo>
                      <a:pt x="385" y="22"/>
                    </a:lnTo>
                    <a:lnTo>
                      <a:pt x="385" y="20"/>
                    </a:lnTo>
                    <a:lnTo>
                      <a:pt x="383" y="19"/>
                    </a:lnTo>
                    <a:lnTo>
                      <a:pt x="377" y="15"/>
                    </a:lnTo>
                    <a:lnTo>
                      <a:pt x="376" y="16"/>
                    </a:lnTo>
                    <a:lnTo>
                      <a:pt x="374" y="17"/>
                    </a:lnTo>
                    <a:lnTo>
                      <a:pt x="374" y="21"/>
                    </a:lnTo>
                    <a:lnTo>
                      <a:pt x="373" y="22"/>
                    </a:lnTo>
                    <a:lnTo>
                      <a:pt x="372" y="21"/>
                    </a:lnTo>
                    <a:lnTo>
                      <a:pt x="368" y="17"/>
                    </a:lnTo>
                    <a:lnTo>
                      <a:pt x="367" y="16"/>
                    </a:lnTo>
                    <a:lnTo>
                      <a:pt x="366" y="16"/>
                    </a:lnTo>
                    <a:lnTo>
                      <a:pt x="363" y="17"/>
                    </a:lnTo>
                    <a:lnTo>
                      <a:pt x="362" y="19"/>
                    </a:lnTo>
                    <a:lnTo>
                      <a:pt x="360" y="21"/>
                    </a:lnTo>
                    <a:lnTo>
                      <a:pt x="357" y="21"/>
                    </a:lnTo>
                    <a:lnTo>
                      <a:pt x="348" y="16"/>
                    </a:lnTo>
                    <a:lnTo>
                      <a:pt x="344" y="15"/>
                    </a:lnTo>
                    <a:lnTo>
                      <a:pt x="339" y="14"/>
                    </a:lnTo>
                    <a:lnTo>
                      <a:pt x="333" y="12"/>
                    </a:lnTo>
                    <a:lnTo>
                      <a:pt x="326" y="11"/>
                    </a:lnTo>
                    <a:lnTo>
                      <a:pt x="320" y="8"/>
                    </a:lnTo>
                    <a:lnTo>
                      <a:pt x="319" y="8"/>
                    </a:lnTo>
                    <a:lnTo>
                      <a:pt x="316" y="8"/>
                    </a:lnTo>
                    <a:lnTo>
                      <a:pt x="316" y="10"/>
                    </a:lnTo>
                    <a:lnTo>
                      <a:pt x="316" y="12"/>
                    </a:lnTo>
                    <a:lnTo>
                      <a:pt x="316" y="15"/>
                    </a:lnTo>
                    <a:lnTo>
                      <a:pt x="314" y="17"/>
                    </a:lnTo>
                    <a:lnTo>
                      <a:pt x="310" y="20"/>
                    </a:lnTo>
                    <a:lnTo>
                      <a:pt x="303" y="21"/>
                    </a:lnTo>
                    <a:lnTo>
                      <a:pt x="298" y="22"/>
                    </a:lnTo>
                    <a:lnTo>
                      <a:pt x="295" y="22"/>
                    </a:lnTo>
                    <a:lnTo>
                      <a:pt x="291" y="20"/>
                    </a:lnTo>
                    <a:lnTo>
                      <a:pt x="290" y="20"/>
                    </a:lnTo>
                    <a:lnTo>
                      <a:pt x="287" y="21"/>
                    </a:lnTo>
                    <a:lnTo>
                      <a:pt x="281" y="26"/>
                    </a:lnTo>
                    <a:lnTo>
                      <a:pt x="276" y="31"/>
                    </a:lnTo>
                    <a:lnTo>
                      <a:pt x="274" y="33"/>
                    </a:lnTo>
                    <a:lnTo>
                      <a:pt x="276" y="34"/>
                    </a:lnTo>
                    <a:lnTo>
                      <a:pt x="276" y="36"/>
                    </a:lnTo>
                    <a:lnTo>
                      <a:pt x="276" y="39"/>
                    </a:lnTo>
                    <a:lnTo>
                      <a:pt x="268" y="45"/>
                    </a:lnTo>
                    <a:lnTo>
                      <a:pt x="264" y="53"/>
                    </a:lnTo>
                    <a:lnTo>
                      <a:pt x="263" y="57"/>
                    </a:lnTo>
                    <a:lnTo>
                      <a:pt x="263" y="58"/>
                    </a:lnTo>
                    <a:lnTo>
                      <a:pt x="264" y="59"/>
                    </a:lnTo>
                    <a:lnTo>
                      <a:pt x="269" y="59"/>
                    </a:lnTo>
                    <a:lnTo>
                      <a:pt x="270" y="60"/>
                    </a:lnTo>
                    <a:lnTo>
                      <a:pt x="270" y="63"/>
                    </a:lnTo>
                    <a:lnTo>
                      <a:pt x="269" y="64"/>
                    </a:lnTo>
                    <a:lnTo>
                      <a:pt x="270" y="67"/>
                    </a:lnTo>
                    <a:lnTo>
                      <a:pt x="270" y="69"/>
                    </a:lnTo>
                    <a:lnTo>
                      <a:pt x="269" y="69"/>
                    </a:lnTo>
                    <a:lnTo>
                      <a:pt x="264" y="67"/>
                    </a:lnTo>
                    <a:lnTo>
                      <a:pt x="260" y="66"/>
                    </a:lnTo>
                    <a:lnTo>
                      <a:pt x="254" y="64"/>
                    </a:lnTo>
                    <a:lnTo>
                      <a:pt x="248" y="64"/>
                    </a:lnTo>
                    <a:lnTo>
                      <a:pt x="244" y="67"/>
                    </a:lnTo>
                    <a:lnTo>
                      <a:pt x="243" y="68"/>
                    </a:lnTo>
                    <a:lnTo>
                      <a:pt x="241" y="67"/>
                    </a:lnTo>
                    <a:lnTo>
                      <a:pt x="240" y="62"/>
                    </a:lnTo>
                    <a:lnTo>
                      <a:pt x="238" y="59"/>
                    </a:lnTo>
                    <a:lnTo>
                      <a:pt x="232" y="54"/>
                    </a:lnTo>
                    <a:lnTo>
                      <a:pt x="230" y="52"/>
                    </a:lnTo>
                    <a:lnTo>
                      <a:pt x="227" y="50"/>
                    </a:lnTo>
                    <a:lnTo>
                      <a:pt x="221" y="52"/>
                    </a:lnTo>
                    <a:lnTo>
                      <a:pt x="216" y="53"/>
                    </a:lnTo>
                    <a:lnTo>
                      <a:pt x="213" y="53"/>
                    </a:lnTo>
                    <a:lnTo>
                      <a:pt x="211" y="53"/>
                    </a:lnTo>
                    <a:lnTo>
                      <a:pt x="210" y="52"/>
                    </a:lnTo>
                    <a:lnTo>
                      <a:pt x="208" y="50"/>
                    </a:lnTo>
                    <a:lnTo>
                      <a:pt x="207" y="53"/>
                    </a:lnTo>
                    <a:lnTo>
                      <a:pt x="205" y="58"/>
                    </a:lnTo>
                    <a:lnTo>
                      <a:pt x="203" y="59"/>
                    </a:lnTo>
                    <a:lnTo>
                      <a:pt x="202" y="59"/>
                    </a:lnTo>
                    <a:lnTo>
                      <a:pt x="200" y="59"/>
                    </a:lnTo>
                    <a:lnTo>
                      <a:pt x="200" y="62"/>
                    </a:lnTo>
                    <a:lnTo>
                      <a:pt x="197" y="67"/>
                    </a:lnTo>
                    <a:lnTo>
                      <a:pt x="196" y="69"/>
                    </a:lnTo>
                    <a:lnTo>
                      <a:pt x="196" y="72"/>
                    </a:lnTo>
                    <a:lnTo>
                      <a:pt x="196" y="74"/>
                    </a:lnTo>
                    <a:lnTo>
                      <a:pt x="194" y="76"/>
                    </a:lnTo>
                    <a:lnTo>
                      <a:pt x="193" y="76"/>
                    </a:lnTo>
                    <a:lnTo>
                      <a:pt x="191" y="74"/>
                    </a:lnTo>
                    <a:lnTo>
                      <a:pt x="188" y="72"/>
                    </a:lnTo>
                    <a:lnTo>
                      <a:pt x="187" y="72"/>
                    </a:lnTo>
                    <a:lnTo>
                      <a:pt x="184" y="72"/>
                    </a:lnTo>
                    <a:lnTo>
                      <a:pt x="183" y="77"/>
                    </a:lnTo>
                    <a:lnTo>
                      <a:pt x="182" y="83"/>
                    </a:lnTo>
                    <a:lnTo>
                      <a:pt x="180" y="87"/>
                    </a:lnTo>
                    <a:lnTo>
                      <a:pt x="180" y="88"/>
                    </a:lnTo>
                    <a:lnTo>
                      <a:pt x="178" y="90"/>
                    </a:lnTo>
                    <a:lnTo>
                      <a:pt x="174" y="88"/>
                    </a:lnTo>
                    <a:lnTo>
                      <a:pt x="172" y="88"/>
                    </a:lnTo>
                    <a:lnTo>
                      <a:pt x="170" y="88"/>
                    </a:lnTo>
                    <a:lnTo>
                      <a:pt x="169" y="92"/>
                    </a:lnTo>
                    <a:lnTo>
                      <a:pt x="169" y="97"/>
                    </a:lnTo>
                    <a:lnTo>
                      <a:pt x="170" y="100"/>
                    </a:lnTo>
                    <a:lnTo>
                      <a:pt x="169" y="104"/>
                    </a:lnTo>
                    <a:lnTo>
                      <a:pt x="168" y="107"/>
                    </a:lnTo>
                    <a:lnTo>
                      <a:pt x="167" y="107"/>
                    </a:lnTo>
                    <a:lnTo>
                      <a:pt x="163" y="98"/>
                    </a:lnTo>
                    <a:lnTo>
                      <a:pt x="160" y="96"/>
                    </a:lnTo>
                    <a:lnTo>
                      <a:pt x="159" y="95"/>
                    </a:lnTo>
                    <a:lnTo>
                      <a:pt x="158" y="95"/>
                    </a:lnTo>
                    <a:lnTo>
                      <a:pt x="154" y="96"/>
                    </a:lnTo>
                    <a:lnTo>
                      <a:pt x="150" y="100"/>
                    </a:lnTo>
                    <a:lnTo>
                      <a:pt x="146" y="104"/>
                    </a:lnTo>
                    <a:lnTo>
                      <a:pt x="144" y="109"/>
                    </a:lnTo>
                    <a:lnTo>
                      <a:pt x="144" y="112"/>
                    </a:lnTo>
                    <a:lnTo>
                      <a:pt x="144" y="116"/>
                    </a:lnTo>
                    <a:lnTo>
                      <a:pt x="144" y="120"/>
                    </a:lnTo>
                    <a:lnTo>
                      <a:pt x="142" y="124"/>
                    </a:lnTo>
                    <a:lnTo>
                      <a:pt x="140" y="126"/>
                    </a:lnTo>
                    <a:lnTo>
                      <a:pt x="139" y="130"/>
                    </a:lnTo>
                    <a:lnTo>
                      <a:pt x="135" y="136"/>
                    </a:lnTo>
                    <a:lnTo>
                      <a:pt x="131" y="139"/>
                    </a:lnTo>
                    <a:lnTo>
                      <a:pt x="123" y="144"/>
                    </a:lnTo>
                    <a:lnTo>
                      <a:pt x="117" y="147"/>
                    </a:lnTo>
                    <a:lnTo>
                      <a:pt x="107" y="149"/>
                    </a:lnTo>
                    <a:lnTo>
                      <a:pt x="90" y="156"/>
                    </a:lnTo>
                    <a:lnTo>
                      <a:pt x="82" y="161"/>
                    </a:lnTo>
                    <a:lnTo>
                      <a:pt x="77" y="162"/>
                    </a:lnTo>
                    <a:lnTo>
                      <a:pt x="70" y="163"/>
                    </a:lnTo>
                    <a:lnTo>
                      <a:pt x="55" y="164"/>
                    </a:lnTo>
                    <a:lnTo>
                      <a:pt x="47" y="167"/>
                    </a:lnTo>
                    <a:lnTo>
                      <a:pt x="41" y="169"/>
                    </a:lnTo>
                    <a:lnTo>
                      <a:pt x="35" y="176"/>
                    </a:lnTo>
                    <a:lnTo>
                      <a:pt x="32" y="178"/>
                    </a:lnTo>
                    <a:lnTo>
                      <a:pt x="30" y="180"/>
                    </a:lnTo>
                    <a:lnTo>
                      <a:pt x="27" y="182"/>
                    </a:lnTo>
                    <a:lnTo>
                      <a:pt x="23" y="186"/>
                    </a:lnTo>
                    <a:lnTo>
                      <a:pt x="21" y="190"/>
                    </a:lnTo>
                    <a:lnTo>
                      <a:pt x="20" y="191"/>
                    </a:lnTo>
                    <a:lnTo>
                      <a:pt x="18" y="191"/>
                    </a:lnTo>
                    <a:lnTo>
                      <a:pt x="18" y="190"/>
                    </a:lnTo>
                    <a:lnTo>
                      <a:pt x="18" y="187"/>
                    </a:lnTo>
                    <a:lnTo>
                      <a:pt x="18" y="186"/>
                    </a:lnTo>
                    <a:lnTo>
                      <a:pt x="17" y="187"/>
                    </a:lnTo>
                    <a:lnTo>
                      <a:pt x="11" y="194"/>
                    </a:lnTo>
                    <a:lnTo>
                      <a:pt x="8" y="197"/>
                    </a:lnTo>
                    <a:lnTo>
                      <a:pt x="8" y="201"/>
                    </a:lnTo>
                    <a:lnTo>
                      <a:pt x="8" y="209"/>
                    </a:lnTo>
                    <a:lnTo>
                      <a:pt x="7" y="214"/>
                    </a:lnTo>
                    <a:lnTo>
                      <a:pt x="4" y="221"/>
                    </a:lnTo>
                    <a:lnTo>
                      <a:pt x="3" y="225"/>
                    </a:lnTo>
                    <a:lnTo>
                      <a:pt x="4" y="227"/>
                    </a:lnTo>
                    <a:lnTo>
                      <a:pt x="9" y="221"/>
                    </a:lnTo>
                    <a:lnTo>
                      <a:pt x="11" y="220"/>
                    </a:lnTo>
                    <a:lnTo>
                      <a:pt x="12" y="220"/>
                    </a:lnTo>
                    <a:lnTo>
                      <a:pt x="9" y="224"/>
                    </a:lnTo>
                    <a:lnTo>
                      <a:pt x="8" y="228"/>
                    </a:lnTo>
                    <a:lnTo>
                      <a:pt x="7" y="232"/>
                    </a:lnTo>
                    <a:lnTo>
                      <a:pt x="8" y="238"/>
                    </a:lnTo>
                    <a:lnTo>
                      <a:pt x="11" y="244"/>
                    </a:lnTo>
                    <a:lnTo>
                      <a:pt x="14" y="252"/>
                    </a:lnTo>
                    <a:lnTo>
                      <a:pt x="16" y="256"/>
                    </a:lnTo>
                    <a:lnTo>
                      <a:pt x="14" y="256"/>
                    </a:lnTo>
                    <a:lnTo>
                      <a:pt x="8" y="252"/>
                    </a:lnTo>
                    <a:lnTo>
                      <a:pt x="7" y="251"/>
                    </a:lnTo>
                    <a:lnTo>
                      <a:pt x="6" y="252"/>
                    </a:lnTo>
                    <a:lnTo>
                      <a:pt x="7" y="257"/>
                    </a:lnTo>
                    <a:lnTo>
                      <a:pt x="7" y="258"/>
                    </a:lnTo>
                    <a:lnTo>
                      <a:pt x="6" y="258"/>
                    </a:lnTo>
                    <a:lnTo>
                      <a:pt x="2" y="256"/>
                    </a:lnTo>
                    <a:lnTo>
                      <a:pt x="0" y="254"/>
                    </a:lnTo>
                    <a:lnTo>
                      <a:pt x="0" y="257"/>
                    </a:lnTo>
                    <a:lnTo>
                      <a:pt x="3" y="265"/>
                    </a:lnTo>
                    <a:lnTo>
                      <a:pt x="3" y="270"/>
                    </a:lnTo>
                    <a:lnTo>
                      <a:pt x="6" y="272"/>
                    </a:lnTo>
                    <a:lnTo>
                      <a:pt x="8" y="275"/>
                    </a:lnTo>
                    <a:lnTo>
                      <a:pt x="12" y="280"/>
                    </a:lnTo>
                    <a:lnTo>
                      <a:pt x="14" y="289"/>
                    </a:lnTo>
                    <a:lnTo>
                      <a:pt x="17" y="294"/>
                    </a:lnTo>
                    <a:lnTo>
                      <a:pt x="20" y="300"/>
                    </a:lnTo>
                    <a:lnTo>
                      <a:pt x="25" y="308"/>
                    </a:lnTo>
                    <a:lnTo>
                      <a:pt x="28" y="317"/>
                    </a:lnTo>
                    <a:lnTo>
                      <a:pt x="30" y="327"/>
                    </a:lnTo>
                    <a:lnTo>
                      <a:pt x="32" y="339"/>
                    </a:lnTo>
                    <a:lnTo>
                      <a:pt x="37" y="356"/>
                    </a:lnTo>
                    <a:lnTo>
                      <a:pt x="41" y="368"/>
                    </a:lnTo>
                    <a:lnTo>
                      <a:pt x="42" y="374"/>
                    </a:lnTo>
                    <a:lnTo>
                      <a:pt x="41" y="375"/>
                    </a:lnTo>
                    <a:lnTo>
                      <a:pt x="39" y="370"/>
                    </a:lnTo>
                    <a:lnTo>
                      <a:pt x="37" y="370"/>
                    </a:lnTo>
                    <a:lnTo>
                      <a:pt x="35" y="372"/>
                    </a:lnTo>
                    <a:lnTo>
                      <a:pt x="32" y="381"/>
                    </a:lnTo>
                    <a:lnTo>
                      <a:pt x="31" y="385"/>
                    </a:lnTo>
                    <a:lnTo>
                      <a:pt x="30" y="388"/>
                    </a:lnTo>
                    <a:lnTo>
                      <a:pt x="25" y="390"/>
                    </a:lnTo>
                    <a:lnTo>
                      <a:pt x="23" y="391"/>
                    </a:lnTo>
                    <a:lnTo>
                      <a:pt x="23" y="394"/>
                    </a:lnTo>
                    <a:lnTo>
                      <a:pt x="23" y="396"/>
                    </a:lnTo>
                    <a:lnTo>
                      <a:pt x="25" y="399"/>
                    </a:lnTo>
                    <a:lnTo>
                      <a:pt x="26" y="401"/>
                    </a:lnTo>
                    <a:lnTo>
                      <a:pt x="30" y="404"/>
                    </a:lnTo>
                    <a:lnTo>
                      <a:pt x="33" y="405"/>
                    </a:lnTo>
                    <a:lnTo>
                      <a:pt x="36" y="408"/>
                    </a:lnTo>
                    <a:lnTo>
                      <a:pt x="44" y="414"/>
                    </a:lnTo>
                    <a:lnTo>
                      <a:pt x="49" y="417"/>
                    </a:lnTo>
                    <a:lnTo>
                      <a:pt x="55" y="418"/>
                    </a:lnTo>
                    <a:lnTo>
                      <a:pt x="61" y="419"/>
                    </a:lnTo>
                    <a:lnTo>
                      <a:pt x="65" y="418"/>
                    </a:lnTo>
                    <a:lnTo>
                      <a:pt x="77" y="413"/>
                    </a:lnTo>
                    <a:lnTo>
                      <a:pt x="87" y="407"/>
                    </a:lnTo>
                    <a:lnTo>
                      <a:pt x="92" y="404"/>
                    </a:lnTo>
                    <a:lnTo>
                      <a:pt x="97" y="401"/>
                    </a:lnTo>
                    <a:lnTo>
                      <a:pt x="101" y="398"/>
                    </a:lnTo>
                    <a:lnTo>
                      <a:pt x="104" y="396"/>
                    </a:lnTo>
                    <a:lnTo>
                      <a:pt x="117" y="395"/>
                    </a:lnTo>
                    <a:lnTo>
                      <a:pt x="125" y="395"/>
                    </a:lnTo>
                    <a:lnTo>
                      <a:pt x="130" y="395"/>
                    </a:lnTo>
                    <a:lnTo>
                      <a:pt x="137" y="398"/>
                    </a:lnTo>
                    <a:lnTo>
                      <a:pt x="141" y="398"/>
                    </a:lnTo>
                    <a:lnTo>
                      <a:pt x="144" y="396"/>
                    </a:lnTo>
                    <a:lnTo>
                      <a:pt x="148" y="393"/>
                    </a:lnTo>
                    <a:lnTo>
                      <a:pt x="150" y="393"/>
                    </a:lnTo>
                    <a:lnTo>
                      <a:pt x="151" y="394"/>
                    </a:lnTo>
                    <a:lnTo>
                      <a:pt x="155" y="398"/>
                    </a:lnTo>
                    <a:lnTo>
                      <a:pt x="158" y="398"/>
                    </a:lnTo>
                    <a:lnTo>
                      <a:pt x="160" y="396"/>
                    </a:lnTo>
                    <a:lnTo>
                      <a:pt x="163" y="391"/>
                    </a:lnTo>
                    <a:lnTo>
                      <a:pt x="167" y="386"/>
                    </a:lnTo>
                    <a:lnTo>
                      <a:pt x="169" y="380"/>
                    </a:lnTo>
                    <a:lnTo>
                      <a:pt x="172" y="379"/>
                    </a:lnTo>
                    <a:lnTo>
                      <a:pt x="174" y="377"/>
                    </a:lnTo>
                    <a:lnTo>
                      <a:pt x="182" y="376"/>
                    </a:lnTo>
                    <a:lnTo>
                      <a:pt x="191" y="376"/>
                    </a:lnTo>
                    <a:lnTo>
                      <a:pt x="212" y="376"/>
                    </a:lnTo>
                    <a:lnTo>
                      <a:pt x="227" y="376"/>
                    </a:lnTo>
                    <a:lnTo>
                      <a:pt x="232" y="375"/>
                    </a:lnTo>
                    <a:lnTo>
                      <a:pt x="239" y="372"/>
                    </a:lnTo>
                    <a:lnTo>
                      <a:pt x="248" y="368"/>
                    </a:lnTo>
                    <a:lnTo>
                      <a:pt x="257" y="366"/>
                    </a:lnTo>
                    <a:lnTo>
                      <a:pt x="274" y="362"/>
                    </a:lnTo>
                    <a:lnTo>
                      <a:pt x="286" y="360"/>
                    </a:lnTo>
                    <a:lnTo>
                      <a:pt x="291" y="360"/>
                    </a:lnTo>
                    <a:lnTo>
                      <a:pt x="295" y="361"/>
                    </a:lnTo>
                    <a:lnTo>
                      <a:pt x="302" y="366"/>
                    </a:lnTo>
                    <a:lnTo>
                      <a:pt x="307" y="368"/>
                    </a:lnTo>
                    <a:lnTo>
                      <a:pt x="314" y="370"/>
                    </a:lnTo>
                    <a:lnTo>
                      <a:pt x="328" y="371"/>
                    </a:lnTo>
                    <a:lnTo>
                      <a:pt x="333" y="372"/>
                    </a:lnTo>
                    <a:lnTo>
                      <a:pt x="334" y="374"/>
                    </a:lnTo>
                    <a:lnTo>
                      <a:pt x="334" y="375"/>
                    </a:lnTo>
                    <a:lnTo>
                      <a:pt x="334" y="376"/>
                    </a:lnTo>
                    <a:lnTo>
                      <a:pt x="333" y="379"/>
                    </a:lnTo>
                    <a:lnTo>
                      <a:pt x="333" y="381"/>
                    </a:lnTo>
                    <a:lnTo>
                      <a:pt x="335" y="382"/>
                    </a:lnTo>
                    <a:lnTo>
                      <a:pt x="338" y="382"/>
                    </a:lnTo>
                    <a:lnTo>
                      <a:pt x="339" y="384"/>
                    </a:lnTo>
                    <a:lnTo>
                      <a:pt x="340" y="386"/>
                    </a:lnTo>
                    <a:lnTo>
                      <a:pt x="341" y="391"/>
                    </a:lnTo>
                    <a:lnTo>
                      <a:pt x="344" y="395"/>
                    </a:lnTo>
                    <a:lnTo>
                      <a:pt x="347" y="399"/>
                    </a:lnTo>
                    <a:lnTo>
                      <a:pt x="348" y="403"/>
                    </a:lnTo>
                    <a:lnTo>
                      <a:pt x="349" y="408"/>
                    </a:lnTo>
                    <a:lnTo>
                      <a:pt x="352" y="413"/>
                    </a:lnTo>
                    <a:lnTo>
                      <a:pt x="358" y="417"/>
                    </a:lnTo>
                    <a:lnTo>
                      <a:pt x="360" y="418"/>
                    </a:lnTo>
                    <a:lnTo>
                      <a:pt x="360" y="417"/>
                    </a:lnTo>
                    <a:lnTo>
                      <a:pt x="362" y="417"/>
                    </a:lnTo>
                    <a:lnTo>
                      <a:pt x="362" y="414"/>
                    </a:lnTo>
                    <a:lnTo>
                      <a:pt x="360" y="413"/>
                    </a:lnTo>
                    <a:lnTo>
                      <a:pt x="360" y="410"/>
                    </a:lnTo>
                    <a:lnTo>
                      <a:pt x="363" y="409"/>
                    </a:lnTo>
                    <a:lnTo>
                      <a:pt x="366" y="404"/>
                    </a:lnTo>
                    <a:lnTo>
                      <a:pt x="368" y="399"/>
                    </a:lnTo>
                    <a:lnTo>
                      <a:pt x="371" y="395"/>
                    </a:lnTo>
                    <a:lnTo>
                      <a:pt x="372" y="393"/>
                    </a:lnTo>
                    <a:lnTo>
                      <a:pt x="374" y="393"/>
                    </a:lnTo>
                    <a:lnTo>
                      <a:pt x="378" y="391"/>
                    </a:lnTo>
                    <a:lnTo>
                      <a:pt x="381" y="390"/>
                    </a:lnTo>
                    <a:lnTo>
                      <a:pt x="382" y="389"/>
                    </a:lnTo>
                    <a:lnTo>
                      <a:pt x="382" y="386"/>
                    </a:lnTo>
                    <a:lnTo>
                      <a:pt x="383" y="384"/>
                    </a:lnTo>
                    <a:lnTo>
                      <a:pt x="386" y="381"/>
                    </a:lnTo>
                    <a:lnTo>
                      <a:pt x="388" y="380"/>
                    </a:lnTo>
                    <a:lnTo>
                      <a:pt x="390" y="380"/>
                    </a:lnTo>
                    <a:lnTo>
                      <a:pt x="391" y="385"/>
                    </a:lnTo>
                    <a:lnTo>
                      <a:pt x="390" y="389"/>
                    </a:lnTo>
                    <a:lnTo>
                      <a:pt x="388" y="393"/>
                    </a:lnTo>
                    <a:lnTo>
                      <a:pt x="387" y="398"/>
                    </a:lnTo>
                    <a:lnTo>
                      <a:pt x="385" y="404"/>
                    </a:lnTo>
                    <a:lnTo>
                      <a:pt x="383" y="410"/>
                    </a:lnTo>
                    <a:lnTo>
                      <a:pt x="382" y="414"/>
                    </a:lnTo>
                    <a:lnTo>
                      <a:pt x="380" y="415"/>
                    </a:lnTo>
                    <a:lnTo>
                      <a:pt x="376" y="419"/>
                    </a:lnTo>
                    <a:lnTo>
                      <a:pt x="376" y="422"/>
                    </a:lnTo>
                    <a:lnTo>
                      <a:pt x="377" y="423"/>
                    </a:lnTo>
                    <a:lnTo>
                      <a:pt x="378" y="423"/>
                    </a:lnTo>
                    <a:lnTo>
                      <a:pt x="381" y="422"/>
                    </a:lnTo>
                    <a:lnTo>
                      <a:pt x="386" y="418"/>
                    </a:lnTo>
                    <a:lnTo>
                      <a:pt x="388" y="417"/>
                    </a:lnTo>
                    <a:lnTo>
                      <a:pt x="390" y="414"/>
                    </a:lnTo>
                    <a:lnTo>
                      <a:pt x="393" y="408"/>
                    </a:lnTo>
                    <a:lnTo>
                      <a:pt x="395" y="407"/>
                    </a:lnTo>
                    <a:lnTo>
                      <a:pt x="396" y="405"/>
                    </a:lnTo>
                    <a:lnTo>
                      <a:pt x="396" y="407"/>
                    </a:lnTo>
                    <a:lnTo>
                      <a:pt x="399" y="413"/>
                    </a:lnTo>
                    <a:lnTo>
                      <a:pt x="401" y="422"/>
                    </a:lnTo>
                    <a:lnTo>
                      <a:pt x="401" y="423"/>
                    </a:lnTo>
                    <a:lnTo>
                      <a:pt x="400" y="424"/>
                    </a:lnTo>
                    <a:lnTo>
                      <a:pt x="397" y="427"/>
                    </a:lnTo>
                    <a:lnTo>
                      <a:pt x="395" y="429"/>
                    </a:lnTo>
                    <a:lnTo>
                      <a:pt x="395" y="431"/>
                    </a:lnTo>
                    <a:lnTo>
                      <a:pt x="399" y="432"/>
                    </a:lnTo>
                    <a:lnTo>
                      <a:pt x="401" y="432"/>
                    </a:lnTo>
                    <a:lnTo>
                      <a:pt x="404" y="431"/>
                    </a:lnTo>
                    <a:lnTo>
                      <a:pt x="405" y="429"/>
                    </a:lnTo>
                    <a:lnTo>
                      <a:pt x="406" y="428"/>
                    </a:lnTo>
                    <a:lnTo>
                      <a:pt x="409" y="432"/>
                    </a:lnTo>
                    <a:lnTo>
                      <a:pt x="418" y="442"/>
                    </a:lnTo>
                    <a:lnTo>
                      <a:pt x="420" y="447"/>
                    </a:lnTo>
                    <a:lnTo>
                      <a:pt x="421" y="452"/>
                    </a:lnTo>
                    <a:lnTo>
                      <a:pt x="421" y="457"/>
                    </a:lnTo>
                    <a:lnTo>
                      <a:pt x="423" y="461"/>
                    </a:lnTo>
                    <a:lnTo>
                      <a:pt x="425" y="465"/>
                    </a:lnTo>
                    <a:lnTo>
                      <a:pt x="428" y="470"/>
                    </a:lnTo>
                    <a:lnTo>
                      <a:pt x="431" y="475"/>
                    </a:lnTo>
                    <a:lnTo>
                      <a:pt x="434" y="478"/>
                    </a:lnTo>
                    <a:lnTo>
                      <a:pt x="440" y="479"/>
                    </a:lnTo>
                    <a:lnTo>
                      <a:pt x="443" y="480"/>
                    </a:lnTo>
                    <a:lnTo>
                      <a:pt x="445" y="481"/>
                    </a:lnTo>
                    <a:lnTo>
                      <a:pt x="447" y="485"/>
                    </a:lnTo>
                    <a:lnTo>
                      <a:pt x="448" y="488"/>
                    </a:lnTo>
                    <a:lnTo>
                      <a:pt x="449" y="488"/>
                    </a:lnTo>
                    <a:lnTo>
                      <a:pt x="450" y="488"/>
                    </a:lnTo>
                    <a:lnTo>
                      <a:pt x="454" y="485"/>
                    </a:lnTo>
                    <a:lnTo>
                      <a:pt x="456" y="483"/>
                    </a:lnTo>
                    <a:lnTo>
                      <a:pt x="456" y="481"/>
                    </a:lnTo>
                    <a:lnTo>
                      <a:pt x="458" y="483"/>
                    </a:lnTo>
                    <a:lnTo>
                      <a:pt x="470" y="489"/>
                    </a:lnTo>
                    <a:lnTo>
                      <a:pt x="475" y="491"/>
                    </a:lnTo>
                    <a:lnTo>
                      <a:pt x="478" y="491"/>
                    </a:lnTo>
                    <a:lnTo>
                      <a:pt x="487" y="489"/>
                    </a:lnTo>
                    <a:lnTo>
                      <a:pt x="496" y="485"/>
                    </a:lnTo>
                    <a:lnTo>
                      <a:pt x="499" y="484"/>
                    </a:lnTo>
                    <a:lnTo>
                      <a:pt x="500" y="480"/>
                    </a:lnTo>
                    <a:lnTo>
                      <a:pt x="502" y="476"/>
                    </a:lnTo>
                    <a:lnTo>
                      <a:pt x="504" y="475"/>
                    </a:lnTo>
                    <a:lnTo>
                      <a:pt x="506" y="478"/>
                    </a:lnTo>
                    <a:lnTo>
                      <a:pt x="511" y="484"/>
                    </a:lnTo>
                    <a:lnTo>
                      <a:pt x="518" y="491"/>
                    </a:lnTo>
                    <a:lnTo>
                      <a:pt x="520" y="493"/>
                    </a:lnTo>
                    <a:lnTo>
                      <a:pt x="524" y="493"/>
                    </a:lnTo>
                    <a:lnTo>
                      <a:pt x="529" y="491"/>
                    </a:lnTo>
                    <a:lnTo>
                      <a:pt x="534" y="491"/>
                    </a:lnTo>
                    <a:lnTo>
                      <a:pt x="538" y="491"/>
                    </a:lnTo>
                    <a:lnTo>
                      <a:pt x="542" y="490"/>
                    </a:lnTo>
                    <a:lnTo>
                      <a:pt x="544" y="486"/>
                    </a:lnTo>
                    <a:lnTo>
                      <a:pt x="546" y="483"/>
                    </a:lnTo>
                    <a:lnTo>
                      <a:pt x="548" y="480"/>
                    </a:lnTo>
                    <a:lnTo>
                      <a:pt x="552" y="478"/>
                    </a:lnTo>
                    <a:lnTo>
                      <a:pt x="562" y="476"/>
                    </a:lnTo>
                    <a:lnTo>
                      <a:pt x="571" y="472"/>
                    </a:lnTo>
                    <a:lnTo>
                      <a:pt x="576" y="471"/>
                    </a:lnTo>
                    <a:lnTo>
                      <a:pt x="581" y="471"/>
                    </a:lnTo>
                    <a:lnTo>
                      <a:pt x="585" y="470"/>
                    </a:lnTo>
                    <a:lnTo>
                      <a:pt x="586" y="470"/>
                    </a:lnTo>
                    <a:lnTo>
                      <a:pt x="586" y="467"/>
                    </a:lnTo>
                    <a:lnTo>
                      <a:pt x="587" y="453"/>
                    </a:lnTo>
                    <a:lnTo>
                      <a:pt x="589" y="446"/>
                    </a:lnTo>
                    <a:lnTo>
                      <a:pt x="590" y="442"/>
                    </a:lnTo>
                    <a:lnTo>
                      <a:pt x="591" y="439"/>
                    </a:lnTo>
                    <a:lnTo>
                      <a:pt x="592" y="433"/>
                    </a:lnTo>
                    <a:lnTo>
                      <a:pt x="595" y="427"/>
                    </a:lnTo>
                    <a:lnTo>
                      <a:pt x="596" y="422"/>
                    </a:lnTo>
                    <a:lnTo>
                      <a:pt x="598" y="418"/>
                    </a:lnTo>
                    <a:lnTo>
                      <a:pt x="599" y="413"/>
                    </a:lnTo>
                    <a:lnTo>
                      <a:pt x="599" y="409"/>
                    </a:lnTo>
                    <a:lnTo>
                      <a:pt x="601" y="405"/>
                    </a:lnTo>
                    <a:lnTo>
                      <a:pt x="605" y="401"/>
                    </a:lnTo>
                    <a:lnTo>
                      <a:pt x="609" y="395"/>
                    </a:lnTo>
                    <a:lnTo>
                      <a:pt x="614" y="389"/>
                    </a:lnTo>
                    <a:lnTo>
                      <a:pt x="618" y="385"/>
                    </a:lnTo>
                    <a:lnTo>
                      <a:pt x="625" y="381"/>
                    </a:lnTo>
                    <a:lnTo>
                      <a:pt x="632" y="376"/>
                    </a:lnTo>
                    <a:lnTo>
                      <a:pt x="634" y="374"/>
                    </a:lnTo>
                    <a:lnTo>
                      <a:pt x="637" y="367"/>
                    </a:lnTo>
                    <a:lnTo>
                      <a:pt x="643" y="352"/>
                    </a:lnTo>
                    <a:lnTo>
                      <a:pt x="647" y="337"/>
                    </a:lnTo>
                    <a:lnTo>
                      <a:pt x="650" y="325"/>
                    </a:lnTo>
                    <a:lnTo>
                      <a:pt x="653" y="309"/>
                    </a:lnTo>
                    <a:lnTo>
                      <a:pt x="655" y="300"/>
                    </a:lnTo>
                    <a:lnTo>
                      <a:pt x="655" y="296"/>
                    </a:lnTo>
                    <a:lnTo>
                      <a:pt x="653" y="294"/>
                    </a:lnTo>
                    <a:close/>
                    <a:moveTo>
                      <a:pt x="369" y="370"/>
                    </a:moveTo>
                    <a:lnTo>
                      <a:pt x="369" y="370"/>
                    </a:lnTo>
                    <a:lnTo>
                      <a:pt x="368" y="367"/>
                    </a:lnTo>
                    <a:lnTo>
                      <a:pt x="368" y="362"/>
                    </a:lnTo>
                    <a:lnTo>
                      <a:pt x="368" y="357"/>
                    </a:lnTo>
                    <a:lnTo>
                      <a:pt x="369" y="355"/>
                    </a:lnTo>
                    <a:lnTo>
                      <a:pt x="371" y="353"/>
                    </a:lnTo>
                    <a:lnTo>
                      <a:pt x="372" y="355"/>
                    </a:lnTo>
                    <a:lnTo>
                      <a:pt x="374" y="357"/>
                    </a:lnTo>
                    <a:lnTo>
                      <a:pt x="377" y="362"/>
                    </a:lnTo>
                    <a:lnTo>
                      <a:pt x="376" y="366"/>
                    </a:lnTo>
                    <a:lnTo>
                      <a:pt x="374" y="368"/>
                    </a:lnTo>
                    <a:lnTo>
                      <a:pt x="372" y="370"/>
                    </a:lnTo>
                    <a:lnTo>
                      <a:pt x="369" y="370"/>
                    </a:lnTo>
                    <a:close/>
                    <a:moveTo>
                      <a:pt x="385" y="305"/>
                    </a:moveTo>
                    <a:lnTo>
                      <a:pt x="385" y="305"/>
                    </a:lnTo>
                    <a:lnTo>
                      <a:pt x="386" y="301"/>
                    </a:lnTo>
                    <a:lnTo>
                      <a:pt x="386" y="297"/>
                    </a:lnTo>
                    <a:lnTo>
                      <a:pt x="386" y="294"/>
                    </a:lnTo>
                    <a:lnTo>
                      <a:pt x="386" y="291"/>
                    </a:lnTo>
                    <a:lnTo>
                      <a:pt x="386" y="290"/>
                    </a:lnTo>
                    <a:lnTo>
                      <a:pt x="388" y="289"/>
                    </a:lnTo>
                    <a:lnTo>
                      <a:pt x="392" y="289"/>
                    </a:lnTo>
                    <a:lnTo>
                      <a:pt x="395" y="291"/>
                    </a:lnTo>
                    <a:lnTo>
                      <a:pt x="399" y="296"/>
                    </a:lnTo>
                    <a:lnTo>
                      <a:pt x="400" y="297"/>
                    </a:lnTo>
                    <a:lnTo>
                      <a:pt x="400" y="300"/>
                    </a:lnTo>
                    <a:lnTo>
                      <a:pt x="400" y="304"/>
                    </a:lnTo>
                    <a:lnTo>
                      <a:pt x="401" y="308"/>
                    </a:lnTo>
                    <a:lnTo>
                      <a:pt x="402" y="310"/>
                    </a:lnTo>
                    <a:lnTo>
                      <a:pt x="402" y="313"/>
                    </a:lnTo>
                    <a:lnTo>
                      <a:pt x="400" y="318"/>
                    </a:lnTo>
                    <a:lnTo>
                      <a:pt x="397" y="319"/>
                    </a:lnTo>
                    <a:lnTo>
                      <a:pt x="395" y="318"/>
                    </a:lnTo>
                    <a:lnTo>
                      <a:pt x="388" y="311"/>
                    </a:lnTo>
                    <a:lnTo>
                      <a:pt x="386" y="308"/>
                    </a:lnTo>
                    <a:lnTo>
                      <a:pt x="385" y="305"/>
                    </a:lnTo>
                    <a:close/>
                    <a:moveTo>
                      <a:pt x="400" y="363"/>
                    </a:moveTo>
                    <a:lnTo>
                      <a:pt x="400" y="363"/>
                    </a:lnTo>
                    <a:lnTo>
                      <a:pt x="399" y="363"/>
                    </a:lnTo>
                    <a:lnTo>
                      <a:pt x="399" y="362"/>
                    </a:lnTo>
                    <a:lnTo>
                      <a:pt x="399" y="360"/>
                    </a:lnTo>
                    <a:lnTo>
                      <a:pt x="399" y="356"/>
                    </a:lnTo>
                    <a:lnTo>
                      <a:pt x="397" y="351"/>
                    </a:lnTo>
                    <a:lnTo>
                      <a:pt x="391" y="343"/>
                    </a:lnTo>
                    <a:lnTo>
                      <a:pt x="390" y="339"/>
                    </a:lnTo>
                    <a:lnTo>
                      <a:pt x="391" y="338"/>
                    </a:lnTo>
                    <a:lnTo>
                      <a:pt x="393" y="337"/>
                    </a:lnTo>
                    <a:lnTo>
                      <a:pt x="396" y="337"/>
                    </a:lnTo>
                    <a:lnTo>
                      <a:pt x="399" y="338"/>
                    </a:lnTo>
                    <a:lnTo>
                      <a:pt x="401" y="343"/>
                    </a:lnTo>
                    <a:lnTo>
                      <a:pt x="404" y="349"/>
                    </a:lnTo>
                    <a:lnTo>
                      <a:pt x="404" y="353"/>
                    </a:lnTo>
                    <a:lnTo>
                      <a:pt x="404" y="360"/>
                    </a:lnTo>
                    <a:lnTo>
                      <a:pt x="402" y="362"/>
                    </a:lnTo>
                    <a:lnTo>
                      <a:pt x="400" y="3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1B508BC-0B9D-451C-8917-B8CC0A86A31B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2176918" y="3109473"/>
              <a:ext cx="941622" cy="30503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70C9E0-59D3-4573-9668-037D351FE301}"/>
                </a:ext>
              </a:extLst>
            </p:cNvPr>
            <p:cNvSpPr/>
            <p:nvPr/>
          </p:nvSpPr>
          <p:spPr>
            <a:xfrm>
              <a:off x="3118540" y="2922224"/>
              <a:ext cx="2505667" cy="3744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Workshop 3 – Innovation Tool Development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EB078-C114-439D-A0AD-359D80D4740D}"/>
                </a:ext>
              </a:extLst>
            </p:cNvPr>
            <p:cNvSpPr txBox="1"/>
            <p:nvPr/>
          </p:nvSpPr>
          <p:spPr>
            <a:xfrm>
              <a:off x="3039764" y="3261748"/>
              <a:ext cx="2742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/>
                <a:t>Hosted by WSAA Utility Working Group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35CD39B-879A-4468-B349-963D60411E4A}"/>
              </a:ext>
            </a:extLst>
          </p:cNvPr>
          <p:cNvSpPr/>
          <p:nvPr/>
        </p:nvSpPr>
        <p:spPr>
          <a:xfrm>
            <a:off x="3118540" y="283029"/>
            <a:ext cx="1997745" cy="97971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FC9DA3-1C4C-43F6-ABC3-456C283B1310}"/>
              </a:ext>
            </a:extLst>
          </p:cNvPr>
          <p:cNvSpPr/>
          <p:nvPr/>
        </p:nvSpPr>
        <p:spPr>
          <a:xfrm>
            <a:off x="3496671" y="1779724"/>
            <a:ext cx="1997745" cy="97971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7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 animBg="1"/>
      <p:bldP spid="13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F78EAC-0B0A-4434-95A8-4DB08AAD26A8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3B496-82CF-49B7-9236-5258F14BEAB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BD940C-DB88-4BEA-A514-9CE86ECE9F89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FB8C4-8CAF-4BB8-84FF-395B14D880CD}"/>
              </a:ext>
            </a:extLst>
          </p:cNvPr>
          <p:cNvSpPr/>
          <p:nvPr/>
        </p:nvSpPr>
        <p:spPr>
          <a:xfrm>
            <a:off x="8548914" y="5682343"/>
            <a:ext cx="3643086" cy="117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BA644-49E4-4009-9CB9-F250075D20A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D7A8B9-CA82-4A78-AAF2-3D0010B48487}"/>
              </a:ext>
            </a:extLst>
          </p:cNvPr>
          <p:cNvSpPr/>
          <p:nvPr/>
        </p:nvSpPr>
        <p:spPr>
          <a:xfrm>
            <a:off x="9129486" y="16669"/>
            <a:ext cx="306251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41277-3BDB-4F28-B6FB-37119C3970C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50" y="2760240"/>
            <a:ext cx="10994926" cy="3326236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Introduction to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Utility Innovation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957FE-B81B-49B6-AE7A-FA4227AD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"/>
          <a:stretch/>
        </p:blipFill>
        <p:spPr>
          <a:xfrm rot="21355326">
            <a:off x="6458492" y="525297"/>
            <a:ext cx="2752810" cy="3533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7A559-0E96-4E7D-B966-EFDCDF745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2" t="12572" r="29576" b="7333"/>
          <a:stretch/>
        </p:blipFill>
        <p:spPr>
          <a:xfrm rot="194255">
            <a:off x="9100861" y="623752"/>
            <a:ext cx="2831510" cy="38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6BA-28E5-45A1-904A-EA511EF7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Definition of Innovation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7C1A4-2C54-49EE-B868-572DAC8F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2964-4D5B-45A8-99F2-9DCCE200693B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A9CD7-5AA1-4103-B3D8-5D11E8D225EA}"/>
              </a:ext>
            </a:extLst>
          </p:cNvPr>
          <p:cNvSpPr/>
          <p:nvPr/>
        </p:nvSpPr>
        <p:spPr>
          <a:xfrm>
            <a:off x="4223657" y="2739906"/>
            <a:ext cx="75572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/>
              <a:t>“The application of new ideas resulting in increased value to our customers and/or increased productivity.”</a:t>
            </a:r>
          </a:p>
          <a:p>
            <a:pPr algn="r"/>
            <a:r>
              <a:rPr lang="en-US" i="1" dirty="0"/>
              <a:t>WRF/WE&amp;RF 4642 Definition for “Innovation”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15633-C79B-43F2-8ED8-5CA88D6253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73652" y="1757800"/>
            <a:ext cx="5995551" cy="3995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586DEB-4C5D-4782-9E73-193A89C2C958}"/>
              </a:ext>
            </a:extLst>
          </p:cNvPr>
          <p:cNvSpPr txBox="1"/>
          <p:nvPr/>
        </p:nvSpPr>
        <p:spPr>
          <a:xfrm>
            <a:off x="838200" y="5753336"/>
            <a:ext cx="302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r>
              <a:rPr lang="en-US" sz="2000" b="1" dirty="0"/>
              <a:t>5 Categories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3183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aade213-2ad1-4b36-948b-383168dfbbb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aa788d4-66d5-4409-9549-b3e5f7bb0d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2d82b1a-2615-4d33-9e41-f9bde3df133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ca90fce-c002-4037-9427-d1e264d225f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e5a0200-5905-4cfa-ba87-790b63fafa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cadis2015">
    <a:dk1>
      <a:srgbClr val="1D1D1D"/>
    </a:dk1>
    <a:lt1>
      <a:srgbClr val="FFFFFF"/>
    </a:lt1>
    <a:dk2>
      <a:srgbClr val="55575A"/>
    </a:dk2>
    <a:lt2>
      <a:srgbClr val="B3B3B3"/>
    </a:lt2>
    <a:accent1>
      <a:srgbClr val="E4610F"/>
    </a:accent1>
    <a:accent2>
      <a:srgbClr val="0DA642"/>
    </a:accent2>
    <a:accent3>
      <a:srgbClr val="F8DA40"/>
    </a:accent3>
    <a:accent4>
      <a:srgbClr val="00A9E4"/>
    </a:accent4>
    <a:accent5>
      <a:srgbClr val="C3D200"/>
    </a:accent5>
    <a:accent6>
      <a:srgbClr val="E41F13"/>
    </a:accent6>
    <a:hlink>
      <a:srgbClr val="2E75B5"/>
    </a:hlink>
    <a:folHlink>
      <a:srgbClr val="6F3B55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1494</Words>
  <Application>Microsoft Office PowerPoint</Application>
  <PresentationFormat>Widescreen</PresentationFormat>
  <Paragraphs>334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Arial Rounded MT Bold</vt:lpstr>
      <vt:lpstr>Bernard MT Condensed</vt:lpstr>
      <vt:lpstr>Calibri</vt:lpstr>
      <vt:lpstr>Calibri Light</vt:lpstr>
      <vt:lpstr>Century Gothic</vt:lpstr>
      <vt:lpstr>Courier New</vt:lpstr>
      <vt:lpstr>Times New Roman</vt:lpstr>
      <vt:lpstr>Office Theme</vt:lpstr>
      <vt:lpstr>Creating a Culture of Innovation in Your Utility</vt:lpstr>
      <vt:lpstr>  Creating a Culture of  Innovation in Your Utility Group Poll</vt:lpstr>
      <vt:lpstr>PollEv.com/jasoncarter492 </vt:lpstr>
      <vt:lpstr>PowerPoint Presentation</vt:lpstr>
      <vt:lpstr>PowerPoint Presentation</vt:lpstr>
      <vt:lpstr>PowerPoint Presentation</vt:lpstr>
      <vt:lpstr>PowerPoint Presentation</vt:lpstr>
      <vt:lpstr>  Introduction to  Utility Innovation Management</vt:lpstr>
      <vt:lpstr>Definition of Innovation</vt:lpstr>
      <vt:lpstr>Drivers for Innovation</vt:lpstr>
      <vt:lpstr>Priority of Innovation</vt:lpstr>
      <vt:lpstr>Impact of Innovation</vt:lpstr>
      <vt:lpstr>Growing Number of Innovation Programs</vt:lpstr>
      <vt:lpstr>Innovation Program Maturity</vt:lpstr>
      <vt:lpstr>Utility Investment in Innovation</vt:lpstr>
      <vt:lpstr>Utility Investment in Innovation</vt:lpstr>
      <vt:lpstr>Challenges to Innovation</vt:lpstr>
      <vt:lpstr>Utility Innovation Framework</vt:lpstr>
      <vt:lpstr>PowerPoint Presentation</vt:lpstr>
      <vt:lpstr>Eight Key Innovation Disciplines</vt:lpstr>
      <vt:lpstr>State of Utility Innovation</vt:lpstr>
      <vt:lpstr>Utility Innovation - Visualize</vt:lpstr>
      <vt:lpstr>Utility Innovation - Focus</vt:lpstr>
      <vt:lpstr>Utility Innovation - Engage</vt:lpstr>
      <vt:lpstr>Utility Innovation - Communicate</vt:lpstr>
      <vt:lpstr>  How to Use the  Utility Innovation Framework</vt:lpstr>
      <vt:lpstr>Roadmap for Using Utility Innovation Framework</vt:lpstr>
      <vt:lpstr>Assessing Current Environment</vt:lpstr>
      <vt:lpstr>Target Maturity &amp; Gap Analysis</vt:lpstr>
      <vt:lpstr>Innovation Strategy: Aligning for Impact</vt:lpstr>
      <vt:lpstr>Innovation Strategy: Creating Environment</vt:lpstr>
      <vt:lpstr>Innovation Strategy: Empowering Stakeholders</vt:lpstr>
      <vt:lpstr>Creating Your  Innovation Strategy</vt:lpstr>
      <vt:lpstr>Summary and Next Steps</vt:lpstr>
      <vt:lpstr>PollEv.com/jasoncarter492 </vt:lpstr>
      <vt:lpstr>PowerPoint Presentation</vt:lpstr>
      <vt:lpstr>WRF 4907 – Leading Water Utility Innovation </vt:lpstr>
      <vt:lpstr>Questions</vt:lpstr>
      <vt:lpstr>Creating a Culture of Innovation in Your Utility</vt:lpstr>
      <vt:lpstr>WRF 4907 – Leading Water Utility Innovation </vt:lpstr>
      <vt:lpstr>PowerPoint Presentation</vt:lpstr>
      <vt:lpstr>Task 3 – Create an Innovation Strategy Development Tool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Culture of Innovation in Your Utility</dc:title>
  <dc:creator>Carter, Jason</dc:creator>
  <cp:lastModifiedBy>Windows User</cp:lastModifiedBy>
  <cp:revision>131</cp:revision>
  <dcterms:created xsi:type="dcterms:W3CDTF">2018-08-21T01:08:25Z</dcterms:created>
  <dcterms:modified xsi:type="dcterms:W3CDTF">2018-08-23T20:47:16Z</dcterms:modified>
</cp:coreProperties>
</file>