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2"/>
  </p:notesMasterIdLst>
  <p:sldIdLst>
    <p:sldId id="256" r:id="rId2"/>
    <p:sldId id="284" r:id="rId3"/>
    <p:sldId id="288" r:id="rId4"/>
    <p:sldId id="291" r:id="rId5"/>
    <p:sldId id="283" r:id="rId6"/>
    <p:sldId id="285" r:id="rId7"/>
    <p:sldId id="286" r:id="rId8"/>
    <p:sldId id="287" r:id="rId9"/>
    <p:sldId id="290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28" d="100"/>
          <a:sy n="128" d="100"/>
        </p:scale>
        <p:origin x="17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36E99-9A68-A74F-BFDE-12B9BFEA2285}" type="datetimeFigureOut">
              <a:rPr lang="en-US" smtClean="0"/>
              <a:t>8/6/19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304DC-D840-C944-B16B-3D9A586516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376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8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596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0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9068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690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602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29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144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750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78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smtClean="0"/>
              <a:pPr/>
              <a:t>8/6/19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775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113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7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3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39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06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8/6/19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982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8/6/19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022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A1376-8F63-C04A-BFD9-D5BF1DFB5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063487"/>
            <a:ext cx="7315200" cy="2217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2400"/>
              </a:spcAft>
            </a:pPr>
            <a:r>
              <a:rPr lang="en-US" b="1" dirty="0"/>
              <a:t>Colorado river</a:t>
            </a:r>
            <a:br>
              <a:rPr lang="en-US" b="1" dirty="0"/>
            </a:br>
            <a:r>
              <a:rPr lang="en-US" b="1" dirty="0"/>
              <a:t>next challenges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6C2479-825D-FC4A-904F-C8A866F8A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2087" y="3960191"/>
            <a:ext cx="6013173" cy="1695173"/>
          </a:xfrm>
        </p:spPr>
        <p:txBody>
          <a:bodyPr>
            <a:noAutofit/>
          </a:bodyPr>
          <a:lstStyle/>
          <a:p>
            <a:r>
              <a:rPr lang="en-US" sz="2800" dirty="0"/>
              <a:t>Anne J Castle</a:t>
            </a:r>
          </a:p>
          <a:p>
            <a:r>
              <a:rPr lang="en-US" sz="2800" dirty="0" err="1"/>
              <a:t>Getches</a:t>
            </a:r>
            <a:r>
              <a:rPr lang="en-US" sz="2800" dirty="0"/>
              <a:t>-Wilkinson Center </a:t>
            </a:r>
          </a:p>
          <a:p>
            <a:r>
              <a:rPr lang="en-US" sz="2800" dirty="0"/>
              <a:t>University of Colorado</a:t>
            </a:r>
          </a:p>
        </p:txBody>
      </p:sp>
    </p:spTree>
    <p:extLst>
      <p:ext uri="{BB962C8B-B14F-4D97-AF65-F5344CB8AC3E}">
        <p14:creationId xmlns:p14="http://schemas.microsoft.com/office/powerpoint/2010/main" val="3207609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0FA28-EC7C-4743-A88E-EE3E386DF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1" y="764373"/>
            <a:ext cx="7416579" cy="1293028"/>
          </a:xfrm>
        </p:spPr>
        <p:txBody>
          <a:bodyPr>
            <a:normAutofit/>
          </a:bodyPr>
          <a:lstStyle/>
          <a:p>
            <a:r>
              <a:rPr lang="en-US" sz="5400" b="1" dirty="0"/>
              <a:t>Guiding principles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48751-696F-0E4F-AB48-EB6DA0970E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417" y="2194559"/>
            <a:ext cx="8567531" cy="4564049"/>
          </a:xfrm>
        </p:spPr>
        <p:txBody>
          <a:bodyPr>
            <a:noAutofit/>
          </a:bodyPr>
          <a:lstStyle/>
          <a:p>
            <a:pPr>
              <a:spcBef>
                <a:spcPts val="2800"/>
              </a:spcBef>
            </a:pPr>
            <a:r>
              <a:rPr lang="en-US" sz="3600" dirty="0"/>
              <a:t>Both basins manage their supplies and live within their hydrological means</a:t>
            </a:r>
          </a:p>
          <a:p>
            <a:pPr>
              <a:spcBef>
                <a:spcPts val="2800"/>
              </a:spcBef>
            </a:pPr>
            <a:r>
              <a:rPr lang="en-US" sz="3600" dirty="0"/>
              <a:t>Each basin or state decides how risk averse or risk taking it wishes to be</a:t>
            </a:r>
          </a:p>
          <a:p>
            <a:pPr>
              <a:spcBef>
                <a:spcPts val="2800"/>
              </a:spcBef>
            </a:pPr>
            <a:r>
              <a:rPr lang="en-US" sz="3600" dirty="0"/>
              <a:t>Consequences occur in the basin or state where the actions are taken</a:t>
            </a:r>
          </a:p>
        </p:txBody>
      </p:sp>
    </p:spTree>
    <p:extLst>
      <p:ext uri="{BB962C8B-B14F-4D97-AF65-F5344CB8AC3E}">
        <p14:creationId xmlns:p14="http://schemas.microsoft.com/office/powerpoint/2010/main" val="1769109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39CD-B764-F24A-A21C-4D4B147D0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+mn-lt"/>
              </a:rPr>
              <a:t>the problem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985599-5AA8-CF4F-B3F2-C55590BC9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503" y="2200134"/>
            <a:ext cx="5744819" cy="441932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00B050"/>
                </a:solidFill>
              </a:rPr>
              <a:t>Natural Flow (2000-2018)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Outflows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   UB uses             4.4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   LB contracts     7.0-7.5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   Evap &amp; losses   1.0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   Gila and </a:t>
            </a:r>
            <a:r>
              <a:rPr lang="en-US" sz="4000" b="1" dirty="0" err="1">
                <a:solidFill>
                  <a:srgbClr val="FF0000"/>
                </a:solidFill>
              </a:rPr>
              <a:t>tribs</a:t>
            </a:r>
            <a:r>
              <a:rPr lang="en-US" sz="4000" b="1" dirty="0">
                <a:solidFill>
                  <a:srgbClr val="FF0000"/>
                </a:solidFill>
              </a:rPr>
              <a:t>   1.0+	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      Mexico             1.5 </a:t>
            </a:r>
          </a:p>
          <a:p>
            <a:pPr marL="0" indent="0">
              <a:buNone/>
            </a:pPr>
            <a:r>
              <a:rPr lang="en-US" sz="4700" b="1" dirty="0">
                <a:solidFill>
                  <a:srgbClr val="FFFF00"/>
                </a:solidFill>
              </a:rPr>
              <a:t>Balance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FEF51C6-CDDA-5C4A-B259-9BED67D5C1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3417" y="2200134"/>
            <a:ext cx="3170583" cy="42927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00B050"/>
                </a:solidFill>
              </a:rPr>
              <a:t>  13.2 MAF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  14.9-15.4 MAF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3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30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3800" b="1" dirty="0">
                <a:solidFill>
                  <a:srgbClr val="FFFF00"/>
                </a:solidFill>
              </a:rPr>
              <a:t>-1.7-2.2 MAF</a:t>
            </a:r>
          </a:p>
        </p:txBody>
      </p:sp>
    </p:spTree>
    <p:extLst>
      <p:ext uri="{BB962C8B-B14F-4D97-AF65-F5344CB8AC3E}">
        <p14:creationId xmlns:p14="http://schemas.microsoft.com/office/powerpoint/2010/main" val="3474407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91E0A-08B7-0C42-AF9D-2EB9B4C50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0565" y="784251"/>
            <a:ext cx="7187979" cy="1293028"/>
          </a:xfrm>
        </p:spPr>
        <p:txBody>
          <a:bodyPr>
            <a:noAutofit/>
          </a:bodyPr>
          <a:lstStyle/>
          <a:p>
            <a:r>
              <a:rPr lang="en-US" sz="5400" b="1" dirty="0"/>
              <a:t>Likely to get worse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B964D88-ABDD-F149-B29D-65DA035753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213" y="2373464"/>
            <a:ext cx="3910579" cy="42956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Udall/</a:t>
            </a:r>
            <a:r>
              <a:rPr lang="en-US" sz="3200" b="1" dirty="0" err="1"/>
              <a:t>Overpeck</a:t>
            </a:r>
            <a:r>
              <a:rPr lang="en-US" sz="3200" b="1" dirty="0"/>
              <a:t> 2017</a:t>
            </a: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r>
              <a:rPr lang="en-US" sz="3000" dirty="0"/>
              <a:t>20-30% reduction in river flows by mid-century</a:t>
            </a:r>
          </a:p>
          <a:p>
            <a:pPr marL="457200" lvl="1" indent="0">
              <a:buNone/>
            </a:pPr>
            <a:endParaRPr lang="en-US" sz="3000" dirty="0"/>
          </a:p>
          <a:p>
            <a:pPr marL="457200" lvl="1" indent="0">
              <a:buNone/>
            </a:pPr>
            <a:r>
              <a:rPr lang="en-US" sz="3000" dirty="0"/>
              <a:t>35-55% reduction by 2100</a:t>
            </a:r>
          </a:p>
        </p:txBody>
      </p:sp>
      <p:pic>
        <p:nvPicPr>
          <p:cNvPr id="10" name="Content Placeholder 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DCC0036-93CC-A047-B60A-FB5695359C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360000">
            <a:off x="4979695" y="2328222"/>
            <a:ext cx="3549186" cy="4006278"/>
          </a:xfrm>
          <a:ln w="38100">
            <a:solidFill>
              <a:srgbClr val="00D6EE"/>
            </a:solidFill>
          </a:ln>
        </p:spPr>
      </p:pic>
    </p:spTree>
    <p:extLst>
      <p:ext uri="{BB962C8B-B14F-4D97-AF65-F5344CB8AC3E}">
        <p14:creationId xmlns:p14="http://schemas.microsoft.com/office/powerpoint/2010/main" val="2632445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E1F16-4838-7E4A-A21C-CA02D586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26" y="764373"/>
            <a:ext cx="7019014" cy="1293028"/>
          </a:xfrm>
        </p:spPr>
        <p:txBody>
          <a:bodyPr>
            <a:noAutofit/>
          </a:bodyPr>
          <a:lstStyle/>
          <a:p>
            <a:r>
              <a:rPr lang="en-US" sz="5400" b="1" dirty="0"/>
              <a:t>DCP – Upper Basin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A5A5DF2-F11D-CC44-8695-9B9D528B8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448" y="2140144"/>
            <a:ext cx="5570882" cy="2471613"/>
          </a:xfrm>
        </p:spPr>
        <p:txBody>
          <a:bodyPr>
            <a:normAutofit/>
          </a:bodyPr>
          <a:lstStyle/>
          <a:p>
            <a:r>
              <a:rPr lang="en-US" sz="3600" dirty="0"/>
              <a:t>Drought operations of UB reservoirs</a:t>
            </a:r>
          </a:p>
          <a:p>
            <a:pPr lvl="1"/>
            <a:r>
              <a:rPr lang="en-US" sz="2600" dirty="0"/>
              <a:t>Release water from upstream reservoirs to keep Powell out of low levels</a:t>
            </a:r>
          </a:p>
        </p:txBody>
      </p:sp>
      <p:pic>
        <p:nvPicPr>
          <p:cNvPr id="7" name="Picture 6" descr="A picture containing sky, outdoor, water, nature&#10;&#10;Description automatically generated">
            <a:extLst>
              <a:ext uri="{FF2B5EF4-FFF2-40B4-BE49-F238E27FC236}">
                <a16:creationId xmlns:a16="http://schemas.microsoft.com/office/drawing/2014/main" id="{04AF2D21-347D-9648-9670-7DA1D3B2C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752" y="2163058"/>
            <a:ext cx="2971800" cy="2171700"/>
          </a:xfrm>
          <a:prstGeom prst="rect">
            <a:avLst/>
          </a:prstGeom>
          <a:ln w="38100">
            <a:solidFill>
              <a:srgbClr val="00D6EE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71FDCC-CCDA-334D-8D66-09699E1BE389}"/>
              </a:ext>
            </a:extLst>
          </p:cNvPr>
          <p:cNvSpPr txBox="1"/>
          <p:nvPr/>
        </p:nvSpPr>
        <p:spPr>
          <a:xfrm>
            <a:off x="253448" y="4823709"/>
            <a:ext cx="8721587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600" dirty="0"/>
              <a:t>Demand management investigation</a:t>
            </a:r>
          </a:p>
          <a:p>
            <a:pPr marL="6858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Storage in Lake Powell free of balancing obligations</a:t>
            </a:r>
          </a:p>
          <a:p>
            <a:pPr marL="685800" lvl="1" indent="-228600"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Work ongoing in Upper Basin states to investigate 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34FEDA-237B-CD4C-B38D-F9212A290C30}"/>
              </a:ext>
            </a:extLst>
          </p:cNvPr>
          <p:cNvSpPr txBox="1"/>
          <p:nvPr/>
        </p:nvSpPr>
        <p:spPr>
          <a:xfrm>
            <a:off x="6254337" y="4392821"/>
            <a:ext cx="23006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Flaming Gorge Reservoir</a:t>
            </a:r>
          </a:p>
        </p:txBody>
      </p:sp>
    </p:spTree>
    <p:extLst>
      <p:ext uri="{BB962C8B-B14F-4D97-AF65-F5344CB8AC3E}">
        <p14:creationId xmlns:p14="http://schemas.microsoft.com/office/powerpoint/2010/main" val="41828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2E7E-455C-C543-9ABC-42FAAE5AA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605869"/>
            <a:ext cx="8488017" cy="1293028"/>
          </a:xfrm>
        </p:spPr>
        <p:txBody>
          <a:bodyPr>
            <a:normAutofit/>
          </a:bodyPr>
          <a:lstStyle/>
          <a:p>
            <a:r>
              <a:rPr lang="en-US" sz="4800" b="1" dirty="0"/>
              <a:t>Actions ≠ consequences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61B3C-D9ED-164A-A3B6-E88E020616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8905" y="1818861"/>
            <a:ext cx="4512364" cy="4870173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3600" dirty="0"/>
              <a:t>Lower Basin</a:t>
            </a:r>
          </a:p>
          <a:p>
            <a:pPr lvl="1">
              <a:spcBef>
                <a:spcPts val="1800"/>
              </a:spcBef>
            </a:pPr>
            <a:r>
              <a:rPr lang="en-US" sz="3000" dirty="0"/>
              <a:t>Structural deficit = LB water users consume more than inflow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Lake Mead drops</a:t>
            </a:r>
          </a:p>
          <a:p>
            <a:pPr lvl="1">
              <a:spcBef>
                <a:spcPts val="1800"/>
              </a:spcBef>
            </a:pPr>
            <a:r>
              <a:rPr lang="en-US" sz="2800" dirty="0"/>
              <a:t>Balancing from Powell prevents Mead levels from going even lower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C8BE22-5366-5045-916A-429ADAB310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9587" b="19763"/>
          <a:stretch/>
        </p:blipFill>
        <p:spPr>
          <a:xfrm>
            <a:off x="5138531" y="2602222"/>
            <a:ext cx="3826564" cy="3003395"/>
          </a:xfrm>
          <a:ln w="38100">
            <a:solidFill>
              <a:srgbClr val="00D6EE"/>
            </a:solidFill>
          </a:ln>
        </p:spPr>
      </p:pic>
    </p:spTree>
    <p:extLst>
      <p:ext uri="{BB962C8B-B14F-4D97-AF65-F5344CB8AC3E}">
        <p14:creationId xmlns:p14="http://schemas.microsoft.com/office/powerpoint/2010/main" val="3929040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86EA58-BD61-FB47-8CEB-057064F1E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296" y="764373"/>
            <a:ext cx="8629153" cy="1293028"/>
          </a:xfrm>
        </p:spPr>
        <p:txBody>
          <a:bodyPr>
            <a:normAutofit/>
          </a:bodyPr>
          <a:lstStyle/>
          <a:p>
            <a:r>
              <a:rPr lang="en-US" sz="4800" b="1" dirty="0"/>
              <a:t>Actions ≠ consequences </a:t>
            </a:r>
            <a:endParaRPr lang="en-US" sz="4800" dirty="0"/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C3836436-6AB0-9E41-B699-33F2B0A923A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725" y="3154714"/>
            <a:ext cx="3911600" cy="2148772"/>
          </a:xfrm>
          <a:ln w="38100">
            <a:solidFill>
              <a:srgbClr val="FF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E345E8-2187-8449-A423-66168F8CF3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46790" y="2226365"/>
            <a:ext cx="4068001" cy="425394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600" dirty="0"/>
              <a:t>Upper Basin</a:t>
            </a:r>
          </a:p>
          <a:p>
            <a:pPr lvl="1">
              <a:spcBef>
                <a:spcPts val="2400"/>
              </a:spcBef>
            </a:pPr>
            <a:r>
              <a:rPr lang="en-US" sz="2800" dirty="0"/>
              <a:t>New projects increase risk of curtailment for all water users</a:t>
            </a:r>
          </a:p>
          <a:p>
            <a:pPr lvl="1">
              <a:spcBef>
                <a:spcPts val="2400"/>
              </a:spcBef>
            </a:pPr>
            <a:r>
              <a:rPr lang="en-US" sz="2800" dirty="0"/>
              <a:t>Real cost of new projects spread around the basin</a:t>
            </a:r>
          </a:p>
        </p:txBody>
      </p:sp>
    </p:spTree>
    <p:extLst>
      <p:ext uri="{BB962C8B-B14F-4D97-AF65-F5344CB8AC3E}">
        <p14:creationId xmlns:p14="http://schemas.microsoft.com/office/powerpoint/2010/main" val="610592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B928D-BE41-B64E-88C1-8856C1E20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1" y="594360"/>
            <a:ext cx="8945218" cy="1293028"/>
          </a:xfrm>
        </p:spPr>
        <p:txBody>
          <a:bodyPr>
            <a:noAutofit/>
          </a:bodyPr>
          <a:lstStyle/>
          <a:p>
            <a:br>
              <a:rPr lang="en-US" sz="4800" dirty="0"/>
            </a:br>
            <a:r>
              <a:rPr lang="en-US" sz="4800" b="1" dirty="0"/>
              <a:t>actions ☞ consequences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86CA5A-31F6-114D-B664-5F1882E20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873" y="2186610"/>
            <a:ext cx="7955280" cy="4244008"/>
          </a:xfrm>
        </p:spPr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en-US" sz="3600" dirty="0"/>
              <a:t>New development in UB pays its own way, offsetting additional risk</a:t>
            </a:r>
          </a:p>
          <a:p>
            <a:pPr>
              <a:spcBef>
                <a:spcPts val="2400"/>
              </a:spcBef>
            </a:pPr>
            <a:r>
              <a:rPr lang="en-US" sz="3600" dirty="0"/>
              <a:t>If LB uses more than allocation, consequences occur there</a:t>
            </a:r>
          </a:p>
          <a:p>
            <a:pPr lvl="1">
              <a:spcBef>
                <a:spcPts val="2400"/>
              </a:spcBef>
            </a:pPr>
            <a:r>
              <a:rPr lang="en-US" sz="3000" dirty="0"/>
              <a:t>Question: What exactly is the LB allocation?</a:t>
            </a:r>
          </a:p>
          <a:p>
            <a:pPr>
              <a:spcBef>
                <a:spcPts val="2400"/>
              </a:spcBef>
            </a:pPr>
            <a:r>
              <a:rPr lang="en-US" sz="3200" dirty="0"/>
              <a:t>Controlled slide to sustainability</a:t>
            </a:r>
          </a:p>
        </p:txBody>
      </p:sp>
    </p:spTree>
    <p:extLst>
      <p:ext uri="{BB962C8B-B14F-4D97-AF65-F5344CB8AC3E}">
        <p14:creationId xmlns:p14="http://schemas.microsoft.com/office/powerpoint/2010/main" val="3493153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1FABA-4861-BE4F-97C7-D606A0ACC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44495"/>
            <a:ext cx="8398566" cy="1293028"/>
          </a:xfrm>
        </p:spPr>
        <p:txBody>
          <a:bodyPr>
            <a:noAutofit/>
          </a:bodyPr>
          <a:lstStyle/>
          <a:p>
            <a:r>
              <a:rPr lang="en-US" sz="5400" b="1" dirty="0"/>
              <a:t>Grand bargain ideas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6A471-9888-334B-B5CE-5C0427969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2196549"/>
            <a:ext cx="8291223" cy="4522303"/>
          </a:xfrm>
        </p:spPr>
        <p:txBody>
          <a:bodyPr>
            <a:normAutofit lnSpcReduction="10000"/>
          </a:bodyPr>
          <a:lstStyle/>
          <a:p>
            <a:pPr>
              <a:spcBef>
                <a:spcPts val="2800"/>
              </a:spcBef>
            </a:pPr>
            <a:r>
              <a:rPr lang="en-US" sz="3500" dirty="0"/>
              <a:t>UB caps new use</a:t>
            </a:r>
          </a:p>
          <a:p>
            <a:pPr>
              <a:spcBef>
                <a:spcPts val="2800"/>
              </a:spcBef>
            </a:pPr>
            <a:r>
              <a:rPr lang="en-US" sz="3200" dirty="0"/>
              <a:t>LB won’t force curtailment in UB</a:t>
            </a:r>
          </a:p>
          <a:p>
            <a:pPr>
              <a:spcBef>
                <a:spcPts val="2800"/>
              </a:spcBef>
            </a:pPr>
            <a:r>
              <a:rPr lang="en-US" sz="3200" dirty="0"/>
              <a:t>Bank in Lake Powell free of balancing</a:t>
            </a:r>
          </a:p>
          <a:p>
            <a:pPr>
              <a:spcBef>
                <a:spcPts val="2800"/>
              </a:spcBef>
            </a:pPr>
            <a:r>
              <a:rPr lang="en-US" sz="3200" dirty="0"/>
              <a:t>Both lakes used to store ICS or demand management savings</a:t>
            </a:r>
          </a:p>
          <a:p>
            <a:pPr>
              <a:spcBef>
                <a:spcPts val="2800"/>
              </a:spcBef>
            </a:pPr>
            <a:r>
              <a:rPr lang="en-US" sz="3200" dirty="0"/>
              <a:t>Triggers for delivery reductions based on hydrology, not Lake Mead levels</a:t>
            </a:r>
          </a:p>
        </p:txBody>
      </p:sp>
    </p:spTree>
    <p:extLst>
      <p:ext uri="{BB962C8B-B14F-4D97-AF65-F5344CB8AC3E}">
        <p14:creationId xmlns:p14="http://schemas.microsoft.com/office/powerpoint/2010/main" val="3819414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48CE-6B4C-6C41-BE51-0EDFCA31B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095" y="475703"/>
            <a:ext cx="8140148" cy="1293028"/>
          </a:xfrm>
        </p:spPr>
        <p:txBody>
          <a:bodyPr>
            <a:noAutofit/>
          </a:bodyPr>
          <a:lstStyle/>
          <a:p>
            <a:r>
              <a:rPr lang="en-US" sz="4800" b="1" dirty="0"/>
              <a:t>Important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6BE851-2238-4240-9ADB-E53EB9E8D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189" y="2133288"/>
            <a:ext cx="4762831" cy="4355380"/>
          </a:xfrm>
        </p:spPr>
        <p:txBody>
          <a:bodyPr>
            <a:normAutofit/>
          </a:bodyPr>
          <a:lstStyle/>
          <a:p>
            <a:pPr>
              <a:spcBef>
                <a:spcPts val="2800"/>
              </a:spcBef>
            </a:pPr>
            <a:r>
              <a:rPr lang="en-US" sz="3200" dirty="0"/>
              <a:t>Development of tribal rights and protection of tribal water values</a:t>
            </a:r>
          </a:p>
          <a:p>
            <a:pPr>
              <a:spcBef>
                <a:spcPts val="2800"/>
              </a:spcBef>
            </a:pPr>
            <a:r>
              <a:rPr lang="en-US" sz="3200" dirty="0"/>
              <a:t>Protection of ecological values, including in the delta</a:t>
            </a:r>
          </a:p>
          <a:p>
            <a:pPr>
              <a:spcBef>
                <a:spcPts val="2800"/>
              </a:spcBef>
            </a:pPr>
            <a:r>
              <a:rPr lang="en-US" sz="3200" dirty="0"/>
              <a:t>Salton Sea progress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602E6-976C-E148-BD7C-7482E2D8EB43}"/>
              </a:ext>
            </a:extLst>
          </p:cNvPr>
          <p:cNvSpPr txBox="1"/>
          <p:nvPr/>
        </p:nvSpPr>
        <p:spPr>
          <a:xfrm>
            <a:off x="6333458" y="3893568"/>
            <a:ext cx="2002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Colorado River Delta</a:t>
            </a:r>
          </a:p>
        </p:txBody>
      </p:sp>
      <p:pic>
        <p:nvPicPr>
          <p:cNvPr id="8" name="Picture 7" descr="A sandy beach next to the ocean&#10;&#10;Description automatically generated">
            <a:extLst>
              <a:ext uri="{FF2B5EF4-FFF2-40B4-BE49-F238E27FC236}">
                <a16:creationId xmlns:a16="http://schemas.microsoft.com/office/drawing/2014/main" id="{3D34B008-117C-E544-BCA3-055E80BD7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2847" y="1697767"/>
            <a:ext cx="3263696" cy="2175798"/>
          </a:xfrm>
          <a:prstGeom prst="rect">
            <a:avLst/>
          </a:prstGeom>
          <a:ln w="38100">
            <a:solidFill>
              <a:srgbClr val="00D6EE"/>
            </a:solidFill>
          </a:ln>
        </p:spPr>
      </p:pic>
      <p:pic>
        <p:nvPicPr>
          <p:cNvPr id="10" name="Picture 9" descr="A view of water and a mountain in the background&#10;&#10;Description automatically generated">
            <a:extLst>
              <a:ext uri="{FF2B5EF4-FFF2-40B4-BE49-F238E27FC236}">
                <a16:creationId xmlns:a16="http://schemas.microsoft.com/office/drawing/2014/main" id="{8188FC42-8B43-A544-B650-C4C7B664E4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147" y="4344368"/>
            <a:ext cx="3287096" cy="2121938"/>
          </a:xfrm>
          <a:prstGeom prst="rect">
            <a:avLst/>
          </a:prstGeom>
          <a:ln w="38100">
            <a:solidFill>
              <a:srgbClr val="00D6EE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BCE4910-CFE1-3442-BF92-A4C19A94DB54}"/>
              </a:ext>
            </a:extLst>
          </p:cNvPr>
          <p:cNvSpPr txBox="1"/>
          <p:nvPr/>
        </p:nvSpPr>
        <p:spPr>
          <a:xfrm>
            <a:off x="6700762" y="6488668"/>
            <a:ext cx="10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Salton Sea</a:t>
            </a:r>
          </a:p>
        </p:txBody>
      </p:sp>
    </p:spTree>
    <p:extLst>
      <p:ext uri="{BB962C8B-B14F-4D97-AF65-F5344CB8AC3E}">
        <p14:creationId xmlns:p14="http://schemas.microsoft.com/office/powerpoint/2010/main" val="369252872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4527</TotalTime>
  <Words>311</Words>
  <Application>Microsoft Macintosh PowerPoint</Application>
  <PresentationFormat>On-screen Show (4:3)</PresentationFormat>
  <Paragraphs>64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Vapor Trail</vt:lpstr>
      <vt:lpstr>Colorado river next challenges</vt:lpstr>
      <vt:lpstr>the problem</vt:lpstr>
      <vt:lpstr>Likely to get worse</vt:lpstr>
      <vt:lpstr>DCP – Upper Basin</vt:lpstr>
      <vt:lpstr>Actions ≠ consequences </vt:lpstr>
      <vt:lpstr>Actions ≠ consequences </vt:lpstr>
      <vt:lpstr> actions ☞ consequences</vt:lpstr>
      <vt:lpstr>Grand bargain ideas</vt:lpstr>
      <vt:lpstr>Important components</vt:lpstr>
      <vt:lpstr>Guiding principles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river next challenges</dc:title>
  <dc:creator>Anne Castle</dc:creator>
  <cp:lastModifiedBy>Anne Castle</cp:lastModifiedBy>
  <cp:revision>38</cp:revision>
  <dcterms:created xsi:type="dcterms:W3CDTF">2019-08-05T22:02:53Z</dcterms:created>
  <dcterms:modified xsi:type="dcterms:W3CDTF">2019-08-09T18:18:42Z</dcterms:modified>
</cp:coreProperties>
</file>