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  <p:sldMasterId id="2147483732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7010400" cy="92360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94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2BB64-314F-4F0D-8DBF-1E32BDFAED78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47164-1DD8-44B9-9BD1-2417C090D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55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B79AC-5C72-4C8F-9C23-28C58E2E1D6B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45005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08415-03D7-4B9D-B240-D911E95C9E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4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08415-03D7-4B9D-B240-D911E95C9E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08415-03D7-4B9D-B240-D911E95C9E4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6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DF712-9CFF-4F8C-BF28-74C74DE416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85800"/>
            <a:ext cx="4673600" cy="3505200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>
            <a:lvl1pPr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0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72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" y="71438"/>
            <a:ext cx="8229600" cy="582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4467" y="857252"/>
            <a:ext cx="8709025" cy="18415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466" y="6245225"/>
            <a:ext cx="2135187" cy="476250"/>
          </a:xfrm>
          <a:prstGeom prst="rect">
            <a:avLst/>
          </a:prstGeom>
          <a:ln/>
        </p:spPr>
        <p:txBody>
          <a:bodyPr lIns="90807" tIns="45408" rIns="90807" bIns="454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9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8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89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8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" y="71438"/>
            <a:ext cx="8229600" cy="582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4467" y="857251"/>
            <a:ext cx="8709025" cy="18415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466" y="6245225"/>
            <a:ext cx="2135187" cy="476250"/>
          </a:xfrm>
          <a:prstGeom prst="rect">
            <a:avLst/>
          </a:prstGeom>
          <a:ln/>
        </p:spPr>
        <p:txBody>
          <a:bodyPr lIns="90825" tIns="45417" rIns="90825" bIns="45417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189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0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58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0818" tIns="45412" rIns="90818" bIns="4541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0818" tIns="45412" rIns="90818" bIns="4541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50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278" tIns="45639" rIns="91278" bIns="4563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278" tIns="45639" rIns="91278" bIns="4563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0820" tIns="45413" rIns="90820" bIns="4541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0820" tIns="45413" rIns="90820" bIns="45413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5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3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59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2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3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4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8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2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14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91278" tIns="45639" rIns="91278" bIns="4563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lIns="91278" tIns="45639" rIns="91278" bIns="45639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66D-D586-48EF-93C3-F8F375A6C7C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6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6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>
            <a:lvl1pPr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57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36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55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2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8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70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56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9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41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616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53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53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89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4"/>
            <a:ext cx="404018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4286" indent="0">
              <a:buNone/>
              <a:defRPr sz="2000" b="1"/>
            </a:lvl2pPr>
            <a:lvl3pPr marL="908554" indent="0">
              <a:buNone/>
              <a:defRPr sz="1800" b="1"/>
            </a:lvl3pPr>
            <a:lvl4pPr marL="1362826" indent="0">
              <a:buNone/>
              <a:defRPr sz="1600" b="1"/>
            </a:lvl4pPr>
            <a:lvl5pPr marL="1817098" indent="0">
              <a:buNone/>
              <a:defRPr sz="1600" b="1"/>
            </a:lvl5pPr>
            <a:lvl6pPr marL="2271377" indent="0">
              <a:buNone/>
              <a:defRPr sz="1600" b="1"/>
            </a:lvl6pPr>
            <a:lvl7pPr marL="2725651" indent="0">
              <a:buNone/>
              <a:defRPr sz="1600" b="1"/>
            </a:lvl7pPr>
            <a:lvl8pPr marL="3179928" indent="0">
              <a:buNone/>
              <a:defRPr sz="1600" b="1"/>
            </a:lvl8pPr>
            <a:lvl9pPr marL="36341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0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4286" indent="0">
              <a:buNone/>
              <a:defRPr sz="2000" b="1"/>
            </a:lvl2pPr>
            <a:lvl3pPr marL="908554" indent="0">
              <a:buNone/>
              <a:defRPr sz="1800" b="1"/>
            </a:lvl3pPr>
            <a:lvl4pPr marL="1362826" indent="0">
              <a:buNone/>
              <a:defRPr sz="1600" b="1"/>
            </a:lvl4pPr>
            <a:lvl5pPr marL="1817098" indent="0">
              <a:buNone/>
              <a:defRPr sz="1600" b="1"/>
            </a:lvl5pPr>
            <a:lvl6pPr marL="2271377" indent="0">
              <a:buNone/>
              <a:defRPr sz="1600" b="1"/>
            </a:lvl6pPr>
            <a:lvl7pPr marL="2725651" indent="0">
              <a:buNone/>
              <a:defRPr sz="1600" b="1"/>
            </a:lvl7pPr>
            <a:lvl8pPr marL="3179928" indent="0">
              <a:buNone/>
              <a:defRPr sz="1600" b="1"/>
            </a:lvl8pPr>
            <a:lvl9pPr marL="36341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0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23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2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53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53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22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426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2"/>
            <a:ext cx="5111751" cy="585311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4286" indent="0">
              <a:buNone/>
              <a:defRPr sz="1300"/>
            </a:lvl2pPr>
            <a:lvl3pPr marL="908554" indent="0">
              <a:buNone/>
              <a:defRPr sz="1100"/>
            </a:lvl3pPr>
            <a:lvl4pPr marL="1362826" indent="0">
              <a:buNone/>
              <a:defRPr sz="1000"/>
            </a:lvl4pPr>
            <a:lvl5pPr marL="1817098" indent="0">
              <a:buNone/>
              <a:defRPr sz="1000"/>
            </a:lvl5pPr>
            <a:lvl6pPr marL="2271377" indent="0">
              <a:buNone/>
              <a:defRPr sz="1000"/>
            </a:lvl6pPr>
            <a:lvl7pPr marL="2725651" indent="0">
              <a:buNone/>
              <a:defRPr sz="1000"/>
            </a:lvl7pPr>
            <a:lvl8pPr marL="3179928" indent="0">
              <a:buNone/>
              <a:defRPr sz="1000"/>
            </a:lvl8pPr>
            <a:lvl9pPr marL="36341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90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286" indent="0">
              <a:buNone/>
              <a:defRPr sz="2900"/>
            </a:lvl2pPr>
            <a:lvl3pPr marL="908554" indent="0">
              <a:buNone/>
              <a:defRPr sz="2300"/>
            </a:lvl3pPr>
            <a:lvl4pPr marL="1362826" indent="0">
              <a:buNone/>
              <a:defRPr sz="2000"/>
            </a:lvl4pPr>
            <a:lvl5pPr marL="1817098" indent="0">
              <a:buNone/>
              <a:defRPr sz="2000"/>
            </a:lvl5pPr>
            <a:lvl6pPr marL="2271377" indent="0">
              <a:buNone/>
              <a:defRPr sz="2000"/>
            </a:lvl6pPr>
            <a:lvl7pPr marL="2725651" indent="0">
              <a:buNone/>
              <a:defRPr sz="2000"/>
            </a:lvl7pPr>
            <a:lvl8pPr marL="3179928" indent="0">
              <a:buNone/>
              <a:defRPr sz="2000"/>
            </a:lvl8pPr>
            <a:lvl9pPr marL="363419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2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4286" indent="0">
              <a:buNone/>
              <a:defRPr sz="1300"/>
            </a:lvl2pPr>
            <a:lvl3pPr marL="908554" indent="0">
              <a:buNone/>
              <a:defRPr sz="1100"/>
            </a:lvl3pPr>
            <a:lvl4pPr marL="1362826" indent="0">
              <a:buNone/>
              <a:defRPr sz="1000"/>
            </a:lvl4pPr>
            <a:lvl5pPr marL="1817098" indent="0">
              <a:buNone/>
              <a:defRPr sz="1000"/>
            </a:lvl5pPr>
            <a:lvl6pPr marL="2271377" indent="0">
              <a:buNone/>
              <a:defRPr sz="1000"/>
            </a:lvl6pPr>
            <a:lvl7pPr marL="2725651" indent="0">
              <a:buNone/>
              <a:defRPr sz="1000"/>
            </a:lvl7pPr>
            <a:lvl8pPr marL="3179928" indent="0">
              <a:buNone/>
              <a:defRPr sz="1000"/>
            </a:lvl8pPr>
            <a:lvl9pPr marL="36341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2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027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77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" y="71438"/>
            <a:ext cx="8229600" cy="582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4467" y="857252"/>
            <a:ext cx="8709025" cy="18415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466" y="6245225"/>
            <a:ext cx="2135187" cy="476250"/>
          </a:xfrm>
          <a:prstGeom prst="rect">
            <a:avLst/>
          </a:prstGeom>
          <a:ln/>
        </p:spPr>
        <p:txBody>
          <a:bodyPr lIns="90849" tIns="45429" rIns="90849" bIns="45429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0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49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22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1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535114"/>
            <a:ext cx="4040187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4073" indent="0">
              <a:buNone/>
              <a:defRPr sz="2000" b="1"/>
            </a:lvl2pPr>
            <a:lvl3pPr marL="908130" indent="0">
              <a:buNone/>
              <a:defRPr sz="1800" b="1"/>
            </a:lvl3pPr>
            <a:lvl4pPr marL="1362189" indent="0">
              <a:buNone/>
              <a:defRPr sz="1600" b="1"/>
            </a:lvl4pPr>
            <a:lvl5pPr marL="1816249" indent="0">
              <a:buNone/>
              <a:defRPr sz="1600" b="1"/>
            </a:lvl5pPr>
            <a:lvl6pPr marL="2270315" indent="0">
              <a:buNone/>
              <a:defRPr sz="1600" b="1"/>
            </a:lvl6pPr>
            <a:lvl7pPr marL="2724375" indent="0">
              <a:buNone/>
              <a:defRPr sz="1600" b="1"/>
            </a:lvl7pPr>
            <a:lvl8pPr marL="3178440" indent="0">
              <a:buNone/>
              <a:defRPr sz="1600" b="1"/>
            </a:lvl8pPr>
            <a:lvl9pPr marL="36324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2174876"/>
            <a:ext cx="4040187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4" y="1535114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4073" indent="0">
              <a:buNone/>
              <a:defRPr sz="2000" b="1"/>
            </a:lvl2pPr>
            <a:lvl3pPr marL="908130" indent="0">
              <a:buNone/>
              <a:defRPr sz="1800" b="1"/>
            </a:lvl3pPr>
            <a:lvl4pPr marL="1362189" indent="0">
              <a:buNone/>
              <a:defRPr sz="1600" b="1"/>
            </a:lvl4pPr>
            <a:lvl5pPr marL="1816249" indent="0">
              <a:buNone/>
              <a:defRPr sz="1600" b="1"/>
            </a:lvl5pPr>
            <a:lvl6pPr marL="2270315" indent="0">
              <a:buNone/>
              <a:defRPr sz="1600" b="1"/>
            </a:lvl6pPr>
            <a:lvl7pPr marL="2724375" indent="0">
              <a:buNone/>
              <a:defRPr sz="1600" b="1"/>
            </a:lvl7pPr>
            <a:lvl8pPr marL="3178440" indent="0">
              <a:buNone/>
              <a:defRPr sz="1600" b="1"/>
            </a:lvl8pPr>
            <a:lvl9pPr marL="36324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4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64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lIns="90868" tIns="45438" rIns="90868" bIns="45438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0868" tIns="45438" rIns="90868" bIns="45438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" y="71438"/>
            <a:ext cx="8229600" cy="582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4467" y="857251"/>
            <a:ext cx="8709025" cy="18415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4466" y="6245225"/>
            <a:ext cx="2135187" cy="476250"/>
          </a:xfrm>
          <a:prstGeom prst="rect">
            <a:avLst/>
          </a:prstGeom>
          <a:ln/>
        </p:spPr>
        <p:txBody>
          <a:bodyPr lIns="90868" tIns="45438" rIns="90868" bIns="4543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79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18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6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0860" tIns="45433" rIns="90860" bIns="4543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90860" tIns="45433" rIns="90860" bIns="45433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" y="838200"/>
            <a:ext cx="2971800" cy="381000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tx1"/>
                </a:solidFill>
              </a:defRPr>
            </a:lvl1pPr>
            <a:lvl2pPr marL="454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7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5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2"/>
            <a:ext cx="5111751" cy="585311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4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4073" indent="0">
              <a:buNone/>
              <a:defRPr sz="1300"/>
            </a:lvl2pPr>
            <a:lvl3pPr marL="908130" indent="0">
              <a:buNone/>
              <a:defRPr sz="1100"/>
            </a:lvl3pPr>
            <a:lvl4pPr marL="1362189" indent="0">
              <a:buNone/>
              <a:defRPr sz="1000"/>
            </a:lvl4pPr>
            <a:lvl5pPr marL="1816249" indent="0">
              <a:buNone/>
              <a:defRPr sz="1000"/>
            </a:lvl5pPr>
            <a:lvl6pPr marL="2270315" indent="0">
              <a:buNone/>
              <a:defRPr sz="1000"/>
            </a:lvl6pPr>
            <a:lvl7pPr marL="2724375" indent="0">
              <a:buNone/>
              <a:defRPr sz="1000"/>
            </a:lvl7pPr>
            <a:lvl8pPr marL="3178440" indent="0">
              <a:buNone/>
              <a:defRPr sz="1000"/>
            </a:lvl8pPr>
            <a:lvl9pPr marL="36324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6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073" indent="0">
              <a:buNone/>
              <a:defRPr sz="2900"/>
            </a:lvl2pPr>
            <a:lvl3pPr marL="908130" indent="0">
              <a:buNone/>
              <a:defRPr sz="2300"/>
            </a:lvl3pPr>
            <a:lvl4pPr marL="1362189" indent="0">
              <a:buNone/>
              <a:defRPr sz="2000"/>
            </a:lvl4pPr>
            <a:lvl5pPr marL="1816249" indent="0">
              <a:buNone/>
              <a:defRPr sz="2000"/>
            </a:lvl5pPr>
            <a:lvl6pPr marL="2270315" indent="0">
              <a:buNone/>
              <a:defRPr sz="2000"/>
            </a:lvl6pPr>
            <a:lvl7pPr marL="2724375" indent="0">
              <a:buNone/>
              <a:defRPr sz="2000"/>
            </a:lvl7pPr>
            <a:lvl8pPr marL="3178440" indent="0">
              <a:buNone/>
              <a:defRPr sz="2000"/>
            </a:lvl8pPr>
            <a:lvl9pPr marL="363249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2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4073" indent="0">
              <a:buNone/>
              <a:defRPr sz="1300"/>
            </a:lvl2pPr>
            <a:lvl3pPr marL="908130" indent="0">
              <a:buNone/>
              <a:defRPr sz="1100"/>
            </a:lvl3pPr>
            <a:lvl4pPr marL="1362189" indent="0">
              <a:buNone/>
              <a:defRPr sz="1000"/>
            </a:lvl4pPr>
            <a:lvl5pPr marL="1816249" indent="0">
              <a:buNone/>
              <a:defRPr sz="1000"/>
            </a:lvl5pPr>
            <a:lvl6pPr marL="2270315" indent="0">
              <a:buNone/>
              <a:defRPr sz="1000"/>
            </a:lvl6pPr>
            <a:lvl7pPr marL="2724375" indent="0">
              <a:buNone/>
              <a:defRPr sz="1000"/>
            </a:lvl7pPr>
            <a:lvl8pPr marL="3178440" indent="0">
              <a:buNone/>
              <a:defRPr sz="1000"/>
            </a:lvl8pPr>
            <a:lvl9pPr marL="36324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358404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9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533400"/>
          </a:xfrm>
          <a:prstGeom prst="rect">
            <a:avLst/>
          </a:prstGeom>
        </p:spPr>
        <p:txBody>
          <a:bodyPr vert="horz" lIns="90812" tIns="45412" rIns="90812" bIns="45412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410200"/>
          </a:xfrm>
          <a:prstGeom prst="rect">
            <a:avLst/>
          </a:prstGeom>
        </p:spPr>
        <p:txBody>
          <a:bodyPr vert="horz" lIns="90812" tIns="45412" rIns="90812" bIns="454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369902"/>
            <a:ext cx="1413164" cy="39904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565567" y="6656294"/>
            <a:ext cx="739832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65567" y="6723529"/>
            <a:ext cx="7398327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425639"/>
            <a:ext cx="381000" cy="365126"/>
          </a:xfrm>
          <a:prstGeom prst="rect">
            <a:avLst/>
          </a:prstGeom>
        </p:spPr>
        <p:txBody>
          <a:bodyPr vert="horz" lIns="90812" tIns="45412" rIns="90812" bIns="45412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039"/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35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90" r:id="rId17"/>
    <p:sldLayoutId id="2147483691" r:id="rId18"/>
    <p:sldLayoutId id="2147483692" r:id="rId19"/>
    <p:sldLayoutId id="2147483693" r:id="rId20"/>
    <p:sldLayoutId id="214748375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8130" rtl="0" eaLnBrk="1" latinLnBrk="0" hangingPunct="1">
        <a:spcBef>
          <a:spcPct val="0"/>
        </a:spcBef>
        <a:buNone/>
        <a:defRPr sz="3200" b="1" u="sng" kern="1200">
          <a:solidFill>
            <a:srgbClr val="005A9E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0546" indent="-340546" algn="l" defTabSz="908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841" indent="-283785" algn="l" defTabSz="908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157" indent="-227048" algn="l" defTabSz="908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220" indent="-227048" algn="l" defTabSz="908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284" indent="-227048" algn="l" defTabSz="90813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343" indent="-227048" algn="l" defTabSz="908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406" indent="-227048" algn="l" defTabSz="908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468" indent="-227048" algn="l" defTabSz="908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533" indent="-227048" algn="l" defTabSz="908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73" algn="l" defTabSz="908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130" algn="l" defTabSz="908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189" algn="l" defTabSz="908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249" algn="l" defTabSz="908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315" algn="l" defTabSz="908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375" algn="l" defTabSz="908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440" algn="l" defTabSz="908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498" algn="l" defTabSz="908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533400"/>
          </a:xfrm>
          <a:prstGeom prst="rect">
            <a:avLst/>
          </a:prstGeom>
        </p:spPr>
        <p:txBody>
          <a:bodyPr vert="horz" lIns="90855" tIns="45433" rIns="90855" bIns="45433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38200"/>
            <a:ext cx="8686800" cy="5410200"/>
          </a:xfrm>
          <a:prstGeom prst="rect">
            <a:avLst/>
          </a:prstGeom>
        </p:spPr>
        <p:txBody>
          <a:bodyPr vert="horz" lIns="90855" tIns="45433" rIns="90855" bIns="4543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6369902"/>
            <a:ext cx="1413164" cy="39904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565567" y="6656294"/>
            <a:ext cx="739832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65567" y="6723529"/>
            <a:ext cx="7398327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593" y="6425639"/>
            <a:ext cx="381000" cy="365126"/>
          </a:xfrm>
          <a:prstGeom prst="rect">
            <a:avLst/>
          </a:prstGeom>
        </p:spPr>
        <p:txBody>
          <a:bodyPr vert="horz" lIns="90855" tIns="45433" rIns="90855" bIns="45433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defTabSz="454252"/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252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08554" rtl="0" eaLnBrk="1" latinLnBrk="0" hangingPunct="1">
        <a:spcBef>
          <a:spcPct val="0"/>
        </a:spcBef>
        <a:buNone/>
        <a:defRPr sz="3200" b="1" u="sng" kern="1200">
          <a:solidFill>
            <a:srgbClr val="005A9E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0705" indent="-340705" algn="l" defTabSz="9085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3918" algn="l" defTabSz="9085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689" indent="-227153" algn="l" defTabSz="9085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964" indent="-227153" algn="l" defTabSz="90855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40" indent="-227153" algn="l" defTabSz="908554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511" indent="-227153" algn="l" defTabSz="9085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788" indent="-227153" algn="l" defTabSz="9085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062" indent="-227153" algn="l" defTabSz="9085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338" indent="-227153" algn="l" defTabSz="9085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86" algn="l" defTabSz="908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54" algn="l" defTabSz="908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826" algn="l" defTabSz="908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098" algn="l" defTabSz="908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377" algn="l" defTabSz="908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651" algn="l" defTabSz="908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928" algn="l" defTabSz="908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198" algn="l" defTabSz="908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0"/>
            <a:ext cx="82296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Water </a:t>
            </a:r>
            <a:r>
              <a:rPr lang="en-US" dirty="0"/>
              <a:t>Intensive Business Strategic </a:t>
            </a:r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Ramsey Haddad, California </a:t>
            </a:r>
            <a:r>
              <a:rPr lang="en-US" dirty="0"/>
              <a:t>Steel Industries, Inc.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August 23, 2018 – Urban Water Institute Conference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Use at CSI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Cooling</a:t>
            </a:r>
          </a:p>
          <a:p>
            <a:pPr lvl="1"/>
            <a:r>
              <a:rPr lang="en-US" dirty="0" smtClean="0"/>
              <a:t>Direct contact cooling</a:t>
            </a:r>
          </a:p>
          <a:p>
            <a:pPr lvl="1"/>
            <a:r>
              <a:rPr lang="en-US" dirty="0" smtClean="0"/>
              <a:t>Cooling tower makeup</a:t>
            </a:r>
          </a:p>
          <a:p>
            <a:pPr lvl="1"/>
            <a:r>
              <a:rPr lang="en-US" dirty="0" smtClean="0"/>
              <a:t>Heat exchangers</a:t>
            </a:r>
          </a:p>
          <a:p>
            <a:r>
              <a:rPr lang="en-US" dirty="0" smtClean="0"/>
              <a:t>Domestic</a:t>
            </a:r>
          </a:p>
          <a:p>
            <a:pPr lvl="1"/>
            <a:r>
              <a:rPr lang="en-US" dirty="0" err="1" smtClean="0"/>
              <a:t>Nontransient</a:t>
            </a:r>
            <a:r>
              <a:rPr lang="en-US" dirty="0" smtClean="0"/>
              <a:t> </a:t>
            </a:r>
            <a:r>
              <a:rPr lang="en-US" dirty="0" err="1" smtClean="0"/>
              <a:t>Noncommunity</a:t>
            </a:r>
            <a:r>
              <a:rPr lang="en-US" dirty="0" smtClean="0"/>
              <a:t> Public Water System</a:t>
            </a:r>
          </a:p>
          <a:p>
            <a:r>
              <a:rPr lang="en-US" dirty="0" smtClean="0"/>
              <a:t>Irrigation</a:t>
            </a:r>
          </a:p>
          <a:p>
            <a:r>
              <a:rPr lang="en-US" dirty="0" smtClean="0"/>
              <a:t>Steam</a:t>
            </a:r>
          </a:p>
          <a:p>
            <a:r>
              <a:rPr lang="en-US" dirty="0" smtClean="0"/>
              <a:t>Cleaning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6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Deep Wells</a:t>
            </a:r>
          </a:p>
          <a:p>
            <a:pPr lvl="1"/>
            <a:r>
              <a:rPr lang="en-US" dirty="0" smtClean="0"/>
              <a:t>Chino Basin </a:t>
            </a:r>
            <a:r>
              <a:rPr lang="en-US" dirty="0" err="1" smtClean="0"/>
              <a:t>Watermaster</a:t>
            </a:r>
            <a:endParaRPr lang="en-US" dirty="0" smtClean="0"/>
          </a:p>
          <a:p>
            <a:r>
              <a:rPr lang="en-US" dirty="0" smtClean="0"/>
              <a:t>Municipal Domestic Water</a:t>
            </a:r>
          </a:p>
          <a:p>
            <a:pPr lvl="1"/>
            <a:r>
              <a:rPr lang="en-US" dirty="0" smtClean="0"/>
              <a:t>Fontana Water Company</a:t>
            </a:r>
          </a:p>
          <a:p>
            <a:r>
              <a:rPr lang="en-US" dirty="0" smtClean="0"/>
              <a:t>Recycled Water</a:t>
            </a:r>
          </a:p>
          <a:p>
            <a:pPr lvl="1"/>
            <a:r>
              <a:rPr lang="en-US" smtClean="0"/>
              <a:t>In Progress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70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Water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Better position than most</a:t>
            </a:r>
          </a:p>
          <a:p>
            <a:pPr lvl="1"/>
            <a:r>
              <a:rPr lang="en-US" dirty="0" smtClean="0"/>
              <a:t>Water rights in an adjudicated basin</a:t>
            </a:r>
          </a:p>
          <a:p>
            <a:pPr lvl="1"/>
            <a:r>
              <a:rPr lang="en-US" dirty="0" smtClean="0"/>
              <a:t>Very well managed basin</a:t>
            </a:r>
          </a:p>
          <a:p>
            <a:pPr lvl="1"/>
            <a:r>
              <a:rPr lang="en-US" dirty="0" smtClean="0"/>
              <a:t>Multiple sources</a:t>
            </a:r>
          </a:p>
          <a:p>
            <a:r>
              <a:rPr lang="en-US" dirty="0" smtClean="0"/>
              <a:t>Estimating real reductions from conservation</a:t>
            </a:r>
          </a:p>
          <a:p>
            <a:pPr lvl="1"/>
            <a:r>
              <a:rPr lang="en-US" dirty="0" smtClean="0"/>
              <a:t>Production changes vs. intentional measures</a:t>
            </a:r>
          </a:p>
          <a:p>
            <a:r>
              <a:rPr lang="en-US" dirty="0" smtClean="0"/>
              <a:t>Increased employee/public attention</a:t>
            </a:r>
          </a:p>
          <a:p>
            <a:r>
              <a:rPr lang="en-US" dirty="0" smtClean="0"/>
              <a:t>Participation in industry water advisory groups and local municipalities</a:t>
            </a:r>
          </a:p>
          <a:p>
            <a:r>
              <a:rPr lang="en-US" dirty="0" smtClean="0"/>
              <a:t>Increased cost of water</a:t>
            </a:r>
          </a:p>
          <a:p>
            <a:r>
              <a:rPr lang="en-US" dirty="0" smtClean="0"/>
              <a:t>Capital projects to increase reliability, efficiency, and quality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9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Forecasting</a:t>
            </a:r>
          </a:p>
          <a:p>
            <a:pPr lvl="1"/>
            <a:r>
              <a:rPr lang="en-US" dirty="0" smtClean="0"/>
              <a:t>Modeling water use at various rates of production</a:t>
            </a:r>
          </a:p>
          <a:p>
            <a:pPr lvl="1"/>
            <a:r>
              <a:rPr lang="en-US" dirty="0" smtClean="0"/>
              <a:t>Ensuring availability</a:t>
            </a:r>
          </a:p>
          <a:p>
            <a:pPr lvl="2"/>
            <a:r>
              <a:rPr lang="en-US" dirty="0" smtClean="0"/>
              <a:t>Securing multiple sources</a:t>
            </a:r>
          </a:p>
          <a:p>
            <a:pPr lvl="2"/>
            <a:r>
              <a:rPr lang="en-US" dirty="0" smtClean="0"/>
              <a:t>Monitoring water rights</a:t>
            </a:r>
          </a:p>
          <a:p>
            <a:pPr lvl="2"/>
            <a:r>
              <a:rPr lang="en-US" dirty="0" smtClean="0"/>
              <a:t>Maintaining infrastructure</a:t>
            </a:r>
          </a:p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From operator level to Executives</a:t>
            </a:r>
          </a:p>
          <a:p>
            <a:pPr lvl="2"/>
            <a:r>
              <a:rPr lang="en-US" dirty="0" smtClean="0"/>
              <a:t>Water rights</a:t>
            </a:r>
          </a:p>
          <a:p>
            <a:pPr lvl="2"/>
            <a:r>
              <a:rPr lang="en-US" dirty="0" smtClean="0"/>
              <a:t>Costs of different sources of water</a:t>
            </a:r>
          </a:p>
          <a:p>
            <a:pPr lvl="2"/>
            <a:r>
              <a:rPr lang="en-US" dirty="0" smtClean="0"/>
              <a:t>Regulations</a:t>
            </a:r>
          </a:p>
          <a:p>
            <a:pPr lvl="1"/>
            <a:r>
              <a:rPr lang="en-US" dirty="0" smtClean="0"/>
              <a:t>Conservation</a:t>
            </a:r>
          </a:p>
          <a:p>
            <a:pPr lvl="2"/>
            <a:r>
              <a:rPr lang="en-US" dirty="0" smtClean="0"/>
              <a:t>Potable water and industrial waste waters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4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Balancing Demand</a:t>
            </a:r>
          </a:p>
          <a:p>
            <a:pPr lvl="1"/>
            <a:r>
              <a:rPr lang="en-US" dirty="0" smtClean="0"/>
              <a:t>Maximizing cost efficiency of different sources</a:t>
            </a:r>
          </a:p>
          <a:p>
            <a:pPr lvl="2"/>
            <a:r>
              <a:rPr lang="en-US" dirty="0" smtClean="0"/>
              <a:t>Cost of municipal water is 10 times cost of well water</a:t>
            </a:r>
          </a:p>
          <a:p>
            <a:pPr lvl="1"/>
            <a:r>
              <a:rPr lang="en-US" dirty="0" smtClean="0"/>
              <a:t>Monitoring water system</a:t>
            </a:r>
          </a:p>
          <a:p>
            <a:pPr lvl="2"/>
            <a:r>
              <a:rPr lang="en-US" dirty="0" smtClean="0"/>
              <a:t>Lowering peak </a:t>
            </a:r>
            <a:r>
              <a:rPr lang="en-US" dirty="0" smtClean="0"/>
              <a:t>demand</a:t>
            </a:r>
          </a:p>
          <a:p>
            <a:pPr lvl="2"/>
            <a:r>
              <a:rPr lang="en-US" dirty="0" smtClean="0"/>
              <a:t>Storage</a:t>
            </a:r>
            <a:endParaRPr lang="en-US" dirty="0" smtClean="0"/>
          </a:p>
          <a:p>
            <a:pPr lvl="2"/>
            <a:r>
              <a:rPr lang="en-US" dirty="0" smtClean="0"/>
              <a:t>Monitoring pressure of inlets into water system</a:t>
            </a:r>
          </a:p>
          <a:p>
            <a:pPr lvl="2"/>
            <a:r>
              <a:rPr lang="en-US" dirty="0" smtClean="0"/>
              <a:t>Balancing production times</a:t>
            </a:r>
          </a:p>
          <a:p>
            <a:r>
              <a:rPr lang="en-US" dirty="0" smtClean="0"/>
              <a:t>Presence in Water Community</a:t>
            </a:r>
          </a:p>
          <a:p>
            <a:pPr lvl="1"/>
            <a:r>
              <a:rPr lang="en-US" dirty="0" smtClean="0"/>
              <a:t>We’re in the steel business not water business</a:t>
            </a:r>
          </a:p>
          <a:p>
            <a:pPr lvl="1"/>
            <a:r>
              <a:rPr lang="en-US" dirty="0" smtClean="0"/>
              <a:t>Staying informed to make proper decisions</a:t>
            </a:r>
          </a:p>
          <a:p>
            <a:pPr lvl="1"/>
            <a:r>
              <a:rPr lang="en-US" dirty="0" smtClean="0"/>
              <a:t>Having input on regulations and groundwater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2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Balancing Sources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Community</a:t>
            </a:r>
          </a:p>
          <a:p>
            <a:r>
              <a:rPr lang="en-US" dirty="0" smtClean="0"/>
              <a:t>Reducing Waste</a:t>
            </a:r>
          </a:p>
          <a:p>
            <a:pPr lvl="1"/>
            <a:r>
              <a:rPr lang="en-US" dirty="0" smtClean="0"/>
              <a:t>Less once-through</a:t>
            </a:r>
          </a:p>
          <a:p>
            <a:pPr lvl="1"/>
            <a:r>
              <a:rPr lang="en-US" dirty="0" smtClean="0"/>
              <a:t>Groundwater recharge potential</a:t>
            </a:r>
          </a:p>
          <a:p>
            <a:r>
              <a:rPr lang="en-US" dirty="0" smtClean="0"/>
              <a:t>Continuing Education</a:t>
            </a:r>
          </a:p>
          <a:p>
            <a:pPr lvl="1"/>
            <a:r>
              <a:rPr lang="en-US" dirty="0" smtClean="0"/>
              <a:t>Keeping up to date with regulations</a:t>
            </a:r>
          </a:p>
          <a:p>
            <a:pPr lvl="1"/>
            <a:r>
              <a:rPr lang="en-US" dirty="0" smtClean="0"/>
              <a:t>Water efficiency and wastewater treatment technologies</a:t>
            </a:r>
          </a:p>
          <a:p>
            <a:pPr lvl="1"/>
            <a:r>
              <a:rPr lang="en-US" dirty="0" smtClean="0"/>
              <a:t>Understanding opportunities of being involved in the water community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81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609600"/>
            <a:ext cx="8708571" cy="5638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About CSI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Water Use at CSI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Water Sources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Challenges</a:t>
            </a:r>
            <a:endParaRPr lang="en-US" dirty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4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Leading producer of rolled steel in the Western United States</a:t>
            </a:r>
          </a:p>
          <a:p>
            <a:r>
              <a:rPr lang="en-US" dirty="0" smtClean="0"/>
              <a:t>In business since 1984, replacing a portion of Kaiser Steel (built in 1942)</a:t>
            </a:r>
          </a:p>
          <a:p>
            <a:r>
              <a:rPr lang="en-US" dirty="0" smtClean="0"/>
              <a:t>Employ about 1000 people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</p:spPr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30" y="3352799"/>
            <a:ext cx="6096740" cy="289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791200" y="2819400"/>
            <a:ext cx="457200" cy="10668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74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785854"/>
            <a:ext cx="1959429" cy="1643063"/>
          </a:xfrm>
          <a:prstGeom prst="rect">
            <a:avLst/>
          </a:prstGeom>
          <a:noFill/>
        </p:spPr>
      </p:pic>
      <p:sp>
        <p:nvSpPr>
          <p:cNvPr id="10244" name="Text Box 77"/>
          <p:cNvSpPr txBox="1">
            <a:spLocks noChangeAspect="1" noChangeArrowheads="1"/>
          </p:cNvSpPr>
          <p:nvPr/>
        </p:nvSpPr>
        <p:spPr bwMode="auto">
          <a:xfrm>
            <a:off x="226332" y="2071687"/>
            <a:ext cx="2763838" cy="32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40" tIns="46823" rIns="93640" bIns="46823">
            <a:spAutoFit/>
          </a:bodyPr>
          <a:lstStyle/>
          <a:p>
            <a:pPr algn="r" defTabSz="937784" eaLnBrk="0" hangingPunct="0">
              <a:spcBef>
                <a:spcPct val="50000"/>
              </a:spcBef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Slabs:  7.8” to 9” thickness</a:t>
            </a:r>
          </a:p>
        </p:txBody>
      </p:sp>
      <p:sp>
        <p:nvSpPr>
          <p:cNvPr id="10245" name="Text Box 78"/>
          <p:cNvSpPr txBox="1">
            <a:spLocks noChangeAspect="1" noChangeArrowheads="1"/>
          </p:cNvSpPr>
          <p:nvPr/>
        </p:nvSpPr>
        <p:spPr bwMode="auto">
          <a:xfrm>
            <a:off x="6190048" y="2053145"/>
            <a:ext cx="2091793" cy="375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44255" tIns="72133" rIns="144255" bIns="72133">
            <a:spAutoFit/>
          </a:bodyPr>
          <a:lstStyle/>
          <a:p>
            <a:pPr algn="r" defTabSz="937784" eaLnBrk="0" hangingPunct="0"/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Hot Strip Rolling Mill</a:t>
            </a:r>
          </a:p>
        </p:txBody>
      </p:sp>
      <p:sp>
        <p:nvSpPr>
          <p:cNvPr id="10246" name="Text Box 79"/>
          <p:cNvSpPr txBox="1">
            <a:spLocks noChangeAspect="1" noChangeArrowheads="1"/>
          </p:cNvSpPr>
          <p:nvPr/>
        </p:nvSpPr>
        <p:spPr bwMode="auto">
          <a:xfrm>
            <a:off x="2084603" y="3696189"/>
            <a:ext cx="2560010" cy="375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44255" tIns="72133" rIns="144255" bIns="72133">
            <a:spAutoFit/>
          </a:bodyPr>
          <a:lstStyle/>
          <a:p>
            <a:pPr algn="r" defTabSz="937784" eaLnBrk="0" hangingPunct="0">
              <a:spcBef>
                <a:spcPct val="50000"/>
              </a:spcBef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Continuous Pickling Line</a:t>
            </a:r>
          </a:p>
        </p:txBody>
      </p:sp>
      <p:sp>
        <p:nvSpPr>
          <p:cNvPr id="10247" name="Text Box 80"/>
          <p:cNvSpPr txBox="1">
            <a:spLocks noChangeAspect="1" noChangeArrowheads="1"/>
          </p:cNvSpPr>
          <p:nvPr/>
        </p:nvSpPr>
        <p:spPr bwMode="auto">
          <a:xfrm>
            <a:off x="334821" y="5339252"/>
            <a:ext cx="2721837" cy="375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44255" tIns="72133" rIns="144255" bIns="72133">
            <a:spAutoFit/>
          </a:bodyPr>
          <a:lstStyle/>
          <a:p>
            <a:pPr algn="r" defTabSz="937784" eaLnBrk="0" hangingPunct="0">
              <a:spcBef>
                <a:spcPct val="50000"/>
              </a:spcBef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#1 &amp; #2 Galvanizing Lines</a:t>
            </a:r>
          </a:p>
        </p:txBody>
      </p:sp>
      <p:sp>
        <p:nvSpPr>
          <p:cNvPr id="10248" name="Text Box 81"/>
          <p:cNvSpPr txBox="1">
            <a:spLocks noChangeAspect="1" noChangeArrowheads="1"/>
          </p:cNvSpPr>
          <p:nvPr/>
        </p:nvSpPr>
        <p:spPr bwMode="auto">
          <a:xfrm>
            <a:off x="4796195" y="3696189"/>
            <a:ext cx="2905037" cy="375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44255" tIns="72133" rIns="144255" bIns="72133">
            <a:spAutoFit/>
          </a:bodyPr>
          <a:lstStyle/>
          <a:p>
            <a:pPr algn="r" defTabSz="937784" eaLnBrk="0" hangingPunct="0">
              <a:spcBef>
                <a:spcPct val="50000"/>
              </a:spcBef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5 Stand Cold Reduction Mill</a:t>
            </a:r>
          </a:p>
        </p:txBody>
      </p:sp>
      <p:sp>
        <p:nvSpPr>
          <p:cNvPr id="10249" name="Text Box 82"/>
          <p:cNvSpPr txBox="1">
            <a:spLocks noChangeAspect="1" noChangeArrowheads="1"/>
          </p:cNvSpPr>
          <p:nvPr/>
        </p:nvSpPr>
        <p:spPr bwMode="auto">
          <a:xfrm>
            <a:off x="3396869" y="5537066"/>
            <a:ext cx="2511628" cy="606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44255" tIns="72133" rIns="144255" bIns="72133">
            <a:spAutoFit/>
          </a:bodyPr>
          <a:lstStyle/>
          <a:p>
            <a:pPr algn="ctr" defTabSz="937784" eaLnBrk="0" hangingPunct="0"/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Hydrogen Annealing &amp; </a:t>
            </a:r>
          </a:p>
          <a:p>
            <a:pPr algn="ctr" defTabSz="937784" eaLnBrk="0" hangingPunct="0"/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Temper Rolling</a:t>
            </a:r>
          </a:p>
        </p:txBody>
      </p:sp>
      <p:sp>
        <p:nvSpPr>
          <p:cNvPr id="10250" name="Text Box 83"/>
          <p:cNvSpPr txBox="1">
            <a:spLocks noChangeAspect="1" noChangeArrowheads="1"/>
          </p:cNvSpPr>
          <p:nvPr/>
        </p:nvSpPr>
        <p:spPr bwMode="auto">
          <a:xfrm>
            <a:off x="6971494" y="5625002"/>
            <a:ext cx="1527981" cy="3757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44255" tIns="72133" rIns="144255" bIns="72133">
            <a:spAutoFit/>
          </a:bodyPr>
          <a:lstStyle/>
          <a:p>
            <a:pPr algn="r" defTabSz="937784" eaLnBrk="0" hangingPunct="0">
              <a:spcBef>
                <a:spcPct val="50000"/>
              </a:spcBef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ERW Pipe Mill</a:t>
            </a:r>
          </a:p>
        </p:txBody>
      </p:sp>
      <p:cxnSp>
        <p:nvCxnSpPr>
          <p:cNvPr id="10251" name="AutoShape 84"/>
          <p:cNvCxnSpPr>
            <a:cxnSpLocks noChangeAspect="1" noChangeShapeType="1"/>
          </p:cNvCxnSpPr>
          <p:nvPr/>
        </p:nvCxnSpPr>
        <p:spPr bwMode="auto">
          <a:xfrm rot="10800000" flipH="1" flipV="1">
            <a:off x="4162653" y="3867193"/>
            <a:ext cx="658812" cy="1120775"/>
          </a:xfrm>
          <a:prstGeom prst="bentConnector4">
            <a:avLst>
              <a:gd name="adj1" fmla="val -17736"/>
              <a:gd name="adj2" fmla="val 111120"/>
            </a:avLst>
          </a:prstGeom>
          <a:noFill/>
          <a:ln w="12700">
            <a:noFill/>
            <a:miter lim="800000"/>
            <a:headEnd type="triangle" w="sm" len="sm"/>
            <a:tailEnd type="triangle" w="sm" len="sm"/>
          </a:ln>
        </p:spPr>
      </p:cxnSp>
      <p:cxnSp>
        <p:nvCxnSpPr>
          <p:cNvPr id="10258" name="AutoShape 102"/>
          <p:cNvCxnSpPr>
            <a:cxnSpLocks noChangeShapeType="1"/>
          </p:cNvCxnSpPr>
          <p:nvPr/>
        </p:nvCxnSpPr>
        <p:spPr bwMode="auto">
          <a:xfrm rot="10800000" flipH="1" flipV="1">
            <a:off x="3178445" y="3138531"/>
            <a:ext cx="320675" cy="1944687"/>
          </a:xfrm>
          <a:prstGeom prst="bentConnector3">
            <a:avLst>
              <a:gd name="adj1" fmla="val -71287"/>
            </a:avLst>
          </a:prstGeom>
          <a:noFill/>
          <a:ln w="9525">
            <a:solidFill>
              <a:schemeClr val="bg1"/>
            </a:solidFill>
            <a:miter lim="800000"/>
            <a:headEnd/>
            <a:tailEnd type="triangle" w="med" len="med"/>
          </a:ln>
        </p:spPr>
      </p:cxnSp>
      <p:pic>
        <p:nvPicPr>
          <p:cNvPr id="10269" name="Picture 100" descr="slab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761" y="1125784"/>
            <a:ext cx="1814286" cy="92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109"/>
          <p:cNvPicPr>
            <a:picLocks noChangeAspect="1" noChangeArrowheads="1"/>
          </p:cNvPicPr>
          <p:nvPr/>
        </p:nvPicPr>
        <p:blipFill>
          <a:blip r:embed="rId5"/>
          <a:srcRect b="81855"/>
          <a:stretch>
            <a:fillRect/>
          </a:stretch>
        </p:blipFill>
        <p:spPr bwMode="auto">
          <a:xfrm>
            <a:off x="5814337" y="1143000"/>
            <a:ext cx="3184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0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CSI – Production Process</a:t>
            </a:r>
          </a:p>
        </p:txBody>
      </p:sp>
      <p:sp>
        <p:nvSpPr>
          <p:cNvPr id="51" name="Text Box 78"/>
          <p:cNvSpPr txBox="1">
            <a:spLocks noChangeAspect="1" noChangeArrowheads="1"/>
          </p:cNvSpPr>
          <p:nvPr/>
        </p:nvSpPr>
        <p:spPr bwMode="auto">
          <a:xfrm>
            <a:off x="3329620" y="2071688"/>
            <a:ext cx="2121855" cy="375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44255" tIns="72133" rIns="144255" bIns="72133">
            <a:spAutoFit/>
          </a:bodyPr>
          <a:lstStyle/>
          <a:p>
            <a:pPr algn="r" defTabSz="937784" eaLnBrk="0" hangingPunct="0"/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Reheat Furnace (2)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 b="78281"/>
          <a:stretch>
            <a:fillRect/>
          </a:stretch>
        </p:blipFill>
        <p:spPr bwMode="auto">
          <a:xfrm>
            <a:off x="1305843" y="2857500"/>
            <a:ext cx="320221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/>
          <a:srcRect l="13881" t="79638" r="24929"/>
          <a:stretch>
            <a:fillRect/>
          </a:stretch>
        </p:blipFill>
        <p:spPr bwMode="auto">
          <a:xfrm>
            <a:off x="6612626" y="4714875"/>
            <a:ext cx="1959429" cy="8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/>
          <a:srcRect t="19910" b="60181"/>
          <a:stretch>
            <a:fillRect/>
          </a:stretch>
        </p:blipFill>
        <p:spPr bwMode="auto">
          <a:xfrm>
            <a:off x="4426404" y="2928979"/>
            <a:ext cx="3202214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/>
          <a:srcRect l="9065" t="38009" r="11615" b="43891"/>
          <a:stretch>
            <a:fillRect/>
          </a:stretch>
        </p:blipFill>
        <p:spPr bwMode="auto">
          <a:xfrm>
            <a:off x="444047" y="4714883"/>
            <a:ext cx="2540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6"/>
          <a:srcRect t="56109" r="20680" b="20362"/>
          <a:stretch>
            <a:fillRect/>
          </a:stretch>
        </p:blipFill>
        <p:spPr bwMode="auto">
          <a:xfrm>
            <a:off x="3346904" y="4643437"/>
            <a:ext cx="2540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Elbow Connector 62"/>
          <p:cNvCxnSpPr/>
          <p:nvPr/>
        </p:nvCxnSpPr>
        <p:spPr bwMode="auto">
          <a:xfrm rot="5400000">
            <a:off x="7215343" y="3355862"/>
            <a:ext cx="2786063" cy="21771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 bwMode="auto">
          <a:xfrm>
            <a:off x="4064000" y="3356076"/>
            <a:ext cx="725714" cy="14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4398512" y="4460917"/>
            <a:ext cx="500063" cy="78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 bwMode="auto">
          <a:xfrm>
            <a:off x="2621190" y="1643062"/>
            <a:ext cx="725714" cy="14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>
            <a:off x="5451486" y="1714505"/>
            <a:ext cx="435429" cy="14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>
            <a:off x="1959432" y="3308451"/>
            <a:ext cx="1886857" cy="14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 bwMode="auto">
          <a:xfrm>
            <a:off x="5098146" y="3326316"/>
            <a:ext cx="2264229" cy="14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 bwMode="auto">
          <a:xfrm>
            <a:off x="798291" y="4982766"/>
            <a:ext cx="1886857" cy="14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1451428" y="2009933"/>
            <a:ext cx="7039429" cy="1419075"/>
            <a:chOff x="1524000" y="2143920"/>
            <a:chExt cx="7391400" cy="1513680"/>
          </a:xfrm>
        </p:grpSpPr>
        <p:cxnSp>
          <p:nvCxnSpPr>
            <p:cNvPr id="76" name="Elbow Connector 75"/>
            <p:cNvCxnSpPr/>
            <p:nvPr/>
          </p:nvCxnSpPr>
          <p:spPr bwMode="auto">
            <a:xfrm rot="10800000" flipV="1">
              <a:off x="1524000" y="2743200"/>
              <a:ext cx="7391400" cy="914400"/>
            </a:xfrm>
            <a:prstGeom prst="bentConnector3">
              <a:avLst>
                <a:gd name="adj1" fmla="val 104936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 rot="5400000" flipH="1" flipV="1">
              <a:off x="8595517" y="2447926"/>
              <a:ext cx="609600" cy="15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29" name="Straight Connector 128"/>
          <p:cNvCxnSpPr/>
          <p:nvPr/>
        </p:nvCxnSpPr>
        <p:spPr bwMode="auto">
          <a:xfrm rot="5400000" flipH="1" flipV="1">
            <a:off x="7535713" y="3786176"/>
            <a:ext cx="714375" cy="151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 bwMode="auto">
          <a:xfrm rot="10800000">
            <a:off x="1669144" y="4143381"/>
            <a:ext cx="6232071" cy="148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 bwMode="auto">
          <a:xfrm rot="16200000" flipH="1">
            <a:off x="1423085" y="4460917"/>
            <a:ext cx="500063" cy="78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 bwMode="auto">
          <a:xfrm>
            <a:off x="7547432" y="3356076"/>
            <a:ext cx="362857" cy="14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Text Box 83"/>
          <p:cNvSpPr txBox="1">
            <a:spLocks noChangeAspect="1" noChangeArrowheads="1"/>
          </p:cNvSpPr>
          <p:nvPr/>
        </p:nvSpPr>
        <p:spPr bwMode="auto">
          <a:xfrm>
            <a:off x="-41998" y="3702209"/>
            <a:ext cx="1720760" cy="3752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144255" tIns="72133" rIns="144255" bIns="72133">
            <a:spAutoFit/>
          </a:bodyPr>
          <a:lstStyle/>
          <a:p>
            <a:pPr algn="r" defTabSz="937784" eaLnBrk="0" hangingPunct="0">
              <a:spcBef>
                <a:spcPct val="50000"/>
              </a:spcBef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Hot Rolled Coil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1667417" y="3894069"/>
            <a:ext cx="435429" cy="14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319319" y="2926510"/>
            <a:ext cx="957945" cy="957554"/>
            <a:chOff x="4286" y="2640"/>
            <a:chExt cx="1186" cy="974"/>
          </a:xfrm>
        </p:grpSpPr>
        <p:pic>
          <p:nvPicPr>
            <p:cNvPr id="40" name="Picture 14" descr="coi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10" y="2873"/>
              <a:ext cx="598" cy="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" name="Group 15"/>
            <p:cNvGrpSpPr>
              <a:grpSpLocks/>
            </p:cNvGrpSpPr>
            <p:nvPr/>
          </p:nvGrpSpPr>
          <p:grpSpPr bwMode="auto">
            <a:xfrm>
              <a:off x="4286" y="2640"/>
              <a:ext cx="1186" cy="974"/>
              <a:chOff x="4032" y="2640"/>
              <a:chExt cx="1186" cy="974"/>
            </a:xfrm>
          </p:grpSpPr>
          <p:pic>
            <p:nvPicPr>
              <p:cNvPr id="42" name="Picture 16" descr="coi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371" y="2640"/>
                <a:ext cx="598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7" descr="coi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32" y="2661"/>
                <a:ext cx="598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8" descr="coi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620" y="3127"/>
                <a:ext cx="598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19" descr="coi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117" y="2915"/>
                <a:ext cx="598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20" descr="coil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81" y="3169"/>
                <a:ext cx="598" cy="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</p:spPr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80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CSI – Steel Slab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43" y="1000125"/>
            <a:ext cx="7329714" cy="48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</p:spPr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5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CSI – Heated Slab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2" y="928687"/>
            <a:ext cx="7400938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</p:spPr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CSI – Rolling Mills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02" y="1143000"/>
            <a:ext cx="7283196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</p:spPr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1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CSI – Hot Rolled Coil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36" y="925830"/>
            <a:ext cx="7138930" cy="486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</p:spPr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0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CSI – Other Downstream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Pickling – Runs steel coils through an acid bath to remove iron oxides from the surface</a:t>
            </a:r>
          </a:p>
          <a:p>
            <a:r>
              <a:rPr lang="en-US" dirty="0" smtClean="0"/>
              <a:t>Galvanizing – Runs steel coils through molten zinc baths to apply zinc coating. Has matte finish and protects against oxidation of the steel</a:t>
            </a:r>
          </a:p>
          <a:p>
            <a:r>
              <a:rPr lang="en-US" dirty="0" smtClean="0"/>
              <a:t>Cold Reduction – Rolling process with no heating. Allows for more malleability in steel</a:t>
            </a:r>
          </a:p>
          <a:p>
            <a:r>
              <a:rPr lang="en-US" dirty="0" smtClean="0"/>
              <a:t>Pipe Mill – Forms coil into pipe shape and straight welds ends to create pipe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49593" y="6387353"/>
            <a:ext cx="381000" cy="365126"/>
          </a:xfrm>
        </p:spPr>
        <p:txBody>
          <a:bodyPr/>
          <a:lstStyle/>
          <a:p>
            <a:pPr defTabSz="454039" fontAlgn="auto">
              <a:spcBef>
                <a:spcPts val="0"/>
              </a:spcBef>
              <a:spcAft>
                <a:spcPts val="0"/>
              </a:spcAft>
            </a:pPr>
            <a:fld id="{7E189D02-B084-8B49-8D26-F1470E34C710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454039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82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25"/>
  <p:tag name="AS_TITLE" val="Aspose.Slides for .NET 4.0"/>
  <p:tag name="AS_VERSION" val="17.1"/>
</p:tagLst>
</file>

<file path=ppt/theme/theme1.xml><?xml version="1.0" encoding="utf-8"?>
<a:theme xmlns:a="http://schemas.openxmlformats.org/drawingml/2006/main" name="1_CSI Mast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SI Mast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 Basin Project Update - WM</Template>
  <TotalTime>0</TotalTime>
  <Words>443</Words>
  <Application>Microsoft Office PowerPoint</Application>
  <PresentationFormat>On-screen Show (4:3)</PresentationFormat>
  <Paragraphs>114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1_CSI Master 2014</vt:lpstr>
      <vt:lpstr>4_CSI Master 2014</vt:lpstr>
      <vt:lpstr>    Water Intensive Business Strategic Planning  Ramsey Haddad, California Steel Industries, Inc.  August 23, 2018 – Urban Water Institute Conference </vt:lpstr>
      <vt:lpstr>Agenda</vt:lpstr>
      <vt:lpstr>About CSI</vt:lpstr>
      <vt:lpstr>About CSI – Production Process</vt:lpstr>
      <vt:lpstr>About CSI – Steel Slab</vt:lpstr>
      <vt:lpstr>About CSI – Heated Slab</vt:lpstr>
      <vt:lpstr>About CSI – Rolling Mills</vt:lpstr>
      <vt:lpstr>About CSI – Hot Rolled Coil</vt:lpstr>
      <vt:lpstr>About CSI – Other Downstream Products</vt:lpstr>
      <vt:lpstr>Water Use at CSI</vt:lpstr>
      <vt:lpstr>Water Sources</vt:lpstr>
      <vt:lpstr>Response to Water Crisis</vt:lpstr>
      <vt:lpstr>Challenges</vt:lpstr>
      <vt:lpstr>Challenges</vt:lpstr>
      <vt:lpstr>Moving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2018-08-23T04:20:55Z</dcterms:modified>
</cp:coreProperties>
</file>