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2"/>
  </p:notesMasterIdLst>
  <p:sldIdLst>
    <p:sldId id="256" r:id="rId2"/>
    <p:sldId id="100274" r:id="rId3"/>
    <p:sldId id="100275" r:id="rId4"/>
    <p:sldId id="100277" r:id="rId5"/>
    <p:sldId id="100284" r:id="rId6"/>
    <p:sldId id="264" r:id="rId7"/>
    <p:sldId id="100279" r:id="rId8"/>
    <p:sldId id="100280" r:id="rId9"/>
    <p:sldId id="1905" r:id="rId10"/>
    <p:sldId id="1906" r:id="rId11"/>
    <p:sldId id="285" r:id="rId12"/>
    <p:sldId id="277" r:id="rId13"/>
    <p:sldId id="100281" r:id="rId14"/>
    <p:sldId id="100285" r:id="rId15"/>
    <p:sldId id="100288" r:id="rId16"/>
    <p:sldId id="100283" r:id="rId17"/>
    <p:sldId id="100289" r:id="rId18"/>
    <p:sldId id="100282" r:id="rId19"/>
    <p:sldId id="100286" r:id="rId20"/>
    <p:sldId id="1827" r:id="rId21"/>
  </p:sldIdLst>
  <p:sldSz cx="13004800" cy="73152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ter, Jason" initials="CJ" lastIdx="2" clrIdx="0">
    <p:extLst>
      <p:ext uri="{19B8F6BF-5375-455C-9EA6-DF929625EA0E}">
        <p15:presenceInfo xmlns:p15="http://schemas.microsoft.com/office/powerpoint/2012/main" userId="S-1-5-21-1177238915-2052111302-725345543-2874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30" autoAdjust="0"/>
    <p:restoredTop sz="63095" autoAdjust="0"/>
  </p:normalViewPr>
  <p:slideViewPr>
    <p:cSldViewPr snapToGrid="0">
      <p:cViewPr varScale="1">
        <p:scale>
          <a:sx n="37" d="100"/>
          <a:sy n="37" d="100"/>
        </p:scale>
        <p:origin x="1420" y="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carter\Documents\1%20-%20Delivery%20and%20Innovation\13%20-%20Publications\JAWWA%20Utility%20Innovation\Figures%20for%20Manuscript%2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jcarter\Documents\1%20-%20Delivery%20and%20Innovation\13%20-%20Publications\JAWWA%20Utility%20Innovation\Figures%20for%20Manuscript%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carter\Documents\1%20-%20Delivery%20and%20Innovation\13%20-%20Publications\JAWWA%20Utility%20Innovation\Figures%20for%20Manuscript%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carter\Documents\1%20-%20Delivery%20and%20Innovation\13%20-%20Publications\JAWWA%20Utility%20Innovation\Figures%20for%20Manuscript%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22804111947813591"/>
          <c:y val="0.1735252405112841"/>
          <c:w val="0.50455620589984085"/>
          <c:h val="0.73673567094744119"/>
        </c:manualLayout>
      </c:layout>
      <c:doughnutChart>
        <c:varyColors val="1"/>
        <c:ser>
          <c:idx val="0"/>
          <c:order val="0"/>
          <c:dPt>
            <c:idx val="0"/>
            <c:bubble3D val="0"/>
            <c:spPr>
              <a:solidFill>
                <a:schemeClr val="accent5">
                  <a:shade val="53000"/>
                </a:schemeClr>
              </a:solidFill>
              <a:ln>
                <a:noFill/>
              </a:ln>
              <a:effectLst/>
            </c:spPr>
            <c:extLst>
              <c:ext xmlns:c16="http://schemas.microsoft.com/office/drawing/2014/chart" uri="{C3380CC4-5D6E-409C-BE32-E72D297353CC}">
                <c16:uniqueId val="{00000001-E8D8-4283-90ED-A408C8B2523F}"/>
              </c:ext>
            </c:extLst>
          </c:dPt>
          <c:dPt>
            <c:idx val="1"/>
            <c:bubble3D val="0"/>
            <c:spPr>
              <a:solidFill>
                <a:schemeClr val="accent5">
                  <a:shade val="76000"/>
                </a:schemeClr>
              </a:solidFill>
              <a:ln>
                <a:noFill/>
              </a:ln>
              <a:effectLst/>
            </c:spPr>
            <c:extLst>
              <c:ext xmlns:c16="http://schemas.microsoft.com/office/drawing/2014/chart" uri="{C3380CC4-5D6E-409C-BE32-E72D297353CC}">
                <c16:uniqueId val="{00000003-E8D8-4283-90ED-A408C8B2523F}"/>
              </c:ext>
            </c:extLst>
          </c:dPt>
          <c:dPt>
            <c:idx val="2"/>
            <c:bubble3D val="0"/>
            <c:spPr>
              <a:solidFill>
                <a:schemeClr val="accent5"/>
              </a:solidFill>
              <a:ln>
                <a:noFill/>
              </a:ln>
              <a:effectLst/>
            </c:spPr>
            <c:extLst>
              <c:ext xmlns:c16="http://schemas.microsoft.com/office/drawing/2014/chart" uri="{C3380CC4-5D6E-409C-BE32-E72D297353CC}">
                <c16:uniqueId val="{00000005-E8D8-4283-90ED-A408C8B2523F}"/>
              </c:ext>
            </c:extLst>
          </c:dPt>
          <c:dPt>
            <c:idx val="3"/>
            <c:bubble3D val="0"/>
            <c:spPr>
              <a:solidFill>
                <a:schemeClr val="accent5">
                  <a:tint val="77000"/>
                </a:schemeClr>
              </a:solidFill>
              <a:ln>
                <a:noFill/>
              </a:ln>
              <a:effectLst/>
            </c:spPr>
            <c:extLst>
              <c:ext xmlns:c16="http://schemas.microsoft.com/office/drawing/2014/chart" uri="{C3380CC4-5D6E-409C-BE32-E72D297353CC}">
                <c16:uniqueId val="{00000007-E8D8-4283-90ED-A408C8B2523F}"/>
              </c:ext>
            </c:extLst>
          </c:dPt>
          <c:dPt>
            <c:idx val="4"/>
            <c:bubble3D val="0"/>
            <c:spPr>
              <a:solidFill>
                <a:schemeClr val="accent5">
                  <a:tint val="54000"/>
                </a:schemeClr>
              </a:solidFill>
              <a:ln>
                <a:noFill/>
              </a:ln>
              <a:effectLst/>
            </c:spPr>
            <c:extLst>
              <c:ext xmlns:c16="http://schemas.microsoft.com/office/drawing/2014/chart" uri="{C3380CC4-5D6E-409C-BE32-E72D297353CC}">
                <c16:uniqueId val="{00000009-E8D8-4283-90ED-A408C8B2523F}"/>
              </c:ext>
            </c:extLst>
          </c:dPt>
          <c:cat>
            <c:strRef>
              <c:f>Sheet1!$B$14:$B$18</c:f>
              <c:strCache>
                <c:ptCount val="5"/>
                <c:pt idx="0">
                  <c:v>Culture</c:v>
                </c:pt>
                <c:pt idx="1">
                  <c:v>Resources</c:v>
                </c:pt>
                <c:pt idx="2">
                  <c:v>Process</c:v>
                </c:pt>
                <c:pt idx="3">
                  <c:v>Driver</c:v>
                </c:pt>
                <c:pt idx="4">
                  <c:v>Risk</c:v>
                </c:pt>
              </c:strCache>
            </c:strRef>
          </c:cat>
          <c:val>
            <c:numRef>
              <c:f>Sheet1!$C$14:$C$18</c:f>
              <c:numCache>
                <c:formatCode>0%</c:formatCode>
                <c:ptCount val="5"/>
                <c:pt idx="0">
                  <c:v>0.54</c:v>
                </c:pt>
                <c:pt idx="1">
                  <c:v>0.18</c:v>
                </c:pt>
                <c:pt idx="2">
                  <c:v>0.14000000000000001</c:v>
                </c:pt>
                <c:pt idx="3">
                  <c:v>0.08</c:v>
                </c:pt>
                <c:pt idx="4">
                  <c:v>0.06</c:v>
                </c:pt>
              </c:numCache>
            </c:numRef>
          </c:val>
          <c:extLst>
            <c:ext xmlns:c16="http://schemas.microsoft.com/office/drawing/2014/chart" uri="{C3380CC4-5D6E-409C-BE32-E72D297353CC}">
              <c16:uniqueId val="{0000000A-E8D8-4283-90ED-A408C8B2523F}"/>
            </c:ext>
          </c:extLst>
        </c:ser>
        <c:dLbls>
          <c:showLegendKey val="0"/>
          <c:showVal val="0"/>
          <c:showCatName val="0"/>
          <c:showSerName val="0"/>
          <c:showPercent val="0"/>
          <c:showBubbleSize val="0"/>
          <c:showLeaderLines val="1"/>
        </c:dLbls>
        <c:firstSliceAng val="0"/>
        <c:holeSize val="75"/>
      </c:doughnutChart>
      <c:spPr>
        <a:noFill/>
        <a:ln w="25360">
          <a:noFill/>
        </a:ln>
        <a:effectLst/>
      </c:spPr>
    </c:plotArea>
    <c:plotVisOnly val="1"/>
    <c:dispBlanksAs val="gap"/>
    <c:showDLblsOverMax val="0"/>
  </c:chart>
  <c:spPr>
    <a:noFill/>
    <a:ln w="6350" cap="flat" cmpd="sng" algn="ctr">
      <a:noFill/>
      <a:prstDash val="solid"/>
      <a:miter lim="800000"/>
    </a:ln>
    <a:effectLst/>
  </c:spPr>
  <c:txPr>
    <a:bodyPr/>
    <a:lstStyle/>
    <a:p>
      <a:pPr>
        <a:defRPr sz="1378">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AE89-4EBF-8546-1BC7895BCFD1}"/>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AE89-4EBF-8546-1BC7895BCFD1}"/>
              </c:ext>
            </c:extLst>
          </c:dPt>
          <c:val>
            <c:numRef>
              <c:f>Sheet1!$C$4:$D$4</c:f>
              <c:numCache>
                <c:formatCode>0%</c:formatCode>
                <c:ptCount val="2"/>
                <c:pt idx="0">
                  <c:v>0.33333333333333331</c:v>
                </c:pt>
                <c:pt idx="1">
                  <c:v>0.66666666666666674</c:v>
                </c:pt>
              </c:numCache>
            </c:numRef>
          </c:val>
          <c:extLst>
            <c:ext xmlns:c16="http://schemas.microsoft.com/office/drawing/2014/chart" uri="{C3380CC4-5D6E-409C-BE32-E72D297353CC}">
              <c16:uniqueId val="{00000004-AE89-4EBF-8546-1BC7895BCFD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0313-4465-B26D-E1725EFD6D98}"/>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0313-4465-B26D-E1725EFD6D98}"/>
              </c:ext>
            </c:extLst>
          </c:dPt>
          <c:val>
            <c:numRef>
              <c:f>Sheet1!$C$5:$D$5</c:f>
              <c:numCache>
                <c:formatCode>0%</c:formatCode>
                <c:ptCount val="2"/>
                <c:pt idx="0">
                  <c:v>0.29629629629629628</c:v>
                </c:pt>
                <c:pt idx="1">
                  <c:v>0.70370370370370372</c:v>
                </c:pt>
              </c:numCache>
            </c:numRef>
          </c:val>
          <c:extLst>
            <c:ext xmlns:c16="http://schemas.microsoft.com/office/drawing/2014/chart" uri="{C3380CC4-5D6E-409C-BE32-E72D297353CC}">
              <c16:uniqueId val="{00000004-0313-4465-B26D-E1725EFD6D9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FE3C-486C-88BB-0AD58A27EEFB}"/>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FE3C-486C-88BB-0AD58A27EEFB}"/>
              </c:ext>
            </c:extLst>
          </c:dPt>
          <c:val>
            <c:numRef>
              <c:f>Sheet1!$C$6:$D$6</c:f>
              <c:numCache>
                <c:formatCode>0%</c:formatCode>
                <c:ptCount val="2"/>
                <c:pt idx="0">
                  <c:v>0.25925925925925924</c:v>
                </c:pt>
                <c:pt idx="1">
                  <c:v>0.7407407407407407</c:v>
                </c:pt>
              </c:numCache>
            </c:numRef>
          </c:val>
          <c:extLst>
            <c:ext xmlns:c16="http://schemas.microsoft.com/office/drawing/2014/chart" uri="{C3380CC4-5D6E-409C-BE32-E72D297353CC}">
              <c16:uniqueId val="{00000004-FE3C-486C-88BB-0AD58A27EE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dPt>
            <c:idx val="0"/>
            <c:bubble3D val="0"/>
            <c:spPr>
              <a:solidFill>
                <a:schemeClr val="accent5">
                  <a:shade val="76000"/>
                </a:schemeClr>
              </a:solidFill>
              <a:ln w="19050">
                <a:solidFill>
                  <a:schemeClr val="lt1"/>
                </a:solidFill>
              </a:ln>
              <a:effectLst/>
            </c:spPr>
            <c:extLst>
              <c:ext xmlns:c16="http://schemas.microsoft.com/office/drawing/2014/chart" uri="{C3380CC4-5D6E-409C-BE32-E72D297353CC}">
                <c16:uniqueId val="{00000001-BCD2-4A8B-A1BE-222F16A85AB8}"/>
              </c:ext>
            </c:extLst>
          </c:dPt>
          <c:dPt>
            <c:idx val="1"/>
            <c:bubble3D val="0"/>
            <c:spPr>
              <a:solidFill>
                <a:schemeClr val="accent5">
                  <a:tint val="77000"/>
                </a:schemeClr>
              </a:solidFill>
              <a:ln w="19050">
                <a:solidFill>
                  <a:schemeClr val="lt1"/>
                </a:solidFill>
              </a:ln>
              <a:effectLst/>
            </c:spPr>
            <c:extLst>
              <c:ext xmlns:c16="http://schemas.microsoft.com/office/drawing/2014/chart" uri="{C3380CC4-5D6E-409C-BE32-E72D297353CC}">
                <c16:uniqueId val="{00000003-BCD2-4A8B-A1BE-222F16A85AB8}"/>
              </c:ext>
            </c:extLst>
          </c:dPt>
          <c:val>
            <c:numRef>
              <c:f>Sheet1!$C$7:$D$7</c:f>
              <c:numCache>
                <c:formatCode>0%</c:formatCode>
                <c:ptCount val="2"/>
                <c:pt idx="0">
                  <c:v>0.1111111111111111</c:v>
                </c:pt>
                <c:pt idx="1">
                  <c:v>0.88888888888888884</c:v>
                </c:pt>
              </c:numCache>
            </c:numRef>
          </c:val>
          <c:extLst>
            <c:ext xmlns:c16="http://schemas.microsoft.com/office/drawing/2014/chart" uri="{C3380CC4-5D6E-409C-BE32-E72D297353CC}">
              <c16:uniqueId val="{00000004-BCD2-4A8B-A1BE-222F16A85AB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39187082819124"/>
          <c:y val="0.18902712570270588"/>
          <c:w val="0.17862898598080287"/>
          <c:h val="0.7829003678912961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Analysis!$A$4:$A$11</c:f>
              <c:strCache>
                <c:ptCount val="8"/>
                <c:pt idx="0">
                  <c:v>Communicated by executive leadership</c:v>
                </c:pt>
                <c:pt idx="1">
                  <c:v>Stated in organization strategic plan</c:v>
                </c:pt>
                <c:pt idx="2">
                  <c:v>Encouraged by example regularly</c:v>
                </c:pt>
                <c:pt idx="3">
                  <c:v>Included in performance appraisals</c:v>
                </c:pt>
                <c:pt idx="4">
                  <c:v>Provided time for innovation activities</c:v>
                </c:pt>
                <c:pt idx="5">
                  <c:v>Included in employee orientation</c:v>
                </c:pt>
                <c:pt idx="6">
                  <c:v>Reported as an innovation metric</c:v>
                </c:pt>
                <c:pt idx="7">
                  <c:v>No tactics</c:v>
                </c:pt>
              </c:strCache>
            </c:strRef>
          </c:cat>
          <c:val>
            <c:numRef>
              <c:f>Analysis!$B$4:$B$11</c:f>
              <c:numCache>
                <c:formatCode>0%</c:formatCode>
                <c:ptCount val="8"/>
                <c:pt idx="0">
                  <c:v>0.73584905660377353</c:v>
                </c:pt>
                <c:pt idx="1">
                  <c:v>0.64150943396226412</c:v>
                </c:pt>
                <c:pt idx="2">
                  <c:v>0.41509433962264153</c:v>
                </c:pt>
                <c:pt idx="3">
                  <c:v>0.30188679245283018</c:v>
                </c:pt>
                <c:pt idx="4">
                  <c:v>0.18867924528301888</c:v>
                </c:pt>
                <c:pt idx="5">
                  <c:v>0.13207547169811321</c:v>
                </c:pt>
                <c:pt idx="6">
                  <c:v>0.13207547169811321</c:v>
                </c:pt>
                <c:pt idx="7">
                  <c:v>3.7735849056603772E-2</c:v>
                </c:pt>
              </c:numCache>
            </c:numRef>
          </c:val>
          <c:extLst>
            <c:ext xmlns:c16="http://schemas.microsoft.com/office/drawing/2014/chart" uri="{C3380CC4-5D6E-409C-BE32-E72D297353CC}">
              <c16:uniqueId val="{00000000-2E73-4959-895D-6A39B3195A7D}"/>
            </c:ext>
          </c:extLst>
        </c:ser>
        <c:dLbls>
          <c:showLegendKey val="0"/>
          <c:showVal val="0"/>
          <c:showCatName val="0"/>
          <c:showSerName val="0"/>
          <c:showPercent val="0"/>
          <c:showBubbleSize val="0"/>
        </c:dLbls>
        <c:gapWidth val="219"/>
        <c:axId val="619265416"/>
        <c:axId val="619265744"/>
      </c:barChart>
      <c:catAx>
        <c:axId val="61926541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9265744"/>
        <c:crosses val="autoZero"/>
        <c:auto val="1"/>
        <c:lblAlgn val="ctr"/>
        <c:lblOffset val="100"/>
        <c:noMultiLvlLbl val="0"/>
      </c:catAx>
      <c:valAx>
        <c:axId val="619265744"/>
        <c:scaling>
          <c:orientation val="minMax"/>
          <c:max val="1"/>
        </c:scaling>
        <c:delete val="0"/>
        <c:axPos val="t"/>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b="1" dirty="0"/>
                  <a:t>Percent of Practicing Tactics</a:t>
                </a:r>
              </a:p>
            </c:rich>
          </c:tx>
          <c:layout>
            <c:manualLayout>
              <c:xMode val="edge"/>
              <c:yMode val="edge"/>
              <c:x val="0.37357491049897873"/>
              <c:y val="2.5465599522615713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19265416"/>
        <c:crosses val="autoZero"/>
        <c:crossBetween val="between"/>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91227071615146"/>
          <c:y val="0.18599697362101761"/>
          <c:w val="0.57617588846147894"/>
          <c:h val="0.72405928072447256"/>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86E-4C49-8707-CA0F31BB0A1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86E-4C49-8707-CA0F31BB0A1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86E-4C49-8707-CA0F31BB0A1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86E-4C49-8707-CA0F31BB0A1A}"/>
              </c:ext>
            </c:extLst>
          </c:dPt>
          <c:dLbls>
            <c:dLbl>
              <c:idx val="0"/>
              <c:tx>
                <c:rich>
                  <a:bodyPr/>
                  <a:lstStyle/>
                  <a:p>
                    <a:fld id="{C0D0C249-A1BB-4FB3-A617-C468DF22DD8B}" type="CELLRANGE">
                      <a:rPr lang="en-US"/>
                      <a:pPr/>
                      <a:t>[CELLRANGE]</a:t>
                    </a:fld>
                    <a:endParaRPr lang="en-US" baseline="0"/>
                  </a:p>
                  <a:p>
                    <a:fld id="{14C2DF0A-B984-45A5-8E68-23424F0B5387}"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1-386E-4C49-8707-CA0F31BB0A1A}"/>
                </c:ext>
              </c:extLst>
            </c:dLbl>
            <c:dLbl>
              <c:idx val="1"/>
              <c:layout>
                <c:manualLayout>
                  <c:x val="-0.18320722664824807"/>
                  <c:y val="-5.7702399495974957E-2"/>
                </c:manualLayout>
              </c:layout>
              <c:tx>
                <c:rich>
                  <a:bodyPr/>
                  <a:lstStyle/>
                  <a:p>
                    <a:fld id="{3D36E87F-776E-42A7-90F1-CBA7C87CC903}" type="CELLRANGE">
                      <a:rPr lang="en-US"/>
                      <a:pPr/>
                      <a:t>[CELLRANGE]</a:t>
                    </a:fld>
                    <a:endParaRPr lang="en-US" baseline="0"/>
                  </a:p>
                  <a:p>
                    <a:fld id="{B14119ED-9428-42C6-A55E-928082DCDB2A}" type="VALUE">
                      <a:rPr lang="en-US"/>
                      <a:pPr/>
                      <a:t>[VALUE]</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3-386E-4C49-8707-CA0F31BB0A1A}"/>
                </c:ext>
              </c:extLst>
            </c:dLbl>
            <c:dLbl>
              <c:idx val="2"/>
              <c:layout>
                <c:manualLayout>
                  <c:x val="6.0766064803306485E-2"/>
                  <c:y val="1.4553031523482514E-2"/>
                </c:manualLayout>
              </c:layout>
              <c:tx>
                <c:rich>
                  <a:bodyPr/>
                  <a:lstStyle/>
                  <a:p>
                    <a:fld id="{68B64CCF-78E1-4197-ACE5-0D251979A2D5}" type="CELLRANGE">
                      <a:rPr lang="en-US"/>
                      <a:pPr/>
                      <a:t>[CELLRANGE]</a:t>
                    </a:fld>
                    <a:endParaRPr lang="en-US" baseline="0"/>
                  </a:p>
                  <a:p>
                    <a:fld id="{A1E621F9-D95E-46AA-814D-745A8B2BB76C}" type="VALUE">
                      <a:rPr lang="en-US"/>
                      <a:pPr/>
                      <a:t>[VALUE]</a:t>
                    </a:fld>
                    <a:endParaRPr lang="en-US"/>
                  </a:p>
                </c:rich>
              </c:tx>
              <c:dLblPos val="bestFit"/>
              <c:showLegendKey val="0"/>
              <c:showVal val="1"/>
              <c:showCatName val="0"/>
              <c:showSerName val="0"/>
              <c:showPercent val="0"/>
              <c:showBubbleSize val="0"/>
              <c:separator>
</c:separator>
              <c:extLst>
                <c:ext xmlns:c15="http://schemas.microsoft.com/office/drawing/2012/chart" uri="{CE6537A1-D6FC-4f65-9D91-7224C49458BB}">
                  <c15:layout>
                    <c:manualLayout>
                      <c:w val="0.29407533511363482"/>
                      <c:h val="0.28000508382731365"/>
                    </c:manualLayout>
                  </c15:layout>
                  <c15:dlblFieldTable/>
                  <c15:showDataLabelsRange val="1"/>
                </c:ext>
                <c:ext xmlns:c16="http://schemas.microsoft.com/office/drawing/2014/chart" uri="{C3380CC4-5D6E-409C-BE32-E72D297353CC}">
                  <c16:uniqueId val="{00000005-386E-4C49-8707-CA0F31BB0A1A}"/>
                </c:ext>
              </c:extLst>
            </c:dLbl>
            <c:dLbl>
              <c:idx val="3"/>
              <c:tx>
                <c:rich>
                  <a:bodyPr/>
                  <a:lstStyle/>
                  <a:p>
                    <a:fld id="{D84C92AB-C785-4306-9C15-48F582CFD696}" type="CELLRANGE">
                      <a:rPr lang="en-US"/>
                      <a:pPr/>
                      <a:t>[CELLRANGE]</a:t>
                    </a:fld>
                    <a:endParaRPr lang="en-US" baseline="0"/>
                  </a:p>
                  <a:p>
                    <a:fld id="{7170CBCE-B089-48C0-8E67-0441C860DBE9}" type="VALUE">
                      <a:rPr lang="en-US"/>
                      <a:pPr/>
                      <a:t>[VALUE]</a:t>
                    </a:fld>
                    <a:endParaRPr lang="en-US"/>
                  </a:p>
                </c:rich>
              </c:tx>
              <c:dLblPos val="outEnd"/>
              <c:showLegendKey val="0"/>
              <c:showVal val="1"/>
              <c:showCatName val="0"/>
              <c:showSerName val="0"/>
              <c:showPercent val="0"/>
              <c:showBubbleSize val="0"/>
              <c:separator>
</c:separator>
              <c:extLst>
                <c:ext xmlns:c15="http://schemas.microsoft.com/office/drawing/2012/chart" uri="{CE6537A1-D6FC-4f65-9D91-7224C49458BB}">
                  <c15:dlblFieldTable/>
                  <c15:showDataLabelsRange val="1"/>
                </c:ext>
                <c:ext xmlns:c16="http://schemas.microsoft.com/office/drawing/2014/chart" uri="{C3380CC4-5D6E-409C-BE32-E72D297353CC}">
                  <c16:uniqueId val="{00000007-386E-4C49-8707-CA0F31BB0A1A}"/>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DataLabelsRange val="1"/>
              </c:ext>
            </c:extLst>
          </c:dLbls>
          <c:val>
            <c:numRef>
              <c:f>'Innovation Leader'!$C$61:$C$64</c:f>
              <c:numCache>
                <c:formatCode>0%</c:formatCode>
                <c:ptCount val="4"/>
                <c:pt idx="0">
                  <c:v>0.23529411764705882</c:v>
                </c:pt>
                <c:pt idx="1">
                  <c:v>0.58823529411764708</c:v>
                </c:pt>
                <c:pt idx="2">
                  <c:v>0.17647058823529413</c:v>
                </c:pt>
                <c:pt idx="3">
                  <c:v>0</c:v>
                </c:pt>
              </c:numCache>
            </c:numRef>
          </c:val>
          <c:extLst>
            <c:ext xmlns:c15="http://schemas.microsoft.com/office/drawing/2012/chart" uri="{02D57815-91ED-43cb-92C2-25804820EDAC}">
              <c15:datalabelsRange>
                <c15:f>'Innovation Leader'!$D$61:$D$65</c15:f>
                <c15:dlblRangeCache>
                  <c:ptCount val="5"/>
                  <c:pt idx="0">
                    <c:v>Baby Boomer </c:v>
                  </c:pt>
                  <c:pt idx="1">
                    <c:v>Gen-X </c:v>
                  </c:pt>
                  <c:pt idx="2">
                    <c:v>Millennial </c:v>
                  </c:pt>
                  <c:pt idx="3">
                    <c:v>Gen-Z </c:v>
                  </c:pt>
                </c15:dlblRangeCache>
              </c15:datalabelsRange>
            </c:ext>
            <c:ext xmlns:c16="http://schemas.microsoft.com/office/drawing/2014/chart" uri="{C3380CC4-5D6E-409C-BE32-E72D297353CC}">
              <c16:uniqueId val="{00000008-386E-4C49-8707-CA0F31BB0A1A}"/>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withinLinear" id="18">
  <a:schemeClr val="accent5"/>
</cs:colorStyle>
</file>

<file path=ppt/charts/colors3.xml><?xml version="1.0" encoding="utf-8"?>
<cs:colorStyle xmlns:cs="http://schemas.microsoft.com/office/drawing/2012/chartStyle" xmlns:a="http://schemas.openxmlformats.org/drawingml/2006/main" meth="withinLinear" id="18">
  <a:schemeClr val="accent5"/>
</cs:colorStyle>
</file>

<file path=ppt/charts/colors4.xml><?xml version="1.0" encoding="utf-8"?>
<cs:colorStyle xmlns:cs="http://schemas.microsoft.com/office/drawing/2012/chartStyle" xmlns:a="http://schemas.openxmlformats.org/drawingml/2006/main" meth="withinLinear" id="18">
  <a:schemeClr val="accent5"/>
</cs:colorStyle>
</file>

<file path=ppt/charts/colors5.xml><?xml version="1.0" encoding="utf-8"?>
<cs:colorStyle xmlns:cs="http://schemas.microsoft.com/office/drawing/2012/chartStyle" xmlns:a="http://schemas.openxmlformats.org/drawingml/2006/main" meth="withinLinear" id="18">
  <a:schemeClr val="accent5"/>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6">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0.50431</cdr:x>
      <cdr:y>0.5</cdr:y>
    </cdr:from>
    <cdr:to>
      <cdr:x>0.63244</cdr:x>
      <cdr:y>0.68403</cdr:y>
    </cdr:to>
    <cdr:sp macro="" textlink="">
      <cdr:nvSpPr>
        <cdr:cNvPr id="2" name="TextBox 1">
          <a:extLst xmlns:a="http://schemas.openxmlformats.org/drawingml/2006/main">
            <a:ext uri="{FF2B5EF4-FFF2-40B4-BE49-F238E27FC236}">
              <a16:creationId xmlns:a16="http://schemas.microsoft.com/office/drawing/2014/main" id="{72399DFA-F3A2-4F71-BB49-F9862BA167DE}"/>
            </a:ext>
          </a:extLst>
        </cdr:cNvPr>
        <cdr:cNvSpPr txBox="1"/>
      </cdr:nvSpPr>
      <cdr:spPr>
        <a:xfrm xmlns:a="http://schemas.openxmlformats.org/drawingml/2006/main">
          <a:off x="3668317" y="2490787"/>
          <a:ext cx="932008" cy="916759"/>
        </a:xfrm>
        <a:prstGeom xmlns:a="http://schemas.openxmlformats.org/drawingml/2006/main" prst="rect">
          <a:avLst/>
        </a:prstGeom>
        <a:noFill xmlns:a="http://schemas.openxmlformats.org/drawingml/2006/main"/>
      </cdr:spPr>
      <cdr:txBody>
        <a:bodyPr xmlns:a="http://schemas.openxmlformats.org/drawingml/2006/main" vertOverflow="clip" wrap="none" rtlCol="0" anchor="ctr"/>
        <a:lstStyle xmlns:a="http://schemas.openxmlformats.org/drawingml/2006/main"/>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Culture</a:t>
          </a:r>
        </a:p>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54%</a:t>
          </a:r>
        </a:p>
      </cdr:txBody>
    </cdr:sp>
  </cdr:relSizeAnchor>
  <cdr:relSizeAnchor xmlns:cdr="http://schemas.openxmlformats.org/drawingml/2006/chartDrawing">
    <cdr:from>
      <cdr:x>0.11661</cdr:x>
      <cdr:y>0.76694</cdr:y>
    </cdr:from>
    <cdr:to>
      <cdr:x>0.24473</cdr:x>
      <cdr:y>0.95097</cdr:y>
    </cdr:to>
    <cdr:sp macro="" textlink="">
      <cdr:nvSpPr>
        <cdr:cNvPr id="3" name="TextBox 1">
          <a:extLst xmlns:a="http://schemas.openxmlformats.org/drawingml/2006/main">
            <a:ext uri="{FF2B5EF4-FFF2-40B4-BE49-F238E27FC236}">
              <a16:creationId xmlns:a16="http://schemas.microsoft.com/office/drawing/2014/main" id="{39177EC7-259D-438D-95B4-5E86F5AF21DC}"/>
            </a:ext>
          </a:extLst>
        </cdr:cNvPr>
        <cdr:cNvSpPr txBox="1"/>
      </cdr:nvSpPr>
      <cdr:spPr>
        <a:xfrm xmlns:a="http://schemas.openxmlformats.org/drawingml/2006/main">
          <a:off x="848182" y="3820580"/>
          <a:ext cx="931935" cy="916760"/>
        </a:xfrm>
        <a:prstGeom xmlns:a="http://schemas.openxmlformats.org/drawingml/2006/main" prst="rect">
          <a:avLst/>
        </a:prstGeom>
        <a:noFill xmlns:a="http://schemas.openxmlformats.org/drawingml/2006/mai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Resources</a:t>
          </a:r>
        </a:p>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18%</a:t>
          </a:r>
        </a:p>
      </cdr:txBody>
    </cdr:sp>
  </cdr:relSizeAnchor>
  <cdr:relSizeAnchor xmlns:cdr="http://schemas.openxmlformats.org/drawingml/2006/chartDrawing">
    <cdr:from>
      <cdr:x>0.07867</cdr:x>
      <cdr:y>0.3205</cdr:y>
    </cdr:from>
    <cdr:to>
      <cdr:x>0.2068</cdr:x>
      <cdr:y>0.50452</cdr:y>
    </cdr:to>
    <cdr:sp macro="" textlink="">
      <cdr:nvSpPr>
        <cdr:cNvPr id="4" name="TextBox 1">
          <a:extLst xmlns:a="http://schemas.openxmlformats.org/drawingml/2006/main">
            <a:ext uri="{FF2B5EF4-FFF2-40B4-BE49-F238E27FC236}">
              <a16:creationId xmlns:a16="http://schemas.microsoft.com/office/drawing/2014/main" id="{5DC2E5FB-651E-49FF-81D4-7B8BB83881D0}"/>
            </a:ext>
          </a:extLst>
        </cdr:cNvPr>
        <cdr:cNvSpPr txBox="1"/>
      </cdr:nvSpPr>
      <cdr:spPr>
        <a:xfrm xmlns:a="http://schemas.openxmlformats.org/drawingml/2006/main">
          <a:off x="572205" y="1596618"/>
          <a:ext cx="932008" cy="916710"/>
        </a:xfrm>
        <a:prstGeom xmlns:a="http://schemas.openxmlformats.org/drawingml/2006/main" prst="rect">
          <a:avLst/>
        </a:prstGeom>
        <a:noFill xmlns:a="http://schemas.openxmlformats.org/drawingml/2006/mai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Process</a:t>
          </a:r>
        </a:p>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14%</a:t>
          </a:r>
        </a:p>
      </cdr:txBody>
    </cdr:sp>
  </cdr:relSizeAnchor>
  <cdr:relSizeAnchor xmlns:cdr="http://schemas.openxmlformats.org/drawingml/2006/chartDrawing">
    <cdr:from>
      <cdr:x>0.19334</cdr:x>
      <cdr:y>0.05378</cdr:y>
    </cdr:from>
    <cdr:to>
      <cdr:x>0.32147</cdr:x>
      <cdr:y>0.23781</cdr:y>
    </cdr:to>
    <cdr:sp macro="" textlink="">
      <cdr:nvSpPr>
        <cdr:cNvPr id="5" name="TextBox 1">
          <a:extLst xmlns:a="http://schemas.openxmlformats.org/drawingml/2006/main">
            <a:ext uri="{FF2B5EF4-FFF2-40B4-BE49-F238E27FC236}">
              <a16:creationId xmlns:a16="http://schemas.microsoft.com/office/drawing/2014/main" id="{D92C331D-A3EE-43CC-8D4C-A30D7C8266F7}"/>
            </a:ext>
          </a:extLst>
        </cdr:cNvPr>
        <cdr:cNvSpPr txBox="1"/>
      </cdr:nvSpPr>
      <cdr:spPr>
        <a:xfrm xmlns:a="http://schemas.openxmlformats.org/drawingml/2006/main">
          <a:off x="1406309" y="267892"/>
          <a:ext cx="932008" cy="916759"/>
        </a:xfrm>
        <a:prstGeom xmlns:a="http://schemas.openxmlformats.org/drawingml/2006/main" prst="rect">
          <a:avLst/>
        </a:prstGeom>
        <a:noFill xmlns:a="http://schemas.openxmlformats.org/drawingml/2006/mai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Driver</a:t>
          </a:r>
        </a:p>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8%</a:t>
          </a:r>
        </a:p>
      </cdr:txBody>
    </cdr:sp>
  </cdr:relSizeAnchor>
  <cdr:relSizeAnchor xmlns:cdr="http://schemas.openxmlformats.org/drawingml/2006/chartDrawing">
    <cdr:from>
      <cdr:x>0.35885</cdr:x>
      <cdr:y>0</cdr:y>
    </cdr:from>
    <cdr:to>
      <cdr:x>0.48698</cdr:x>
      <cdr:y>0.18403</cdr:y>
    </cdr:to>
    <cdr:sp macro="" textlink="">
      <cdr:nvSpPr>
        <cdr:cNvPr id="6" name="TextBox 1">
          <a:extLst xmlns:a="http://schemas.openxmlformats.org/drawingml/2006/main">
            <a:ext uri="{FF2B5EF4-FFF2-40B4-BE49-F238E27FC236}">
              <a16:creationId xmlns:a16="http://schemas.microsoft.com/office/drawing/2014/main" id="{0602B308-A933-49BF-949E-B36E6A882645}"/>
            </a:ext>
          </a:extLst>
        </cdr:cNvPr>
        <cdr:cNvSpPr txBox="1"/>
      </cdr:nvSpPr>
      <cdr:spPr>
        <a:xfrm xmlns:a="http://schemas.openxmlformats.org/drawingml/2006/main">
          <a:off x="2610260" y="-1612901"/>
          <a:ext cx="932008" cy="916760"/>
        </a:xfrm>
        <a:prstGeom xmlns:a="http://schemas.openxmlformats.org/drawingml/2006/main" prst="rect">
          <a:avLst/>
        </a:prstGeom>
        <a:noFill xmlns:a="http://schemas.openxmlformats.org/drawingml/2006/mai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Risk</a:t>
          </a:r>
        </a:p>
        <a:p xmlns:a="http://schemas.openxmlformats.org/drawingml/2006/main">
          <a:pPr algn="ctr"/>
          <a:r>
            <a:rPr lang="en-US" sz="2000" b="1" dirty="0">
              <a:solidFill>
                <a:schemeClr val="bg1">
                  <a:lumMod val="50000"/>
                </a:schemeClr>
              </a:solidFill>
              <a:latin typeface="Arial" panose="020B0604020202020204" pitchFamily="34" charset="0"/>
              <a:cs typeface="Arial" panose="020B0604020202020204" pitchFamily="34" charset="0"/>
            </a:rPr>
            <a:t>6%</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213258A-8FEA-4CED-9E32-F58F8885F93F}" type="datetimeFigureOut">
              <a:rPr lang="en-US" smtClean="0"/>
              <a:t>2/20/2020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6A1F3D9A-3458-47DD-A4E1-710C92897871}" type="slidenum">
              <a:rPr lang="en-US" smtClean="0"/>
              <a:t>‹#›</a:t>
            </a:fld>
            <a:endParaRPr lang="en-US"/>
          </a:p>
        </p:txBody>
      </p:sp>
    </p:spTree>
    <p:extLst>
      <p:ext uri="{BB962C8B-B14F-4D97-AF65-F5344CB8AC3E}">
        <p14:creationId xmlns:p14="http://schemas.microsoft.com/office/powerpoint/2010/main" val="331155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F3D9A-3458-47DD-A4E1-710C92897871}" type="slidenum">
              <a:rPr lang="en-US" smtClean="0"/>
              <a:t>1</a:t>
            </a:fld>
            <a:endParaRPr lang="en-US"/>
          </a:p>
        </p:txBody>
      </p:sp>
    </p:spTree>
    <p:extLst>
      <p:ext uri="{BB962C8B-B14F-4D97-AF65-F5344CB8AC3E}">
        <p14:creationId xmlns:p14="http://schemas.microsoft.com/office/powerpoint/2010/main" val="239350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1F3D9A-3458-47DD-A4E1-710C92897871}" type="slidenum">
              <a:rPr lang="en-US" smtClean="0"/>
              <a:t>15</a:t>
            </a:fld>
            <a:endParaRPr lang="en-US"/>
          </a:p>
        </p:txBody>
      </p:sp>
    </p:spTree>
    <p:extLst>
      <p:ext uri="{BB962C8B-B14F-4D97-AF65-F5344CB8AC3E}">
        <p14:creationId xmlns:p14="http://schemas.microsoft.com/office/powerpoint/2010/main" val="4017192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There is one other critical piece to your roadmap for leading an innovative utility – Launch.  While the team has a plan, the first steps of putting it into action are critical.</a:t>
            </a:r>
          </a:p>
        </p:txBody>
      </p:sp>
      <p:sp>
        <p:nvSpPr>
          <p:cNvPr id="4" name="Slide Number Placeholder 3"/>
          <p:cNvSpPr>
            <a:spLocks noGrp="1"/>
          </p:cNvSpPr>
          <p:nvPr>
            <p:ph type="sldNum" sz="quarter" idx="5"/>
          </p:nvPr>
        </p:nvSpPr>
        <p:spPr/>
        <p:txBody>
          <a:bodyPr/>
          <a:lstStyle/>
          <a:p>
            <a:fld id="{928DF254-2EC7-45F9-BD30-BE0E7C158C9E}" type="slidenum">
              <a:rPr lang="en-US" smtClean="0"/>
              <a:t>18</a:t>
            </a:fld>
            <a:endParaRPr lang="en-US" dirty="0"/>
          </a:p>
        </p:txBody>
      </p:sp>
    </p:spTree>
    <p:extLst>
      <p:ext uri="{BB962C8B-B14F-4D97-AF65-F5344CB8AC3E}">
        <p14:creationId xmlns:p14="http://schemas.microsoft.com/office/powerpoint/2010/main" val="2070096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Fast forward 6 months, 1 year, 2 years, 5 years.  By opening participation in innovation to their entire workforce, Robert and his team are transforming their organization and are achieving some key long-term goals.  These real world examples show the possibilities of innovation management within the utility sector.</a:t>
            </a:r>
          </a:p>
        </p:txBody>
      </p:sp>
      <p:sp>
        <p:nvSpPr>
          <p:cNvPr id="4" name="Slide Number Placeholder 3"/>
          <p:cNvSpPr>
            <a:spLocks noGrp="1"/>
          </p:cNvSpPr>
          <p:nvPr>
            <p:ph type="sldNum" sz="quarter" idx="5"/>
          </p:nvPr>
        </p:nvSpPr>
        <p:spPr/>
        <p:txBody>
          <a:bodyPr/>
          <a:lstStyle/>
          <a:p>
            <a:fld id="{928DF254-2EC7-45F9-BD30-BE0E7C158C9E}" type="slidenum">
              <a:rPr lang="en-US" smtClean="0"/>
              <a:t>19</a:t>
            </a:fld>
            <a:endParaRPr lang="en-US" dirty="0"/>
          </a:p>
        </p:txBody>
      </p:sp>
    </p:spTree>
    <p:extLst>
      <p:ext uri="{BB962C8B-B14F-4D97-AF65-F5344CB8AC3E}">
        <p14:creationId xmlns:p14="http://schemas.microsoft.com/office/powerpoint/2010/main" val="3268815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What is innovation? – Simply adopting something new to increase value-delivered to your utility, customers and/or community.  This could include a new way to finance projects, connect with customers, engage employees.  Some use terms like agile, adaptive, entrepreneurial, nimble – most consider these things as the lifeblood of the private sector.  Most consider this interesting, some believe it to be out of reach for utilities or worse – a distraction.</a:t>
            </a:r>
          </a:p>
          <a:p>
            <a:endParaRPr lang="en-US" dirty="0"/>
          </a:p>
          <a:p>
            <a:r>
              <a:rPr lang="en-US" dirty="0"/>
              <a:t>Well – Robert came back to his utility fired up from some conference – talking about innovation management.  His charge?  Let’s build a more innovative organization.  One that treats ideas as critical assets and engages everyone in finding new opportunities to transform the organization.  One that is recognized for being innovative by their customers, community and peers.  But where to start?  Talking with his team revealed that there is interest, but also reservation.  </a:t>
            </a:r>
          </a:p>
        </p:txBody>
      </p:sp>
      <p:sp>
        <p:nvSpPr>
          <p:cNvPr id="4" name="Slide Number Placeholder 3"/>
          <p:cNvSpPr>
            <a:spLocks noGrp="1"/>
          </p:cNvSpPr>
          <p:nvPr>
            <p:ph type="sldNum" sz="quarter" idx="5"/>
          </p:nvPr>
        </p:nvSpPr>
        <p:spPr/>
        <p:txBody>
          <a:bodyPr/>
          <a:lstStyle/>
          <a:p>
            <a:fld id="{928DF254-2EC7-45F9-BD30-BE0E7C158C9E}" type="slidenum">
              <a:rPr lang="en-US" smtClean="0"/>
              <a:t>2</a:t>
            </a:fld>
            <a:endParaRPr lang="en-US" dirty="0"/>
          </a:p>
        </p:txBody>
      </p:sp>
    </p:spTree>
    <p:extLst>
      <p:ext uri="{BB962C8B-B14F-4D97-AF65-F5344CB8AC3E}">
        <p14:creationId xmlns:p14="http://schemas.microsoft.com/office/powerpoint/2010/main" val="211197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Robert’s situation is common.</a:t>
            </a:r>
          </a:p>
          <a:p>
            <a:endParaRPr lang="en-US" dirty="0"/>
          </a:p>
          <a:p>
            <a:r>
              <a:rPr lang="en-US" dirty="0"/>
              <a:t>WRF 4642 and 4907 engaged over 75 water, wastewater and stormwater utilities – small to large from around the world.  Along with WEF, AWWA, AMWA, NACWA and WSAA to develop a framework for fostering innovation as well as tools for putting it into action.</a:t>
            </a:r>
          </a:p>
          <a:p>
            <a:endParaRPr lang="en-US" dirty="0"/>
          </a:p>
          <a:p>
            <a:r>
              <a:rPr lang="en-US" dirty="0"/>
              <a:t>Challenges are real. </a:t>
            </a:r>
          </a:p>
        </p:txBody>
      </p:sp>
      <p:sp>
        <p:nvSpPr>
          <p:cNvPr id="4" name="Slide Number Placeholder 3"/>
          <p:cNvSpPr>
            <a:spLocks noGrp="1"/>
          </p:cNvSpPr>
          <p:nvPr>
            <p:ph type="sldNum" sz="quarter" idx="5"/>
          </p:nvPr>
        </p:nvSpPr>
        <p:spPr/>
        <p:txBody>
          <a:bodyPr/>
          <a:lstStyle/>
          <a:p>
            <a:fld id="{928DF254-2EC7-45F9-BD30-BE0E7C158C9E}" type="slidenum">
              <a:rPr lang="en-US" smtClean="0"/>
              <a:t>3</a:t>
            </a:fld>
            <a:endParaRPr lang="en-US" dirty="0"/>
          </a:p>
        </p:txBody>
      </p:sp>
    </p:spTree>
    <p:extLst>
      <p:ext uri="{BB962C8B-B14F-4D97-AF65-F5344CB8AC3E}">
        <p14:creationId xmlns:p14="http://schemas.microsoft.com/office/powerpoint/2010/main" val="610569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have learned - regardless of the size of your utility there are some common steps that lead to success.</a:t>
            </a:r>
          </a:p>
        </p:txBody>
      </p:sp>
      <p:sp>
        <p:nvSpPr>
          <p:cNvPr id="4" name="Slide Number Placeholder 3"/>
          <p:cNvSpPr>
            <a:spLocks noGrp="1"/>
          </p:cNvSpPr>
          <p:nvPr>
            <p:ph type="sldNum" sz="quarter" idx="5"/>
          </p:nvPr>
        </p:nvSpPr>
        <p:spPr/>
        <p:txBody>
          <a:bodyPr/>
          <a:lstStyle/>
          <a:p>
            <a:fld id="{6A1F3D9A-3458-47DD-A4E1-710C92897871}" type="slidenum">
              <a:rPr lang="en-US" smtClean="0"/>
              <a:t>4</a:t>
            </a:fld>
            <a:endParaRPr lang="en-US"/>
          </a:p>
        </p:txBody>
      </p:sp>
    </p:spTree>
    <p:extLst>
      <p:ext uri="{BB962C8B-B14F-4D97-AF65-F5344CB8AC3E}">
        <p14:creationId xmlns:p14="http://schemas.microsoft.com/office/powerpoint/2010/main" val="3067401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6858-F81A-43AC-8CAB-BEE184B23EF0}" type="slidenum">
              <a:rPr lang="en-US" smtClean="0"/>
              <a:t>5</a:t>
            </a:fld>
            <a:endParaRPr lang="en-US"/>
          </a:p>
        </p:txBody>
      </p:sp>
    </p:spTree>
    <p:extLst>
      <p:ext uri="{BB962C8B-B14F-4D97-AF65-F5344CB8AC3E}">
        <p14:creationId xmlns:p14="http://schemas.microsoft.com/office/powerpoint/2010/main" val="263023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r>
              <a:rPr lang="en-US" dirty="0"/>
              <a:t>Reference material, SOTWI, case studies…Your innovation program should</a:t>
            </a:r>
          </a:p>
        </p:txBody>
      </p:sp>
      <p:sp>
        <p:nvSpPr>
          <p:cNvPr id="4" name="Slide Number Placeholder 3"/>
          <p:cNvSpPr>
            <a:spLocks noGrp="1"/>
          </p:cNvSpPr>
          <p:nvPr>
            <p:ph type="sldNum" sz="quarter" idx="5"/>
          </p:nvPr>
        </p:nvSpPr>
        <p:spPr/>
        <p:txBody>
          <a:bodyPr/>
          <a:lstStyle/>
          <a:p>
            <a:fld id="{17F36858-F81A-43AC-8CAB-BEE184B23EF0}" type="slidenum">
              <a:rPr lang="en-US" smtClean="0"/>
              <a:t>6</a:t>
            </a:fld>
            <a:endParaRPr lang="en-US"/>
          </a:p>
        </p:txBody>
      </p:sp>
    </p:spTree>
    <p:extLst>
      <p:ext uri="{BB962C8B-B14F-4D97-AF65-F5344CB8AC3E}">
        <p14:creationId xmlns:p14="http://schemas.microsoft.com/office/powerpoint/2010/main" val="469912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36858-F81A-43AC-8CAB-BEE184B23EF0}" type="slidenum">
              <a:rPr lang="en-US" smtClean="0"/>
              <a:t>7</a:t>
            </a:fld>
            <a:endParaRPr lang="en-US"/>
          </a:p>
        </p:txBody>
      </p:sp>
    </p:spTree>
    <p:extLst>
      <p:ext uri="{BB962C8B-B14F-4D97-AF65-F5344CB8AC3E}">
        <p14:creationId xmlns:p14="http://schemas.microsoft.com/office/powerpoint/2010/main" val="23864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an energetic and creative leader.</a:t>
            </a:r>
          </a:p>
        </p:txBody>
      </p:sp>
      <p:sp>
        <p:nvSpPr>
          <p:cNvPr id="4" name="Slide Number Placeholder 3"/>
          <p:cNvSpPr>
            <a:spLocks noGrp="1"/>
          </p:cNvSpPr>
          <p:nvPr>
            <p:ph type="sldNum" sz="quarter" idx="5"/>
          </p:nvPr>
        </p:nvSpPr>
        <p:spPr/>
        <p:txBody>
          <a:bodyPr/>
          <a:lstStyle/>
          <a:p>
            <a:fld id="{6A1F3D9A-3458-47DD-A4E1-710C92897871}" type="slidenum">
              <a:rPr lang="en-US" smtClean="0"/>
              <a:t>12</a:t>
            </a:fld>
            <a:endParaRPr lang="en-US"/>
          </a:p>
        </p:txBody>
      </p:sp>
    </p:spTree>
    <p:extLst>
      <p:ext uri="{BB962C8B-B14F-4D97-AF65-F5344CB8AC3E}">
        <p14:creationId xmlns:p14="http://schemas.microsoft.com/office/powerpoint/2010/main" val="278748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billion Google Hits.</a:t>
            </a:r>
          </a:p>
        </p:txBody>
      </p:sp>
      <p:sp>
        <p:nvSpPr>
          <p:cNvPr id="4" name="Slide Number Placeholder 3"/>
          <p:cNvSpPr>
            <a:spLocks noGrp="1"/>
          </p:cNvSpPr>
          <p:nvPr>
            <p:ph type="sldNum" sz="quarter" idx="5"/>
          </p:nvPr>
        </p:nvSpPr>
        <p:spPr/>
        <p:txBody>
          <a:bodyPr/>
          <a:lstStyle/>
          <a:p>
            <a:fld id="{6A1F3D9A-3458-47DD-A4E1-710C92897871}" type="slidenum">
              <a:rPr lang="en-US" smtClean="0"/>
              <a:t>14</a:t>
            </a:fld>
            <a:endParaRPr lang="en-US"/>
          </a:p>
        </p:txBody>
      </p:sp>
    </p:spTree>
    <p:extLst>
      <p:ext uri="{BB962C8B-B14F-4D97-AF65-F5344CB8AC3E}">
        <p14:creationId xmlns:p14="http://schemas.microsoft.com/office/powerpoint/2010/main" val="91811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197187"/>
            <a:ext cx="9753600" cy="2546773"/>
          </a:xfrm>
        </p:spPr>
        <p:txBody>
          <a:bodyPr anchor="b"/>
          <a:lstStyle>
            <a:lvl1pPr algn="ctr">
              <a:defRPr sz="6400"/>
            </a:lvl1pPr>
          </a:lstStyle>
          <a:p>
            <a:r>
              <a:rPr lang="en-US"/>
              <a:t>Click to edit Master title style</a:t>
            </a:r>
            <a:endParaRPr lang="en-US" dirty="0"/>
          </a:p>
        </p:txBody>
      </p:sp>
      <p:sp>
        <p:nvSpPr>
          <p:cNvPr id="3" name="Subtitle 2"/>
          <p:cNvSpPr>
            <a:spLocks noGrp="1"/>
          </p:cNvSpPr>
          <p:nvPr>
            <p:ph type="subTitle" idx="1"/>
          </p:nvPr>
        </p:nvSpPr>
        <p:spPr>
          <a:xfrm>
            <a:off x="1625600" y="3842174"/>
            <a:ext cx="9753600" cy="1766146"/>
          </a:xfrm>
        </p:spPr>
        <p:txBody>
          <a:bodyPr/>
          <a:lstStyle>
            <a:lvl1pPr marL="0" indent="0" algn="ctr">
              <a:buNone/>
              <a:defRPr sz="2560"/>
            </a:lvl1pPr>
            <a:lvl2pPr marL="487695" indent="0" algn="ctr">
              <a:buNone/>
              <a:defRPr sz="2133"/>
            </a:lvl2pPr>
            <a:lvl3pPr marL="975390" indent="0" algn="ctr">
              <a:buNone/>
              <a:defRPr sz="1920"/>
            </a:lvl3pPr>
            <a:lvl4pPr marL="1463086" indent="0" algn="ctr">
              <a:buNone/>
              <a:defRPr sz="1707"/>
            </a:lvl4pPr>
            <a:lvl5pPr marL="1950781" indent="0" algn="ctr">
              <a:buNone/>
              <a:defRPr sz="1707"/>
            </a:lvl5pPr>
            <a:lvl6pPr marL="2438476" indent="0" algn="ctr">
              <a:buNone/>
              <a:defRPr sz="1707"/>
            </a:lvl6pPr>
            <a:lvl7pPr marL="2926171" indent="0" algn="ctr">
              <a:buNone/>
              <a:defRPr sz="1707"/>
            </a:lvl7pPr>
            <a:lvl8pPr marL="3413867" indent="0" algn="ctr">
              <a:buNone/>
              <a:defRPr sz="1707"/>
            </a:lvl8pPr>
            <a:lvl9pPr marL="3901562" indent="0" algn="ctr">
              <a:buNone/>
              <a:defRPr sz="170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FDD694-C64A-4FBB-90BE-8CA9F987C896}"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242070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DD694-C64A-4FBB-90BE-8CA9F987C896}"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4279521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6560" y="389467"/>
            <a:ext cx="2804160" cy="619929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94080" y="389467"/>
            <a:ext cx="8249920" cy="619929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DD694-C64A-4FBB-90BE-8CA9F987C896}"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1176767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p:cNvSpPr>
            <a:spLocks noGrp="1"/>
          </p:cNvSpPr>
          <p:nvPr>
            <p:ph type="title" hasCustomPrompt="1"/>
          </p:nvPr>
        </p:nvSpPr>
        <p:spPr>
          <a:xfrm>
            <a:off x="768000" y="1075200"/>
            <a:ext cx="11468800" cy="672000"/>
          </a:xfrm>
          <a:prstGeom prst="rect">
            <a:avLst/>
          </a:prstGeom>
        </p:spPr>
        <p:txBody>
          <a:bodyPr vert="horz" lIns="0" tIns="0" rIns="0" bIns="0" rtlCol="0" anchor="t">
            <a:noAutofit/>
          </a:bodyPr>
          <a:lstStyle>
            <a:lvl1pPr>
              <a:defRPr baseline="0"/>
            </a:lvl1pPr>
          </a:lstStyle>
          <a:p>
            <a:r>
              <a:rPr lang="en-US" dirty="0"/>
              <a:t>Add title</a:t>
            </a:r>
          </a:p>
        </p:txBody>
      </p:sp>
      <p:sp>
        <p:nvSpPr>
          <p:cNvPr id="2" name="Date Placeholder 1"/>
          <p:cNvSpPr>
            <a:spLocks noGrp="1"/>
          </p:cNvSpPr>
          <p:nvPr>
            <p:ph type="dt" sz="half" idx="13"/>
          </p:nvPr>
        </p:nvSpPr>
        <p:spPr/>
        <p:txBody>
          <a:bodyPr/>
          <a:lstStyle/>
          <a:p>
            <a:fld id="{7174028F-FC55-4814-9D01-B1C00550C2C3}" type="datetime4">
              <a:rPr lang="en-GB" smtClean="0"/>
              <a:pPr/>
              <a:t>20 February 2020</a:t>
            </a:fld>
            <a:endParaRPr lang="en-GB" dirty="0"/>
          </a:p>
        </p:txBody>
      </p:sp>
      <p:sp>
        <p:nvSpPr>
          <p:cNvPr id="3" name="Footer Placeholder 2"/>
          <p:cNvSpPr>
            <a:spLocks noGrp="1"/>
          </p:cNvSpPr>
          <p:nvPr>
            <p:ph type="ftr" sz="quarter" idx="14"/>
          </p:nvPr>
        </p:nvSpPr>
        <p:spPr/>
        <p:txBody>
          <a:bodyPr/>
          <a:lstStyle/>
          <a:p>
            <a:endParaRPr lang="en-GB" dirty="0"/>
          </a:p>
        </p:txBody>
      </p:sp>
      <p:sp>
        <p:nvSpPr>
          <p:cNvPr id="5" name="Slide Number Placeholder 4"/>
          <p:cNvSpPr>
            <a:spLocks noGrp="1"/>
          </p:cNvSpPr>
          <p:nvPr>
            <p:ph type="sldNum" sz="quarter" idx="15"/>
          </p:nvPr>
        </p:nvSpPr>
        <p:spPr/>
        <p:txBody>
          <a:bodyPr/>
          <a:lstStyle/>
          <a:p>
            <a:fld id="{203C551C-83BB-4568-94F6-AC8A8312A04A}" type="slidenum">
              <a:rPr lang="en-GB" smtClean="0"/>
              <a:pPr/>
              <a:t>‹#›</a:t>
            </a:fld>
            <a:endParaRPr lang="en-GB" dirty="0"/>
          </a:p>
        </p:txBody>
      </p:sp>
      <p:sp>
        <p:nvSpPr>
          <p:cNvPr id="9" name="Content Placeholder 8"/>
          <p:cNvSpPr>
            <a:spLocks noGrp="1"/>
          </p:cNvSpPr>
          <p:nvPr>
            <p:ph sz="quarter" idx="16"/>
          </p:nvPr>
        </p:nvSpPr>
        <p:spPr>
          <a:xfrm>
            <a:off x="768774" y="1747201"/>
            <a:ext cx="11467253" cy="428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03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FDD694-C64A-4FBB-90BE-8CA9F987C896}"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80533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307" y="1823721"/>
            <a:ext cx="11216640" cy="3042919"/>
          </a:xfrm>
        </p:spPr>
        <p:txBody>
          <a:bodyPr anchor="b"/>
          <a:lstStyle>
            <a:lvl1pPr>
              <a:defRPr sz="6400"/>
            </a:lvl1pPr>
          </a:lstStyle>
          <a:p>
            <a:r>
              <a:rPr lang="en-US"/>
              <a:t>Click to edit Master title style</a:t>
            </a:r>
            <a:endParaRPr lang="en-US" dirty="0"/>
          </a:p>
        </p:txBody>
      </p:sp>
      <p:sp>
        <p:nvSpPr>
          <p:cNvPr id="3" name="Text Placeholder 2"/>
          <p:cNvSpPr>
            <a:spLocks noGrp="1"/>
          </p:cNvSpPr>
          <p:nvPr>
            <p:ph type="body" idx="1"/>
          </p:nvPr>
        </p:nvSpPr>
        <p:spPr>
          <a:xfrm>
            <a:off x="887307" y="4895428"/>
            <a:ext cx="11216640" cy="1600199"/>
          </a:xfrm>
        </p:spPr>
        <p:txBody>
          <a:bodyPr/>
          <a:lstStyle>
            <a:lvl1pPr marL="0" indent="0">
              <a:buNone/>
              <a:defRPr sz="2560">
                <a:solidFill>
                  <a:schemeClr val="tx1">
                    <a:tint val="75000"/>
                  </a:schemeClr>
                </a:solidFill>
              </a:defRPr>
            </a:lvl1pPr>
            <a:lvl2pPr marL="487695" indent="0">
              <a:buNone/>
              <a:defRPr sz="2133">
                <a:solidFill>
                  <a:schemeClr val="tx1">
                    <a:tint val="75000"/>
                  </a:schemeClr>
                </a:solidFill>
              </a:defRPr>
            </a:lvl2pPr>
            <a:lvl3pPr marL="975390" indent="0">
              <a:buNone/>
              <a:defRPr sz="1920">
                <a:solidFill>
                  <a:schemeClr val="tx1">
                    <a:tint val="75000"/>
                  </a:schemeClr>
                </a:solidFill>
              </a:defRPr>
            </a:lvl3pPr>
            <a:lvl4pPr marL="1463086" indent="0">
              <a:buNone/>
              <a:defRPr sz="1707">
                <a:solidFill>
                  <a:schemeClr val="tx1">
                    <a:tint val="75000"/>
                  </a:schemeClr>
                </a:solidFill>
              </a:defRPr>
            </a:lvl4pPr>
            <a:lvl5pPr marL="1950781" indent="0">
              <a:buNone/>
              <a:defRPr sz="1707">
                <a:solidFill>
                  <a:schemeClr val="tx1">
                    <a:tint val="75000"/>
                  </a:schemeClr>
                </a:solidFill>
              </a:defRPr>
            </a:lvl5pPr>
            <a:lvl6pPr marL="2438476" indent="0">
              <a:buNone/>
              <a:defRPr sz="1707">
                <a:solidFill>
                  <a:schemeClr val="tx1">
                    <a:tint val="75000"/>
                  </a:schemeClr>
                </a:solidFill>
              </a:defRPr>
            </a:lvl6pPr>
            <a:lvl7pPr marL="2926171" indent="0">
              <a:buNone/>
              <a:defRPr sz="1707">
                <a:solidFill>
                  <a:schemeClr val="tx1">
                    <a:tint val="75000"/>
                  </a:schemeClr>
                </a:solidFill>
              </a:defRPr>
            </a:lvl7pPr>
            <a:lvl8pPr marL="3413867" indent="0">
              <a:buNone/>
              <a:defRPr sz="1707">
                <a:solidFill>
                  <a:schemeClr val="tx1">
                    <a:tint val="75000"/>
                  </a:schemeClr>
                </a:solidFill>
              </a:defRPr>
            </a:lvl8pPr>
            <a:lvl9pPr marL="3901562" indent="0">
              <a:buNone/>
              <a:defRPr sz="170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FDD694-C64A-4FBB-90BE-8CA9F987C896}" type="datetimeFigureOut">
              <a:rPr lang="en-US" smtClean="0"/>
              <a:t>2/20/2020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1248822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94080" y="1947333"/>
            <a:ext cx="55270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83680" y="1947333"/>
            <a:ext cx="5527040" cy="46414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FDD694-C64A-4FBB-90BE-8CA9F987C896}"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746270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774" y="389467"/>
            <a:ext cx="11216640" cy="1413934"/>
          </a:xfrm>
        </p:spPr>
        <p:txBody>
          <a:bodyPr/>
          <a:lstStyle/>
          <a:p>
            <a:r>
              <a:rPr lang="en-US"/>
              <a:t>Click to edit Master title style</a:t>
            </a:r>
            <a:endParaRPr lang="en-US" dirty="0"/>
          </a:p>
        </p:txBody>
      </p:sp>
      <p:sp>
        <p:nvSpPr>
          <p:cNvPr id="3" name="Text Placeholder 2"/>
          <p:cNvSpPr>
            <a:spLocks noGrp="1"/>
          </p:cNvSpPr>
          <p:nvPr>
            <p:ph type="body" idx="1"/>
          </p:nvPr>
        </p:nvSpPr>
        <p:spPr>
          <a:xfrm>
            <a:off x="895775" y="1793241"/>
            <a:ext cx="5501639"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4" name="Content Placeholder 3"/>
          <p:cNvSpPr>
            <a:spLocks noGrp="1"/>
          </p:cNvSpPr>
          <p:nvPr>
            <p:ph sz="half" idx="2"/>
          </p:nvPr>
        </p:nvSpPr>
        <p:spPr>
          <a:xfrm>
            <a:off x="895775" y="2672080"/>
            <a:ext cx="5501639"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83680" y="1793241"/>
            <a:ext cx="5528734" cy="878839"/>
          </a:xfrm>
        </p:spPr>
        <p:txBody>
          <a:bodyPr anchor="b"/>
          <a:lstStyle>
            <a:lvl1pPr marL="0" indent="0">
              <a:buNone/>
              <a:defRPr sz="2560" b="1"/>
            </a:lvl1pPr>
            <a:lvl2pPr marL="487695" indent="0">
              <a:buNone/>
              <a:defRPr sz="2133" b="1"/>
            </a:lvl2pPr>
            <a:lvl3pPr marL="975390" indent="0">
              <a:buNone/>
              <a:defRPr sz="1920" b="1"/>
            </a:lvl3pPr>
            <a:lvl4pPr marL="1463086" indent="0">
              <a:buNone/>
              <a:defRPr sz="1707" b="1"/>
            </a:lvl4pPr>
            <a:lvl5pPr marL="1950781" indent="0">
              <a:buNone/>
              <a:defRPr sz="1707" b="1"/>
            </a:lvl5pPr>
            <a:lvl6pPr marL="2438476" indent="0">
              <a:buNone/>
              <a:defRPr sz="1707" b="1"/>
            </a:lvl6pPr>
            <a:lvl7pPr marL="2926171" indent="0">
              <a:buNone/>
              <a:defRPr sz="1707" b="1"/>
            </a:lvl7pPr>
            <a:lvl8pPr marL="3413867" indent="0">
              <a:buNone/>
              <a:defRPr sz="1707" b="1"/>
            </a:lvl8pPr>
            <a:lvl9pPr marL="3901562" indent="0">
              <a:buNone/>
              <a:defRPr sz="1707" b="1"/>
            </a:lvl9pPr>
          </a:lstStyle>
          <a:p>
            <a:pPr lvl="0"/>
            <a:r>
              <a:rPr lang="en-US"/>
              <a:t>Click to edit Master text styles</a:t>
            </a:r>
          </a:p>
        </p:txBody>
      </p:sp>
      <p:sp>
        <p:nvSpPr>
          <p:cNvPr id="6" name="Content Placeholder 5"/>
          <p:cNvSpPr>
            <a:spLocks noGrp="1"/>
          </p:cNvSpPr>
          <p:nvPr>
            <p:ph sz="quarter" idx="4"/>
          </p:nvPr>
        </p:nvSpPr>
        <p:spPr>
          <a:xfrm>
            <a:off x="6583680" y="2672080"/>
            <a:ext cx="5528734" cy="393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FDD694-C64A-4FBB-90BE-8CA9F987C896}" type="datetimeFigureOut">
              <a:rPr lang="en-US" smtClean="0"/>
              <a:t>2/20/2020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233214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FDD694-C64A-4FBB-90BE-8CA9F987C896}" type="datetimeFigureOut">
              <a:rPr lang="en-US" smtClean="0"/>
              <a:t>2/20/2020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508958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FDD694-C64A-4FBB-90BE-8CA9F987C896}" type="datetimeFigureOut">
              <a:rPr lang="en-US" smtClean="0"/>
              <a:t>2/20/2020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10178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487680"/>
            <a:ext cx="4194386" cy="1706880"/>
          </a:xfrm>
        </p:spPr>
        <p:txBody>
          <a:bodyPr anchor="b"/>
          <a:lstStyle>
            <a:lvl1pPr>
              <a:defRPr sz="3413"/>
            </a:lvl1pPr>
          </a:lstStyle>
          <a:p>
            <a:r>
              <a:rPr lang="en-US"/>
              <a:t>Click to edit Master title style</a:t>
            </a:r>
            <a:endParaRPr lang="en-US" dirty="0"/>
          </a:p>
        </p:txBody>
      </p:sp>
      <p:sp>
        <p:nvSpPr>
          <p:cNvPr id="3" name="Content Placeholder 2"/>
          <p:cNvSpPr>
            <a:spLocks noGrp="1"/>
          </p:cNvSpPr>
          <p:nvPr>
            <p:ph idx="1"/>
          </p:nvPr>
        </p:nvSpPr>
        <p:spPr>
          <a:xfrm>
            <a:off x="5528734" y="1053254"/>
            <a:ext cx="6583680" cy="5198533"/>
          </a:xfrm>
        </p:spPr>
        <p:txBody>
          <a:bodyPr/>
          <a:lstStyle>
            <a:lvl1pPr>
              <a:defRPr sz="3413"/>
            </a:lvl1pPr>
            <a:lvl2pPr>
              <a:defRPr sz="2987"/>
            </a:lvl2pPr>
            <a:lvl3pPr>
              <a:defRPr sz="256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95774" y="2194560"/>
            <a:ext cx="419438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3BFDD694-C64A-4FBB-90BE-8CA9F987C896}"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2805530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774" y="487680"/>
            <a:ext cx="4194386" cy="1706880"/>
          </a:xfrm>
        </p:spPr>
        <p:txBody>
          <a:bodyPr anchor="b"/>
          <a:lstStyle>
            <a:lvl1pPr>
              <a:defRPr sz="3413"/>
            </a:lvl1pPr>
          </a:lstStyle>
          <a:p>
            <a:r>
              <a:rPr lang="en-US"/>
              <a:t>Click to edit Master title style</a:t>
            </a:r>
            <a:endParaRPr lang="en-US" dirty="0"/>
          </a:p>
        </p:txBody>
      </p:sp>
      <p:sp>
        <p:nvSpPr>
          <p:cNvPr id="3" name="Picture Placeholder 2"/>
          <p:cNvSpPr>
            <a:spLocks noGrp="1" noChangeAspect="1"/>
          </p:cNvSpPr>
          <p:nvPr>
            <p:ph type="pic" idx="1"/>
          </p:nvPr>
        </p:nvSpPr>
        <p:spPr>
          <a:xfrm>
            <a:off x="5528734" y="1053254"/>
            <a:ext cx="6583680" cy="5198533"/>
          </a:xfrm>
        </p:spPr>
        <p:txBody>
          <a:bodyPr anchor="t"/>
          <a:lstStyle>
            <a:lvl1pPr marL="0" indent="0">
              <a:buNone/>
              <a:defRPr sz="3413"/>
            </a:lvl1pPr>
            <a:lvl2pPr marL="487695" indent="0">
              <a:buNone/>
              <a:defRPr sz="2987"/>
            </a:lvl2pPr>
            <a:lvl3pPr marL="975390" indent="0">
              <a:buNone/>
              <a:defRPr sz="2560"/>
            </a:lvl3pPr>
            <a:lvl4pPr marL="1463086" indent="0">
              <a:buNone/>
              <a:defRPr sz="2133"/>
            </a:lvl4pPr>
            <a:lvl5pPr marL="1950781" indent="0">
              <a:buNone/>
              <a:defRPr sz="2133"/>
            </a:lvl5pPr>
            <a:lvl6pPr marL="2438476" indent="0">
              <a:buNone/>
              <a:defRPr sz="2133"/>
            </a:lvl6pPr>
            <a:lvl7pPr marL="2926171" indent="0">
              <a:buNone/>
              <a:defRPr sz="2133"/>
            </a:lvl7pPr>
            <a:lvl8pPr marL="3413867" indent="0">
              <a:buNone/>
              <a:defRPr sz="2133"/>
            </a:lvl8pPr>
            <a:lvl9pPr marL="3901562" indent="0">
              <a:buNone/>
              <a:defRPr sz="2133"/>
            </a:lvl9pPr>
          </a:lstStyle>
          <a:p>
            <a:r>
              <a:rPr lang="en-US"/>
              <a:t>Click icon to add picture</a:t>
            </a:r>
            <a:endParaRPr lang="en-US" dirty="0"/>
          </a:p>
        </p:txBody>
      </p:sp>
      <p:sp>
        <p:nvSpPr>
          <p:cNvPr id="4" name="Text Placeholder 3"/>
          <p:cNvSpPr>
            <a:spLocks noGrp="1"/>
          </p:cNvSpPr>
          <p:nvPr>
            <p:ph type="body" sz="half" idx="2"/>
          </p:nvPr>
        </p:nvSpPr>
        <p:spPr>
          <a:xfrm>
            <a:off x="895774" y="2194560"/>
            <a:ext cx="4194386" cy="4065694"/>
          </a:xfrm>
        </p:spPr>
        <p:txBody>
          <a:bodyPr/>
          <a:lstStyle>
            <a:lvl1pPr marL="0" indent="0">
              <a:buNone/>
              <a:defRPr sz="1707"/>
            </a:lvl1pPr>
            <a:lvl2pPr marL="487695" indent="0">
              <a:buNone/>
              <a:defRPr sz="1493"/>
            </a:lvl2pPr>
            <a:lvl3pPr marL="975390" indent="0">
              <a:buNone/>
              <a:defRPr sz="1280"/>
            </a:lvl3pPr>
            <a:lvl4pPr marL="1463086" indent="0">
              <a:buNone/>
              <a:defRPr sz="1067"/>
            </a:lvl4pPr>
            <a:lvl5pPr marL="1950781" indent="0">
              <a:buNone/>
              <a:defRPr sz="1067"/>
            </a:lvl5pPr>
            <a:lvl6pPr marL="2438476" indent="0">
              <a:buNone/>
              <a:defRPr sz="1067"/>
            </a:lvl6pPr>
            <a:lvl7pPr marL="2926171" indent="0">
              <a:buNone/>
              <a:defRPr sz="1067"/>
            </a:lvl7pPr>
            <a:lvl8pPr marL="3413867" indent="0">
              <a:buNone/>
              <a:defRPr sz="1067"/>
            </a:lvl8pPr>
            <a:lvl9pPr marL="3901562" indent="0">
              <a:buNone/>
              <a:defRPr sz="1067"/>
            </a:lvl9pPr>
          </a:lstStyle>
          <a:p>
            <a:pPr lvl="0"/>
            <a:r>
              <a:rPr lang="en-US"/>
              <a:t>Click to edit Master text styles</a:t>
            </a:r>
          </a:p>
        </p:txBody>
      </p:sp>
      <p:sp>
        <p:nvSpPr>
          <p:cNvPr id="5" name="Date Placeholder 4"/>
          <p:cNvSpPr>
            <a:spLocks noGrp="1"/>
          </p:cNvSpPr>
          <p:nvPr>
            <p:ph type="dt" sz="half" idx="10"/>
          </p:nvPr>
        </p:nvSpPr>
        <p:spPr/>
        <p:txBody>
          <a:bodyPr/>
          <a:lstStyle/>
          <a:p>
            <a:fld id="{3BFDD694-C64A-4FBB-90BE-8CA9F987C896}" type="datetimeFigureOut">
              <a:rPr lang="en-US" smtClean="0"/>
              <a:t>2/20/2020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26AFD-1599-4801-B792-81942CB64EB9}" type="slidenum">
              <a:rPr lang="en-US" smtClean="0"/>
              <a:t>‹#›</a:t>
            </a:fld>
            <a:endParaRPr lang="en-US"/>
          </a:p>
        </p:txBody>
      </p:sp>
    </p:spTree>
    <p:extLst>
      <p:ext uri="{BB962C8B-B14F-4D97-AF65-F5344CB8AC3E}">
        <p14:creationId xmlns:p14="http://schemas.microsoft.com/office/powerpoint/2010/main" val="1476966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4080" y="389467"/>
            <a:ext cx="11216640" cy="141393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94080" y="1947333"/>
            <a:ext cx="11216640" cy="46414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94080" y="6780107"/>
            <a:ext cx="2926080" cy="389467"/>
          </a:xfrm>
          <a:prstGeom prst="rect">
            <a:avLst/>
          </a:prstGeom>
        </p:spPr>
        <p:txBody>
          <a:bodyPr vert="horz" lIns="91440" tIns="45720" rIns="91440" bIns="45720" rtlCol="0" anchor="ctr"/>
          <a:lstStyle>
            <a:lvl1pPr algn="l">
              <a:defRPr sz="1280">
                <a:solidFill>
                  <a:schemeClr val="tx1">
                    <a:tint val="75000"/>
                  </a:schemeClr>
                </a:solidFill>
              </a:defRPr>
            </a:lvl1pPr>
          </a:lstStyle>
          <a:p>
            <a:fld id="{3BFDD694-C64A-4FBB-90BE-8CA9F987C896}" type="datetimeFigureOut">
              <a:rPr lang="en-US" smtClean="0"/>
              <a:t>2/20/2020</a:t>
            </a:fld>
            <a:endParaRPr lang="en-US"/>
          </a:p>
        </p:txBody>
      </p:sp>
      <p:sp>
        <p:nvSpPr>
          <p:cNvPr id="5" name="Footer Placeholder 4"/>
          <p:cNvSpPr>
            <a:spLocks noGrp="1"/>
          </p:cNvSpPr>
          <p:nvPr>
            <p:ph type="ftr" sz="quarter" idx="3"/>
          </p:nvPr>
        </p:nvSpPr>
        <p:spPr>
          <a:xfrm>
            <a:off x="4307840" y="6780107"/>
            <a:ext cx="4389120" cy="389467"/>
          </a:xfrm>
          <a:prstGeom prst="rect">
            <a:avLst/>
          </a:prstGeom>
        </p:spPr>
        <p:txBody>
          <a:bodyPr vert="horz" lIns="91440" tIns="45720" rIns="91440" bIns="45720" rtlCol="0" anchor="ctr"/>
          <a:lstStyle>
            <a:lvl1pPr algn="ctr">
              <a:defRPr sz="1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84640" y="6780107"/>
            <a:ext cx="2926080" cy="389467"/>
          </a:xfrm>
          <a:prstGeom prst="rect">
            <a:avLst/>
          </a:prstGeom>
        </p:spPr>
        <p:txBody>
          <a:bodyPr vert="horz" lIns="91440" tIns="45720" rIns="91440" bIns="45720" rtlCol="0" anchor="ctr"/>
          <a:lstStyle>
            <a:lvl1pPr algn="r">
              <a:defRPr sz="1280">
                <a:solidFill>
                  <a:schemeClr val="tx1">
                    <a:tint val="75000"/>
                  </a:schemeClr>
                </a:solidFill>
              </a:defRPr>
            </a:lvl1pPr>
          </a:lstStyle>
          <a:p>
            <a:fld id="{1AE26AFD-1599-4801-B792-81942CB64EB9}" type="slidenum">
              <a:rPr lang="en-US" smtClean="0"/>
              <a:t>‹#›</a:t>
            </a:fld>
            <a:endParaRPr lang="en-US"/>
          </a:p>
        </p:txBody>
      </p:sp>
    </p:spTree>
    <p:extLst>
      <p:ext uri="{BB962C8B-B14F-4D97-AF65-F5344CB8AC3E}">
        <p14:creationId xmlns:p14="http://schemas.microsoft.com/office/powerpoint/2010/main" val="145926572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76" r:id="rId12"/>
  </p:sldLayoutIdLst>
  <p:txStyles>
    <p:titleStyle>
      <a:lvl1pPr algn="l" defTabSz="975390" rtl="0" eaLnBrk="1" latinLnBrk="0" hangingPunct="1">
        <a:lnSpc>
          <a:spcPct val="90000"/>
        </a:lnSpc>
        <a:spcBef>
          <a:spcPct val="0"/>
        </a:spcBef>
        <a:buNone/>
        <a:defRPr sz="4693" kern="1200">
          <a:solidFill>
            <a:schemeClr val="tx1"/>
          </a:solidFill>
          <a:latin typeface="+mj-lt"/>
          <a:ea typeface="+mj-ea"/>
          <a:cs typeface="+mj-cs"/>
        </a:defRPr>
      </a:lvl1pPr>
    </p:titleStyle>
    <p:body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390" rtl="0" eaLnBrk="1" latinLnBrk="0" hangingPunct="1">
        <a:defRPr sz="1920" kern="1200">
          <a:solidFill>
            <a:schemeClr val="tx1"/>
          </a:solidFill>
          <a:latin typeface="+mn-lt"/>
          <a:ea typeface="+mn-ea"/>
          <a:cs typeface="+mn-cs"/>
        </a:defRPr>
      </a:lvl1pPr>
      <a:lvl2pPr marL="487695" algn="l" defTabSz="975390" rtl="0" eaLnBrk="1" latinLnBrk="0" hangingPunct="1">
        <a:defRPr sz="1920" kern="1200">
          <a:solidFill>
            <a:schemeClr val="tx1"/>
          </a:solidFill>
          <a:latin typeface="+mn-lt"/>
          <a:ea typeface="+mn-ea"/>
          <a:cs typeface="+mn-cs"/>
        </a:defRPr>
      </a:lvl2pPr>
      <a:lvl3pPr marL="975390" algn="l" defTabSz="975390" rtl="0" eaLnBrk="1" latinLnBrk="0" hangingPunct="1">
        <a:defRPr sz="1920" kern="1200">
          <a:solidFill>
            <a:schemeClr val="tx1"/>
          </a:solidFill>
          <a:latin typeface="+mn-lt"/>
          <a:ea typeface="+mn-ea"/>
          <a:cs typeface="+mn-cs"/>
        </a:defRPr>
      </a:lvl3pPr>
      <a:lvl4pPr marL="1463086" algn="l" defTabSz="975390" rtl="0" eaLnBrk="1" latinLnBrk="0" hangingPunct="1">
        <a:defRPr sz="1920" kern="1200">
          <a:solidFill>
            <a:schemeClr val="tx1"/>
          </a:solidFill>
          <a:latin typeface="+mn-lt"/>
          <a:ea typeface="+mn-ea"/>
          <a:cs typeface="+mn-cs"/>
        </a:defRPr>
      </a:lvl4pPr>
      <a:lvl5pPr marL="1950781" algn="l" defTabSz="975390" rtl="0" eaLnBrk="1" latinLnBrk="0" hangingPunct="1">
        <a:defRPr sz="1920" kern="1200">
          <a:solidFill>
            <a:schemeClr val="tx1"/>
          </a:solidFill>
          <a:latin typeface="+mn-lt"/>
          <a:ea typeface="+mn-ea"/>
          <a:cs typeface="+mn-cs"/>
        </a:defRPr>
      </a:lvl5pPr>
      <a:lvl6pPr marL="2438476" algn="l" defTabSz="975390" rtl="0" eaLnBrk="1" latinLnBrk="0" hangingPunct="1">
        <a:defRPr sz="1920" kern="1200">
          <a:solidFill>
            <a:schemeClr val="tx1"/>
          </a:solidFill>
          <a:latin typeface="+mn-lt"/>
          <a:ea typeface="+mn-ea"/>
          <a:cs typeface="+mn-cs"/>
        </a:defRPr>
      </a:lvl6pPr>
      <a:lvl7pPr marL="2926171" algn="l" defTabSz="975390" rtl="0" eaLnBrk="1" latinLnBrk="0" hangingPunct="1">
        <a:defRPr sz="1920" kern="1200">
          <a:solidFill>
            <a:schemeClr val="tx1"/>
          </a:solidFill>
          <a:latin typeface="+mn-lt"/>
          <a:ea typeface="+mn-ea"/>
          <a:cs typeface="+mn-cs"/>
        </a:defRPr>
      </a:lvl7pPr>
      <a:lvl8pPr marL="3413867" algn="l" defTabSz="975390" rtl="0" eaLnBrk="1" latinLnBrk="0" hangingPunct="1">
        <a:defRPr sz="1920" kern="1200">
          <a:solidFill>
            <a:schemeClr val="tx1"/>
          </a:solidFill>
          <a:latin typeface="+mn-lt"/>
          <a:ea typeface="+mn-ea"/>
          <a:cs typeface="+mn-cs"/>
        </a:defRPr>
      </a:lvl8pPr>
      <a:lvl9pPr marL="3901562" algn="l" defTabSz="975390" rtl="0" eaLnBrk="1" latinLnBrk="0" hangingPunct="1">
        <a:defRPr sz="1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7.xm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37.svg"/><Relationship Id="rId5" Type="http://schemas.openxmlformats.org/officeDocument/2006/relationships/image" Target="../media/image17.png"/><Relationship Id="rId4" Type="http://schemas.openxmlformats.org/officeDocument/2006/relationships/image" Target="../media/image36.svg"/></Relationships>
</file>

<file path=ppt/slides/_rels/slide18.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31F0C-5891-4CF3-9768-6BCE9BC96D4D}"/>
              </a:ext>
            </a:extLst>
          </p:cNvPr>
          <p:cNvPicPr>
            <a:picLocks noChangeAspect="1"/>
          </p:cNvPicPr>
          <p:nvPr/>
        </p:nvPicPr>
        <p:blipFill rotWithShape="1">
          <a:blip r:embed="rId3">
            <a:extLst>
              <a:ext uri="{28A0092B-C50C-407E-A947-70E740481C1C}">
                <a14:useLocalDpi xmlns:a14="http://schemas.microsoft.com/office/drawing/2010/main" val="0"/>
              </a:ext>
            </a:extLst>
          </a:blip>
          <a:srcRect t="22811" r="8427"/>
          <a:stretch/>
        </p:blipFill>
        <p:spPr>
          <a:xfrm>
            <a:off x="1" y="-1"/>
            <a:ext cx="13004799" cy="6852433"/>
          </a:xfrm>
          <a:prstGeom prst="rect">
            <a:avLst/>
          </a:prstGeom>
        </p:spPr>
      </p:pic>
      <p:sp>
        <p:nvSpPr>
          <p:cNvPr id="15" name="Rectangle 14">
            <a:extLst>
              <a:ext uri="{FF2B5EF4-FFF2-40B4-BE49-F238E27FC236}">
                <a16:creationId xmlns:a16="http://schemas.microsoft.com/office/drawing/2014/main" id="{92492B0E-F461-4346-94F1-DC3D46C4A2C8}"/>
              </a:ext>
            </a:extLst>
          </p:cNvPr>
          <p:cNvSpPr/>
          <p:nvPr/>
        </p:nvSpPr>
        <p:spPr>
          <a:xfrm>
            <a:off x="0" y="1626567"/>
            <a:ext cx="10604173" cy="3204476"/>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9134"/>
            <a:r>
              <a:rPr lang="en-US" sz="4400" b="1" dirty="0">
                <a:latin typeface="Arial" panose="020B0604020202020204" pitchFamily="34" charset="0"/>
                <a:cs typeface="Arial" panose="020B0604020202020204" pitchFamily="34" charset="0"/>
              </a:rPr>
              <a:t>Leading Water Utility Innovation</a:t>
            </a:r>
          </a:p>
          <a:p>
            <a:pPr marL="389134"/>
            <a:r>
              <a:rPr lang="en-US" sz="2008" dirty="0">
                <a:latin typeface="Arial" panose="020B0604020202020204" pitchFamily="34" charset="0"/>
                <a:cs typeface="Arial" panose="020B0604020202020204" pitchFamily="34" charset="0"/>
              </a:rPr>
              <a:t>Urban Water Institute | February 20, 2020</a:t>
            </a:r>
          </a:p>
          <a:p>
            <a:pPr marL="389134"/>
            <a:endParaRPr lang="en-US" sz="2342" dirty="0">
              <a:latin typeface="Arial" panose="020B0604020202020204" pitchFamily="34" charset="0"/>
              <a:cs typeface="Arial" panose="020B0604020202020204" pitchFamily="34" charset="0"/>
            </a:endParaRPr>
          </a:p>
          <a:p>
            <a:pPr marL="389134"/>
            <a:endParaRPr lang="en-US" sz="2342" dirty="0">
              <a:latin typeface="Arial" panose="020B0604020202020204" pitchFamily="34" charset="0"/>
              <a:cs typeface="Arial" panose="020B0604020202020204" pitchFamily="34" charset="0"/>
            </a:endParaRPr>
          </a:p>
          <a:p>
            <a:pPr marL="389134"/>
            <a:r>
              <a:rPr lang="en-US" sz="2342" dirty="0">
                <a:latin typeface="Arial" panose="020B0604020202020204" pitchFamily="34" charset="0"/>
                <a:cs typeface="Arial" panose="020B0604020202020204" pitchFamily="34" charset="0"/>
              </a:rPr>
              <a:t>Jason Carter, PE - Arcadis</a:t>
            </a:r>
          </a:p>
          <a:p>
            <a:pPr marL="389134"/>
            <a:r>
              <a:rPr lang="en-US" sz="1673" i="1" dirty="0">
                <a:latin typeface="Arial" panose="020B0604020202020204" pitchFamily="34" charset="0"/>
                <a:cs typeface="Arial" panose="020B0604020202020204" pitchFamily="34" charset="0"/>
              </a:rPr>
              <a:t>Water Strategy &amp; Innovation Lead</a:t>
            </a:r>
          </a:p>
        </p:txBody>
      </p:sp>
      <p:sp>
        <p:nvSpPr>
          <p:cNvPr id="14" name="Rectangle 13">
            <a:extLst>
              <a:ext uri="{FF2B5EF4-FFF2-40B4-BE49-F238E27FC236}">
                <a16:creationId xmlns:a16="http://schemas.microsoft.com/office/drawing/2014/main" id="{D5FE9185-CCA6-409D-9073-539057EE48CB}"/>
              </a:ext>
            </a:extLst>
          </p:cNvPr>
          <p:cNvSpPr/>
          <p:nvPr/>
        </p:nvSpPr>
        <p:spPr>
          <a:xfrm>
            <a:off x="0" y="6252234"/>
            <a:ext cx="13004800" cy="10629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6"/>
          </a:p>
        </p:txBody>
      </p:sp>
      <p:pic>
        <p:nvPicPr>
          <p:cNvPr id="12" name="Picture 11">
            <a:extLst>
              <a:ext uri="{FF2B5EF4-FFF2-40B4-BE49-F238E27FC236}">
                <a16:creationId xmlns:a16="http://schemas.microsoft.com/office/drawing/2014/main" id="{D1C29A4F-FF05-4683-94F3-35F6893BF7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8905" y="6334350"/>
            <a:ext cx="901195" cy="914256"/>
          </a:xfrm>
          <a:prstGeom prst="ellipse">
            <a:avLst/>
          </a:prstGeom>
        </p:spPr>
      </p:pic>
      <p:pic>
        <p:nvPicPr>
          <p:cNvPr id="16" name="Picture 15">
            <a:extLst>
              <a:ext uri="{FF2B5EF4-FFF2-40B4-BE49-F238E27FC236}">
                <a16:creationId xmlns:a16="http://schemas.microsoft.com/office/drawing/2014/main" id="{FF3D5E93-1EAB-4D09-9391-7612767CF1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55200" y="6439331"/>
            <a:ext cx="3033007" cy="688771"/>
          </a:xfrm>
          <a:prstGeom prst="rect">
            <a:avLst/>
          </a:prstGeom>
        </p:spPr>
      </p:pic>
      <p:pic>
        <p:nvPicPr>
          <p:cNvPr id="6" name="Picture 5">
            <a:extLst>
              <a:ext uri="{FF2B5EF4-FFF2-40B4-BE49-F238E27FC236}">
                <a16:creationId xmlns:a16="http://schemas.microsoft.com/office/drawing/2014/main" id="{63EB02FF-06A5-401B-8C74-F90D6137ADF7}"/>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020" y="5500028"/>
            <a:ext cx="2236764" cy="2236764"/>
          </a:xfrm>
          <a:prstGeom prst="rect">
            <a:avLst/>
          </a:prstGeom>
        </p:spPr>
      </p:pic>
      <p:pic>
        <p:nvPicPr>
          <p:cNvPr id="13" name="Picture 12">
            <a:extLst>
              <a:ext uri="{FF2B5EF4-FFF2-40B4-BE49-F238E27FC236}">
                <a16:creationId xmlns:a16="http://schemas.microsoft.com/office/drawing/2014/main" id="{2BE1855C-EFC7-413D-AD38-1DD395D5CB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1386" y="6560968"/>
            <a:ext cx="3192014" cy="487371"/>
          </a:xfrm>
          <a:prstGeom prst="rect">
            <a:avLst/>
          </a:prstGeom>
        </p:spPr>
      </p:pic>
      <p:pic>
        <p:nvPicPr>
          <p:cNvPr id="9" name="Picture 2" descr="http://static.wixstatic.com/media/cb17dc_c87ddde642020af6af775884e3e89548.png_srb_p_746_366_75_22_0.50_1.20_0.00_png_srb">
            <a:extLst>
              <a:ext uri="{FF2B5EF4-FFF2-40B4-BE49-F238E27FC236}">
                <a16:creationId xmlns:a16="http://schemas.microsoft.com/office/drawing/2014/main" id="{A7225083-7CF4-4A0C-980F-AE10B365442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5815081" y="6497020"/>
            <a:ext cx="1374637" cy="64367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5F261C9-0EFD-4BF3-BB39-F46DE7803FDE}"/>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7256662" y="6451927"/>
            <a:ext cx="1432340" cy="796678"/>
          </a:xfrm>
          <a:prstGeom prst="rect">
            <a:avLst/>
          </a:prstGeom>
        </p:spPr>
      </p:pic>
    </p:spTree>
    <p:extLst>
      <p:ext uri="{BB962C8B-B14F-4D97-AF65-F5344CB8AC3E}">
        <p14:creationId xmlns:p14="http://schemas.microsoft.com/office/powerpoint/2010/main" val="1717484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44EB7-96A4-4930-87AD-0BF1287F970D}"/>
              </a:ext>
            </a:extLst>
          </p:cNvPr>
          <p:cNvSpPr>
            <a:spLocks noGrp="1"/>
          </p:cNvSpPr>
          <p:nvPr>
            <p:ph type="title"/>
          </p:nvPr>
        </p:nvSpPr>
        <p:spPr/>
        <p:txBody>
          <a:bodyPr/>
          <a:lstStyle/>
          <a:p>
            <a:r>
              <a:rPr lang="en-US" b="1" dirty="0">
                <a:solidFill>
                  <a:schemeClr val="accent2"/>
                </a:solidFill>
              </a:rPr>
              <a:t>Building an innovation strategy</a:t>
            </a:r>
          </a:p>
        </p:txBody>
      </p:sp>
      <p:grpSp>
        <p:nvGrpSpPr>
          <p:cNvPr id="4" name="Group 3">
            <a:extLst>
              <a:ext uri="{FF2B5EF4-FFF2-40B4-BE49-F238E27FC236}">
                <a16:creationId xmlns:a16="http://schemas.microsoft.com/office/drawing/2014/main" id="{56FB482F-DB9C-4D7B-A8E3-F0AF295C1A85}"/>
              </a:ext>
            </a:extLst>
          </p:cNvPr>
          <p:cNvGrpSpPr/>
          <p:nvPr/>
        </p:nvGrpSpPr>
        <p:grpSpPr>
          <a:xfrm>
            <a:off x="376943" y="2156556"/>
            <a:ext cx="7161787" cy="3711010"/>
            <a:chOff x="720000" y="2232563"/>
            <a:chExt cx="6765691" cy="3524024"/>
          </a:xfrm>
        </p:grpSpPr>
        <p:sp>
          <p:nvSpPr>
            <p:cNvPr id="5" name="Rectangle 22">
              <a:extLst>
                <a:ext uri="{FF2B5EF4-FFF2-40B4-BE49-F238E27FC236}">
                  <a16:creationId xmlns:a16="http://schemas.microsoft.com/office/drawing/2014/main" id="{0B5A5D32-6A2E-4DAD-ACCF-F6526006B8CB}"/>
                </a:ext>
              </a:extLst>
            </p:cNvPr>
            <p:cNvSpPr>
              <a:spLocks noChangeArrowheads="1"/>
            </p:cNvSpPr>
            <p:nvPr/>
          </p:nvSpPr>
          <p:spPr bwMode="ltGray">
            <a:xfrm>
              <a:off x="5226841" y="2232563"/>
              <a:ext cx="2258850" cy="1764727"/>
            </a:xfrm>
            <a:prstGeom prst="rect">
              <a:avLst/>
            </a:prstGeom>
            <a:solidFill>
              <a:schemeClr val="accent2"/>
            </a:solidFill>
            <a:ln>
              <a:noFill/>
            </a:ln>
          </p:spPr>
          <p:txBody>
            <a:bodyPr anchor="ctr"/>
            <a:lstStyle/>
            <a:p>
              <a:pPr algn="ctr" defTabSz="654140">
                <a:spcAft>
                  <a:spcPct val="0"/>
                </a:spcAft>
              </a:pPr>
              <a:r>
                <a:rPr lang="en-US" sz="2342" dirty="0">
                  <a:solidFill>
                    <a:schemeClr val="bg1"/>
                  </a:solidFill>
                  <a:cs typeface="Arial" pitchFamily="34" charset="0"/>
                </a:rPr>
                <a:t>Measures of Success</a:t>
              </a:r>
            </a:p>
          </p:txBody>
        </p:sp>
        <p:sp>
          <p:nvSpPr>
            <p:cNvPr id="6" name="Rectangle 19">
              <a:extLst>
                <a:ext uri="{FF2B5EF4-FFF2-40B4-BE49-F238E27FC236}">
                  <a16:creationId xmlns:a16="http://schemas.microsoft.com/office/drawing/2014/main" id="{BAA0B249-3805-4313-BFAA-D904621BFAB1}"/>
                </a:ext>
              </a:extLst>
            </p:cNvPr>
            <p:cNvSpPr>
              <a:spLocks noChangeArrowheads="1"/>
            </p:cNvSpPr>
            <p:nvPr/>
          </p:nvSpPr>
          <p:spPr bwMode="ltGray">
            <a:xfrm>
              <a:off x="720000" y="3989145"/>
              <a:ext cx="2258850" cy="1764727"/>
            </a:xfrm>
            <a:prstGeom prst="rect">
              <a:avLst/>
            </a:prstGeom>
            <a:solidFill>
              <a:schemeClr val="accent3"/>
            </a:solidFill>
            <a:ln>
              <a:noFill/>
            </a:ln>
          </p:spPr>
          <p:txBody>
            <a:bodyPr anchor="ctr"/>
            <a:lstStyle/>
            <a:p>
              <a:pPr algn="ctr" defTabSz="654140">
                <a:spcAft>
                  <a:spcPct val="0"/>
                </a:spcAft>
              </a:pPr>
              <a:r>
                <a:rPr lang="en-US" sz="2342" dirty="0">
                  <a:solidFill>
                    <a:schemeClr val="tx2"/>
                  </a:solidFill>
                  <a:cs typeface="Arial" pitchFamily="34" charset="0"/>
                </a:rPr>
                <a:t>Process</a:t>
              </a:r>
            </a:p>
          </p:txBody>
        </p:sp>
        <p:sp>
          <p:nvSpPr>
            <p:cNvPr id="7" name="Rectangle 20">
              <a:extLst>
                <a:ext uri="{FF2B5EF4-FFF2-40B4-BE49-F238E27FC236}">
                  <a16:creationId xmlns:a16="http://schemas.microsoft.com/office/drawing/2014/main" id="{9634FCE9-4385-423E-8213-C1C9D1225491}"/>
                </a:ext>
              </a:extLst>
            </p:cNvPr>
            <p:cNvSpPr>
              <a:spLocks noChangeArrowheads="1"/>
            </p:cNvSpPr>
            <p:nvPr/>
          </p:nvSpPr>
          <p:spPr bwMode="ltGray">
            <a:xfrm>
              <a:off x="2973420" y="3989145"/>
              <a:ext cx="2258850" cy="1764727"/>
            </a:xfrm>
            <a:prstGeom prst="rect">
              <a:avLst/>
            </a:prstGeom>
            <a:solidFill>
              <a:schemeClr val="accent5"/>
            </a:solidFill>
            <a:ln>
              <a:noFill/>
            </a:ln>
          </p:spPr>
          <p:txBody>
            <a:bodyPr anchor="ctr"/>
            <a:lstStyle/>
            <a:p>
              <a:pPr algn="ctr" defTabSz="654140">
                <a:spcAft>
                  <a:spcPct val="0"/>
                </a:spcAft>
              </a:pPr>
              <a:r>
                <a:rPr lang="en-US" sz="2342" dirty="0">
                  <a:solidFill>
                    <a:schemeClr val="bg1"/>
                  </a:solidFill>
                  <a:cs typeface="Arial" pitchFamily="34" charset="0"/>
                </a:rPr>
                <a:t>Resources</a:t>
              </a:r>
            </a:p>
          </p:txBody>
        </p:sp>
        <p:sp>
          <p:nvSpPr>
            <p:cNvPr id="8" name="Rectangle 21">
              <a:extLst>
                <a:ext uri="{FF2B5EF4-FFF2-40B4-BE49-F238E27FC236}">
                  <a16:creationId xmlns:a16="http://schemas.microsoft.com/office/drawing/2014/main" id="{3DC1DB3C-C175-4FE1-8F13-D702995CD039}"/>
                </a:ext>
              </a:extLst>
            </p:cNvPr>
            <p:cNvSpPr>
              <a:spLocks noChangeArrowheads="1"/>
            </p:cNvSpPr>
            <p:nvPr/>
          </p:nvSpPr>
          <p:spPr bwMode="ltGray">
            <a:xfrm>
              <a:off x="720000" y="2232563"/>
              <a:ext cx="2258850" cy="1764727"/>
            </a:xfrm>
            <a:prstGeom prst="rect">
              <a:avLst/>
            </a:prstGeom>
            <a:solidFill>
              <a:schemeClr val="accent1"/>
            </a:solidFill>
            <a:ln>
              <a:noFill/>
            </a:ln>
          </p:spPr>
          <p:txBody>
            <a:bodyPr anchor="ctr"/>
            <a:lstStyle/>
            <a:p>
              <a:pPr algn="ctr" defTabSz="654140">
                <a:spcAft>
                  <a:spcPct val="0"/>
                </a:spcAft>
              </a:pPr>
              <a:r>
                <a:rPr lang="en-US" sz="2342" dirty="0">
                  <a:solidFill>
                    <a:schemeClr val="bg1"/>
                  </a:solidFill>
                  <a:cs typeface="Arial" pitchFamily="34" charset="0"/>
                </a:rPr>
                <a:t>Urgency &amp; Commitment</a:t>
              </a:r>
            </a:p>
          </p:txBody>
        </p:sp>
        <p:sp>
          <p:nvSpPr>
            <p:cNvPr id="9" name="Rectangle 22">
              <a:extLst>
                <a:ext uri="{FF2B5EF4-FFF2-40B4-BE49-F238E27FC236}">
                  <a16:creationId xmlns:a16="http://schemas.microsoft.com/office/drawing/2014/main" id="{FA203E9B-AF94-4867-8D39-CB61E901E8D9}"/>
                </a:ext>
              </a:extLst>
            </p:cNvPr>
            <p:cNvSpPr>
              <a:spLocks noChangeArrowheads="1"/>
            </p:cNvSpPr>
            <p:nvPr/>
          </p:nvSpPr>
          <p:spPr bwMode="ltGray">
            <a:xfrm>
              <a:off x="2973420" y="2232563"/>
              <a:ext cx="2258850" cy="1764727"/>
            </a:xfrm>
            <a:prstGeom prst="rect">
              <a:avLst/>
            </a:prstGeom>
            <a:solidFill>
              <a:schemeClr val="tx2"/>
            </a:solidFill>
            <a:ln>
              <a:noFill/>
            </a:ln>
          </p:spPr>
          <p:txBody>
            <a:bodyPr anchor="ctr"/>
            <a:lstStyle/>
            <a:p>
              <a:pPr algn="ctr" defTabSz="654140">
                <a:spcAft>
                  <a:spcPct val="0"/>
                </a:spcAft>
              </a:pPr>
              <a:r>
                <a:rPr lang="en-US" sz="2342" dirty="0">
                  <a:solidFill>
                    <a:schemeClr val="bg1"/>
                  </a:solidFill>
                  <a:cs typeface="Arial" pitchFamily="34" charset="0"/>
                </a:rPr>
                <a:t>Vision &amp; </a:t>
              </a:r>
            </a:p>
            <a:p>
              <a:pPr algn="ctr" defTabSz="654140">
                <a:spcAft>
                  <a:spcPct val="0"/>
                </a:spcAft>
              </a:pPr>
              <a:r>
                <a:rPr lang="en-US" sz="2342" dirty="0">
                  <a:solidFill>
                    <a:schemeClr val="bg1"/>
                  </a:solidFill>
                  <a:cs typeface="Arial" pitchFamily="34" charset="0"/>
                </a:rPr>
                <a:t>Definition</a:t>
              </a:r>
            </a:p>
          </p:txBody>
        </p:sp>
        <p:sp>
          <p:nvSpPr>
            <p:cNvPr id="10" name="Oval 23">
              <a:extLst>
                <a:ext uri="{FF2B5EF4-FFF2-40B4-BE49-F238E27FC236}">
                  <a16:creationId xmlns:a16="http://schemas.microsoft.com/office/drawing/2014/main" id="{48D6FB59-CACA-4AE1-A59F-1CCDE4EFFF69}"/>
                </a:ext>
              </a:extLst>
            </p:cNvPr>
            <p:cNvSpPr>
              <a:spLocks noChangeArrowheads="1"/>
            </p:cNvSpPr>
            <p:nvPr/>
          </p:nvSpPr>
          <p:spPr bwMode="ltGray">
            <a:xfrm flipV="1">
              <a:off x="1622725" y="3626698"/>
              <a:ext cx="452042" cy="453399"/>
            </a:xfrm>
            <a:prstGeom prst="ellipse">
              <a:avLst/>
            </a:prstGeom>
            <a:solidFill>
              <a:schemeClr val="accent3"/>
            </a:solidFill>
            <a:ln>
              <a:noFill/>
            </a:ln>
          </p:spPr>
          <p:txBody>
            <a:bodyPr rot="10800000" wrap="none" anchor="ctr"/>
            <a:lstStyle/>
            <a:p>
              <a:pPr defTabSz="654140">
                <a:spcAft>
                  <a:spcPct val="0"/>
                </a:spcAft>
              </a:pPr>
              <a:endParaRPr lang="en-US" sz="1506" dirty="0">
                <a:cs typeface="Arial" pitchFamily="34" charset="0"/>
              </a:endParaRPr>
            </a:p>
          </p:txBody>
        </p:sp>
        <p:sp>
          <p:nvSpPr>
            <p:cNvPr id="11" name="Oval 25">
              <a:extLst>
                <a:ext uri="{FF2B5EF4-FFF2-40B4-BE49-F238E27FC236}">
                  <a16:creationId xmlns:a16="http://schemas.microsoft.com/office/drawing/2014/main" id="{83A2CFE7-0826-47B2-BEE3-62778FC3D508}"/>
                </a:ext>
              </a:extLst>
            </p:cNvPr>
            <p:cNvSpPr>
              <a:spLocks noChangeArrowheads="1"/>
            </p:cNvSpPr>
            <p:nvPr/>
          </p:nvSpPr>
          <p:spPr bwMode="ltGray">
            <a:xfrm rot="5400000" flipV="1">
              <a:off x="2874324" y="2880083"/>
              <a:ext cx="452041" cy="452042"/>
            </a:xfrm>
            <a:prstGeom prst="ellipse">
              <a:avLst/>
            </a:prstGeom>
            <a:solidFill>
              <a:schemeClr val="accent1"/>
            </a:solidFill>
            <a:ln>
              <a:noFill/>
            </a:ln>
          </p:spPr>
          <p:txBody>
            <a:bodyPr vert="eaVert" wrap="none" anchor="ctr"/>
            <a:lstStyle/>
            <a:p>
              <a:pPr defTabSz="654140">
                <a:spcAft>
                  <a:spcPct val="0"/>
                </a:spcAft>
              </a:pPr>
              <a:endParaRPr lang="en-US" sz="1506" dirty="0">
                <a:cs typeface="Arial" pitchFamily="34" charset="0"/>
              </a:endParaRPr>
            </a:p>
          </p:txBody>
        </p:sp>
        <p:sp>
          <p:nvSpPr>
            <p:cNvPr id="12" name="Oval 27">
              <a:extLst>
                <a:ext uri="{FF2B5EF4-FFF2-40B4-BE49-F238E27FC236}">
                  <a16:creationId xmlns:a16="http://schemas.microsoft.com/office/drawing/2014/main" id="{C373B82F-4394-43A0-BD73-6C5C08AD3B4F}"/>
                </a:ext>
              </a:extLst>
            </p:cNvPr>
            <p:cNvSpPr>
              <a:spLocks noChangeArrowheads="1"/>
            </p:cNvSpPr>
            <p:nvPr/>
          </p:nvSpPr>
          <p:spPr bwMode="ltGray">
            <a:xfrm>
              <a:off x="3877504" y="3923987"/>
              <a:ext cx="452041" cy="453399"/>
            </a:xfrm>
            <a:prstGeom prst="ellipse">
              <a:avLst/>
            </a:prstGeom>
            <a:solidFill>
              <a:schemeClr val="tx2"/>
            </a:solidFill>
            <a:ln>
              <a:noFill/>
            </a:ln>
          </p:spPr>
          <p:txBody>
            <a:bodyPr wrap="none" anchor="ctr"/>
            <a:lstStyle/>
            <a:p>
              <a:pPr defTabSz="654140">
                <a:spcAft>
                  <a:spcPct val="0"/>
                </a:spcAft>
              </a:pPr>
              <a:endParaRPr lang="en-US" sz="1506" dirty="0">
                <a:cs typeface="Arial" pitchFamily="34" charset="0"/>
              </a:endParaRPr>
            </a:p>
          </p:txBody>
        </p:sp>
        <p:sp>
          <p:nvSpPr>
            <p:cNvPr id="13" name="Oval 29">
              <a:extLst>
                <a:ext uri="{FF2B5EF4-FFF2-40B4-BE49-F238E27FC236}">
                  <a16:creationId xmlns:a16="http://schemas.microsoft.com/office/drawing/2014/main" id="{74A976CC-3C8B-4393-94AF-5DF0DDE52220}"/>
                </a:ext>
              </a:extLst>
            </p:cNvPr>
            <p:cNvSpPr>
              <a:spLocks noChangeArrowheads="1"/>
            </p:cNvSpPr>
            <p:nvPr/>
          </p:nvSpPr>
          <p:spPr bwMode="ltGray">
            <a:xfrm rot="16200000" flipH="1" flipV="1">
              <a:off x="2598756" y="4636665"/>
              <a:ext cx="452041" cy="452041"/>
            </a:xfrm>
            <a:prstGeom prst="ellipse">
              <a:avLst/>
            </a:prstGeom>
            <a:solidFill>
              <a:schemeClr val="accent5"/>
            </a:solidFill>
            <a:ln>
              <a:noFill/>
            </a:ln>
          </p:spPr>
          <p:txBody>
            <a:bodyPr rot="10800000" vert="eaVert" wrap="none" anchor="ctr"/>
            <a:lstStyle/>
            <a:p>
              <a:pPr defTabSz="654140">
                <a:spcAft>
                  <a:spcPct val="0"/>
                </a:spcAft>
              </a:pPr>
              <a:endParaRPr lang="en-US" sz="1506" dirty="0">
                <a:cs typeface="Arial" pitchFamily="34" charset="0"/>
              </a:endParaRPr>
            </a:p>
          </p:txBody>
        </p:sp>
        <p:sp>
          <p:nvSpPr>
            <p:cNvPr id="14" name="Oval 25">
              <a:extLst>
                <a:ext uri="{FF2B5EF4-FFF2-40B4-BE49-F238E27FC236}">
                  <a16:creationId xmlns:a16="http://schemas.microsoft.com/office/drawing/2014/main" id="{A52FD573-13D9-4F0A-9BB5-60D20CD15BDD}"/>
                </a:ext>
              </a:extLst>
            </p:cNvPr>
            <p:cNvSpPr>
              <a:spLocks noChangeArrowheads="1"/>
            </p:cNvSpPr>
            <p:nvPr/>
          </p:nvSpPr>
          <p:spPr bwMode="ltGray">
            <a:xfrm rot="5400000" flipV="1">
              <a:off x="4861678" y="2880083"/>
              <a:ext cx="452041" cy="452042"/>
            </a:xfrm>
            <a:prstGeom prst="ellipse">
              <a:avLst/>
            </a:prstGeom>
            <a:solidFill>
              <a:schemeClr val="accent2"/>
            </a:solidFill>
            <a:ln>
              <a:noFill/>
            </a:ln>
          </p:spPr>
          <p:txBody>
            <a:bodyPr vert="eaVert" wrap="none" anchor="ctr"/>
            <a:lstStyle/>
            <a:p>
              <a:pPr defTabSz="654140">
                <a:spcAft>
                  <a:spcPct val="0"/>
                </a:spcAft>
              </a:pPr>
              <a:endParaRPr lang="en-US" sz="1506" dirty="0">
                <a:cs typeface="Arial" pitchFamily="34" charset="0"/>
              </a:endParaRPr>
            </a:p>
          </p:txBody>
        </p:sp>
        <p:sp>
          <p:nvSpPr>
            <p:cNvPr id="15" name="Rectangle 22">
              <a:extLst>
                <a:ext uri="{FF2B5EF4-FFF2-40B4-BE49-F238E27FC236}">
                  <a16:creationId xmlns:a16="http://schemas.microsoft.com/office/drawing/2014/main" id="{F7E628A7-75D1-4202-B11D-99D7EABD2A25}"/>
                </a:ext>
              </a:extLst>
            </p:cNvPr>
            <p:cNvSpPr>
              <a:spLocks noChangeArrowheads="1"/>
            </p:cNvSpPr>
            <p:nvPr/>
          </p:nvSpPr>
          <p:spPr bwMode="ltGray">
            <a:xfrm>
              <a:off x="5226841" y="3991860"/>
              <a:ext cx="2258850" cy="1764727"/>
            </a:xfrm>
            <a:prstGeom prst="rect">
              <a:avLst/>
            </a:prstGeom>
            <a:solidFill>
              <a:schemeClr val="bg2"/>
            </a:solidFill>
            <a:ln>
              <a:noFill/>
            </a:ln>
          </p:spPr>
          <p:txBody>
            <a:bodyPr anchor="ctr"/>
            <a:lstStyle/>
            <a:p>
              <a:pPr algn="ctr" defTabSz="654140">
                <a:spcAft>
                  <a:spcPct val="0"/>
                </a:spcAft>
              </a:pPr>
              <a:r>
                <a:rPr lang="en-US" sz="2342" dirty="0">
                  <a:solidFill>
                    <a:schemeClr val="tx1">
                      <a:lumMod val="65000"/>
                      <a:lumOff val="35000"/>
                    </a:schemeClr>
                  </a:solidFill>
                  <a:cs typeface="Arial" pitchFamily="34" charset="0"/>
                </a:rPr>
                <a:t>Next Steps</a:t>
              </a:r>
            </a:p>
          </p:txBody>
        </p:sp>
        <p:sp>
          <p:nvSpPr>
            <p:cNvPr id="16" name="Oval 25">
              <a:extLst>
                <a:ext uri="{FF2B5EF4-FFF2-40B4-BE49-F238E27FC236}">
                  <a16:creationId xmlns:a16="http://schemas.microsoft.com/office/drawing/2014/main" id="{87AE6A01-F9A0-4267-9060-2D1D30DEF93C}"/>
                </a:ext>
              </a:extLst>
            </p:cNvPr>
            <p:cNvSpPr>
              <a:spLocks noChangeArrowheads="1"/>
            </p:cNvSpPr>
            <p:nvPr/>
          </p:nvSpPr>
          <p:spPr bwMode="ltGray">
            <a:xfrm rot="5400000" flipV="1">
              <a:off x="5111455" y="4639380"/>
              <a:ext cx="452041" cy="452042"/>
            </a:xfrm>
            <a:prstGeom prst="ellipse">
              <a:avLst/>
            </a:prstGeom>
            <a:solidFill>
              <a:schemeClr val="accent5"/>
            </a:solidFill>
            <a:ln>
              <a:noFill/>
            </a:ln>
          </p:spPr>
          <p:txBody>
            <a:bodyPr vert="eaVert" wrap="none" anchor="ctr"/>
            <a:lstStyle/>
            <a:p>
              <a:pPr defTabSz="654140">
                <a:spcAft>
                  <a:spcPct val="0"/>
                </a:spcAft>
              </a:pPr>
              <a:endParaRPr lang="en-US" sz="1506" dirty="0">
                <a:cs typeface="Arial" pitchFamily="34" charset="0"/>
              </a:endParaRPr>
            </a:p>
          </p:txBody>
        </p:sp>
        <p:sp>
          <p:nvSpPr>
            <p:cNvPr id="17" name="Oval 25">
              <a:extLst>
                <a:ext uri="{FF2B5EF4-FFF2-40B4-BE49-F238E27FC236}">
                  <a16:creationId xmlns:a16="http://schemas.microsoft.com/office/drawing/2014/main" id="{CE851023-A7AB-4A2B-8629-1EB8FD7AA393}"/>
                </a:ext>
              </a:extLst>
            </p:cNvPr>
            <p:cNvSpPr>
              <a:spLocks noChangeArrowheads="1"/>
            </p:cNvSpPr>
            <p:nvPr/>
          </p:nvSpPr>
          <p:spPr bwMode="ltGray">
            <a:xfrm rot="5400000" flipV="1">
              <a:off x="6130246" y="3692004"/>
              <a:ext cx="452041" cy="452042"/>
            </a:xfrm>
            <a:prstGeom prst="ellipse">
              <a:avLst/>
            </a:prstGeom>
            <a:solidFill>
              <a:schemeClr val="bg2"/>
            </a:solidFill>
            <a:ln>
              <a:noFill/>
            </a:ln>
          </p:spPr>
          <p:txBody>
            <a:bodyPr vert="eaVert" wrap="none" anchor="ctr"/>
            <a:lstStyle/>
            <a:p>
              <a:pPr defTabSz="654140">
                <a:spcAft>
                  <a:spcPct val="0"/>
                </a:spcAft>
              </a:pPr>
              <a:endParaRPr lang="en-US" sz="1506" dirty="0">
                <a:cs typeface="Arial" pitchFamily="34" charset="0"/>
              </a:endParaRPr>
            </a:p>
          </p:txBody>
        </p:sp>
      </p:grpSp>
      <p:pic>
        <p:nvPicPr>
          <p:cNvPr id="18" name="Picture 17">
            <a:extLst>
              <a:ext uri="{FF2B5EF4-FFF2-40B4-BE49-F238E27FC236}">
                <a16:creationId xmlns:a16="http://schemas.microsoft.com/office/drawing/2014/main" id="{845513E9-526B-45CB-A3DC-3B7E9D9634CF}"/>
              </a:ext>
            </a:extLst>
          </p:cNvPr>
          <p:cNvPicPr>
            <a:picLocks noChangeAspect="1"/>
          </p:cNvPicPr>
          <p:nvPr/>
        </p:nvPicPr>
        <p:blipFill>
          <a:blip r:embed="rId2"/>
          <a:stretch>
            <a:fillRect/>
          </a:stretch>
        </p:blipFill>
        <p:spPr>
          <a:xfrm>
            <a:off x="8293850" y="1539691"/>
            <a:ext cx="3344120" cy="4325016"/>
          </a:xfrm>
          <a:prstGeom prst="rect">
            <a:avLst/>
          </a:prstGeom>
          <a:ln>
            <a:solidFill>
              <a:schemeClr val="bg1">
                <a:lumMod val="50000"/>
              </a:schemeClr>
            </a:solidFill>
          </a:ln>
        </p:spPr>
      </p:pic>
      <p:pic>
        <p:nvPicPr>
          <p:cNvPr id="19" name="Picture 18">
            <a:extLst>
              <a:ext uri="{FF2B5EF4-FFF2-40B4-BE49-F238E27FC236}">
                <a16:creationId xmlns:a16="http://schemas.microsoft.com/office/drawing/2014/main" id="{59B9C92B-0857-49CA-8DB4-594C260E19FF}"/>
              </a:ext>
            </a:extLst>
          </p:cNvPr>
          <p:cNvPicPr>
            <a:picLocks noChangeAspect="1"/>
          </p:cNvPicPr>
          <p:nvPr/>
        </p:nvPicPr>
        <p:blipFill>
          <a:blip r:embed="rId3"/>
          <a:stretch>
            <a:fillRect/>
          </a:stretch>
        </p:blipFill>
        <p:spPr>
          <a:xfrm>
            <a:off x="9317584" y="2155066"/>
            <a:ext cx="3352105" cy="4341308"/>
          </a:xfrm>
          <a:prstGeom prst="rect">
            <a:avLst/>
          </a:prstGeom>
          <a:ln>
            <a:solidFill>
              <a:schemeClr val="bg1">
                <a:lumMod val="50000"/>
              </a:schemeClr>
            </a:solidFill>
          </a:ln>
        </p:spPr>
      </p:pic>
      <p:sp>
        <p:nvSpPr>
          <p:cNvPr id="21" name="Rectangle 20">
            <a:extLst>
              <a:ext uri="{FF2B5EF4-FFF2-40B4-BE49-F238E27FC236}">
                <a16:creationId xmlns:a16="http://schemas.microsoft.com/office/drawing/2014/main" id="{D374BCD8-DED3-4FF8-B126-75864BC58F37}"/>
              </a:ext>
            </a:extLst>
          </p:cNvPr>
          <p:cNvSpPr/>
          <p:nvPr/>
        </p:nvSpPr>
        <p:spPr>
          <a:xfrm>
            <a:off x="0" y="6799645"/>
            <a:ext cx="13004800" cy="5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sp>
        <p:nvSpPr>
          <p:cNvPr id="3" name="Rectangle 2">
            <a:extLst>
              <a:ext uri="{FF2B5EF4-FFF2-40B4-BE49-F238E27FC236}">
                <a16:creationId xmlns:a16="http://schemas.microsoft.com/office/drawing/2014/main" id="{4AF28F37-142F-4CE0-9147-194764D8BF93}"/>
              </a:ext>
            </a:extLst>
          </p:cNvPr>
          <p:cNvSpPr/>
          <p:nvPr/>
        </p:nvSpPr>
        <p:spPr>
          <a:xfrm>
            <a:off x="-25400" y="6807011"/>
            <a:ext cx="13030200" cy="523220"/>
          </a:xfrm>
          <a:prstGeom prst="rect">
            <a:avLst/>
          </a:prstGeom>
        </p:spPr>
        <p:txBody>
          <a:bodyPr wrap="square">
            <a:spAutoFit/>
          </a:bodyPr>
          <a:lstStyle/>
          <a:p>
            <a:pPr algn="ctr"/>
            <a:r>
              <a:rPr lang="en-US" sz="2800" i="1" dirty="0">
                <a:solidFill>
                  <a:schemeClr val="bg1"/>
                </a:solidFill>
              </a:rPr>
              <a:t>An innovation strategy is a map that provides direction, pathways, and tracking.</a:t>
            </a:r>
          </a:p>
        </p:txBody>
      </p:sp>
    </p:spTree>
    <p:extLst>
      <p:ext uri="{BB962C8B-B14F-4D97-AF65-F5344CB8AC3E}">
        <p14:creationId xmlns:p14="http://schemas.microsoft.com/office/powerpoint/2010/main" val="37798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BE14B7-D764-452B-B342-5A9C7427AF36}"/>
              </a:ext>
            </a:extLst>
          </p:cNvPr>
          <p:cNvSpPr>
            <a:spLocks noGrp="1"/>
          </p:cNvSpPr>
          <p:nvPr>
            <p:ph type="title"/>
          </p:nvPr>
        </p:nvSpPr>
        <p:spPr/>
        <p:txBody>
          <a:bodyPr>
            <a:normAutofit/>
          </a:bodyPr>
          <a:lstStyle/>
          <a:p>
            <a:r>
              <a:rPr lang="en-US" sz="4400" b="1" dirty="0">
                <a:solidFill>
                  <a:schemeClr val="accent2"/>
                </a:solidFill>
              </a:rPr>
              <a:t>Engaging your people</a:t>
            </a:r>
          </a:p>
        </p:txBody>
      </p:sp>
      <p:graphicFrame>
        <p:nvGraphicFramePr>
          <p:cNvPr id="9" name="Chart 8">
            <a:extLst>
              <a:ext uri="{FF2B5EF4-FFF2-40B4-BE49-F238E27FC236}">
                <a16:creationId xmlns:a16="http://schemas.microsoft.com/office/drawing/2014/main" id="{361DF22F-5219-4C02-BCE7-472175BCAD53}"/>
              </a:ext>
            </a:extLst>
          </p:cNvPr>
          <p:cNvGraphicFramePr>
            <a:graphicFrameLocks/>
          </p:cNvGraphicFramePr>
          <p:nvPr>
            <p:extLst>
              <p:ext uri="{D42A27DB-BD31-4B8C-83A1-F6EECF244321}">
                <p14:modId xmlns:p14="http://schemas.microsoft.com/office/powerpoint/2010/main" val="3992420120"/>
              </p:ext>
            </p:extLst>
          </p:nvPr>
        </p:nvGraphicFramePr>
        <p:xfrm>
          <a:off x="-322796" y="1803401"/>
          <a:ext cx="12137571" cy="4571579"/>
        </p:xfrm>
        <a:graphic>
          <a:graphicData uri="http://schemas.openxmlformats.org/drawingml/2006/chart">
            <c:chart xmlns:c="http://schemas.openxmlformats.org/drawingml/2006/chart" xmlns:r="http://schemas.openxmlformats.org/officeDocument/2006/relationships" r:id="rId2"/>
          </a:graphicData>
        </a:graphic>
      </p:graphicFrame>
      <p:sp>
        <p:nvSpPr>
          <p:cNvPr id="7" name="Freeform 85">
            <a:extLst>
              <a:ext uri="{FF2B5EF4-FFF2-40B4-BE49-F238E27FC236}">
                <a16:creationId xmlns:a16="http://schemas.microsoft.com/office/drawing/2014/main" id="{7006E2F4-F81B-4D56-AE41-6AAC57819FE3}"/>
              </a:ext>
            </a:extLst>
          </p:cNvPr>
          <p:cNvSpPr>
            <a:spLocks noEditPoints="1"/>
          </p:cNvSpPr>
          <p:nvPr/>
        </p:nvSpPr>
        <p:spPr bwMode="auto">
          <a:xfrm>
            <a:off x="8907465" y="1803401"/>
            <a:ext cx="883966" cy="1646497"/>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0" name="Freeform 222">
            <a:extLst>
              <a:ext uri="{FF2B5EF4-FFF2-40B4-BE49-F238E27FC236}">
                <a16:creationId xmlns:a16="http://schemas.microsoft.com/office/drawing/2014/main" id="{8AF50C77-27DD-4F84-974A-A43E5E373C70}"/>
              </a:ext>
            </a:extLst>
          </p:cNvPr>
          <p:cNvSpPr>
            <a:spLocks noEditPoints="1"/>
          </p:cNvSpPr>
          <p:nvPr/>
        </p:nvSpPr>
        <p:spPr bwMode="auto">
          <a:xfrm>
            <a:off x="8147544" y="1803402"/>
            <a:ext cx="723262" cy="1646496"/>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1" name="Freeform 85">
            <a:extLst>
              <a:ext uri="{FF2B5EF4-FFF2-40B4-BE49-F238E27FC236}">
                <a16:creationId xmlns:a16="http://schemas.microsoft.com/office/drawing/2014/main" id="{1DA263AF-9B4B-4505-8A35-8AFEB02A1542}"/>
              </a:ext>
            </a:extLst>
          </p:cNvPr>
          <p:cNvSpPr>
            <a:spLocks noEditPoints="1"/>
          </p:cNvSpPr>
          <p:nvPr/>
        </p:nvSpPr>
        <p:spPr bwMode="auto">
          <a:xfrm>
            <a:off x="10626037" y="1803401"/>
            <a:ext cx="883966" cy="1646497"/>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222">
            <a:extLst>
              <a:ext uri="{FF2B5EF4-FFF2-40B4-BE49-F238E27FC236}">
                <a16:creationId xmlns:a16="http://schemas.microsoft.com/office/drawing/2014/main" id="{E4E2FC69-0839-4DF0-B3CC-6B77A60BD3A5}"/>
              </a:ext>
            </a:extLst>
          </p:cNvPr>
          <p:cNvSpPr>
            <a:spLocks noEditPoints="1"/>
          </p:cNvSpPr>
          <p:nvPr/>
        </p:nvSpPr>
        <p:spPr bwMode="auto">
          <a:xfrm>
            <a:off x="9839894" y="1803402"/>
            <a:ext cx="723262" cy="1646496"/>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222">
            <a:extLst>
              <a:ext uri="{FF2B5EF4-FFF2-40B4-BE49-F238E27FC236}">
                <a16:creationId xmlns:a16="http://schemas.microsoft.com/office/drawing/2014/main" id="{3BA1EAF3-AB64-422B-996E-8E243E009594}"/>
              </a:ext>
            </a:extLst>
          </p:cNvPr>
          <p:cNvSpPr>
            <a:spLocks noEditPoints="1"/>
          </p:cNvSpPr>
          <p:nvPr/>
        </p:nvSpPr>
        <p:spPr bwMode="auto">
          <a:xfrm>
            <a:off x="11557638" y="1803402"/>
            <a:ext cx="723262" cy="1646496"/>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85">
            <a:extLst>
              <a:ext uri="{FF2B5EF4-FFF2-40B4-BE49-F238E27FC236}">
                <a16:creationId xmlns:a16="http://schemas.microsoft.com/office/drawing/2014/main" id="{9D1FBDD2-EFEF-4496-89B3-1DEDAE2878E0}"/>
              </a:ext>
            </a:extLst>
          </p:cNvPr>
          <p:cNvSpPr>
            <a:spLocks noEditPoints="1"/>
          </p:cNvSpPr>
          <p:nvPr/>
        </p:nvSpPr>
        <p:spPr bwMode="auto">
          <a:xfrm>
            <a:off x="8907465" y="3484290"/>
            <a:ext cx="883966" cy="1646497"/>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5" name="Freeform 222">
            <a:extLst>
              <a:ext uri="{FF2B5EF4-FFF2-40B4-BE49-F238E27FC236}">
                <a16:creationId xmlns:a16="http://schemas.microsoft.com/office/drawing/2014/main" id="{4040BAA5-B2CA-4DF8-9C3F-E24B42988522}"/>
              </a:ext>
            </a:extLst>
          </p:cNvPr>
          <p:cNvSpPr>
            <a:spLocks noEditPoints="1"/>
          </p:cNvSpPr>
          <p:nvPr/>
        </p:nvSpPr>
        <p:spPr bwMode="auto">
          <a:xfrm>
            <a:off x="8147544" y="3484291"/>
            <a:ext cx="723262" cy="1646496"/>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6" name="Freeform 85">
            <a:extLst>
              <a:ext uri="{FF2B5EF4-FFF2-40B4-BE49-F238E27FC236}">
                <a16:creationId xmlns:a16="http://schemas.microsoft.com/office/drawing/2014/main" id="{59D44256-9572-4430-ABB3-BEC93C6FF032}"/>
              </a:ext>
            </a:extLst>
          </p:cNvPr>
          <p:cNvSpPr>
            <a:spLocks noEditPoints="1"/>
          </p:cNvSpPr>
          <p:nvPr/>
        </p:nvSpPr>
        <p:spPr bwMode="auto">
          <a:xfrm>
            <a:off x="10626037" y="3484290"/>
            <a:ext cx="883966" cy="1646497"/>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222">
            <a:extLst>
              <a:ext uri="{FF2B5EF4-FFF2-40B4-BE49-F238E27FC236}">
                <a16:creationId xmlns:a16="http://schemas.microsoft.com/office/drawing/2014/main" id="{C7101D40-9BCE-4A20-AC6C-FF53F0F284A3}"/>
              </a:ext>
            </a:extLst>
          </p:cNvPr>
          <p:cNvSpPr>
            <a:spLocks noEditPoints="1"/>
          </p:cNvSpPr>
          <p:nvPr/>
        </p:nvSpPr>
        <p:spPr bwMode="auto">
          <a:xfrm>
            <a:off x="9839894" y="3484291"/>
            <a:ext cx="723262" cy="1646496"/>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8" name="Freeform 222">
            <a:extLst>
              <a:ext uri="{FF2B5EF4-FFF2-40B4-BE49-F238E27FC236}">
                <a16:creationId xmlns:a16="http://schemas.microsoft.com/office/drawing/2014/main" id="{A21B0F59-8878-4F7D-996E-DEF34B7BA4AB}"/>
              </a:ext>
            </a:extLst>
          </p:cNvPr>
          <p:cNvSpPr>
            <a:spLocks noEditPoints="1"/>
          </p:cNvSpPr>
          <p:nvPr/>
        </p:nvSpPr>
        <p:spPr bwMode="auto">
          <a:xfrm>
            <a:off x="11557638" y="3484291"/>
            <a:ext cx="723262" cy="1646496"/>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 name="TextBox 1">
            <a:extLst>
              <a:ext uri="{FF2B5EF4-FFF2-40B4-BE49-F238E27FC236}">
                <a16:creationId xmlns:a16="http://schemas.microsoft.com/office/drawing/2014/main" id="{509F8564-2D26-4547-8767-9274E25005EF}"/>
              </a:ext>
            </a:extLst>
          </p:cNvPr>
          <p:cNvSpPr txBox="1"/>
          <p:nvPr/>
        </p:nvSpPr>
        <p:spPr>
          <a:xfrm>
            <a:off x="7965945" y="5397007"/>
            <a:ext cx="4471160" cy="954107"/>
          </a:xfrm>
          <a:prstGeom prst="rect">
            <a:avLst/>
          </a:prstGeom>
          <a:noFill/>
        </p:spPr>
        <p:txBody>
          <a:bodyPr wrap="square" rtlCol="0">
            <a:spAutoFit/>
          </a:bodyPr>
          <a:lstStyle/>
          <a:p>
            <a:r>
              <a:rPr lang="en-US" sz="2800" b="1" dirty="0"/>
              <a:t>Only 2 in 10 </a:t>
            </a:r>
            <a:r>
              <a:rPr lang="en-US" sz="2800" dirty="0"/>
              <a:t>feel empowered to participate in innovation</a:t>
            </a:r>
          </a:p>
        </p:txBody>
      </p:sp>
      <p:sp>
        <p:nvSpPr>
          <p:cNvPr id="20" name="Rectangle 19">
            <a:extLst>
              <a:ext uri="{FF2B5EF4-FFF2-40B4-BE49-F238E27FC236}">
                <a16:creationId xmlns:a16="http://schemas.microsoft.com/office/drawing/2014/main" id="{B4F83CA5-3BE2-4C02-883F-7E2777FACF98}"/>
              </a:ext>
            </a:extLst>
          </p:cNvPr>
          <p:cNvSpPr/>
          <p:nvPr/>
        </p:nvSpPr>
        <p:spPr>
          <a:xfrm>
            <a:off x="0" y="6799645"/>
            <a:ext cx="13004800" cy="5232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i="1" dirty="0"/>
          </a:p>
        </p:txBody>
      </p:sp>
      <p:sp>
        <p:nvSpPr>
          <p:cNvPr id="21" name="Rectangle 20">
            <a:extLst>
              <a:ext uri="{FF2B5EF4-FFF2-40B4-BE49-F238E27FC236}">
                <a16:creationId xmlns:a16="http://schemas.microsoft.com/office/drawing/2014/main" id="{15A68FC6-2A66-4A0C-A629-FB86985E0EE0}"/>
              </a:ext>
            </a:extLst>
          </p:cNvPr>
          <p:cNvSpPr/>
          <p:nvPr/>
        </p:nvSpPr>
        <p:spPr>
          <a:xfrm>
            <a:off x="-25400" y="6807011"/>
            <a:ext cx="13030200" cy="523220"/>
          </a:xfrm>
          <a:prstGeom prst="rect">
            <a:avLst/>
          </a:prstGeom>
        </p:spPr>
        <p:txBody>
          <a:bodyPr wrap="square">
            <a:spAutoFit/>
          </a:bodyPr>
          <a:lstStyle/>
          <a:p>
            <a:pPr algn="ctr"/>
            <a:r>
              <a:rPr lang="en-US" sz="2800" i="1" dirty="0">
                <a:solidFill>
                  <a:schemeClr val="bg1"/>
                </a:solidFill>
              </a:rPr>
              <a:t>No need to go big early.  Focus on key leaders and influencers.</a:t>
            </a:r>
          </a:p>
        </p:txBody>
      </p:sp>
      <p:cxnSp>
        <p:nvCxnSpPr>
          <p:cNvPr id="5" name="Straight Connector 4">
            <a:extLst>
              <a:ext uri="{FF2B5EF4-FFF2-40B4-BE49-F238E27FC236}">
                <a16:creationId xmlns:a16="http://schemas.microsoft.com/office/drawing/2014/main" id="{7A883D83-5652-47F5-9A6C-550ECD181443}"/>
              </a:ext>
            </a:extLst>
          </p:cNvPr>
          <p:cNvCxnSpPr/>
          <p:nvPr/>
        </p:nvCxnSpPr>
        <p:spPr>
          <a:xfrm>
            <a:off x="5651500" y="2667000"/>
            <a:ext cx="0" cy="3556000"/>
          </a:xfrm>
          <a:prstGeom prst="line">
            <a:avLst/>
          </a:prstGeom>
          <a:ln w="57150">
            <a:solidFill>
              <a:schemeClr val="accent2"/>
            </a:solidFill>
            <a:prstDash val="das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28228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EC352A-8B19-4033-A5CC-C6331332D8A4}"/>
              </a:ext>
            </a:extLst>
          </p:cNvPr>
          <p:cNvSpPr>
            <a:spLocks noGrp="1"/>
          </p:cNvSpPr>
          <p:nvPr>
            <p:ph type="title"/>
          </p:nvPr>
        </p:nvSpPr>
        <p:spPr/>
        <p:txBody>
          <a:bodyPr>
            <a:normAutofit/>
          </a:bodyPr>
          <a:lstStyle/>
          <a:p>
            <a:r>
              <a:rPr lang="en-US" sz="4400" b="1" dirty="0">
                <a:solidFill>
                  <a:schemeClr val="accent2"/>
                </a:solidFill>
              </a:rPr>
              <a:t>Innovation leaders and teams</a:t>
            </a:r>
          </a:p>
        </p:txBody>
      </p:sp>
      <p:sp>
        <p:nvSpPr>
          <p:cNvPr id="8" name="Content Placeholder 7">
            <a:extLst>
              <a:ext uri="{FF2B5EF4-FFF2-40B4-BE49-F238E27FC236}">
                <a16:creationId xmlns:a16="http://schemas.microsoft.com/office/drawing/2014/main" id="{DA6B02A9-BECB-45BE-A574-9C8CAB0792D1}"/>
              </a:ext>
            </a:extLst>
          </p:cNvPr>
          <p:cNvSpPr>
            <a:spLocks noGrp="1"/>
          </p:cNvSpPr>
          <p:nvPr>
            <p:ph idx="4294967295"/>
          </p:nvPr>
        </p:nvSpPr>
        <p:spPr>
          <a:xfrm>
            <a:off x="3203190" y="1803402"/>
            <a:ext cx="5756486" cy="2911818"/>
          </a:xfrm>
        </p:spPr>
        <p:txBody>
          <a:bodyPr>
            <a:normAutofit lnSpcReduction="10000"/>
          </a:bodyPr>
          <a:lstStyle/>
          <a:p>
            <a:pPr marL="0" indent="0">
              <a:buClr>
                <a:schemeClr val="accent2"/>
              </a:buClr>
              <a:buNone/>
            </a:pPr>
            <a:r>
              <a:rPr lang="en-US" sz="2400" b="1" dirty="0"/>
              <a:t>Innovation Leaders</a:t>
            </a:r>
          </a:p>
          <a:p>
            <a:pPr marL="239058" indent="-239058">
              <a:buClr>
                <a:schemeClr val="accent2"/>
              </a:buClr>
            </a:pPr>
            <a:r>
              <a:rPr lang="en-US" sz="2400" dirty="0"/>
              <a:t>88% with &gt;10 years in water sector</a:t>
            </a:r>
          </a:p>
          <a:p>
            <a:pPr marL="239058" indent="-239058">
              <a:buClr>
                <a:schemeClr val="accent2"/>
              </a:buClr>
            </a:pPr>
            <a:r>
              <a:rPr lang="en-US" sz="2400" dirty="0"/>
              <a:t>71% recruited from within the organization</a:t>
            </a:r>
          </a:p>
          <a:p>
            <a:pPr marL="239058" indent="-239058">
              <a:buClr>
                <a:schemeClr val="accent2"/>
              </a:buClr>
            </a:pPr>
            <a:r>
              <a:rPr lang="en-US" sz="2400" dirty="0"/>
              <a:t>37% are female</a:t>
            </a:r>
          </a:p>
          <a:p>
            <a:pPr marL="239058" indent="-239058">
              <a:buClr>
                <a:schemeClr val="accent2"/>
              </a:buClr>
            </a:pPr>
            <a:r>
              <a:rPr lang="en-US" sz="2400" dirty="0"/>
              <a:t>6% had formal innovation training</a:t>
            </a:r>
          </a:p>
          <a:p>
            <a:pPr marL="239058" indent="-239058">
              <a:buClr>
                <a:schemeClr val="accent2"/>
              </a:buClr>
            </a:pPr>
            <a:r>
              <a:rPr lang="en-US" sz="2400" dirty="0"/>
              <a:t>Vision caster, communicator, networker, explorer, facilitator</a:t>
            </a:r>
          </a:p>
        </p:txBody>
      </p:sp>
      <p:graphicFrame>
        <p:nvGraphicFramePr>
          <p:cNvPr id="10" name="Chart 9">
            <a:extLst>
              <a:ext uri="{FF2B5EF4-FFF2-40B4-BE49-F238E27FC236}">
                <a16:creationId xmlns:a16="http://schemas.microsoft.com/office/drawing/2014/main" id="{5F1293FA-FA6B-473E-AAC0-227CCB1C0C4A}"/>
              </a:ext>
            </a:extLst>
          </p:cNvPr>
          <p:cNvGraphicFramePr>
            <a:graphicFrameLocks/>
          </p:cNvGraphicFramePr>
          <p:nvPr>
            <p:extLst>
              <p:ext uri="{D42A27DB-BD31-4B8C-83A1-F6EECF244321}">
                <p14:modId xmlns:p14="http://schemas.microsoft.com/office/powerpoint/2010/main" val="3949882508"/>
              </p:ext>
            </p:extLst>
          </p:nvPr>
        </p:nvGraphicFramePr>
        <p:xfrm>
          <a:off x="8404011" y="2034381"/>
          <a:ext cx="5177421" cy="3246437"/>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27F1C424-0887-4348-A81D-993E64BEEF65}"/>
              </a:ext>
            </a:extLst>
          </p:cNvPr>
          <p:cNvSpPr/>
          <p:nvPr/>
        </p:nvSpPr>
        <p:spPr>
          <a:xfrm>
            <a:off x="3203190" y="5150266"/>
            <a:ext cx="9220200" cy="1838965"/>
          </a:xfrm>
          <a:prstGeom prst="rect">
            <a:avLst/>
          </a:prstGeom>
        </p:spPr>
        <p:txBody>
          <a:bodyPr wrap="square">
            <a:spAutoFit/>
          </a:bodyPr>
          <a:lstStyle/>
          <a:p>
            <a:pPr>
              <a:buClr>
                <a:schemeClr val="accent2"/>
              </a:buClr>
            </a:pPr>
            <a:r>
              <a:rPr lang="en-US" sz="2400" b="1" dirty="0"/>
              <a:t>Innovation Teams or Working Groups</a:t>
            </a:r>
          </a:p>
          <a:p>
            <a:pPr marL="285750" indent="-285750">
              <a:buClr>
                <a:schemeClr val="accent2"/>
              </a:buClr>
              <a:buFont typeface="Arial" panose="020B0604020202020204" pitchFamily="34" charset="0"/>
              <a:buChar char="•"/>
            </a:pPr>
            <a:r>
              <a:rPr lang="en-US" sz="2400" dirty="0"/>
              <a:t>43% of utilities had some form of innovation team</a:t>
            </a:r>
          </a:p>
          <a:p>
            <a:pPr marL="171450" indent="-171450">
              <a:buClr>
                <a:schemeClr val="accent2"/>
              </a:buClr>
              <a:buFont typeface="Arial" panose="020B0604020202020204" pitchFamily="34" charset="0"/>
              <a:buChar char="•"/>
            </a:pPr>
            <a:endParaRPr lang="en-US" sz="1050" dirty="0"/>
          </a:p>
          <a:p>
            <a:pPr marL="285750" indent="-285750">
              <a:buClr>
                <a:schemeClr val="accent2"/>
              </a:buClr>
              <a:buFont typeface="Arial" panose="020B0604020202020204" pitchFamily="34" charset="0"/>
              <a:buChar char="•"/>
            </a:pPr>
            <a:r>
              <a:rPr lang="en-US" sz="2400" dirty="0"/>
              <a:t>Usually one team (avg 11 people), representing multiple generations and departments</a:t>
            </a:r>
          </a:p>
          <a:p>
            <a:pPr>
              <a:buClr>
                <a:schemeClr val="accent2"/>
              </a:buClr>
            </a:pPr>
            <a:endParaRPr lang="en-US" sz="700" dirty="0"/>
          </a:p>
        </p:txBody>
      </p:sp>
      <p:pic>
        <p:nvPicPr>
          <p:cNvPr id="11" name="Graphic 10">
            <a:extLst>
              <a:ext uri="{FF2B5EF4-FFF2-40B4-BE49-F238E27FC236}">
                <a16:creationId xmlns:a16="http://schemas.microsoft.com/office/drawing/2014/main" id="{6AFEB5AD-6480-48FE-B099-F646D17EDE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8477" y="1883228"/>
            <a:ext cx="1471205" cy="2148514"/>
          </a:xfrm>
          <a:prstGeom prst="rect">
            <a:avLst/>
          </a:prstGeom>
        </p:spPr>
      </p:pic>
      <p:pic>
        <p:nvPicPr>
          <p:cNvPr id="12" name="Picture 11">
            <a:extLst>
              <a:ext uri="{FF2B5EF4-FFF2-40B4-BE49-F238E27FC236}">
                <a16:creationId xmlns:a16="http://schemas.microsoft.com/office/drawing/2014/main" id="{60B02ED8-A9ED-4EEF-BAC7-1E701A367F43}"/>
              </a:ext>
            </a:extLst>
          </p:cNvPr>
          <p:cNvPicPr>
            <a:picLocks noChangeAspect="1"/>
          </p:cNvPicPr>
          <p:nvPr/>
        </p:nvPicPr>
        <p:blipFill>
          <a:blip r:embed="rId6"/>
          <a:stretch>
            <a:fillRect/>
          </a:stretch>
        </p:blipFill>
        <p:spPr>
          <a:xfrm>
            <a:off x="1292226" y="2491570"/>
            <a:ext cx="1505843" cy="2332059"/>
          </a:xfrm>
          <a:prstGeom prst="rect">
            <a:avLst/>
          </a:prstGeom>
        </p:spPr>
      </p:pic>
      <p:pic>
        <p:nvPicPr>
          <p:cNvPr id="13" name="Picture 12">
            <a:extLst>
              <a:ext uri="{FF2B5EF4-FFF2-40B4-BE49-F238E27FC236}">
                <a16:creationId xmlns:a16="http://schemas.microsoft.com/office/drawing/2014/main" id="{DE148F1E-AFBB-4BDC-8881-C12180B6E138}"/>
              </a:ext>
            </a:extLst>
          </p:cNvPr>
          <p:cNvPicPr>
            <a:picLocks noChangeAspect="1"/>
          </p:cNvPicPr>
          <p:nvPr/>
        </p:nvPicPr>
        <p:blipFill>
          <a:blip r:embed="rId7"/>
          <a:stretch>
            <a:fillRect/>
          </a:stretch>
        </p:blipFill>
        <p:spPr>
          <a:xfrm>
            <a:off x="1830925" y="4910553"/>
            <a:ext cx="1510098" cy="2078678"/>
          </a:xfrm>
          <a:prstGeom prst="rect">
            <a:avLst/>
          </a:prstGeom>
        </p:spPr>
      </p:pic>
      <p:pic>
        <p:nvPicPr>
          <p:cNvPr id="14" name="Graphic 13">
            <a:extLst>
              <a:ext uri="{FF2B5EF4-FFF2-40B4-BE49-F238E27FC236}">
                <a16:creationId xmlns:a16="http://schemas.microsoft.com/office/drawing/2014/main" id="{3557F499-B95B-4B42-B372-907240E294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34184" y="4345768"/>
            <a:ext cx="1790461" cy="2332059"/>
          </a:xfrm>
          <a:prstGeom prst="rect">
            <a:avLst/>
          </a:prstGeom>
        </p:spPr>
      </p:pic>
    </p:spTree>
    <p:extLst>
      <p:ext uri="{BB962C8B-B14F-4D97-AF65-F5344CB8AC3E}">
        <p14:creationId xmlns:p14="http://schemas.microsoft.com/office/powerpoint/2010/main" val="2320943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fade">
                                      <p:cBhvr>
                                        <p:cTn id="19" dur="500"/>
                                        <p:tgtEl>
                                          <p:spTgt spid="8">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fade">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p:bldGraphic spid="10" grpId="0">
        <p:bldAsOne/>
      </p:bldGraphic>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0679-F2C9-400B-BB4C-30084942B172}"/>
              </a:ext>
            </a:extLst>
          </p:cNvPr>
          <p:cNvSpPr>
            <a:spLocks noGrp="1"/>
          </p:cNvSpPr>
          <p:nvPr>
            <p:ph type="title"/>
          </p:nvPr>
        </p:nvSpPr>
        <p:spPr/>
        <p:txBody>
          <a:bodyPr/>
          <a:lstStyle/>
          <a:p>
            <a:r>
              <a:rPr lang="en-US" b="1" dirty="0">
                <a:solidFill>
                  <a:schemeClr val="accent2"/>
                </a:solidFill>
              </a:rPr>
              <a:t>Leading utility innovation</a:t>
            </a:r>
          </a:p>
        </p:txBody>
      </p:sp>
      <p:sp>
        <p:nvSpPr>
          <p:cNvPr id="6" name="Oval 5">
            <a:extLst>
              <a:ext uri="{FF2B5EF4-FFF2-40B4-BE49-F238E27FC236}">
                <a16:creationId xmlns:a16="http://schemas.microsoft.com/office/drawing/2014/main" id="{8DA04E4F-E2C6-4E9F-81F9-A45915F821DD}"/>
              </a:ext>
            </a:extLst>
          </p:cNvPr>
          <p:cNvSpPr/>
          <p:nvPr/>
        </p:nvSpPr>
        <p:spPr>
          <a:xfrm>
            <a:off x="557751" y="2249214"/>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6695CC-231F-4CF2-97D1-77E07E10E5DE}"/>
              </a:ext>
            </a:extLst>
          </p:cNvPr>
          <p:cNvSpPr txBox="1"/>
          <p:nvPr/>
        </p:nvSpPr>
        <p:spPr>
          <a:xfrm>
            <a:off x="557750" y="2335952"/>
            <a:ext cx="903889" cy="646331"/>
          </a:xfrm>
          <a:prstGeom prst="rect">
            <a:avLst/>
          </a:prstGeom>
          <a:noFill/>
        </p:spPr>
        <p:txBody>
          <a:bodyPr wrap="square" rtlCol="0">
            <a:spAutoFit/>
          </a:bodyPr>
          <a:lstStyle/>
          <a:p>
            <a:r>
              <a:rPr lang="en-US" dirty="0"/>
              <a:t>Getting Started</a:t>
            </a:r>
          </a:p>
        </p:txBody>
      </p:sp>
      <p:sp>
        <p:nvSpPr>
          <p:cNvPr id="8" name="Arrow: Right 7">
            <a:extLst>
              <a:ext uri="{FF2B5EF4-FFF2-40B4-BE49-F238E27FC236}">
                <a16:creationId xmlns:a16="http://schemas.microsoft.com/office/drawing/2014/main" id="{D362EEE9-0A57-4064-929D-3EB41D79FDB9}"/>
              </a:ext>
            </a:extLst>
          </p:cNvPr>
          <p:cNvSpPr/>
          <p:nvPr/>
        </p:nvSpPr>
        <p:spPr>
          <a:xfrm>
            <a:off x="1419599" y="2492279"/>
            <a:ext cx="7514191" cy="396470"/>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0ECED8C-5CC7-4547-BB5B-68169AE814E6}"/>
              </a:ext>
            </a:extLst>
          </p:cNvPr>
          <p:cNvSpPr/>
          <p:nvPr/>
        </p:nvSpPr>
        <p:spPr>
          <a:xfrm>
            <a:off x="2396585" y="4140685"/>
            <a:ext cx="7363219" cy="375718"/>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962192-A31C-4681-8E35-57F6F961A696}"/>
              </a:ext>
            </a:extLst>
          </p:cNvPr>
          <p:cNvPicPr>
            <a:picLocks noChangeAspect="1"/>
          </p:cNvPicPr>
          <p:nvPr/>
        </p:nvPicPr>
        <p:blipFill rotWithShape="1">
          <a:blip r:embed="rId2"/>
          <a:srcRect l="49776"/>
          <a:stretch/>
        </p:blipFill>
        <p:spPr>
          <a:xfrm>
            <a:off x="9732579" y="2589862"/>
            <a:ext cx="918584" cy="1828959"/>
          </a:xfrm>
          <a:prstGeom prst="rect">
            <a:avLst/>
          </a:prstGeom>
        </p:spPr>
      </p:pic>
      <p:pic>
        <p:nvPicPr>
          <p:cNvPr id="21" name="Picture 20">
            <a:extLst>
              <a:ext uri="{FF2B5EF4-FFF2-40B4-BE49-F238E27FC236}">
                <a16:creationId xmlns:a16="http://schemas.microsoft.com/office/drawing/2014/main" id="{9B1A3324-4FE4-457C-8DA2-C7F809D8B11C}"/>
              </a:ext>
            </a:extLst>
          </p:cNvPr>
          <p:cNvPicPr>
            <a:picLocks noChangeAspect="1"/>
          </p:cNvPicPr>
          <p:nvPr/>
        </p:nvPicPr>
        <p:blipFill rotWithShape="1">
          <a:blip r:embed="rId2"/>
          <a:srcRect l="49776"/>
          <a:stretch/>
        </p:blipFill>
        <p:spPr>
          <a:xfrm flipH="1" flipV="1">
            <a:off x="1478001" y="4248777"/>
            <a:ext cx="918584" cy="1828959"/>
          </a:xfrm>
          <a:prstGeom prst="rect">
            <a:avLst/>
          </a:prstGeom>
        </p:spPr>
      </p:pic>
      <p:sp>
        <p:nvSpPr>
          <p:cNvPr id="22" name="Arrow: Right 21">
            <a:extLst>
              <a:ext uri="{FF2B5EF4-FFF2-40B4-BE49-F238E27FC236}">
                <a16:creationId xmlns:a16="http://schemas.microsoft.com/office/drawing/2014/main" id="{4E68B818-DEAC-41B4-88B9-A5151B907CDB}"/>
              </a:ext>
            </a:extLst>
          </p:cNvPr>
          <p:cNvSpPr/>
          <p:nvPr/>
        </p:nvSpPr>
        <p:spPr>
          <a:xfrm>
            <a:off x="2396586" y="5782783"/>
            <a:ext cx="9868986" cy="389016"/>
          </a:xfrm>
          <a:prstGeom prst="rightArrow">
            <a:avLst>
              <a:gd name="adj1" fmla="val 50000"/>
              <a:gd name="adj2" fmla="val 839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449169-5EC9-4A5E-9A10-4ACA8999699D}"/>
              </a:ext>
            </a:extLst>
          </p:cNvPr>
          <p:cNvSpPr txBox="1"/>
          <p:nvPr/>
        </p:nvSpPr>
        <p:spPr>
          <a:xfrm>
            <a:off x="5336146" y="1906363"/>
            <a:ext cx="3454443" cy="685701"/>
          </a:xfrm>
          <a:prstGeom prst="rect">
            <a:avLst/>
          </a:prstGeom>
          <a:noFill/>
        </p:spPr>
        <p:txBody>
          <a:bodyPr wrap="square" rtlCol="0">
            <a:spAutoFit/>
          </a:bodyPr>
          <a:lstStyle/>
          <a:p>
            <a:pPr>
              <a:lnSpc>
                <a:spcPct val="90000"/>
              </a:lnSpc>
              <a:spcBef>
                <a:spcPts val="178"/>
              </a:spcBef>
              <a:spcAft>
                <a:spcPts val="357"/>
              </a:spcAft>
            </a:pPr>
            <a:r>
              <a:rPr lang="en-US" sz="2142" b="1" dirty="0"/>
              <a:t>Define your aspirations and key focus areas</a:t>
            </a:r>
          </a:p>
        </p:txBody>
      </p:sp>
      <p:sp>
        <p:nvSpPr>
          <p:cNvPr id="28" name="TextBox 27">
            <a:extLst>
              <a:ext uri="{FF2B5EF4-FFF2-40B4-BE49-F238E27FC236}">
                <a16:creationId xmlns:a16="http://schemas.microsoft.com/office/drawing/2014/main" id="{BE031897-94CA-4CEE-90A0-C2FB13A417D8}"/>
              </a:ext>
            </a:extLst>
          </p:cNvPr>
          <p:cNvSpPr txBox="1"/>
          <p:nvPr/>
        </p:nvSpPr>
        <p:spPr>
          <a:xfrm>
            <a:off x="9854759" y="1964581"/>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Benchmark your environment</a:t>
            </a:r>
          </a:p>
        </p:txBody>
      </p:sp>
      <p:sp>
        <p:nvSpPr>
          <p:cNvPr id="29" name="TextBox 28">
            <a:extLst>
              <a:ext uri="{FF2B5EF4-FFF2-40B4-BE49-F238E27FC236}">
                <a16:creationId xmlns:a16="http://schemas.microsoft.com/office/drawing/2014/main" id="{EFF40A1B-5628-4C6B-A407-E4777CC7F680}"/>
              </a:ext>
            </a:extLst>
          </p:cNvPr>
          <p:cNvSpPr txBox="1"/>
          <p:nvPr/>
        </p:nvSpPr>
        <p:spPr>
          <a:xfrm>
            <a:off x="7316730" y="3563076"/>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Draft an innovation strategy</a:t>
            </a:r>
          </a:p>
        </p:txBody>
      </p:sp>
      <p:sp>
        <p:nvSpPr>
          <p:cNvPr id="30" name="TextBox 29">
            <a:extLst>
              <a:ext uri="{FF2B5EF4-FFF2-40B4-BE49-F238E27FC236}">
                <a16:creationId xmlns:a16="http://schemas.microsoft.com/office/drawing/2014/main" id="{20CDFCFE-D656-4C71-B64C-BE7377D68A42}"/>
              </a:ext>
            </a:extLst>
          </p:cNvPr>
          <p:cNvSpPr txBox="1"/>
          <p:nvPr/>
        </p:nvSpPr>
        <p:spPr>
          <a:xfrm>
            <a:off x="3185103" y="3558046"/>
            <a:ext cx="3056590" cy="685701"/>
          </a:xfrm>
          <a:prstGeom prst="rect">
            <a:avLst/>
          </a:prstGeom>
          <a:noFill/>
        </p:spPr>
        <p:txBody>
          <a:bodyPr wrap="square" rtlCol="0">
            <a:spAutoFit/>
          </a:bodyPr>
          <a:lstStyle/>
          <a:p>
            <a:pPr>
              <a:lnSpc>
                <a:spcPct val="90000"/>
              </a:lnSpc>
              <a:spcBef>
                <a:spcPts val="178"/>
              </a:spcBef>
              <a:spcAft>
                <a:spcPts val="357"/>
              </a:spcAft>
            </a:pPr>
            <a:r>
              <a:rPr lang="en-US" sz="2142" b="1" dirty="0"/>
              <a:t>Gather a critical mass of leaders and influencers</a:t>
            </a:r>
          </a:p>
        </p:txBody>
      </p:sp>
      <p:sp>
        <p:nvSpPr>
          <p:cNvPr id="31" name="TextBox 30">
            <a:extLst>
              <a:ext uri="{FF2B5EF4-FFF2-40B4-BE49-F238E27FC236}">
                <a16:creationId xmlns:a16="http://schemas.microsoft.com/office/drawing/2014/main" id="{F5BEDA38-454A-4ABC-8D9C-D08425BCD2DD}"/>
              </a:ext>
            </a:extLst>
          </p:cNvPr>
          <p:cNvSpPr txBox="1"/>
          <p:nvPr/>
        </p:nvSpPr>
        <p:spPr>
          <a:xfrm>
            <a:off x="5417380" y="5207713"/>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Build idea infrastructure</a:t>
            </a:r>
          </a:p>
        </p:txBody>
      </p:sp>
      <p:sp>
        <p:nvSpPr>
          <p:cNvPr id="36" name="TextBox 35">
            <a:extLst>
              <a:ext uri="{FF2B5EF4-FFF2-40B4-BE49-F238E27FC236}">
                <a16:creationId xmlns:a16="http://schemas.microsoft.com/office/drawing/2014/main" id="{CA73413F-1CD9-46CF-B77B-D1D167A350C0}"/>
              </a:ext>
            </a:extLst>
          </p:cNvPr>
          <p:cNvSpPr txBox="1"/>
          <p:nvPr/>
        </p:nvSpPr>
        <p:spPr>
          <a:xfrm>
            <a:off x="9634706" y="5161571"/>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Refresh your partnerships</a:t>
            </a:r>
          </a:p>
        </p:txBody>
      </p:sp>
      <p:grpSp>
        <p:nvGrpSpPr>
          <p:cNvPr id="40" name="Group 39">
            <a:extLst>
              <a:ext uri="{FF2B5EF4-FFF2-40B4-BE49-F238E27FC236}">
                <a16:creationId xmlns:a16="http://schemas.microsoft.com/office/drawing/2014/main" id="{E547B33B-19D2-4479-A338-FBA7F79B7A1A}"/>
              </a:ext>
            </a:extLst>
          </p:cNvPr>
          <p:cNvGrpSpPr/>
          <p:nvPr/>
        </p:nvGrpSpPr>
        <p:grpSpPr>
          <a:xfrm>
            <a:off x="4515855" y="5550563"/>
            <a:ext cx="861848" cy="861848"/>
            <a:chOff x="9417967" y="1745102"/>
            <a:chExt cx="708750" cy="708750"/>
          </a:xfrm>
        </p:grpSpPr>
        <p:sp>
          <p:nvSpPr>
            <p:cNvPr id="41" name="Oval 40">
              <a:extLst>
                <a:ext uri="{FF2B5EF4-FFF2-40B4-BE49-F238E27FC236}">
                  <a16:creationId xmlns:a16="http://schemas.microsoft.com/office/drawing/2014/main" id="{9BF7C12B-E80F-4F90-848B-6FAA02FC561F}"/>
                </a:ext>
              </a:extLst>
            </p:cNvPr>
            <p:cNvSpPr/>
            <p:nvPr/>
          </p:nvSpPr>
          <p:spPr>
            <a:xfrm>
              <a:off x="9417967" y="1745102"/>
              <a:ext cx="708750" cy="708750"/>
            </a:xfrm>
            <a:prstGeom prst="ellipse">
              <a:avLst/>
            </a:prstGeom>
            <a:solidFill>
              <a:srgbClr val="C000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42" name="Freeform 101">
              <a:extLst>
                <a:ext uri="{FF2B5EF4-FFF2-40B4-BE49-F238E27FC236}">
                  <a16:creationId xmlns:a16="http://schemas.microsoft.com/office/drawing/2014/main" id="{9427A574-4A1B-451F-8277-1EAA024C536F}"/>
                </a:ext>
              </a:extLst>
            </p:cNvPr>
            <p:cNvSpPr>
              <a:spLocks noEditPoints="1"/>
            </p:cNvSpPr>
            <p:nvPr/>
          </p:nvSpPr>
          <p:spPr bwMode="auto">
            <a:xfrm>
              <a:off x="9485042" y="1855130"/>
              <a:ext cx="531274" cy="491518"/>
            </a:xfrm>
            <a:custGeom>
              <a:avLst/>
              <a:gdLst>
                <a:gd name="T0" fmla="*/ 133841 w 68"/>
                <a:gd name="T1" fmla="*/ 123371 h 63"/>
                <a:gd name="T2" fmla="*/ 140704 w 68"/>
                <a:gd name="T3" fmla="*/ 150787 h 63"/>
                <a:gd name="T4" fmla="*/ 120113 w 68"/>
                <a:gd name="T5" fmla="*/ 171349 h 63"/>
                <a:gd name="T6" fmla="*/ 92659 w 68"/>
                <a:gd name="T7" fmla="*/ 181630 h 63"/>
                <a:gd name="T8" fmla="*/ 61773 w 68"/>
                <a:gd name="T9" fmla="*/ 181630 h 63"/>
                <a:gd name="T10" fmla="*/ 37750 w 68"/>
                <a:gd name="T11" fmla="*/ 171349 h 63"/>
                <a:gd name="T12" fmla="*/ 13727 w 68"/>
                <a:gd name="T13" fmla="*/ 150787 h 63"/>
                <a:gd name="T14" fmla="*/ 20591 w 68"/>
                <a:gd name="T15" fmla="*/ 123371 h 63"/>
                <a:gd name="T16" fmla="*/ 0 w 68"/>
                <a:gd name="T17" fmla="*/ 95956 h 63"/>
                <a:gd name="T18" fmla="*/ 24023 w 68"/>
                <a:gd name="T19" fmla="*/ 78821 h 63"/>
                <a:gd name="T20" fmla="*/ 13727 w 68"/>
                <a:gd name="T21" fmla="*/ 61686 h 63"/>
                <a:gd name="T22" fmla="*/ 51477 w 68"/>
                <a:gd name="T23" fmla="*/ 54832 h 63"/>
                <a:gd name="T24" fmla="*/ 65204 w 68"/>
                <a:gd name="T25" fmla="*/ 27416 h 63"/>
                <a:gd name="T26" fmla="*/ 96091 w 68"/>
                <a:gd name="T27" fmla="*/ 51405 h 63"/>
                <a:gd name="T28" fmla="*/ 120113 w 68"/>
                <a:gd name="T29" fmla="*/ 41124 h 63"/>
                <a:gd name="T30" fmla="*/ 140704 w 68"/>
                <a:gd name="T31" fmla="*/ 65113 h 63"/>
                <a:gd name="T32" fmla="*/ 154431 w 68"/>
                <a:gd name="T33" fmla="*/ 92529 h 63"/>
                <a:gd name="T34" fmla="*/ 78932 w 68"/>
                <a:gd name="T35" fmla="*/ 75394 h 63"/>
                <a:gd name="T36" fmla="*/ 109818 w 68"/>
                <a:gd name="T37" fmla="*/ 106237 h 63"/>
                <a:gd name="T38" fmla="*/ 216204 w 68"/>
                <a:gd name="T39" fmla="*/ 54832 h 63"/>
                <a:gd name="T40" fmla="*/ 219636 w 68"/>
                <a:gd name="T41" fmla="*/ 82248 h 63"/>
                <a:gd name="T42" fmla="*/ 188749 w 68"/>
                <a:gd name="T43" fmla="*/ 75394 h 63"/>
                <a:gd name="T44" fmla="*/ 157863 w 68"/>
                <a:gd name="T45" fmla="*/ 82248 h 63"/>
                <a:gd name="T46" fmla="*/ 157863 w 68"/>
                <a:gd name="T47" fmla="*/ 54832 h 63"/>
                <a:gd name="T48" fmla="*/ 157863 w 68"/>
                <a:gd name="T49" fmla="*/ 30843 h 63"/>
                <a:gd name="T50" fmla="*/ 157863 w 68"/>
                <a:gd name="T51" fmla="*/ 6854 h 63"/>
                <a:gd name="T52" fmla="*/ 188749 w 68"/>
                <a:gd name="T53" fmla="*/ 13708 h 63"/>
                <a:gd name="T54" fmla="*/ 202477 w 68"/>
                <a:gd name="T55" fmla="*/ 0 h 63"/>
                <a:gd name="T56" fmla="*/ 212772 w 68"/>
                <a:gd name="T57" fmla="*/ 23989 h 63"/>
                <a:gd name="T58" fmla="*/ 233363 w 68"/>
                <a:gd name="T59" fmla="*/ 51405 h 63"/>
                <a:gd name="T60" fmla="*/ 212772 w 68"/>
                <a:gd name="T61" fmla="*/ 188484 h 63"/>
                <a:gd name="T62" fmla="*/ 202477 w 68"/>
                <a:gd name="T63" fmla="*/ 215900 h 63"/>
                <a:gd name="T64" fmla="*/ 185318 w 68"/>
                <a:gd name="T65" fmla="*/ 202192 h 63"/>
                <a:gd name="T66" fmla="*/ 154431 w 68"/>
                <a:gd name="T67" fmla="*/ 205619 h 63"/>
                <a:gd name="T68" fmla="*/ 140704 w 68"/>
                <a:gd name="T69" fmla="*/ 178203 h 63"/>
                <a:gd name="T70" fmla="*/ 161295 w 68"/>
                <a:gd name="T71" fmla="*/ 150787 h 63"/>
                <a:gd name="T72" fmla="*/ 171590 w 68"/>
                <a:gd name="T73" fmla="*/ 123371 h 63"/>
                <a:gd name="T74" fmla="*/ 192181 w 68"/>
                <a:gd name="T75" fmla="*/ 137079 h 63"/>
                <a:gd name="T76" fmla="*/ 219636 w 68"/>
                <a:gd name="T77" fmla="*/ 133652 h 63"/>
                <a:gd name="T78" fmla="*/ 216204 w 68"/>
                <a:gd name="T79" fmla="*/ 157641 h 63"/>
                <a:gd name="T80" fmla="*/ 188749 w 68"/>
                <a:gd name="T81" fmla="*/ 27416 h 63"/>
                <a:gd name="T82" fmla="*/ 202477 w 68"/>
                <a:gd name="T83" fmla="*/ 44551 h 63"/>
                <a:gd name="T84" fmla="*/ 171590 w 68"/>
                <a:gd name="T85" fmla="*/ 167922 h 63"/>
                <a:gd name="T86" fmla="*/ 188749 w 68"/>
                <a:gd name="T87" fmla="*/ 154214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6" dirty="0"/>
            </a:p>
          </p:txBody>
        </p:sp>
      </p:grpSp>
      <p:grpSp>
        <p:nvGrpSpPr>
          <p:cNvPr id="43" name="Group 42">
            <a:extLst>
              <a:ext uri="{FF2B5EF4-FFF2-40B4-BE49-F238E27FC236}">
                <a16:creationId xmlns:a16="http://schemas.microsoft.com/office/drawing/2014/main" id="{BFEDEB32-E899-4BA0-BABA-67D0360B7A60}"/>
              </a:ext>
            </a:extLst>
          </p:cNvPr>
          <p:cNvGrpSpPr/>
          <p:nvPr/>
        </p:nvGrpSpPr>
        <p:grpSpPr>
          <a:xfrm>
            <a:off x="2321760" y="3878414"/>
            <a:ext cx="861848" cy="861848"/>
            <a:chOff x="6218194" y="3219428"/>
            <a:chExt cx="708750" cy="708750"/>
          </a:xfrm>
        </p:grpSpPr>
        <p:sp>
          <p:nvSpPr>
            <p:cNvPr id="44" name="Oval 43">
              <a:extLst>
                <a:ext uri="{FF2B5EF4-FFF2-40B4-BE49-F238E27FC236}">
                  <a16:creationId xmlns:a16="http://schemas.microsoft.com/office/drawing/2014/main" id="{3A7A8D81-1253-4856-AA53-888BFA33569E}"/>
                </a:ext>
              </a:extLst>
            </p:cNvPr>
            <p:cNvSpPr/>
            <p:nvPr/>
          </p:nvSpPr>
          <p:spPr>
            <a:xfrm>
              <a:off x="6218194" y="3219428"/>
              <a:ext cx="708750" cy="70875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7">
              <a:extLst>
                <a:ext uri="{FF2B5EF4-FFF2-40B4-BE49-F238E27FC236}">
                  <a16:creationId xmlns:a16="http://schemas.microsoft.com/office/drawing/2014/main" id="{6BBAD887-D442-4F2A-A4BA-C1B328AA6AE1}"/>
                </a:ext>
              </a:extLst>
            </p:cNvPr>
            <p:cNvSpPr>
              <a:spLocks noChangeArrowheads="1"/>
            </p:cNvSpPr>
            <p:nvPr/>
          </p:nvSpPr>
          <p:spPr bwMode="auto">
            <a:xfrm>
              <a:off x="6322681" y="3367501"/>
              <a:ext cx="496526" cy="367158"/>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57" name="Group 56">
            <a:extLst>
              <a:ext uri="{FF2B5EF4-FFF2-40B4-BE49-F238E27FC236}">
                <a16:creationId xmlns:a16="http://schemas.microsoft.com/office/drawing/2014/main" id="{B16176D8-B571-4CE9-957B-DC7A9925B910}"/>
              </a:ext>
            </a:extLst>
          </p:cNvPr>
          <p:cNvGrpSpPr/>
          <p:nvPr/>
        </p:nvGrpSpPr>
        <p:grpSpPr>
          <a:xfrm>
            <a:off x="8771666" y="5533172"/>
            <a:ext cx="873948" cy="861848"/>
            <a:chOff x="8771666" y="5533172"/>
            <a:chExt cx="873948" cy="861848"/>
          </a:xfrm>
        </p:grpSpPr>
        <p:sp>
          <p:nvSpPr>
            <p:cNvPr id="56" name="Oval 55">
              <a:extLst>
                <a:ext uri="{FF2B5EF4-FFF2-40B4-BE49-F238E27FC236}">
                  <a16:creationId xmlns:a16="http://schemas.microsoft.com/office/drawing/2014/main" id="{1704FE4E-AEA2-4B06-BA49-A35007B79D3A}"/>
                </a:ext>
              </a:extLst>
            </p:cNvPr>
            <p:cNvSpPr/>
            <p:nvPr/>
          </p:nvSpPr>
          <p:spPr>
            <a:xfrm>
              <a:off x="8771666" y="5533172"/>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87">
              <a:extLst>
                <a:ext uri="{FF2B5EF4-FFF2-40B4-BE49-F238E27FC236}">
                  <a16:creationId xmlns:a16="http://schemas.microsoft.com/office/drawing/2014/main" id="{96AC914A-BFCA-412E-B902-651D63DE328C}"/>
                </a:ext>
              </a:extLst>
            </p:cNvPr>
            <p:cNvSpPr>
              <a:spLocks noChangeArrowheads="1"/>
            </p:cNvSpPr>
            <p:nvPr/>
          </p:nvSpPr>
          <p:spPr bwMode="auto">
            <a:xfrm>
              <a:off x="8783767" y="5550563"/>
              <a:ext cx="861847" cy="836672"/>
            </a:xfrm>
            <a:custGeom>
              <a:avLst/>
              <a:gdLst>
                <a:gd name="T0" fmla="*/ 51370 w 462"/>
                <a:gd name="T1" fmla="*/ 67883 h 452"/>
                <a:gd name="T2" fmla="*/ 83086 w 462"/>
                <a:gd name="T3" fmla="*/ 43607 h 452"/>
                <a:gd name="T4" fmla="*/ 83086 w 462"/>
                <a:gd name="T5" fmla="*/ 31469 h 452"/>
                <a:gd name="T6" fmla="*/ 19655 w 462"/>
                <a:gd name="T7" fmla="*/ 39561 h 452"/>
                <a:gd name="T8" fmla="*/ 51370 w 462"/>
                <a:gd name="T9" fmla="*/ 67883 h 452"/>
                <a:gd name="T10" fmla="*/ 27695 w 462"/>
                <a:gd name="T11" fmla="*/ 87664 h 452"/>
                <a:gd name="T12" fmla="*/ 11614 w 462"/>
                <a:gd name="T13" fmla="*/ 55745 h 452"/>
                <a:gd name="T14" fmla="*/ 15634 w 462"/>
                <a:gd name="T15" fmla="*/ 151051 h 452"/>
                <a:gd name="T16" fmla="*/ 27695 w 462"/>
                <a:gd name="T17" fmla="*/ 87664 h 452"/>
                <a:gd name="T18" fmla="*/ 102741 w 462"/>
                <a:gd name="T19" fmla="*/ 15735 h 452"/>
                <a:gd name="T20" fmla="*/ 154558 w 462"/>
                <a:gd name="T21" fmla="*/ 11688 h 452"/>
                <a:gd name="T22" fmla="*/ 67452 w 462"/>
                <a:gd name="T23" fmla="*/ 3596 h 452"/>
                <a:gd name="T24" fmla="*/ 102741 w 462"/>
                <a:gd name="T25" fmla="*/ 15735 h 452"/>
                <a:gd name="T26" fmla="*/ 134456 w 462"/>
                <a:gd name="T27" fmla="*/ 119582 h 452"/>
                <a:gd name="T28" fmla="*/ 110781 w 462"/>
                <a:gd name="T29" fmla="*/ 59342 h 452"/>
                <a:gd name="T30" fmla="*/ 91127 w 462"/>
                <a:gd name="T31" fmla="*/ 55745 h 452"/>
                <a:gd name="T32" fmla="*/ 71472 w 462"/>
                <a:gd name="T33" fmla="*/ 87664 h 452"/>
                <a:gd name="T34" fmla="*/ 134456 w 462"/>
                <a:gd name="T35" fmla="*/ 119582 h 452"/>
                <a:gd name="T36" fmla="*/ 162152 w 462"/>
                <a:gd name="T37" fmla="*/ 147005 h 452"/>
                <a:gd name="T38" fmla="*/ 162152 w 462"/>
                <a:gd name="T39" fmla="*/ 182970 h 452"/>
                <a:gd name="T40" fmla="*/ 174213 w 462"/>
                <a:gd name="T41" fmla="*/ 135317 h 452"/>
                <a:gd name="T42" fmla="*/ 130436 w 462"/>
                <a:gd name="T43" fmla="*/ 135317 h 452"/>
                <a:gd name="T44" fmla="*/ 63431 w 462"/>
                <a:gd name="T45" fmla="*/ 107444 h 452"/>
                <a:gd name="T46" fmla="*/ 47797 w 462"/>
                <a:gd name="T47" fmla="*/ 107444 h 452"/>
                <a:gd name="T48" fmla="*/ 63431 w 462"/>
                <a:gd name="T49" fmla="*/ 195108 h 452"/>
                <a:gd name="T50" fmla="*/ 170192 w 462"/>
                <a:gd name="T51" fmla="*/ 23827 h 452"/>
                <a:gd name="T52" fmla="*/ 122842 w 462"/>
                <a:gd name="T53" fmla="*/ 35515 h 452"/>
                <a:gd name="T54" fmla="*/ 122842 w 462"/>
                <a:gd name="T55" fmla="*/ 47653 h 452"/>
                <a:gd name="T56" fmla="*/ 174213 w 462"/>
                <a:gd name="T57" fmla="*/ 119582 h 452"/>
                <a:gd name="T58" fmla="*/ 205928 w 462"/>
                <a:gd name="T59" fmla="*/ 99352 h 452"/>
                <a:gd name="T60" fmla="*/ 142497 w 462"/>
                <a:gd name="T61" fmla="*/ 147005 h 452"/>
                <a:gd name="T62" fmla="*/ 79066 w 462"/>
                <a:gd name="T63" fmla="*/ 199154 h 452"/>
                <a:gd name="T64" fmla="*/ 146517 w 462"/>
                <a:gd name="T65" fmla="*/ 195108 h 452"/>
                <a:gd name="T66" fmla="*/ 146517 w 462"/>
                <a:gd name="T67" fmla="*/ 151051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35" name="Oval 34">
            <a:extLst>
              <a:ext uri="{FF2B5EF4-FFF2-40B4-BE49-F238E27FC236}">
                <a16:creationId xmlns:a16="http://schemas.microsoft.com/office/drawing/2014/main" id="{1896A795-666F-4FED-A429-C09A39D478C8}"/>
              </a:ext>
            </a:extLst>
          </p:cNvPr>
          <p:cNvSpPr/>
          <p:nvPr/>
        </p:nvSpPr>
        <p:spPr>
          <a:xfrm>
            <a:off x="4515855" y="5546027"/>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DAC43FB-2046-4FAF-86E2-42F061E4C8F2}"/>
              </a:ext>
            </a:extLst>
          </p:cNvPr>
          <p:cNvSpPr/>
          <p:nvPr/>
        </p:nvSpPr>
        <p:spPr>
          <a:xfrm>
            <a:off x="8771666" y="5527763"/>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13ED648-44B1-4903-944D-B2F6267D7B22}"/>
              </a:ext>
            </a:extLst>
          </p:cNvPr>
          <p:cNvSpPr/>
          <p:nvPr/>
        </p:nvSpPr>
        <p:spPr>
          <a:xfrm>
            <a:off x="5417380" y="5060742"/>
            <a:ext cx="3220037" cy="78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C6E9882-6C6D-4B63-B8CD-F5ECBDF67E18}"/>
              </a:ext>
            </a:extLst>
          </p:cNvPr>
          <p:cNvSpPr/>
          <p:nvPr/>
        </p:nvSpPr>
        <p:spPr>
          <a:xfrm>
            <a:off x="9722672" y="5051321"/>
            <a:ext cx="1804127" cy="78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0142F0A-5354-4B7A-BE52-FA3794672BC7}"/>
              </a:ext>
            </a:extLst>
          </p:cNvPr>
          <p:cNvGrpSpPr/>
          <p:nvPr/>
        </p:nvGrpSpPr>
        <p:grpSpPr>
          <a:xfrm>
            <a:off x="8891750" y="2236513"/>
            <a:ext cx="861848" cy="861848"/>
            <a:chOff x="8891750" y="2249213"/>
            <a:chExt cx="861848" cy="861848"/>
          </a:xfrm>
        </p:grpSpPr>
        <p:sp>
          <p:nvSpPr>
            <p:cNvPr id="47" name="Oval 46">
              <a:extLst>
                <a:ext uri="{FF2B5EF4-FFF2-40B4-BE49-F238E27FC236}">
                  <a16:creationId xmlns:a16="http://schemas.microsoft.com/office/drawing/2014/main" id="{0D261923-0563-4B91-86EB-C8997FE67717}"/>
                </a:ext>
              </a:extLst>
            </p:cNvPr>
            <p:cNvSpPr/>
            <p:nvPr/>
          </p:nvSpPr>
          <p:spPr>
            <a:xfrm>
              <a:off x="8891750" y="2249213"/>
              <a:ext cx="861848" cy="861848"/>
            </a:xfrm>
            <a:prstGeom prst="ellipse">
              <a:avLst/>
            </a:prstGeom>
            <a:solidFill>
              <a:schemeClr val="accent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48" name="Freeform 161">
              <a:extLst>
                <a:ext uri="{FF2B5EF4-FFF2-40B4-BE49-F238E27FC236}">
                  <a16:creationId xmlns:a16="http://schemas.microsoft.com/office/drawing/2014/main" id="{7FB3DDA0-58CD-4163-A14B-B8B5E0EE3726}"/>
                </a:ext>
              </a:extLst>
            </p:cNvPr>
            <p:cNvSpPr>
              <a:spLocks noChangeArrowheads="1"/>
            </p:cNvSpPr>
            <p:nvPr/>
          </p:nvSpPr>
          <p:spPr bwMode="auto">
            <a:xfrm>
              <a:off x="9065210" y="2365269"/>
              <a:ext cx="500941" cy="652385"/>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58" name="Group 57">
            <a:extLst>
              <a:ext uri="{FF2B5EF4-FFF2-40B4-BE49-F238E27FC236}">
                <a16:creationId xmlns:a16="http://schemas.microsoft.com/office/drawing/2014/main" id="{368CAE6B-8B37-493A-A3ED-37C56676CF77}"/>
              </a:ext>
            </a:extLst>
          </p:cNvPr>
          <p:cNvGrpSpPr/>
          <p:nvPr/>
        </p:nvGrpSpPr>
        <p:grpSpPr>
          <a:xfrm>
            <a:off x="4439755" y="2158938"/>
            <a:ext cx="861848" cy="861848"/>
            <a:chOff x="4439755" y="2158938"/>
            <a:chExt cx="861848" cy="861848"/>
          </a:xfrm>
        </p:grpSpPr>
        <p:sp>
          <p:nvSpPr>
            <p:cNvPr id="59" name="Oval 58">
              <a:extLst>
                <a:ext uri="{FF2B5EF4-FFF2-40B4-BE49-F238E27FC236}">
                  <a16:creationId xmlns:a16="http://schemas.microsoft.com/office/drawing/2014/main" id="{2AF3CD19-E3F4-44AA-97C7-B54FB802D601}"/>
                </a:ext>
              </a:extLst>
            </p:cNvPr>
            <p:cNvSpPr/>
            <p:nvPr/>
          </p:nvSpPr>
          <p:spPr>
            <a:xfrm>
              <a:off x="4439755" y="2158938"/>
              <a:ext cx="861848" cy="861848"/>
            </a:xfrm>
            <a:prstGeom prst="ellipse">
              <a:avLst/>
            </a:prstGeom>
            <a:solidFill>
              <a:srgbClr val="00B0F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0" name="Graphic 59" descr="Highway scene">
              <a:extLst>
                <a:ext uri="{FF2B5EF4-FFF2-40B4-BE49-F238E27FC236}">
                  <a16:creationId xmlns:a16="http://schemas.microsoft.com/office/drawing/2014/main" id="{3B836DE4-5F6E-472E-85B6-A2321915F3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8083" y="2200366"/>
              <a:ext cx="685701" cy="685701"/>
            </a:xfrm>
            <a:prstGeom prst="rect">
              <a:avLst/>
            </a:prstGeom>
          </p:spPr>
        </p:pic>
      </p:grpSp>
      <p:grpSp>
        <p:nvGrpSpPr>
          <p:cNvPr id="61" name="Group 60">
            <a:extLst>
              <a:ext uri="{FF2B5EF4-FFF2-40B4-BE49-F238E27FC236}">
                <a16:creationId xmlns:a16="http://schemas.microsoft.com/office/drawing/2014/main" id="{CFDAAE3C-BE3A-40F6-ABFA-899A22CBE8B3}"/>
              </a:ext>
            </a:extLst>
          </p:cNvPr>
          <p:cNvGrpSpPr/>
          <p:nvPr/>
        </p:nvGrpSpPr>
        <p:grpSpPr>
          <a:xfrm>
            <a:off x="6465455" y="3839643"/>
            <a:ext cx="865624" cy="895183"/>
            <a:chOff x="6465455" y="3839643"/>
            <a:chExt cx="865624" cy="895183"/>
          </a:xfrm>
        </p:grpSpPr>
        <p:sp>
          <p:nvSpPr>
            <p:cNvPr id="62" name="Oval 61">
              <a:extLst>
                <a:ext uri="{FF2B5EF4-FFF2-40B4-BE49-F238E27FC236}">
                  <a16:creationId xmlns:a16="http://schemas.microsoft.com/office/drawing/2014/main" id="{8233F9AC-089C-4A42-8C9B-33741F133601}"/>
                </a:ext>
              </a:extLst>
            </p:cNvPr>
            <p:cNvSpPr/>
            <p:nvPr/>
          </p:nvSpPr>
          <p:spPr>
            <a:xfrm>
              <a:off x="6469231" y="3872978"/>
              <a:ext cx="861848" cy="861848"/>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pic>
          <p:nvPicPr>
            <p:cNvPr id="63" name="Graphic 62" descr="Map with pin">
              <a:extLst>
                <a:ext uri="{FF2B5EF4-FFF2-40B4-BE49-F238E27FC236}">
                  <a16:creationId xmlns:a16="http://schemas.microsoft.com/office/drawing/2014/main" id="{E9DFCA33-405D-455F-863D-B1C6746298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5455" y="3839643"/>
              <a:ext cx="847606" cy="847606"/>
            </a:xfrm>
            <a:prstGeom prst="rect">
              <a:avLst/>
            </a:prstGeom>
          </p:spPr>
        </p:pic>
      </p:grpSp>
    </p:spTree>
    <p:extLst>
      <p:ext uri="{BB962C8B-B14F-4D97-AF65-F5344CB8AC3E}">
        <p14:creationId xmlns:p14="http://schemas.microsoft.com/office/powerpoint/2010/main" val="4131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9"/>
                                        </p:tgtEl>
                                      </p:cBhvr>
                                    </p:animEffect>
                                    <p:set>
                                      <p:cBhvr>
                                        <p:cTn id="7" dur="1" fill="hold">
                                          <p:stCondLst>
                                            <p:cond delay="499"/>
                                          </p:stCondLst>
                                        </p:cTn>
                                        <p:tgtEl>
                                          <p:spTgt spid="39"/>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8"/>
                                        </p:tgtEl>
                                      </p:cBhvr>
                                    </p:animEffect>
                                    <p:set>
                                      <p:cBhvr>
                                        <p:cTn id="10" dur="1" fill="hold">
                                          <p:stCondLst>
                                            <p:cond delay="499"/>
                                          </p:stCondLst>
                                        </p:cTn>
                                        <p:tgtEl>
                                          <p:spTgt spid="3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7"/>
                                        </p:tgtEl>
                                      </p:cBhvr>
                                    </p:animEffect>
                                    <p:set>
                                      <p:cBhvr>
                                        <p:cTn id="16" dur="1" fill="hold">
                                          <p:stCondLst>
                                            <p:cond delay="499"/>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BC3E-6AD6-447C-A450-8DF3FC73B90C}"/>
              </a:ext>
            </a:extLst>
          </p:cNvPr>
          <p:cNvSpPr>
            <a:spLocks noGrp="1"/>
          </p:cNvSpPr>
          <p:nvPr>
            <p:ph type="title"/>
          </p:nvPr>
        </p:nvSpPr>
        <p:spPr/>
        <p:txBody>
          <a:bodyPr>
            <a:normAutofit/>
          </a:bodyPr>
          <a:lstStyle/>
          <a:p>
            <a:r>
              <a:rPr lang="en-US" sz="4400" b="1" dirty="0">
                <a:solidFill>
                  <a:schemeClr val="accent2"/>
                </a:solidFill>
              </a:rPr>
              <a:t>Build idea infrastructure</a:t>
            </a:r>
          </a:p>
        </p:txBody>
      </p:sp>
      <p:sp>
        <p:nvSpPr>
          <p:cNvPr id="9" name="TextBox 8">
            <a:extLst>
              <a:ext uri="{FF2B5EF4-FFF2-40B4-BE49-F238E27FC236}">
                <a16:creationId xmlns:a16="http://schemas.microsoft.com/office/drawing/2014/main" id="{4BADD657-D441-4EAB-B280-A5805ACA4CE6}"/>
              </a:ext>
            </a:extLst>
          </p:cNvPr>
          <p:cNvSpPr txBox="1"/>
          <p:nvPr/>
        </p:nvSpPr>
        <p:spPr>
          <a:xfrm>
            <a:off x="1326317" y="2440114"/>
            <a:ext cx="1342099" cy="523220"/>
          </a:xfrm>
          <a:prstGeom prst="rect">
            <a:avLst/>
          </a:prstGeom>
          <a:noFill/>
        </p:spPr>
        <p:txBody>
          <a:bodyPr wrap="none" rtlCol="0">
            <a:spAutoFit/>
          </a:bodyPr>
          <a:lstStyle/>
          <a:p>
            <a:r>
              <a:rPr lang="en-US" sz="2800" dirty="0"/>
              <a:t>Capture</a:t>
            </a:r>
          </a:p>
        </p:txBody>
      </p:sp>
      <p:pic>
        <p:nvPicPr>
          <p:cNvPr id="20" name="Picture 19">
            <a:extLst>
              <a:ext uri="{FF2B5EF4-FFF2-40B4-BE49-F238E27FC236}">
                <a16:creationId xmlns:a16="http://schemas.microsoft.com/office/drawing/2014/main" id="{BD28C1E7-7DBF-49FD-962C-451838819497}"/>
              </a:ext>
            </a:extLst>
          </p:cNvPr>
          <p:cNvPicPr>
            <a:picLocks noChangeAspect="1"/>
          </p:cNvPicPr>
          <p:nvPr/>
        </p:nvPicPr>
        <p:blipFill rotWithShape="1">
          <a:blip r:embed="rId3"/>
          <a:srcRect r="49923" b="-14930"/>
          <a:stretch/>
        </p:blipFill>
        <p:spPr>
          <a:xfrm>
            <a:off x="1232641" y="2399946"/>
            <a:ext cx="302244" cy="693665"/>
          </a:xfrm>
          <a:prstGeom prst="rect">
            <a:avLst/>
          </a:prstGeom>
        </p:spPr>
      </p:pic>
      <p:cxnSp>
        <p:nvCxnSpPr>
          <p:cNvPr id="22" name="Straight Connector 21">
            <a:extLst>
              <a:ext uri="{FF2B5EF4-FFF2-40B4-BE49-F238E27FC236}">
                <a16:creationId xmlns:a16="http://schemas.microsoft.com/office/drawing/2014/main" id="{6FCBB144-F20D-46E3-B9CB-6E7E86C7F9B6}"/>
              </a:ext>
            </a:extLst>
          </p:cNvPr>
          <p:cNvCxnSpPr>
            <a:cxnSpLocks/>
          </p:cNvCxnSpPr>
          <p:nvPr/>
        </p:nvCxnSpPr>
        <p:spPr>
          <a:xfrm>
            <a:off x="1346951" y="3006525"/>
            <a:ext cx="0"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DA85AE4A-2E87-42E9-8D1E-F6C728670FA1}"/>
              </a:ext>
            </a:extLst>
          </p:cNvPr>
          <p:cNvSpPr txBox="1"/>
          <p:nvPr/>
        </p:nvSpPr>
        <p:spPr>
          <a:xfrm>
            <a:off x="3479132" y="2440114"/>
            <a:ext cx="1167371" cy="523220"/>
          </a:xfrm>
          <a:prstGeom prst="rect">
            <a:avLst/>
          </a:prstGeom>
          <a:noFill/>
        </p:spPr>
        <p:txBody>
          <a:bodyPr wrap="none" rtlCol="0">
            <a:spAutoFit/>
          </a:bodyPr>
          <a:lstStyle/>
          <a:p>
            <a:r>
              <a:rPr lang="en-US" sz="2800" dirty="0"/>
              <a:t>Screen</a:t>
            </a:r>
          </a:p>
        </p:txBody>
      </p:sp>
      <p:pic>
        <p:nvPicPr>
          <p:cNvPr id="24" name="Picture 23">
            <a:extLst>
              <a:ext uri="{FF2B5EF4-FFF2-40B4-BE49-F238E27FC236}">
                <a16:creationId xmlns:a16="http://schemas.microsoft.com/office/drawing/2014/main" id="{BAC4644B-43FC-45BF-8327-2197F1B1E33F}"/>
              </a:ext>
            </a:extLst>
          </p:cNvPr>
          <p:cNvPicPr>
            <a:picLocks noChangeAspect="1"/>
          </p:cNvPicPr>
          <p:nvPr/>
        </p:nvPicPr>
        <p:blipFill rotWithShape="1">
          <a:blip r:embed="rId3">
            <a:duotone>
              <a:schemeClr val="accent2">
                <a:shade val="45000"/>
                <a:satMod val="135000"/>
              </a:schemeClr>
              <a:prstClr val="white"/>
            </a:duotone>
          </a:blip>
          <a:srcRect r="49923" b="-14930"/>
          <a:stretch/>
        </p:blipFill>
        <p:spPr>
          <a:xfrm>
            <a:off x="3385456" y="2399946"/>
            <a:ext cx="302244" cy="693665"/>
          </a:xfrm>
          <a:prstGeom prst="rect">
            <a:avLst/>
          </a:prstGeom>
        </p:spPr>
      </p:pic>
      <p:cxnSp>
        <p:nvCxnSpPr>
          <p:cNvPr id="25" name="Straight Connector 24">
            <a:extLst>
              <a:ext uri="{FF2B5EF4-FFF2-40B4-BE49-F238E27FC236}">
                <a16:creationId xmlns:a16="http://schemas.microsoft.com/office/drawing/2014/main" id="{240D82C0-743C-45CF-8AC9-9CF3DD6BDA0E}"/>
              </a:ext>
            </a:extLst>
          </p:cNvPr>
          <p:cNvCxnSpPr/>
          <p:nvPr/>
        </p:nvCxnSpPr>
        <p:spPr>
          <a:xfrm>
            <a:off x="3499766" y="3006525"/>
            <a:ext cx="0" cy="173082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67BEC95-7ED5-406C-A479-5892CF304425}"/>
              </a:ext>
            </a:extLst>
          </p:cNvPr>
          <p:cNvSpPr txBox="1"/>
          <p:nvPr/>
        </p:nvSpPr>
        <p:spPr>
          <a:xfrm>
            <a:off x="5538271" y="2483305"/>
            <a:ext cx="1378454" cy="523220"/>
          </a:xfrm>
          <a:prstGeom prst="rect">
            <a:avLst/>
          </a:prstGeom>
          <a:noFill/>
        </p:spPr>
        <p:txBody>
          <a:bodyPr wrap="none" rtlCol="0">
            <a:spAutoFit/>
          </a:bodyPr>
          <a:lstStyle/>
          <a:p>
            <a:r>
              <a:rPr lang="en-US" sz="2800" dirty="0"/>
              <a:t>Develop</a:t>
            </a:r>
          </a:p>
        </p:txBody>
      </p:sp>
      <p:pic>
        <p:nvPicPr>
          <p:cNvPr id="27" name="Picture 26">
            <a:extLst>
              <a:ext uri="{FF2B5EF4-FFF2-40B4-BE49-F238E27FC236}">
                <a16:creationId xmlns:a16="http://schemas.microsoft.com/office/drawing/2014/main" id="{144938A6-0700-475B-BB22-CBEB7C431970}"/>
              </a:ext>
            </a:extLst>
          </p:cNvPr>
          <p:cNvPicPr>
            <a:picLocks noChangeAspect="1"/>
          </p:cNvPicPr>
          <p:nvPr/>
        </p:nvPicPr>
        <p:blipFill rotWithShape="1">
          <a:blip r:embed="rId3">
            <a:duotone>
              <a:schemeClr val="accent6">
                <a:shade val="45000"/>
                <a:satMod val="135000"/>
              </a:schemeClr>
              <a:prstClr val="white"/>
            </a:duotone>
          </a:blip>
          <a:srcRect r="49923" b="-14930"/>
          <a:stretch/>
        </p:blipFill>
        <p:spPr>
          <a:xfrm>
            <a:off x="5444595" y="2443137"/>
            <a:ext cx="302244" cy="693665"/>
          </a:xfrm>
          <a:prstGeom prst="rect">
            <a:avLst/>
          </a:prstGeom>
        </p:spPr>
      </p:pic>
      <p:cxnSp>
        <p:nvCxnSpPr>
          <p:cNvPr id="28" name="Straight Connector 27">
            <a:extLst>
              <a:ext uri="{FF2B5EF4-FFF2-40B4-BE49-F238E27FC236}">
                <a16:creationId xmlns:a16="http://schemas.microsoft.com/office/drawing/2014/main" id="{AB282D15-3CF2-4D44-8CF4-665E68EBBAB3}"/>
              </a:ext>
            </a:extLst>
          </p:cNvPr>
          <p:cNvCxnSpPr>
            <a:cxnSpLocks/>
          </p:cNvCxnSpPr>
          <p:nvPr/>
        </p:nvCxnSpPr>
        <p:spPr>
          <a:xfrm>
            <a:off x="5558905" y="3049716"/>
            <a:ext cx="0" cy="566409"/>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F47CACD-488D-4A9C-8E9B-F8B05940DC87}"/>
              </a:ext>
            </a:extLst>
          </p:cNvPr>
          <p:cNvSpPr txBox="1"/>
          <p:nvPr/>
        </p:nvSpPr>
        <p:spPr>
          <a:xfrm>
            <a:off x="7805977" y="2483305"/>
            <a:ext cx="1412566" cy="523220"/>
          </a:xfrm>
          <a:prstGeom prst="rect">
            <a:avLst/>
          </a:prstGeom>
          <a:noFill/>
        </p:spPr>
        <p:txBody>
          <a:bodyPr wrap="none" rtlCol="0">
            <a:spAutoFit/>
          </a:bodyPr>
          <a:lstStyle/>
          <a:p>
            <a:r>
              <a:rPr lang="en-US" sz="2800" dirty="0"/>
              <a:t>Evaluate</a:t>
            </a:r>
          </a:p>
        </p:txBody>
      </p:sp>
      <p:pic>
        <p:nvPicPr>
          <p:cNvPr id="30" name="Picture 29">
            <a:extLst>
              <a:ext uri="{FF2B5EF4-FFF2-40B4-BE49-F238E27FC236}">
                <a16:creationId xmlns:a16="http://schemas.microsoft.com/office/drawing/2014/main" id="{4DEC31F1-7057-4E61-99CC-96FDE7F8F280}"/>
              </a:ext>
            </a:extLst>
          </p:cNvPr>
          <p:cNvPicPr>
            <a:picLocks noChangeAspect="1"/>
          </p:cNvPicPr>
          <p:nvPr/>
        </p:nvPicPr>
        <p:blipFill rotWithShape="1">
          <a:blip r:embed="rId3">
            <a:duotone>
              <a:schemeClr val="accent5">
                <a:shade val="45000"/>
                <a:satMod val="135000"/>
              </a:schemeClr>
              <a:prstClr val="white"/>
            </a:duotone>
          </a:blip>
          <a:srcRect r="49923" b="-14930"/>
          <a:stretch/>
        </p:blipFill>
        <p:spPr>
          <a:xfrm>
            <a:off x="7712301" y="2443137"/>
            <a:ext cx="302244" cy="693665"/>
          </a:xfrm>
          <a:prstGeom prst="rect">
            <a:avLst/>
          </a:prstGeom>
        </p:spPr>
      </p:pic>
      <p:cxnSp>
        <p:nvCxnSpPr>
          <p:cNvPr id="31" name="Straight Connector 30">
            <a:extLst>
              <a:ext uri="{FF2B5EF4-FFF2-40B4-BE49-F238E27FC236}">
                <a16:creationId xmlns:a16="http://schemas.microsoft.com/office/drawing/2014/main" id="{4900B9F8-66B3-47A9-B987-88FF489C7C95}"/>
              </a:ext>
            </a:extLst>
          </p:cNvPr>
          <p:cNvCxnSpPr/>
          <p:nvPr/>
        </p:nvCxnSpPr>
        <p:spPr>
          <a:xfrm>
            <a:off x="7826611" y="3049716"/>
            <a:ext cx="0" cy="1730829"/>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37F2CA7-F6B9-4D6E-B0E8-A2BB7FC40AAE}"/>
              </a:ext>
            </a:extLst>
          </p:cNvPr>
          <p:cNvSpPr txBox="1"/>
          <p:nvPr/>
        </p:nvSpPr>
        <p:spPr>
          <a:xfrm>
            <a:off x="10006095" y="2474183"/>
            <a:ext cx="1203856" cy="523220"/>
          </a:xfrm>
          <a:prstGeom prst="rect">
            <a:avLst/>
          </a:prstGeom>
          <a:noFill/>
        </p:spPr>
        <p:txBody>
          <a:bodyPr wrap="none" rtlCol="0">
            <a:spAutoFit/>
          </a:bodyPr>
          <a:lstStyle/>
          <a:p>
            <a:r>
              <a:rPr lang="en-US" sz="2800" dirty="0"/>
              <a:t>Deploy</a:t>
            </a:r>
          </a:p>
        </p:txBody>
      </p:sp>
      <p:pic>
        <p:nvPicPr>
          <p:cNvPr id="33" name="Picture 32">
            <a:extLst>
              <a:ext uri="{FF2B5EF4-FFF2-40B4-BE49-F238E27FC236}">
                <a16:creationId xmlns:a16="http://schemas.microsoft.com/office/drawing/2014/main" id="{C792E04E-7A7B-47B6-94E3-FFAAD0506B00}"/>
              </a:ext>
            </a:extLst>
          </p:cNvPr>
          <p:cNvPicPr>
            <a:picLocks noChangeAspect="1"/>
          </p:cNvPicPr>
          <p:nvPr/>
        </p:nvPicPr>
        <p:blipFill rotWithShape="1">
          <a:blip r:embed="rId3">
            <a:grayscl/>
          </a:blip>
          <a:srcRect r="49923" b="-14930"/>
          <a:stretch/>
        </p:blipFill>
        <p:spPr>
          <a:xfrm>
            <a:off x="9912419" y="2434015"/>
            <a:ext cx="302244" cy="693665"/>
          </a:xfrm>
          <a:prstGeom prst="rect">
            <a:avLst/>
          </a:prstGeom>
        </p:spPr>
      </p:pic>
      <p:cxnSp>
        <p:nvCxnSpPr>
          <p:cNvPr id="34" name="Straight Connector 33">
            <a:extLst>
              <a:ext uri="{FF2B5EF4-FFF2-40B4-BE49-F238E27FC236}">
                <a16:creationId xmlns:a16="http://schemas.microsoft.com/office/drawing/2014/main" id="{E3E49E46-0505-4C54-91C5-16D9C0FFDCFC}"/>
              </a:ext>
            </a:extLst>
          </p:cNvPr>
          <p:cNvCxnSpPr>
            <a:cxnSpLocks/>
          </p:cNvCxnSpPr>
          <p:nvPr/>
        </p:nvCxnSpPr>
        <p:spPr>
          <a:xfrm>
            <a:off x="10026729" y="3040594"/>
            <a:ext cx="0" cy="57553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C5F332E-C137-46B2-8981-8A8FD2F0B6D7}"/>
              </a:ext>
            </a:extLst>
          </p:cNvPr>
          <p:cNvCxnSpPr>
            <a:cxnSpLocks/>
          </p:cNvCxnSpPr>
          <p:nvPr/>
        </p:nvCxnSpPr>
        <p:spPr>
          <a:xfrm>
            <a:off x="1346951" y="3616125"/>
            <a:ext cx="558049"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E1D6C11-8A0C-407C-9660-9D91DDED4B4F}"/>
              </a:ext>
            </a:extLst>
          </p:cNvPr>
          <p:cNvCxnSpPr>
            <a:cxnSpLocks/>
          </p:cNvCxnSpPr>
          <p:nvPr/>
        </p:nvCxnSpPr>
        <p:spPr>
          <a:xfrm>
            <a:off x="3499766" y="4737354"/>
            <a:ext cx="55804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01DC8B9-5714-431F-AC15-263D7B6321A4}"/>
              </a:ext>
            </a:extLst>
          </p:cNvPr>
          <p:cNvCxnSpPr>
            <a:cxnSpLocks/>
          </p:cNvCxnSpPr>
          <p:nvPr/>
        </p:nvCxnSpPr>
        <p:spPr>
          <a:xfrm>
            <a:off x="5558905" y="3616125"/>
            <a:ext cx="5580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5F868C-C7C2-4332-8C92-0D5CC3CC867C}"/>
              </a:ext>
            </a:extLst>
          </p:cNvPr>
          <p:cNvCxnSpPr>
            <a:cxnSpLocks/>
          </p:cNvCxnSpPr>
          <p:nvPr/>
        </p:nvCxnSpPr>
        <p:spPr>
          <a:xfrm>
            <a:off x="7826611" y="4780545"/>
            <a:ext cx="558049" cy="0"/>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5FCF8C3F-05E5-444B-B892-7D659388B00F}"/>
              </a:ext>
            </a:extLst>
          </p:cNvPr>
          <p:cNvCxnSpPr>
            <a:cxnSpLocks/>
          </p:cNvCxnSpPr>
          <p:nvPr/>
        </p:nvCxnSpPr>
        <p:spPr>
          <a:xfrm>
            <a:off x="10026729" y="3616125"/>
            <a:ext cx="5580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26AA746F-1592-4FAB-941F-015DD15A75A3}"/>
              </a:ext>
            </a:extLst>
          </p:cNvPr>
          <p:cNvSpPr txBox="1"/>
          <p:nvPr/>
        </p:nvSpPr>
        <p:spPr>
          <a:xfrm>
            <a:off x="1263976" y="3659316"/>
            <a:ext cx="1911634" cy="1754326"/>
          </a:xfrm>
          <a:prstGeom prst="rect">
            <a:avLst/>
          </a:prstGeom>
          <a:noFill/>
        </p:spPr>
        <p:txBody>
          <a:bodyPr wrap="square" rtlCol="0">
            <a:spAutoFit/>
          </a:bodyPr>
          <a:lstStyle/>
          <a:p>
            <a:r>
              <a:rPr lang="en-US" dirty="0"/>
              <a:t>Horizon-scanning, recruiting idea submission,  evaluating operations to identify concepts.</a:t>
            </a:r>
          </a:p>
        </p:txBody>
      </p:sp>
      <p:sp>
        <p:nvSpPr>
          <p:cNvPr id="46" name="TextBox 45">
            <a:extLst>
              <a:ext uri="{FF2B5EF4-FFF2-40B4-BE49-F238E27FC236}">
                <a16:creationId xmlns:a16="http://schemas.microsoft.com/office/drawing/2014/main" id="{A0F9E305-9D95-4E78-8512-6F9AB88439AF}"/>
              </a:ext>
            </a:extLst>
          </p:cNvPr>
          <p:cNvSpPr txBox="1"/>
          <p:nvPr/>
        </p:nvSpPr>
        <p:spPr>
          <a:xfrm>
            <a:off x="3479132" y="4764595"/>
            <a:ext cx="1965457" cy="1200329"/>
          </a:xfrm>
          <a:prstGeom prst="rect">
            <a:avLst/>
          </a:prstGeom>
          <a:noFill/>
        </p:spPr>
        <p:txBody>
          <a:bodyPr wrap="square" rtlCol="0">
            <a:spAutoFit/>
          </a:bodyPr>
          <a:lstStyle/>
          <a:p>
            <a:r>
              <a:rPr lang="en-US" dirty="0"/>
              <a:t>Sorting ideas that are aligned with organizational goal and focus areas.</a:t>
            </a:r>
          </a:p>
        </p:txBody>
      </p:sp>
      <p:sp>
        <p:nvSpPr>
          <p:cNvPr id="47" name="TextBox 46">
            <a:extLst>
              <a:ext uri="{FF2B5EF4-FFF2-40B4-BE49-F238E27FC236}">
                <a16:creationId xmlns:a16="http://schemas.microsoft.com/office/drawing/2014/main" id="{88B7BDC0-9E0C-4BC3-A015-C6D26BAF8DF1}"/>
              </a:ext>
            </a:extLst>
          </p:cNvPr>
          <p:cNvSpPr txBox="1"/>
          <p:nvPr/>
        </p:nvSpPr>
        <p:spPr>
          <a:xfrm>
            <a:off x="5491429" y="3659316"/>
            <a:ext cx="2105970" cy="1477328"/>
          </a:xfrm>
          <a:prstGeom prst="rect">
            <a:avLst/>
          </a:prstGeom>
          <a:noFill/>
        </p:spPr>
        <p:txBody>
          <a:bodyPr wrap="square" rtlCol="0">
            <a:spAutoFit/>
          </a:bodyPr>
          <a:lstStyle/>
          <a:p>
            <a:r>
              <a:rPr lang="en-US" dirty="0"/>
              <a:t>Generating creative dialog to combine and refine ideas for prototyping and testing.</a:t>
            </a:r>
          </a:p>
        </p:txBody>
      </p:sp>
      <p:sp>
        <p:nvSpPr>
          <p:cNvPr id="48" name="TextBox 47">
            <a:extLst>
              <a:ext uri="{FF2B5EF4-FFF2-40B4-BE49-F238E27FC236}">
                <a16:creationId xmlns:a16="http://schemas.microsoft.com/office/drawing/2014/main" id="{ACA66E6E-96A4-4717-A386-6E5D3C27B98C}"/>
              </a:ext>
            </a:extLst>
          </p:cNvPr>
          <p:cNvSpPr txBox="1"/>
          <p:nvPr/>
        </p:nvSpPr>
        <p:spPr>
          <a:xfrm>
            <a:off x="7805977" y="4822021"/>
            <a:ext cx="2408685" cy="1477328"/>
          </a:xfrm>
          <a:prstGeom prst="rect">
            <a:avLst/>
          </a:prstGeom>
          <a:noFill/>
        </p:spPr>
        <p:txBody>
          <a:bodyPr wrap="square" rtlCol="0">
            <a:spAutoFit/>
          </a:bodyPr>
          <a:lstStyle/>
          <a:p>
            <a:r>
              <a:rPr lang="en-US" dirty="0"/>
              <a:t>Testing ideas in increasingly relevant settings and evaluating for impact and alignment.</a:t>
            </a:r>
          </a:p>
        </p:txBody>
      </p:sp>
      <p:sp>
        <p:nvSpPr>
          <p:cNvPr id="49" name="TextBox 48">
            <a:extLst>
              <a:ext uri="{FF2B5EF4-FFF2-40B4-BE49-F238E27FC236}">
                <a16:creationId xmlns:a16="http://schemas.microsoft.com/office/drawing/2014/main" id="{D042ED7A-38FE-4342-958E-01A29D9A6860}"/>
              </a:ext>
            </a:extLst>
          </p:cNvPr>
          <p:cNvSpPr txBox="1"/>
          <p:nvPr/>
        </p:nvSpPr>
        <p:spPr>
          <a:xfrm>
            <a:off x="9948886" y="3657600"/>
            <a:ext cx="2408685" cy="646331"/>
          </a:xfrm>
          <a:prstGeom prst="rect">
            <a:avLst/>
          </a:prstGeom>
          <a:noFill/>
        </p:spPr>
        <p:txBody>
          <a:bodyPr wrap="square" rtlCol="0">
            <a:spAutoFit/>
          </a:bodyPr>
          <a:lstStyle/>
          <a:p>
            <a:r>
              <a:rPr lang="en-US" dirty="0"/>
              <a:t>Adopt into daily use and measure impact.</a:t>
            </a:r>
          </a:p>
        </p:txBody>
      </p:sp>
    </p:spTree>
    <p:extLst>
      <p:ext uri="{BB962C8B-B14F-4D97-AF65-F5344CB8AC3E}">
        <p14:creationId xmlns:p14="http://schemas.microsoft.com/office/powerpoint/2010/main" val="1602322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BBC3E-6AD6-447C-A450-8DF3FC73B90C}"/>
              </a:ext>
            </a:extLst>
          </p:cNvPr>
          <p:cNvSpPr>
            <a:spLocks noGrp="1"/>
          </p:cNvSpPr>
          <p:nvPr>
            <p:ph type="title"/>
          </p:nvPr>
        </p:nvSpPr>
        <p:spPr/>
        <p:txBody>
          <a:bodyPr>
            <a:normAutofit/>
          </a:bodyPr>
          <a:lstStyle/>
          <a:p>
            <a:r>
              <a:rPr lang="en-US" sz="4400" b="1" dirty="0">
                <a:solidFill>
                  <a:schemeClr val="accent2"/>
                </a:solidFill>
              </a:rPr>
              <a:t>Refresh your partnerships</a:t>
            </a:r>
          </a:p>
        </p:txBody>
      </p:sp>
      <p:sp>
        <p:nvSpPr>
          <p:cNvPr id="10" name="TextBox 9">
            <a:extLst>
              <a:ext uri="{FF2B5EF4-FFF2-40B4-BE49-F238E27FC236}">
                <a16:creationId xmlns:a16="http://schemas.microsoft.com/office/drawing/2014/main" id="{EBE59D5D-0E9B-441D-AA99-0BB5DB59FA03}"/>
              </a:ext>
            </a:extLst>
          </p:cNvPr>
          <p:cNvSpPr txBox="1"/>
          <p:nvPr/>
        </p:nvSpPr>
        <p:spPr>
          <a:xfrm>
            <a:off x="6877881" y="2843255"/>
            <a:ext cx="5735034" cy="3046988"/>
          </a:xfrm>
          <a:prstGeom prst="rect">
            <a:avLst/>
          </a:prstGeom>
          <a:noFill/>
        </p:spPr>
        <p:txBody>
          <a:bodyPr wrap="square" rtlCol="0">
            <a:spAutoFit/>
          </a:bodyPr>
          <a:lstStyle/>
          <a:p>
            <a:pPr algn="ctr"/>
            <a:r>
              <a:rPr lang="en-US" sz="3200" dirty="0"/>
              <a:t>Surveyed utilities maintained an average of </a:t>
            </a:r>
            <a:r>
              <a:rPr lang="en-US" sz="3200" b="1" dirty="0"/>
              <a:t>12 partners for innovation.</a:t>
            </a:r>
          </a:p>
          <a:p>
            <a:pPr algn="ctr"/>
            <a:r>
              <a:rPr lang="en-US" sz="3200" b="1" dirty="0"/>
              <a:t> </a:t>
            </a:r>
            <a:endParaRPr lang="en-US" sz="3200" dirty="0"/>
          </a:p>
          <a:p>
            <a:pPr algn="ctr"/>
            <a:r>
              <a:rPr lang="en-US" sz="3200" b="1" dirty="0"/>
              <a:t>Only 26% </a:t>
            </a:r>
            <a:r>
              <a:rPr lang="en-US" sz="3200" dirty="0"/>
              <a:t>of partnerships were perceived as being effective.</a:t>
            </a:r>
          </a:p>
        </p:txBody>
      </p:sp>
      <p:sp>
        <p:nvSpPr>
          <p:cNvPr id="11" name="TextBox 10">
            <a:extLst>
              <a:ext uri="{FF2B5EF4-FFF2-40B4-BE49-F238E27FC236}">
                <a16:creationId xmlns:a16="http://schemas.microsoft.com/office/drawing/2014/main" id="{1DAB11EC-6E5A-4AA2-974F-FED2527C9ACD}"/>
              </a:ext>
            </a:extLst>
          </p:cNvPr>
          <p:cNvSpPr txBox="1"/>
          <p:nvPr/>
        </p:nvSpPr>
        <p:spPr>
          <a:xfrm>
            <a:off x="393193" y="1578820"/>
            <a:ext cx="5884753" cy="461665"/>
          </a:xfrm>
          <a:prstGeom prst="rect">
            <a:avLst/>
          </a:prstGeom>
          <a:noFill/>
        </p:spPr>
        <p:txBody>
          <a:bodyPr wrap="square" rtlCol="0">
            <a:spAutoFit/>
          </a:bodyPr>
          <a:lstStyle/>
          <a:p>
            <a:pPr algn="ctr"/>
            <a:r>
              <a:rPr lang="en-US" sz="2400" b="1" dirty="0"/>
              <a:t>Number of Partners by Organization</a:t>
            </a:r>
          </a:p>
        </p:txBody>
      </p:sp>
      <p:grpSp>
        <p:nvGrpSpPr>
          <p:cNvPr id="57" name="Group 56">
            <a:extLst>
              <a:ext uri="{FF2B5EF4-FFF2-40B4-BE49-F238E27FC236}">
                <a16:creationId xmlns:a16="http://schemas.microsoft.com/office/drawing/2014/main" id="{A173E9FE-40C0-408B-89ED-4BFE87D6E874}"/>
              </a:ext>
            </a:extLst>
          </p:cNvPr>
          <p:cNvGrpSpPr/>
          <p:nvPr/>
        </p:nvGrpSpPr>
        <p:grpSpPr>
          <a:xfrm>
            <a:off x="245310" y="2035077"/>
            <a:ext cx="1578428" cy="1934760"/>
            <a:chOff x="412240" y="2037349"/>
            <a:chExt cx="1578428" cy="1934760"/>
          </a:xfrm>
        </p:grpSpPr>
        <p:sp>
          <p:nvSpPr>
            <p:cNvPr id="7" name="Oval 6">
              <a:extLst>
                <a:ext uri="{FF2B5EF4-FFF2-40B4-BE49-F238E27FC236}">
                  <a16:creationId xmlns:a16="http://schemas.microsoft.com/office/drawing/2014/main" id="{9EB71A08-9F2B-4B58-8EDB-CA43C287ED26}"/>
                </a:ext>
              </a:extLst>
            </p:cNvPr>
            <p:cNvSpPr/>
            <p:nvPr/>
          </p:nvSpPr>
          <p:spPr>
            <a:xfrm>
              <a:off x="412240" y="2393681"/>
              <a:ext cx="1578428" cy="1578428"/>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D7EABE81-F185-4CCE-8A68-9B1332F914B6}"/>
                </a:ext>
              </a:extLst>
            </p:cNvPr>
            <p:cNvGrpSpPr/>
            <p:nvPr/>
          </p:nvGrpSpPr>
          <p:grpSpPr>
            <a:xfrm>
              <a:off x="518392" y="2792751"/>
              <a:ext cx="1341211" cy="702024"/>
              <a:chOff x="1101102" y="2626527"/>
              <a:chExt cx="1341211" cy="702024"/>
            </a:xfrm>
          </p:grpSpPr>
          <p:sp>
            <p:nvSpPr>
              <p:cNvPr id="5" name="Cylinder 4">
                <a:extLst>
                  <a:ext uri="{FF2B5EF4-FFF2-40B4-BE49-F238E27FC236}">
                    <a16:creationId xmlns:a16="http://schemas.microsoft.com/office/drawing/2014/main" id="{B72B4233-7A21-41A1-A5BD-88BB4806FA7F}"/>
                  </a:ext>
                </a:extLst>
              </p:cNvPr>
              <p:cNvSpPr/>
              <p:nvPr/>
            </p:nvSpPr>
            <p:spPr>
              <a:xfrm>
                <a:off x="1363661" y="2833650"/>
                <a:ext cx="800225" cy="494901"/>
              </a:xfrm>
              <a:prstGeom prst="can">
                <a:avLst>
                  <a:gd name="adj" fmla="val 5000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iamond 5">
                <a:extLst>
                  <a:ext uri="{FF2B5EF4-FFF2-40B4-BE49-F238E27FC236}">
                    <a16:creationId xmlns:a16="http://schemas.microsoft.com/office/drawing/2014/main" id="{923E8E40-48D0-4D73-9528-B894CFCAA099}"/>
                  </a:ext>
                </a:extLst>
              </p:cNvPr>
              <p:cNvSpPr/>
              <p:nvPr/>
            </p:nvSpPr>
            <p:spPr>
              <a:xfrm>
                <a:off x="1101102" y="2626527"/>
                <a:ext cx="1341211" cy="531448"/>
              </a:xfrm>
              <a:prstGeom prst="diamond">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885BDB91-F43E-4135-B200-7288DCEE52E6}"/>
                  </a:ext>
                </a:extLst>
              </p:cNvPr>
              <p:cNvCxnSpPr>
                <a:cxnSpLocks/>
              </p:cNvCxnSpPr>
              <p:nvPr/>
            </p:nvCxnSpPr>
            <p:spPr>
              <a:xfrm flipH="1">
                <a:off x="1443058" y="2892251"/>
                <a:ext cx="320717" cy="132726"/>
              </a:xfrm>
              <a:prstGeom prst="line">
                <a:avLst/>
              </a:prstGeom>
              <a:ln>
                <a:solidFill>
                  <a:schemeClr val="bg1"/>
                </a:solidFill>
                <a:headEnd type="oval" w="sm" len="sm"/>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FE4EBA8-162F-4A01-8D4C-899EE6463311}"/>
                  </a:ext>
                </a:extLst>
              </p:cNvPr>
              <p:cNvCxnSpPr>
                <a:cxnSpLocks/>
              </p:cNvCxnSpPr>
              <p:nvPr/>
            </p:nvCxnSpPr>
            <p:spPr>
              <a:xfrm flipV="1">
                <a:off x="1443058" y="3024977"/>
                <a:ext cx="0" cy="181469"/>
              </a:xfrm>
              <a:prstGeom prst="line">
                <a:avLst/>
              </a:prstGeom>
              <a:ln>
                <a:solidFill>
                  <a:schemeClr val="bg1"/>
                </a:solidFill>
                <a:headEnd type="none"/>
              </a:ln>
            </p:spPr>
            <p:style>
              <a:lnRef idx="1">
                <a:schemeClr val="accent1"/>
              </a:lnRef>
              <a:fillRef idx="0">
                <a:schemeClr val="accent1"/>
              </a:fillRef>
              <a:effectRef idx="0">
                <a:schemeClr val="accent1"/>
              </a:effectRef>
              <a:fontRef idx="minor">
                <a:schemeClr val="tx1"/>
              </a:fontRef>
            </p:style>
          </p:cxnSp>
          <p:sp>
            <p:nvSpPr>
              <p:cNvPr id="35" name="Arrow: Chevron 34">
                <a:extLst>
                  <a:ext uri="{FF2B5EF4-FFF2-40B4-BE49-F238E27FC236}">
                    <a16:creationId xmlns:a16="http://schemas.microsoft.com/office/drawing/2014/main" id="{ACCCE83E-E990-435E-800D-16E2E222FCD6}"/>
                  </a:ext>
                </a:extLst>
              </p:cNvPr>
              <p:cNvSpPr/>
              <p:nvPr/>
            </p:nvSpPr>
            <p:spPr>
              <a:xfrm rot="16200000">
                <a:off x="1400213" y="3166832"/>
                <a:ext cx="85691" cy="67168"/>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 name="TextBox 36">
              <a:extLst>
                <a:ext uri="{FF2B5EF4-FFF2-40B4-BE49-F238E27FC236}">
                  <a16:creationId xmlns:a16="http://schemas.microsoft.com/office/drawing/2014/main" id="{4970C4DE-DAFA-4723-84F0-C621440E4AFF}"/>
                </a:ext>
              </a:extLst>
            </p:cNvPr>
            <p:cNvSpPr txBox="1"/>
            <p:nvPr/>
          </p:nvSpPr>
          <p:spPr>
            <a:xfrm>
              <a:off x="447209" y="2037349"/>
              <a:ext cx="1508490" cy="369332"/>
            </a:xfrm>
            <a:prstGeom prst="rect">
              <a:avLst/>
            </a:prstGeom>
            <a:noFill/>
          </p:spPr>
          <p:txBody>
            <a:bodyPr wrap="none" rtlCol="0">
              <a:spAutoFit/>
            </a:bodyPr>
            <a:lstStyle/>
            <a:p>
              <a:r>
                <a:rPr lang="en-US" b="1" dirty="0"/>
                <a:t>Research - 69</a:t>
              </a:r>
            </a:p>
          </p:txBody>
        </p:sp>
      </p:grpSp>
      <p:grpSp>
        <p:nvGrpSpPr>
          <p:cNvPr id="53" name="Group 52">
            <a:extLst>
              <a:ext uri="{FF2B5EF4-FFF2-40B4-BE49-F238E27FC236}">
                <a16:creationId xmlns:a16="http://schemas.microsoft.com/office/drawing/2014/main" id="{5E1C5102-C737-4395-AC7B-AC60540FE9C5}"/>
              </a:ext>
            </a:extLst>
          </p:cNvPr>
          <p:cNvGrpSpPr/>
          <p:nvPr/>
        </p:nvGrpSpPr>
        <p:grpSpPr>
          <a:xfrm>
            <a:off x="4713684" y="2440300"/>
            <a:ext cx="1033878" cy="1353855"/>
            <a:chOff x="2217105" y="2329453"/>
            <a:chExt cx="1033878" cy="1353855"/>
          </a:xfrm>
        </p:grpSpPr>
        <p:sp>
          <p:nvSpPr>
            <p:cNvPr id="12" name="Oval 11">
              <a:extLst>
                <a:ext uri="{FF2B5EF4-FFF2-40B4-BE49-F238E27FC236}">
                  <a16:creationId xmlns:a16="http://schemas.microsoft.com/office/drawing/2014/main" id="{9366D691-A6DC-409F-9889-33FF5A8D4610}"/>
                </a:ext>
              </a:extLst>
            </p:cNvPr>
            <p:cNvSpPr/>
            <p:nvPr/>
          </p:nvSpPr>
          <p:spPr>
            <a:xfrm>
              <a:off x="2217105" y="2669046"/>
              <a:ext cx="1014262" cy="1014262"/>
            </a:xfrm>
            <a:prstGeom prst="ellipse">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BF660713-87B6-4422-9B71-D2C5B9C228CA}"/>
                </a:ext>
              </a:extLst>
            </p:cNvPr>
            <p:cNvGrpSpPr/>
            <p:nvPr/>
          </p:nvGrpSpPr>
          <p:grpSpPr>
            <a:xfrm>
              <a:off x="2469961" y="2959898"/>
              <a:ext cx="508550" cy="505280"/>
              <a:chOff x="469900" y="379413"/>
              <a:chExt cx="493713" cy="490538"/>
            </a:xfrm>
            <a:solidFill>
              <a:schemeClr val="accent1"/>
            </a:solidFill>
          </p:grpSpPr>
          <p:sp>
            <p:nvSpPr>
              <p:cNvPr id="24" name="Freeform 5">
                <a:extLst>
                  <a:ext uri="{FF2B5EF4-FFF2-40B4-BE49-F238E27FC236}">
                    <a16:creationId xmlns:a16="http://schemas.microsoft.com/office/drawing/2014/main" id="{1EE6E35B-E82B-4476-9E32-1F951ACF303F}"/>
                  </a:ext>
                </a:extLst>
              </p:cNvPr>
              <p:cNvSpPr>
                <a:spLocks/>
              </p:cNvSpPr>
              <p:nvPr/>
            </p:nvSpPr>
            <p:spPr bwMode="auto">
              <a:xfrm>
                <a:off x="495300" y="496888"/>
                <a:ext cx="468313" cy="142875"/>
              </a:xfrm>
              <a:custGeom>
                <a:avLst/>
                <a:gdLst/>
                <a:ahLst/>
                <a:cxnLst>
                  <a:cxn ang="0">
                    <a:pos x="34" y="0"/>
                  </a:cxn>
                  <a:cxn ang="0">
                    <a:pos x="164" y="0"/>
                  </a:cxn>
                  <a:cxn ang="0">
                    <a:pos x="164" y="25"/>
                  </a:cxn>
                  <a:cxn ang="0">
                    <a:pos x="34" y="25"/>
                  </a:cxn>
                  <a:cxn ang="0">
                    <a:pos x="28" y="27"/>
                  </a:cxn>
                  <a:cxn ang="0">
                    <a:pos x="26" y="33"/>
                  </a:cxn>
                  <a:cxn ang="0">
                    <a:pos x="26" y="50"/>
                  </a:cxn>
                  <a:cxn ang="0">
                    <a:pos x="0" y="50"/>
                  </a:cxn>
                  <a:cxn ang="0">
                    <a:pos x="0" y="33"/>
                  </a:cxn>
                  <a:cxn ang="0">
                    <a:pos x="10" y="9"/>
                  </a:cxn>
                  <a:cxn ang="0">
                    <a:pos x="34" y="0"/>
                  </a:cxn>
                </a:cxnLst>
                <a:rect l="0" t="0" r="r" b="b"/>
                <a:pathLst>
                  <a:path w="164" h="50">
                    <a:moveTo>
                      <a:pt x="34" y="0"/>
                    </a:moveTo>
                    <a:cubicBezTo>
                      <a:pt x="164" y="0"/>
                      <a:pt x="164" y="0"/>
                      <a:pt x="164" y="0"/>
                    </a:cubicBezTo>
                    <a:cubicBezTo>
                      <a:pt x="164" y="25"/>
                      <a:pt x="164" y="25"/>
                      <a:pt x="164" y="25"/>
                    </a:cubicBezTo>
                    <a:cubicBezTo>
                      <a:pt x="34" y="25"/>
                      <a:pt x="34" y="25"/>
                      <a:pt x="34" y="25"/>
                    </a:cubicBezTo>
                    <a:cubicBezTo>
                      <a:pt x="31" y="25"/>
                      <a:pt x="29" y="26"/>
                      <a:pt x="28" y="27"/>
                    </a:cubicBezTo>
                    <a:cubicBezTo>
                      <a:pt x="27" y="29"/>
                      <a:pt x="26" y="31"/>
                      <a:pt x="26" y="33"/>
                    </a:cubicBezTo>
                    <a:cubicBezTo>
                      <a:pt x="26" y="50"/>
                      <a:pt x="26" y="50"/>
                      <a:pt x="26" y="50"/>
                    </a:cubicBezTo>
                    <a:cubicBezTo>
                      <a:pt x="0" y="50"/>
                      <a:pt x="0" y="50"/>
                      <a:pt x="0" y="50"/>
                    </a:cubicBezTo>
                    <a:cubicBezTo>
                      <a:pt x="0" y="33"/>
                      <a:pt x="0" y="33"/>
                      <a:pt x="0" y="33"/>
                    </a:cubicBezTo>
                    <a:cubicBezTo>
                      <a:pt x="0" y="24"/>
                      <a:pt x="4" y="15"/>
                      <a:pt x="10" y="9"/>
                    </a:cubicBezTo>
                    <a:cubicBezTo>
                      <a:pt x="16" y="3"/>
                      <a:pt x="24" y="0"/>
                      <a:pt x="34" y="0"/>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25" name="Freeform 6">
                <a:extLst>
                  <a:ext uri="{FF2B5EF4-FFF2-40B4-BE49-F238E27FC236}">
                    <a16:creationId xmlns:a16="http://schemas.microsoft.com/office/drawing/2014/main" id="{66F763B6-09C5-4AE1-9F24-8FF5921B4EF1}"/>
                  </a:ext>
                </a:extLst>
              </p:cNvPr>
              <p:cNvSpPr>
                <a:spLocks/>
              </p:cNvSpPr>
              <p:nvPr/>
            </p:nvSpPr>
            <p:spPr bwMode="auto">
              <a:xfrm>
                <a:off x="469900" y="649288"/>
                <a:ext cx="125413" cy="42863"/>
              </a:xfrm>
              <a:custGeom>
                <a:avLst/>
                <a:gdLst/>
                <a:ahLst/>
                <a:cxnLst>
                  <a:cxn ang="0">
                    <a:pos x="4" y="0"/>
                  </a:cxn>
                  <a:cxn ang="0">
                    <a:pos x="0" y="4"/>
                  </a:cxn>
                  <a:cxn ang="0">
                    <a:pos x="4" y="8"/>
                  </a:cxn>
                  <a:cxn ang="0">
                    <a:pos x="9" y="8"/>
                  </a:cxn>
                  <a:cxn ang="0">
                    <a:pos x="9" y="8"/>
                  </a:cxn>
                  <a:cxn ang="0">
                    <a:pos x="16" y="15"/>
                  </a:cxn>
                  <a:cxn ang="0">
                    <a:pos x="28" y="15"/>
                  </a:cxn>
                  <a:cxn ang="0">
                    <a:pos x="35" y="8"/>
                  </a:cxn>
                  <a:cxn ang="0">
                    <a:pos x="35" y="8"/>
                  </a:cxn>
                  <a:cxn ang="0">
                    <a:pos x="40" y="8"/>
                  </a:cxn>
                  <a:cxn ang="0">
                    <a:pos x="44" y="4"/>
                  </a:cxn>
                  <a:cxn ang="0">
                    <a:pos x="40" y="0"/>
                  </a:cxn>
                  <a:cxn ang="0">
                    <a:pos x="4" y="0"/>
                  </a:cxn>
                </a:cxnLst>
                <a:rect l="0" t="0" r="r" b="b"/>
                <a:pathLst>
                  <a:path w="44" h="15">
                    <a:moveTo>
                      <a:pt x="4" y="0"/>
                    </a:moveTo>
                    <a:cubicBezTo>
                      <a:pt x="2" y="0"/>
                      <a:pt x="0" y="1"/>
                      <a:pt x="0" y="4"/>
                    </a:cubicBezTo>
                    <a:cubicBezTo>
                      <a:pt x="0" y="6"/>
                      <a:pt x="2" y="8"/>
                      <a:pt x="4" y="8"/>
                    </a:cubicBezTo>
                    <a:cubicBezTo>
                      <a:pt x="9" y="8"/>
                      <a:pt x="9" y="8"/>
                      <a:pt x="9" y="8"/>
                    </a:cubicBezTo>
                    <a:cubicBezTo>
                      <a:pt x="9" y="8"/>
                      <a:pt x="9" y="8"/>
                      <a:pt x="9" y="8"/>
                    </a:cubicBezTo>
                    <a:cubicBezTo>
                      <a:pt x="9" y="12"/>
                      <a:pt x="12" y="15"/>
                      <a:pt x="16" y="15"/>
                    </a:cubicBezTo>
                    <a:cubicBezTo>
                      <a:pt x="28" y="15"/>
                      <a:pt x="28" y="15"/>
                      <a:pt x="28" y="15"/>
                    </a:cubicBezTo>
                    <a:cubicBezTo>
                      <a:pt x="32" y="15"/>
                      <a:pt x="35" y="12"/>
                      <a:pt x="35" y="8"/>
                    </a:cubicBezTo>
                    <a:cubicBezTo>
                      <a:pt x="35" y="8"/>
                      <a:pt x="35" y="8"/>
                      <a:pt x="35" y="8"/>
                    </a:cubicBezTo>
                    <a:cubicBezTo>
                      <a:pt x="40" y="8"/>
                      <a:pt x="40" y="8"/>
                      <a:pt x="40" y="8"/>
                    </a:cubicBezTo>
                    <a:cubicBezTo>
                      <a:pt x="42" y="8"/>
                      <a:pt x="44" y="6"/>
                      <a:pt x="44" y="4"/>
                    </a:cubicBezTo>
                    <a:cubicBezTo>
                      <a:pt x="44" y="1"/>
                      <a:pt x="42" y="0"/>
                      <a:pt x="40" y="0"/>
                    </a:cubicBezTo>
                    <a:lnTo>
                      <a:pt x="4" y="0"/>
                    </a:ln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26" name="Freeform 7">
                <a:extLst>
                  <a:ext uri="{FF2B5EF4-FFF2-40B4-BE49-F238E27FC236}">
                    <a16:creationId xmlns:a16="http://schemas.microsoft.com/office/drawing/2014/main" id="{90B0E771-6F1C-4F7A-832C-AF3F9AAB6172}"/>
                  </a:ext>
                </a:extLst>
              </p:cNvPr>
              <p:cNvSpPr>
                <a:spLocks/>
              </p:cNvSpPr>
              <p:nvPr/>
            </p:nvSpPr>
            <p:spPr bwMode="auto">
              <a:xfrm>
                <a:off x="469900" y="700088"/>
                <a:ext cx="125413" cy="169863"/>
              </a:xfrm>
              <a:custGeom>
                <a:avLst/>
                <a:gdLst/>
                <a:ahLst/>
                <a:cxnLst>
                  <a:cxn ang="0">
                    <a:pos x="22" y="0"/>
                  </a:cxn>
                  <a:cxn ang="0">
                    <a:pos x="44" y="39"/>
                  </a:cxn>
                  <a:cxn ang="0">
                    <a:pos x="22" y="59"/>
                  </a:cxn>
                  <a:cxn ang="0">
                    <a:pos x="0" y="39"/>
                  </a:cxn>
                  <a:cxn ang="0">
                    <a:pos x="22" y="0"/>
                  </a:cxn>
                </a:cxnLst>
                <a:rect l="0" t="0" r="r" b="b"/>
                <a:pathLst>
                  <a:path w="44" h="59">
                    <a:moveTo>
                      <a:pt x="22" y="0"/>
                    </a:moveTo>
                    <a:cubicBezTo>
                      <a:pt x="27" y="19"/>
                      <a:pt x="44" y="29"/>
                      <a:pt x="44" y="39"/>
                    </a:cubicBezTo>
                    <a:cubicBezTo>
                      <a:pt x="44" y="49"/>
                      <a:pt x="38" y="59"/>
                      <a:pt x="22" y="59"/>
                    </a:cubicBezTo>
                    <a:cubicBezTo>
                      <a:pt x="6" y="59"/>
                      <a:pt x="0" y="49"/>
                      <a:pt x="0" y="39"/>
                    </a:cubicBezTo>
                    <a:cubicBezTo>
                      <a:pt x="0" y="29"/>
                      <a:pt x="17" y="19"/>
                      <a:pt x="22" y="0"/>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27" name="Freeform 8">
                <a:extLst>
                  <a:ext uri="{FF2B5EF4-FFF2-40B4-BE49-F238E27FC236}">
                    <a16:creationId xmlns:a16="http://schemas.microsoft.com/office/drawing/2014/main" id="{4BD6B24A-E5BF-413A-90E6-E9F41928C34F}"/>
                  </a:ext>
                </a:extLst>
              </p:cNvPr>
              <p:cNvSpPr>
                <a:spLocks/>
              </p:cNvSpPr>
              <p:nvPr/>
            </p:nvSpPr>
            <p:spPr bwMode="auto">
              <a:xfrm>
                <a:off x="590550" y="379413"/>
                <a:ext cx="284163" cy="131763"/>
              </a:xfrm>
              <a:custGeom>
                <a:avLst/>
                <a:gdLst/>
                <a:ahLst/>
                <a:cxnLst>
                  <a:cxn ang="0">
                    <a:pos x="61" y="8"/>
                  </a:cxn>
                  <a:cxn ang="0">
                    <a:pos x="100" y="12"/>
                  </a:cxn>
                  <a:cxn ang="0">
                    <a:pos x="61" y="15"/>
                  </a:cxn>
                  <a:cxn ang="0">
                    <a:pos x="56" y="21"/>
                  </a:cxn>
                  <a:cxn ang="0">
                    <a:pos x="56" y="46"/>
                  </a:cxn>
                  <a:cxn ang="0">
                    <a:pos x="44" y="46"/>
                  </a:cxn>
                  <a:cxn ang="0">
                    <a:pos x="44" y="21"/>
                  </a:cxn>
                  <a:cxn ang="0">
                    <a:pos x="39" y="15"/>
                  </a:cxn>
                  <a:cxn ang="0">
                    <a:pos x="0" y="12"/>
                  </a:cxn>
                  <a:cxn ang="0">
                    <a:pos x="39" y="8"/>
                  </a:cxn>
                  <a:cxn ang="0">
                    <a:pos x="50" y="0"/>
                  </a:cxn>
                  <a:cxn ang="0">
                    <a:pos x="61" y="8"/>
                  </a:cxn>
                </a:cxnLst>
                <a:rect l="0" t="0" r="r" b="b"/>
                <a:pathLst>
                  <a:path w="100" h="46">
                    <a:moveTo>
                      <a:pt x="61" y="8"/>
                    </a:moveTo>
                    <a:cubicBezTo>
                      <a:pt x="85" y="2"/>
                      <a:pt x="100" y="3"/>
                      <a:pt x="100" y="12"/>
                    </a:cubicBezTo>
                    <a:cubicBezTo>
                      <a:pt x="100" y="21"/>
                      <a:pt x="85" y="22"/>
                      <a:pt x="61" y="15"/>
                    </a:cubicBezTo>
                    <a:cubicBezTo>
                      <a:pt x="60" y="18"/>
                      <a:pt x="58" y="20"/>
                      <a:pt x="56" y="21"/>
                    </a:cubicBezTo>
                    <a:cubicBezTo>
                      <a:pt x="56" y="46"/>
                      <a:pt x="56" y="46"/>
                      <a:pt x="56" y="46"/>
                    </a:cubicBezTo>
                    <a:cubicBezTo>
                      <a:pt x="44" y="46"/>
                      <a:pt x="44" y="46"/>
                      <a:pt x="44" y="46"/>
                    </a:cubicBezTo>
                    <a:cubicBezTo>
                      <a:pt x="44" y="21"/>
                      <a:pt x="44" y="21"/>
                      <a:pt x="44" y="21"/>
                    </a:cubicBezTo>
                    <a:cubicBezTo>
                      <a:pt x="41" y="20"/>
                      <a:pt x="40" y="18"/>
                      <a:pt x="39" y="15"/>
                    </a:cubicBezTo>
                    <a:cubicBezTo>
                      <a:pt x="15" y="22"/>
                      <a:pt x="0" y="21"/>
                      <a:pt x="0" y="12"/>
                    </a:cubicBezTo>
                    <a:cubicBezTo>
                      <a:pt x="0" y="3"/>
                      <a:pt x="15" y="2"/>
                      <a:pt x="39" y="8"/>
                    </a:cubicBezTo>
                    <a:cubicBezTo>
                      <a:pt x="40" y="4"/>
                      <a:pt x="45" y="0"/>
                      <a:pt x="50" y="0"/>
                    </a:cubicBezTo>
                    <a:cubicBezTo>
                      <a:pt x="55" y="0"/>
                      <a:pt x="59" y="4"/>
                      <a:pt x="61" y="8"/>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sp>
            <p:nvSpPr>
              <p:cNvPr id="28" name="Freeform 9">
                <a:extLst>
                  <a:ext uri="{FF2B5EF4-FFF2-40B4-BE49-F238E27FC236}">
                    <a16:creationId xmlns:a16="http://schemas.microsoft.com/office/drawing/2014/main" id="{7D290303-583A-452D-808A-6E96314C456F}"/>
                  </a:ext>
                </a:extLst>
              </p:cNvPr>
              <p:cNvSpPr>
                <a:spLocks/>
              </p:cNvSpPr>
              <p:nvPr/>
            </p:nvSpPr>
            <p:spPr bwMode="auto">
              <a:xfrm>
                <a:off x="484188" y="760413"/>
                <a:ext cx="34925" cy="92075"/>
              </a:xfrm>
              <a:custGeom>
                <a:avLst/>
                <a:gdLst/>
                <a:ahLst/>
                <a:cxnLst>
                  <a:cxn ang="0">
                    <a:pos x="11" y="32"/>
                  </a:cxn>
                  <a:cxn ang="0">
                    <a:pos x="0" y="18"/>
                  </a:cxn>
                  <a:cxn ang="0">
                    <a:pos x="12" y="0"/>
                  </a:cxn>
                  <a:cxn ang="0">
                    <a:pos x="3" y="19"/>
                  </a:cxn>
                  <a:cxn ang="0">
                    <a:pos x="11" y="32"/>
                  </a:cxn>
                </a:cxnLst>
                <a:rect l="0" t="0" r="r" b="b"/>
                <a:pathLst>
                  <a:path w="12" h="32">
                    <a:moveTo>
                      <a:pt x="11" y="32"/>
                    </a:moveTo>
                    <a:cubicBezTo>
                      <a:pt x="3" y="30"/>
                      <a:pt x="0" y="24"/>
                      <a:pt x="0" y="18"/>
                    </a:cubicBezTo>
                    <a:cubicBezTo>
                      <a:pt x="0" y="13"/>
                      <a:pt x="7" y="8"/>
                      <a:pt x="12" y="0"/>
                    </a:cubicBezTo>
                    <a:cubicBezTo>
                      <a:pt x="7" y="7"/>
                      <a:pt x="2" y="13"/>
                      <a:pt x="3" y="19"/>
                    </a:cubicBezTo>
                    <a:cubicBezTo>
                      <a:pt x="4" y="24"/>
                      <a:pt x="7" y="29"/>
                      <a:pt x="11" y="32"/>
                    </a:cubicBezTo>
                    <a:close/>
                  </a:path>
                </a:pathLst>
              </a:custGeom>
              <a:grpFill/>
              <a:ln w="9525">
                <a:noFill/>
                <a:round/>
                <a:headEnd/>
                <a:tailEnd/>
              </a:ln>
            </p:spPr>
            <p:txBody>
              <a:bodyPr/>
              <a:lstStyle/>
              <a:p>
                <a:pPr fontAlgn="auto">
                  <a:spcBef>
                    <a:spcPts val="0"/>
                  </a:spcBef>
                  <a:spcAft>
                    <a:spcPts val="0"/>
                  </a:spcAft>
                  <a:defRPr/>
                </a:pPr>
                <a:endParaRPr lang="en-US" dirty="0">
                  <a:latin typeface="+mn-lt"/>
                  <a:ea typeface="+mn-ea"/>
                </a:endParaRPr>
              </a:p>
            </p:txBody>
          </p:sp>
        </p:grpSp>
        <p:sp>
          <p:nvSpPr>
            <p:cNvPr id="38" name="TextBox 37">
              <a:extLst>
                <a:ext uri="{FF2B5EF4-FFF2-40B4-BE49-F238E27FC236}">
                  <a16:creationId xmlns:a16="http://schemas.microsoft.com/office/drawing/2014/main" id="{D9CCF5A7-2820-411E-8425-DCA0F670DCE4}"/>
                </a:ext>
              </a:extLst>
            </p:cNvPr>
            <p:cNvSpPr txBox="1"/>
            <p:nvPr/>
          </p:nvSpPr>
          <p:spPr>
            <a:xfrm>
              <a:off x="2223650" y="2329453"/>
              <a:ext cx="1027333" cy="369332"/>
            </a:xfrm>
            <a:prstGeom prst="rect">
              <a:avLst/>
            </a:prstGeom>
            <a:noFill/>
          </p:spPr>
          <p:txBody>
            <a:bodyPr wrap="none" rtlCol="0">
              <a:spAutoFit/>
            </a:bodyPr>
            <a:lstStyle/>
            <a:p>
              <a:r>
                <a:rPr lang="en-US" b="1" dirty="0"/>
                <a:t>Peer - 25</a:t>
              </a:r>
            </a:p>
          </p:txBody>
        </p:sp>
      </p:grpSp>
      <p:grpSp>
        <p:nvGrpSpPr>
          <p:cNvPr id="49" name="Group 48">
            <a:extLst>
              <a:ext uri="{FF2B5EF4-FFF2-40B4-BE49-F238E27FC236}">
                <a16:creationId xmlns:a16="http://schemas.microsoft.com/office/drawing/2014/main" id="{D301792C-33A5-4347-8E2A-89437D93C602}"/>
              </a:ext>
            </a:extLst>
          </p:cNvPr>
          <p:cNvGrpSpPr/>
          <p:nvPr/>
        </p:nvGrpSpPr>
        <p:grpSpPr>
          <a:xfrm>
            <a:off x="4420481" y="6326427"/>
            <a:ext cx="740829" cy="695357"/>
            <a:chOff x="4584317" y="2943803"/>
            <a:chExt cx="740829" cy="695357"/>
          </a:xfrm>
        </p:grpSpPr>
        <p:sp>
          <p:nvSpPr>
            <p:cNvPr id="21" name="Oval 20">
              <a:extLst>
                <a:ext uri="{FF2B5EF4-FFF2-40B4-BE49-F238E27FC236}">
                  <a16:creationId xmlns:a16="http://schemas.microsoft.com/office/drawing/2014/main" id="{450B77C4-B7EE-44A5-ADDC-5C3186CE6CAF}"/>
                </a:ext>
              </a:extLst>
            </p:cNvPr>
            <p:cNvSpPr/>
            <p:nvPr/>
          </p:nvSpPr>
          <p:spPr>
            <a:xfrm>
              <a:off x="4605602" y="2943803"/>
              <a:ext cx="695357" cy="69535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CF31DD0-4439-49C5-89DA-79500373B741}"/>
                </a:ext>
              </a:extLst>
            </p:cNvPr>
            <p:cNvSpPr txBox="1"/>
            <p:nvPr/>
          </p:nvSpPr>
          <p:spPr>
            <a:xfrm>
              <a:off x="4584317" y="2974542"/>
              <a:ext cx="740829" cy="646331"/>
            </a:xfrm>
            <a:prstGeom prst="rect">
              <a:avLst/>
            </a:prstGeom>
            <a:noFill/>
          </p:spPr>
          <p:txBody>
            <a:bodyPr wrap="square" rtlCol="0">
              <a:spAutoFit/>
            </a:bodyPr>
            <a:lstStyle/>
            <a:p>
              <a:pPr algn="ctr"/>
              <a:r>
                <a:rPr lang="en-US" b="1" dirty="0"/>
                <a:t>Other 12</a:t>
              </a:r>
            </a:p>
          </p:txBody>
        </p:sp>
      </p:grpSp>
      <p:grpSp>
        <p:nvGrpSpPr>
          <p:cNvPr id="48" name="Group 47">
            <a:extLst>
              <a:ext uri="{FF2B5EF4-FFF2-40B4-BE49-F238E27FC236}">
                <a16:creationId xmlns:a16="http://schemas.microsoft.com/office/drawing/2014/main" id="{13A01C6F-03BE-46A8-94CE-28F0D8EE8B6D}"/>
              </a:ext>
            </a:extLst>
          </p:cNvPr>
          <p:cNvGrpSpPr/>
          <p:nvPr/>
        </p:nvGrpSpPr>
        <p:grpSpPr>
          <a:xfrm>
            <a:off x="324468" y="5635238"/>
            <a:ext cx="1525559" cy="793239"/>
            <a:chOff x="3080043" y="6228047"/>
            <a:chExt cx="1525559" cy="793239"/>
          </a:xfrm>
        </p:grpSpPr>
        <p:sp>
          <p:nvSpPr>
            <p:cNvPr id="19" name="Oval 18">
              <a:extLst>
                <a:ext uri="{FF2B5EF4-FFF2-40B4-BE49-F238E27FC236}">
                  <a16:creationId xmlns:a16="http://schemas.microsoft.com/office/drawing/2014/main" id="{F37EA8CD-A3BA-4E6B-BA25-DE711C00B010}"/>
                </a:ext>
              </a:extLst>
            </p:cNvPr>
            <p:cNvSpPr/>
            <p:nvPr/>
          </p:nvSpPr>
          <p:spPr>
            <a:xfrm>
              <a:off x="3453460" y="6228047"/>
              <a:ext cx="793239" cy="79323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B547A3F-53E1-4BC6-8419-8091EB41E453}"/>
                </a:ext>
              </a:extLst>
            </p:cNvPr>
            <p:cNvSpPr txBox="1"/>
            <p:nvPr/>
          </p:nvSpPr>
          <p:spPr>
            <a:xfrm>
              <a:off x="3080043" y="6301500"/>
              <a:ext cx="1525559" cy="646331"/>
            </a:xfrm>
            <a:prstGeom prst="rect">
              <a:avLst/>
            </a:prstGeom>
            <a:noFill/>
          </p:spPr>
          <p:txBody>
            <a:bodyPr wrap="square" rtlCol="0">
              <a:spAutoFit/>
            </a:bodyPr>
            <a:lstStyle/>
            <a:p>
              <a:pPr algn="ctr"/>
              <a:r>
                <a:rPr lang="en-US" b="1" dirty="0"/>
                <a:t>Government 16</a:t>
              </a:r>
            </a:p>
          </p:txBody>
        </p:sp>
      </p:grpSp>
      <p:grpSp>
        <p:nvGrpSpPr>
          <p:cNvPr id="47" name="Group 46">
            <a:extLst>
              <a:ext uri="{FF2B5EF4-FFF2-40B4-BE49-F238E27FC236}">
                <a16:creationId xmlns:a16="http://schemas.microsoft.com/office/drawing/2014/main" id="{B0812B89-A91F-464C-BAB2-64D6DAD4D24F}"/>
              </a:ext>
            </a:extLst>
          </p:cNvPr>
          <p:cNvGrpSpPr/>
          <p:nvPr/>
        </p:nvGrpSpPr>
        <p:grpSpPr>
          <a:xfrm>
            <a:off x="2214064" y="5734566"/>
            <a:ext cx="1465856" cy="693911"/>
            <a:chOff x="1361016" y="5116524"/>
            <a:chExt cx="1465856" cy="693911"/>
          </a:xfrm>
        </p:grpSpPr>
        <p:sp>
          <p:nvSpPr>
            <p:cNvPr id="16" name="Oval 15">
              <a:extLst>
                <a:ext uri="{FF2B5EF4-FFF2-40B4-BE49-F238E27FC236}">
                  <a16:creationId xmlns:a16="http://schemas.microsoft.com/office/drawing/2014/main" id="{C4410F83-9F86-4E37-A0E6-762944F49C14}"/>
                </a:ext>
              </a:extLst>
            </p:cNvPr>
            <p:cNvSpPr/>
            <p:nvPr/>
          </p:nvSpPr>
          <p:spPr>
            <a:xfrm>
              <a:off x="1784164" y="5144221"/>
              <a:ext cx="666214" cy="66621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AD57FF47-AD91-4E9D-93BB-BD3A2AF59516}"/>
                </a:ext>
              </a:extLst>
            </p:cNvPr>
            <p:cNvSpPr txBox="1"/>
            <p:nvPr/>
          </p:nvSpPr>
          <p:spPr>
            <a:xfrm>
              <a:off x="1361016" y="5116524"/>
              <a:ext cx="1465856" cy="646331"/>
            </a:xfrm>
            <a:prstGeom prst="rect">
              <a:avLst/>
            </a:prstGeom>
            <a:noFill/>
          </p:spPr>
          <p:txBody>
            <a:bodyPr wrap="square" rtlCol="0">
              <a:spAutoFit/>
            </a:bodyPr>
            <a:lstStyle/>
            <a:p>
              <a:pPr algn="ctr"/>
              <a:r>
                <a:rPr lang="en-US" b="1" dirty="0"/>
                <a:t>Accelerator 13</a:t>
              </a:r>
            </a:p>
          </p:txBody>
        </p:sp>
      </p:grpSp>
      <p:grpSp>
        <p:nvGrpSpPr>
          <p:cNvPr id="46" name="Group 45">
            <a:extLst>
              <a:ext uri="{FF2B5EF4-FFF2-40B4-BE49-F238E27FC236}">
                <a16:creationId xmlns:a16="http://schemas.microsoft.com/office/drawing/2014/main" id="{D2E1E607-8502-413F-AFC2-E427AA96F47B}"/>
              </a:ext>
            </a:extLst>
          </p:cNvPr>
          <p:cNvGrpSpPr/>
          <p:nvPr/>
        </p:nvGrpSpPr>
        <p:grpSpPr>
          <a:xfrm>
            <a:off x="83565" y="4420024"/>
            <a:ext cx="1465856" cy="658833"/>
            <a:chOff x="57860" y="5231410"/>
            <a:chExt cx="1465856" cy="658833"/>
          </a:xfrm>
        </p:grpSpPr>
        <p:sp>
          <p:nvSpPr>
            <p:cNvPr id="14" name="Oval 13">
              <a:extLst>
                <a:ext uri="{FF2B5EF4-FFF2-40B4-BE49-F238E27FC236}">
                  <a16:creationId xmlns:a16="http://schemas.microsoft.com/office/drawing/2014/main" id="{025AE860-1297-41AD-9DAF-1FB5504647FD}"/>
                </a:ext>
              </a:extLst>
            </p:cNvPr>
            <p:cNvSpPr/>
            <p:nvPr/>
          </p:nvSpPr>
          <p:spPr>
            <a:xfrm>
              <a:off x="596812" y="5502291"/>
              <a:ext cx="387952" cy="38795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2956194-C554-4666-B8D9-AA2280826601}"/>
                </a:ext>
              </a:extLst>
            </p:cNvPr>
            <p:cNvSpPr txBox="1"/>
            <p:nvPr/>
          </p:nvSpPr>
          <p:spPr>
            <a:xfrm>
              <a:off x="57860" y="5231410"/>
              <a:ext cx="1465856" cy="646331"/>
            </a:xfrm>
            <a:prstGeom prst="rect">
              <a:avLst/>
            </a:prstGeom>
            <a:noFill/>
          </p:spPr>
          <p:txBody>
            <a:bodyPr wrap="square" rtlCol="0">
              <a:spAutoFit/>
            </a:bodyPr>
            <a:lstStyle/>
            <a:p>
              <a:pPr algn="ctr"/>
              <a:r>
                <a:rPr lang="en-US" b="1" dirty="0"/>
                <a:t>Funding</a:t>
              </a:r>
            </a:p>
            <a:p>
              <a:pPr algn="ctr"/>
              <a:r>
                <a:rPr lang="en-US" b="1" dirty="0"/>
                <a:t>4</a:t>
              </a:r>
            </a:p>
          </p:txBody>
        </p:sp>
      </p:grpSp>
      <p:grpSp>
        <p:nvGrpSpPr>
          <p:cNvPr id="51" name="Group 50">
            <a:extLst>
              <a:ext uri="{FF2B5EF4-FFF2-40B4-BE49-F238E27FC236}">
                <a16:creationId xmlns:a16="http://schemas.microsoft.com/office/drawing/2014/main" id="{483584E4-B50C-443A-B060-2F7A6999EA44}"/>
              </a:ext>
            </a:extLst>
          </p:cNvPr>
          <p:cNvGrpSpPr/>
          <p:nvPr/>
        </p:nvGrpSpPr>
        <p:grpSpPr>
          <a:xfrm>
            <a:off x="2178952" y="6517118"/>
            <a:ext cx="1465856" cy="646331"/>
            <a:chOff x="1444410" y="5882259"/>
            <a:chExt cx="1465856" cy="646331"/>
          </a:xfrm>
        </p:grpSpPr>
        <p:sp>
          <p:nvSpPr>
            <p:cNvPr id="20" name="Oval 19">
              <a:extLst>
                <a:ext uri="{FF2B5EF4-FFF2-40B4-BE49-F238E27FC236}">
                  <a16:creationId xmlns:a16="http://schemas.microsoft.com/office/drawing/2014/main" id="{C1ACDB83-EBE9-45E6-BE55-D46EDC002946}"/>
                </a:ext>
              </a:extLst>
            </p:cNvPr>
            <p:cNvSpPr/>
            <p:nvPr/>
          </p:nvSpPr>
          <p:spPr>
            <a:xfrm>
              <a:off x="2047264" y="6216996"/>
              <a:ext cx="260149" cy="26014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826C091C-F55D-43A4-8237-4269BCC00FED}"/>
                </a:ext>
              </a:extLst>
            </p:cNvPr>
            <p:cNvSpPr txBox="1"/>
            <p:nvPr/>
          </p:nvSpPr>
          <p:spPr>
            <a:xfrm>
              <a:off x="1444410" y="5882259"/>
              <a:ext cx="1465856" cy="646331"/>
            </a:xfrm>
            <a:prstGeom prst="rect">
              <a:avLst/>
            </a:prstGeom>
            <a:noFill/>
          </p:spPr>
          <p:txBody>
            <a:bodyPr wrap="square" rtlCol="0">
              <a:spAutoFit/>
            </a:bodyPr>
            <a:lstStyle/>
            <a:p>
              <a:pPr algn="ctr"/>
              <a:r>
                <a:rPr lang="en-US" b="1" dirty="0"/>
                <a:t>Entrepreneur2</a:t>
              </a:r>
            </a:p>
          </p:txBody>
        </p:sp>
      </p:grpSp>
      <p:grpSp>
        <p:nvGrpSpPr>
          <p:cNvPr id="63" name="Group 62">
            <a:extLst>
              <a:ext uri="{FF2B5EF4-FFF2-40B4-BE49-F238E27FC236}">
                <a16:creationId xmlns:a16="http://schemas.microsoft.com/office/drawing/2014/main" id="{A7C7F5E0-3619-440B-B9F6-EBF1B3A91094}"/>
              </a:ext>
            </a:extLst>
          </p:cNvPr>
          <p:cNvGrpSpPr/>
          <p:nvPr/>
        </p:nvGrpSpPr>
        <p:grpSpPr>
          <a:xfrm>
            <a:off x="3774462" y="5484385"/>
            <a:ext cx="1136356" cy="646331"/>
            <a:chOff x="3335570" y="6031503"/>
            <a:chExt cx="1136356" cy="646331"/>
          </a:xfrm>
        </p:grpSpPr>
        <p:sp>
          <p:nvSpPr>
            <p:cNvPr id="22" name="Oval 21">
              <a:extLst>
                <a:ext uri="{FF2B5EF4-FFF2-40B4-BE49-F238E27FC236}">
                  <a16:creationId xmlns:a16="http://schemas.microsoft.com/office/drawing/2014/main" id="{E41BC7AF-7590-4653-BADF-EF3CE8F2C3F8}"/>
                </a:ext>
              </a:extLst>
            </p:cNvPr>
            <p:cNvSpPr/>
            <p:nvPr/>
          </p:nvSpPr>
          <p:spPr>
            <a:xfrm>
              <a:off x="3791557" y="6363162"/>
              <a:ext cx="224381" cy="224381"/>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27CA53E-ABEC-4B27-A893-2E7E2C9E3F61}"/>
                </a:ext>
              </a:extLst>
            </p:cNvPr>
            <p:cNvSpPr txBox="1"/>
            <p:nvPr/>
          </p:nvSpPr>
          <p:spPr>
            <a:xfrm>
              <a:off x="3335570" y="6031503"/>
              <a:ext cx="1136356" cy="646331"/>
            </a:xfrm>
            <a:prstGeom prst="rect">
              <a:avLst/>
            </a:prstGeom>
            <a:noFill/>
          </p:spPr>
          <p:txBody>
            <a:bodyPr wrap="square" rtlCol="0">
              <a:spAutoFit/>
            </a:bodyPr>
            <a:lstStyle/>
            <a:p>
              <a:pPr algn="ctr"/>
              <a:r>
                <a:rPr lang="en-US" b="1" dirty="0"/>
                <a:t>Customer 1</a:t>
              </a:r>
            </a:p>
          </p:txBody>
        </p:sp>
      </p:grpSp>
      <p:grpSp>
        <p:nvGrpSpPr>
          <p:cNvPr id="66" name="Group 65">
            <a:extLst>
              <a:ext uri="{FF2B5EF4-FFF2-40B4-BE49-F238E27FC236}">
                <a16:creationId xmlns:a16="http://schemas.microsoft.com/office/drawing/2014/main" id="{84B54218-A5B0-40B5-BB5A-167E8198A083}"/>
              </a:ext>
            </a:extLst>
          </p:cNvPr>
          <p:cNvGrpSpPr/>
          <p:nvPr/>
        </p:nvGrpSpPr>
        <p:grpSpPr>
          <a:xfrm>
            <a:off x="2662619" y="2076088"/>
            <a:ext cx="1383712" cy="1440104"/>
            <a:chOff x="3196571" y="2135483"/>
            <a:chExt cx="1383712" cy="1440104"/>
          </a:xfrm>
        </p:grpSpPr>
        <p:grpSp>
          <p:nvGrpSpPr>
            <p:cNvPr id="58" name="Group 57">
              <a:extLst>
                <a:ext uri="{FF2B5EF4-FFF2-40B4-BE49-F238E27FC236}">
                  <a16:creationId xmlns:a16="http://schemas.microsoft.com/office/drawing/2014/main" id="{275D6898-D515-46F0-9AAC-C6E7EE03BE86}"/>
                </a:ext>
              </a:extLst>
            </p:cNvPr>
            <p:cNvGrpSpPr/>
            <p:nvPr/>
          </p:nvGrpSpPr>
          <p:grpSpPr>
            <a:xfrm>
              <a:off x="3392455" y="2504815"/>
              <a:ext cx="1070772" cy="1070772"/>
              <a:chOff x="3393976" y="2666477"/>
              <a:chExt cx="1070772" cy="1070772"/>
            </a:xfrm>
          </p:grpSpPr>
          <p:sp>
            <p:nvSpPr>
              <p:cNvPr id="18" name="Oval 17">
                <a:extLst>
                  <a:ext uri="{FF2B5EF4-FFF2-40B4-BE49-F238E27FC236}">
                    <a16:creationId xmlns:a16="http://schemas.microsoft.com/office/drawing/2014/main" id="{B4AD85E0-1ED3-45BF-B41A-CAC2ED86240B}"/>
                  </a:ext>
                </a:extLst>
              </p:cNvPr>
              <p:cNvSpPr/>
              <p:nvPr/>
            </p:nvSpPr>
            <p:spPr>
              <a:xfrm>
                <a:off x="3393976" y="2666477"/>
                <a:ext cx="1070772" cy="107077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101">
                <a:extLst>
                  <a:ext uri="{FF2B5EF4-FFF2-40B4-BE49-F238E27FC236}">
                    <a16:creationId xmlns:a16="http://schemas.microsoft.com/office/drawing/2014/main" id="{9D77D547-5CFF-4AA8-8CCE-E903431A8F14}"/>
                  </a:ext>
                </a:extLst>
              </p:cNvPr>
              <p:cNvSpPr>
                <a:spLocks noEditPoints="1"/>
              </p:cNvSpPr>
              <p:nvPr/>
            </p:nvSpPr>
            <p:spPr bwMode="auto">
              <a:xfrm>
                <a:off x="3536637" y="2868284"/>
                <a:ext cx="721119" cy="667157"/>
              </a:xfrm>
              <a:custGeom>
                <a:avLst/>
                <a:gdLst>
                  <a:gd name="T0" fmla="*/ 133841 w 68"/>
                  <a:gd name="T1" fmla="*/ 123371 h 63"/>
                  <a:gd name="T2" fmla="*/ 140704 w 68"/>
                  <a:gd name="T3" fmla="*/ 150787 h 63"/>
                  <a:gd name="T4" fmla="*/ 120113 w 68"/>
                  <a:gd name="T5" fmla="*/ 171349 h 63"/>
                  <a:gd name="T6" fmla="*/ 92659 w 68"/>
                  <a:gd name="T7" fmla="*/ 181630 h 63"/>
                  <a:gd name="T8" fmla="*/ 61773 w 68"/>
                  <a:gd name="T9" fmla="*/ 181630 h 63"/>
                  <a:gd name="T10" fmla="*/ 37750 w 68"/>
                  <a:gd name="T11" fmla="*/ 171349 h 63"/>
                  <a:gd name="T12" fmla="*/ 13727 w 68"/>
                  <a:gd name="T13" fmla="*/ 150787 h 63"/>
                  <a:gd name="T14" fmla="*/ 20591 w 68"/>
                  <a:gd name="T15" fmla="*/ 123371 h 63"/>
                  <a:gd name="T16" fmla="*/ 0 w 68"/>
                  <a:gd name="T17" fmla="*/ 95956 h 63"/>
                  <a:gd name="T18" fmla="*/ 24023 w 68"/>
                  <a:gd name="T19" fmla="*/ 78821 h 63"/>
                  <a:gd name="T20" fmla="*/ 13727 w 68"/>
                  <a:gd name="T21" fmla="*/ 61686 h 63"/>
                  <a:gd name="T22" fmla="*/ 51477 w 68"/>
                  <a:gd name="T23" fmla="*/ 54832 h 63"/>
                  <a:gd name="T24" fmla="*/ 65204 w 68"/>
                  <a:gd name="T25" fmla="*/ 27416 h 63"/>
                  <a:gd name="T26" fmla="*/ 96091 w 68"/>
                  <a:gd name="T27" fmla="*/ 51405 h 63"/>
                  <a:gd name="T28" fmla="*/ 120113 w 68"/>
                  <a:gd name="T29" fmla="*/ 41124 h 63"/>
                  <a:gd name="T30" fmla="*/ 140704 w 68"/>
                  <a:gd name="T31" fmla="*/ 65113 h 63"/>
                  <a:gd name="T32" fmla="*/ 154431 w 68"/>
                  <a:gd name="T33" fmla="*/ 92529 h 63"/>
                  <a:gd name="T34" fmla="*/ 78932 w 68"/>
                  <a:gd name="T35" fmla="*/ 75394 h 63"/>
                  <a:gd name="T36" fmla="*/ 109818 w 68"/>
                  <a:gd name="T37" fmla="*/ 106237 h 63"/>
                  <a:gd name="T38" fmla="*/ 216204 w 68"/>
                  <a:gd name="T39" fmla="*/ 54832 h 63"/>
                  <a:gd name="T40" fmla="*/ 219636 w 68"/>
                  <a:gd name="T41" fmla="*/ 82248 h 63"/>
                  <a:gd name="T42" fmla="*/ 188749 w 68"/>
                  <a:gd name="T43" fmla="*/ 75394 h 63"/>
                  <a:gd name="T44" fmla="*/ 157863 w 68"/>
                  <a:gd name="T45" fmla="*/ 82248 h 63"/>
                  <a:gd name="T46" fmla="*/ 157863 w 68"/>
                  <a:gd name="T47" fmla="*/ 54832 h 63"/>
                  <a:gd name="T48" fmla="*/ 157863 w 68"/>
                  <a:gd name="T49" fmla="*/ 30843 h 63"/>
                  <a:gd name="T50" fmla="*/ 157863 w 68"/>
                  <a:gd name="T51" fmla="*/ 6854 h 63"/>
                  <a:gd name="T52" fmla="*/ 188749 w 68"/>
                  <a:gd name="T53" fmla="*/ 13708 h 63"/>
                  <a:gd name="T54" fmla="*/ 202477 w 68"/>
                  <a:gd name="T55" fmla="*/ 0 h 63"/>
                  <a:gd name="T56" fmla="*/ 212772 w 68"/>
                  <a:gd name="T57" fmla="*/ 23989 h 63"/>
                  <a:gd name="T58" fmla="*/ 233363 w 68"/>
                  <a:gd name="T59" fmla="*/ 51405 h 63"/>
                  <a:gd name="T60" fmla="*/ 212772 w 68"/>
                  <a:gd name="T61" fmla="*/ 188484 h 63"/>
                  <a:gd name="T62" fmla="*/ 202477 w 68"/>
                  <a:gd name="T63" fmla="*/ 215900 h 63"/>
                  <a:gd name="T64" fmla="*/ 185318 w 68"/>
                  <a:gd name="T65" fmla="*/ 202192 h 63"/>
                  <a:gd name="T66" fmla="*/ 154431 w 68"/>
                  <a:gd name="T67" fmla="*/ 205619 h 63"/>
                  <a:gd name="T68" fmla="*/ 140704 w 68"/>
                  <a:gd name="T69" fmla="*/ 178203 h 63"/>
                  <a:gd name="T70" fmla="*/ 161295 w 68"/>
                  <a:gd name="T71" fmla="*/ 150787 h 63"/>
                  <a:gd name="T72" fmla="*/ 171590 w 68"/>
                  <a:gd name="T73" fmla="*/ 123371 h 63"/>
                  <a:gd name="T74" fmla="*/ 192181 w 68"/>
                  <a:gd name="T75" fmla="*/ 137079 h 63"/>
                  <a:gd name="T76" fmla="*/ 219636 w 68"/>
                  <a:gd name="T77" fmla="*/ 133652 h 63"/>
                  <a:gd name="T78" fmla="*/ 216204 w 68"/>
                  <a:gd name="T79" fmla="*/ 157641 h 63"/>
                  <a:gd name="T80" fmla="*/ 188749 w 68"/>
                  <a:gd name="T81" fmla="*/ 27416 h 63"/>
                  <a:gd name="T82" fmla="*/ 202477 w 68"/>
                  <a:gd name="T83" fmla="*/ 44551 h 63"/>
                  <a:gd name="T84" fmla="*/ 171590 w 68"/>
                  <a:gd name="T85" fmla="*/ 167922 h 63"/>
                  <a:gd name="T86" fmla="*/ 188749 w 68"/>
                  <a:gd name="T87" fmla="*/ 154214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grpSp>
        <p:sp>
          <p:nvSpPr>
            <p:cNvPr id="56" name="TextBox 55">
              <a:extLst>
                <a:ext uri="{FF2B5EF4-FFF2-40B4-BE49-F238E27FC236}">
                  <a16:creationId xmlns:a16="http://schemas.microsoft.com/office/drawing/2014/main" id="{49B35E42-BD9F-42DE-9F58-AFE0D5DBCE23}"/>
                </a:ext>
              </a:extLst>
            </p:cNvPr>
            <p:cNvSpPr txBox="1"/>
            <p:nvPr/>
          </p:nvSpPr>
          <p:spPr>
            <a:xfrm>
              <a:off x="3196571" y="2135483"/>
              <a:ext cx="1383712" cy="369332"/>
            </a:xfrm>
            <a:prstGeom prst="rect">
              <a:avLst/>
            </a:prstGeom>
            <a:noFill/>
          </p:spPr>
          <p:txBody>
            <a:bodyPr wrap="none" rtlCol="0">
              <a:spAutoFit/>
            </a:bodyPr>
            <a:lstStyle/>
            <a:p>
              <a:r>
                <a:rPr lang="en-US" b="1" dirty="0"/>
                <a:t>Supplier - 31</a:t>
              </a:r>
            </a:p>
          </p:txBody>
        </p:sp>
      </p:grpSp>
      <p:grpSp>
        <p:nvGrpSpPr>
          <p:cNvPr id="65" name="Group 64">
            <a:extLst>
              <a:ext uri="{FF2B5EF4-FFF2-40B4-BE49-F238E27FC236}">
                <a16:creationId xmlns:a16="http://schemas.microsoft.com/office/drawing/2014/main" id="{BBB1FF51-DCE6-4E29-9CA1-CE485F8FE300}"/>
              </a:ext>
            </a:extLst>
          </p:cNvPr>
          <p:cNvGrpSpPr/>
          <p:nvPr/>
        </p:nvGrpSpPr>
        <p:grpSpPr>
          <a:xfrm>
            <a:off x="3638938" y="3969837"/>
            <a:ext cx="1627818" cy="1328277"/>
            <a:chOff x="3616960" y="4121444"/>
            <a:chExt cx="1627818" cy="1328277"/>
          </a:xfrm>
        </p:grpSpPr>
        <p:sp>
          <p:nvSpPr>
            <p:cNvPr id="17" name="Oval 16">
              <a:extLst>
                <a:ext uri="{FF2B5EF4-FFF2-40B4-BE49-F238E27FC236}">
                  <a16:creationId xmlns:a16="http://schemas.microsoft.com/office/drawing/2014/main" id="{92BF5744-A4F5-425B-81D4-6BB66FF5E799}"/>
                </a:ext>
              </a:extLst>
            </p:cNvPr>
            <p:cNvSpPr/>
            <p:nvPr/>
          </p:nvSpPr>
          <p:spPr>
            <a:xfrm>
              <a:off x="3925872" y="4459919"/>
              <a:ext cx="989802" cy="989802"/>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C648D00-D901-4759-97AD-7C177A10A802}"/>
                </a:ext>
              </a:extLst>
            </p:cNvPr>
            <p:cNvSpPr txBox="1"/>
            <p:nvPr/>
          </p:nvSpPr>
          <p:spPr>
            <a:xfrm>
              <a:off x="3616960" y="4121444"/>
              <a:ext cx="1627818" cy="369332"/>
            </a:xfrm>
            <a:prstGeom prst="rect">
              <a:avLst/>
            </a:prstGeom>
            <a:noFill/>
          </p:spPr>
          <p:txBody>
            <a:bodyPr wrap="none" rtlCol="0">
              <a:spAutoFit/>
            </a:bodyPr>
            <a:lstStyle/>
            <a:p>
              <a:r>
                <a:rPr lang="en-US" b="1" dirty="0"/>
                <a:t>Consultant - 28</a:t>
              </a:r>
            </a:p>
          </p:txBody>
        </p:sp>
        <p:sp>
          <p:nvSpPr>
            <p:cNvPr id="59" name="Freeform 47">
              <a:extLst>
                <a:ext uri="{FF2B5EF4-FFF2-40B4-BE49-F238E27FC236}">
                  <a16:creationId xmlns:a16="http://schemas.microsoft.com/office/drawing/2014/main" id="{DA110A7E-7EF5-4F50-A24F-B9D29AC4E677}"/>
                </a:ext>
              </a:extLst>
            </p:cNvPr>
            <p:cNvSpPr>
              <a:spLocks noChangeArrowheads="1"/>
            </p:cNvSpPr>
            <p:nvPr/>
          </p:nvSpPr>
          <p:spPr bwMode="auto">
            <a:xfrm>
              <a:off x="4153061" y="4679972"/>
              <a:ext cx="535423" cy="470407"/>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tx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64" name="Group 63">
            <a:extLst>
              <a:ext uri="{FF2B5EF4-FFF2-40B4-BE49-F238E27FC236}">
                <a16:creationId xmlns:a16="http://schemas.microsoft.com/office/drawing/2014/main" id="{52F82A67-476B-473D-ACF8-269261CFF598}"/>
              </a:ext>
            </a:extLst>
          </p:cNvPr>
          <p:cNvGrpSpPr/>
          <p:nvPr/>
        </p:nvGrpSpPr>
        <p:grpSpPr>
          <a:xfrm>
            <a:off x="1679935" y="3524994"/>
            <a:ext cx="1578428" cy="1959391"/>
            <a:chOff x="1680725" y="3123099"/>
            <a:chExt cx="1578428" cy="1959391"/>
          </a:xfrm>
        </p:grpSpPr>
        <p:sp>
          <p:nvSpPr>
            <p:cNvPr id="13" name="Oval 12">
              <a:extLst>
                <a:ext uri="{FF2B5EF4-FFF2-40B4-BE49-F238E27FC236}">
                  <a16:creationId xmlns:a16="http://schemas.microsoft.com/office/drawing/2014/main" id="{7B5A4A95-F23F-44F0-A5B1-7855AE793130}"/>
                </a:ext>
              </a:extLst>
            </p:cNvPr>
            <p:cNvSpPr/>
            <p:nvPr/>
          </p:nvSpPr>
          <p:spPr>
            <a:xfrm>
              <a:off x="1680725" y="3504062"/>
              <a:ext cx="1578428" cy="1578428"/>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F48C867-25C5-4729-B2C4-D2670DB32D0A}"/>
                </a:ext>
              </a:extLst>
            </p:cNvPr>
            <p:cNvSpPr txBox="1"/>
            <p:nvPr/>
          </p:nvSpPr>
          <p:spPr>
            <a:xfrm>
              <a:off x="1840689" y="3123099"/>
              <a:ext cx="1386983" cy="369332"/>
            </a:xfrm>
            <a:prstGeom prst="rect">
              <a:avLst/>
            </a:prstGeom>
            <a:noFill/>
          </p:spPr>
          <p:txBody>
            <a:bodyPr wrap="none" rtlCol="0">
              <a:spAutoFit/>
            </a:bodyPr>
            <a:lstStyle/>
            <a:p>
              <a:r>
                <a:rPr lang="en-US" b="1" dirty="0"/>
                <a:t>Industry - 58</a:t>
              </a:r>
            </a:p>
          </p:txBody>
        </p:sp>
        <p:sp>
          <p:nvSpPr>
            <p:cNvPr id="61" name="Freeform 10">
              <a:extLst>
                <a:ext uri="{FF2B5EF4-FFF2-40B4-BE49-F238E27FC236}">
                  <a16:creationId xmlns:a16="http://schemas.microsoft.com/office/drawing/2014/main" id="{7DF830C2-76D3-485B-8073-EA68A64B50D3}"/>
                </a:ext>
              </a:extLst>
            </p:cNvPr>
            <p:cNvSpPr>
              <a:spLocks/>
            </p:cNvSpPr>
            <p:nvPr/>
          </p:nvSpPr>
          <p:spPr bwMode="auto">
            <a:xfrm>
              <a:off x="2494017" y="4194054"/>
              <a:ext cx="530032" cy="530032"/>
            </a:xfrm>
            <a:custGeom>
              <a:avLst/>
              <a:gdLst>
                <a:gd name="T0" fmla="*/ 247584 w 192"/>
                <a:gd name="T1" fmla="*/ 229667 h 192"/>
                <a:gd name="T2" fmla="*/ 99359 w 192"/>
                <a:gd name="T3" fmla="*/ 239440 h 192"/>
                <a:gd name="T4" fmla="*/ 35835 w 192"/>
                <a:gd name="T5" fmla="*/ 304594 h 192"/>
                <a:gd name="T6" fmla="*/ 8144 w 192"/>
                <a:gd name="T7" fmla="*/ 304594 h 192"/>
                <a:gd name="T8" fmla="*/ 8144 w 192"/>
                <a:gd name="T9" fmla="*/ 276903 h 192"/>
                <a:gd name="T10" fmla="*/ 73298 w 192"/>
                <a:gd name="T11" fmla="*/ 213379 h 192"/>
                <a:gd name="T12" fmla="*/ 83071 w 192"/>
                <a:gd name="T13" fmla="*/ 65154 h 192"/>
                <a:gd name="T14" fmla="*/ 122163 w 192"/>
                <a:gd name="T15" fmla="*/ 26062 h 192"/>
                <a:gd name="T16" fmla="*/ 149854 w 192"/>
                <a:gd name="T17" fmla="*/ 53752 h 192"/>
                <a:gd name="T18" fmla="*/ 195461 w 192"/>
                <a:gd name="T19" fmla="*/ 8144 h 192"/>
                <a:gd name="T20" fmla="*/ 223152 w 192"/>
                <a:gd name="T21" fmla="*/ 8144 h 192"/>
                <a:gd name="T22" fmla="*/ 223152 w 192"/>
                <a:gd name="T23" fmla="*/ 35835 h 192"/>
                <a:gd name="T24" fmla="*/ 177544 w 192"/>
                <a:gd name="T25" fmla="*/ 81442 h 192"/>
                <a:gd name="T26" fmla="*/ 231296 w 192"/>
                <a:gd name="T27" fmla="*/ 135194 h 192"/>
                <a:gd name="T28" fmla="*/ 276903 w 192"/>
                <a:gd name="T29" fmla="*/ 89586 h 192"/>
                <a:gd name="T30" fmla="*/ 304594 w 192"/>
                <a:gd name="T31" fmla="*/ 89586 h 192"/>
                <a:gd name="T32" fmla="*/ 304594 w 192"/>
                <a:gd name="T33" fmla="*/ 117277 h 192"/>
                <a:gd name="T34" fmla="*/ 258986 w 192"/>
                <a:gd name="T35" fmla="*/ 162884 h 192"/>
                <a:gd name="T36" fmla="*/ 286677 w 192"/>
                <a:gd name="T37" fmla="*/ 190575 h 192"/>
                <a:gd name="T38" fmla="*/ 247584 w 192"/>
                <a:gd name="T39" fmla="*/ 229667 h 1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2" h="192">
                  <a:moveTo>
                    <a:pt x="152" y="141"/>
                  </a:moveTo>
                  <a:cubicBezTo>
                    <a:pt x="127" y="166"/>
                    <a:pt x="89" y="168"/>
                    <a:pt x="61" y="147"/>
                  </a:cubicBezTo>
                  <a:cubicBezTo>
                    <a:pt x="22" y="187"/>
                    <a:pt x="22" y="187"/>
                    <a:pt x="22" y="187"/>
                  </a:cubicBezTo>
                  <a:cubicBezTo>
                    <a:pt x="17" y="192"/>
                    <a:pt x="9" y="192"/>
                    <a:pt x="5" y="187"/>
                  </a:cubicBezTo>
                  <a:cubicBezTo>
                    <a:pt x="0" y="183"/>
                    <a:pt x="0" y="175"/>
                    <a:pt x="5" y="170"/>
                  </a:cubicBezTo>
                  <a:cubicBezTo>
                    <a:pt x="45" y="131"/>
                    <a:pt x="45" y="131"/>
                    <a:pt x="45" y="131"/>
                  </a:cubicBezTo>
                  <a:cubicBezTo>
                    <a:pt x="24" y="103"/>
                    <a:pt x="26" y="65"/>
                    <a:pt x="51" y="40"/>
                  </a:cubicBezTo>
                  <a:cubicBezTo>
                    <a:pt x="75" y="16"/>
                    <a:pt x="75" y="16"/>
                    <a:pt x="75" y="16"/>
                  </a:cubicBezTo>
                  <a:cubicBezTo>
                    <a:pt x="92" y="33"/>
                    <a:pt x="92" y="33"/>
                    <a:pt x="92" y="33"/>
                  </a:cubicBezTo>
                  <a:cubicBezTo>
                    <a:pt x="120" y="5"/>
                    <a:pt x="120" y="5"/>
                    <a:pt x="120" y="5"/>
                  </a:cubicBezTo>
                  <a:cubicBezTo>
                    <a:pt x="125" y="0"/>
                    <a:pt x="132" y="0"/>
                    <a:pt x="137" y="5"/>
                  </a:cubicBezTo>
                  <a:cubicBezTo>
                    <a:pt x="141" y="9"/>
                    <a:pt x="141" y="17"/>
                    <a:pt x="137" y="22"/>
                  </a:cubicBezTo>
                  <a:cubicBezTo>
                    <a:pt x="109" y="50"/>
                    <a:pt x="109" y="50"/>
                    <a:pt x="109" y="50"/>
                  </a:cubicBezTo>
                  <a:cubicBezTo>
                    <a:pt x="142" y="83"/>
                    <a:pt x="142" y="83"/>
                    <a:pt x="142" y="83"/>
                  </a:cubicBezTo>
                  <a:cubicBezTo>
                    <a:pt x="170" y="55"/>
                    <a:pt x="170" y="55"/>
                    <a:pt x="170" y="55"/>
                  </a:cubicBezTo>
                  <a:cubicBezTo>
                    <a:pt x="175" y="51"/>
                    <a:pt x="183" y="51"/>
                    <a:pt x="187" y="55"/>
                  </a:cubicBezTo>
                  <a:cubicBezTo>
                    <a:pt x="192" y="60"/>
                    <a:pt x="192" y="67"/>
                    <a:pt x="187" y="72"/>
                  </a:cubicBezTo>
                  <a:cubicBezTo>
                    <a:pt x="159" y="100"/>
                    <a:pt x="159" y="100"/>
                    <a:pt x="159" y="100"/>
                  </a:cubicBezTo>
                  <a:cubicBezTo>
                    <a:pt x="176" y="117"/>
                    <a:pt x="176" y="117"/>
                    <a:pt x="176" y="117"/>
                  </a:cubicBezTo>
                  <a:lnTo>
                    <a:pt x="152" y="141"/>
                  </a:lnTo>
                  <a:close/>
                </a:path>
              </a:pathLst>
            </a:custGeom>
            <a:solidFill>
              <a:schemeClr val="accent2"/>
            </a:solidFill>
            <a:ln w="9525">
              <a:noFill/>
              <a:round/>
              <a:headEnd/>
              <a:tailEnd/>
            </a:ln>
          </p:spPr>
          <p:txBody>
            <a:bodyPr/>
            <a:lstStyle/>
            <a:p>
              <a:endParaRPr lang="en-US" dirty="0"/>
            </a:p>
          </p:txBody>
        </p:sp>
        <p:sp>
          <p:nvSpPr>
            <p:cNvPr id="62" name="Freeform 17">
              <a:extLst>
                <a:ext uri="{FF2B5EF4-FFF2-40B4-BE49-F238E27FC236}">
                  <a16:creationId xmlns:a16="http://schemas.microsoft.com/office/drawing/2014/main" id="{1FF4A729-CF4C-475F-AF01-69119DF07218}"/>
                </a:ext>
              </a:extLst>
            </p:cNvPr>
            <p:cNvSpPr>
              <a:spLocks noEditPoints="1"/>
            </p:cNvSpPr>
            <p:nvPr/>
          </p:nvSpPr>
          <p:spPr bwMode="auto">
            <a:xfrm>
              <a:off x="2063195" y="3843341"/>
              <a:ext cx="458375" cy="458375"/>
            </a:xfrm>
            <a:custGeom>
              <a:avLst/>
              <a:gdLst>
                <a:gd name="T0" fmla="*/ 344438 w 256"/>
                <a:gd name="T1" fmla="*/ 415925 h 256"/>
                <a:gd name="T2" fmla="*/ 0 w 256"/>
                <a:gd name="T3" fmla="*/ 71487 h 256"/>
                <a:gd name="T4" fmla="*/ 0 w 256"/>
                <a:gd name="T5" fmla="*/ 0 h 256"/>
                <a:gd name="T6" fmla="*/ 415925 w 256"/>
                <a:gd name="T7" fmla="*/ 415925 h 256"/>
                <a:gd name="T8" fmla="*/ 344438 w 256"/>
                <a:gd name="T9" fmla="*/ 415925 h 256"/>
                <a:gd name="T10" fmla="*/ 266452 w 256"/>
                <a:gd name="T11" fmla="*/ 415925 h 256"/>
                <a:gd name="T12" fmla="*/ 194965 w 256"/>
                <a:gd name="T13" fmla="*/ 415925 h 256"/>
                <a:gd name="T14" fmla="*/ 0 w 256"/>
                <a:gd name="T15" fmla="*/ 220960 h 256"/>
                <a:gd name="T16" fmla="*/ 0 w 256"/>
                <a:gd name="T17" fmla="*/ 149473 h 256"/>
                <a:gd name="T18" fmla="*/ 266452 w 256"/>
                <a:gd name="T19" fmla="*/ 415925 h 256"/>
                <a:gd name="T20" fmla="*/ 51991 w 256"/>
                <a:gd name="T21" fmla="*/ 311944 h 256"/>
                <a:gd name="T22" fmla="*/ 103981 w 256"/>
                <a:gd name="T23" fmla="*/ 363934 h 256"/>
                <a:gd name="T24" fmla="*/ 51991 w 256"/>
                <a:gd name="T25" fmla="*/ 415925 h 256"/>
                <a:gd name="T26" fmla="*/ 0 w 256"/>
                <a:gd name="T27" fmla="*/ 363934 h 256"/>
                <a:gd name="T28" fmla="*/ 51991 w 256"/>
                <a:gd name="T29" fmla="*/ 311944 h 2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6" h="256">
                  <a:moveTo>
                    <a:pt x="212" y="256"/>
                  </a:moveTo>
                  <a:cubicBezTo>
                    <a:pt x="212" y="139"/>
                    <a:pt x="117" y="44"/>
                    <a:pt x="0" y="44"/>
                  </a:cubicBezTo>
                  <a:cubicBezTo>
                    <a:pt x="0" y="0"/>
                    <a:pt x="0" y="0"/>
                    <a:pt x="0" y="0"/>
                  </a:cubicBezTo>
                  <a:cubicBezTo>
                    <a:pt x="141" y="0"/>
                    <a:pt x="256" y="115"/>
                    <a:pt x="256" y="256"/>
                  </a:cubicBezTo>
                  <a:lnTo>
                    <a:pt x="212" y="256"/>
                  </a:lnTo>
                  <a:close/>
                  <a:moveTo>
                    <a:pt x="164" y="256"/>
                  </a:moveTo>
                  <a:cubicBezTo>
                    <a:pt x="120" y="256"/>
                    <a:pt x="120" y="256"/>
                    <a:pt x="120" y="256"/>
                  </a:cubicBezTo>
                  <a:cubicBezTo>
                    <a:pt x="120" y="190"/>
                    <a:pt x="66" y="136"/>
                    <a:pt x="0" y="136"/>
                  </a:cubicBezTo>
                  <a:cubicBezTo>
                    <a:pt x="0" y="92"/>
                    <a:pt x="0" y="92"/>
                    <a:pt x="0" y="92"/>
                  </a:cubicBezTo>
                  <a:cubicBezTo>
                    <a:pt x="91" y="92"/>
                    <a:pt x="164" y="165"/>
                    <a:pt x="164" y="256"/>
                  </a:cubicBezTo>
                  <a:moveTo>
                    <a:pt x="32" y="192"/>
                  </a:moveTo>
                  <a:cubicBezTo>
                    <a:pt x="50" y="192"/>
                    <a:pt x="64" y="206"/>
                    <a:pt x="64" y="224"/>
                  </a:cubicBezTo>
                  <a:cubicBezTo>
                    <a:pt x="64" y="242"/>
                    <a:pt x="50" y="256"/>
                    <a:pt x="32" y="256"/>
                  </a:cubicBezTo>
                  <a:cubicBezTo>
                    <a:pt x="14" y="256"/>
                    <a:pt x="0" y="242"/>
                    <a:pt x="0" y="224"/>
                  </a:cubicBezTo>
                  <a:cubicBezTo>
                    <a:pt x="0" y="206"/>
                    <a:pt x="14" y="192"/>
                    <a:pt x="32" y="192"/>
                  </a:cubicBezTo>
                </a:path>
              </a:pathLst>
            </a:custGeom>
            <a:solidFill>
              <a:schemeClr val="accent2"/>
            </a:solidFill>
            <a:ln w="9525">
              <a:noFill/>
              <a:round/>
              <a:headEnd/>
              <a:tailEnd/>
            </a:ln>
          </p:spPr>
          <p:txBody>
            <a:bodyPr/>
            <a:lstStyle/>
            <a:p>
              <a:endParaRPr lang="en-US" dirty="0"/>
            </a:p>
          </p:txBody>
        </p:sp>
      </p:grpSp>
    </p:spTree>
    <p:extLst>
      <p:ext uri="{BB962C8B-B14F-4D97-AF65-F5344CB8AC3E}">
        <p14:creationId xmlns:p14="http://schemas.microsoft.com/office/powerpoint/2010/main" val="36529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8D3F-0E06-471A-AE20-D3986253A883}"/>
              </a:ext>
            </a:extLst>
          </p:cNvPr>
          <p:cNvSpPr>
            <a:spLocks noGrp="1"/>
          </p:cNvSpPr>
          <p:nvPr>
            <p:ph type="title"/>
          </p:nvPr>
        </p:nvSpPr>
        <p:spPr/>
        <p:txBody>
          <a:bodyPr>
            <a:normAutofit/>
          </a:bodyPr>
          <a:lstStyle/>
          <a:p>
            <a:r>
              <a:rPr lang="en-US" sz="4400" b="1" dirty="0">
                <a:solidFill>
                  <a:schemeClr val="accent2"/>
                </a:solidFill>
              </a:rPr>
              <a:t>Refresh your partnerships</a:t>
            </a:r>
          </a:p>
        </p:txBody>
      </p:sp>
      <p:sp>
        <p:nvSpPr>
          <p:cNvPr id="12" name="TextBox 11">
            <a:extLst>
              <a:ext uri="{FF2B5EF4-FFF2-40B4-BE49-F238E27FC236}">
                <a16:creationId xmlns:a16="http://schemas.microsoft.com/office/drawing/2014/main" id="{88212C66-913C-4DAD-8E56-0B295A20AE53}"/>
              </a:ext>
            </a:extLst>
          </p:cNvPr>
          <p:cNvSpPr txBox="1"/>
          <p:nvPr/>
        </p:nvSpPr>
        <p:spPr>
          <a:xfrm>
            <a:off x="5360048" y="3937712"/>
            <a:ext cx="2452918" cy="461665"/>
          </a:xfrm>
          <a:prstGeom prst="rect">
            <a:avLst/>
          </a:prstGeom>
          <a:noFill/>
        </p:spPr>
        <p:txBody>
          <a:bodyPr wrap="square" rtlCol="0">
            <a:spAutoFit/>
          </a:bodyPr>
          <a:lstStyle/>
          <a:p>
            <a:pPr algn="ctr"/>
            <a:r>
              <a:rPr lang="en-US" sz="2400" b="1" dirty="0"/>
              <a:t>Process</a:t>
            </a:r>
          </a:p>
        </p:txBody>
      </p:sp>
      <p:sp>
        <p:nvSpPr>
          <p:cNvPr id="17" name="TextBox 16">
            <a:extLst>
              <a:ext uri="{FF2B5EF4-FFF2-40B4-BE49-F238E27FC236}">
                <a16:creationId xmlns:a16="http://schemas.microsoft.com/office/drawing/2014/main" id="{1A395058-1985-4E52-9F9A-3E48131AF83D}"/>
              </a:ext>
            </a:extLst>
          </p:cNvPr>
          <p:cNvSpPr txBox="1"/>
          <p:nvPr/>
        </p:nvSpPr>
        <p:spPr>
          <a:xfrm>
            <a:off x="1290964" y="3983815"/>
            <a:ext cx="2452918" cy="461665"/>
          </a:xfrm>
          <a:prstGeom prst="rect">
            <a:avLst/>
          </a:prstGeom>
          <a:noFill/>
        </p:spPr>
        <p:txBody>
          <a:bodyPr wrap="square" rtlCol="0">
            <a:spAutoFit/>
          </a:bodyPr>
          <a:lstStyle/>
          <a:p>
            <a:pPr algn="ctr"/>
            <a:r>
              <a:rPr lang="en-US" sz="2400" b="1" dirty="0"/>
              <a:t>Value Exchange</a:t>
            </a:r>
          </a:p>
        </p:txBody>
      </p:sp>
      <p:sp>
        <p:nvSpPr>
          <p:cNvPr id="18" name="TextBox 17">
            <a:extLst>
              <a:ext uri="{FF2B5EF4-FFF2-40B4-BE49-F238E27FC236}">
                <a16:creationId xmlns:a16="http://schemas.microsoft.com/office/drawing/2014/main" id="{F54155F4-3FDD-4B39-A588-0AF04DF94388}"/>
              </a:ext>
            </a:extLst>
          </p:cNvPr>
          <p:cNvSpPr txBox="1"/>
          <p:nvPr/>
        </p:nvSpPr>
        <p:spPr>
          <a:xfrm>
            <a:off x="815363" y="4630583"/>
            <a:ext cx="3404117" cy="1631216"/>
          </a:xfrm>
          <a:prstGeom prst="rect">
            <a:avLst/>
          </a:prstGeom>
          <a:noFill/>
        </p:spPr>
        <p:txBody>
          <a:bodyPr wrap="square" rtlCol="0">
            <a:spAutoFit/>
          </a:bodyPr>
          <a:lstStyle/>
          <a:p>
            <a:pPr algn="ctr">
              <a:buClr>
                <a:schemeClr val="accent6"/>
              </a:buClr>
            </a:pPr>
            <a:r>
              <a:rPr lang="en-US" sz="2000" dirty="0"/>
              <a:t>Complementarity provides a motive for alliance formation as it yields a higher return than the sum of returns if it were used independently</a:t>
            </a:r>
          </a:p>
        </p:txBody>
      </p:sp>
      <p:sp>
        <p:nvSpPr>
          <p:cNvPr id="22" name="TextBox 21">
            <a:extLst>
              <a:ext uri="{FF2B5EF4-FFF2-40B4-BE49-F238E27FC236}">
                <a16:creationId xmlns:a16="http://schemas.microsoft.com/office/drawing/2014/main" id="{29A3EE32-5FE7-4B3D-86A7-5235F2C54502}"/>
              </a:ext>
            </a:extLst>
          </p:cNvPr>
          <p:cNvSpPr txBox="1"/>
          <p:nvPr/>
        </p:nvSpPr>
        <p:spPr>
          <a:xfrm>
            <a:off x="4744094" y="4592160"/>
            <a:ext cx="3684823" cy="1323439"/>
          </a:xfrm>
          <a:prstGeom prst="rect">
            <a:avLst/>
          </a:prstGeom>
          <a:noFill/>
        </p:spPr>
        <p:txBody>
          <a:bodyPr wrap="square" rtlCol="0">
            <a:spAutoFit/>
          </a:bodyPr>
          <a:lstStyle/>
          <a:p>
            <a:pPr algn="ctr">
              <a:buClr>
                <a:schemeClr val="accent6"/>
              </a:buClr>
            </a:pPr>
            <a:r>
              <a:rPr lang="en-US" sz="2000" dirty="0"/>
              <a:t>Compatibility in partners' org. structure and routines reduces uncertainty about intentions, interests and competences</a:t>
            </a:r>
          </a:p>
        </p:txBody>
      </p:sp>
      <p:sp>
        <p:nvSpPr>
          <p:cNvPr id="25" name="TextBox 24">
            <a:extLst>
              <a:ext uri="{FF2B5EF4-FFF2-40B4-BE49-F238E27FC236}">
                <a16:creationId xmlns:a16="http://schemas.microsoft.com/office/drawing/2014/main" id="{286614EF-F792-4555-B88D-0F98C3BD3DFF}"/>
              </a:ext>
            </a:extLst>
          </p:cNvPr>
          <p:cNvSpPr txBox="1"/>
          <p:nvPr/>
        </p:nvSpPr>
        <p:spPr>
          <a:xfrm>
            <a:off x="8895040" y="4592160"/>
            <a:ext cx="3521102" cy="1015663"/>
          </a:xfrm>
          <a:prstGeom prst="rect">
            <a:avLst/>
          </a:prstGeom>
          <a:noFill/>
        </p:spPr>
        <p:txBody>
          <a:bodyPr wrap="square" rtlCol="0">
            <a:spAutoFit/>
          </a:bodyPr>
          <a:lstStyle/>
          <a:p>
            <a:pPr algn="ctr">
              <a:buClr>
                <a:schemeClr val="accent6"/>
              </a:buClr>
            </a:pPr>
            <a:r>
              <a:rPr lang="en-US" sz="2000" dirty="0"/>
              <a:t>Good fit stimulates joint sense-making, misfit undermines the quality of work relationships</a:t>
            </a:r>
          </a:p>
        </p:txBody>
      </p:sp>
      <p:sp>
        <p:nvSpPr>
          <p:cNvPr id="26" name="TextBox 25">
            <a:extLst>
              <a:ext uri="{FF2B5EF4-FFF2-40B4-BE49-F238E27FC236}">
                <a16:creationId xmlns:a16="http://schemas.microsoft.com/office/drawing/2014/main" id="{7F4EA4DD-07F4-4AF6-8CF9-420CB74334E5}"/>
              </a:ext>
            </a:extLst>
          </p:cNvPr>
          <p:cNvSpPr txBox="1"/>
          <p:nvPr/>
        </p:nvSpPr>
        <p:spPr>
          <a:xfrm>
            <a:off x="9429132" y="3983815"/>
            <a:ext cx="2452918" cy="461665"/>
          </a:xfrm>
          <a:prstGeom prst="rect">
            <a:avLst/>
          </a:prstGeom>
          <a:noFill/>
        </p:spPr>
        <p:txBody>
          <a:bodyPr wrap="square" rtlCol="0">
            <a:spAutoFit/>
          </a:bodyPr>
          <a:lstStyle/>
          <a:p>
            <a:pPr algn="ctr"/>
            <a:r>
              <a:rPr lang="en-US" sz="2400" b="1" dirty="0"/>
              <a:t>Culture</a:t>
            </a:r>
          </a:p>
        </p:txBody>
      </p:sp>
      <p:pic>
        <p:nvPicPr>
          <p:cNvPr id="31" name="Graphic 30" descr="Connections">
            <a:extLst>
              <a:ext uri="{FF2B5EF4-FFF2-40B4-BE49-F238E27FC236}">
                <a16:creationId xmlns:a16="http://schemas.microsoft.com/office/drawing/2014/main" id="{4A7F0988-1549-4A6F-917A-24C05099340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7087" y="2361603"/>
            <a:ext cx="1658839" cy="1658839"/>
          </a:xfrm>
          <a:prstGeom prst="rect">
            <a:avLst/>
          </a:prstGeom>
        </p:spPr>
      </p:pic>
      <p:pic>
        <p:nvPicPr>
          <p:cNvPr id="33" name="Graphic 32" descr="Group success">
            <a:extLst>
              <a:ext uri="{FF2B5EF4-FFF2-40B4-BE49-F238E27FC236}">
                <a16:creationId xmlns:a16="http://schemas.microsoft.com/office/drawing/2014/main" id="{59611168-F38A-427F-BD54-E883D43B17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655067" y="2213599"/>
            <a:ext cx="2001048" cy="2001048"/>
          </a:xfrm>
          <a:prstGeom prst="rect">
            <a:avLst/>
          </a:prstGeom>
        </p:spPr>
      </p:pic>
      <p:pic>
        <p:nvPicPr>
          <p:cNvPr id="34" name="Graphic 33" descr="Handshake">
            <a:extLst>
              <a:ext uri="{FF2B5EF4-FFF2-40B4-BE49-F238E27FC236}">
                <a16:creationId xmlns:a16="http://schemas.microsoft.com/office/drawing/2014/main" id="{788B4694-7053-44D6-85B2-A40A87DE633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6898" y="2167496"/>
            <a:ext cx="2001048" cy="2001048"/>
          </a:xfrm>
          <a:prstGeom prst="rect">
            <a:avLst/>
          </a:prstGeom>
        </p:spPr>
      </p:pic>
    </p:spTree>
    <p:extLst>
      <p:ext uri="{BB962C8B-B14F-4D97-AF65-F5344CB8AC3E}">
        <p14:creationId xmlns:p14="http://schemas.microsoft.com/office/powerpoint/2010/main" val="78279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22"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0679-F2C9-400B-BB4C-30084942B172}"/>
              </a:ext>
            </a:extLst>
          </p:cNvPr>
          <p:cNvSpPr>
            <a:spLocks noGrp="1"/>
          </p:cNvSpPr>
          <p:nvPr>
            <p:ph type="title"/>
          </p:nvPr>
        </p:nvSpPr>
        <p:spPr/>
        <p:txBody>
          <a:bodyPr/>
          <a:lstStyle/>
          <a:p>
            <a:r>
              <a:rPr lang="en-US" b="1" dirty="0">
                <a:solidFill>
                  <a:schemeClr val="accent2"/>
                </a:solidFill>
              </a:rPr>
              <a:t>Leading utility innovation</a:t>
            </a:r>
          </a:p>
        </p:txBody>
      </p:sp>
      <p:sp>
        <p:nvSpPr>
          <p:cNvPr id="6" name="Oval 5">
            <a:extLst>
              <a:ext uri="{FF2B5EF4-FFF2-40B4-BE49-F238E27FC236}">
                <a16:creationId xmlns:a16="http://schemas.microsoft.com/office/drawing/2014/main" id="{8DA04E4F-E2C6-4E9F-81F9-A45915F821DD}"/>
              </a:ext>
            </a:extLst>
          </p:cNvPr>
          <p:cNvSpPr/>
          <p:nvPr/>
        </p:nvSpPr>
        <p:spPr>
          <a:xfrm>
            <a:off x="557751" y="2249214"/>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6695CC-231F-4CF2-97D1-77E07E10E5DE}"/>
              </a:ext>
            </a:extLst>
          </p:cNvPr>
          <p:cNvSpPr txBox="1"/>
          <p:nvPr/>
        </p:nvSpPr>
        <p:spPr>
          <a:xfrm>
            <a:off x="557750" y="2335952"/>
            <a:ext cx="903889" cy="646331"/>
          </a:xfrm>
          <a:prstGeom prst="rect">
            <a:avLst/>
          </a:prstGeom>
          <a:noFill/>
        </p:spPr>
        <p:txBody>
          <a:bodyPr wrap="square" rtlCol="0">
            <a:spAutoFit/>
          </a:bodyPr>
          <a:lstStyle/>
          <a:p>
            <a:r>
              <a:rPr lang="en-US" dirty="0"/>
              <a:t>Getting Started</a:t>
            </a:r>
          </a:p>
        </p:txBody>
      </p:sp>
      <p:sp>
        <p:nvSpPr>
          <p:cNvPr id="8" name="Arrow: Right 7">
            <a:extLst>
              <a:ext uri="{FF2B5EF4-FFF2-40B4-BE49-F238E27FC236}">
                <a16:creationId xmlns:a16="http://schemas.microsoft.com/office/drawing/2014/main" id="{D362EEE9-0A57-4064-929D-3EB41D79FDB9}"/>
              </a:ext>
            </a:extLst>
          </p:cNvPr>
          <p:cNvSpPr/>
          <p:nvPr/>
        </p:nvSpPr>
        <p:spPr>
          <a:xfrm>
            <a:off x="1419599" y="2492279"/>
            <a:ext cx="7514191" cy="396470"/>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0ECED8C-5CC7-4547-BB5B-68169AE814E6}"/>
              </a:ext>
            </a:extLst>
          </p:cNvPr>
          <p:cNvSpPr/>
          <p:nvPr/>
        </p:nvSpPr>
        <p:spPr>
          <a:xfrm>
            <a:off x="2396585" y="4140685"/>
            <a:ext cx="7363219" cy="375718"/>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962192-A31C-4681-8E35-57F6F961A696}"/>
              </a:ext>
            </a:extLst>
          </p:cNvPr>
          <p:cNvPicPr>
            <a:picLocks noChangeAspect="1"/>
          </p:cNvPicPr>
          <p:nvPr/>
        </p:nvPicPr>
        <p:blipFill rotWithShape="1">
          <a:blip r:embed="rId2"/>
          <a:srcRect l="49776"/>
          <a:stretch/>
        </p:blipFill>
        <p:spPr>
          <a:xfrm>
            <a:off x="9732579" y="2589862"/>
            <a:ext cx="918584" cy="1828959"/>
          </a:xfrm>
          <a:prstGeom prst="rect">
            <a:avLst/>
          </a:prstGeom>
        </p:spPr>
      </p:pic>
      <p:pic>
        <p:nvPicPr>
          <p:cNvPr id="21" name="Picture 20">
            <a:extLst>
              <a:ext uri="{FF2B5EF4-FFF2-40B4-BE49-F238E27FC236}">
                <a16:creationId xmlns:a16="http://schemas.microsoft.com/office/drawing/2014/main" id="{9B1A3324-4FE4-457C-8DA2-C7F809D8B11C}"/>
              </a:ext>
            </a:extLst>
          </p:cNvPr>
          <p:cNvPicPr>
            <a:picLocks noChangeAspect="1"/>
          </p:cNvPicPr>
          <p:nvPr/>
        </p:nvPicPr>
        <p:blipFill rotWithShape="1">
          <a:blip r:embed="rId2"/>
          <a:srcRect l="49776"/>
          <a:stretch/>
        </p:blipFill>
        <p:spPr>
          <a:xfrm flipH="1" flipV="1">
            <a:off x="1478001" y="4248777"/>
            <a:ext cx="918584" cy="1828959"/>
          </a:xfrm>
          <a:prstGeom prst="rect">
            <a:avLst/>
          </a:prstGeom>
        </p:spPr>
      </p:pic>
      <p:sp>
        <p:nvSpPr>
          <p:cNvPr id="22" name="Arrow: Right 21">
            <a:extLst>
              <a:ext uri="{FF2B5EF4-FFF2-40B4-BE49-F238E27FC236}">
                <a16:creationId xmlns:a16="http://schemas.microsoft.com/office/drawing/2014/main" id="{4E68B818-DEAC-41B4-88B9-A5151B907CDB}"/>
              </a:ext>
            </a:extLst>
          </p:cNvPr>
          <p:cNvSpPr/>
          <p:nvPr/>
        </p:nvSpPr>
        <p:spPr>
          <a:xfrm>
            <a:off x="2396586" y="5782783"/>
            <a:ext cx="9868986" cy="389016"/>
          </a:xfrm>
          <a:prstGeom prst="rightArrow">
            <a:avLst>
              <a:gd name="adj1" fmla="val 50000"/>
              <a:gd name="adj2" fmla="val 839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449169-5EC9-4A5E-9A10-4ACA8999699D}"/>
              </a:ext>
            </a:extLst>
          </p:cNvPr>
          <p:cNvSpPr txBox="1"/>
          <p:nvPr/>
        </p:nvSpPr>
        <p:spPr>
          <a:xfrm>
            <a:off x="5336146" y="1906363"/>
            <a:ext cx="3454443" cy="685701"/>
          </a:xfrm>
          <a:prstGeom prst="rect">
            <a:avLst/>
          </a:prstGeom>
          <a:noFill/>
        </p:spPr>
        <p:txBody>
          <a:bodyPr wrap="square" rtlCol="0">
            <a:spAutoFit/>
          </a:bodyPr>
          <a:lstStyle/>
          <a:p>
            <a:pPr>
              <a:lnSpc>
                <a:spcPct val="90000"/>
              </a:lnSpc>
              <a:spcBef>
                <a:spcPts val="178"/>
              </a:spcBef>
              <a:spcAft>
                <a:spcPts val="357"/>
              </a:spcAft>
            </a:pPr>
            <a:r>
              <a:rPr lang="en-US" sz="2142" b="1" dirty="0"/>
              <a:t>Define your aspirations and key focus areas</a:t>
            </a:r>
          </a:p>
        </p:txBody>
      </p:sp>
      <p:sp>
        <p:nvSpPr>
          <p:cNvPr id="28" name="TextBox 27">
            <a:extLst>
              <a:ext uri="{FF2B5EF4-FFF2-40B4-BE49-F238E27FC236}">
                <a16:creationId xmlns:a16="http://schemas.microsoft.com/office/drawing/2014/main" id="{BE031897-94CA-4CEE-90A0-C2FB13A417D8}"/>
              </a:ext>
            </a:extLst>
          </p:cNvPr>
          <p:cNvSpPr txBox="1"/>
          <p:nvPr/>
        </p:nvSpPr>
        <p:spPr>
          <a:xfrm>
            <a:off x="9854759" y="1964581"/>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Benchmark your environment</a:t>
            </a:r>
          </a:p>
        </p:txBody>
      </p:sp>
      <p:sp>
        <p:nvSpPr>
          <p:cNvPr id="29" name="TextBox 28">
            <a:extLst>
              <a:ext uri="{FF2B5EF4-FFF2-40B4-BE49-F238E27FC236}">
                <a16:creationId xmlns:a16="http://schemas.microsoft.com/office/drawing/2014/main" id="{EFF40A1B-5628-4C6B-A407-E4777CC7F680}"/>
              </a:ext>
            </a:extLst>
          </p:cNvPr>
          <p:cNvSpPr txBox="1"/>
          <p:nvPr/>
        </p:nvSpPr>
        <p:spPr>
          <a:xfrm>
            <a:off x="7316730" y="3563076"/>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Draft an innovation strategy</a:t>
            </a:r>
          </a:p>
        </p:txBody>
      </p:sp>
      <p:sp>
        <p:nvSpPr>
          <p:cNvPr id="31" name="TextBox 30">
            <a:extLst>
              <a:ext uri="{FF2B5EF4-FFF2-40B4-BE49-F238E27FC236}">
                <a16:creationId xmlns:a16="http://schemas.microsoft.com/office/drawing/2014/main" id="{F5BEDA38-454A-4ABC-8D9C-D08425BCD2DD}"/>
              </a:ext>
            </a:extLst>
          </p:cNvPr>
          <p:cNvSpPr txBox="1"/>
          <p:nvPr/>
        </p:nvSpPr>
        <p:spPr>
          <a:xfrm>
            <a:off x="5417380" y="5207713"/>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Build idea infrastructure</a:t>
            </a:r>
          </a:p>
        </p:txBody>
      </p:sp>
      <p:sp>
        <p:nvSpPr>
          <p:cNvPr id="36" name="TextBox 35">
            <a:extLst>
              <a:ext uri="{FF2B5EF4-FFF2-40B4-BE49-F238E27FC236}">
                <a16:creationId xmlns:a16="http://schemas.microsoft.com/office/drawing/2014/main" id="{CA73413F-1CD9-46CF-B77B-D1D167A350C0}"/>
              </a:ext>
            </a:extLst>
          </p:cNvPr>
          <p:cNvSpPr txBox="1"/>
          <p:nvPr/>
        </p:nvSpPr>
        <p:spPr>
          <a:xfrm>
            <a:off x="9634706" y="5161571"/>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Refresh your partnerships</a:t>
            </a:r>
          </a:p>
        </p:txBody>
      </p:sp>
      <p:grpSp>
        <p:nvGrpSpPr>
          <p:cNvPr id="40" name="Group 39">
            <a:extLst>
              <a:ext uri="{FF2B5EF4-FFF2-40B4-BE49-F238E27FC236}">
                <a16:creationId xmlns:a16="http://schemas.microsoft.com/office/drawing/2014/main" id="{E547B33B-19D2-4479-A338-FBA7F79B7A1A}"/>
              </a:ext>
            </a:extLst>
          </p:cNvPr>
          <p:cNvGrpSpPr/>
          <p:nvPr/>
        </p:nvGrpSpPr>
        <p:grpSpPr>
          <a:xfrm>
            <a:off x="4515855" y="5550563"/>
            <a:ext cx="861848" cy="861848"/>
            <a:chOff x="9417967" y="1745102"/>
            <a:chExt cx="708750" cy="708750"/>
          </a:xfrm>
        </p:grpSpPr>
        <p:sp>
          <p:nvSpPr>
            <p:cNvPr id="41" name="Oval 40">
              <a:extLst>
                <a:ext uri="{FF2B5EF4-FFF2-40B4-BE49-F238E27FC236}">
                  <a16:creationId xmlns:a16="http://schemas.microsoft.com/office/drawing/2014/main" id="{9BF7C12B-E80F-4F90-848B-6FAA02FC561F}"/>
                </a:ext>
              </a:extLst>
            </p:cNvPr>
            <p:cNvSpPr/>
            <p:nvPr/>
          </p:nvSpPr>
          <p:spPr>
            <a:xfrm>
              <a:off x="9417967" y="1745102"/>
              <a:ext cx="708750" cy="708750"/>
            </a:xfrm>
            <a:prstGeom prst="ellipse">
              <a:avLst/>
            </a:prstGeom>
            <a:solidFill>
              <a:srgbClr val="C000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42" name="Freeform 101">
              <a:extLst>
                <a:ext uri="{FF2B5EF4-FFF2-40B4-BE49-F238E27FC236}">
                  <a16:creationId xmlns:a16="http://schemas.microsoft.com/office/drawing/2014/main" id="{9427A574-4A1B-451F-8277-1EAA024C536F}"/>
                </a:ext>
              </a:extLst>
            </p:cNvPr>
            <p:cNvSpPr>
              <a:spLocks noEditPoints="1"/>
            </p:cNvSpPr>
            <p:nvPr/>
          </p:nvSpPr>
          <p:spPr bwMode="auto">
            <a:xfrm>
              <a:off x="9485042" y="1855130"/>
              <a:ext cx="531274" cy="491518"/>
            </a:xfrm>
            <a:custGeom>
              <a:avLst/>
              <a:gdLst>
                <a:gd name="T0" fmla="*/ 133841 w 68"/>
                <a:gd name="T1" fmla="*/ 123371 h 63"/>
                <a:gd name="T2" fmla="*/ 140704 w 68"/>
                <a:gd name="T3" fmla="*/ 150787 h 63"/>
                <a:gd name="T4" fmla="*/ 120113 w 68"/>
                <a:gd name="T5" fmla="*/ 171349 h 63"/>
                <a:gd name="T6" fmla="*/ 92659 w 68"/>
                <a:gd name="T7" fmla="*/ 181630 h 63"/>
                <a:gd name="T8" fmla="*/ 61773 w 68"/>
                <a:gd name="T9" fmla="*/ 181630 h 63"/>
                <a:gd name="T10" fmla="*/ 37750 w 68"/>
                <a:gd name="T11" fmla="*/ 171349 h 63"/>
                <a:gd name="T12" fmla="*/ 13727 w 68"/>
                <a:gd name="T13" fmla="*/ 150787 h 63"/>
                <a:gd name="T14" fmla="*/ 20591 w 68"/>
                <a:gd name="T15" fmla="*/ 123371 h 63"/>
                <a:gd name="T16" fmla="*/ 0 w 68"/>
                <a:gd name="T17" fmla="*/ 95956 h 63"/>
                <a:gd name="T18" fmla="*/ 24023 w 68"/>
                <a:gd name="T19" fmla="*/ 78821 h 63"/>
                <a:gd name="T20" fmla="*/ 13727 w 68"/>
                <a:gd name="T21" fmla="*/ 61686 h 63"/>
                <a:gd name="T22" fmla="*/ 51477 w 68"/>
                <a:gd name="T23" fmla="*/ 54832 h 63"/>
                <a:gd name="T24" fmla="*/ 65204 w 68"/>
                <a:gd name="T25" fmla="*/ 27416 h 63"/>
                <a:gd name="T26" fmla="*/ 96091 w 68"/>
                <a:gd name="T27" fmla="*/ 51405 h 63"/>
                <a:gd name="T28" fmla="*/ 120113 w 68"/>
                <a:gd name="T29" fmla="*/ 41124 h 63"/>
                <a:gd name="T30" fmla="*/ 140704 w 68"/>
                <a:gd name="T31" fmla="*/ 65113 h 63"/>
                <a:gd name="T32" fmla="*/ 154431 w 68"/>
                <a:gd name="T33" fmla="*/ 92529 h 63"/>
                <a:gd name="T34" fmla="*/ 78932 w 68"/>
                <a:gd name="T35" fmla="*/ 75394 h 63"/>
                <a:gd name="T36" fmla="*/ 109818 w 68"/>
                <a:gd name="T37" fmla="*/ 106237 h 63"/>
                <a:gd name="T38" fmla="*/ 216204 w 68"/>
                <a:gd name="T39" fmla="*/ 54832 h 63"/>
                <a:gd name="T40" fmla="*/ 219636 w 68"/>
                <a:gd name="T41" fmla="*/ 82248 h 63"/>
                <a:gd name="T42" fmla="*/ 188749 w 68"/>
                <a:gd name="T43" fmla="*/ 75394 h 63"/>
                <a:gd name="T44" fmla="*/ 157863 w 68"/>
                <a:gd name="T45" fmla="*/ 82248 h 63"/>
                <a:gd name="T46" fmla="*/ 157863 w 68"/>
                <a:gd name="T47" fmla="*/ 54832 h 63"/>
                <a:gd name="T48" fmla="*/ 157863 w 68"/>
                <a:gd name="T49" fmla="*/ 30843 h 63"/>
                <a:gd name="T50" fmla="*/ 157863 w 68"/>
                <a:gd name="T51" fmla="*/ 6854 h 63"/>
                <a:gd name="T52" fmla="*/ 188749 w 68"/>
                <a:gd name="T53" fmla="*/ 13708 h 63"/>
                <a:gd name="T54" fmla="*/ 202477 w 68"/>
                <a:gd name="T55" fmla="*/ 0 h 63"/>
                <a:gd name="T56" fmla="*/ 212772 w 68"/>
                <a:gd name="T57" fmla="*/ 23989 h 63"/>
                <a:gd name="T58" fmla="*/ 233363 w 68"/>
                <a:gd name="T59" fmla="*/ 51405 h 63"/>
                <a:gd name="T60" fmla="*/ 212772 w 68"/>
                <a:gd name="T61" fmla="*/ 188484 h 63"/>
                <a:gd name="T62" fmla="*/ 202477 w 68"/>
                <a:gd name="T63" fmla="*/ 215900 h 63"/>
                <a:gd name="T64" fmla="*/ 185318 w 68"/>
                <a:gd name="T65" fmla="*/ 202192 h 63"/>
                <a:gd name="T66" fmla="*/ 154431 w 68"/>
                <a:gd name="T67" fmla="*/ 205619 h 63"/>
                <a:gd name="T68" fmla="*/ 140704 w 68"/>
                <a:gd name="T69" fmla="*/ 178203 h 63"/>
                <a:gd name="T70" fmla="*/ 161295 w 68"/>
                <a:gd name="T71" fmla="*/ 150787 h 63"/>
                <a:gd name="T72" fmla="*/ 171590 w 68"/>
                <a:gd name="T73" fmla="*/ 123371 h 63"/>
                <a:gd name="T74" fmla="*/ 192181 w 68"/>
                <a:gd name="T75" fmla="*/ 137079 h 63"/>
                <a:gd name="T76" fmla="*/ 219636 w 68"/>
                <a:gd name="T77" fmla="*/ 133652 h 63"/>
                <a:gd name="T78" fmla="*/ 216204 w 68"/>
                <a:gd name="T79" fmla="*/ 157641 h 63"/>
                <a:gd name="T80" fmla="*/ 188749 w 68"/>
                <a:gd name="T81" fmla="*/ 27416 h 63"/>
                <a:gd name="T82" fmla="*/ 202477 w 68"/>
                <a:gd name="T83" fmla="*/ 44551 h 63"/>
                <a:gd name="T84" fmla="*/ 171590 w 68"/>
                <a:gd name="T85" fmla="*/ 167922 h 63"/>
                <a:gd name="T86" fmla="*/ 188749 w 68"/>
                <a:gd name="T87" fmla="*/ 154214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6" dirty="0"/>
            </a:p>
          </p:txBody>
        </p:sp>
      </p:grpSp>
      <p:grpSp>
        <p:nvGrpSpPr>
          <p:cNvPr id="43" name="Group 42">
            <a:extLst>
              <a:ext uri="{FF2B5EF4-FFF2-40B4-BE49-F238E27FC236}">
                <a16:creationId xmlns:a16="http://schemas.microsoft.com/office/drawing/2014/main" id="{BFEDEB32-E899-4BA0-BABA-67D0360B7A60}"/>
              </a:ext>
            </a:extLst>
          </p:cNvPr>
          <p:cNvGrpSpPr/>
          <p:nvPr/>
        </p:nvGrpSpPr>
        <p:grpSpPr>
          <a:xfrm>
            <a:off x="2321760" y="3878414"/>
            <a:ext cx="861848" cy="861848"/>
            <a:chOff x="6218194" y="3219428"/>
            <a:chExt cx="708750" cy="708750"/>
          </a:xfrm>
        </p:grpSpPr>
        <p:sp>
          <p:nvSpPr>
            <p:cNvPr id="44" name="Oval 43">
              <a:extLst>
                <a:ext uri="{FF2B5EF4-FFF2-40B4-BE49-F238E27FC236}">
                  <a16:creationId xmlns:a16="http://schemas.microsoft.com/office/drawing/2014/main" id="{3A7A8D81-1253-4856-AA53-888BFA33569E}"/>
                </a:ext>
              </a:extLst>
            </p:cNvPr>
            <p:cNvSpPr/>
            <p:nvPr/>
          </p:nvSpPr>
          <p:spPr>
            <a:xfrm>
              <a:off x="6218194" y="3219428"/>
              <a:ext cx="708750" cy="70875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7">
              <a:extLst>
                <a:ext uri="{FF2B5EF4-FFF2-40B4-BE49-F238E27FC236}">
                  <a16:creationId xmlns:a16="http://schemas.microsoft.com/office/drawing/2014/main" id="{6BBAD887-D442-4F2A-A4BA-C1B328AA6AE1}"/>
                </a:ext>
              </a:extLst>
            </p:cNvPr>
            <p:cNvSpPr>
              <a:spLocks noChangeArrowheads="1"/>
            </p:cNvSpPr>
            <p:nvPr/>
          </p:nvSpPr>
          <p:spPr bwMode="auto">
            <a:xfrm>
              <a:off x="6322681" y="3367501"/>
              <a:ext cx="496526" cy="367158"/>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5" name="Group 4">
            <a:extLst>
              <a:ext uri="{FF2B5EF4-FFF2-40B4-BE49-F238E27FC236}">
                <a16:creationId xmlns:a16="http://schemas.microsoft.com/office/drawing/2014/main" id="{4C466CF4-4E01-4331-9677-6FEFBB8FA87D}"/>
              </a:ext>
            </a:extLst>
          </p:cNvPr>
          <p:cNvGrpSpPr/>
          <p:nvPr/>
        </p:nvGrpSpPr>
        <p:grpSpPr>
          <a:xfrm>
            <a:off x="8891750" y="2236513"/>
            <a:ext cx="861848" cy="861848"/>
            <a:chOff x="8891750" y="2249213"/>
            <a:chExt cx="861848" cy="861848"/>
          </a:xfrm>
        </p:grpSpPr>
        <p:sp>
          <p:nvSpPr>
            <p:cNvPr id="33" name="Oval 32">
              <a:extLst>
                <a:ext uri="{FF2B5EF4-FFF2-40B4-BE49-F238E27FC236}">
                  <a16:creationId xmlns:a16="http://schemas.microsoft.com/office/drawing/2014/main" id="{5F86E244-FC73-4587-9D91-89C87605FE13}"/>
                </a:ext>
              </a:extLst>
            </p:cNvPr>
            <p:cNvSpPr/>
            <p:nvPr/>
          </p:nvSpPr>
          <p:spPr>
            <a:xfrm>
              <a:off x="8891750" y="2249213"/>
              <a:ext cx="861848" cy="861848"/>
            </a:xfrm>
            <a:prstGeom prst="ellipse">
              <a:avLst/>
            </a:prstGeom>
            <a:solidFill>
              <a:schemeClr val="accent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54" name="Freeform 161">
              <a:extLst>
                <a:ext uri="{FF2B5EF4-FFF2-40B4-BE49-F238E27FC236}">
                  <a16:creationId xmlns:a16="http://schemas.microsoft.com/office/drawing/2014/main" id="{5D74A112-75AE-4410-A740-1DF3F1E1A545}"/>
                </a:ext>
              </a:extLst>
            </p:cNvPr>
            <p:cNvSpPr>
              <a:spLocks noChangeArrowheads="1"/>
            </p:cNvSpPr>
            <p:nvPr/>
          </p:nvSpPr>
          <p:spPr bwMode="auto">
            <a:xfrm>
              <a:off x="9065210" y="2365269"/>
              <a:ext cx="500941" cy="652385"/>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57" name="Group 56">
            <a:extLst>
              <a:ext uri="{FF2B5EF4-FFF2-40B4-BE49-F238E27FC236}">
                <a16:creationId xmlns:a16="http://schemas.microsoft.com/office/drawing/2014/main" id="{B16176D8-B571-4CE9-957B-DC7A9925B910}"/>
              </a:ext>
            </a:extLst>
          </p:cNvPr>
          <p:cNvGrpSpPr/>
          <p:nvPr/>
        </p:nvGrpSpPr>
        <p:grpSpPr>
          <a:xfrm>
            <a:off x="8771666" y="5533172"/>
            <a:ext cx="873948" cy="861848"/>
            <a:chOff x="8771666" y="5533172"/>
            <a:chExt cx="873948" cy="861848"/>
          </a:xfrm>
        </p:grpSpPr>
        <p:sp>
          <p:nvSpPr>
            <p:cNvPr id="56" name="Oval 55">
              <a:extLst>
                <a:ext uri="{FF2B5EF4-FFF2-40B4-BE49-F238E27FC236}">
                  <a16:creationId xmlns:a16="http://schemas.microsoft.com/office/drawing/2014/main" id="{1704FE4E-AEA2-4B06-BA49-A35007B79D3A}"/>
                </a:ext>
              </a:extLst>
            </p:cNvPr>
            <p:cNvSpPr/>
            <p:nvPr/>
          </p:nvSpPr>
          <p:spPr>
            <a:xfrm>
              <a:off x="8771666" y="5533172"/>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87">
              <a:extLst>
                <a:ext uri="{FF2B5EF4-FFF2-40B4-BE49-F238E27FC236}">
                  <a16:creationId xmlns:a16="http://schemas.microsoft.com/office/drawing/2014/main" id="{96AC914A-BFCA-412E-B902-651D63DE328C}"/>
                </a:ext>
              </a:extLst>
            </p:cNvPr>
            <p:cNvSpPr>
              <a:spLocks noChangeArrowheads="1"/>
            </p:cNvSpPr>
            <p:nvPr/>
          </p:nvSpPr>
          <p:spPr bwMode="auto">
            <a:xfrm>
              <a:off x="8783767" y="5550563"/>
              <a:ext cx="861847" cy="836672"/>
            </a:xfrm>
            <a:custGeom>
              <a:avLst/>
              <a:gdLst>
                <a:gd name="T0" fmla="*/ 51370 w 462"/>
                <a:gd name="T1" fmla="*/ 67883 h 452"/>
                <a:gd name="T2" fmla="*/ 83086 w 462"/>
                <a:gd name="T3" fmla="*/ 43607 h 452"/>
                <a:gd name="T4" fmla="*/ 83086 w 462"/>
                <a:gd name="T5" fmla="*/ 31469 h 452"/>
                <a:gd name="T6" fmla="*/ 19655 w 462"/>
                <a:gd name="T7" fmla="*/ 39561 h 452"/>
                <a:gd name="T8" fmla="*/ 51370 w 462"/>
                <a:gd name="T9" fmla="*/ 67883 h 452"/>
                <a:gd name="T10" fmla="*/ 27695 w 462"/>
                <a:gd name="T11" fmla="*/ 87664 h 452"/>
                <a:gd name="T12" fmla="*/ 11614 w 462"/>
                <a:gd name="T13" fmla="*/ 55745 h 452"/>
                <a:gd name="T14" fmla="*/ 15634 w 462"/>
                <a:gd name="T15" fmla="*/ 151051 h 452"/>
                <a:gd name="T16" fmla="*/ 27695 w 462"/>
                <a:gd name="T17" fmla="*/ 87664 h 452"/>
                <a:gd name="T18" fmla="*/ 102741 w 462"/>
                <a:gd name="T19" fmla="*/ 15735 h 452"/>
                <a:gd name="T20" fmla="*/ 154558 w 462"/>
                <a:gd name="T21" fmla="*/ 11688 h 452"/>
                <a:gd name="T22" fmla="*/ 67452 w 462"/>
                <a:gd name="T23" fmla="*/ 3596 h 452"/>
                <a:gd name="T24" fmla="*/ 102741 w 462"/>
                <a:gd name="T25" fmla="*/ 15735 h 452"/>
                <a:gd name="T26" fmla="*/ 134456 w 462"/>
                <a:gd name="T27" fmla="*/ 119582 h 452"/>
                <a:gd name="T28" fmla="*/ 110781 w 462"/>
                <a:gd name="T29" fmla="*/ 59342 h 452"/>
                <a:gd name="T30" fmla="*/ 91127 w 462"/>
                <a:gd name="T31" fmla="*/ 55745 h 452"/>
                <a:gd name="T32" fmla="*/ 71472 w 462"/>
                <a:gd name="T33" fmla="*/ 87664 h 452"/>
                <a:gd name="T34" fmla="*/ 134456 w 462"/>
                <a:gd name="T35" fmla="*/ 119582 h 452"/>
                <a:gd name="T36" fmla="*/ 162152 w 462"/>
                <a:gd name="T37" fmla="*/ 147005 h 452"/>
                <a:gd name="T38" fmla="*/ 162152 w 462"/>
                <a:gd name="T39" fmla="*/ 182970 h 452"/>
                <a:gd name="T40" fmla="*/ 174213 w 462"/>
                <a:gd name="T41" fmla="*/ 135317 h 452"/>
                <a:gd name="T42" fmla="*/ 130436 w 462"/>
                <a:gd name="T43" fmla="*/ 135317 h 452"/>
                <a:gd name="T44" fmla="*/ 63431 w 462"/>
                <a:gd name="T45" fmla="*/ 107444 h 452"/>
                <a:gd name="T46" fmla="*/ 47797 w 462"/>
                <a:gd name="T47" fmla="*/ 107444 h 452"/>
                <a:gd name="T48" fmla="*/ 63431 w 462"/>
                <a:gd name="T49" fmla="*/ 195108 h 452"/>
                <a:gd name="T50" fmla="*/ 170192 w 462"/>
                <a:gd name="T51" fmla="*/ 23827 h 452"/>
                <a:gd name="T52" fmla="*/ 122842 w 462"/>
                <a:gd name="T53" fmla="*/ 35515 h 452"/>
                <a:gd name="T54" fmla="*/ 122842 w 462"/>
                <a:gd name="T55" fmla="*/ 47653 h 452"/>
                <a:gd name="T56" fmla="*/ 174213 w 462"/>
                <a:gd name="T57" fmla="*/ 119582 h 452"/>
                <a:gd name="T58" fmla="*/ 205928 w 462"/>
                <a:gd name="T59" fmla="*/ 99352 h 452"/>
                <a:gd name="T60" fmla="*/ 142497 w 462"/>
                <a:gd name="T61" fmla="*/ 147005 h 452"/>
                <a:gd name="T62" fmla="*/ 79066 w 462"/>
                <a:gd name="T63" fmla="*/ 199154 h 452"/>
                <a:gd name="T64" fmla="*/ 146517 w 462"/>
                <a:gd name="T65" fmla="*/ 195108 h 452"/>
                <a:gd name="T66" fmla="*/ 146517 w 462"/>
                <a:gd name="T67" fmla="*/ 151051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35" name="TextBox 34">
            <a:extLst>
              <a:ext uri="{FF2B5EF4-FFF2-40B4-BE49-F238E27FC236}">
                <a16:creationId xmlns:a16="http://schemas.microsoft.com/office/drawing/2014/main" id="{4C574EBB-D9ED-487D-BE12-FE626EFAC34F}"/>
              </a:ext>
            </a:extLst>
          </p:cNvPr>
          <p:cNvSpPr txBox="1"/>
          <p:nvPr/>
        </p:nvSpPr>
        <p:spPr>
          <a:xfrm>
            <a:off x="3185103" y="3558046"/>
            <a:ext cx="3056590" cy="685701"/>
          </a:xfrm>
          <a:prstGeom prst="rect">
            <a:avLst/>
          </a:prstGeom>
          <a:noFill/>
        </p:spPr>
        <p:txBody>
          <a:bodyPr wrap="square" rtlCol="0">
            <a:spAutoFit/>
          </a:bodyPr>
          <a:lstStyle/>
          <a:p>
            <a:pPr>
              <a:lnSpc>
                <a:spcPct val="90000"/>
              </a:lnSpc>
              <a:spcBef>
                <a:spcPts val="178"/>
              </a:spcBef>
              <a:spcAft>
                <a:spcPts val="357"/>
              </a:spcAft>
            </a:pPr>
            <a:r>
              <a:rPr lang="en-US" sz="2142" b="1" dirty="0"/>
              <a:t>Gather a critical mass of leaders and influencers</a:t>
            </a:r>
          </a:p>
        </p:txBody>
      </p:sp>
      <p:grpSp>
        <p:nvGrpSpPr>
          <p:cNvPr id="9" name="Group 8">
            <a:extLst>
              <a:ext uri="{FF2B5EF4-FFF2-40B4-BE49-F238E27FC236}">
                <a16:creationId xmlns:a16="http://schemas.microsoft.com/office/drawing/2014/main" id="{7CBDE39A-95C8-46F6-9FDD-C8A8AE3B35A6}"/>
              </a:ext>
            </a:extLst>
          </p:cNvPr>
          <p:cNvGrpSpPr/>
          <p:nvPr/>
        </p:nvGrpSpPr>
        <p:grpSpPr>
          <a:xfrm>
            <a:off x="4439755" y="2158938"/>
            <a:ext cx="861848" cy="861848"/>
            <a:chOff x="4439755" y="2158938"/>
            <a:chExt cx="861848" cy="861848"/>
          </a:xfrm>
        </p:grpSpPr>
        <p:sp>
          <p:nvSpPr>
            <p:cNvPr id="53" name="Oval 52">
              <a:extLst>
                <a:ext uri="{FF2B5EF4-FFF2-40B4-BE49-F238E27FC236}">
                  <a16:creationId xmlns:a16="http://schemas.microsoft.com/office/drawing/2014/main" id="{CBACB7E2-BA95-450D-B883-7261007ED2CA}"/>
                </a:ext>
              </a:extLst>
            </p:cNvPr>
            <p:cNvSpPr/>
            <p:nvPr/>
          </p:nvSpPr>
          <p:spPr>
            <a:xfrm>
              <a:off x="4439755" y="2158938"/>
              <a:ext cx="861848" cy="861848"/>
            </a:xfrm>
            <a:prstGeom prst="ellipse">
              <a:avLst/>
            </a:prstGeom>
            <a:solidFill>
              <a:srgbClr val="00B0F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Graphic 3" descr="Highway scene">
              <a:extLst>
                <a:ext uri="{FF2B5EF4-FFF2-40B4-BE49-F238E27FC236}">
                  <a16:creationId xmlns:a16="http://schemas.microsoft.com/office/drawing/2014/main" id="{FC747023-774D-4FAB-AB9B-1566B201CA8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8083" y="2200366"/>
              <a:ext cx="685701" cy="685701"/>
            </a:xfrm>
            <a:prstGeom prst="rect">
              <a:avLst/>
            </a:prstGeom>
          </p:spPr>
        </p:pic>
      </p:grpSp>
      <p:grpSp>
        <p:nvGrpSpPr>
          <p:cNvPr id="12" name="Group 11">
            <a:extLst>
              <a:ext uri="{FF2B5EF4-FFF2-40B4-BE49-F238E27FC236}">
                <a16:creationId xmlns:a16="http://schemas.microsoft.com/office/drawing/2014/main" id="{972C69D1-48B7-47D9-BC54-F2A5B0EDD425}"/>
              </a:ext>
            </a:extLst>
          </p:cNvPr>
          <p:cNvGrpSpPr/>
          <p:nvPr/>
        </p:nvGrpSpPr>
        <p:grpSpPr>
          <a:xfrm>
            <a:off x="6465455" y="3839643"/>
            <a:ext cx="865624" cy="895183"/>
            <a:chOff x="6465455" y="3839643"/>
            <a:chExt cx="865624" cy="895183"/>
          </a:xfrm>
        </p:grpSpPr>
        <p:sp>
          <p:nvSpPr>
            <p:cNvPr id="50" name="Oval 49">
              <a:extLst>
                <a:ext uri="{FF2B5EF4-FFF2-40B4-BE49-F238E27FC236}">
                  <a16:creationId xmlns:a16="http://schemas.microsoft.com/office/drawing/2014/main" id="{A6E31AE7-BA11-4119-971A-60DA0DA16A03}"/>
                </a:ext>
              </a:extLst>
            </p:cNvPr>
            <p:cNvSpPr/>
            <p:nvPr/>
          </p:nvSpPr>
          <p:spPr>
            <a:xfrm>
              <a:off x="6469231" y="3872978"/>
              <a:ext cx="861848" cy="861848"/>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pic>
          <p:nvPicPr>
            <p:cNvPr id="11" name="Graphic 10" descr="Map with pin">
              <a:extLst>
                <a:ext uri="{FF2B5EF4-FFF2-40B4-BE49-F238E27FC236}">
                  <a16:creationId xmlns:a16="http://schemas.microsoft.com/office/drawing/2014/main" id="{836E5F35-F4E5-40B8-9B94-4BD65C2A86D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5455" y="3839643"/>
              <a:ext cx="847606" cy="847606"/>
            </a:xfrm>
            <a:prstGeom prst="rect">
              <a:avLst/>
            </a:prstGeom>
          </p:spPr>
        </p:pic>
      </p:grpSp>
    </p:spTree>
    <p:extLst>
      <p:ext uri="{BB962C8B-B14F-4D97-AF65-F5344CB8AC3E}">
        <p14:creationId xmlns:p14="http://schemas.microsoft.com/office/powerpoint/2010/main" val="632356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1B49AE-8B76-4D60-8EF7-5F528014DF52}"/>
              </a:ext>
            </a:extLst>
          </p:cNvPr>
          <p:cNvSpPr/>
          <p:nvPr/>
        </p:nvSpPr>
        <p:spPr>
          <a:xfrm>
            <a:off x="0" y="1661887"/>
            <a:ext cx="3218696" cy="6201869"/>
          </a:xfrm>
          <a:prstGeom prst="rect">
            <a:avLst/>
          </a:prstGeom>
          <a:solidFill>
            <a:schemeClr val="accent5">
              <a:alpha val="12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506" dirty="0">
              <a:solidFill>
                <a:schemeClr val="bg2"/>
              </a:solidFill>
            </a:endParaRPr>
          </a:p>
        </p:txBody>
      </p:sp>
      <p:sp>
        <p:nvSpPr>
          <p:cNvPr id="2" name="Title 1">
            <a:extLst>
              <a:ext uri="{FF2B5EF4-FFF2-40B4-BE49-F238E27FC236}">
                <a16:creationId xmlns:a16="http://schemas.microsoft.com/office/drawing/2014/main" id="{D97BE213-EB1E-479C-AAF7-4CE89B1EC64C}"/>
              </a:ext>
            </a:extLst>
          </p:cNvPr>
          <p:cNvSpPr>
            <a:spLocks noGrp="1"/>
          </p:cNvSpPr>
          <p:nvPr>
            <p:ph type="title"/>
          </p:nvPr>
        </p:nvSpPr>
        <p:spPr/>
        <p:txBody>
          <a:bodyPr>
            <a:normAutofit/>
          </a:bodyPr>
          <a:lstStyle/>
          <a:p>
            <a:r>
              <a:rPr lang="en-US" sz="4400" b="1" dirty="0">
                <a:solidFill>
                  <a:schemeClr val="accent2"/>
                </a:solidFill>
              </a:rPr>
              <a:t>Launching innovation as a business practice</a:t>
            </a:r>
          </a:p>
        </p:txBody>
      </p:sp>
      <p:sp>
        <p:nvSpPr>
          <p:cNvPr id="21" name="Arrow: Right 20">
            <a:extLst>
              <a:ext uri="{FF2B5EF4-FFF2-40B4-BE49-F238E27FC236}">
                <a16:creationId xmlns:a16="http://schemas.microsoft.com/office/drawing/2014/main" id="{A4AF9C6E-125A-4815-916F-FD026B2C35C2}"/>
              </a:ext>
            </a:extLst>
          </p:cNvPr>
          <p:cNvSpPr/>
          <p:nvPr/>
        </p:nvSpPr>
        <p:spPr>
          <a:xfrm>
            <a:off x="4574472" y="5754548"/>
            <a:ext cx="8355918" cy="1530305"/>
          </a:xfrm>
          <a:prstGeom prst="rightArrow">
            <a:avLst>
              <a:gd name="adj1" fmla="val 100000"/>
              <a:gd name="adj2" fmla="val 66994"/>
            </a:avLst>
          </a:prstGeom>
          <a:solidFill>
            <a:schemeClr val="tx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23" name="Arrow: Right 22">
            <a:extLst>
              <a:ext uri="{FF2B5EF4-FFF2-40B4-BE49-F238E27FC236}">
                <a16:creationId xmlns:a16="http://schemas.microsoft.com/office/drawing/2014/main" id="{43165488-F9F0-4926-B36A-D7D9DCA5691E}"/>
              </a:ext>
            </a:extLst>
          </p:cNvPr>
          <p:cNvSpPr/>
          <p:nvPr/>
        </p:nvSpPr>
        <p:spPr>
          <a:xfrm>
            <a:off x="4535317" y="3942307"/>
            <a:ext cx="8355918" cy="1531315"/>
          </a:xfrm>
          <a:prstGeom prst="rightArrow">
            <a:avLst>
              <a:gd name="adj1" fmla="val 100000"/>
              <a:gd name="adj2" fmla="val 66994"/>
            </a:avLst>
          </a:prstGeom>
          <a:solidFill>
            <a:schemeClr val="accent5">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sp>
        <p:nvSpPr>
          <p:cNvPr id="31" name="Arrow: Right 30">
            <a:extLst>
              <a:ext uri="{FF2B5EF4-FFF2-40B4-BE49-F238E27FC236}">
                <a16:creationId xmlns:a16="http://schemas.microsoft.com/office/drawing/2014/main" id="{92CE0F4B-77FB-4D93-AD6E-F440FD444BEA}"/>
              </a:ext>
            </a:extLst>
          </p:cNvPr>
          <p:cNvSpPr/>
          <p:nvPr/>
        </p:nvSpPr>
        <p:spPr>
          <a:xfrm>
            <a:off x="4535317" y="2102659"/>
            <a:ext cx="8355918" cy="1531315"/>
          </a:xfrm>
          <a:prstGeom prst="rightArrow">
            <a:avLst>
              <a:gd name="adj1" fmla="val 100000"/>
              <a:gd name="adj2" fmla="val 66994"/>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20" dirty="0"/>
          </a:p>
        </p:txBody>
      </p:sp>
      <p:grpSp>
        <p:nvGrpSpPr>
          <p:cNvPr id="32" name="Group 31">
            <a:extLst>
              <a:ext uri="{FF2B5EF4-FFF2-40B4-BE49-F238E27FC236}">
                <a16:creationId xmlns:a16="http://schemas.microsoft.com/office/drawing/2014/main" id="{B7CD0F2D-326D-4C59-AA5A-E67019193DA7}"/>
              </a:ext>
            </a:extLst>
          </p:cNvPr>
          <p:cNvGrpSpPr/>
          <p:nvPr/>
        </p:nvGrpSpPr>
        <p:grpSpPr>
          <a:xfrm>
            <a:off x="3545287" y="5737819"/>
            <a:ext cx="1557854" cy="1547214"/>
            <a:chOff x="7059974" y="3322700"/>
            <a:chExt cx="708750" cy="708750"/>
          </a:xfrm>
        </p:grpSpPr>
        <p:sp>
          <p:nvSpPr>
            <p:cNvPr id="33" name="Oval 32">
              <a:extLst>
                <a:ext uri="{FF2B5EF4-FFF2-40B4-BE49-F238E27FC236}">
                  <a16:creationId xmlns:a16="http://schemas.microsoft.com/office/drawing/2014/main" id="{F4E2D0A2-E4B5-4A20-BBAC-C0C11703FB6E}"/>
                </a:ext>
              </a:extLst>
            </p:cNvPr>
            <p:cNvSpPr/>
            <p:nvPr/>
          </p:nvSpPr>
          <p:spPr>
            <a:xfrm>
              <a:off x="7059974" y="3322700"/>
              <a:ext cx="708750" cy="708750"/>
            </a:xfrm>
            <a:prstGeom prst="ellipse">
              <a:avLst/>
            </a:prstGeom>
            <a:solidFill>
              <a:schemeClr val="tx2">
                <a:lumMod val="40000"/>
                <a:lumOff val="60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sp>
          <p:nvSpPr>
            <p:cNvPr id="34" name="Freeform 89">
              <a:extLst>
                <a:ext uri="{FF2B5EF4-FFF2-40B4-BE49-F238E27FC236}">
                  <a16:creationId xmlns:a16="http://schemas.microsoft.com/office/drawing/2014/main" id="{8E69171E-4E0B-4170-9248-E084C6B96027}"/>
                </a:ext>
              </a:extLst>
            </p:cNvPr>
            <p:cNvSpPr>
              <a:spLocks noChangeArrowheads="1"/>
            </p:cNvSpPr>
            <p:nvPr/>
          </p:nvSpPr>
          <p:spPr bwMode="auto">
            <a:xfrm>
              <a:off x="7166689" y="3434332"/>
              <a:ext cx="515818" cy="358829"/>
            </a:xfrm>
            <a:custGeom>
              <a:avLst/>
              <a:gdLst>
                <a:gd name="T0" fmla="*/ 78807547 w 608"/>
                <a:gd name="T1" fmla="*/ 52720001 h 425"/>
                <a:gd name="T2" fmla="*/ 78807547 w 608"/>
                <a:gd name="T3" fmla="*/ 52720001 h 425"/>
                <a:gd name="T4" fmla="*/ 78807547 w 608"/>
                <a:gd name="T5" fmla="*/ 52720001 h 425"/>
                <a:gd name="T6" fmla="*/ 76081000 w 608"/>
                <a:gd name="T7" fmla="*/ 54520114 h 425"/>
                <a:gd name="T8" fmla="*/ 57774906 w 608"/>
                <a:gd name="T9" fmla="*/ 54520114 h 425"/>
                <a:gd name="T10" fmla="*/ 60501092 w 608"/>
                <a:gd name="T11" fmla="*/ 51819944 h 425"/>
                <a:gd name="T12" fmla="*/ 60501092 w 608"/>
                <a:gd name="T13" fmla="*/ 51819944 h 425"/>
                <a:gd name="T14" fmla="*/ 60501092 w 608"/>
                <a:gd name="T15" fmla="*/ 51819944 h 425"/>
                <a:gd name="T16" fmla="*/ 52321812 w 608"/>
                <a:gd name="T17" fmla="*/ 37289949 h 425"/>
                <a:gd name="T18" fmla="*/ 46739003 w 608"/>
                <a:gd name="T19" fmla="*/ 35489478 h 425"/>
                <a:gd name="T20" fmla="*/ 46739003 w 608"/>
                <a:gd name="T21" fmla="*/ 30989195 h 425"/>
                <a:gd name="T22" fmla="*/ 44012816 w 608"/>
                <a:gd name="T23" fmla="*/ 24559708 h 425"/>
                <a:gd name="T24" fmla="*/ 43103727 w 608"/>
                <a:gd name="T25" fmla="*/ 21859539 h 425"/>
                <a:gd name="T26" fmla="*/ 43103727 w 608"/>
                <a:gd name="T27" fmla="*/ 18130580 h 425"/>
                <a:gd name="T28" fmla="*/ 43103727 w 608"/>
                <a:gd name="T29" fmla="*/ 12729882 h 425"/>
                <a:gd name="T30" fmla="*/ 52321812 w 608"/>
                <a:gd name="T31" fmla="*/ 5529072 h 425"/>
                <a:gd name="T32" fmla="*/ 62318910 w 608"/>
                <a:gd name="T33" fmla="*/ 12729882 h 425"/>
                <a:gd name="T34" fmla="*/ 61410182 w 608"/>
                <a:gd name="T35" fmla="*/ 18130580 h 425"/>
                <a:gd name="T36" fmla="*/ 62318910 w 608"/>
                <a:gd name="T37" fmla="*/ 21859539 h 425"/>
                <a:gd name="T38" fmla="*/ 60501092 w 608"/>
                <a:gd name="T39" fmla="*/ 24559708 h 425"/>
                <a:gd name="T40" fmla="*/ 57774906 w 608"/>
                <a:gd name="T41" fmla="*/ 30989195 h 425"/>
                <a:gd name="T42" fmla="*/ 57774906 w 608"/>
                <a:gd name="T43" fmla="*/ 35489478 h 425"/>
                <a:gd name="T44" fmla="*/ 64136368 w 608"/>
                <a:gd name="T45" fmla="*/ 38190006 h 425"/>
                <a:gd name="T46" fmla="*/ 71536996 w 608"/>
                <a:gd name="T47" fmla="*/ 40890175 h 425"/>
                <a:gd name="T48" fmla="*/ 78807547 w 608"/>
                <a:gd name="T49" fmla="*/ 52720001 h 425"/>
                <a:gd name="T50" fmla="*/ 42194998 w 608"/>
                <a:gd name="T51" fmla="*/ 36389534 h 425"/>
                <a:gd name="T52" fmla="*/ 42194998 w 608"/>
                <a:gd name="T53" fmla="*/ 36389534 h 425"/>
                <a:gd name="T54" fmla="*/ 50374278 w 608"/>
                <a:gd name="T55" fmla="*/ 39090062 h 425"/>
                <a:gd name="T56" fmla="*/ 57774906 w 608"/>
                <a:gd name="T57" fmla="*/ 51819944 h 425"/>
                <a:gd name="T58" fmla="*/ 57774906 w 608"/>
                <a:gd name="T59" fmla="*/ 51819944 h 425"/>
                <a:gd name="T60" fmla="*/ 57774906 w 608"/>
                <a:gd name="T61" fmla="*/ 51819944 h 425"/>
                <a:gd name="T62" fmla="*/ 55048359 w 608"/>
                <a:gd name="T63" fmla="*/ 54520114 h 425"/>
                <a:gd name="T64" fmla="*/ 2726547 w 608"/>
                <a:gd name="T65" fmla="*/ 54520114 h 425"/>
                <a:gd name="T66" fmla="*/ 0 w 608"/>
                <a:gd name="T67" fmla="*/ 51819944 h 425"/>
                <a:gd name="T68" fmla="*/ 0 w 608"/>
                <a:gd name="T69" fmla="*/ 51819944 h 425"/>
                <a:gd name="T70" fmla="*/ 0 w 608"/>
                <a:gd name="T71" fmla="*/ 51819944 h 425"/>
                <a:gd name="T72" fmla="*/ 7270552 w 608"/>
                <a:gd name="T73" fmla="*/ 39090062 h 425"/>
                <a:gd name="T74" fmla="*/ 15579547 w 608"/>
                <a:gd name="T75" fmla="*/ 36389534 h 425"/>
                <a:gd name="T76" fmla="*/ 22850099 w 608"/>
                <a:gd name="T77" fmla="*/ 33689365 h 425"/>
                <a:gd name="T78" fmla="*/ 22850099 w 608"/>
                <a:gd name="T79" fmla="*/ 28160293 h 425"/>
                <a:gd name="T80" fmla="*/ 20123912 w 608"/>
                <a:gd name="T81" fmla="*/ 21859539 h 425"/>
                <a:gd name="T82" fmla="*/ 18306094 w 608"/>
                <a:gd name="T83" fmla="*/ 19159369 h 425"/>
                <a:gd name="T84" fmla="*/ 19214823 w 608"/>
                <a:gd name="T85" fmla="*/ 14529995 h 425"/>
                <a:gd name="T86" fmla="*/ 18306094 w 608"/>
                <a:gd name="T87" fmla="*/ 9129656 h 425"/>
                <a:gd name="T88" fmla="*/ 28432908 w 608"/>
                <a:gd name="T89" fmla="*/ 0 h 425"/>
                <a:gd name="T90" fmla="*/ 39468811 w 608"/>
                <a:gd name="T91" fmla="*/ 9129656 h 425"/>
                <a:gd name="T92" fmla="*/ 38559722 w 608"/>
                <a:gd name="T93" fmla="*/ 14529995 h 425"/>
                <a:gd name="T94" fmla="*/ 39468811 w 608"/>
                <a:gd name="T95" fmla="*/ 19159369 h 425"/>
                <a:gd name="T96" fmla="*/ 37650993 w 608"/>
                <a:gd name="T97" fmla="*/ 21859539 h 425"/>
                <a:gd name="T98" fmla="*/ 34794731 w 608"/>
                <a:gd name="T99" fmla="*/ 28160293 h 425"/>
                <a:gd name="T100" fmla="*/ 34794731 w 608"/>
                <a:gd name="T101" fmla="*/ 33689365 h 425"/>
                <a:gd name="T102" fmla="*/ 42194998 w 608"/>
                <a:gd name="T103" fmla="*/ 36389534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sz="1920" dirty="0"/>
            </a:p>
          </p:txBody>
        </p:sp>
      </p:grpSp>
      <p:grpSp>
        <p:nvGrpSpPr>
          <p:cNvPr id="35" name="Group 34">
            <a:extLst>
              <a:ext uri="{FF2B5EF4-FFF2-40B4-BE49-F238E27FC236}">
                <a16:creationId xmlns:a16="http://schemas.microsoft.com/office/drawing/2014/main" id="{6A90EE9A-0591-402B-A1E1-04779B245C86}"/>
              </a:ext>
            </a:extLst>
          </p:cNvPr>
          <p:cNvGrpSpPr/>
          <p:nvPr/>
        </p:nvGrpSpPr>
        <p:grpSpPr>
          <a:xfrm>
            <a:off x="3527836" y="3927395"/>
            <a:ext cx="1560576" cy="1560576"/>
            <a:chOff x="6081625" y="3219428"/>
            <a:chExt cx="708750" cy="708750"/>
          </a:xfrm>
        </p:grpSpPr>
        <p:sp>
          <p:nvSpPr>
            <p:cNvPr id="36" name="Oval 35">
              <a:extLst>
                <a:ext uri="{FF2B5EF4-FFF2-40B4-BE49-F238E27FC236}">
                  <a16:creationId xmlns:a16="http://schemas.microsoft.com/office/drawing/2014/main" id="{AEED7D60-7FD3-4F13-9C67-D730C991F25A}"/>
                </a:ext>
              </a:extLst>
            </p:cNvPr>
            <p:cNvSpPr/>
            <p:nvPr/>
          </p:nvSpPr>
          <p:spPr>
            <a:xfrm>
              <a:off x="6081625" y="3219428"/>
              <a:ext cx="708750" cy="708750"/>
            </a:xfrm>
            <a:prstGeom prst="ellipse">
              <a:avLst/>
            </a:prstGeom>
            <a:solidFill>
              <a:schemeClr val="accent5">
                <a:lumMod val="60000"/>
                <a:lumOff val="40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37" name="Group 36">
              <a:extLst>
                <a:ext uri="{FF2B5EF4-FFF2-40B4-BE49-F238E27FC236}">
                  <a16:creationId xmlns:a16="http://schemas.microsoft.com/office/drawing/2014/main" id="{D2F050E9-D2EF-4CEB-8E7C-682D51B31681}"/>
                </a:ext>
              </a:extLst>
            </p:cNvPr>
            <p:cNvGrpSpPr/>
            <p:nvPr/>
          </p:nvGrpSpPr>
          <p:grpSpPr>
            <a:xfrm>
              <a:off x="6190787" y="3326851"/>
              <a:ext cx="490210" cy="492874"/>
              <a:chOff x="4427538" y="2427288"/>
              <a:chExt cx="292101" cy="293688"/>
            </a:xfrm>
            <a:solidFill>
              <a:schemeClr val="bg1"/>
            </a:solidFill>
          </p:grpSpPr>
          <p:sp>
            <p:nvSpPr>
              <p:cNvPr id="38" name="Freeform 58">
                <a:extLst>
                  <a:ext uri="{FF2B5EF4-FFF2-40B4-BE49-F238E27FC236}">
                    <a16:creationId xmlns:a16="http://schemas.microsoft.com/office/drawing/2014/main" id="{9673BB86-B665-40FF-9145-39DBC8C5B86C}"/>
                  </a:ext>
                </a:extLst>
              </p:cNvPr>
              <p:cNvSpPr>
                <a:spLocks noEditPoints="1"/>
              </p:cNvSpPr>
              <p:nvPr/>
            </p:nvSpPr>
            <p:spPr bwMode="auto">
              <a:xfrm>
                <a:off x="4427538" y="2519363"/>
                <a:ext cx="201613" cy="201613"/>
              </a:xfrm>
              <a:custGeom>
                <a:avLst/>
                <a:gdLst/>
                <a:ahLst/>
                <a:cxnLst>
                  <a:cxn ang="0">
                    <a:pos x="75" y="32"/>
                  </a:cxn>
                  <a:cxn ang="0">
                    <a:pos x="64" y="32"/>
                  </a:cxn>
                  <a:cxn ang="0">
                    <a:pos x="61" y="26"/>
                  </a:cxn>
                  <a:cxn ang="0">
                    <a:pos x="69" y="19"/>
                  </a:cxn>
                  <a:cxn ang="0">
                    <a:pos x="69" y="13"/>
                  </a:cxn>
                  <a:cxn ang="0">
                    <a:pos x="66" y="10"/>
                  </a:cxn>
                  <a:cxn ang="0">
                    <a:pos x="59" y="10"/>
                  </a:cxn>
                  <a:cxn ang="0">
                    <a:pos x="52" y="17"/>
                  </a:cxn>
                  <a:cxn ang="0">
                    <a:pos x="45" y="14"/>
                  </a:cxn>
                  <a:cxn ang="0">
                    <a:pos x="45" y="5"/>
                  </a:cxn>
                  <a:cxn ang="0">
                    <a:pos x="41" y="0"/>
                  </a:cxn>
                  <a:cxn ang="0">
                    <a:pos x="37" y="0"/>
                  </a:cxn>
                  <a:cxn ang="0">
                    <a:pos x="32" y="5"/>
                  </a:cxn>
                  <a:cxn ang="0">
                    <a:pos x="32" y="14"/>
                  </a:cxn>
                  <a:cxn ang="0">
                    <a:pos x="25" y="17"/>
                  </a:cxn>
                  <a:cxn ang="0">
                    <a:pos x="19" y="11"/>
                  </a:cxn>
                  <a:cxn ang="0">
                    <a:pos x="12" y="11"/>
                  </a:cxn>
                  <a:cxn ang="0">
                    <a:pos x="9" y="14"/>
                  </a:cxn>
                  <a:cxn ang="0">
                    <a:pos x="9" y="21"/>
                  </a:cxn>
                  <a:cxn ang="0">
                    <a:pos x="16" y="27"/>
                  </a:cxn>
                  <a:cxn ang="0">
                    <a:pos x="13" y="35"/>
                  </a:cxn>
                  <a:cxn ang="0">
                    <a:pos x="4" y="35"/>
                  </a:cxn>
                  <a:cxn ang="0">
                    <a:pos x="0" y="39"/>
                  </a:cxn>
                  <a:cxn ang="0">
                    <a:pos x="0" y="44"/>
                  </a:cxn>
                  <a:cxn ang="0">
                    <a:pos x="4" y="48"/>
                  </a:cxn>
                  <a:cxn ang="0">
                    <a:pos x="13" y="48"/>
                  </a:cxn>
                  <a:cxn ang="0">
                    <a:pos x="17" y="55"/>
                  </a:cxn>
                  <a:cxn ang="0">
                    <a:pos x="11" y="61"/>
                  </a:cxn>
                  <a:cxn ang="0">
                    <a:pos x="11" y="68"/>
                  </a:cxn>
                  <a:cxn ang="0">
                    <a:pos x="14" y="71"/>
                  </a:cxn>
                  <a:cxn ang="0">
                    <a:pos x="20" y="71"/>
                  </a:cxn>
                  <a:cxn ang="0">
                    <a:pos x="27" y="64"/>
                  </a:cxn>
                  <a:cxn ang="0">
                    <a:pos x="34" y="66"/>
                  </a:cxn>
                  <a:cxn ang="0">
                    <a:pos x="34" y="76"/>
                  </a:cxn>
                  <a:cxn ang="0">
                    <a:pos x="39" y="80"/>
                  </a:cxn>
                  <a:cxn ang="0">
                    <a:pos x="43" y="80"/>
                  </a:cxn>
                  <a:cxn ang="0">
                    <a:pos x="48" y="76"/>
                  </a:cxn>
                  <a:cxn ang="0">
                    <a:pos x="48" y="65"/>
                  </a:cxn>
                  <a:cxn ang="0">
                    <a:pos x="54" y="62"/>
                  </a:cxn>
                  <a:cxn ang="0">
                    <a:pos x="61" y="69"/>
                  </a:cxn>
                  <a:cxn ang="0">
                    <a:pos x="67" y="69"/>
                  </a:cxn>
                  <a:cxn ang="0">
                    <a:pos x="70" y="66"/>
                  </a:cxn>
                  <a:cxn ang="0">
                    <a:pos x="70" y="60"/>
                  </a:cxn>
                  <a:cxn ang="0">
                    <a:pos x="63" y="52"/>
                  </a:cxn>
                  <a:cxn ang="0">
                    <a:pos x="65" y="46"/>
                  </a:cxn>
                  <a:cxn ang="0">
                    <a:pos x="75" y="46"/>
                  </a:cxn>
                  <a:cxn ang="0">
                    <a:pos x="80" y="41"/>
                  </a:cxn>
                  <a:cxn ang="0">
                    <a:pos x="80" y="37"/>
                  </a:cxn>
                  <a:cxn ang="0">
                    <a:pos x="75" y="32"/>
                  </a:cxn>
                  <a:cxn ang="0">
                    <a:pos x="39" y="51"/>
                  </a:cxn>
                  <a:cxn ang="0">
                    <a:pos x="28" y="40"/>
                  </a:cxn>
                  <a:cxn ang="0">
                    <a:pos x="39" y="29"/>
                  </a:cxn>
                  <a:cxn ang="0">
                    <a:pos x="50" y="40"/>
                  </a:cxn>
                  <a:cxn ang="0">
                    <a:pos x="39" y="51"/>
                  </a:cxn>
                </a:cxnLst>
                <a:rect l="0" t="0" r="r" b="b"/>
                <a:pathLst>
                  <a:path w="80" h="80">
                    <a:moveTo>
                      <a:pt x="75" y="32"/>
                    </a:moveTo>
                    <a:cubicBezTo>
                      <a:pt x="64" y="32"/>
                      <a:pt x="64" y="32"/>
                      <a:pt x="64" y="32"/>
                    </a:cubicBezTo>
                    <a:cubicBezTo>
                      <a:pt x="64" y="30"/>
                      <a:pt x="63" y="28"/>
                      <a:pt x="61" y="26"/>
                    </a:cubicBezTo>
                    <a:cubicBezTo>
                      <a:pt x="69" y="19"/>
                      <a:pt x="69" y="19"/>
                      <a:pt x="69" y="19"/>
                    </a:cubicBezTo>
                    <a:cubicBezTo>
                      <a:pt x="71" y="17"/>
                      <a:pt x="71" y="14"/>
                      <a:pt x="69" y="13"/>
                    </a:cubicBezTo>
                    <a:cubicBezTo>
                      <a:pt x="66" y="10"/>
                      <a:pt x="66" y="10"/>
                      <a:pt x="66" y="10"/>
                    </a:cubicBezTo>
                    <a:cubicBezTo>
                      <a:pt x="64" y="8"/>
                      <a:pt x="61" y="8"/>
                      <a:pt x="59" y="10"/>
                    </a:cubicBezTo>
                    <a:cubicBezTo>
                      <a:pt x="52" y="17"/>
                      <a:pt x="52" y="17"/>
                      <a:pt x="52" y="17"/>
                    </a:cubicBezTo>
                    <a:cubicBezTo>
                      <a:pt x="50" y="16"/>
                      <a:pt x="48" y="15"/>
                      <a:pt x="45" y="14"/>
                    </a:cubicBezTo>
                    <a:cubicBezTo>
                      <a:pt x="45" y="5"/>
                      <a:pt x="45" y="5"/>
                      <a:pt x="45" y="5"/>
                    </a:cubicBezTo>
                    <a:cubicBezTo>
                      <a:pt x="45" y="2"/>
                      <a:pt x="43" y="0"/>
                      <a:pt x="41" y="0"/>
                    </a:cubicBezTo>
                    <a:cubicBezTo>
                      <a:pt x="37" y="0"/>
                      <a:pt x="37" y="0"/>
                      <a:pt x="37" y="0"/>
                    </a:cubicBezTo>
                    <a:cubicBezTo>
                      <a:pt x="34" y="0"/>
                      <a:pt x="32" y="2"/>
                      <a:pt x="32" y="5"/>
                    </a:cubicBezTo>
                    <a:cubicBezTo>
                      <a:pt x="32" y="14"/>
                      <a:pt x="32" y="14"/>
                      <a:pt x="32" y="14"/>
                    </a:cubicBezTo>
                    <a:cubicBezTo>
                      <a:pt x="30" y="15"/>
                      <a:pt x="27" y="16"/>
                      <a:pt x="25" y="17"/>
                    </a:cubicBezTo>
                    <a:cubicBezTo>
                      <a:pt x="19" y="11"/>
                      <a:pt x="19" y="11"/>
                      <a:pt x="19" y="11"/>
                    </a:cubicBezTo>
                    <a:cubicBezTo>
                      <a:pt x="17" y="9"/>
                      <a:pt x="14" y="9"/>
                      <a:pt x="12" y="11"/>
                    </a:cubicBezTo>
                    <a:cubicBezTo>
                      <a:pt x="9" y="14"/>
                      <a:pt x="9" y="14"/>
                      <a:pt x="9" y="14"/>
                    </a:cubicBezTo>
                    <a:cubicBezTo>
                      <a:pt x="8" y="16"/>
                      <a:pt x="8" y="19"/>
                      <a:pt x="9" y="21"/>
                    </a:cubicBezTo>
                    <a:cubicBezTo>
                      <a:pt x="16" y="27"/>
                      <a:pt x="16" y="27"/>
                      <a:pt x="16" y="27"/>
                    </a:cubicBezTo>
                    <a:cubicBezTo>
                      <a:pt x="14" y="29"/>
                      <a:pt x="13" y="32"/>
                      <a:pt x="13" y="35"/>
                    </a:cubicBezTo>
                    <a:cubicBezTo>
                      <a:pt x="4" y="35"/>
                      <a:pt x="4" y="35"/>
                      <a:pt x="4" y="35"/>
                    </a:cubicBezTo>
                    <a:cubicBezTo>
                      <a:pt x="2" y="35"/>
                      <a:pt x="0" y="37"/>
                      <a:pt x="0" y="39"/>
                    </a:cubicBezTo>
                    <a:cubicBezTo>
                      <a:pt x="0" y="44"/>
                      <a:pt x="0" y="44"/>
                      <a:pt x="0" y="44"/>
                    </a:cubicBezTo>
                    <a:cubicBezTo>
                      <a:pt x="0" y="46"/>
                      <a:pt x="2" y="48"/>
                      <a:pt x="4" y="48"/>
                    </a:cubicBezTo>
                    <a:cubicBezTo>
                      <a:pt x="13" y="48"/>
                      <a:pt x="13" y="48"/>
                      <a:pt x="13" y="48"/>
                    </a:cubicBezTo>
                    <a:cubicBezTo>
                      <a:pt x="14" y="51"/>
                      <a:pt x="15" y="53"/>
                      <a:pt x="17" y="55"/>
                    </a:cubicBezTo>
                    <a:cubicBezTo>
                      <a:pt x="11" y="61"/>
                      <a:pt x="11" y="61"/>
                      <a:pt x="11" y="61"/>
                    </a:cubicBezTo>
                    <a:cubicBezTo>
                      <a:pt x="9" y="63"/>
                      <a:pt x="9" y="66"/>
                      <a:pt x="11" y="68"/>
                    </a:cubicBezTo>
                    <a:cubicBezTo>
                      <a:pt x="14" y="71"/>
                      <a:pt x="14" y="71"/>
                      <a:pt x="14" y="71"/>
                    </a:cubicBezTo>
                    <a:cubicBezTo>
                      <a:pt x="16" y="72"/>
                      <a:pt x="19" y="72"/>
                      <a:pt x="20" y="71"/>
                    </a:cubicBezTo>
                    <a:cubicBezTo>
                      <a:pt x="27" y="64"/>
                      <a:pt x="27" y="64"/>
                      <a:pt x="27" y="64"/>
                    </a:cubicBezTo>
                    <a:cubicBezTo>
                      <a:pt x="29" y="65"/>
                      <a:pt x="32" y="66"/>
                      <a:pt x="34" y="66"/>
                    </a:cubicBezTo>
                    <a:cubicBezTo>
                      <a:pt x="34" y="76"/>
                      <a:pt x="34" y="76"/>
                      <a:pt x="34" y="76"/>
                    </a:cubicBezTo>
                    <a:cubicBezTo>
                      <a:pt x="34" y="78"/>
                      <a:pt x="36" y="80"/>
                      <a:pt x="39" y="80"/>
                    </a:cubicBezTo>
                    <a:cubicBezTo>
                      <a:pt x="43" y="80"/>
                      <a:pt x="43" y="80"/>
                      <a:pt x="43" y="80"/>
                    </a:cubicBezTo>
                    <a:cubicBezTo>
                      <a:pt x="46" y="80"/>
                      <a:pt x="48" y="78"/>
                      <a:pt x="48" y="76"/>
                    </a:cubicBezTo>
                    <a:cubicBezTo>
                      <a:pt x="48" y="65"/>
                      <a:pt x="48" y="65"/>
                      <a:pt x="48" y="65"/>
                    </a:cubicBezTo>
                    <a:cubicBezTo>
                      <a:pt x="50" y="64"/>
                      <a:pt x="52" y="63"/>
                      <a:pt x="54" y="62"/>
                    </a:cubicBezTo>
                    <a:cubicBezTo>
                      <a:pt x="61" y="69"/>
                      <a:pt x="61" y="69"/>
                      <a:pt x="61" y="69"/>
                    </a:cubicBezTo>
                    <a:cubicBezTo>
                      <a:pt x="63" y="71"/>
                      <a:pt x="66" y="71"/>
                      <a:pt x="67" y="69"/>
                    </a:cubicBezTo>
                    <a:cubicBezTo>
                      <a:pt x="70" y="66"/>
                      <a:pt x="70" y="66"/>
                      <a:pt x="70" y="66"/>
                    </a:cubicBezTo>
                    <a:cubicBezTo>
                      <a:pt x="72" y="64"/>
                      <a:pt x="72" y="62"/>
                      <a:pt x="70" y="60"/>
                    </a:cubicBezTo>
                    <a:cubicBezTo>
                      <a:pt x="63" y="52"/>
                      <a:pt x="63" y="52"/>
                      <a:pt x="63" y="52"/>
                    </a:cubicBezTo>
                    <a:cubicBezTo>
                      <a:pt x="64" y="50"/>
                      <a:pt x="64" y="48"/>
                      <a:pt x="65" y="46"/>
                    </a:cubicBezTo>
                    <a:cubicBezTo>
                      <a:pt x="75" y="46"/>
                      <a:pt x="75" y="46"/>
                      <a:pt x="75" y="46"/>
                    </a:cubicBezTo>
                    <a:cubicBezTo>
                      <a:pt x="78" y="46"/>
                      <a:pt x="80" y="44"/>
                      <a:pt x="80" y="41"/>
                    </a:cubicBezTo>
                    <a:cubicBezTo>
                      <a:pt x="80" y="37"/>
                      <a:pt x="80" y="37"/>
                      <a:pt x="80" y="37"/>
                    </a:cubicBezTo>
                    <a:cubicBezTo>
                      <a:pt x="80" y="34"/>
                      <a:pt x="78" y="32"/>
                      <a:pt x="75" y="32"/>
                    </a:cubicBezTo>
                    <a:close/>
                    <a:moveTo>
                      <a:pt x="39" y="51"/>
                    </a:moveTo>
                    <a:cubicBezTo>
                      <a:pt x="33" y="51"/>
                      <a:pt x="28" y="46"/>
                      <a:pt x="28" y="40"/>
                    </a:cubicBezTo>
                    <a:cubicBezTo>
                      <a:pt x="28" y="34"/>
                      <a:pt x="33" y="29"/>
                      <a:pt x="39" y="29"/>
                    </a:cubicBezTo>
                    <a:cubicBezTo>
                      <a:pt x="45" y="29"/>
                      <a:pt x="50" y="34"/>
                      <a:pt x="50" y="40"/>
                    </a:cubicBezTo>
                    <a:cubicBezTo>
                      <a:pt x="50" y="46"/>
                      <a:pt x="45" y="51"/>
                      <a:pt x="39" y="51"/>
                    </a:cubicBezTo>
                    <a:close/>
                  </a:path>
                </a:pathLst>
              </a:custGeom>
              <a:grpFill/>
              <a:ln w="9525">
                <a:noFill/>
                <a:round/>
                <a:headEnd/>
                <a:tailEnd/>
              </a:ln>
            </p:spPr>
            <p:txBody>
              <a:bodyPr/>
              <a:lstStyle/>
              <a:p>
                <a:pPr>
                  <a:defRPr/>
                </a:pPr>
                <a:endParaRPr lang="en-US" sz="1920" dirty="0"/>
              </a:p>
            </p:txBody>
          </p:sp>
          <p:sp>
            <p:nvSpPr>
              <p:cNvPr id="39" name="Freeform 59">
                <a:extLst>
                  <a:ext uri="{FF2B5EF4-FFF2-40B4-BE49-F238E27FC236}">
                    <a16:creationId xmlns:a16="http://schemas.microsoft.com/office/drawing/2014/main" id="{0EDD7F0A-EE97-426B-AD71-4BD9B1E1A383}"/>
                  </a:ext>
                </a:extLst>
              </p:cNvPr>
              <p:cNvSpPr>
                <a:spLocks noEditPoints="1"/>
              </p:cNvSpPr>
              <p:nvPr/>
            </p:nvSpPr>
            <p:spPr bwMode="auto">
              <a:xfrm>
                <a:off x="4591051" y="2427288"/>
                <a:ext cx="128588" cy="128588"/>
              </a:xfrm>
              <a:custGeom>
                <a:avLst/>
                <a:gdLst/>
                <a:ahLst/>
                <a:cxnLst>
                  <a:cxn ang="0">
                    <a:pos x="48" y="20"/>
                  </a:cxn>
                  <a:cxn ang="0">
                    <a:pos x="41" y="20"/>
                  </a:cxn>
                  <a:cxn ang="0">
                    <a:pos x="39" y="17"/>
                  </a:cxn>
                  <a:cxn ang="0">
                    <a:pos x="44" y="12"/>
                  </a:cxn>
                  <a:cxn ang="0">
                    <a:pos x="44" y="8"/>
                  </a:cxn>
                  <a:cxn ang="0">
                    <a:pos x="42" y="6"/>
                  </a:cxn>
                  <a:cxn ang="0">
                    <a:pos x="38" y="6"/>
                  </a:cxn>
                  <a:cxn ang="0">
                    <a:pos x="33" y="11"/>
                  </a:cxn>
                  <a:cxn ang="0">
                    <a:pos x="29" y="9"/>
                  </a:cxn>
                  <a:cxn ang="0">
                    <a:pos x="29" y="3"/>
                  </a:cxn>
                  <a:cxn ang="0">
                    <a:pos x="26" y="0"/>
                  </a:cxn>
                  <a:cxn ang="0">
                    <a:pos x="24" y="0"/>
                  </a:cxn>
                  <a:cxn ang="0">
                    <a:pos x="21" y="3"/>
                  </a:cxn>
                  <a:cxn ang="0">
                    <a:pos x="21" y="9"/>
                  </a:cxn>
                  <a:cxn ang="0">
                    <a:pos x="16" y="11"/>
                  </a:cxn>
                  <a:cxn ang="0">
                    <a:pos x="12" y="7"/>
                  </a:cxn>
                  <a:cxn ang="0">
                    <a:pos x="8" y="7"/>
                  </a:cxn>
                  <a:cxn ang="0">
                    <a:pos x="6" y="9"/>
                  </a:cxn>
                  <a:cxn ang="0">
                    <a:pos x="6" y="13"/>
                  </a:cxn>
                  <a:cxn ang="0">
                    <a:pos x="10" y="17"/>
                  </a:cxn>
                  <a:cxn ang="0">
                    <a:pos x="8" y="22"/>
                  </a:cxn>
                  <a:cxn ang="0">
                    <a:pos x="3" y="22"/>
                  </a:cxn>
                  <a:cxn ang="0">
                    <a:pos x="0" y="25"/>
                  </a:cxn>
                  <a:cxn ang="0">
                    <a:pos x="0" y="27"/>
                  </a:cxn>
                  <a:cxn ang="0">
                    <a:pos x="3" y="30"/>
                  </a:cxn>
                  <a:cxn ang="0">
                    <a:pos x="9" y="30"/>
                  </a:cxn>
                  <a:cxn ang="0">
                    <a:pos x="11" y="35"/>
                  </a:cxn>
                  <a:cxn ang="0">
                    <a:pos x="7" y="39"/>
                  </a:cxn>
                  <a:cxn ang="0">
                    <a:pos x="7" y="43"/>
                  </a:cxn>
                  <a:cxn ang="0">
                    <a:pos x="9" y="45"/>
                  </a:cxn>
                  <a:cxn ang="0">
                    <a:pos x="13" y="45"/>
                  </a:cxn>
                  <a:cxn ang="0">
                    <a:pos x="17" y="41"/>
                  </a:cxn>
                  <a:cxn ang="0">
                    <a:pos x="22" y="42"/>
                  </a:cxn>
                  <a:cxn ang="0">
                    <a:pos x="22" y="48"/>
                  </a:cxn>
                  <a:cxn ang="0">
                    <a:pos x="25" y="51"/>
                  </a:cxn>
                  <a:cxn ang="0">
                    <a:pos x="28" y="51"/>
                  </a:cxn>
                  <a:cxn ang="0">
                    <a:pos x="31" y="48"/>
                  </a:cxn>
                  <a:cxn ang="0">
                    <a:pos x="31" y="41"/>
                  </a:cxn>
                  <a:cxn ang="0">
                    <a:pos x="35" y="39"/>
                  </a:cxn>
                  <a:cxn ang="0">
                    <a:pos x="39" y="44"/>
                  </a:cxn>
                  <a:cxn ang="0">
                    <a:pos x="43" y="44"/>
                  </a:cxn>
                  <a:cxn ang="0">
                    <a:pos x="45" y="42"/>
                  </a:cxn>
                  <a:cxn ang="0">
                    <a:pos x="45" y="38"/>
                  </a:cxn>
                  <a:cxn ang="0">
                    <a:pos x="40" y="33"/>
                  </a:cxn>
                  <a:cxn ang="0">
                    <a:pos x="42" y="29"/>
                  </a:cxn>
                  <a:cxn ang="0">
                    <a:pos x="48" y="29"/>
                  </a:cxn>
                  <a:cxn ang="0">
                    <a:pos x="51" y="26"/>
                  </a:cxn>
                  <a:cxn ang="0">
                    <a:pos x="51" y="23"/>
                  </a:cxn>
                  <a:cxn ang="0">
                    <a:pos x="48" y="20"/>
                  </a:cxn>
                  <a:cxn ang="0">
                    <a:pos x="25" y="32"/>
                  </a:cxn>
                  <a:cxn ang="0">
                    <a:pos x="18" y="25"/>
                  </a:cxn>
                  <a:cxn ang="0">
                    <a:pos x="25" y="18"/>
                  </a:cxn>
                  <a:cxn ang="0">
                    <a:pos x="32" y="25"/>
                  </a:cxn>
                  <a:cxn ang="0">
                    <a:pos x="25" y="32"/>
                  </a:cxn>
                </a:cxnLst>
                <a:rect l="0" t="0" r="r" b="b"/>
                <a:pathLst>
                  <a:path w="51" h="51">
                    <a:moveTo>
                      <a:pt x="48" y="20"/>
                    </a:moveTo>
                    <a:cubicBezTo>
                      <a:pt x="41" y="20"/>
                      <a:pt x="41" y="20"/>
                      <a:pt x="41" y="20"/>
                    </a:cubicBezTo>
                    <a:cubicBezTo>
                      <a:pt x="41" y="19"/>
                      <a:pt x="40" y="18"/>
                      <a:pt x="39" y="17"/>
                    </a:cubicBezTo>
                    <a:cubicBezTo>
                      <a:pt x="44" y="12"/>
                      <a:pt x="44" y="12"/>
                      <a:pt x="44" y="12"/>
                    </a:cubicBezTo>
                    <a:cubicBezTo>
                      <a:pt x="45" y="11"/>
                      <a:pt x="45" y="9"/>
                      <a:pt x="44" y="8"/>
                    </a:cubicBezTo>
                    <a:cubicBezTo>
                      <a:pt x="42" y="6"/>
                      <a:pt x="42" y="6"/>
                      <a:pt x="42" y="6"/>
                    </a:cubicBezTo>
                    <a:cubicBezTo>
                      <a:pt x="41" y="5"/>
                      <a:pt x="39" y="5"/>
                      <a:pt x="38" y="6"/>
                    </a:cubicBezTo>
                    <a:cubicBezTo>
                      <a:pt x="33" y="11"/>
                      <a:pt x="33" y="11"/>
                      <a:pt x="33" y="11"/>
                    </a:cubicBezTo>
                    <a:cubicBezTo>
                      <a:pt x="32" y="10"/>
                      <a:pt x="31" y="9"/>
                      <a:pt x="29" y="9"/>
                    </a:cubicBezTo>
                    <a:cubicBezTo>
                      <a:pt x="29" y="3"/>
                      <a:pt x="29" y="3"/>
                      <a:pt x="29" y="3"/>
                    </a:cubicBezTo>
                    <a:cubicBezTo>
                      <a:pt x="29" y="1"/>
                      <a:pt x="28" y="0"/>
                      <a:pt x="26" y="0"/>
                    </a:cubicBezTo>
                    <a:cubicBezTo>
                      <a:pt x="24" y="0"/>
                      <a:pt x="24" y="0"/>
                      <a:pt x="24" y="0"/>
                    </a:cubicBezTo>
                    <a:cubicBezTo>
                      <a:pt x="22" y="0"/>
                      <a:pt x="21" y="1"/>
                      <a:pt x="21" y="3"/>
                    </a:cubicBezTo>
                    <a:cubicBezTo>
                      <a:pt x="21" y="9"/>
                      <a:pt x="21" y="9"/>
                      <a:pt x="21" y="9"/>
                    </a:cubicBezTo>
                    <a:cubicBezTo>
                      <a:pt x="19" y="9"/>
                      <a:pt x="18" y="10"/>
                      <a:pt x="16" y="11"/>
                    </a:cubicBezTo>
                    <a:cubicBezTo>
                      <a:pt x="12" y="7"/>
                      <a:pt x="12" y="7"/>
                      <a:pt x="12" y="7"/>
                    </a:cubicBezTo>
                    <a:cubicBezTo>
                      <a:pt x="11" y="6"/>
                      <a:pt x="9" y="6"/>
                      <a:pt x="8" y="7"/>
                    </a:cubicBezTo>
                    <a:cubicBezTo>
                      <a:pt x="6" y="9"/>
                      <a:pt x="6" y="9"/>
                      <a:pt x="6" y="9"/>
                    </a:cubicBezTo>
                    <a:cubicBezTo>
                      <a:pt x="5" y="10"/>
                      <a:pt x="5" y="12"/>
                      <a:pt x="6" y="13"/>
                    </a:cubicBezTo>
                    <a:cubicBezTo>
                      <a:pt x="10" y="17"/>
                      <a:pt x="10" y="17"/>
                      <a:pt x="10" y="17"/>
                    </a:cubicBezTo>
                    <a:cubicBezTo>
                      <a:pt x="9" y="18"/>
                      <a:pt x="9" y="20"/>
                      <a:pt x="8" y="22"/>
                    </a:cubicBezTo>
                    <a:cubicBezTo>
                      <a:pt x="3" y="22"/>
                      <a:pt x="3" y="22"/>
                      <a:pt x="3" y="22"/>
                    </a:cubicBezTo>
                    <a:cubicBezTo>
                      <a:pt x="2" y="22"/>
                      <a:pt x="0" y="23"/>
                      <a:pt x="0" y="25"/>
                    </a:cubicBezTo>
                    <a:cubicBezTo>
                      <a:pt x="0" y="27"/>
                      <a:pt x="0" y="27"/>
                      <a:pt x="0" y="27"/>
                    </a:cubicBezTo>
                    <a:cubicBezTo>
                      <a:pt x="0" y="29"/>
                      <a:pt x="2" y="30"/>
                      <a:pt x="3" y="30"/>
                    </a:cubicBezTo>
                    <a:cubicBezTo>
                      <a:pt x="9" y="30"/>
                      <a:pt x="9" y="30"/>
                      <a:pt x="9" y="30"/>
                    </a:cubicBezTo>
                    <a:cubicBezTo>
                      <a:pt x="9" y="32"/>
                      <a:pt x="10" y="34"/>
                      <a:pt x="11" y="35"/>
                    </a:cubicBezTo>
                    <a:cubicBezTo>
                      <a:pt x="7" y="39"/>
                      <a:pt x="7" y="39"/>
                      <a:pt x="7" y="39"/>
                    </a:cubicBezTo>
                    <a:cubicBezTo>
                      <a:pt x="6" y="40"/>
                      <a:pt x="6" y="42"/>
                      <a:pt x="7" y="43"/>
                    </a:cubicBezTo>
                    <a:cubicBezTo>
                      <a:pt x="9" y="45"/>
                      <a:pt x="9" y="45"/>
                      <a:pt x="9" y="45"/>
                    </a:cubicBezTo>
                    <a:cubicBezTo>
                      <a:pt x="10" y="46"/>
                      <a:pt x="12" y="46"/>
                      <a:pt x="13" y="45"/>
                    </a:cubicBezTo>
                    <a:cubicBezTo>
                      <a:pt x="17" y="41"/>
                      <a:pt x="17" y="41"/>
                      <a:pt x="17" y="41"/>
                    </a:cubicBezTo>
                    <a:cubicBezTo>
                      <a:pt x="19" y="41"/>
                      <a:pt x="20" y="42"/>
                      <a:pt x="22" y="42"/>
                    </a:cubicBezTo>
                    <a:cubicBezTo>
                      <a:pt x="22" y="48"/>
                      <a:pt x="22" y="48"/>
                      <a:pt x="22" y="48"/>
                    </a:cubicBezTo>
                    <a:cubicBezTo>
                      <a:pt x="22" y="49"/>
                      <a:pt x="23" y="51"/>
                      <a:pt x="25" y="51"/>
                    </a:cubicBezTo>
                    <a:cubicBezTo>
                      <a:pt x="28" y="51"/>
                      <a:pt x="28" y="51"/>
                      <a:pt x="28" y="51"/>
                    </a:cubicBezTo>
                    <a:cubicBezTo>
                      <a:pt x="29" y="51"/>
                      <a:pt x="31" y="49"/>
                      <a:pt x="31" y="48"/>
                    </a:cubicBezTo>
                    <a:cubicBezTo>
                      <a:pt x="31" y="41"/>
                      <a:pt x="31" y="41"/>
                      <a:pt x="31" y="41"/>
                    </a:cubicBezTo>
                    <a:cubicBezTo>
                      <a:pt x="32" y="41"/>
                      <a:pt x="33" y="40"/>
                      <a:pt x="35" y="39"/>
                    </a:cubicBezTo>
                    <a:cubicBezTo>
                      <a:pt x="39" y="44"/>
                      <a:pt x="39" y="44"/>
                      <a:pt x="39" y="44"/>
                    </a:cubicBezTo>
                    <a:cubicBezTo>
                      <a:pt x="40" y="45"/>
                      <a:pt x="42" y="45"/>
                      <a:pt x="43" y="44"/>
                    </a:cubicBezTo>
                    <a:cubicBezTo>
                      <a:pt x="45" y="42"/>
                      <a:pt x="45" y="42"/>
                      <a:pt x="45" y="42"/>
                    </a:cubicBezTo>
                    <a:cubicBezTo>
                      <a:pt x="46" y="41"/>
                      <a:pt x="46" y="39"/>
                      <a:pt x="45" y="38"/>
                    </a:cubicBezTo>
                    <a:cubicBezTo>
                      <a:pt x="40" y="33"/>
                      <a:pt x="40" y="33"/>
                      <a:pt x="40" y="33"/>
                    </a:cubicBezTo>
                    <a:cubicBezTo>
                      <a:pt x="41" y="32"/>
                      <a:pt x="41" y="30"/>
                      <a:pt x="42" y="29"/>
                    </a:cubicBezTo>
                    <a:cubicBezTo>
                      <a:pt x="48" y="29"/>
                      <a:pt x="48" y="29"/>
                      <a:pt x="48" y="29"/>
                    </a:cubicBezTo>
                    <a:cubicBezTo>
                      <a:pt x="50" y="29"/>
                      <a:pt x="51" y="28"/>
                      <a:pt x="51" y="26"/>
                    </a:cubicBezTo>
                    <a:cubicBezTo>
                      <a:pt x="51" y="23"/>
                      <a:pt x="51" y="23"/>
                      <a:pt x="51" y="23"/>
                    </a:cubicBezTo>
                    <a:cubicBezTo>
                      <a:pt x="51" y="22"/>
                      <a:pt x="50" y="20"/>
                      <a:pt x="48" y="20"/>
                    </a:cubicBezTo>
                    <a:close/>
                    <a:moveTo>
                      <a:pt x="25" y="32"/>
                    </a:moveTo>
                    <a:cubicBezTo>
                      <a:pt x="21" y="32"/>
                      <a:pt x="18" y="29"/>
                      <a:pt x="18" y="25"/>
                    </a:cubicBezTo>
                    <a:cubicBezTo>
                      <a:pt x="18" y="21"/>
                      <a:pt x="21" y="18"/>
                      <a:pt x="25" y="18"/>
                    </a:cubicBezTo>
                    <a:cubicBezTo>
                      <a:pt x="29" y="18"/>
                      <a:pt x="32" y="21"/>
                      <a:pt x="32" y="25"/>
                    </a:cubicBezTo>
                    <a:cubicBezTo>
                      <a:pt x="32" y="29"/>
                      <a:pt x="29" y="32"/>
                      <a:pt x="25" y="32"/>
                    </a:cubicBezTo>
                    <a:close/>
                  </a:path>
                </a:pathLst>
              </a:custGeom>
              <a:grpFill/>
              <a:ln w="9525">
                <a:noFill/>
                <a:round/>
                <a:headEnd/>
                <a:tailEnd/>
              </a:ln>
            </p:spPr>
            <p:txBody>
              <a:bodyPr/>
              <a:lstStyle/>
              <a:p>
                <a:pPr>
                  <a:defRPr/>
                </a:pPr>
                <a:endParaRPr lang="en-US" sz="1920" dirty="0"/>
              </a:p>
            </p:txBody>
          </p:sp>
        </p:grpSp>
      </p:grpSp>
      <p:grpSp>
        <p:nvGrpSpPr>
          <p:cNvPr id="40" name="Group 39">
            <a:extLst>
              <a:ext uri="{FF2B5EF4-FFF2-40B4-BE49-F238E27FC236}">
                <a16:creationId xmlns:a16="http://schemas.microsoft.com/office/drawing/2014/main" id="{6AB70EAD-A022-40B1-9895-6AD049AA465A}"/>
              </a:ext>
            </a:extLst>
          </p:cNvPr>
          <p:cNvGrpSpPr/>
          <p:nvPr/>
        </p:nvGrpSpPr>
        <p:grpSpPr>
          <a:xfrm>
            <a:off x="3501481" y="2087593"/>
            <a:ext cx="1560576" cy="1560576"/>
            <a:chOff x="5203237" y="3225619"/>
            <a:chExt cx="708750" cy="708750"/>
          </a:xfrm>
        </p:grpSpPr>
        <p:sp>
          <p:nvSpPr>
            <p:cNvPr id="41" name="Oval 40">
              <a:extLst>
                <a:ext uri="{FF2B5EF4-FFF2-40B4-BE49-F238E27FC236}">
                  <a16:creationId xmlns:a16="http://schemas.microsoft.com/office/drawing/2014/main" id="{DE1C5F62-2D88-48B4-9B6E-AF51255CFDA0}"/>
                </a:ext>
              </a:extLst>
            </p:cNvPr>
            <p:cNvSpPr/>
            <p:nvPr/>
          </p:nvSpPr>
          <p:spPr>
            <a:xfrm>
              <a:off x="5203237" y="3225619"/>
              <a:ext cx="708750" cy="708750"/>
            </a:xfrm>
            <a:prstGeom prst="ellipse">
              <a:avLst/>
            </a:prstGeom>
            <a:solidFill>
              <a:schemeClr val="accent2">
                <a:lumMod val="60000"/>
                <a:lumOff val="40000"/>
              </a:schemeClr>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20" dirty="0"/>
            </a:p>
          </p:txBody>
        </p:sp>
        <p:grpSp>
          <p:nvGrpSpPr>
            <p:cNvPr id="42" name="Group 41">
              <a:extLst>
                <a:ext uri="{FF2B5EF4-FFF2-40B4-BE49-F238E27FC236}">
                  <a16:creationId xmlns:a16="http://schemas.microsoft.com/office/drawing/2014/main" id="{7E519E2C-E92F-48D0-8081-DB97FA3A0126}"/>
                </a:ext>
              </a:extLst>
            </p:cNvPr>
            <p:cNvGrpSpPr/>
            <p:nvPr/>
          </p:nvGrpSpPr>
          <p:grpSpPr>
            <a:xfrm>
              <a:off x="5309396" y="3282664"/>
              <a:ext cx="490209" cy="492932"/>
              <a:chOff x="4427538" y="1228594"/>
              <a:chExt cx="292100" cy="293724"/>
            </a:xfrm>
            <a:solidFill>
              <a:schemeClr val="bg1"/>
            </a:solidFill>
          </p:grpSpPr>
          <p:sp>
            <p:nvSpPr>
              <p:cNvPr id="43" name="Freeform 211">
                <a:extLst>
                  <a:ext uri="{FF2B5EF4-FFF2-40B4-BE49-F238E27FC236}">
                    <a16:creationId xmlns:a16="http://schemas.microsoft.com/office/drawing/2014/main" id="{F7822D64-2BEA-4196-B9C3-7876873E535C}"/>
                  </a:ext>
                </a:extLst>
              </p:cNvPr>
              <p:cNvSpPr>
                <a:spLocks/>
              </p:cNvSpPr>
              <p:nvPr/>
            </p:nvSpPr>
            <p:spPr bwMode="auto">
              <a:xfrm>
                <a:off x="4471988" y="1261932"/>
                <a:ext cx="33338" cy="33338"/>
              </a:xfrm>
              <a:custGeom>
                <a:avLst/>
                <a:gdLst/>
                <a:ahLst/>
                <a:cxnLst>
                  <a:cxn ang="0">
                    <a:pos x="12" y="7"/>
                  </a:cxn>
                  <a:cxn ang="0">
                    <a:pos x="7" y="2"/>
                  </a:cxn>
                  <a:cxn ang="0">
                    <a:pos x="2" y="2"/>
                  </a:cxn>
                  <a:cxn ang="0">
                    <a:pos x="2" y="7"/>
                  </a:cxn>
                  <a:cxn ang="0">
                    <a:pos x="7" y="12"/>
                  </a:cxn>
                  <a:cxn ang="0">
                    <a:pos x="12" y="12"/>
                  </a:cxn>
                  <a:cxn ang="0">
                    <a:pos x="12" y="7"/>
                  </a:cxn>
                </a:cxnLst>
                <a:rect l="0" t="0" r="r" b="b"/>
                <a:pathLst>
                  <a:path w="13" h="13">
                    <a:moveTo>
                      <a:pt x="12" y="7"/>
                    </a:moveTo>
                    <a:cubicBezTo>
                      <a:pt x="7" y="2"/>
                      <a:pt x="7" y="2"/>
                      <a:pt x="7" y="2"/>
                    </a:cubicBezTo>
                    <a:cubicBezTo>
                      <a:pt x="5" y="0"/>
                      <a:pt x="3" y="0"/>
                      <a:pt x="2" y="2"/>
                    </a:cubicBezTo>
                    <a:cubicBezTo>
                      <a:pt x="0" y="3"/>
                      <a:pt x="0" y="6"/>
                      <a:pt x="2" y="7"/>
                    </a:cubicBezTo>
                    <a:cubicBezTo>
                      <a:pt x="7" y="12"/>
                      <a:pt x="7" y="12"/>
                      <a:pt x="7" y="12"/>
                    </a:cubicBezTo>
                    <a:cubicBezTo>
                      <a:pt x="8" y="13"/>
                      <a:pt x="10" y="13"/>
                      <a:pt x="12" y="12"/>
                    </a:cubicBezTo>
                    <a:cubicBezTo>
                      <a:pt x="13" y="11"/>
                      <a:pt x="13" y="8"/>
                      <a:pt x="12" y="7"/>
                    </a:cubicBezTo>
                    <a:close/>
                  </a:path>
                </a:pathLst>
              </a:custGeom>
              <a:grpFill/>
              <a:ln w="9525">
                <a:noFill/>
                <a:round/>
                <a:headEnd/>
                <a:tailEnd/>
              </a:ln>
            </p:spPr>
            <p:txBody>
              <a:bodyPr/>
              <a:lstStyle/>
              <a:p>
                <a:pPr>
                  <a:defRPr/>
                </a:pPr>
                <a:endParaRPr lang="en-US" sz="1920" dirty="0"/>
              </a:p>
            </p:txBody>
          </p:sp>
          <p:sp>
            <p:nvSpPr>
              <p:cNvPr id="44" name="Freeform 212">
                <a:extLst>
                  <a:ext uri="{FF2B5EF4-FFF2-40B4-BE49-F238E27FC236}">
                    <a16:creationId xmlns:a16="http://schemas.microsoft.com/office/drawing/2014/main" id="{FA77E48F-50AC-418D-BA1D-EDDAC9210CAD}"/>
                  </a:ext>
                </a:extLst>
              </p:cNvPr>
              <p:cNvSpPr>
                <a:spLocks/>
              </p:cNvSpPr>
              <p:nvPr/>
            </p:nvSpPr>
            <p:spPr bwMode="auto">
              <a:xfrm>
                <a:off x="4427538" y="1357183"/>
                <a:ext cx="34925" cy="19050"/>
              </a:xfrm>
              <a:custGeom>
                <a:avLst/>
                <a:gdLst/>
                <a:ahLst/>
                <a:cxnLst>
                  <a:cxn ang="0">
                    <a:pos x="11" y="0"/>
                  </a:cxn>
                  <a:cxn ang="0">
                    <a:pos x="4" y="0"/>
                  </a:cxn>
                  <a:cxn ang="0">
                    <a:pos x="0" y="4"/>
                  </a:cxn>
                  <a:cxn ang="0">
                    <a:pos x="4" y="7"/>
                  </a:cxn>
                  <a:cxn ang="0">
                    <a:pos x="11" y="7"/>
                  </a:cxn>
                  <a:cxn ang="0">
                    <a:pos x="14" y="4"/>
                  </a:cxn>
                  <a:cxn ang="0">
                    <a:pos x="11" y="0"/>
                  </a:cxn>
                </a:cxnLst>
                <a:rect l="0" t="0" r="r" b="b"/>
                <a:pathLst>
                  <a:path w="14" h="7">
                    <a:moveTo>
                      <a:pt x="11" y="0"/>
                    </a:moveTo>
                    <a:cubicBezTo>
                      <a:pt x="4" y="0"/>
                      <a:pt x="4" y="0"/>
                      <a:pt x="4" y="0"/>
                    </a:cubicBezTo>
                    <a:cubicBezTo>
                      <a:pt x="2" y="0"/>
                      <a:pt x="0" y="2"/>
                      <a:pt x="0" y="4"/>
                    </a:cubicBezTo>
                    <a:cubicBezTo>
                      <a:pt x="0" y="6"/>
                      <a:pt x="2" y="7"/>
                      <a:pt x="4" y="7"/>
                    </a:cubicBezTo>
                    <a:cubicBezTo>
                      <a:pt x="11" y="7"/>
                      <a:pt x="11" y="7"/>
                      <a:pt x="11" y="7"/>
                    </a:cubicBezTo>
                    <a:cubicBezTo>
                      <a:pt x="13" y="7"/>
                      <a:pt x="14" y="6"/>
                      <a:pt x="14" y="4"/>
                    </a:cubicBezTo>
                    <a:cubicBezTo>
                      <a:pt x="14" y="2"/>
                      <a:pt x="13" y="0"/>
                      <a:pt x="11" y="0"/>
                    </a:cubicBezTo>
                    <a:close/>
                  </a:path>
                </a:pathLst>
              </a:custGeom>
              <a:grpFill/>
              <a:ln w="9525">
                <a:noFill/>
                <a:round/>
                <a:headEnd/>
                <a:tailEnd/>
              </a:ln>
            </p:spPr>
            <p:txBody>
              <a:bodyPr/>
              <a:lstStyle/>
              <a:p>
                <a:pPr>
                  <a:defRPr/>
                </a:pPr>
                <a:endParaRPr lang="en-US" sz="1920" dirty="0"/>
              </a:p>
            </p:txBody>
          </p:sp>
          <p:sp>
            <p:nvSpPr>
              <p:cNvPr id="45" name="Freeform 213">
                <a:extLst>
                  <a:ext uri="{FF2B5EF4-FFF2-40B4-BE49-F238E27FC236}">
                    <a16:creationId xmlns:a16="http://schemas.microsoft.com/office/drawing/2014/main" id="{5EE07E69-21CD-4097-97D2-A7BA53799DC8}"/>
                  </a:ext>
                </a:extLst>
              </p:cNvPr>
              <p:cNvSpPr>
                <a:spLocks/>
              </p:cNvSpPr>
              <p:nvPr/>
            </p:nvSpPr>
            <p:spPr bwMode="auto">
              <a:xfrm>
                <a:off x="4684713" y="1376234"/>
                <a:ext cx="34925" cy="19050"/>
              </a:xfrm>
              <a:custGeom>
                <a:avLst/>
                <a:gdLst/>
                <a:ahLst/>
                <a:cxnLst>
                  <a:cxn ang="0">
                    <a:pos x="10" y="0"/>
                  </a:cxn>
                  <a:cxn ang="0">
                    <a:pos x="3" y="0"/>
                  </a:cxn>
                  <a:cxn ang="0">
                    <a:pos x="0" y="4"/>
                  </a:cxn>
                  <a:cxn ang="0">
                    <a:pos x="3" y="8"/>
                  </a:cxn>
                  <a:cxn ang="0">
                    <a:pos x="10" y="8"/>
                  </a:cxn>
                  <a:cxn ang="0">
                    <a:pos x="14" y="4"/>
                  </a:cxn>
                  <a:cxn ang="0">
                    <a:pos x="10" y="0"/>
                  </a:cxn>
                </a:cxnLst>
                <a:rect l="0" t="0" r="r" b="b"/>
                <a:pathLst>
                  <a:path w="14" h="8">
                    <a:moveTo>
                      <a:pt x="10" y="0"/>
                    </a:moveTo>
                    <a:cubicBezTo>
                      <a:pt x="3" y="0"/>
                      <a:pt x="3" y="0"/>
                      <a:pt x="3" y="0"/>
                    </a:cubicBezTo>
                    <a:cubicBezTo>
                      <a:pt x="1" y="0"/>
                      <a:pt x="0" y="2"/>
                      <a:pt x="0" y="4"/>
                    </a:cubicBezTo>
                    <a:cubicBezTo>
                      <a:pt x="0" y="6"/>
                      <a:pt x="1" y="8"/>
                      <a:pt x="3" y="8"/>
                    </a:cubicBezTo>
                    <a:cubicBezTo>
                      <a:pt x="10" y="8"/>
                      <a:pt x="10" y="8"/>
                      <a:pt x="10" y="8"/>
                    </a:cubicBezTo>
                    <a:cubicBezTo>
                      <a:pt x="12" y="8"/>
                      <a:pt x="14" y="6"/>
                      <a:pt x="14" y="4"/>
                    </a:cubicBezTo>
                    <a:cubicBezTo>
                      <a:pt x="14" y="2"/>
                      <a:pt x="12" y="0"/>
                      <a:pt x="10" y="0"/>
                    </a:cubicBezTo>
                    <a:close/>
                  </a:path>
                </a:pathLst>
              </a:custGeom>
              <a:grpFill/>
              <a:ln w="9525">
                <a:noFill/>
                <a:round/>
                <a:headEnd/>
                <a:tailEnd/>
              </a:ln>
            </p:spPr>
            <p:txBody>
              <a:bodyPr/>
              <a:lstStyle/>
              <a:p>
                <a:pPr>
                  <a:defRPr/>
                </a:pPr>
                <a:endParaRPr lang="en-US" sz="1920" dirty="0"/>
              </a:p>
            </p:txBody>
          </p:sp>
          <p:sp>
            <p:nvSpPr>
              <p:cNvPr id="46" name="Freeform 214">
                <a:extLst>
                  <a:ext uri="{FF2B5EF4-FFF2-40B4-BE49-F238E27FC236}">
                    <a16:creationId xmlns:a16="http://schemas.microsoft.com/office/drawing/2014/main" id="{928EFA12-B3BD-41AA-9E11-F9ED3F3D62C5}"/>
                  </a:ext>
                </a:extLst>
              </p:cNvPr>
              <p:cNvSpPr>
                <a:spLocks/>
              </p:cNvSpPr>
              <p:nvPr/>
            </p:nvSpPr>
            <p:spPr bwMode="auto">
              <a:xfrm>
                <a:off x="4654551" y="1277809"/>
                <a:ext cx="31750" cy="31750"/>
              </a:xfrm>
              <a:custGeom>
                <a:avLst/>
                <a:gdLst/>
                <a:ahLst/>
                <a:cxnLst>
                  <a:cxn ang="0">
                    <a:pos x="12" y="1"/>
                  </a:cxn>
                  <a:cxn ang="0">
                    <a:pos x="6" y="1"/>
                  </a:cxn>
                  <a:cxn ang="0">
                    <a:pos x="1" y="6"/>
                  </a:cxn>
                  <a:cxn ang="0">
                    <a:pos x="1" y="11"/>
                  </a:cxn>
                  <a:cxn ang="0">
                    <a:pos x="6" y="11"/>
                  </a:cxn>
                  <a:cxn ang="0">
                    <a:pos x="12" y="6"/>
                  </a:cxn>
                  <a:cxn ang="0">
                    <a:pos x="12" y="1"/>
                  </a:cxn>
                </a:cxnLst>
                <a:rect l="0" t="0" r="r" b="b"/>
                <a:pathLst>
                  <a:path w="13" h="13">
                    <a:moveTo>
                      <a:pt x="12" y="1"/>
                    </a:moveTo>
                    <a:cubicBezTo>
                      <a:pt x="10" y="0"/>
                      <a:pt x="8" y="0"/>
                      <a:pt x="6" y="1"/>
                    </a:cubicBezTo>
                    <a:cubicBezTo>
                      <a:pt x="1" y="6"/>
                      <a:pt x="1" y="6"/>
                      <a:pt x="1" y="6"/>
                    </a:cubicBezTo>
                    <a:cubicBezTo>
                      <a:pt x="0" y="7"/>
                      <a:pt x="0" y="10"/>
                      <a:pt x="1" y="11"/>
                    </a:cubicBezTo>
                    <a:cubicBezTo>
                      <a:pt x="3" y="13"/>
                      <a:pt x="5" y="13"/>
                      <a:pt x="6" y="11"/>
                    </a:cubicBezTo>
                    <a:cubicBezTo>
                      <a:pt x="12" y="6"/>
                      <a:pt x="12" y="6"/>
                      <a:pt x="12" y="6"/>
                    </a:cubicBezTo>
                    <a:cubicBezTo>
                      <a:pt x="13" y="5"/>
                      <a:pt x="13" y="2"/>
                      <a:pt x="12" y="1"/>
                    </a:cubicBezTo>
                    <a:close/>
                  </a:path>
                </a:pathLst>
              </a:custGeom>
              <a:grpFill/>
              <a:ln w="9525">
                <a:noFill/>
                <a:round/>
                <a:headEnd/>
                <a:tailEnd/>
              </a:ln>
            </p:spPr>
            <p:txBody>
              <a:bodyPr/>
              <a:lstStyle/>
              <a:p>
                <a:pPr>
                  <a:defRPr/>
                </a:pPr>
                <a:endParaRPr lang="en-US" sz="1920" dirty="0"/>
              </a:p>
            </p:txBody>
          </p:sp>
          <p:sp>
            <p:nvSpPr>
              <p:cNvPr id="47" name="Freeform 215">
                <a:extLst>
                  <a:ext uri="{FF2B5EF4-FFF2-40B4-BE49-F238E27FC236}">
                    <a16:creationId xmlns:a16="http://schemas.microsoft.com/office/drawing/2014/main" id="{35A143B8-94A3-46FF-B456-35EC11A5BBB9}"/>
                  </a:ext>
                </a:extLst>
              </p:cNvPr>
              <p:cNvSpPr>
                <a:spLocks/>
              </p:cNvSpPr>
              <p:nvPr/>
            </p:nvSpPr>
            <p:spPr bwMode="auto">
              <a:xfrm>
                <a:off x="4573588" y="1228594"/>
                <a:ext cx="17463" cy="38100"/>
              </a:xfrm>
              <a:custGeom>
                <a:avLst/>
                <a:gdLst/>
                <a:ahLst/>
                <a:cxnLst>
                  <a:cxn ang="0">
                    <a:pos x="4" y="15"/>
                  </a:cxn>
                  <a:cxn ang="0">
                    <a:pos x="6" y="14"/>
                  </a:cxn>
                  <a:cxn ang="0">
                    <a:pos x="7" y="11"/>
                  </a:cxn>
                  <a:cxn ang="0">
                    <a:pos x="7" y="4"/>
                  </a:cxn>
                  <a:cxn ang="0">
                    <a:pos x="4" y="0"/>
                  </a:cxn>
                  <a:cxn ang="0">
                    <a:pos x="0" y="3"/>
                  </a:cxn>
                  <a:cxn ang="0">
                    <a:pos x="0" y="4"/>
                  </a:cxn>
                  <a:cxn ang="0">
                    <a:pos x="0" y="11"/>
                  </a:cxn>
                  <a:cxn ang="0">
                    <a:pos x="4" y="15"/>
                  </a:cxn>
                </a:cxnLst>
                <a:rect l="0" t="0" r="r" b="b"/>
                <a:pathLst>
                  <a:path w="7" h="15">
                    <a:moveTo>
                      <a:pt x="4" y="15"/>
                    </a:moveTo>
                    <a:cubicBezTo>
                      <a:pt x="5" y="15"/>
                      <a:pt x="6" y="14"/>
                      <a:pt x="6" y="14"/>
                    </a:cubicBezTo>
                    <a:cubicBezTo>
                      <a:pt x="7" y="13"/>
                      <a:pt x="7" y="12"/>
                      <a:pt x="7" y="11"/>
                    </a:cubicBezTo>
                    <a:cubicBezTo>
                      <a:pt x="7" y="4"/>
                      <a:pt x="7" y="4"/>
                      <a:pt x="7" y="4"/>
                    </a:cubicBezTo>
                    <a:cubicBezTo>
                      <a:pt x="7" y="2"/>
                      <a:pt x="6" y="0"/>
                      <a:pt x="4" y="0"/>
                    </a:cubicBezTo>
                    <a:cubicBezTo>
                      <a:pt x="2" y="0"/>
                      <a:pt x="1" y="1"/>
                      <a:pt x="0" y="3"/>
                    </a:cubicBezTo>
                    <a:cubicBezTo>
                      <a:pt x="0" y="4"/>
                      <a:pt x="0" y="4"/>
                      <a:pt x="0" y="4"/>
                    </a:cubicBezTo>
                    <a:cubicBezTo>
                      <a:pt x="0" y="11"/>
                      <a:pt x="0" y="11"/>
                      <a:pt x="0" y="11"/>
                    </a:cubicBezTo>
                    <a:cubicBezTo>
                      <a:pt x="0" y="13"/>
                      <a:pt x="2" y="15"/>
                      <a:pt x="4" y="15"/>
                    </a:cubicBezTo>
                    <a:close/>
                  </a:path>
                </a:pathLst>
              </a:custGeom>
              <a:grpFill/>
              <a:ln w="9525">
                <a:noFill/>
                <a:round/>
                <a:headEnd/>
                <a:tailEnd/>
              </a:ln>
            </p:spPr>
            <p:txBody>
              <a:bodyPr/>
              <a:lstStyle/>
              <a:p>
                <a:pPr>
                  <a:defRPr/>
                </a:pPr>
                <a:endParaRPr lang="en-US" sz="1920" dirty="0"/>
              </a:p>
            </p:txBody>
          </p:sp>
          <p:sp>
            <p:nvSpPr>
              <p:cNvPr id="48" name="Freeform 216">
                <a:extLst>
                  <a:ext uri="{FF2B5EF4-FFF2-40B4-BE49-F238E27FC236}">
                    <a16:creationId xmlns:a16="http://schemas.microsoft.com/office/drawing/2014/main" id="{BE81829A-68C3-48DF-81A1-28CC45E97666}"/>
                  </a:ext>
                </a:extLst>
              </p:cNvPr>
              <p:cNvSpPr>
                <a:spLocks noEditPoints="1"/>
              </p:cNvSpPr>
              <p:nvPr/>
            </p:nvSpPr>
            <p:spPr bwMode="auto">
              <a:xfrm>
                <a:off x="4500563" y="1301619"/>
                <a:ext cx="146050" cy="166688"/>
              </a:xfrm>
              <a:custGeom>
                <a:avLst/>
                <a:gdLst/>
                <a:ahLst/>
                <a:cxnLst>
                  <a:cxn ang="0">
                    <a:pos x="29" y="0"/>
                  </a:cxn>
                  <a:cxn ang="0">
                    <a:pos x="0" y="29"/>
                  </a:cxn>
                  <a:cxn ang="0">
                    <a:pos x="14" y="54"/>
                  </a:cxn>
                  <a:cxn ang="0">
                    <a:pos x="14" y="66"/>
                  </a:cxn>
                  <a:cxn ang="0">
                    <a:pos x="44" y="66"/>
                  </a:cxn>
                  <a:cxn ang="0">
                    <a:pos x="44" y="54"/>
                  </a:cxn>
                  <a:cxn ang="0">
                    <a:pos x="58" y="29"/>
                  </a:cxn>
                  <a:cxn ang="0">
                    <a:pos x="29" y="0"/>
                  </a:cxn>
                  <a:cxn ang="0">
                    <a:pos x="40" y="48"/>
                  </a:cxn>
                  <a:cxn ang="0">
                    <a:pos x="36" y="50"/>
                  </a:cxn>
                  <a:cxn ang="0">
                    <a:pos x="36" y="54"/>
                  </a:cxn>
                  <a:cxn ang="0">
                    <a:pos x="36" y="58"/>
                  </a:cxn>
                  <a:cxn ang="0">
                    <a:pos x="22" y="58"/>
                  </a:cxn>
                  <a:cxn ang="0">
                    <a:pos x="22" y="54"/>
                  </a:cxn>
                  <a:cxn ang="0">
                    <a:pos x="22" y="50"/>
                  </a:cxn>
                  <a:cxn ang="0">
                    <a:pos x="18" y="48"/>
                  </a:cxn>
                  <a:cxn ang="0">
                    <a:pos x="7" y="29"/>
                  </a:cxn>
                  <a:cxn ang="0">
                    <a:pos x="29" y="8"/>
                  </a:cxn>
                  <a:cxn ang="0">
                    <a:pos x="51" y="29"/>
                  </a:cxn>
                  <a:cxn ang="0">
                    <a:pos x="40" y="48"/>
                  </a:cxn>
                </a:cxnLst>
                <a:rect l="0" t="0" r="r" b="b"/>
                <a:pathLst>
                  <a:path w="58" h="66">
                    <a:moveTo>
                      <a:pt x="29" y="0"/>
                    </a:moveTo>
                    <a:cubicBezTo>
                      <a:pt x="13" y="0"/>
                      <a:pt x="0" y="13"/>
                      <a:pt x="0" y="29"/>
                    </a:cubicBezTo>
                    <a:cubicBezTo>
                      <a:pt x="0" y="40"/>
                      <a:pt x="6" y="49"/>
                      <a:pt x="14" y="54"/>
                    </a:cubicBezTo>
                    <a:cubicBezTo>
                      <a:pt x="14" y="66"/>
                      <a:pt x="14" y="66"/>
                      <a:pt x="14" y="66"/>
                    </a:cubicBezTo>
                    <a:cubicBezTo>
                      <a:pt x="44" y="66"/>
                      <a:pt x="44" y="66"/>
                      <a:pt x="44" y="66"/>
                    </a:cubicBezTo>
                    <a:cubicBezTo>
                      <a:pt x="44" y="54"/>
                      <a:pt x="44" y="54"/>
                      <a:pt x="44" y="54"/>
                    </a:cubicBezTo>
                    <a:cubicBezTo>
                      <a:pt x="52" y="49"/>
                      <a:pt x="58" y="40"/>
                      <a:pt x="58" y="29"/>
                    </a:cubicBezTo>
                    <a:cubicBezTo>
                      <a:pt x="58" y="13"/>
                      <a:pt x="45" y="0"/>
                      <a:pt x="29" y="0"/>
                    </a:cubicBezTo>
                    <a:close/>
                    <a:moveTo>
                      <a:pt x="40" y="48"/>
                    </a:moveTo>
                    <a:cubicBezTo>
                      <a:pt x="36" y="50"/>
                      <a:pt x="36" y="50"/>
                      <a:pt x="36" y="50"/>
                    </a:cubicBezTo>
                    <a:cubicBezTo>
                      <a:pt x="36" y="54"/>
                      <a:pt x="36" y="54"/>
                      <a:pt x="36" y="54"/>
                    </a:cubicBezTo>
                    <a:cubicBezTo>
                      <a:pt x="36" y="58"/>
                      <a:pt x="36" y="58"/>
                      <a:pt x="36" y="58"/>
                    </a:cubicBezTo>
                    <a:cubicBezTo>
                      <a:pt x="22" y="58"/>
                      <a:pt x="22" y="58"/>
                      <a:pt x="22" y="58"/>
                    </a:cubicBezTo>
                    <a:cubicBezTo>
                      <a:pt x="22" y="54"/>
                      <a:pt x="22" y="54"/>
                      <a:pt x="22" y="54"/>
                    </a:cubicBezTo>
                    <a:cubicBezTo>
                      <a:pt x="22" y="50"/>
                      <a:pt x="22" y="50"/>
                      <a:pt x="22" y="50"/>
                    </a:cubicBezTo>
                    <a:cubicBezTo>
                      <a:pt x="18" y="48"/>
                      <a:pt x="18" y="48"/>
                      <a:pt x="18" y="48"/>
                    </a:cubicBezTo>
                    <a:cubicBezTo>
                      <a:pt x="11" y="44"/>
                      <a:pt x="7" y="37"/>
                      <a:pt x="7" y="29"/>
                    </a:cubicBezTo>
                    <a:cubicBezTo>
                      <a:pt x="7" y="17"/>
                      <a:pt x="17" y="8"/>
                      <a:pt x="29" y="8"/>
                    </a:cubicBezTo>
                    <a:cubicBezTo>
                      <a:pt x="41" y="8"/>
                      <a:pt x="51" y="17"/>
                      <a:pt x="51" y="29"/>
                    </a:cubicBezTo>
                    <a:cubicBezTo>
                      <a:pt x="51" y="37"/>
                      <a:pt x="47" y="44"/>
                      <a:pt x="40" y="48"/>
                    </a:cubicBezTo>
                    <a:close/>
                  </a:path>
                </a:pathLst>
              </a:custGeom>
              <a:grpFill/>
              <a:ln w="9525">
                <a:noFill/>
                <a:round/>
                <a:headEnd/>
                <a:tailEnd/>
              </a:ln>
            </p:spPr>
            <p:txBody>
              <a:bodyPr/>
              <a:lstStyle/>
              <a:p>
                <a:pPr>
                  <a:defRPr/>
                </a:pPr>
                <a:endParaRPr lang="en-US" sz="1920" dirty="0"/>
              </a:p>
            </p:txBody>
          </p:sp>
          <p:sp>
            <p:nvSpPr>
              <p:cNvPr id="49" name="Freeform 217">
                <a:extLst>
                  <a:ext uri="{FF2B5EF4-FFF2-40B4-BE49-F238E27FC236}">
                    <a16:creationId xmlns:a16="http://schemas.microsoft.com/office/drawing/2014/main" id="{DFD62BE5-C9A2-416A-9988-0409165F97C1}"/>
                  </a:ext>
                </a:extLst>
              </p:cNvPr>
              <p:cNvSpPr>
                <a:spLocks/>
              </p:cNvSpPr>
              <p:nvPr/>
            </p:nvSpPr>
            <p:spPr bwMode="auto">
              <a:xfrm>
                <a:off x="4535488" y="1484218"/>
                <a:ext cx="76200" cy="38100"/>
              </a:xfrm>
              <a:custGeom>
                <a:avLst/>
                <a:gdLst/>
                <a:ahLst/>
                <a:cxnLst>
                  <a:cxn ang="0">
                    <a:pos x="0" y="7"/>
                  </a:cxn>
                  <a:cxn ang="0">
                    <a:pos x="8" y="7"/>
                  </a:cxn>
                  <a:cxn ang="0">
                    <a:pos x="8" y="8"/>
                  </a:cxn>
                  <a:cxn ang="0">
                    <a:pos x="15" y="15"/>
                  </a:cxn>
                  <a:cxn ang="0">
                    <a:pos x="22" y="8"/>
                  </a:cxn>
                  <a:cxn ang="0">
                    <a:pos x="22" y="7"/>
                  </a:cxn>
                  <a:cxn ang="0">
                    <a:pos x="30" y="7"/>
                  </a:cxn>
                  <a:cxn ang="0">
                    <a:pos x="30" y="0"/>
                  </a:cxn>
                  <a:cxn ang="0">
                    <a:pos x="0" y="0"/>
                  </a:cxn>
                  <a:cxn ang="0">
                    <a:pos x="0" y="7"/>
                  </a:cxn>
                </a:cxnLst>
                <a:rect l="0" t="0" r="r" b="b"/>
                <a:pathLst>
                  <a:path w="30" h="15">
                    <a:moveTo>
                      <a:pt x="0" y="7"/>
                    </a:moveTo>
                    <a:cubicBezTo>
                      <a:pt x="8" y="7"/>
                      <a:pt x="8" y="7"/>
                      <a:pt x="8" y="7"/>
                    </a:cubicBezTo>
                    <a:cubicBezTo>
                      <a:pt x="8" y="8"/>
                      <a:pt x="8" y="8"/>
                      <a:pt x="8" y="8"/>
                    </a:cubicBezTo>
                    <a:cubicBezTo>
                      <a:pt x="8" y="12"/>
                      <a:pt x="11" y="15"/>
                      <a:pt x="15" y="15"/>
                    </a:cubicBezTo>
                    <a:cubicBezTo>
                      <a:pt x="19" y="15"/>
                      <a:pt x="22" y="12"/>
                      <a:pt x="22" y="8"/>
                    </a:cubicBezTo>
                    <a:cubicBezTo>
                      <a:pt x="22" y="7"/>
                      <a:pt x="22" y="7"/>
                      <a:pt x="22" y="7"/>
                    </a:cubicBezTo>
                    <a:cubicBezTo>
                      <a:pt x="30" y="7"/>
                      <a:pt x="30" y="7"/>
                      <a:pt x="30" y="7"/>
                    </a:cubicBezTo>
                    <a:cubicBezTo>
                      <a:pt x="30" y="0"/>
                      <a:pt x="30" y="0"/>
                      <a:pt x="30" y="0"/>
                    </a:cubicBezTo>
                    <a:cubicBezTo>
                      <a:pt x="0" y="0"/>
                      <a:pt x="0" y="0"/>
                      <a:pt x="0" y="0"/>
                    </a:cubicBezTo>
                    <a:lnTo>
                      <a:pt x="0" y="7"/>
                    </a:lnTo>
                    <a:close/>
                  </a:path>
                </a:pathLst>
              </a:custGeom>
              <a:grpFill/>
              <a:ln w="9525">
                <a:noFill/>
                <a:round/>
                <a:headEnd/>
                <a:tailEnd/>
              </a:ln>
            </p:spPr>
            <p:txBody>
              <a:bodyPr/>
              <a:lstStyle/>
              <a:p>
                <a:pPr>
                  <a:defRPr/>
                </a:pPr>
                <a:endParaRPr lang="en-US" sz="1920" dirty="0"/>
              </a:p>
            </p:txBody>
          </p:sp>
        </p:grpSp>
      </p:grpSp>
      <p:sp>
        <p:nvSpPr>
          <p:cNvPr id="50" name="TextBox 49">
            <a:extLst>
              <a:ext uri="{FF2B5EF4-FFF2-40B4-BE49-F238E27FC236}">
                <a16:creationId xmlns:a16="http://schemas.microsoft.com/office/drawing/2014/main" id="{EA68C3B6-7278-4FE9-9EF6-CACBDD5D4230}"/>
              </a:ext>
            </a:extLst>
          </p:cNvPr>
          <p:cNvSpPr txBox="1"/>
          <p:nvPr/>
        </p:nvSpPr>
        <p:spPr>
          <a:xfrm>
            <a:off x="3182540" y="1788348"/>
            <a:ext cx="907621" cy="486287"/>
          </a:xfrm>
          <a:prstGeom prst="rect">
            <a:avLst/>
          </a:prstGeom>
          <a:noFill/>
        </p:spPr>
        <p:txBody>
          <a:bodyPr wrap="none" rtlCol="0">
            <a:spAutoFit/>
          </a:bodyPr>
          <a:lstStyle/>
          <a:p>
            <a:r>
              <a:rPr lang="en-US" sz="2560" b="1" dirty="0"/>
              <a:t>Ideas</a:t>
            </a:r>
          </a:p>
        </p:txBody>
      </p:sp>
      <p:sp>
        <p:nvSpPr>
          <p:cNvPr id="51" name="TextBox 50">
            <a:extLst>
              <a:ext uri="{FF2B5EF4-FFF2-40B4-BE49-F238E27FC236}">
                <a16:creationId xmlns:a16="http://schemas.microsoft.com/office/drawing/2014/main" id="{39292EEA-5F8F-42FA-86DA-520B9055D2A9}"/>
              </a:ext>
            </a:extLst>
          </p:cNvPr>
          <p:cNvSpPr txBox="1"/>
          <p:nvPr/>
        </p:nvSpPr>
        <p:spPr>
          <a:xfrm>
            <a:off x="3187359" y="3527081"/>
            <a:ext cx="1214563" cy="486287"/>
          </a:xfrm>
          <a:prstGeom prst="rect">
            <a:avLst/>
          </a:prstGeom>
          <a:noFill/>
        </p:spPr>
        <p:txBody>
          <a:bodyPr wrap="none" rtlCol="0">
            <a:spAutoFit/>
          </a:bodyPr>
          <a:lstStyle/>
          <a:p>
            <a:r>
              <a:rPr lang="en-US" sz="2560" b="1" dirty="0"/>
              <a:t>Process</a:t>
            </a:r>
          </a:p>
        </p:txBody>
      </p:sp>
      <p:sp>
        <p:nvSpPr>
          <p:cNvPr id="52" name="TextBox 51">
            <a:extLst>
              <a:ext uri="{FF2B5EF4-FFF2-40B4-BE49-F238E27FC236}">
                <a16:creationId xmlns:a16="http://schemas.microsoft.com/office/drawing/2014/main" id="{F2A93D1A-73AA-4A86-BCBF-A8F9B5D4629D}"/>
              </a:ext>
            </a:extLst>
          </p:cNvPr>
          <p:cNvSpPr txBox="1"/>
          <p:nvPr/>
        </p:nvSpPr>
        <p:spPr>
          <a:xfrm>
            <a:off x="3174779" y="5321550"/>
            <a:ext cx="1869999" cy="486287"/>
          </a:xfrm>
          <a:prstGeom prst="rect">
            <a:avLst/>
          </a:prstGeom>
          <a:noFill/>
        </p:spPr>
        <p:txBody>
          <a:bodyPr wrap="none" rtlCol="0">
            <a:spAutoFit/>
          </a:bodyPr>
          <a:lstStyle/>
          <a:p>
            <a:r>
              <a:rPr lang="en-US" sz="2560" b="1" dirty="0"/>
              <a:t>Engagement</a:t>
            </a:r>
          </a:p>
        </p:txBody>
      </p:sp>
      <p:sp>
        <p:nvSpPr>
          <p:cNvPr id="53" name="TextBox 52">
            <a:extLst>
              <a:ext uri="{FF2B5EF4-FFF2-40B4-BE49-F238E27FC236}">
                <a16:creationId xmlns:a16="http://schemas.microsoft.com/office/drawing/2014/main" id="{89C2D740-D8CB-4530-8768-7F60FB25276F}"/>
              </a:ext>
            </a:extLst>
          </p:cNvPr>
          <p:cNvSpPr txBox="1"/>
          <p:nvPr/>
        </p:nvSpPr>
        <p:spPr>
          <a:xfrm>
            <a:off x="5361367" y="1566688"/>
            <a:ext cx="1663532" cy="486287"/>
          </a:xfrm>
          <a:prstGeom prst="rect">
            <a:avLst/>
          </a:prstGeom>
          <a:noFill/>
        </p:spPr>
        <p:txBody>
          <a:bodyPr wrap="none" rtlCol="0">
            <a:spAutoFit/>
          </a:bodyPr>
          <a:lstStyle/>
          <a:p>
            <a:r>
              <a:rPr lang="en-US" sz="2560" b="1" dirty="0"/>
              <a:t>Immediate</a:t>
            </a:r>
          </a:p>
        </p:txBody>
      </p:sp>
      <p:sp>
        <p:nvSpPr>
          <p:cNvPr id="54" name="TextBox 53">
            <a:extLst>
              <a:ext uri="{FF2B5EF4-FFF2-40B4-BE49-F238E27FC236}">
                <a16:creationId xmlns:a16="http://schemas.microsoft.com/office/drawing/2014/main" id="{FD6CFC39-1B78-4618-93BD-598866073E1A}"/>
              </a:ext>
            </a:extLst>
          </p:cNvPr>
          <p:cNvSpPr txBox="1"/>
          <p:nvPr/>
        </p:nvSpPr>
        <p:spPr>
          <a:xfrm>
            <a:off x="7579101" y="1560720"/>
            <a:ext cx="1629420" cy="486287"/>
          </a:xfrm>
          <a:prstGeom prst="rect">
            <a:avLst/>
          </a:prstGeom>
          <a:noFill/>
        </p:spPr>
        <p:txBody>
          <a:bodyPr wrap="none" rtlCol="0">
            <a:spAutoFit/>
          </a:bodyPr>
          <a:lstStyle/>
          <a:p>
            <a:r>
              <a:rPr lang="en-US" sz="2560" b="1" dirty="0"/>
              <a:t>Near-Term</a:t>
            </a:r>
          </a:p>
        </p:txBody>
      </p:sp>
      <p:sp>
        <p:nvSpPr>
          <p:cNvPr id="55" name="TextBox 54">
            <a:extLst>
              <a:ext uri="{FF2B5EF4-FFF2-40B4-BE49-F238E27FC236}">
                <a16:creationId xmlns:a16="http://schemas.microsoft.com/office/drawing/2014/main" id="{8E4DF311-AC0A-4614-B6FC-AD445C9E474F}"/>
              </a:ext>
            </a:extLst>
          </p:cNvPr>
          <p:cNvSpPr txBox="1"/>
          <p:nvPr/>
        </p:nvSpPr>
        <p:spPr>
          <a:xfrm>
            <a:off x="9674276" y="1566236"/>
            <a:ext cx="1616596" cy="486287"/>
          </a:xfrm>
          <a:prstGeom prst="rect">
            <a:avLst/>
          </a:prstGeom>
          <a:noFill/>
        </p:spPr>
        <p:txBody>
          <a:bodyPr wrap="none" rtlCol="0">
            <a:spAutoFit/>
          </a:bodyPr>
          <a:lstStyle/>
          <a:p>
            <a:r>
              <a:rPr lang="en-US" sz="2560" b="1" dirty="0"/>
              <a:t>Long-Term</a:t>
            </a:r>
          </a:p>
        </p:txBody>
      </p:sp>
      <p:sp>
        <p:nvSpPr>
          <p:cNvPr id="56" name="TextBox 55">
            <a:extLst>
              <a:ext uri="{FF2B5EF4-FFF2-40B4-BE49-F238E27FC236}">
                <a16:creationId xmlns:a16="http://schemas.microsoft.com/office/drawing/2014/main" id="{A4162B30-0591-414F-8048-607C02772794}"/>
              </a:ext>
            </a:extLst>
          </p:cNvPr>
          <p:cNvSpPr txBox="1"/>
          <p:nvPr/>
        </p:nvSpPr>
        <p:spPr>
          <a:xfrm>
            <a:off x="5225907" y="2321883"/>
            <a:ext cx="1945639" cy="830997"/>
          </a:xfrm>
          <a:prstGeom prst="rect">
            <a:avLst/>
          </a:prstGeom>
          <a:noFill/>
        </p:spPr>
        <p:txBody>
          <a:bodyPr wrap="square" rtlCol="0">
            <a:spAutoFit/>
          </a:bodyPr>
          <a:lstStyle/>
          <a:p>
            <a:pPr algn="ctr"/>
            <a:r>
              <a:rPr lang="en-US" sz="2400" dirty="0"/>
              <a:t>Focus on quick wins</a:t>
            </a:r>
          </a:p>
        </p:txBody>
      </p:sp>
      <p:sp>
        <p:nvSpPr>
          <p:cNvPr id="57" name="TextBox 56">
            <a:extLst>
              <a:ext uri="{FF2B5EF4-FFF2-40B4-BE49-F238E27FC236}">
                <a16:creationId xmlns:a16="http://schemas.microsoft.com/office/drawing/2014/main" id="{77F1E448-C038-4AA6-86D5-404DA6FEEF3A}"/>
              </a:ext>
            </a:extLst>
          </p:cNvPr>
          <p:cNvSpPr txBox="1"/>
          <p:nvPr/>
        </p:nvSpPr>
        <p:spPr>
          <a:xfrm>
            <a:off x="7360797" y="2326768"/>
            <a:ext cx="2066028" cy="830997"/>
          </a:xfrm>
          <a:prstGeom prst="rect">
            <a:avLst/>
          </a:prstGeom>
          <a:noFill/>
        </p:spPr>
        <p:txBody>
          <a:bodyPr wrap="square" rtlCol="0">
            <a:spAutoFit/>
          </a:bodyPr>
          <a:lstStyle/>
          <a:p>
            <a:pPr algn="ctr"/>
            <a:r>
              <a:rPr lang="en-US" sz="2400" dirty="0"/>
              <a:t>Take credit  and repeat</a:t>
            </a:r>
          </a:p>
        </p:txBody>
      </p:sp>
      <p:sp>
        <p:nvSpPr>
          <p:cNvPr id="58" name="TextBox 57">
            <a:extLst>
              <a:ext uri="{FF2B5EF4-FFF2-40B4-BE49-F238E27FC236}">
                <a16:creationId xmlns:a16="http://schemas.microsoft.com/office/drawing/2014/main" id="{6B052DB8-2B9F-4A1A-B72F-8731AE95B3A3}"/>
              </a:ext>
            </a:extLst>
          </p:cNvPr>
          <p:cNvSpPr txBox="1"/>
          <p:nvPr/>
        </p:nvSpPr>
        <p:spPr>
          <a:xfrm>
            <a:off x="9456929" y="2325106"/>
            <a:ext cx="2051289" cy="830997"/>
          </a:xfrm>
          <a:prstGeom prst="rect">
            <a:avLst/>
          </a:prstGeom>
          <a:noFill/>
        </p:spPr>
        <p:txBody>
          <a:bodyPr wrap="square" rtlCol="0">
            <a:spAutoFit/>
          </a:bodyPr>
          <a:lstStyle/>
          <a:p>
            <a:pPr algn="ctr"/>
            <a:r>
              <a:rPr lang="en-US" sz="2400" dirty="0"/>
              <a:t>Its about quantity</a:t>
            </a:r>
          </a:p>
        </p:txBody>
      </p:sp>
      <p:sp>
        <p:nvSpPr>
          <p:cNvPr id="59" name="TextBox 58">
            <a:extLst>
              <a:ext uri="{FF2B5EF4-FFF2-40B4-BE49-F238E27FC236}">
                <a16:creationId xmlns:a16="http://schemas.microsoft.com/office/drawing/2014/main" id="{95747BA6-655B-4BF1-A761-D66B0F8CB631}"/>
              </a:ext>
            </a:extLst>
          </p:cNvPr>
          <p:cNvSpPr txBox="1"/>
          <p:nvPr/>
        </p:nvSpPr>
        <p:spPr>
          <a:xfrm>
            <a:off x="5150399" y="3918311"/>
            <a:ext cx="2114146" cy="1569660"/>
          </a:xfrm>
          <a:prstGeom prst="rect">
            <a:avLst/>
          </a:prstGeom>
          <a:noFill/>
        </p:spPr>
        <p:txBody>
          <a:bodyPr wrap="square" rtlCol="0">
            <a:spAutoFit/>
          </a:bodyPr>
          <a:lstStyle/>
          <a:p>
            <a:pPr algn="ctr"/>
            <a:r>
              <a:rPr lang="en-US" sz="2400" dirty="0"/>
              <a:t>Establish governance &amp; communication plan</a:t>
            </a:r>
          </a:p>
        </p:txBody>
      </p:sp>
      <p:sp>
        <p:nvSpPr>
          <p:cNvPr id="60" name="TextBox 59">
            <a:extLst>
              <a:ext uri="{FF2B5EF4-FFF2-40B4-BE49-F238E27FC236}">
                <a16:creationId xmlns:a16="http://schemas.microsoft.com/office/drawing/2014/main" id="{5999F83A-D6B0-4B0D-B0E9-6E822D06625F}"/>
              </a:ext>
            </a:extLst>
          </p:cNvPr>
          <p:cNvSpPr txBox="1"/>
          <p:nvPr/>
        </p:nvSpPr>
        <p:spPr>
          <a:xfrm>
            <a:off x="7260759" y="4143751"/>
            <a:ext cx="2302094" cy="1200329"/>
          </a:xfrm>
          <a:prstGeom prst="rect">
            <a:avLst/>
          </a:prstGeom>
          <a:noFill/>
        </p:spPr>
        <p:txBody>
          <a:bodyPr wrap="square" rtlCol="0">
            <a:spAutoFit/>
          </a:bodyPr>
          <a:lstStyle/>
          <a:p>
            <a:pPr algn="ctr"/>
            <a:r>
              <a:rPr lang="en-US" sz="2400" dirty="0"/>
              <a:t>Kick the tires and possibly change a few </a:t>
            </a:r>
          </a:p>
        </p:txBody>
      </p:sp>
      <p:sp>
        <p:nvSpPr>
          <p:cNvPr id="61" name="TextBox 60">
            <a:extLst>
              <a:ext uri="{FF2B5EF4-FFF2-40B4-BE49-F238E27FC236}">
                <a16:creationId xmlns:a16="http://schemas.microsoft.com/office/drawing/2014/main" id="{1ACAB84C-5A6F-4810-9B3A-E8685B592325}"/>
              </a:ext>
            </a:extLst>
          </p:cNvPr>
          <p:cNvSpPr txBox="1"/>
          <p:nvPr/>
        </p:nvSpPr>
        <p:spPr>
          <a:xfrm>
            <a:off x="9243617" y="4263127"/>
            <a:ext cx="2576892" cy="830997"/>
          </a:xfrm>
          <a:prstGeom prst="rect">
            <a:avLst/>
          </a:prstGeom>
          <a:noFill/>
        </p:spPr>
        <p:txBody>
          <a:bodyPr wrap="square" rtlCol="0">
            <a:spAutoFit/>
          </a:bodyPr>
          <a:lstStyle/>
          <a:p>
            <a:pPr algn="ctr"/>
            <a:r>
              <a:rPr lang="en-US" sz="2400" dirty="0"/>
              <a:t>Expand the Pipeline  </a:t>
            </a:r>
          </a:p>
        </p:txBody>
      </p:sp>
      <p:sp>
        <p:nvSpPr>
          <p:cNvPr id="62" name="TextBox 61">
            <a:extLst>
              <a:ext uri="{FF2B5EF4-FFF2-40B4-BE49-F238E27FC236}">
                <a16:creationId xmlns:a16="http://schemas.microsoft.com/office/drawing/2014/main" id="{4E503F74-64FD-4074-BB91-31E911C2B9A8}"/>
              </a:ext>
            </a:extLst>
          </p:cNvPr>
          <p:cNvSpPr txBox="1"/>
          <p:nvPr/>
        </p:nvSpPr>
        <p:spPr>
          <a:xfrm>
            <a:off x="5051310" y="6133942"/>
            <a:ext cx="2271836" cy="830997"/>
          </a:xfrm>
          <a:prstGeom prst="rect">
            <a:avLst/>
          </a:prstGeom>
          <a:noFill/>
        </p:spPr>
        <p:txBody>
          <a:bodyPr wrap="square" rtlCol="0">
            <a:spAutoFit/>
          </a:bodyPr>
          <a:lstStyle/>
          <a:p>
            <a:pPr algn="ctr"/>
            <a:r>
              <a:rPr lang="en-US" sz="2400" dirty="0"/>
              <a:t>Build critical Mass </a:t>
            </a:r>
          </a:p>
        </p:txBody>
      </p:sp>
      <p:sp>
        <p:nvSpPr>
          <p:cNvPr id="63" name="TextBox 62">
            <a:extLst>
              <a:ext uri="{FF2B5EF4-FFF2-40B4-BE49-F238E27FC236}">
                <a16:creationId xmlns:a16="http://schemas.microsoft.com/office/drawing/2014/main" id="{4FAC5329-C158-4A15-88A8-8534B022525B}"/>
              </a:ext>
            </a:extLst>
          </p:cNvPr>
          <p:cNvSpPr txBox="1"/>
          <p:nvPr/>
        </p:nvSpPr>
        <p:spPr>
          <a:xfrm>
            <a:off x="7360797" y="6133941"/>
            <a:ext cx="2204035" cy="830997"/>
          </a:xfrm>
          <a:prstGeom prst="rect">
            <a:avLst/>
          </a:prstGeom>
          <a:noFill/>
        </p:spPr>
        <p:txBody>
          <a:bodyPr wrap="square" rtlCol="0">
            <a:spAutoFit/>
          </a:bodyPr>
          <a:lstStyle/>
          <a:p>
            <a:pPr algn="ctr"/>
            <a:r>
              <a:rPr lang="en-US" sz="2400" dirty="0"/>
              <a:t>Scale to broader organization </a:t>
            </a:r>
          </a:p>
        </p:txBody>
      </p:sp>
      <p:sp>
        <p:nvSpPr>
          <p:cNvPr id="64" name="TextBox 63">
            <a:extLst>
              <a:ext uri="{FF2B5EF4-FFF2-40B4-BE49-F238E27FC236}">
                <a16:creationId xmlns:a16="http://schemas.microsoft.com/office/drawing/2014/main" id="{7D713971-874B-42B3-974E-B3D62F2C04FA}"/>
              </a:ext>
            </a:extLst>
          </p:cNvPr>
          <p:cNvSpPr txBox="1"/>
          <p:nvPr/>
        </p:nvSpPr>
        <p:spPr>
          <a:xfrm>
            <a:off x="9310729" y="6134046"/>
            <a:ext cx="2442668" cy="830997"/>
          </a:xfrm>
          <a:prstGeom prst="rect">
            <a:avLst/>
          </a:prstGeom>
          <a:noFill/>
        </p:spPr>
        <p:txBody>
          <a:bodyPr wrap="square" rtlCol="0">
            <a:spAutoFit/>
          </a:bodyPr>
          <a:lstStyle/>
          <a:p>
            <a:pPr algn="ctr"/>
            <a:r>
              <a:rPr lang="en-US" sz="2400" dirty="0"/>
              <a:t>Open the Invitation </a:t>
            </a:r>
          </a:p>
        </p:txBody>
      </p:sp>
      <p:pic>
        <p:nvPicPr>
          <p:cNvPr id="69" name="Graphic 68">
            <a:extLst>
              <a:ext uri="{FF2B5EF4-FFF2-40B4-BE49-F238E27FC236}">
                <a16:creationId xmlns:a16="http://schemas.microsoft.com/office/drawing/2014/main" id="{866DD75C-D09C-43EE-9C88-C9B78BB014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477" y="1883228"/>
            <a:ext cx="1471205" cy="2148514"/>
          </a:xfrm>
          <a:prstGeom prst="rect">
            <a:avLst/>
          </a:prstGeom>
        </p:spPr>
      </p:pic>
      <p:pic>
        <p:nvPicPr>
          <p:cNvPr id="70" name="Picture 69">
            <a:extLst>
              <a:ext uri="{FF2B5EF4-FFF2-40B4-BE49-F238E27FC236}">
                <a16:creationId xmlns:a16="http://schemas.microsoft.com/office/drawing/2014/main" id="{C6FAA30D-9D2A-49D8-AF58-268973D9E155}"/>
              </a:ext>
            </a:extLst>
          </p:cNvPr>
          <p:cNvPicPr>
            <a:picLocks noChangeAspect="1"/>
          </p:cNvPicPr>
          <p:nvPr/>
        </p:nvPicPr>
        <p:blipFill>
          <a:blip r:embed="rId5"/>
          <a:stretch>
            <a:fillRect/>
          </a:stretch>
        </p:blipFill>
        <p:spPr>
          <a:xfrm>
            <a:off x="1292226" y="2491570"/>
            <a:ext cx="1505843" cy="2332059"/>
          </a:xfrm>
          <a:prstGeom prst="rect">
            <a:avLst/>
          </a:prstGeom>
        </p:spPr>
      </p:pic>
      <p:pic>
        <p:nvPicPr>
          <p:cNvPr id="71" name="Picture 70">
            <a:extLst>
              <a:ext uri="{FF2B5EF4-FFF2-40B4-BE49-F238E27FC236}">
                <a16:creationId xmlns:a16="http://schemas.microsoft.com/office/drawing/2014/main" id="{5BDD90C7-F3D8-4AF8-AD2E-0EED7EAC2FEA}"/>
              </a:ext>
            </a:extLst>
          </p:cNvPr>
          <p:cNvPicPr>
            <a:picLocks noChangeAspect="1"/>
          </p:cNvPicPr>
          <p:nvPr/>
        </p:nvPicPr>
        <p:blipFill>
          <a:blip r:embed="rId6"/>
          <a:stretch>
            <a:fillRect/>
          </a:stretch>
        </p:blipFill>
        <p:spPr>
          <a:xfrm>
            <a:off x="1601526" y="5056710"/>
            <a:ext cx="1510098" cy="2078678"/>
          </a:xfrm>
          <a:prstGeom prst="rect">
            <a:avLst/>
          </a:prstGeom>
        </p:spPr>
      </p:pic>
      <p:pic>
        <p:nvPicPr>
          <p:cNvPr id="72" name="Graphic 71">
            <a:extLst>
              <a:ext uri="{FF2B5EF4-FFF2-40B4-BE49-F238E27FC236}">
                <a16:creationId xmlns:a16="http://schemas.microsoft.com/office/drawing/2014/main" id="{E87AD318-0D6E-4836-A802-44789C7BD42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99" y="4345768"/>
            <a:ext cx="1790461" cy="2332059"/>
          </a:xfrm>
          <a:prstGeom prst="rect">
            <a:avLst/>
          </a:prstGeom>
        </p:spPr>
      </p:pic>
    </p:spTree>
    <p:extLst>
      <p:ext uri="{BB962C8B-B14F-4D97-AF65-F5344CB8AC3E}">
        <p14:creationId xmlns:p14="http://schemas.microsoft.com/office/powerpoint/2010/main" val="242766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fade">
                                      <p:cBhvr>
                                        <p:cTn id="13" dur="500"/>
                                        <p:tgtEl>
                                          <p:spTgt spid="6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fade">
                                      <p:cBhvr>
                                        <p:cTn id="18" dur="500"/>
                                        <p:tgtEl>
                                          <p:spTgt spid="5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fade">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500"/>
                                        <p:tgtEl>
                                          <p:spTgt spid="5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1B49AE-8B76-4D60-8EF7-5F528014DF52}"/>
              </a:ext>
            </a:extLst>
          </p:cNvPr>
          <p:cNvSpPr/>
          <p:nvPr/>
        </p:nvSpPr>
        <p:spPr>
          <a:xfrm>
            <a:off x="0" y="1661887"/>
            <a:ext cx="3218696" cy="6201869"/>
          </a:xfrm>
          <a:prstGeom prst="rect">
            <a:avLst/>
          </a:prstGeom>
          <a:solidFill>
            <a:schemeClr val="accent5">
              <a:alpha val="12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506" dirty="0">
              <a:solidFill>
                <a:schemeClr val="bg2"/>
              </a:solidFill>
            </a:endParaRPr>
          </a:p>
        </p:txBody>
      </p:sp>
      <p:sp>
        <p:nvSpPr>
          <p:cNvPr id="2" name="Title 1">
            <a:extLst>
              <a:ext uri="{FF2B5EF4-FFF2-40B4-BE49-F238E27FC236}">
                <a16:creationId xmlns:a16="http://schemas.microsoft.com/office/drawing/2014/main" id="{D97BE213-EB1E-479C-AAF7-4CE89B1EC64C}"/>
              </a:ext>
            </a:extLst>
          </p:cNvPr>
          <p:cNvSpPr>
            <a:spLocks noGrp="1"/>
          </p:cNvSpPr>
          <p:nvPr>
            <p:ph type="title"/>
          </p:nvPr>
        </p:nvSpPr>
        <p:spPr/>
        <p:txBody>
          <a:bodyPr>
            <a:normAutofit/>
          </a:bodyPr>
          <a:lstStyle/>
          <a:p>
            <a:r>
              <a:rPr lang="en-US" sz="4400" b="1" dirty="0">
                <a:solidFill>
                  <a:schemeClr val="accent2"/>
                </a:solidFill>
              </a:rPr>
              <a:t>Launching innovation as a business practice</a:t>
            </a:r>
          </a:p>
        </p:txBody>
      </p:sp>
      <p:sp>
        <p:nvSpPr>
          <p:cNvPr id="65" name="Freeform 28">
            <a:extLst>
              <a:ext uri="{FF2B5EF4-FFF2-40B4-BE49-F238E27FC236}">
                <a16:creationId xmlns:a16="http://schemas.microsoft.com/office/drawing/2014/main" id="{F47399E1-604B-43FC-9A3C-66465036362A}"/>
              </a:ext>
            </a:extLst>
          </p:cNvPr>
          <p:cNvSpPr>
            <a:spLocks/>
          </p:cNvSpPr>
          <p:nvPr/>
        </p:nvSpPr>
        <p:spPr bwMode="auto">
          <a:xfrm>
            <a:off x="3563937" y="1966775"/>
            <a:ext cx="1471939" cy="1311764"/>
          </a:xfrm>
          <a:custGeom>
            <a:avLst/>
            <a:gdLst>
              <a:gd name="T0" fmla="*/ 2147483646 w 498"/>
              <a:gd name="T1" fmla="*/ 2147483646 h 418"/>
              <a:gd name="T2" fmla="*/ 2147483646 w 498"/>
              <a:gd name="T3" fmla="*/ 2147483646 h 418"/>
              <a:gd name="T4" fmla="*/ 2147483646 w 498"/>
              <a:gd name="T5" fmla="*/ 2147483646 h 418"/>
              <a:gd name="T6" fmla="*/ 2147483646 w 498"/>
              <a:gd name="T7" fmla="*/ 2147483646 h 418"/>
              <a:gd name="T8" fmla="*/ 2147483646 w 498"/>
              <a:gd name="T9" fmla="*/ 2147483646 h 418"/>
              <a:gd name="T10" fmla="*/ 2147483646 w 498"/>
              <a:gd name="T11" fmla="*/ 2147483646 h 418"/>
              <a:gd name="T12" fmla="*/ 2147483646 w 498"/>
              <a:gd name="T13" fmla="*/ 2147483646 h 418"/>
              <a:gd name="T14" fmla="*/ 2147483646 w 498"/>
              <a:gd name="T15" fmla="*/ 2147483646 h 418"/>
              <a:gd name="T16" fmla="*/ 2147483646 w 498"/>
              <a:gd name="T17" fmla="*/ 2147483646 h 418"/>
              <a:gd name="T18" fmla="*/ 2147483646 w 498"/>
              <a:gd name="T19" fmla="*/ 2147483646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98" h="418">
                <a:moveTo>
                  <a:pt x="124" y="81"/>
                </a:moveTo>
                <a:lnTo>
                  <a:pt x="124" y="81"/>
                </a:lnTo>
                <a:cubicBezTo>
                  <a:pt x="27" y="134"/>
                  <a:pt x="36" y="222"/>
                  <a:pt x="36" y="258"/>
                </a:cubicBezTo>
                <a:cubicBezTo>
                  <a:pt x="159" y="107"/>
                  <a:pt x="346" y="116"/>
                  <a:pt x="346" y="116"/>
                </a:cubicBezTo>
                <a:cubicBezTo>
                  <a:pt x="346" y="116"/>
                  <a:pt x="80" y="204"/>
                  <a:pt x="9" y="382"/>
                </a:cubicBezTo>
                <a:cubicBezTo>
                  <a:pt x="0" y="400"/>
                  <a:pt x="36" y="417"/>
                  <a:pt x="44" y="400"/>
                </a:cubicBezTo>
                <a:cubicBezTo>
                  <a:pt x="62" y="355"/>
                  <a:pt x="97" y="311"/>
                  <a:pt x="97" y="311"/>
                </a:cubicBezTo>
                <a:cubicBezTo>
                  <a:pt x="151" y="329"/>
                  <a:pt x="230" y="355"/>
                  <a:pt x="293" y="311"/>
                </a:cubicBezTo>
                <a:cubicBezTo>
                  <a:pt x="363" y="258"/>
                  <a:pt x="363" y="134"/>
                  <a:pt x="469" y="72"/>
                </a:cubicBezTo>
                <a:cubicBezTo>
                  <a:pt x="497" y="63"/>
                  <a:pt x="249" y="0"/>
                  <a:pt x="124" y="81"/>
                </a:cubicBezTo>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wrap="none" lIns="30600" tIns="15300" rIns="30600" bIns="15300" anchor="ctr"/>
          <a:lstStyle/>
          <a:p>
            <a:endParaRPr lang="en-US" sz="1606"/>
          </a:p>
        </p:txBody>
      </p:sp>
      <p:sp>
        <p:nvSpPr>
          <p:cNvPr id="66" name="TextBox 11">
            <a:extLst>
              <a:ext uri="{FF2B5EF4-FFF2-40B4-BE49-F238E27FC236}">
                <a16:creationId xmlns:a16="http://schemas.microsoft.com/office/drawing/2014/main" id="{049D5D35-8926-4295-B020-1943E94C3A90}"/>
              </a:ext>
            </a:extLst>
          </p:cNvPr>
          <p:cNvSpPr txBox="1">
            <a:spLocks noChangeArrowheads="1"/>
          </p:cNvSpPr>
          <p:nvPr/>
        </p:nvSpPr>
        <p:spPr bwMode="auto">
          <a:xfrm>
            <a:off x="3554128" y="1584548"/>
            <a:ext cx="1906791"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2008" b="1" dirty="0">
                <a:latin typeface="Arial" panose="020B0604020202020204" pitchFamily="34" charset="0"/>
                <a:cs typeface="Arial" panose="020B0604020202020204" pitchFamily="34" charset="0"/>
              </a:rPr>
              <a:t>Sustainability</a:t>
            </a:r>
          </a:p>
        </p:txBody>
      </p:sp>
      <p:sp>
        <p:nvSpPr>
          <p:cNvPr id="67" name="TextBox 12">
            <a:extLst>
              <a:ext uri="{FF2B5EF4-FFF2-40B4-BE49-F238E27FC236}">
                <a16:creationId xmlns:a16="http://schemas.microsoft.com/office/drawing/2014/main" id="{33F5710C-D89D-46B9-BEA4-33113097A133}"/>
              </a:ext>
            </a:extLst>
          </p:cNvPr>
          <p:cNvSpPr txBox="1">
            <a:spLocks noChangeArrowheads="1"/>
          </p:cNvSpPr>
          <p:nvPr/>
        </p:nvSpPr>
        <p:spPr bwMode="auto">
          <a:xfrm>
            <a:off x="4908464" y="2216053"/>
            <a:ext cx="2248410" cy="1019253"/>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1506" dirty="0">
                <a:latin typeface="Arial" panose="020B0604020202020204" pitchFamily="34" charset="0"/>
                <a:cs typeface="Arial" panose="020B0604020202020204" pitchFamily="34" charset="0"/>
              </a:rPr>
              <a:t>Energy neutrality with heat exchangers, solar panels and investigating biomass reuse.</a:t>
            </a:r>
          </a:p>
        </p:txBody>
      </p:sp>
      <p:sp>
        <p:nvSpPr>
          <p:cNvPr id="68" name="Freeform 47">
            <a:extLst>
              <a:ext uri="{FF2B5EF4-FFF2-40B4-BE49-F238E27FC236}">
                <a16:creationId xmlns:a16="http://schemas.microsoft.com/office/drawing/2014/main" id="{9FB020BF-C45D-417B-9E78-E9B527292007}"/>
              </a:ext>
            </a:extLst>
          </p:cNvPr>
          <p:cNvSpPr>
            <a:spLocks/>
          </p:cNvSpPr>
          <p:nvPr/>
        </p:nvSpPr>
        <p:spPr bwMode="auto">
          <a:xfrm>
            <a:off x="3549422" y="4237086"/>
            <a:ext cx="1253015" cy="927045"/>
          </a:xfrm>
          <a:custGeom>
            <a:avLst/>
            <a:gdLst>
              <a:gd name="T0" fmla="*/ 2147483646 w 498"/>
              <a:gd name="T1" fmla="*/ 2147483646 h 435"/>
              <a:gd name="T2" fmla="*/ 2147483646 w 498"/>
              <a:gd name="T3" fmla="*/ 2147483646 h 435"/>
              <a:gd name="T4" fmla="*/ 2147483646 w 498"/>
              <a:gd name="T5" fmla="*/ 2147483646 h 435"/>
              <a:gd name="T6" fmla="*/ 2147483646 w 498"/>
              <a:gd name="T7" fmla="*/ 2147483646 h 435"/>
              <a:gd name="T8" fmla="*/ 2147483646 w 498"/>
              <a:gd name="T9" fmla="*/ 2147483646 h 435"/>
              <a:gd name="T10" fmla="*/ 2147483646 w 498"/>
              <a:gd name="T11" fmla="*/ 2147483646 h 435"/>
              <a:gd name="T12" fmla="*/ 2147483646 w 498"/>
              <a:gd name="T13" fmla="*/ 2147483646 h 435"/>
              <a:gd name="T14" fmla="*/ 2147483646 w 498"/>
              <a:gd name="T15" fmla="*/ 2147483646 h 435"/>
              <a:gd name="T16" fmla="*/ 2147483646 w 498"/>
              <a:gd name="T17" fmla="*/ 2147483646 h 435"/>
              <a:gd name="T18" fmla="*/ 2147483646 w 498"/>
              <a:gd name="T19" fmla="*/ 2147483646 h 435"/>
              <a:gd name="T20" fmla="*/ 2147483646 w 498"/>
              <a:gd name="T21" fmla="*/ 2147483646 h 435"/>
              <a:gd name="T22" fmla="*/ 2147483646 w 498"/>
              <a:gd name="T23" fmla="*/ 2147483646 h 435"/>
              <a:gd name="T24" fmla="*/ 2147483646 w 498"/>
              <a:gd name="T25" fmla="*/ 2147483646 h 435"/>
              <a:gd name="T26" fmla="*/ 2147483646 w 498"/>
              <a:gd name="T27" fmla="*/ 2147483646 h 435"/>
              <a:gd name="T28" fmla="*/ 2147483646 w 498"/>
              <a:gd name="T29" fmla="*/ 2147483646 h 435"/>
              <a:gd name="T30" fmla="*/ 2147483646 w 498"/>
              <a:gd name="T31" fmla="*/ 2147483646 h 435"/>
              <a:gd name="T32" fmla="*/ 2147483646 w 498"/>
              <a:gd name="T33" fmla="*/ 2147483646 h 435"/>
              <a:gd name="T34" fmla="*/ 2147483646 w 498"/>
              <a:gd name="T35" fmla="*/ 2147483646 h 435"/>
              <a:gd name="T36" fmla="*/ 2147483646 w 498"/>
              <a:gd name="T37" fmla="*/ 2147483646 h 435"/>
              <a:gd name="T38" fmla="*/ 2147483646 w 498"/>
              <a:gd name="T39" fmla="*/ 2147483646 h 435"/>
              <a:gd name="T40" fmla="*/ 2147483646 w 498"/>
              <a:gd name="T41" fmla="*/ 2147483646 h 435"/>
              <a:gd name="T42" fmla="*/ 2147483646 w 498"/>
              <a:gd name="T43" fmla="*/ 2147483646 h 435"/>
              <a:gd name="T44" fmla="*/ 2147483646 w 498"/>
              <a:gd name="T45" fmla="*/ 2147483646 h 435"/>
              <a:gd name="T46" fmla="*/ 2147483646 w 498"/>
              <a:gd name="T47" fmla="*/ 2147483646 h 435"/>
              <a:gd name="T48" fmla="*/ 2147483646 w 498"/>
              <a:gd name="T49" fmla="*/ 2147483646 h 435"/>
              <a:gd name="T50" fmla="*/ 2147483646 w 498"/>
              <a:gd name="T51" fmla="*/ 2147483646 h 435"/>
              <a:gd name="T52" fmla="*/ 2147483646 w 498"/>
              <a:gd name="T53" fmla="*/ 0 h 435"/>
              <a:gd name="T54" fmla="*/ 2147483646 w 498"/>
              <a:gd name="T55" fmla="*/ 2147483646 h 435"/>
              <a:gd name="T56" fmla="*/ 2147483646 w 498"/>
              <a:gd name="T57" fmla="*/ 2147483646 h 435"/>
              <a:gd name="T58" fmla="*/ 2147483646 w 498"/>
              <a:gd name="T59" fmla="*/ 2147483646 h 435"/>
              <a:gd name="T60" fmla="*/ 2147483646 w 498"/>
              <a:gd name="T61" fmla="*/ 2147483646 h 435"/>
              <a:gd name="T62" fmla="*/ 2147483646 w 498"/>
              <a:gd name="T63" fmla="*/ 2147483646 h 435"/>
              <a:gd name="T64" fmla="*/ 2147483646 w 498"/>
              <a:gd name="T65" fmla="*/ 2147483646 h 435"/>
              <a:gd name="T66" fmla="*/ 0 w 498"/>
              <a:gd name="T67" fmla="*/ 2147483646 h 435"/>
              <a:gd name="T68" fmla="*/ 0 w 498"/>
              <a:gd name="T69" fmla="*/ 2147483646 h 435"/>
              <a:gd name="T70" fmla="*/ 2147483646 w 498"/>
              <a:gd name="T71" fmla="*/ 2147483646 h 435"/>
              <a:gd name="T72" fmla="*/ 2147483646 w 498"/>
              <a:gd name="T73" fmla="*/ 2147483646 h 435"/>
              <a:gd name="T74" fmla="*/ 2147483646 w 498"/>
              <a:gd name="T75" fmla="*/ 2147483646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wrap="none" lIns="30600" tIns="15300" rIns="30600" bIns="15300" anchor="ctr"/>
          <a:lstStyle/>
          <a:p>
            <a:endParaRPr lang="en-US" sz="1606"/>
          </a:p>
        </p:txBody>
      </p:sp>
      <p:sp>
        <p:nvSpPr>
          <p:cNvPr id="69" name="TextBox 39">
            <a:extLst>
              <a:ext uri="{FF2B5EF4-FFF2-40B4-BE49-F238E27FC236}">
                <a16:creationId xmlns:a16="http://schemas.microsoft.com/office/drawing/2014/main" id="{11FA8EB8-CFFF-4514-A045-EFD4DF32D6B3}"/>
              </a:ext>
            </a:extLst>
          </p:cNvPr>
          <p:cNvSpPr txBox="1">
            <a:spLocks noChangeArrowheads="1"/>
          </p:cNvSpPr>
          <p:nvPr/>
        </p:nvSpPr>
        <p:spPr bwMode="auto">
          <a:xfrm>
            <a:off x="3458888" y="3728905"/>
            <a:ext cx="3200759"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81050">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defTabSz="7810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defTabSz="78105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defTabSz="781050">
              <a:lnSpc>
                <a:spcPct val="90000"/>
              </a:lnSpc>
              <a:spcBef>
                <a:spcPts val="500"/>
              </a:spcBef>
              <a:buFont typeface="Arial" panose="020B0604020202020204" pitchFamily="34" charset="0"/>
              <a:buChar char="•"/>
              <a:defRPr>
                <a:solidFill>
                  <a:schemeClr val="tx1"/>
                </a:solidFill>
                <a:latin typeface="Roboto Light"/>
              </a:defRPr>
            </a:lvl4pPr>
            <a:lvl5pPr marL="2057400" indent="-228600" defTabSz="781050">
              <a:lnSpc>
                <a:spcPct val="90000"/>
              </a:lnSpc>
              <a:spcBef>
                <a:spcPts val="500"/>
              </a:spcBef>
              <a:buFont typeface="Arial" panose="020B0604020202020204" pitchFamily="34" charset="0"/>
              <a:buChar char="•"/>
              <a:defRPr>
                <a:solidFill>
                  <a:schemeClr val="tx1"/>
                </a:solidFill>
                <a:latin typeface="Roboto Light"/>
              </a:defRPr>
            </a:lvl5pPr>
            <a:lvl6pPr marL="25146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gn="r">
              <a:lnSpc>
                <a:spcPct val="100000"/>
              </a:lnSpc>
              <a:spcBef>
                <a:spcPct val="0"/>
              </a:spcBef>
              <a:buFontTx/>
              <a:buNone/>
            </a:pPr>
            <a:r>
              <a:rPr lang="en-US" altLang="en-US" sz="2008" b="1" dirty="0">
                <a:latin typeface="Arial" panose="020B0604020202020204" pitchFamily="34" charset="0"/>
                <a:cs typeface="Arial" panose="020B0604020202020204" pitchFamily="34" charset="0"/>
              </a:rPr>
              <a:t>Workforce Development</a:t>
            </a:r>
          </a:p>
        </p:txBody>
      </p:sp>
      <p:sp>
        <p:nvSpPr>
          <p:cNvPr id="70" name="TextBox 40">
            <a:extLst>
              <a:ext uri="{FF2B5EF4-FFF2-40B4-BE49-F238E27FC236}">
                <a16:creationId xmlns:a16="http://schemas.microsoft.com/office/drawing/2014/main" id="{0AB77271-1C79-4957-8B80-721D0AD2BDB3}"/>
              </a:ext>
            </a:extLst>
          </p:cNvPr>
          <p:cNvSpPr txBox="1">
            <a:spLocks noChangeArrowheads="1"/>
          </p:cNvSpPr>
          <p:nvPr/>
        </p:nvSpPr>
        <p:spPr bwMode="auto">
          <a:xfrm>
            <a:off x="4897750" y="4224466"/>
            <a:ext cx="2616379"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1506" dirty="0">
                <a:latin typeface="Arial" panose="020B0604020202020204" pitchFamily="34" charset="0"/>
                <a:cs typeface="Arial" panose="020B0604020202020204" pitchFamily="34" charset="0"/>
              </a:rPr>
              <a:t>Collaborates regionally to address labor needs in mission critical jobs.  Upskills current workforce.</a:t>
            </a:r>
          </a:p>
        </p:txBody>
      </p:sp>
      <p:sp>
        <p:nvSpPr>
          <p:cNvPr id="71" name="TextBox 6">
            <a:extLst>
              <a:ext uri="{FF2B5EF4-FFF2-40B4-BE49-F238E27FC236}">
                <a16:creationId xmlns:a16="http://schemas.microsoft.com/office/drawing/2014/main" id="{A9346B4B-FCA5-45BA-9AB9-282276E61BDC}"/>
              </a:ext>
            </a:extLst>
          </p:cNvPr>
          <p:cNvSpPr txBox="1">
            <a:spLocks noChangeArrowheads="1"/>
          </p:cNvSpPr>
          <p:nvPr/>
        </p:nvSpPr>
        <p:spPr bwMode="auto">
          <a:xfrm>
            <a:off x="8452580" y="3198105"/>
            <a:ext cx="1249481"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gn="ctr">
              <a:lnSpc>
                <a:spcPct val="100000"/>
              </a:lnSpc>
              <a:spcBef>
                <a:spcPct val="0"/>
              </a:spcBef>
              <a:buFontTx/>
              <a:buNone/>
            </a:pPr>
            <a:r>
              <a:rPr lang="en-US" altLang="en-US" sz="1428" b="1">
                <a:solidFill>
                  <a:schemeClr val="bg1"/>
                </a:solidFill>
                <a:latin typeface="Arial" panose="020B0604020202020204" pitchFamily="34" charset="0"/>
                <a:cs typeface="Arial" panose="020B0604020202020204" pitchFamily="34" charset="0"/>
              </a:rPr>
              <a:t>Utility Innovation </a:t>
            </a:r>
          </a:p>
        </p:txBody>
      </p:sp>
      <p:sp>
        <p:nvSpPr>
          <p:cNvPr id="72" name="Freeform 122">
            <a:extLst>
              <a:ext uri="{FF2B5EF4-FFF2-40B4-BE49-F238E27FC236}">
                <a16:creationId xmlns:a16="http://schemas.microsoft.com/office/drawing/2014/main" id="{01F5C32C-C233-464B-B25D-E4CE2A9E29C4}"/>
              </a:ext>
            </a:extLst>
          </p:cNvPr>
          <p:cNvSpPr>
            <a:spLocks/>
          </p:cNvSpPr>
          <p:nvPr/>
        </p:nvSpPr>
        <p:spPr bwMode="auto">
          <a:xfrm>
            <a:off x="8385269" y="2189314"/>
            <a:ext cx="1196884" cy="1131204"/>
          </a:xfrm>
          <a:custGeom>
            <a:avLst/>
            <a:gdLst>
              <a:gd name="T0" fmla="*/ 2147483646 w 67"/>
              <a:gd name="T1" fmla="*/ 2147483646 h 63"/>
              <a:gd name="T2" fmla="*/ 2147483646 w 67"/>
              <a:gd name="T3" fmla="*/ 2147483646 h 63"/>
              <a:gd name="T4" fmla="*/ 2147483646 w 67"/>
              <a:gd name="T5" fmla="*/ 2147483646 h 63"/>
              <a:gd name="T6" fmla="*/ 2147483646 w 67"/>
              <a:gd name="T7" fmla="*/ 2147483646 h 63"/>
              <a:gd name="T8" fmla="*/ 2147483646 w 67"/>
              <a:gd name="T9" fmla="*/ 2147483646 h 63"/>
              <a:gd name="T10" fmla="*/ 2147483646 w 67"/>
              <a:gd name="T11" fmla="*/ 2147483646 h 63"/>
              <a:gd name="T12" fmla="*/ 2147483646 w 67"/>
              <a:gd name="T13" fmla="*/ 2147483646 h 63"/>
              <a:gd name="T14" fmla="*/ 2147483646 w 67"/>
              <a:gd name="T15" fmla="*/ 2147483646 h 63"/>
              <a:gd name="T16" fmla="*/ 2147483646 w 67"/>
              <a:gd name="T17" fmla="*/ 2147483646 h 63"/>
              <a:gd name="T18" fmla="*/ 2147483646 w 67"/>
              <a:gd name="T19" fmla="*/ 2147483646 h 63"/>
              <a:gd name="T20" fmla="*/ 2147483646 w 67"/>
              <a:gd name="T21" fmla="*/ 2147483646 h 63"/>
              <a:gd name="T22" fmla="*/ 2147483646 w 67"/>
              <a:gd name="T23" fmla="*/ 2147483646 h 63"/>
              <a:gd name="T24" fmla="*/ 2147483646 w 67"/>
              <a:gd name="T25" fmla="*/ 2147483646 h 63"/>
              <a:gd name="T26" fmla="*/ 2147483646 w 67"/>
              <a:gd name="T27" fmla="*/ 2147483646 h 63"/>
              <a:gd name="T28" fmla="*/ 2147483646 w 67"/>
              <a:gd name="T29" fmla="*/ 2147483646 h 63"/>
              <a:gd name="T30" fmla="*/ 0 w 67"/>
              <a:gd name="T31" fmla="*/ 2147483646 h 63"/>
              <a:gd name="T32" fmla="*/ 0 w 67"/>
              <a:gd name="T33" fmla="*/ 2147483646 h 63"/>
              <a:gd name="T34" fmla="*/ 0 w 67"/>
              <a:gd name="T35" fmla="*/ 2147483646 h 63"/>
              <a:gd name="T36" fmla="*/ 0 w 67"/>
              <a:gd name="T37" fmla="*/ 2147483646 h 63"/>
              <a:gd name="T38" fmla="*/ 2147483646 w 67"/>
              <a:gd name="T39" fmla="*/ 2147483646 h 63"/>
              <a:gd name="T40" fmla="*/ 2147483646 w 67"/>
              <a:gd name="T41" fmla="*/ 2147483646 h 63"/>
              <a:gd name="T42" fmla="*/ 2147483646 w 67"/>
              <a:gd name="T43" fmla="*/ 2147483646 h 63"/>
              <a:gd name="T44" fmla="*/ 2147483646 w 67"/>
              <a:gd name="T45" fmla="*/ 2147483646 h 63"/>
              <a:gd name="T46" fmla="*/ 2147483646 w 67"/>
              <a:gd name="T47" fmla="*/ 2147483646 h 63"/>
              <a:gd name="T48" fmla="*/ 2147483646 w 67"/>
              <a:gd name="T49" fmla="*/ 0 h 63"/>
              <a:gd name="T50" fmla="*/ 2147483646 w 67"/>
              <a:gd name="T51" fmla="*/ 2147483646 h 63"/>
              <a:gd name="T52" fmla="*/ 2147483646 w 67"/>
              <a:gd name="T53" fmla="*/ 2147483646 h 63"/>
              <a:gd name="T54" fmla="*/ 2147483646 w 67"/>
              <a:gd name="T55" fmla="*/ 2147483646 h 63"/>
              <a:gd name="T56" fmla="*/ 2147483646 w 67"/>
              <a:gd name="T57" fmla="*/ 2147483646 h 63"/>
              <a:gd name="T58" fmla="*/ 2147483646 w 67"/>
              <a:gd name="T59" fmla="*/ 2147483646 h 63"/>
              <a:gd name="T60" fmla="*/ 2147483646 w 67"/>
              <a:gd name="T61" fmla="*/ 2147483646 h 63"/>
              <a:gd name="T62" fmla="*/ 2147483646 w 67"/>
              <a:gd name="T63" fmla="*/ 2147483646 h 63"/>
              <a:gd name="T64" fmla="*/ 2147483646 w 67"/>
              <a:gd name="T65" fmla="*/ 2147483646 h 63"/>
              <a:gd name="T66" fmla="*/ 2147483646 w 67"/>
              <a:gd name="T67" fmla="*/ 2147483646 h 63"/>
              <a:gd name="T68" fmla="*/ 2147483646 w 67"/>
              <a:gd name="T69" fmla="*/ 2147483646 h 63"/>
              <a:gd name="T70" fmla="*/ 2147483646 w 67"/>
              <a:gd name="T71" fmla="*/ 2147483646 h 63"/>
              <a:gd name="T72" fmla="*/ 2147483646 w 67"/>
              <a:gd name="T73" fmla="*/ 2147483646 h 6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3">
                <a:moveTo>
                  <a:pt x="60" y="52"/>
                </a:moveTo>
                <a:cubicBezTo>
                  <a:pt x="55" y="52"/>
                  <a:pt x="54" y="48"/>
                  <a:pt x="49" y="48"/>
                </a:cubicBezTo>
                <a:cubicBezTo>
                  <a:pt x="46" y="48"/>
                  <a:pt x="45" y="50"/>
                  <a:pt x="45" y="53"/>
                </a:cubicBezTo>
                <a:cubicBezTo>
                  <a:pt x="45" y="56"/>
                  <a:pt x="46" y="59"/>
                  <a:pt x="46" y="62"/>
                </a:cubicBezTo>
                <a:cubicBezTo>
                  <a:pt x="46" y="62"/>
                  <a:pt x="46" y="62"/>
                  <a:pt x="46" y="62"/>
                </a:cubicBezTo>
                <a:cubicBezTo>
                  <a:pt x="46" y="62"/>
                  <a:pt x="45" y="62"/>
                  <a:pt x="45" y="62"/>
                </a:cubicBezTo>
                <a:cubicBezTo>
                  <a:pt x="41" y="62"/>
                  <a:pt x="36" y="63"/>
                  <a:pt x="32" y="63"/>
                </a:cubicBezTo>
                <a:cubicBezTo>
                  <a:pt x="29" y="63"/>
                  <a:pt x="26" y="62"/>
                  <a:pt x="26" y="59"/>
                </a:cubicBezTo>
                <a:cubicBezTo>
                  <a:pt x="26" y="54"/>
                  <a:pt x="31" y="53"/>
                  <a:pt x="31" y="48"/>
                </a:cubicBezTo>
                <a:cubicBezTo>
                  <a:pt x="31" y="44"/>
                  <a:pt x="27" y="41"/>
                  <a:pt x="23" y="41"/>
                </a:cubicBezTo>
                <a:cubicBezTo>
                  <a:pt x="19" y="41"/>
                  <a:pt x="15" y="44"/>
                  <a:pt x="15" y="48"/>
                </a:cubicBezTo>
                <a:cubicBezTo>
                  <a:pt x="15" y="53"/>
                  <a:pt x="19" y="56"/>
                  <a:pt x="19" y="58"/>
                </a:cubicBezTo>
                <a:cubicBezTo>
                  <a:pt x="19" y="60"/>
                  <a:pt x="18" y="61"/>
                  <a:pt x="17" y="62"/>
                </a:cubicBezTo>
                <a:cubicBezTo>
                  <a:pt x="16" y="63"/>
                  <a:pt x="14" y="63"/>
                  <a:pt x="13" y="63"/>
                </a:cubicBezTo>
                <a:cubicBezTo>
                  <a:pt x="9" y="63"/>
                  <a:pt x="6" y="63"/>
                  <a:pt x="3" y="62"/>
                </a:cubicBezTo>
                <a:cubicBezTo>
                  <a:pt x="2" y="62"/>
                  <a:pt x="1" y="62"/>
                  <a:pt x="0" y="62"/>
                </a:cubicBezTo>
                <a:cubicBezTo>
                  <a:pt x="0" y="62"/>
                  <a:pt x="0" y="62"/>
                  <a:pt x="0" y="62"/>
                </a:cubicBezTo>
                <a:cubicBezTo>
                  <a:pt x="0" y="62"/>
                  <a:pt x="0" y="62"/>
                  <a:pt x="0" y="62"/>
                </a:cubicBezTo>
                <a:cubicBezTo>
                  <a:pt x="0" y="21"/>
                  <a:pt x="0" y="21"/>
                  <a:pt x="0" y="21"/>
                </a:cubicBezTo>
                <a:cubicBezTo>
                  <a:pt x="0" y="21"/>
                  <a:pt x="2" y="21"/>
                  <a:pt x="3" y="21"/>
                </a:cubicBezTo>
                <a:cubicBezTo>
                  <a:pt x="6" y="22"/>
                  <a:pt x="9" y="22"/>
                  <a:pt x="13" y="22"/>
                </a:cubicBezTo>
                <a:cubicBezTo>
                  <a:pt x="14" y="22"/>
                  <a:pt x="16" y="22"/>
                  <a:pt x="17" y="21"/>
                </a:cubicBezTo>
                <a:cubicBezTo>
                  <a:pt x="18" y="20"/>
                  <a:pt x="19" y="19"/>
                  <a:pt x="19" y="17"/>
                </a:cubicBezTo>
                <a:cubicBezTo>
                  <a:pt x="19" y="15"/>
                  <a:pt x="15" y="12"/>
                  <a:pt x="15" y="7"/>
                </a:cubicBezTo>
                <a:cubicBezTo>
                  <a:pt x="15" y="3"/>
                  <a:pt x="19" y="0"/>
                  <a:pt x="23" y="0"/>
                </a:cubicBezTo>
                <a:cubicBezTo>
                  <a:pt x="27" y="0"/>
                  <a:pt x="31" y="3"/>
                  <a:pt x="31" y="7"/>
                </a:cubicBezTo>
                <a:cubicBezTo>
                  <a:pt x="31" y="12"/>
                  <a:pt x="26" y="13"/>
                  <a:pt x="26" y="18"/>
                </a:cubicBezTo>
                <a:cubicBezTo>
                  <a:pt x="26" y="21"/>
                  <a:pt x="29" y="22"/>
                  <a:pt x="32" y="22"/>
                </a:cubicBezTo>
                <a:cubicBezTo>
                  <a:pt x="37" y="22"/>
                  <a:pt x="41" y="21"/>
                  <a:pt x="46" y="21"/>
                </a:cubicBezTo>
                <a:cubicBezTo>
                  <a:pt x="46" y="21"/>
                  <a:pt x="46" y="21"/>
                  <a:pt x="46" y="21"/>
                </a:cubicBezTo>
                <a:cubicBezTo>
                  <a:pt x="46" y="21"/>
                  <a:pt x="46" y="23"/>
                  <a:pt x="46" y="24"/>
                </a:cubicBezTo>
                <a:cubicBezTo>
                  <a:pt x="45" y="27"/>
                  <a:pt x="45" y="30"/>
                  <a:pt x="45" y="34"/>
                </a:cubicBezTo>
                <a:cubicBezTo>
                  <a:pt x="45" y="35"/>
                  <a:pt x="45" y="37"/>
                  <a:pt x="46" y="38"/>
                </a:cubicBezTo>
                <a:cubicBezTo>
                  <a:pt x="47" y="39"/>
                  <a:pt x="48" y="40"/>
                  <a:pt x="50" y="40"/>
                </a:cubicBezTo>
                <a:cubicBezTo>
                  <a:pt x="52" y="40"/>
                  <a:pt x="55" y="36"/>
                  <a:pt x="60" y="36"/>
                </a:cubicBezTo>
                <a:cubicBezTo>
                  <a:pt x="64" y="36"/>
                  <a:pt x="67" y="40"/>
                  <a:pt x="67" y="44"/>
                </a:cubicBezTo>
                <a:cubicBezTo>
                  <a:pt x="67" y="49"/>
                  <a:pt x="64" y="52"/>
                  <a:pt x="60" y="52"/>
                </a:cubicBezTo>
                <a:close/>
              </a:path>
            </a:pathLst>
          </a:custGeom>
          <a:solidFill>
            <a:schemeClr val="accent2"/>
          </a:solidFill>
          <a:ln>
            <a:noFill/>
          </a:ln>
        </p:spPr>
        <p:txBody>
          <a:bodyPr/>
          <a:lstStyle/>
          <a:p>
            <a:endParaRPr lang="en-US" sz="1606"/>
          </a:p>
        </p:txBody>
      </p:sp>
      <p:sp>
        <p:nvSpPr>
          <p:cNvPr id="73" name="TextBox 29">
            <a:extLst>
              <a:ext uri="{FF2B5EF4-FFF2-40B4-BE49-F238E27FC236}">
                <a16:creationId xmlns:a16="http://schemas.microsoft.com/office/drawing/2014/main" id="{D830E429-87BE-42B3-B721-0A42B17B2CD4}"/>
              </a:ext>
            </a:extLst>
          </p:cNvPr>
          <p:cNvSpPr txBox="1">
            <a:spLocks noChangeArrowheads="1"/>
          </p:cNvSpPr>
          <p:nvPr/>
        </p:nvSpPr>
        <p:spPr bwMode="auto">
          <a:xfrm>
            <a:off x="8360254" y="1650327"/>
            <a:ext cx="2958287"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81050">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defTabSz="7810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defTabSz="78105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defTabSz="781050">
              <a:lnSpc>
                <a:spcPct val="90000"/>
              </a:lnSpc>
              <a:spcBef>
                <a:spcPts val="500"/>
              </a:spcBef>
              <a:buFont typeface="Arial" panose="020B0604020202020204" pitchFamily="34" charset="0"/>
              <a:buChar char="•"/>
              <a:defRPr>
                <a:solidFill>
                  <a:schemeClr val="tx1"/>
                </a:solidFill>
                <a:latin typeface="Roboto Light"/>
              </a:defRPr>
            </a:lvl4pPr>
            <a:lvl5pPr marL="2057400" indent="-228600" defTabSz="781050">
              <a:lnSpc>
                <a:spcPct val="90000"/>
              </a:lnSpc>
              <a:spcBef>
                <a:spcPts val="500"/>
              </a:spcBef>
              <a:buFont typeface="Arial" panose="020B0604020202020204" pitchFamily="34" charset="0"/>
              <a:buChar char="•"/>
              <a:defRPr>
                <a:solidFill>
                  <a:schemeClr val="tx1"/>
                </a:solidFill>
                <a:latin typeface="Roboto Light"/>
              </a:defRPr>
            </a:lvl5pPr>
            <a:lvl6pPr marL="25146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gn="ctr">
              <a:lnSpc>
                <a:spcPct val="100000"/>
              </a:lnSpc>
              <a:spcBef>
                <a:spcPct val="0"/>
              </a:spcBef>
              <a:buFontTx/>
              <a:buNone/>
            </a:pPr>
            <a:r>
              <a:rPr lang="en-US" altLang="en-US" sz="2008" b="1" dirty="0">
                <a:latin typeface="Arial" panose="020B0604020202020204" pitchFamily="34" charset="0"/>
                <a:cs typeface="Arial" panose="020B0604020202020204" pitchFamily="34" charset="0"/>
              </a:rPr>
              <a:t>Operational Efficiency</a:t>
            </a:r>
            <a:endParaRPr lang="en-US" altLang="en-US" sz="2008" dirty="0">
              <a:latin typeface="Arial" panose="020B0604020202020204" pitchFamily="34" charset="0"/>
              <a:cs typeface="Arial" panose="020B0604020202020204" pitchFamily="34" charset="0"/>
            </a:endParaRPr>
          </a:p>
        </p:txBody>
      </p:sp>
      <p:sp>
        <p:nvSpPr>
          <p:cNvPr id="74" name="TextBox 30">
            <a:extLst>
              <a:ext uri="{FF2B5EF4-FFF2-40B4-BE49-F238E27FC236}">
                <a16:creationId xmlns:a16="http://schemas.microsoft.com/office/drawing/2014/main" id="{A09B9F1A-2B4B-4665-98AA-ECDF5E683358}"/>
              </a:ext>
            </a:extLst>
          </p:cNvPr>
          <p:cNvSpPr txBox="1">
            <a:spLocks noChangeArrowheads="1"/>
          </p:cNvSpPr>
          <p:nvPr/>
        </p:nvSpPr>
        <p:spPr bwMode="auto">
          <a:xfrm>
            <a:off x="9702061" y="2271492"/>
            <a:ext cx="2435318" cy="125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81050">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defTabSz="7810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defTabSz="78105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defTabSz="781050">
              <a:lnSpc>
                <a:spcPct val="90000"/>
              </a:lnSpc>
              <a:spcBef>
                <a:spcPts val="500"/>
              </a:spcBef>
              <a:buFont typeface="Arial" panose="020B0604020202020204" pitchFamily="34" charset="0"/>
              <a:buChar char="•"/>
              <a:defRPr>
                <a:solidFill>
                  <a:schemeClr val="tx1"/>
                </a:solidFill>
                <a:latin typeface="Roboto Light"/>
              </a:defRPr>
            </a:lvl4pPr>
            <a:lvl5pPr marL="2057400" indent="-228600" defTabSz="781050">
              <a:lnSpc>
                <a:spcPct val="90000"/>
              </a:lnSpc>
              <a:spcBef>
                <a:spcPts val="500"/>
              </a:spcBef>
              <a:buFont typeface="Arial" panose="020B0604020202020204" pitchFamily="34" charset="0"/>
              <a:buChar char="•"/>
              <a:defRPr>
                <a:solidFill>
                  <a:schemeClr val="tx1"/>
                </a:solidFill>
                <a:latin typeface="Roboto Light"/>
              </a:defRPr>
            </a:lvl5pPr>
            <a:lvl6pPr marL="25146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1506" dirty="0">
                <a:latin typeface="Arial" panose="020B0604020202020204" pitchFamily="34" charset="0"/>
                <a:cs typeface="Arial" panose="020B0604020202020204" pitchFamily="34" charset="0"/>
              </a:rPr>
              <a:t>Brought nutrient removal technology to US led to 20% energy reduction with a projected savings of $400,000/yr.</a:t>
            </a:r>
          </a:p>
        </p:txBody>
      </p:sp>
      <p:sp>
        <p:nvSpPr>
          <p:cNvPr id="75" name="TextBox 60">
            <a:extLst>
              <a:ext uri="{FF2B5EF4-FFF2-40B4-BE49-F238E27FC236}">
                <a16:creationId xmlns:a16="http://schemas.microsoft.com/office/drawing/2014/main" id="{9D61CE71-8C57-4E5E-B4A9-BB767317B024}"/>
              </a:ext>
            </a:extLst>
          </p:cNvPr>
          <p:cNvSpPr txBox="1">
            <a:spLocks noChangeArrowheads="1"/>
          </p:cNvSpPr>
          <p:nvPr/>
        </p:nvSpPr>
        <p:spPr bwMode="auto">
          <a:xfrm>
            <a:off x="8360254" y="3712504"/>
            <a:ext cx="3282220"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781050">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defTabSz="7810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defTabSz="78105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defTabSz="781050">
              <a:lnSpc>
                <a:spcPct val="90000"/>
              </a:lnSpc>
              <a:spcBef>
                <a:spcPts val="500"/>
              </a:spcBef>
              <a:buFont typeface="Arial" panose="020B0604020202020204" pitchFamily="34" charset="0"/>
              <a:buChar char="•"/>
              <a:defRPr>
                <a:solidFill>
                  <a:schemeClr val="tx1"/>
                </a:solidFill>
                <a:latin typeface="Roboto Light"/>
              </a:defRPr>
            </a:lvl4pPr>
            <a:lvl5pPr marL="2057400" indent="-228600" defTabSz="781050">
              <a:lnSpc>
                <a:spcPct val="90000"/>
              </a:lnSpc>
              <a:spcBef>
                <a:spcPts val="500"/>
              </a:spcBef>
              <a:buFont typeface="Arial" panose="020B0604020202020204" pitchFamily="34" charset="0"/>
              <a:buChar char="•"/>
              <a:defRPr>
                <a:solidFill>
                  <a:schemeClr val="tx1"/>
                </a:solidFill>
                <a:latin typeface="Roboto Light"/>
              </a:defRPr>
            </a:lvl5pPr>
            <a:lvl6pPr marL="25146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defTabSz="78105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gn="ctr">
              <a:lnSpc>
                <a:spcPct val="100000"/>
              </a:lnSpc>
              <a:spcBef>
                <a:spcPct val="0"/>
              </a:spcBef>
              <a:buFontTx/>
              <a:buNone/>
            </a:pPr>
            <a:r>
              <a:rPr lang="en-US" altLang="en-US" sz="2008" b="1" dirty="0">
                <a:latin typeface="Arial" panose="020B0604020202020204" pitchFamily="34" charset="0"/>
                <a:cs typeface="Arial" panose="020B0604020202020204" pitchFamily="34" charset="0"/>
              </a:rPr>
              <a:t>Workforce Engagement</a:t>
            </a:r>
          </a:p>
        </p:txBody>
      </p:sp>
      <p:sp>
        <p:nvSpPr>
          <p:cNvPr id="76" name="TextBox 61">
            <a:extLst>
              <a:ext uri="{FF2B5EF4-FFF2-40B4-BE49-F238E27FC236}">
                <a16:creationId xmlns:a16="http://schemas.microsoft.com/office/drawing/2014/main" id="{9F996214-D82D-4870-8230-A3523397460F}"/>
              </a:ext>
            </a:extLst>
          </p:cNvPr>
          <p:cNvSpPr txBox="1">
            <a:spLocks noChangeArrowheads="1"/>
          </p:cNvSpPr>
          <p:nvPr/>
        </p:nvSpPr>
        <p:spPr bwMode="auto">
          <a:xfrm>
            <a:off x="9702061" y="4246022"/>
            <a:ext cx="2810697" cy="1019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1506" dirty="0">
                <a:latin typeface="Arial" panose="020B0604020202020204" pitchFamily="34" charset="0"/>
                <a:cs typeface="Arial" panose="020B0604020202020204" pitchFamily="34" charset="0"/>
              </a:rPr>
              <a:t>Fosters broad collaboration, engagement and communication (over 40-60% of staff engaged).</a:t>
            </a:r>
          </a:p>
        </p:txBody>
      </p:sp>
      <p:grpSp>
        <p:nvGrpSpPr>
          <p:cNvPr id="77" name="Group 76">
            <a:extLst>
              <a:ext uri="{FF2B5EF4-FFF2-40B4-BE49-F238E27FC236}">
                <a16:creationId xmlns:a16="http://schemas.microsoft.com/office/drawing/2014/main" id="{02D7A785-DE67-4C6D-A0B3-497299A3CDE9}"/>
              </a:ext>
            </a:extLst>
          </p:cNvPr>
          <p:cNvGrpSpPr/>
          <p:nvPr/>
        </p:nvGrpSpPr>
        <p:grpSpPr bwMode="auto">
          <a:xfrm>
            <a:off x="8360254" y="4134917"/>
            <a:ext cx="1027804" cy="1029214"/>
            <a:chOff x="4427538" y="1254125"/>
            <a:chExt cx="292100" cy="295275"/>
          </a:xfrm>
          <a:solidFill>
            <a:srgbClr val="C00000"/>
          </a:solidFill>
        </p:grpSpPr>
        <p:sp>
          <p:nvSpPr>
            <p:cNvPr id="78" name="Freeform 211">
              <a:extLst>
                <a:ext uri="{FF2B5EF4-FFF2-40B4-BE49-F238E27FC236}">
                  <a16:creationId xmlns:a16="http://schemas.microsoft.com/office/drawing/2014/main" id="{DF38BA7D-D895-4E29-895F-85CDBF56C72D}"/>
                </a:ext>
              </a:extLst>
            </p:cNvPr>
            <p:cNvSpPr>
              <a:spLocks/>
            </p:cNvSpPr>
            <p:nvPr/>
          </p:nvSpPr>
          <p:spPr bwMode="auto">
            <a:xfrm>
              <a:off x="4471988" y="1287463"/>
              <a:ext cx="33338" cy="33338"/>
            </a:xfrm>
            <a:custGeom>
              <a:avLst/>
              <a:gdLst/>
              <a:ahLst/>
              <a:cxnLst>
                <a:cxn ang="0">
                  <a:pos x="12" y="7"/>
                </a:cxn>
                <a:cxn ang="0">
                  <a:pos x="7" y="2"/>
                </a:cxn>
                <a:cxn ang="0">
                  <a:pos x="2" y="2"/>
                </a:cxn>
                <a:cxn ang="0">
                  <a:pos x="2" y="7"/>
                </a:cxn>
                <a:cxn ang="0">
                  <a:pos x="7" y="12"/>
                </a:cxn>
                <a:cxn ang="0">
                  <a:pos x="12" y="12"/>
                </a:cxn>
                <a:cxn ang="0">
                  <a:pos x="12" y="7"/>
                </a:cxn>
              </a:cxnLst>
              <a:rect l="0" t="0" r="r" b="b"/>
              <a:pathLst>
                <a:path w="13" h="13">
                  <a:moveTo>
                    <a:pt x="12" y="7"/>
                  </a:moveTo>
                  <a:cubicBezTo>
                    <a:pt x="7" y="2"/>
                    <a:pt x="7" y="2"/>
                    <a:pt x="7" y="2"/>
                  </a:cubicBezTo>
                  <a:cubicBezTo>
                    <a:pt x="5" y="0"/>
                    <a:pt x="3" y="0"/>
                    <a:pt x="2" y="2"/>
                  </a:cubicBezTo>
                  <a:cubicBezTo>
                    <a:pt x="0" y="3"/>
                    <a:pt x="0" y="6"/>
                    <a:pt x="2" y="7"/>
                  </a:cubicBezTo>
                  <a:cubicBezTo>
                    <a:pt x="7" y="12"/>
                    <a:pt x="7" y="12"/>
                    <a:pt x="7" y="12"/>
                  </a:cubicBezTo>
                  <a:cubicBezTo>
                    <a:pt x="8" y="13"/>
                    <a:pt x="10" y="13"/>
                    <a:pt x="12" y="12"/>
                  </a:cubicBezTo>
                  <a:cubicBezTo>
                    <a:pt x="13" y="11"/>
                    <a:pt x="13" y="8"/>
                    <a:pt x="12" y="7"/>
                  </a:cubicBez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79" name="Freeform 212">
              <a:extLst>
                <a:ext uri="{FF2B5EF4-FFF2-40B4-BE49-F238E27FC236}">
                  <a16:creationId xmlns:a16="http://schemas.microsoft.com/office/drawing/2014/main" id="{B795E06E-8395-468F-BDB2-EB2DF6CCDE2D}"/>
                </a:ext>
              </a:extLst>
            </p:cNvPr>
            <p:cNvSpPr>
              <a:spLocks/>
            </p:cNvSpPr>
            <p:nvPr/>
          </p:nvSpPr>
          <p:spPr bwMode="auto">
            <a:xfrm>
              <a:off x="4427538" y="1382713"/>
              <a:ext cx="34925" cy="19050"/>
            </a:xfrm>
            <a:custGeom>
              <a:avLst/>
              <a:gdLst/>
              <a:ahLst/>
              <a:cxnLst>
                <a:cxn ang="0">
                  <a:pos x="11" y="0"/>
                </a:cxn>
                <a:cxn ang="0">
                  <a:pos x="4" y="0"/>
                </a:cxn>
                <a:cxn ang="0">
                  <a:pos x="0" y="4"/>
                </a:cxn>
                <a:cxn ang="0">
                  <a:pos x="4" y="7"/>
                </a:cxn>
                <a:cxn ang="0">
                  <a:pos x="11" y="7"/>
                </a:cxn>
                <a:cxn ang="0">
                  <a:pos x="14" y="4"/>
                </a:cxn>
                <a:cxn ang="0">
                  <a:pos x="11" y="0"/>
                </a:cxn>
              </a:cxnLst>
              <a:rect l="0" t="0" r="r" b="b"/>
              <a:pathLst>
                <a:path w="14" h="7">
                  <a:moveTo>
                    <a:pt x="11" y="0"/>
                  </a:moveTo>
                  <a:cubicBezTo>
                    <a:pt x="4" y="0"/>
                    <a:pt x="4" y="0"/>
                    <a:pt x="4" y="0"/>
                  </a:cubicBezTo>
                  <a:cubicBezTo>
                    <a:pt x="2" y="0"/>
                    <a:pt x="0" y="2"/>
                    <a:pt x="0" y="4"/>
                  </a:cubicBezTo>
                  <a:cubicBezTo>
                    <a:pt x="0" y="6"/>
                    <a:pt x="2" y="7"/>
                    <a:pt x="4" y="7"/>
                  </a:cubicBezTo>
                  <a:cubicBezTo>
                    <a:pt x="11" y="7"/>
                    <a:pt x="11" y="7"/>
                    <a:pt x="11" y="7"/>
                  </a:cubicBezTo>
                  <a:cubicBezTo>
                    <a:pt x="13" y="7"/>
                    <a:pt x="14" y="6"/>
                    <a:pt x="14" y="4"/>
                  </a:cubicBezTo>
                  <a:cubicBezTo>
                    <a:pt x="14" y="2"/>
                    <a:pt x="13" y="0"/>
                    <a:pt x="11" y="0"/>
                  </a:cubicBez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0" name="Freeform 213">
              <a:extLst>
                <a:ext uri="{FF2B5EF4-FFF2-40B4-BE49-F238E27FC236}">
                  <a16:creationId xmlns:a16="http://schemas.microsoft.com/office/drawing/2014/main" id="{9560C533-C7EC-453E-9740-948A4F0AE884}"/>
                </a:ext>
              </a:extLst>
            </p:cNvPr>
            <p:cNvSpPr>
              <a:spLocks/>
            </p:cNvSpPr>
            <p:nvPr/>
          </p:nvSpPr>
          <p:spPr bwMode="auto">
            <a:xfrm>
              <a:off x="4684713" y="1401763"/>
              <a:ext cx="34925" cy="19050"/>
            </a:xfrm>
            <a:custGeom>
              <a:avLst/>
              <a:gdLst/>
              <a:ahLst/>
              <a:cxnLst>
                <a:cxn ang="0">
                  <a:pos x="10" y="0"/>
                </a:cxn>
                <a:cxn ang="0">
                  <a:pos x="3" y="0"/>
                </a:cxn>
                <a:cxn ang="0">
                  <a:pos x="0" y="4"/>
                </a:cxn>
                <a:cxn ang="0">
                  <a:pos x="3" y="8"/>
                </a:cxn>
                <a:cxn ang="0">
                  <a:pos x="10" y="8"/>
                </a:cxn>
                <a:cxn ang="0">
                  <a:pos x="14" y="4"/>
                </a:cxn>
                <a:cxn ang="0">
                  <a:pos x="10" y="0"/>
                </a:cxn>
              </a:cxnLst>
              <a:rect l="0" t="0" r="r" b="b"/>
              <a:pathLst>
                <a:path w="14" h="8">
                  <a:moveTo>
                    <a:pt x="10" y="0"/>
                  </a:moveTo>
                  <a:cubicBezTo>
                    <a:pt x="3" y="0"/>
                    <a:pt x="3" y="0"/>
                    <a:pt x="3" y="0"/>
                  </a:cubicBezTo>
                  <a:cubicBezTo>
                    <a:pt x="1" y="0"/>
                    <a:pt x="0" y="2"/>
                    <a:pt x="0" y="4"/>
                  </a:cubicBezTo>
                  <a:cubicBezTo>
                    <a:pt x="0" y="6"/>
                    <a:pt x="1" y="8"/>
                    <a:pt x="3" y="8"/>
                  </a:cubicBezTo>
                  <a:cubicBezTo>
                    <a:pt x="10" y="8"/>
                    <a:pt x="10" y="8"/>
                    <a:pt x="10" y="8"/>
                  </a:cubicBezTo>
                  <a:cubicBezTo>
                    <a:pt x="12" y="8"/>
                    <a:pt x="14" y="6"/>
                    <a:pt x="14" y="4"/>
                  </a:cubicBezTo>
                  <a:cubicBezTo>
                    <a:pt x="14" y="2"/>
                    <a:pt x="12" y="0"/>
                    <a:pt x="10" y="0"/>
                  </a:cubicBez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1" name="Freeform 214">
              <a:extLst>
                <a:ext uri="{FF2B5EF4-FFF2-40B4-BE49-F238E27FC236}">
                  <a16:creationId xmlns:a16="http://schemas.microsoft.com/office/drawing/2014/main" id="{F5412850-11B2-4936-BA03-3846D7B2640B}"/>
                </a:ext>
              </a:extLst>
            </p:cNvPr>
            <p:cNvSpPr>
              <a:spLocks/>
            </p:cNvSpPr>
            <p:nvPr/>
          </p:nvSpPr>
          <p:spPr bwMode="auto">
            <a:xfrm>
              <a:off x="4654551" y="1303338"/>
              <a:ext cx="31750" cy="31750"/>
            </a:xfrm>
            <a:custGeom>
              <a:avLst/>
              <a:gdLst/>
              <a:ahLst/>
              <a:cxnLst>
                <a:cxn ang="0">
                  <a:pos x="12" y="1"/>
                </a:cxn>
                <a:cxn ang="0">
                  <a:pos x="6" y="1"/>
                </a:cxn>
                <a:cxn ang="0">
                  <a:pos x="1" y="6"/>
                </a:cxn>
                <a:cxn ang="0">
                  <a:pos x="1" y="11"/>
                </a:cxn>
                <a:cxn ang="0">
                  <a:pos x="6" y="11"/>
                </a:cxn>
                <a:cxn ang="0">
                  <a:pos x="12" y="6"/>
                </a:cxn>
                <a:cxn ang="0">
                  <a:pos x="12" y="1"/>
                </a:cxn>
              </a:cxnLst>
              <a:rect l="0" t="0" r="r" b="b"/>
              <a:pathLst>
                <a:path w="13" h="13">
                  <a:moveTo>
                    <a:pt x="12" y="1"/>
                  </a:moveTo>
                  <a:cubicBezTo>
                    <a:pt x="10" y="0"/>
                    <a:pt x="8" y="0"/>
                    <a:pt x="6" y="1"/>
                  </a:cubicBezTo>
                  <a:cubicBezTo>
                    <a:pt x="1" y="6"/>
                    <a:pt x="1" y="6"/>
                    <a:pt x="1" y="6"/>
                  </a:cubicBezTo>
                  <a:cubicBezTo>
                    <a:pt x="0" y="7"/>
                    <a:pt x="0" y="10"/>
                    <a:pt x="1" y="11"/>
                  </a:cubicBezTo>
                  <a:cubicBezTo>
                    <a:pt x="3" y="13"/>
                    <a:pt x="5" y="13"/>
                    <a:pt x="6" y="11"/>
                  </a:cubicBezTo>
                  <a:cubicBezTo>
                    <a:pt x="12" y="6"/>
                    <a:pt x="12" y="6"/>
                    <a:pt x="12" y="6"/>
                  </a:cubicBezTo>
                  <a:cubicBezTo>
                    <a:pt x="13" y="5"/>
                    <a:pt x="13" y="2"/>
                    <a:pt x="12" y="1"/>
                  </a:cubicBez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2" name="Freeform 215">
              <a:extLst>
                <a:ext uri="{FF2B5EF4-FFF2-40B4-BE49-F238E27FC236}">
                  <a16:creationId xmlns:a16="http://schemas.microsoft.com/office/drawing/2014/main" id="{04B7F051-25FF-4FC8-9C50-4DE6D147F8AD}"/>
                </a:ext>
              </a:extLst>
            </p:cNvPr>
            <p:cNvSpPr>
              <a:spLocks/>
            </p:cNvSpPr>
            <p:nvPr/>
          </p:nvSpPr>
          <p:spPr bwMode="auto">
            <a:xfrm>
              <a:off x="4573588" y="1254125"/>
              <a:ext cx="17463" cy="38100"/>
            </a:xfrm>
            <a:custGeom>
              <a:avLst/>
              <a:gdLst/>
              <a:ahLst/>
              <a:cxnLst>
                <a:cxn ang="0">
                  <a:pos x="4" y="15"/>
                </a:cxn>
                <a:cxn ang="0">
                  <a:pos x="6" y="14"/>
                </a:cxn>
                <a:cxn ang="0">
                  <a:pos x="7" y="11"/>
                </a:cxn>
                <a:cxn ang="0">
                  <a:pos x="7" y="4"/>
                </a:cxn>
                <a:cxn ang="0">
                  <a:pos x="4" y="0"/>
                </a:cxn>
                <a:cxn ang="0">
                  <a:pos x="0" y="3"/>
                </a:cxn>
                <a:cxn ang="0">
                  <a:pos x="0" y="4"/>
                </a:cxn>
                <a:cxn ang="0">
                  <a:pos x="0" y="11"/>
                </a:cxn>
                <a:cxn ang="0">
                  <a:pos x="4" y="15"/>
                </a:cxn>
              </a:cxnLst>
              <a:rect l="0" t="0" r="r" b="b"/>
              <a:pathLst>
                <a:path w="7" h="15">
                  <a:moveTo>
                    <a:pt x="4" y="15"/>
                  </a:moveTo>
                  <a:cubicBezTo>
                    <a:pt x="5" y="15"/>
                    <a:pt x="6" y="14"/>
                    <a:pt x="6" y="14"/>
                  </a:cubicBezTo>
                  <a:cubicBezTo>
                    <a:pt x="7" y="13"/>
                    <a:pt x="7" y="12"/>
                    <a:pt x="7" y="11"/>
                  </a:cubicBezTo>
                  <a:cubicBezTo>
                    <a:pt x="7" y="4"/>
                    <a:pt x="7" y="4"/>
                    <a:pt x="7" y="4"/>
                  </a:cubicBezTo>
                  <a:cubicBezTo>
                    <a:pt x="7" y="2"/>
                    <a:pt x="6" y="0"/>
                    <a:pt x="4" y="0"/>
                  </a:cubicBezTo>
                  <a:cubicBezTo>
                    <a:pt x="2" y="0"/>
                    <a:pt x="1" y="1"/>
                    <a:pt x="0" y="3"/>
                  </a:cubicBezTo>
                  <a:cubicBezTo>
                    <a:pt x="0" y="4"/>
                    <a:pt x="0" y="4"/>
                    <a:pt x="0" y="4"/>
                  </a:cubicBezTo>
                  <a:cubicBezTo>
                    <a:pt x="0" y="11"/>
                    <a:pt x="0" y="11"/>
                    <a:pt x="0" y="11"/>
                  </a:cubicBezTo>
                  <a:cubicBezTo>
                    <a:pt x="0" y="13"/>
                    <a:pt x="2" y="15"/>
                    <a:pt x="4" y="15"/>
                  </a:cubicBez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3" name="Freeform 216">
              <a:extLst>
                <a:ext uri="{FF2B5EF4-FFF2-40B4-BE49-F238E27FC236}">
                  <a16:creationId xmlns:a16="http://schemas.microsoft.com/office/drawing/2014/main" id="{580DD67E-EFA7-4E57-ABE8-B6D25743FBA0}"/>
                </a:ext>
              </a:extLst>
            </p:cNvPr>
            <p:cNvSpPr>
              <a:spLocks noEditPoints="1"/>
            </p:cNvSpPr>
            <p:nvPr/>
          </p:nvSpPr>
          <p:spPr bwMode="auto">
            <a:xfrm>
              <a:off x="4500563" y="1327150"/>
              <a:ext cx="146050" cy="166688"/>
            </a:xfrm>
            <a:custGeom>
              <a:avLst/>
              <a:gdLst/>
              <a:ahLst/>
              <a:cxnLst>
                <a:cxn ang="0">
                  <a:pos x="29" y="0"/>
                </a:cxn>
                <a:cxn ang="0">
                  <a:pos x="0" y="29"/>
                </a:cxn>
                <a:cxn ang="0">
                  <a:pos x="14" y="54"/>
                </a:cxn>
                <a:cxn ang="0">
                  <a:pos x="14" y="66"/>
                </a:cxn>
                <a:cxn ang="0">
                  <a:pos x="44" y="66"/>
                </a:cxn>
                <a:cxn ang="0">
                  <a:pos x="44" y="54"/>
                </a:cxn>
                <a:cxn ang="0">
                  <a:pos x="58" y="29"/>
                </a:cxn>
                <a:cxn ang="0">
                  <a:pos x="29" y="0"/>
                </a:cxn>
                <a:cxn ang="0">
                  <a:pos x="40" y="48"/>
                </a:cxn>
                <a:cxn ang="0">
                  <a:pos x="36" y="50"/>
                </a:cxn>
                <a:cxn ang="0">
                  <a:pos x="36" y="54"/>
                </a:cxn>
                <a:cxn ang="0">
                  <a:pos x="36" y="58"/>
                </a:cxn>
                <a:cxn ang="0">
                  <a:pos x="22" y="58"/>
                </a:cxn>
                <a:cxn ang="0">
                  <a:pos x="22" y="54"/>
                </a:cxn>
                <a:cxn ang="0">
                  <a:pos x="22" y="50"/>
                </a:cxn>
                <a:cxn ang="0">
                  <a:pos x="18" y="48"/>
                </a:cxn>
                <a:cxn ang="0">
                  <a:pos x="7" y="29"/>
                </a:cxn>
                <a:cxn ang="0">
                  <a:pos x="29" y="8"/>
                </a:cxn>
                <a:cxn ang="0">
                  <a:pos x="51" y="29"/>
                </a:cxn>
                <a:cxn ang="0">
                  <a:pos x="40" y="48"/>
                </a:cxn>
              </a:cxnLst>
              <a:rect l="0" t="0" r="r" b="b"/>
              <a:pathLst>
                <a:path w="58" h="66">
                  <a:moveTo>
                    <a:pt x="29" y="0"/>
                  </a:moveTo>
                  <a:cubicBezTo>
                    <a:pt x="13" y="0"/>
                    <a:pt x="0" y="13"/>
                    <a:pt x="0" y="29"/>
                  </a:cubicBezTo>
                  <a:cubicBezTo>
                    <a:pt x="0" y="40"/>
                    <a:pt x="6" y="49"/>
                    <a:pt x="14" y="54"/>
                  </a:cubicBezTo>
                  <a:cubicBezTo>
                    <a:pt x="14" y="66"/>
                    <a:pt x="14" y="66"/>
                    <a:pt x="14" y="66"/>
                  </a:cubicBezTo>
                  <a:cubicBezTo>
                    <a:pt x="44" y="66"/>
                    <a:pt x="44" y="66"/>
                    <a:pt x="44" y="66"/>
                  </a:cubicBezTo>
                  <a:cubicBezTo>
                    <a:pt x="44" y="54"/>
                    <a:pt x="44" y="54"/>
                    <a:pt x="44" y="54"/>
                  </a:cubicBezTo>
                  <a:cubicBezTo>
                    <a:pt x="52" y="49"/>
                    <a:pt x="58" y="40"/>
                    <a:pt x="58" y="29"/>
                  </a:cubicBezTo>
                  <a:cubicBezTo>
                    <a:pt x="58" y="13"/>
                    <a:pt x="45" y="0"/>
                    <a:pt x="29" y="0"/>
                  </a:cubicBezTo>
                  <a:close/>
                  <a:moveTo>
                    <a:pt x="40" y="48"/>
                  </a:moveTo>
                  <a:cubicBezTo>
                    <a:pt x="36" y="50"/>
                    <a:pt x="36" y="50"/>
                    <a:pt x="36" y="50"/>
                  </a:cubicBezTo>
                  <a:cubicBezTo>
                    <a:pt x="36" y="54"/>
                    <a:pt x="36" y="54"/>
                    <a:pt x="36" y="54"/>
                  </a:cubicBezTo>
                  <a:cubicBezTo>
                    <a:pt x="36" y="58"/>
                    <a:pt x="36" y="58"/>
                    <a:pt x="36" y="58"/>
                  </a:cubicBezTo>
                  <a:cubicBezTo>
                    <a:pt x="22" y="58"/>
                    <a:pt x="22" y="58"/>
                    <a:pt x="22" y="58"/>
                  </a:cubicBezTo>
                  <a:cubicBezTo>
                    <a:pt x="22" y="54"/>
                    <a:pt x="22" y="54"/>
                    <a:pt x="22" y="54"/>
                  </a:cubicBezTo>
                  <a:cubicBezTo>
                    <a:pt x="22" y="50"/>
                    <a:pt x="22" y="50"/>
                    <a:pt x="22" y="50"/>
                  </a:cubicBezTo>
                  <a:cubicBezTo>
                    <a:pt x="18" y="48"/>
                    <a:pt x="18" y="48"/>
                    <a:pt x="18" y="48"/>
                  </a:cubicBezTo>
                  <a:cubicBezTo>
                    <a:pt x="11" y="44"/>
                    <a:pt x="7" y="37"/>
                    <a:pt x="7" y="29"/>
                  </a:cubicBezTo>
                  <a:cubicBezTo>
                    <a:pt x="7" y="17"/>
                    <a:pt x="17" y="8"/>
                    <a:pt x="29" y="8"/>
                  </a:cubicBezTo>
                  <a:cubicBezTo>
                    <a:pt x="41" y="8"/>
                    <a:pt x="51" y="17"/>
                    <a:pt x="51" y="29"/>
                  </a:cubicBezTo>
                  <a:cubicBezTo>
                    <a:pt x="51" y="37"/>
                    <a:pt x="47" y="44"/>
                    <a:pt x="40" y="48"/>
                  </a:cubicBez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4" name="Freeform 217">
              <a:extLst>
                <a:ext uri="{FF2B5EF4-FFF2-40B4-BE49-F238E27FC236}">
                  <a16:creationId xmlns:a16="http://schemas.microsoft.com/office/drawing/2014/main" id="{57B6B66F-0EB2-43C4-93F8-ACAEEBEB2B22}"/>
                </a:ext>
              </a:extLst>
            </p:cNvPr>
            <p:cNvSpPr>
              <a:spLocks/>
            </p:cNvSpPr>
            <p:nvPr/>
          </p:nvSpPr>
          <p:spPr bwMode="auto">
            <a:xfrm>
              <a:off x="4535488" y="1511300"/>
              <a:ext cx="76200" cy="38100"/>
            </a:xfrm>
            <a:custGeom>
              <a:avLst/>
              <a:gdLst/>
              <a:ahLst/>
              <a:cxnLst>
                <a:cxn ang="0">
                  <a:pos x="0" y="7"/>
                </a:cxn>
                <a:cxn ang="0">
                  <a:pos x="8" y="7"/>
                </a:cxn>
                <a:cxn ang="0">
                  <a:pos x="8" y="8"/>
                </a:cxn>
                <a:cxn ang="0">
                  <a:pos x="15" y="15"/>
                </a:cxn>
                <a:cxn ang="0">
                  <a:pos x="22" y="8"/>
                </a:cxn>
                <a:cxn ang="0">
                  <a:pos x="22" y="7"/>
                </a:cxn>
                <a:cxn ang="0">
                  <a:pos x="30" y="7"/>
                </a:cxn>
                <a:cxn ang="0">
                  <a:pos x="30" y="0"/>
                </a:cxn>
                <a:cxn ang="0">
                  <a:pos x="0" y="0"/>
                </a:cxn>
                <a:cxn ang="0">
                  <a:pos x="0" y="7"/>
                </a:cxn>
              </a:cxnLst>
              <a:rect l="0" t="0" r="r" b="b"/>
              <a:pathLst>
                <a:path w="30" h="15">
                  <a:moveTo>
                    <a:pt x="0" y="7"/>
                  </a:moveTo>
                  <a:cubicBezTo>
                    <a:pt x="8" y="7"/>
                    <a:pt x="8" y="7"/>
                    <a:pt x="8" y="7"/>
                  </a:cubicBezTo>
                  <a:cubicBezTo>
                    <a:pt x="8" y="8"/>
                    <a:pt x="8" y="8"/>
                    <a:pt x="8" y="8"/>
                  </a:cubicBezTo>
                  <a:cubicBezTo>
                    <a:pt x="8" y="12"/>
                    <a:pt x="11" y="15"/>
                    <a:pt x="15" y="15"/>
                  </a:cubicBezTo>
                  <a:cubicBezTo>
                    <a:pt x="19" y="15"/>
                    <a:pt x="22" y="12"/>
                    <a:pt x="22" y="8"/>
                  </a:cubicBezTo>
                  <a:cubicBezTo>
                    <a:pt x="22" y="7"/>
                    <a:pt x="22" y="7"/>
                    <a:pt x="22" y="7"/>
                  </a:cubicBezTo>
                  <a:cubicBezTo>
                    <a:pt x="30" y="7"/>
                    <a:pt x="30" y="7"/>
                    <a:pt x="30" y="7"/>
                  </a:cubicBezTo>
                  <a:cubicBezTo>
                    <a:pt x="30" y="0"/>
                    <a:pt x="30" y="0"/>
                    <a:pt x="30" y="0"/>
                  </a:cubicBezTo>
                  <a:cubicBezTo>
                    <a:pt x="0" y="0"/>
                    <a:pt x="0" y="0"/>
                    <a:pt x="0" y="0"/>
                  </a:cubicBezTo>
                  <a:lnTo>
                    <a:pt x="0" y="7"/>
                  </a:ln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grpSp>
      <p:grpSp>
        <p:nvGrpSpPr>
          <p:cNvPr id="85" name="Group 84">
            <a:extLst>
              <a:ext uri="{FF2B5EF4-FFF2-40B4-BE49-F238E27FC236}">
                <a16:creationId xmlns:a16="http://schemas.microsoft.com/office/drawing/2014/main" id="{DA101A5C-B79A-49A0-B88C-3A41D2329C16}"/>
              </a:ext>
            </a:extLst>
          </p:cNvPr>
          <p:cNvGrpSpPr/>
          <p:nvPr/>
        </p:nvGrpSpPr>
        <p:grpSpPr bwMode="auto">
          <a:xfrm>
            <a:off x="3680985" y="5956749"/>
            <a:ext cx="1068033" cy="932535"/>
            <a:chOff x="2046288" y="3759200"/>
            <a:chExt cx="296863" cy="271463"/>
          </a:xfrm>
          <a:solidFill>
            <a:schemeClr val="tx2"/>
          </a:solidFill>
        </p:grpSpPr>
        <p:sp>
          <p:nvSpPr>
            <p:cNvPr id="86" name="Rectangle 160">
              <a:extLst>
                <a:ext uri="{FF2B5EF4-FFF2-40B4-BE49-F238E27FC236}">
                  <a16:creationId xmlns:a16="http://schemas.microsoft.com/office/drawing/2014/main" id="{E7C2485C-17AF-4D4C-9172-B87B29578315}"/>
                </a:ext>
              </a:extLst>
            </p:cNvPr>
            <p:cNvSpPr>
              <a:spLocks noChangeArrowheads="1"/>
            </p:cNvSpPr>
            <p:nvPr/>
          </p:nvSpPr>
          <p:spPr bwMode="auto">
            <a:xfrm>
              <a:off x="2065338" y="3973513"/>
              <a:ext cx="55563" cy="57150"/>
            </a:xfrm>
            <a:prstGeom prst="rect">
              <a:avLst/>
            </a:prstGeom>
            <a:grpFill/>
            <a:ln w="9525">
              <a:noFill/>
              <a:miter lim="800000"/>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7" name="Rectangle 161">
              <a:extLst>
                <a:ext uri="{FF2B5EF4-FFF2-40B4-BE49-F238E27FC236}">
                  <a16:creationId xmlns:a16="http://schemas.microsoft.com/office/drawing/2014/main" id="{27C48EBD-CB60-4B22-8283-CB6FE0F467AA}"/>
                </a:ext>
              </a:extLst>
            </p:cNvPr>
            <p:cNvSpPr>
              <a:spLocks noChangeArrowheads="1"/>
            </p:cNvSpPr>
            <p:nvPr/>
          </p:nvSpPr>
          <p:spPr bwMode="auto">
            <a:xfrm>
              <a:off x="2139950" y="3935413"/>
              <a:ext cx="55563" cy="95250"/>
            </a:xfrm>
            <a:prstGeom prst="rect">
              <a:avLst/>
            </a:prstGeom>
            <a:grpFill/>
            <a:ln w="9525">
              <a:noFill/>
              <a:miter lim="800000"/>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8" name="Rectangle 162">
              <a:extLst>
                <a:ext uri="{FF2B5EF4-FFF2-40B4-BE49-F238E27FC236}">
                  <a16:creationId xmlns:a16="http://schemas.microsoft.com/office/drawing/2014/main" id="{34CC999D-3153-414E-8571-7FC3DFEC987D}"/>
                </a:ext>
              </a:extLst>
            </p:cNvPr>
            <p:cNvSpPr>
              <a:spLocks noChangeArrowheads="1"/>
            </p:cNvSpPr>
            <p:nvPr/>
          </p:nvSpPr>
          <p:spPr bwMode="auto">
            <a:xfrm>
              <a:off x="2212975" y="3898900"/>
              <a:ext cx="57150" cy="131763"/>
            </a:xfrm>
            <a:prstGeom prst="rect">
              <a:avLst/>
            </a:prstGeom>
            <a:grpFill/>
            <a:ln w="9525">
              <a:noFill/>
              <a:miter lim="800000"/>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89" name="Rectangle 163">
              <a:extLst>
                <a:ext uri="{FF2B5EF4-FFF2-40B4-BE49-F238E27FC236}">
                  <a16:creationId xmlns:a16="http://schemas.microsoft.com/office/drawing/2014/main" id="{B3C9567A-1D24-4FE0-81B2-376C910B5478}"/>
                </a:ext>
              </a:extLst>
            </p:cNvPr>
            <p:cNvSpPr>
              <a:spLocks noChangeArrowheads="1"/>
            </p:cNvSpPr>
            <p:nvPr/>
          </p:nvSpPr>
          <p:spPr bwMode="auto">
            <a:xfrm>
              <a:off x="2287588" y="3860800"/>
              <a:ext cx="55563" cy="169863"/>
            </a:xfrm>
            <a:prstGeom prst="rect">
              <a:avLst/>
            </a:prstGeom>
            <a:grpFill/>
            <a:ln w="9525">
              <a:noFill/>
              <a:miter lim="800000"/>
              <a:headEnd/>
              <a:tailEnd/>
            </a:ln>
          </p:spPr>
          <p:txBody>
            <a:bodyPr/>
            <a:lstStyle/>
            <a:p>
              <a:pPr>
                <a:defRPr/>
              </a:pPr>
              <a:endParaRPr lang="en-US" sz="1428" dirty="0">
                <a:latin typeface="Arial" panose="020B0604020202020204" pitchFamily="34" charset="0"/>
                <a:cs typeface="Arial" panose="020B0604020202020204" pitchFamily="34" charset="0"/>
              </a:endParaRPr>
            </a:p>
          </p:txBody>
        </p:sp>
        <p:sp>
          <p:nvSpPr>
            <p:cNvPr id="90" name="Freeform 164">
              <a:extLst>
                <a:ext uri="{FF2B5EF4-FFF2-40B4-BE49-F238E27FC236}">
                  <a16:creationId xmlns:a16="http://schemas.microsoft.com/office/drawing/2014/main" id="{FC8EF7FC-55FA-4286-AF37-878A1585DD79}"/>
                </a:ext>
              </a:extLst>
            </p:cNvPr>
            <p:cNvSpPr>
              <a:spLocks/>
            </p:cNvSpPr>
            <p:nvPr/>
          </p:nvSpPr>
          <p:spPr bwMode="auto">
            <a:xfrm>
              <a:off x="2046288" y="3759200"/>
              <a:ext cx="296863" cy="176213"/>
            </a:xfrm>
            <a:custGeom>
              <a:avLst/>
              <a:gdLst/>
              <a:ahLst/>
              <a:cxnLst>
                <a:cxn ang="0">
                  <a:pos x="162" y="25"/>
                </a:cxn>
                <a:cxn ang="0">
                  <a:pos x="126" y="25"/>
                </a:cxn>
                <a:cxn ang="0">
                  <a:pos x="81" y="59"/>
                </a:cxn>
                <a:cxn ang="0">
                  <a:pos x="59" y="48"/>
                </a:cxn>
                <a:cxn ang="0">
                  <a:pos x="0" y="96"/>
                </a:cxn>
                <a:cxn ang="0">
                  <a:pos x="0" y="111"/>
                </a:cxn>
                <a:cxn ang="0">
                  <a:pos x="60" y="62"/>
                </a:cxn>
                <a:cxn ang="0">
                  <a:pos x="83" y="74"/>
                </a:cxn>
                <a:cxn ang="0">
                  <a:pos x="131" y="37"/>
                </a:cxn>
                <a:cxn ang="0">
                  <a:pos x="166" y="37"/>
                </a:cxn>
                <a:cxn ang="0">
                  <a:pos x="187" y="16"/>
                </a:cxn>
                <a:cxn ang="0">
                  <a:pos x="187" y="0"/>
                </a:cxn>
                <a:cxn ang="0">
                  <a:pos x="162" y="25"/>
                </a:cxn>
              </a:cxnLst>
              <a:rect l="0" t="0" r="r" b="b"/>
              <a:pathLst>
                <a:path w="187" h="111">
                  <a:moveTo>
                    <a:pt x="162" y="25"/>
                  </a:moveTo>
                  <a:lnTo>
                    <a:pt x="126" y="25"/>
                  </a:lnTo>
                  <a:lnTo>
                    <a:pt x="81" y="59"/>
                  </a:lnTo>
                  <a:lnTo>
                    <a:pt x="59" y="48"/>
                  </a:lnTo>
                  <a:lnTo>
                    <a:pt x="0" y="96"/>
                  </a:lnTo>
                  <a:lnTo>
                    <a:pt x="0" y="111"/>
                  </a:lnTo>
                  <a:lnTo>
                    <a:pt x="60" y="62"/>
                  </a:lnTo>
                  <a:lnTo>
                    <a:pt x="83" y="74"/>
                  </a:lnTo>
                  <a:lnTo>
                    <a:pt x="131" y="37"/>
                  </a:lnTo>
                  <a:lnTo>
                    <a:pt x="166" y="37"/>
                  </a:lnTo>
                  <a:lnTo>
                    <a:pt x="187" y="16"/>
                  </a:lnTo>
                  <a:lnTo>
                    <a:pt x="187" y="0"/>
                  </a:lnTo>
                  <a:lnTo>
                    <a:pt x="162" y="25"/>
                  </a:lnTo>
                  <a:close/>
                </a:path>
              </a:pathLst>
            </a:custGeom>
            <a:grpFill/>
            <a:ln w="9525">
              <a:noFill/>
              <a:round/>
              <a:headEnd/>
              <a:tailEnd/>
            </a:ln>
          </p:spPr>
          <p:txBody>
            <a:bodyPr/>
            <a:lstStyle/>
            <a:p>
              <a:pPr>
                <a:defRPr/>
              </a:pPr>
              <a:endParaRPr lang="en-US" sz="1428" dirty="0">
                <a:latin typeface="Arial" panose="020B0604020202020204" pitchFamily="34" charset="0"/>
                <a:cs typeface="Arial" panose="020B0604020202020204" pitchFamily="34" charset="0"/>
              </a:endParaRPr>
            </a:p>
          </p:txBody>
        </p:sp>
      </p:grpSp>
      <p:sp>
        <p:nvSpPr>
          <p:cNvPr id="91" name="TextBox 48">
            <a:extLst>
              <a:ext uri="{FF2B5EF4-FFF2-40B4-BE49-F238E27FC236}">
                <a16:creationId xmlns:a16="http://schemas.microsoft.com/office/drawing/2014/main" id="{86077649-AE54-4F5A-89CC-9AAE2CD12977}"/>
              </a:ext>
            </a:extLst>
          </p:cNvPr>
          <p:cNvSpPr txBox="1">
            <a:spLocks noChangeArrowheads="1"/>
          </p:cNvSpPr>
          <p:nvPr/>
        </p:nvSpPr>
        <p:spPr bwMode="auto">
          <a:xfrm>
            <a:off x="4918138" y="5956749"/>
            <a:ext cx="2642521" cy="125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1506" dirty="0">
                <a:latin typeface="Arial" panose="020B0604020202020204" pitchFamily="34" charset="0"/>
                <a:cs typeface="Arial" panose="020B0604020202020204" pitchFamily="34" charset="0"/>
              </a:rPr>
              <a:t>Reduced annual </a:t>
            </a:r>
            <a:r>
              <a:rPr lang="en-US" altLang="en-US" sz="1506" dirty="0" err="1">
                <a:latin typeface="Arial" panose="020B0604020202020204" pitchFamily="34" charset="0"/>
                <a:cs typeface="Arial" panose="020B0604020202020204" pitchFamily="34" charset="0"/>
              </a:rPr>
              <a:t>OpEx</a:t>
            </a:r>
            <a:r>
              <a:rPr lang="en-US" altLang="en-US" sz="1506" dirty="0">
                <a:latin typeface="Arial" panose="020B0604020202020204" pitchFamily="34" charset="0"/>
                <a:cs typeface="Arial" panose="020B0604020202020204" pitchFamily="34" charset="0"/>
              </a:rPr>
              <a:t> and achieved a payback time of &lt;2 years with new algae control technology.</a:t>
            </a:r>
          </a:p>
          <a:p>
            <a:pPr>
              <a:lnSpc>
                <a:spcPct val="100000"/>
              </a:lnSpc>
              <a:spcBef>
                <a:spcPct val="0"/>
              </a:spcBef>
              <a:buFontTx/>
              <a:buNone/>
            </a:pPr>
            <a:endParaRPr lang="en-US" altLang="en-US" sz="1506" dirty="0">
              <a:latin typeface="Arial" panose="020B0604020202020204" pitchFamily="34" charset="0"/>
              <a:cs typeface="Arial" panose="020B0604020202020204" pitchFamily="34" charset="0"/>
            </a:endParaRPr>
          </a:p>
        </p:txBody>
      </p:sp>
      <p:sp>
        <p:nvSpPr>
          <p:cNvPr id="92" name="TextBox 49">
            <a:extLst>
              <a:ext uri="{FF2B5EF4-FFF2-40B4-BE49-F238E27FC236}">
                <a16:creationId xmlns:a16="http://schemas.microsoft.com/office/drawing/2014/main" id="{620A6BFA-067C-4979-9DC6-E70B2F80960F}"/>
              </a:ext>
            </a:extLst>
          </p:cNvPr>
          <p:cNvSpPr txBox="1">
            <a:spLocks noChangeArrowheads="1"/>
          </p:cNvSpPr>
          <p:nvPr/>
        </p:nvSpPr>
        <p:spPr bwMode="auto">
          <a:xfrm>
            <a:off x="3463867" y="5469264"/>
            <a:ext cx="2212967"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2008" b="1" dirty="0">
                <a:latin typeface="Arial" panose="020B0604020202020204" pitchFamily="34" charset="0"/>
                <a:cs typeface="Arial" panose="020B0604020202020204" pitchFamily="34" charset="0"/>
              </a:rPr>
              <a:t>Cost Savings</a:t>
            </a:r>
          </a:p>
        </p:txBody>
      </p:sp>
      <p:sp>
        <p:nvSpPr>
          <p:cNvPr id="93" name="Freeform 152">
            <a:extLst>
              <a:ext uri="{FF2B5EF4-FFF2-40B4-BE49-F238E27FC236}">
                <a16:creationId xmlns:a16="http://schemas.microsoft.com/office/drawing/2014/main" id="{3FFEB4D8-0CFC-48B3-AAC3-FC471FC10C71}"/>
              </a:ext>
            </a:extLst>
          </p:cNvPr>
          <p:cNvSpPr>
            <a:spLocks noEditPoints="1"/>
          </p:cNvSpPr>
          <p:nvPr/>
        </p:nvSpPr>
        <p:spPr bwMode="auto">
          <a:xfrm>
            <a:off x="8360254" y="6039109"/>
            <a:ext cx="1062079" cy="980559"/>
          </a:xfrm>
          <a:custGeom>
            <a:avLst/>
            <a:gdLst>
              <a:gd name="T0" fmla="*/ 2147483646 w 67"/>
              <a:gd name="T1" fmla="*/ 2147483646 h 62"/>
              <a:gd name="T2" fmla="*/ 2147483646 w 67"/>
              <a:gd name="T3" fmla="*/ 2147483646 h 62"/>
              <a:gd name="T4" fmla="*/ 2147483646 w 67"/>
              <a:gd name="T5" fmla="*/ 2147483646 h 62"/>
              <a:gd name="T6" fmla="*/ 2147483646 w 67"/>
              <a:gd name="T7" fmla="*/ 2147483646 h 62"/>
              <a:gd name="T8" fmla="*/ 2147483646 w 67"/>
              <a:gd name="T9" fmla="*/ 2147483646 h 62"/>
              <a:gd name="T10" fmla="*/ 2147483646 w 67"/>
              <a:gd name="T11" fmla="*/ 2147483646 h 62"/>
              <a:gd name="T12" fmla="*/ 2147483646 w 67"/>
              <a:gd name="T13" fmla="*/ 2147483646 h 62"/>
              <a:gd name="T14" fmla="*/ 2147483646 w 67"/>
              <a:gd name="T15" fmla="*/ 2147483646 h 62"/>
              <a:gd name="T16" fmla="*/ 2147483646 w 67"/>
              <a:gd name="T17" fmla="*/ 2147483646 h 62"/>
              <a:gd name="T18" fmla="*/ 2147483646 w 67"/>
              <a:gd name="T19" fmla="*/ 2147483646 h 62"/>
              <a:gd name="T20" fmla="*/ 2147483646 w 67"/>
              <a:gd name="T21" fmla="*/ 2147483646 h 62"/>
              <a:gd name="T22" fmla="*/ 2147483646 w 67"/>
              <a:gd name="T23" fmla="*/ 2147483646 h 62"/>
              <a:gd name="T24" fmla="*/ 2147483646 w 67"/>
              <a:gd name="T25" fmla="*/ 2147483646 h 62"/>
              <a:gd name="T26" fmla="*/ 2147483646 w 67"/>
              <a:gd name="T27" fmla="*/ 2147483646 h 62"/>
              <a:gd name="T28" fmla="*/ 2147483646 w 67"/>
              <a:gd name="T29" fmla="*/ 2147483646 h 62"/>
              <a:gd name="T30" fmla="*/ 0 w 67"/>
              <a:gd name="T31" fmla="*/ 2147483646 h 62"/>
              <a:gd name="T32" fmla="*/ 0 w 67"/>
              <a:gd name="T33" fmla="*/ 2147483646 h 62"/>
              <a:gd name="T34" fmla="*/ 2147483646 w 67"/>
              <a:gd name="T35" fmla="*/ 2147483646 h 62"/>
              <a:gd name="T36" fmla="*/ 2147483646 w 67"/>
              <a:gd name="T37" fmla="*/ 2147483646 h 62"/>
              <a:gd name="T38" fmla="*/ 2147483646 w 67"/>
              <a:gd name="T39" fmla="*/ 2147483646 h 62"/>
              <a:gd name="T40" fmla="*/ 2147483646 w 67"/>
              <a:gd name="T41" fmla="*/ 0 h 62"/>
              <a:gd name="T42" fmla="*/ 2147483646 w 67"/>
              <a:gd name="T43" fmla="*/ 0 h 62"/>
              <a:gd name="T44" fmla="*/ 2147483646 w 67"/>
              <a:gd name="T45" fmla="*/ 2147483646 h 62"/>
              <a:gd name="T46" fmla="*/ 2147483646 w 67"/>
              <a:gd name="T47" fmla="*/ 2147483646 h 62"/>
              <a:gd name="T48" fmla="*/ 2147483646 w 67"/>
              <a:gd name="T49" fmla="*/ 2147483646 h 62"/>
              <a:gd name="T50" fmla="*/ 2147483646 w 67"/>
              <a:gd name="T51" fmla="*/ 2147483646 h 62"/>
              <a:gd name="T52" fmla="*/ 2147483646 w 67"/>
              <a:gd name="T53" fmla="*/ 2147483646 h 62"/>
              <a:gd name="T54" fmla="*/ 2147483646 w 67"/>
              <a:gd name="T55" fmla="*/ 2147483646 h 62"/>
              <a:gd name="T56" fmla="*/ 2147483646 w 67"/>
              <a:gd name="T57" fmla="*/ 2147483646 h 62"/>
              <a:gd name="T58" fmla="*/ 2147483646 w 67"/>
              <a:gd name="T59" fmla="*/ 2147483646 h 62"/>
              <a:gd name="T60" fmla="*/ 2147483646 w 67"/>
              <a:gd name="T61" fmla="*/ 2147483646 h 62"/>
              <a:gd name="T62" fmla="*/ 2147483646 w 67"/>
              <a:gd name="T63" fmla="*/ 2147483646 h 62"/>
              <a:gd name="T64" fmla="*/ 2147483646 w 67"/>
              <a:gd name="T65" fmla="*/ 2147483646 h 62"/>
              <a:gd name="T66" fmla="*/ 2147483646 w 67"/>
              <a:gd name="T67" fmla="*/ 2147483646 h 62"/>
              <a:gd name="T68" fmla="*/ 2147483646 w 67"/>
              <a:gd name="T69" fmla="*/ 2147483646 h 62"/>
              <a:gd name="T70" fmla="*/ 2147483646 w 67"/>
              <a:gd name="T71" fmla="*/ 2147483646 h 62"/>
              <a:gd name="T72" fmla="*/ 2147483646 w 67"/>
              <a:gd name="T73" fmla="*/ 2147483646 h 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606"/>
          </a:p>
        </p:txBody>
      </p:sp>
      <p:sp>
        <p:nvSpPr>
          <p:cNvPr id="94" name="TextBox 21">
            <a:extLst>
              <a:ext uri="{FF2B5EF4-FFF2-40B4-BE49-F238E27FC236}">
                <a16:creationId xmlns:a16="http://schemas.microsoft.com/office/drawing/2014/main" id="{1061E536-AB8B-4E35-8889-41FFE2DB08F1}"/>
              </a:ext>
            </a:extLst>
          </p:cNvPr>
          <p:cNvSpPr txBox="1">
            <a:spLocks noChangeArrowheads="1"/>
          </p:cNvSpPr>
          <p:nvPr/>
        </p:nvSpPr>
        <p:spPr bwMode="auto">
          <a:xfrm>
            <a:off x="8516659" y="5489841"/>
            <a:ext cx="2886680" cy="401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2008" b="1" dirty="0">
                <a:latin typeface="Arial" panose="020B0604020202020204" pitchFamily="34" charset="0"/>
                <a:cs typeface="Arial" panose="020B0604020202020204" pitchFamily="34" charset="0"/>
              </a:rPr>
              <a:t>External Recognition</a:t>
            </a:r>
            <a:endParaRPr lang="en-US" altLang="en-US" sz="2342" b="1" dirty="0">
              <a:latin typeface="Arial" panose="020B0604020202020204" pitchFamily="34" charset="0"/>
              <a:cs typeface="Arial" panose="020B0604020202020204" pitchFamily="34" charset="0"/>
            </a:endParaRPr>
          </a:p>
        </p:txBody>
      </p:sp>
      <p:sp>
        <p:nvSpPr>
          <p:cNvPr id="95" name="TextBox 22">
            <a:extLst>
              <a:ext uri="{FF2B5EF4-FFF2-40B4-BE49-F238E27FC236}">
                <a16:creationId xmlns:a16="http://schemas.microsoft.com/office/drawing/2014/main" id="{210D7E73-8777-47E2-96AB-3CCA37488EAE}"/>
              </a:ext>
            </a:extLst>
          </p:cNvPr>
          <p:cNvSpPr txBox="1">
            <a:spLocks noChangeArrowheads="1"/>
          </p:cNvSpPr>
          <p:nvPr/>
        </p:nvSpPr>
        <p:spPr bwMode="auto">
          <a:xfrm>
            <a:off x="9702061" y="6016784"/>
            <a:ext cx="2403638" cy="7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1506" dirty="0">
                <a:latin typeface="Arial" panose="020B0604020202020204" pitchFamily="34" charset="0"/>
                <a:cs typeface="Arial" panose="020B0604020202020204" pitchFamily="34" charset="0"/>
              </a:rPr>
              <a:t>Named </a:t>
            </a:r>
            <a:r>
              <a:rPr lang="en-US" altLang="en-US" sz="1506" i="1" dirty="0">
                <a:latin typeface="Arial" panose="020B0604020202020204" pitchFamily="34" charset="0"/>
                <a:cs typeface="Arial" panose="020B0604020202020204" pitchFamily="34" charset="0"/>
              </a:rPr>
              <a:t>Business Review Weekly’s </a:t>
            </a:r>
            <a:r>
              <a:rPr lang="en-US" altLang="en-US" sz="1506" dirty="0">
                <a:latin typeface="Arial" panose="020B0604020202020204" pitchFamily="34" charset="0"/>
                <a:cs typeface="Arial" panose="020B0604020202020204" pitchFamily="34" charset="0"/>
              </a:rPr>
              <a:t>Top 10 Most Innovative Companies.</a:t>
            </a:r>
          </a:p>
        </p:txBody>
      </p:sp>
      <p:pic>
        <p:nvPicPr>
          <p:cNvPr id="43" name="Graphic 42">
            <a:extLst>
              <a:ext uri="{FF2B5EF4-FFF2-40B4-BE49-F238E27FC236}">
                <a16:creationId xmlns:a16="http://schemas.microsoft.com/office/drawing/2014/main" id="{D215C763-01E4-4ED2-B11F-3FD475FF2B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8477" y="1883228"/>
            <a:ext cx="1471205" cy="2148514"/>
          </a:xfrm>
          <a:prstGeom prst="rect">
            <a:avLst/>
          </a:prstGeom>
        </p:spPr>
      </p:pic>
      <p:pic>
        <p:nvPicPr>
          <p:cNvPr id="44" name="Picture 43">
            <a:extLst>
              <a:ext uri="{FF2B5EF4-FFF2-40B4-BE49-F238E27FC236}">
                <a16:creationId xmlns:a16="http://schemas.microsoft.com/office/drawing/2014/main" id="{D1BA6B47-4C6F-4F93-BB08-A0B7D2B5D731}"/>
              </a:ext>
            </a:extLst>
          </p:cNvPr>
          <p:cNvPicPr>
            <a:picLocks noChangeAspect="1"/>
          </p:cNvPicPr>
          <p:nvPr/>
        </p:nvPicPr>
        <p:blipFill>
          <a:blip r:embed="rId5"/>
          <a:stretch>
            <a:fillRect/>
          </a:stretch>
        </p:blipFill>
        <p:spPr>
          <a:xfrm>
            <a:off x="1292226" y="2491570"/>
            <a:ext cx="1505843" cy="2332059"/>
          </a:xfrm>
          <a:prstGeom prst="rect">
            <a:avLst/>
          </a:prstGeom>
        </p:spPr>
      </p:pic>
      <p:pic>
        <p:nvPicPr>
          <p:cNvPr id="45" name="Picture 44">
            <a:extLst>
              <a:ext uri="{FF2B5EF4-FFF2-40B4-BE49-F238E27FC236}">
                <a16:creationId xmlns:a16="http://schemas.microsoft.com/office/drawing/2014/main" id="{F999B6D9-A4AD-431C-85A5-748410C9A21D}"/>
              </a:ext>
            </a:extLst>
          </p:cNvPr>
          <p:cNvPicPr>
            <a:picLocks noChangeAspect="1"/>
          </p:cNvPicPr>
          <p:nvPr/>
        </p:nvPicPr>
        <p:blipFill>
          <a:blip r:embed="rId6"/>
          <a:stretch>
            <a:fillRect/>
          </a:stretch>
        </p:blipFill>
        <p:spPr>
          <a:xfrm>
            <a:off x="1601526" y="5056710"/>
            <a:ext cx="1510098" cy="2078678"/>
          </a:xfrm>
          <a:prstGeom prst="rect">
            <a:avLst/>
          </a:prstGeom>
        </p:spPr>
      </p:pic>
      <p:pic>
        <p:nvPicPr>
          <p:cNvPr id="46" name="Graphic 45">
            <a:extLst>
              <a:ext uri="{FF2B5EF4-FFF2-40B4-BE49-F238E27FC236}">
                <a16:creationId xmlns:a16="http://schemas.microsoft.com/office/drawing/2014/main" id="{CA74875A-74E0-4805-AFDA-073CED9F1EF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899" y="4345768"/>
            <a:ext cx="1790461" cy="2332059"/>
          </a:xfrm>
          <a:prstGeom prst="rect">
            <a:avLst/>
          </a:prstGeom>
        </p:spPr>
      </p:pic>
    </p:spTree>
    <p:extLst>
      <p:ext uri="{BB962C8B-B14F-4D97-AF65-F5344CB8AC3E}">
        <p14:creationId xmlns:p14="http://schemas.microsoft.com/office/powerpoint/2010/main" val="372786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1B49AE-8B76-4D60-8EF7-5F528014DF52}"/>
              </a:ext>
            </a:extLst>
          </p:cNvPr>
          <p:cNvSpPr/>
          <p:nvPr/>
        </p:nvSpPr>
        <p:spPr>
          <a:xfrm>
            <a:off x="0" y="1661887"/>
            <a:ext cx="3218696" cy="6201869"/>
          </a:xfrm>
          <a:prstGeom prst="rect">
            <a:avLst/>
          </a:prstGeom>
          <a:solidFill>
            <a:schemeClr val="accent5">
              <a:alpha val="12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506" dirty="0">
              <a:solidFill>
                <a:schemeClr val="bg2"/>
              </a:solidFill>
            </a:endParaRPr>
          </a:p>
        </p:txBody>
      </p:sp>
      <p:sp>
        <p:nvSpPr>
          <p:cNvPr id="2" name="Title 1">
            <a:extLst>
              <a:ext uri="{FF2B5EF4-FFF2-40B4-BE49-F238E27FC236}">
                <a16:creationId xmlns:a16="http://schemas.microsoft.com/office/drawing/2014/main" id="{D97BE213-EB1E-479C-AAF7-4CE89B1EC64C}"/>
              </a:ext>
            </a:extLst>
          </p:cNvPr>
          <p:cNvSpPr>
            <a:spLocks noGrp="1"/>
          </p:cNvSpPr>
          <p:nvPr>
            <p:ph type="title"/>
          </p:nvPr>
        </p:nvSpPr>
        <p:spPr/>
        <p:txBody>
          <a:bodyPr>
            <a:normAutofit/>
          </a:bodyPr>
          <a:lstStyle/>
          <a:p>
            <a:r>
              <a:rPr lang="en-US" sz="4400" b="1" dirty="0">
                <a:solidFill>
                  <a:schemeClr val="accent2"/>
                </a:solidFill>
              </a:rPr>
              <a:t>First critical steps</a:t>
            </a:r>
          </a:p>
        </p:txBody>
      </p:sp>
      <p:sp>
        <p:nvSpPr>
          <p:cNvPr id="18" name="Title 1">
            <a:extLst>
              <a:ext uri="{FF2B5EF4-FFF2-40B4-BE49-F238E27FC236}">
                <a16:creationId xmlns:a16="http://schemas.microsoft.com/office/drawing/2014/main" id="{8B8D0998-726B-4946-91E5-6242F8F11768}"/>
              </a:ext>
            </a:extLst>
          </p:cNvPr>
          <p:cNvSpPr txBox="1">
            <a:spLocks/>
          </p:cNvSpPr>
          <p:nvPr/>
        </p:nvSpPr>
        <p:spPr>
          <a:xfrm>
            <a:off x="3261831" y="3755913"/>
            <a:ext cx="3326599" cy="679990"/>
          </a:xfrm>
          <a:prstGeom prst="rect">
            <a:avLst/>
          </a:prstGeom>
        </p:spPr>
        <p:txBody>
          <a:bodyPr vert="horz" lIns="91440" tIns="45720" rIns="91440" bIns="45720" rtlCol="0" anchor="ctr">
            <a:no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r>
              <a:rPr lang="en-US" sz="2855" dirty="0"/>
              <a:t>Kristen – Engineering</a:t>
            </a:r>
          </a:p>
        </p:txBody>
      </p:sp>
      <p:sp>
        <p:nvSpPr>
          <p:cNvPr id="25" name="Rectangle 24">
            <a:extLst>
              <a:ext uri="{FF2B5EF4-FFF2-40B4-BE49-F238E27FC236}">
                <a16:creationId xmlns:a16="http://schemas.microsoft.com/office/drawing/2014/main" id="{60DAC0F3-54C4-4BAB-A60A-D9B7A81333FD}"/>
              </a:ext>
            </a:extLst>
          </p:cNvPr>
          <p:cNvSpPr/>
          <p:nvPr/>
        </p:nvSpPr>
        <p:spPr>
          <a:xfrm>
            <a:off x="3292732" y="4284027"/>
            <a:ext cx="3123640" cy="1323439"/>
          </a:xfrm>
          <a:prstGeom prst="rect">
            <a:avLst/>
          </a:prstGeom>
        </p:spPr>
        <p:txBody>
          <a:bodyPr wrap="square">
            <a:spAutoFit/>
          </a:bodyPr>
          <a:lstStyle/>
          <a:p>
            <a:pPr algn="ctr"/>
            <a:r>
              <a:rPr lang="en-US" sz="2000" dirty="0"/>
              <a:t>“What do you think I have been doing for the last 20 years?  It is about time others get in the game.”</a:t>
            </a:r>
          </a:p>
        </p:txBody>
      </p:sp>
      <p:sp>
        <p:nvSpPr>
          <p:cNvPr id="26" name="Title 1">
            <a:extLst>
              <a:ext uri="{FF2B5EF4-FFF2-40B4-BE49-F238E27FC236}">
                <a16:creationId xmlns:a16="http://schemas.microsoft.com/office/drawing/2014/main" id="{AEABE472-9761-4C6C-B9D4-B8AB6189FDF7}"/>
              </a:ext>
            </a:extLst>
          </p:cNvPr>
          <p:cNvSpPr txBox="1">
            <a:spLocks/>
          </p:cNvSpPr>
          <p:nvPr/>
        </p:nvSpPr>
        <p:spPr>
          <a:xfrm>
            <a:off x="9758891" y="3657254"/>
            <a:ext cx="3326599" cy="679990"/>
          </a:xfrm>
          <a:prstGeom prst="rect">
            <a:avLst/>
          </a:prstGeom>
        </p:spPr>
        <p:txBody>
          <a:bodyPr vert="horz" lIns="81599" tIns="40799" rIns="81599" bIns="40799"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55" dirty="0"/>
              <a:t>Ginger - Operations</a:t>
            </a:r>
          </a:p>
        </p:txBody>
      </p:sp>
      <p:sp>
        <p:nvSpPr>
          <p:cNvPr id="27" name="Rectangle 26">
            <a:extLst>
              <a:ext uri="{FF2B5EF4-FFF2-40B4-BE49-F238E27FC236}">
                <a16:creationId xmlns:a16="http://schemas.microsoft.com/office/drawing/2014/main" id="{D541196D-11AB-4DEC-A063-90EDF8C33AE4}"/>
              </a:ext>
            </a:extLst>
          </p:cNvPr>
          <p:cNvSpPr/>
          <p:nvPr/>
        </p:nvSpPr>
        <p:spPr>
          <a:xfrm>
            <a:off x="9807743" y="4284027"/>
            <a:ext cx="3197057" cy="1631216"/>
          </a:xfrm>
          <a:prstGeom prst="rect">
            <a:avLst/>
          </a:prstGeom>
        </p:spPr>
        <p:txBody>
          <a:bodyPr wrap="square">
            <a:spAutoFit/>
          </a:bodyPr>
          <a:lstStyle/>
          <a:p>
            <a:pPr algn="ctr"/>
            <a:r>
              <a:rPr lang="en-US" sz="2000" dirty="0"/>
              <a:t>“Sounds great, but we have heard this stuff before.  By the way – can’t you just approve my purchase order?”</a:t>
            </a:r>
          </a:p>
        </p:txBody>
      </p:sp>
      <p:sp>
        <p:nvSpPr>
          <p:cNvPr id="28" name="Title 1">
            <a:extLst>
              <a:ext uri="{FF2B5EF4-FFF2-40B4-BE49-F238E27FC236}">
                <a16:creationId xmlns:a16="http://schemas.microsoft.com/office/drawing/2014/main" id="{19CDA461-136F-4C33-87AB-8B17EBD297FE}"/>
              </a:ext>
            </a:extLst>
          </p:cNvPr>
          <p:cNvSpPr txBox="1">
            <a:spLocks/>
          </p:cNvSpPr>
          <p:nvPr/>
        </p:nvSpPr>
        <p:spPr>
          <a:xfrm>
            <a:off x="6646343" y="5143810"/>
            <a:ext cx="3097853" cy="627922"/>
          </a:xfrm>
          <a:prstGeom prst="rect">
            <a:avLst/>
          </a:prstGeom>
        </p:spPr>
        <p:txBody>
          <a:bodyPr vert="horz" lIns="81599" tIns="40799" rIns="81599" bIns="40799"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55" dirty="0"/>
              <a:t>John – Finance</a:t>
            </a:r>
          </a:p>
        </p:txBody>
      </p:sp>
      <p:sp>
        <p:nvSpPr>
          <p:cNvPr id="29" name="Rectangle 28">
            <a:extLst>
              <a:ext uri="{FF2B5EF4-FFF2-40B4-BE49-F238E27FC236}">
                <a16:creationId xmlns:a16="http://schemas.microsoft.com/office/drawing/2014/main" id="{CF8FCFCE-E5F6-4C28-AAFC-AE8FA092AD21}"/>
              </a:ext>
            </a:extLst>
          </p:cNvPr>
          <p:cNvSpPr/>
          <p:nvPr/>
        </p:nvSpPr>
        <p:spPr>
          <a:xfrm>
            <a:off x="6683128" y="5702298"/>
            <a:ext cx="3024281" cy="1323439"/>
          </a:xfrm>
          <a:prstGeom prst="rect">
            <a:avLst/>
          </a:prstGeom>
        </p:spPr>
        <p:txBody>
          <a:bodyPr wrap="square">
            <a:spAutoFit/>
          </a:bodyPr>
          <a:lstStyle/>
          <a:p>
            <a:pPr algn="ctr"/>
            <a:r>
              <a:rPr lang="en-US" sz="2000" dirty="0"/>
              <a:t>“We have been pretty successful to date and it sounds risky.  Let’s table this until next fiscal year.”</a:t>
            </a:r>
          </a:p>
        </p:txBody>
      </p:sp>
      <p:sp>
        <p:nvSpPr>
          <p:cNvPr id="30" name="Title 1">
            <a:extLst>
              <a:ext uri="{FF2B5EF4-FFF2-40B4-BE49-F238E27FC236}">
                <a16:creationId xmlns:a16="http://schemas.microsoft.com/office/drawing/2014/main" id="{D97703B3-7AA3-40BB-9DBF-51D029F8B45D}"/>
              </a:ext>
            </a:extLst>
          </p:cNvPr>
          <p:cNvSpPr txBox="1">
            <a:spLocks/>
          </p:cNvSpPr>
          <p:nvPr/>
        </p:nvSpPr>
        <p:spPr>
          <a:xfrm>
            <a:off x="8970" y="5596580"/>
            <a:ext cx="3123640" cy="679990"/>
          </a:xfrm>
          <a:prstGeom prst="rect">
            <a:avLst/>
          </a:prstGeom>
        </p:spPr>
        <p:txBody>
          <a:bodyPr vert="horz" lIns="91440" tIns="45720" rIns="91440" bIns="45720" rtlCol="0" anchor="ctr">
            <a:noAutofit/>
          </a:bodyPr>
          <a:lstStyle>
            <a:lvl1pPr algn="l" defTabSz="975390" rtl="0" eaLnBrk="1" latinLnBrk="0" hangingPunct="1">
              <a:lnSpc>
                <a:spcPct val="90000"/>
              </a:lnSpc>
              <a:spcBef>
                <a:spcPct val="0"/>
              </a:spcBef>
              <a:buNone/>
              <a:defRPr sz="4693" kern="1200">
                <a:solidFill>
                  <a:schemeClr val="tx1"/>
                </a:solidFill>
                <a:latin typeface="+mj-lt"/>
                <a:ea typeface="+mj-ea"/>
                <a:cs typeface="+mj-cs"/>
              </a:defRPr>
            </a:lvl1pPr>
          </a:lstStyle>
          <a:p>
            <a:pPr algn="ctr"/>
            <a:r>
              <a:rPr lang="en-US" sz="2855" dirty="0"/>
              <a:t>Robert – Executive</a:t>
            </a:r>
          </a:p>
        </p:txBody>
      </p:sp>
      <p:pic>
        <p:nvPicPr>
          <p:cNvPr id="15" name="Graphic 14">
            <a:extLst>
              <a:ext uri="{FF2B5EF4-FFF2-40B4-BE49-F238E27FC236}">
                <a16:creationId xmlns:a16="http://schemas.microsoft.com/office/drawing/2014/main" id="{603B7203-7D28-477A-83AA-586D5A1DEA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571" y="2059615"/>
            <a:ext cx="2326903" cy="3398156"/>
          </a:xfrm>
          <a:prstGeom prst="rect">
            <a:avLst/>
          </a:prstGeom>
        </p:spPr>
      </p:pic>
      <p:pic>
        <p:nvPicPr>
          <p:cNvPr id="7" name="Picture 6">
            <a:extLst>
              <a:ext uri="{FF2B5EF4-FFF2-40B4-BE49-F238E27FC236}">
                <a16:creationId xmlns:a16="http://schemas.microsoft.com/office/drawing/2014/main" id="{6BD9F0DF-3BAC-46C6-9A24-5D08C6C0F161}"/>
              </a:ext>
            </a:extLst>
          </p:cNvPr>
          <p:cNvPicPr>
            <a:picLocks noChangeAspect="1"/>
          </p:cNvPicPr>
          <p:nvPr/>
        </p:nvPicPr>
        <p:blipFill>
          <a:blip r:embed="rId5"/>
          <a:stretch>
            <a:fillRect/>
          </a:stretch>
        </p:blipFill>
        <p:spPr>
          <a:xfrm>
            <a:off x="4026579" y="1543418"/>
            <a:ext cx="1505843" cy="2332059"/>
          </a:xfrm>
          <a:prstGeom prst="rect">
            <a:avLst/>
          </a:prstGeom>
        </p:spPr>
      </p:pic>
      <p:pic>
        <p:nvPicPr>
          <p:cNvPr id="8" name="Picture 7">
            <a:extLst>
              <a:ext uri="{FF2B5EF4-FFF2-40B4-BE49-F238E27FC236}">
                <a16:creationId xmlns:a16="http://schemas.microsoft.com/office/drawing/2014/main" id="{CA570D21-CCD3-4205-B074-40B4FD971A4D}"/>
              </a:ext>
            </a:extLst>
          </p:cNvPr>
          <p:cNvPicPr>
            <a:picLocks noChangeAspect="1"/>
          </p:cNvPicPr>
          <p:nvPr/>
        </p:nvPicPr>
        <p:blipFill>
          <a:blip r:embed="rId6"/>
          <a:stretch>
            <a:fillRect/>
          </a:stretch>
        </p:blipFill>
        <p:spPr>
          <a:xfrm>
            <a:off x="10569360" y="1256238"/>
            <a:ext cx="1705660" cy="2347872"/>
          </a:xfrm>
          <a:prstGeom prst="rect">
            <a:avLst/>
          </a:prstGeom>
        </p:spPr>
      </p:pic>
      <p:pic>
        <p:nvPicPr>
          <p:cNvPr id="71" name="Graphic 70">
            <a:extLst>
              <a:ext uri="{FF2B5EF4-FFF2-40B4-BE49-F238E27FC236}">
                <a16:creationId xmlns:a16="http://schemas.microsoft.com/office/drawing/2014/main" id="{0EFE04B1-F39B-4072-B9ED-9FBD65D274F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81120" y="2563785"/>
            <a:ext cx="1962880" cy="2556633"/>
          </a:xfrm>
          <a:prstGeom prst="rect">
            <a:avLst/>
          </a:prstGeom>
        </p:spPr>
      </p:pic>
    </p:spTree>
    <p:extLst>
      <p:ext uri="{BB962C8B-B14F-4D97-AF65-F5344CB8AC3E}">
        <p14:creationId xmlns:p14="http://schemas.microsoft.com/office/powerpoint/2010/main" val="361101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A31F0C-5891-4CF3-9768-6BCE9BC96D4D}"/>
              </a:ext>
            </a:extLst>
          </p:cNvPr>
          <p:cNvPicPr>
            <a:picLocks noChangeAspect="1"/>
          </p:cNvPicPr>
          <p:nvPr/>
        </p:nvPicPr>
        <p:blipFill rotWithShape="1">
          <a:blip r:embed="rId2">
            <a:extLst>
              <a:ext uri="{28A0092B-C50C-407E-A947-70E740481C1C}">
                <a14:useLocalDpi xmlns:a14="http://schemas.microsoft.com/office/drawing/2010/main" val="0"/>
              </a:ext>
            </a:extLst>
          </a:blip>
          <a:srcRect r="8427"/>
          <a:stretch/>
        </p:blipFill>
        <p:spPr>
          <a:xfrm>
            <a:off x="1" y="597647"/>
            <a:ext cx="8965125" cy="6119906"/>
          </a:xfrm>
          <a:prstGeom prst="rect">
            <a:avLst/>
          </a:prstGeom>
        </p:spPr>
      </p:pic>
      <p:sp>
        <p:nvSpPr>
          <p:cNvPr id="12" name="Rectangle 11">
            <a:extLst>
              <a:ext uri="{FF2B5EF4-FFF2-40B4-BE49-F238E27FC236}">
                <a16:creationId xmlns:a16="http://schemas.microsoft.com/office/drawing/2014/main" id="{5A933037-5545-4687-B814-2089686DF587}"/>
              </a:ext>
            </a:extLst>
          </p:cNvPr>
          <p:cNvSpPr/>
          <p:nvPr/>
        </p:nvSpPr>
        <p:spPr>
          <a:xfrm>
            <a:off x="6502399" y="597647"/>
            <a:ext cx="6502400" cy="6119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6" dirty="0"/>
          </a:p>
        </p:txBody>
      </p:sp>
      <p:sp>
        <p:nvSpPr>
          <p:cNvPr id="15" name="Rectangle 14">
            <a:extLst>
              <a:ext uri="{FF2B5EF4-FFF2-40B4-BE49-F238E27FC236}">
                <a16:creationId xmlns:a16="http://schemas.microsoft.com/office/drawing/2014/main" id="{92492B0E-F461-4346-94F1-DC3D46C4A2C8}"/>
              </a:ext>
            </a:extLst>
          </p:cNvPr>
          <p:cNvSpPr/>
          <p:nvPr/>
        </p:nvSpPr>
        <p:spPr>
          <a:xfrm>
            <a:off x="1" y="1910939"/>
            <a:ext cx="6502400" cy="397875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9134"/>
            <a:r>
              <a:rPr lang="en-US" sz="3200" dirty="0">
                <a:latin typeface="Arial" panose="020B0604020202020204" pitchFamily="34" charset="0"/>
                <a:cs typeface="Arial" panose="020B0604020202020204" pitchFamily="34" charset="0"/>
              </a:rPr>
              <a:t>WRF 4642 – Fostering Innovation within Water and Wastewater Utilities</a:t>
            </a:r>
          </a:p>
          <a:p>
            <a:pPr marL="389134"/>
            <a:endParaRPr lang="en-US" sz="3200" dirty="0">
              <a:latin typeface="Arial" panose="020B0604020202020204" pitchFamily="34" charset="0"/>
              <a:cs typeface="Arial" panose="020B0604020202020204" pitchFamily="34" charset="0"/>
            </a:endParaRPr>
          </a:p>
          <a:p>
            <a:pPr marL="389134"/>
            <a:r>
              <a:rPr lang="en-US" sz="3200" dirty="0">
                <a:latin typeface="Arial" panose="020B0604020202020204" pitchFamily="34" charset="0"/>
                <a:cs typeface="Arial" panose="020B0604020202020204" pitchFamily="34" charset="0"/>
              </a:rPr>
              <a:t>WRF 4907 – Leading Water Utility Innovation</a:t>
            </a:r>
          </a:p>
        </p:txBody>
      </p:sp>
      <p:sp>
        <p:nvSpPr>
          <p:cNvPr id="4" name="TextBox 3">
            <a:extLst>
              <a:ext uri="{FF2B5EF4-FFF2-40B4-BE49-F238E27FC236}">
                <a16:creationId xmlns:a16="http://schemas.microsoft.com/office/drawing/2014/main" id="{1F3D3B9D-3E05-40B4-994E-D9CF71D06A64}"/>
              </a:ext>
            </a:extLst>
          </p:cNvPr>
          <p:cNvSpPr txBox="1"/>
          <p:nvPr/>
        </p:nvSpPr>
        <p:spPr>
          <a:xfrm>
            <a:off x="8489245" y="2960488"/>
            <a:ext cx="4589929" cy="1945982"/>
          </a:xfrm>
          <a:prstGeom prst="rect">
            <a:avLst/>
          </a:prstGeom>
          <a:noFill/>
        </p:spPr>
        <p:txBody>
          <a:bodyPr wrap="square" rtlCol="0">
            <a:spAutoFit/>
          </a:bodyPr>
          <a:lstStyle/>
          <a:p>
            <a:r>
              <a:rPr lang="en-US" sz="2677" dirty="0"/>
              <a:t>Jason T Carter, PE</a:t>
            </a:r>
          </a:p>
          <a:p>
            <a:r>
              <a:rPr lang="en-US" sz="2342" dirty="0"/>
              <a:t>Vice President</a:t>
            </a:r>
          </a:p>
          <a:p>
            <a:r>
              <a:rPr lang="en-US" sz="2342" dirty="0"/>
              <a:t>Water Strategy &amp; Innovation Lead</a:t>
            </a:r>
          </a:p>
          <a:p>
            <a:r>
              <a:rPr lang="en-US" sz="2342" dirty="0"/>
              <a:t>(c) 205.253.2276</a:t>
            </a:r>
          </a:p>
          <a:p>
            <a:r>
              <a:rPr lang="en-US" sz="2342" dirty="0"/>
              <a:t>(e) jason.carter@arcadis.com</a:t>
            </a:r>
          </a:p>
        </p:txBody>
      </p:sp>
      <p:pic>
        <p:nvPicPr>
          <p:cNvPr id="6" name="Picture 5" descr="A person wearing a suit and tie smiling at the camera&#10;&#10;Description automatically generated">
            <a:extLst>
              <a:ext uri="{FF2B5EF4-FFF2-40B4-BE49-F238E27FC236}">
                <a16:creationId xmlns:a16="http://schemas.microsoft.com/office/drawing/2014/main" id="{D16CA5AC-6ED5-4B01-8225-7ECC7D9209EC}"/>
              </a:ext>
            </a:extLst>
          </p:cNvPr>
          <p:cNvPicPr>
            <a:picLocks noChangeAspect="1"/>
          </p:cNvPicPr>
          <p:nvPr/>
        </p:nvPicPr>
        <p:blipFill rotWithShape="1">
          <a:blip r:embed="rId3">
            <a:extLst>
              <a:ext uri="{28A0092B-C50C-407E-A947-70E740481C1C}">
                <a14:useLocalDpi xmlns:a14="http://schemas.microsoft.com/office/drawing/2010/main" val="0"/>
              </a:ext>
            </a:extLst>
          </a:blip>
          <a:srcRect l="11376" t="2448" r="12764" b="26091"/>
          <a:stretch/>
        </p:blipFill>
        <p:spPr>
          <a:xfrm>
            <a:off x="6243180" y="2545550"/>
            <a:ext cx="2171690" cy="2775857"/>
          </a:xfrm>
          <a:prstGeom prst="rect">
            <a:avLst/>
          </a:prstGeom>
        </p:spPr>
      </p:pic>
      <p:pic>
        <p:nvPicPr>
          <p:cNvPr id="11" name="Picture 10">
            <a:extLst>
              <a:ext uri="{FF2B5EF4-FFF2-40B4-BE49-F238E27FC236}">
                <a16:creationId xmlns:a16="http://schemas.microsoft.com/office/drawing/2014/main" id="{5863CDE7-D3D3-4C85-A251-6FFADB04A8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8478" y="425221"/>
            <a:ext cx="3466264" cy="529245"/>
          </a:xfrm>
          <a:prstGeom prst="rect">
            <a:avLst/>
          </a:prstGeom>
        </p:spPr>
      </p:pic>
      <p:pic>
        <p:nvPicPr>
          <p:cNvPr id="13" name="Picture 12">
            <a:extLst>
              <a:ext uri="{FF2B5EF4-FFF2-40B4-BE49-F238E27FC236}">
                <a16:creationId xmlns:a16="http://schemas.microsoft.com/office/drawing/2014/main" id="{24672B91-B099-4D17-885F-DB98CCAB934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0090585" y="5138937"/>
            <a:ext cx="2484157" cy="2484157"/>
          </a:xfrm>
          <a:prstGeom prst="rect">
            <a:avLst/>
          </a:prstGeom>
        </p:spPr>
      </p:pic>
    </p:spTree>
    <p:extLst>
      <p:ext uri="{BB962C8B-B14F-4D97-AF65-F5344CB8AC3E}">
        <p14:creationId xmlns:p14="http://schemas.microsoft.com/office/powerpoint/2010/main" val="945888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B1B49AE-8B76-4D60-8EF7-5F528014DF52}"/>
              </a:ext>
            </a:extLst>
          </p:cNvPr>
          <p:cNvSpPr/>
          <p:nvPr/>
        </p:nvSpPr>
        <p:spPr>
          <a:xfrm>
            <a:off x="0" y="1661887"/>
            <a:ext cx="3218696" cy="6201869"/>
          </a:xfrm>
          <a:prstGeom prst="rect">
            <a:avLst/>
          </a:prstGeom>
          <a:solidFill>
            <a:schemeClr val="accent5">
              <a:alpha val="12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sz="1506" dirty="0">
              <a:solidFill>
                <a:schemeClr val="bg2"/>
              </a:solidFill>
            </a:endParaRPr>
          </a:p>
        </p:txBody>
      </p:sp>
      <p:sp>
        <p:nvSpPr>
          <p:cNvPr id="2" name="Title 1">
            <a:extLst>
              <a:ext uri="{FF2B5EF4-FFF2-40B4-BE49-F238E27FC236}">
                <a16:creationId xmlns:a16="http://schemas.microsoft.com/office/drawing/2014/main" id="{D97BE213-EB1E-479C-AAF7-4CE89B1EC64C}"/>
              </a:ext>
            </a:extLst>
          </p:cNvPr>
          <p:cNvSpPr>
            <a:spLocks noGrp="1"/>
          </p:cNvSpPr>
          <p:nvPr>
            <p:ph type="title"/>
          </p:nvPr>
        </p:nvSpPr>
        <p:spPr/>
        <p:txBody>
          <a:bodyPr>
            <a:normAutofit/>
          </a:bodyPr>
          <a:lstStyle/>
          <a:p>
            <a:r>
              <a:rPr lang="en-US" sz="4400" b="1" dirty="0">
                <a:solidFill>
                  <a:schemeClr val="accent2"/>
                </a:solidFill>
              </a:rPr>
              <a:t>Headwinds to innovation</a:t>
            </a:r>
          </a:p>
        </p:txBody>
      </p:sp>
      <p:graphicFrame>
        <p:nvGraphicFramePr>
          <p:cNvPr id="16" name="Chart 15">
            <a:extLst>
              <a:ext uri="{FF2B5EF4-FFF2-40B4-BE49-F238E27FC236}">
                <a16:creationId xmlns:a16="http://schemas.microsoft.com/office/drawing/2014/main" id="{3938B8C1-76D9-4720-A962-7DB89BF6E43D}"/>
              </a:ext>
            </a:extLst>
          </p:cNvPr>
          <p:cNvGraphicFramePr>
            <a:graphicFrameLocks/>
          </p:cNvGraphicFramePr>
          <p:nvPr>
            <p:extLst>
              <p:ext uri="{D42A27DB-BD31-4B8C-83A1-F6EECF244321}">
                <p14:modId xmlns:p14="http://schemas.microsoft.com/office/powerpoint/2010/main" val="119969329"/>
              </p:ext>
            </p:extLst>
          </p:nvPr>
        </p:nvGraphicFramePr>
        <p:xfrm>
          <a:off x="3568659" y="1811200"/>
          <a:ext cx="6491067" cy="4445432"/>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4">
            <a:extLst>
              <a:ext uri="{FF2B5EF4-FFF2-40B4-BE49-F238E27FC236}">
                <a16:creationId xmlns:a16="http://schemas.microsoft.com/office/drawing/2014/main" id="{B1B3E35D-D2EC-472E-8CA1-948518EAA78B}"/>
              </a:ext>
            </a:extLst>
          </p:cNvPr>
          <p:cNvSpPr txBox="1">
            <a:spLocks noChangeArrowheads="1"/>
          </p:cNvSpPr>
          <p:nvPr/>
        </p:nvSpPr>
        <p:spPr bwMode="auto">
          <a:xfrm>
            <a:off x="8739141" y="2553532"/>
            <a:ext cx="28564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2000" dirty="0">
                <a:latin typeface="Arial" panose="020B0604020202020204" pitchFamily="34" charset="0"/>
                <a:cs typeface="Arial" panose="020B0604020202020204" pitchFamily="34" charset="0"/>
              </a:rPr>
              <a:t>33% Cultural Inertia</a:t>
            </a:r>
          </a:p>
        </p:txBody>
      </p:sp>
      <p:sp>
        <p:nvSpPr>
          <p:cNvPr id="21" name="TextBox 5">
            <a:extLst>
              <a:ext uri="{FF2B5EF4-FFF2-40B4-BE49-F238E27FC236}">
                <a16:creationId xmlns:a16="http://schemas.microsoft.com/office/drawing/2014/main" id="{018F59BB-B875-45B5-8F2E-09F0C9AC17EE}"/>
              </a:ext>
            </a:extLst>
          </p:cNvPr>
          <p:cNvSpPr txBox="1">
            <a:spLocks noChangeArrowheads="1"/>
          </p:cNvSpPr>
          <p:nvPr/>
        </p:nvSpPr>
        <p:spPr bwMode="auto">
          <a:xfrm>
            <a:off x="9392063" y="3536232"/>
            <a:ext cx="32897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2000" dirty="0">
                <a:latin typeface="Arial" panose="020B0604020202020204" pitchFamily="34" charset="0"/>
                <a:cs typeface="Arial" panose="020B0604020202020204" pitchFamily="34" charset="0"/>
              </a:rPr>
              <a:t>30% Tenured Employees</a:t>
            </a:r>
          </a:p>
        </p:txBody>
      </p:sp>
      <p:sp>
        <p:nvSpPr>
          <p:cNvPr id="23" name="TextBox 6">
            <a:extLst>
              <a:ext uri="{FF2B5EF4-FFF2-40B4-BE49-F238E27FC236}">
                <a16:creationId xmlns:a16="http://schemas.microsoft.com/office/drawing/2014/main" id="{DA89ED4A-B96A-499C-BEF5-7ADE5D69C892}"/>
              </a:ext>
            </a:extLst>
          </p:cNvPr>
          <p:cNvSpPr txBox="1">
            <a:spLocks noChangeArrowheads="1"/>
          </p:cNvSpPr>
          <p:nvPr/>
        </p:nvSpPr>
        <p:spPr bwMode="auto">
          <a:xfrm>
            <a:off x="9200946" y="4650396"/>
            <a:ext cx="33951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gn="ctr">
              <a:lnSpc>
                <a:spcPct val="100000"/>
              </a:lnSpc>
              <a:spcBef>
                <a:spcPct val="0"/>
              </a:spcBef>
              <a:buFontTx/>
              <a:buNone/>
            </a:pPr>
            <a:r>
              <a:rPr lang="en-US" altLang="en-US" sz="2000" dirty="0">
                <a:latin typeface="Arial" panose="020B0604020202020204" pitchFamily="34" charset="0"/>
                <a:cs typeface="Arial" panose="020B0604020202020204" pitchFamily="34" charset="0"/>
              </a:rPr>
              <a:t>26% Organizational Silos</a:t>
            </a:r>
          </a:p>
        </p:txBody>
      </p:sp>
      <p:sp>
        <p:nvSpPr>
          <p:cNvPr id="30" name="TextBox 7">
            <a:extLst>
              <a:ext uri="{FF2B5EF4-FFF2-40B4-BE49-F238E27FC236}">
                <a16:creationId xmlns:a16="http://schemas.microsoft.com/office/drawing/2014/main" id="{E04F8A2C-9DD0-47FC-ABEF-58A7C6D54E4B}"/>
              </a:ext>
            </a:extLst>
          </p:cNvPr>
          <p:cNvSpPr txBox="1">
            <a:spLocks noChangeArrowheads="1"/>
          </p:cNvSpPr>
          <p:nvPr/>
        </p:nvSpPr>
        <p:spPr bwMode="auto">
          <a:xfrm>
            <a:off x="8874574" y="5588290"/>
            <a:ext cx="39061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Roboto Light"/>
              </a:defRPr>
            </a:lvl1pPr>
            <a:lvl2pPr marL="742950" indent="-285750">
              <a:lnSpc>
                <a:spcPct val="90000"/>
              </a:lnSpc>
              <a:spcBef>
                <a:spcPts val="500"/>
              </a:spcBef>
              <a:buFont typeface="Arial" panose="020B0604020202020204" pitchFamily="34" charset="0"/>
              <a:buChar char="•"/>
              <a:defRPr sz="2400">
                <a:solidFill>
                  <a:schemeClr val="tx1"/>
                </a:solidFill>
                <a:latin typeface="Roboto Light"/>
              </a:defRPr>
            </a:lvl2pPr>
            <a:lvl3pPr marL="1143000" indent="-228600">
              <a:lnSpc>
                <a:spcPct val="90000"/>
              </a:lnSpc>
              <a:spcBef>
                <a:spcPts val="500"/>
              </a:spcBef>
              <a:buFont typeface="Arial" panose="020B0604020202020204" pitchFamily="34" charset="0"/>
              <a:buChar char="•"/>
              <a:defRPr sz="2000">
                <a:solidFill>
                  <a:schemeClr val="tx1"/>
                </a:solidFill>
                <a:latin typeface="Roboto Light"/>
              </a:defRPr>
            </a:lvl3pPr>
            <a:lvl4pPr marL="1600200" indent="-228600">
              <a:lnSpc>
                <a:spcPct val="90000"/>
              </a:lnSpc>
              <a:spcBef>
                <a:spcPts val="500"/>
              </a:spcBef>
              <a:buFont typeface="Arial" panose="020B0604020202020204" pitchFamily="34" charset="0"/>
              <a:buChar char="•"/>
              <a:defRPr>
                <a:solidFill>
                  <a:schemeClr val="tx1"/>
                </a:solidFill>
                <a:latin typeface="Roboto Light"/>
              </a:defRPr>
            </a:lvl4pPr>
            <a:lvl5pPr marL="2057400" indent="-228600">
              <a:lnSpc>
                <a:spcPct val="90000"/>
              </a:lnSpc>
              <a:spcBef>
                <a:spcPts val="500"/>
              </a:spcBef>
              <a:buFont typeface="Arial" panose="020B0604020202020204" pitchFamily="34" charset="0"/>
              <a:buChar char="•"/>
              <a:defRPr>
                <a:solidFill>
                  <a:schemeClr val="tx1"/>
                </a:solidFill>
                <a:latin typeface="Roboto Light"/>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Roboto Light"/>
              </a:defRPr>
            </a:lvl9pPr>
          </a:lstStyle>
          <a:p>
            <a:pPr>
              <a:lnSpc>
                <a:spcPct val="100000"/>
              </a:lnSpc>
              <a:spcBef>
                <a:spcPct val="0"/>
              </a:spcBef>
              <a:buFontTx/>
              <a:buNone/>
            </a:pPr>
            <a:r>
              <a:rPr lang="en-US" altLang="en-US" sz="2000" dirty="0">
                <a:latin typeface="Arial" panose="020B0604020202020204" pitchFamily="34" charset="0"/>
                <a:cs typeface="Arial" panose="020B0604020202020204" pitchFamily="34" charset="0"/>
              </a:rPr>
              <a:t>11% Executive Management</a:t>
            </a:r>
          </a:p>
        </p:txBody>
      </p:sp>
      <p:graphicFrame>
        <p:nvGraphicFramePr>
          <p:cNvPr id="31" name="Chart 30">
            <a:extLst>
              <a:ext uri="{FF2B5EF4-FFF2-40B4-BE49-F238E27FC236}">
                <a16:creationId xmlns:a16="http://schemas.microsoft.com/office/drawing/2014/main" id="{49106ED5-47D5-4C84-8FCE-BD93F8B4E849}"/>
              </a:ext>
            </a:extLst>
          </p:cNvPr>
          <p:cNvGraphicFramePr>
            <a:graphicFrameLocks/>
          </p:cNvGraphicFramePr>
          <p:nvPr>
            <p:extLst>
              <p:ext uri="{D42A27DB-BD31-4B8C-83A1-F6EECF244321}">
                <p14:modId xmlns:p14="http://schemas.microsoft.com/office/powerpoint/2010/main" val="1023134092"/>
              </p:ext>
            </p:extLst>
          </p:nvPr>
        </p:nvGraphicFramePr>
        <p:xfrm>
          <a:off x="7647050" y="2128502"/>
          <a:ext cx="1475771" cy="9494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98AEF857-B746-41DA-9486-493368C5495C}"/>
              </a:ext>
            </a:extLst>
          </p:cNvPr>
          <p:cNvGraphicFramePr>
            <a:graphicFrameLocks/>
          </p:cNvGraphicFramePr>
          <p:nvPr>
            <p:extLst>
              <p:ext uri="{D42A27DB-BD31-4B8C-83A1-F6EECF244321}">
                <p14:modId xmlns:p14="http://schemas.microsoft.com/office/powerpoint/2010/main" val="1492654850"/>
              </p:ext>
            </p:extLst>
          </p:nvPr>
        </p:nvGraphicFramePr>
        <p:xfrm>
          <a:off x="8289946" y="3106103"/>
          <a:ext cx="1475771" cy="94941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a:extLst>
              <a:ext uri="{FF2B5EF4-FFF2-40B4-BE49-F238E27FC236}">
                <a16:creationId xmlns:a16="http://schemas.microsoft.com/office/drawing/2014/main" id="{0B9BD618-17E4-4548-BDA5-79F6F7611324}"/>
              </a:ext>
            </a:extLst>
          </p:cNvPr>
          <p:cNvGraphicFramePr>
            <a:graphicFrameLocks/>
          </p:cNvGraphicFramePr>
          <p:nvPr>
            <p:extLst>
              <p:ext uri="{D42A27DB-BD31-4B8C-83A1-F6EECF244321}">
                <p14:modId xmlns:p14="http://schemas.microsoft.com/office/powerpoint/2010/main" val="1810072235"/>
              </p:ext>
            </p:extLst>
          </p:nvPr>
        </p:nvGraphicFramePr>
        <p:xfrm>
          <a:off x="8289946" y="4217280"/>
          <a:ext cx="1475771" cy="9494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a:extLst>
              <a:ext uri="{FF2B5EF4-FFF2-40B4-BE49-F238E27FC236}">
                <a16:creationId xmlns:a16="http://schemas.microsoft.com/office/drawing/2014/main" id="{32904F28-F07C-4C40-A663-F111CAC364E9}"/>
              </a:ext>
            </a:extLst>
          </p:cNvPr>
          <p:cNvGraphicFramePr>
            <a:graphicFrameLocks/>
          </p:cNvGraphicFramePr>
          <p:nvPr>
            <p:extLst>
              <p:ext uri="{D42A27DB-BD31-4B8C-83A1-F6EECF244321}">
                <p14:modId xmlns:p14="http://schemas.microsoft.com/office/powerpoint/2010/main" val="3047655856"/>
              </p:ext>
            </p:extLst>
          </p:nvPr>
        </p:nvGraphicFramePr>
        <p:xfrm>
          <a:off x="7765772" y="5166692"/>
          <a:ext cx="1475771" cy="949411"/>
        </p:xfrm>
        <a:graphic>
          <a:graphicData uri="http://schemas.openxmlformats.org/drawingml/2006/chart">
            <c:chart xmlns:c="http://schemas.openxmlformats.org/drawingml/2006/chart" xmlns:r="http://schemas.openxmlformats.org/officeDocument/2006/relationships" r:id="rId7"/>
          </a:graphicData>
        </a:graphic>
      </p:graphicFrame>
      <p:pic>
        <p:nvPicPr>
          <p:cNvPr id="14" name="Graphic 13">
            <a:extLst>
              <a:ext uri="{FF2B5EF4-FFF2-40B4-BE49-F238E27FC236}">
                <a16:creationId xmlns:a16="http://schemas.microsoft.com/office/drawing/2014/main" id="{96895CBD-1D3F-461E-9515-7D0EC8632C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22571" y="2059615"/>
            <a:ext cx="2326903" cy="3398156"/>
          </a:xfrm>
          <a:prstGeom prst="rect">
            <a:avLst/>
          </a:prstGeom>
        </p:spPr>
      </p:pic>
    </p:spTree>
    <p:extLst>
      <p:ext uri="{BB962C8B-B14F-4D97-AF65-F5344CB8AC3E}">
        <p14:creationId xmlns:p14="http://schemas.microsoft.com/office/powerpoint/2010/main" val="259520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80679-F2C9-400B-BB4C-30084942B172}"/>
              </a:ext>
            </a:extLst>
          </p:cNvPr>
          <p:cNvSpPr>
            <a:spLocks noGrp="1"/>
          </p:cNvSpPr>
          <p:nvPr>
            <p:ph type="title"/>
          </p:nvPr>
        </p:nvSpPr>
        <p:spPr/>
        <p:txBody>
          <a:bodyPr>
            <a:normAutofit/>
          </a:bodyPr>
          <a:lstStyle/>
          <a:p>
            <a:r>
              <a:rPr lang="en-US" sz="4400" b="1" dirty="0">
                <a:solidFill>
                  <a:schemeClr val="accent2"/>
                </a:solidFill>
              </a:rPr>
              <a:t>Leading utility innovation</a:t>
            </a:r>
          </a:p>
        </p:txBody>
      </p:sp>
      <p:sp>
        <p:nvSpPr>
          <p:cNvPr id="6" name="Oval 5">
            <a:extLst>
              <a:ext uri="{FF2B5EF4-FFF2-40B4-BE49-F238E27FC236}">
                <a16:creationId xmlns:a16="http://schemas.microsoft.com/office/drawing/2014/main" id="{8DA04E4F-E2C6-4E9F-81F9-A45915F821DD}"/>
              </a:ext>
            </a:extLst>
          </p:cNvPr>
          <p:cNvSpPr/>
          <p:nvPr/>
        </p:nvSpPr>
        <p:spPr>
          <a:xfrm>
            <a:off x="557751" y="2249214"/>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6695CC-231F-4CF2-97D1-77E07E10E5DE}"/>
              </a:ext>
            </a:extLst>
          </p:cNvPr>
          <p:cNvSpPr txBox="1"/>
          <p:nvPr/>
        </p:nvSpPr>
        <p:spPr>
          <a:xfrm>
            <a:off x="557750" y="2335952"/>
            <a:ext cx="903889" cy="646331"/>
          </a:xfrm>
          <a:prstGeom prst="rect">
            <a:avLst/>
          </a:prstGeom>
          <a:noFill/>
        </p:spPr>
        <p:txBody>
          <a:bodyPr wrap="square" rtlCol="0">
            <a:spAutoFit/>
          </a:bodyPr>
          <a:lstStyle/>
          <a:p>
            <a:r>
              <a:rPr lang="en-US" dirty="0"/>
              <a:t>Getting Started</a:t>
            </a:r>
          </a:p>
        </p:txBody>
      </p:sp>
      <p:sp>
        <p:nvSpPr>
          <p:cNvPr id="8" name="Arrow: Right 7">
            <a:extLst>
              <a:ext uri="{FF2B5EF4-FFF2-40B4-BE49-F238E27FC236}">
                <a16:creationId xmlns:a16="http://schemas.microsoft.com/office/drawing/2014/main" id="{D362EEE9-0A57-4064-929D-3EB41D79FDB9}"/>
              </a:ext>
            </a:extLst>
          </p:cNvPr>
          <p:cNvSpPr/>
          <p:nvPr/>
        </p:nvSpPr>
        <p:spPr>
          <a:xfrm>
            <a:off x="1419599" y="2492279"/>
            <a:ext cx="7514191" cy="396470"/>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0ECED8C-5CC7-4547-BB5B-68169AE814E6}"/>
              </a:ext>
            </a:extLst>
          </p:cNvPr>
          <p:cNvSpPr/>
          <p:nvPr/>
        </p:nvSpPr>
        <p:spPr>
          <a:xfrm>
            <a:off x="2396585" y="4140685"/>
            <a:ext cx="7363219" cy="375718"/>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962192-A31C-4681-8E35-57F6F961A696}"/>
              </a:ext>
            </a:extLst>
          </p:cNvPr>
          <p:cNvPicPr>
            <a:picLocks noChangeAspect="1"/>
          </p:cNvPicPr>
          <p:nvPr/>
        </p:nvPicPr>
        <p:blipFill rotWithShape="1">
          <a:blip r:embed="rId3"/>
          <a:srcRect l="49776"/>
          <a:stretch/>
        </p:blipFill>
        <p:spPr>
          <a:xfrm>
            <a:off x="9732579" y="2589862"/>
            <a:ext cx="918584" cy="1828959"/>
          </a:xfrm>
          <a:prstGeom prst="rect">
            <a:avLst/>
          </a:prstGeom>
        </p:spPr>
      </p:pic>
      <p:pic>
        <p:nvPicPr>
          <p:cNvPr id="21" name="Picture 20">
            <a:extLst>
              <a:ext uri="{FF2B5EF4-FFF2-40B4-BE49-F238E27FC236}">
                <a16:creationId xmlns:a16="http://schemas.microsoft.com/office/drawing/2014/main" id="{9B1A3324-4FE4-457C-8DA2-C7F809D8B11C}"/>
              </a:ext>
            </a:extLst>
          </p:cNvPr>
          <p:cNvPicPr>
            <a:picLocks noChangeAspect="1"/>
          </p:cNvPicPr>
          <p:nvPr/>
        </p:nvPicPr>
        <p:blipFill rotWithShape="1">
          <a:blip r:embed="rId3"/>
          <a:srcRect l="49776"/>
          <a:stretch/>
        </p:blipFill>
        <p:spPr>
          <a:xfrm flipH="1" flipV="1">
            <a:off x="1478001" y="4248777"/>
            <a:ext cx="918584" cy="1828959"/>
          </a:xfrm>
          <a:prstGeom prst="rect">
            <a:avLst/>
          </a:prstGeom>
        </p:spPr>
      </p:pic>
      <p:sp>
        <p:nvSpPr>
          <p:cNvPr id="22" name="Arrow: Right 21">
            <a:extLst>
              <a:ext uri="{FF2B5EF4-FFF2-40B4-BE49-F238E27FC236}">
                <a16:creationId xmlns:a16="http://schemas.microsoft.com/office/drawing/2014/main" id="{4E68B818-DEAC-41B4-88B9-A5151B907CDB}"/>
              </a:ext>
            </a:extLst>
          </p:cNvPr>
          <p:cNvSpPr/>
          <p:nvPr/>
        </p:nvSpPr>
        <p:spPr>
          <a:xfrm>
            <a:off x="2396586" y="5782783"/>
            <a:ext cx="9868986" cy="389016"/>
          </a:xfrm>
          <a:prstGeom prst="rightArrow">
            <a:avLst>
              <a:gd name="adj1" fmla="val 50000"/>
              <a:gd name="adj2" fmla="val 839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449169-5EC9-4A5E-9A10-4ACA8999699D}"/>
              </a:ext>
            </a:extLst>
          </p:cNvPr>
          <p:cNvSpPr txBox="1"/>
          <p:nvPr/>
        </p:nvSpPr>
        <p:spPr>
          <a:xfrm>
            <a:off x="5336146" y="1906363"/>
            <a:ext cx="3454443" cy="685701"/>
          </a:xfrm>
          <a:prstGeom prst="rect">
            <a:avLst/>
          </a:prstGeom>
          <a:noFill/>
        </p:spPr>
        <p:txBody>
          <a:bodyPr wrap="square" rtlCol="0">
            <a:spAutoFit/>
          </a:bodyPr>
          <a:lstStyle/>
          <a:p>
            <a:pPr>
              <a:lnSpc>
                <a:spcPct val="90000"/>
              </a:lnSpc>
              <a:spcBef>
                <a:spcPts val="178"/>
              </a:spcBef>
              <a:spcAft>
                <a:spcPts val="357"/>
              </a:spcAft>
            </a:pPr>
            <a:r>
              <a:rPr lang="en-US" sz="2142" b="1" dirty="0"/>
              <a:t>Define your aspirations and key focus areas</a:t>
            </a:r>
          </a:p>
        </p:txBody>
      </p:sp>
      <p:sp>
        <p:nvSpPr>
          <p:cNvPr id="28" name="TextBox 27">
            <a:extLst>
              <a:ext uri="{FF2B5EF4-FFF2-40B4-BE49-F238E27FC236}">
                <a16:creationId xmlns:a16="http://schemas.microsoft.com/office/drawing/2014/main" id="{BE031897-94CA-4CEE-90A0-C2FB13A417D8}"/>
              </a:ext>
            </a:extLst>
          </p:cNvPr>
          <p:cNvSpPr txBox="1"/>
          <p:nvPr/>
        </p:nvSpPr>
        <p:spPr>
          <a:xfrm>
            <a:off x="9854759" y="1964581"/>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Benchmark your environment</a:t>
            </a:r>
          </a:p>
        </p:txBody>
      </p:sp>
      <p:grpSp>
        <p:nvGrpSpPr>
          <p:cNvPr id="40" name="Group 39">
            <a:extLst>
              <a:ext uri="{FF2B5EF4-FFF2-40B4-BE49-F238E27FC236}">
                <a16:creationId xmlns:a16="http://schemas.microsoft.com/office/drawing/2014/main" id="{E547B33B-19D2-4479-A338-FBA7F79B7A1A}"/>
              </a:ext>
            </a:extLst>
          </p:cNvPr>
          <p:cNvGrpSpPr/>
          <p:nvPr/>
        </p:nvGrpSpPr>
        <p:grpSpPr>
          <a:xfrm>
            <a:off x="4515855" y="5550563"/>
            <a:ext cx="861848" cy="861848"/>
            <a:chOff x="9417967" y="1745102"/>
            <a:chExt cx="708750" cy="708750"/>
          </a:xfrm>
        </p:grpSpPr>
        <p:sp>
          <p:nvSpPr>
            <p:cNvPr id="41" name="Oval 40">
              <a:extLst>
                <a:ext uri="{FF2B5EF4-FFF2-40B4-BE49-F238E27FC236}">
                  <a16:creationId xmlns:a16="http://schemas.microsoft.com/office/drawing/2014/main" id="{9BF7C12B-E80F-4F90-848B-6FAA02FC561F}"/>
                </a:ext>
              </a:extLst>
            </p:cNvPr>
            <p:cNvSpPr/>
            <p:nvPr/>
          </p:nvSpPr>
          <p:spPr>
            <a:xfrm>
              <a:off x="9417967" y="1745102"/>
              <a:ext cx="708750" cy="708750"/>
            </a:xfrm>
            <a:prstGeom prst="ellipse">
              <a:avLst/>
            </a:prstGeom>
            <a:solidFill>
              <a:srgbClr val="C000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42" name="Freeform 101">
              <a:extLst>
                <a:ext uri="{FF2B5EF4-FFF2-40B4-BE49-F238E27FC236}">
                  <a16:creationId xmlns:a16="http://schemas.microsoft.com/office/drawing/2014/main" id="{9427A574-4A1B-451F-8277-1EAA024C536F}"/>
                </a:ext>
              </a:extLst>
            </p:cNvPr>
            <p:cNvSpPr>
              <a:spLocks noEditPoints="1"/>
            </p:cNvSpPr>
            <p:nvPr/>
          </p:nvSpPr>
          <p:spPr bwMode="auto">
            <a:xfrm>
              <a:off x="9485042" y="1855130"/>
              <a:ext cx="531274" cy="491518"/>
            </a:xfrm>
            <a:custGeom>
              <a:avLst/>
              <a:gdLst>
                <a:gd name="T0" fmla="*/ 133841 w 68"/>
                <a:gd name="T1" fmla="*/ 123371 h 63"/>
                <a:gd name="T2" fmla="*/ 140704 w 68"/>
                <a:gd name="T3" fmla="*/ 150787 h 63"/>
                <a:gd name="T4" fmla="*/ 120113 w 68"/>
                <a:gd name="T5" fmla="*/ 171349 h 63"/>
                <a:gd name="T6" fmla="*/ 92659 w 68"/>
                <a:gd name="T7" fmla="*/ 181630 h 63"/>
                <a:gd name="T8" fmla="*/ 61773 w 68"/>
                <a:gd name="T9" fmla="*/ 181630 h 63"/>
                <a:gd name="T10" fmla="*/ 37750 w 68"/>
                <a:gd name="T11" fmla="*/ 171349 h 63"/>
                <a:gd name="T12" fmla="*/ 13727 w 68"/>
                <a:gd name="T13" fmla="*/ 150787 h 63"/>
                <a:gd name="T14" fmla="*/ 20591 w 68"/>
                <a:gd name="T15" fmla="*/ 123371 h 63"/>
                <a:gd name="T16" fmla="*/ 0 w 68"/>
                <a:gd name="T17" fmla="*/ 95956 h 63"/>
                <a:gd name="T18" fmla="*/ 24023 w 68"/>
                <a:gd name="T19" fmla="*/ 78821 h 63"/>
                <a:gd name="T20" fmla="*/ 13727 w 68"/>
                <a:gd name="T21" fmla="*/ 61686 h 63"/>
                <a:gd name="T22" fmla="*/ 51477 w 68"/>
                <a:gd name="T23" fmla="*/ 54832 h 63"/>
                <a:gd name="T24" fmla="*/ 65204 w 68"/>
                <a:gd name="T25" fmla="*/ 27416 h 63"/>
                <a:gd name="T26" fmla="*/ 96091 w 68"/>
                <a:gd name="T27" fmla="*/ 51405 h 63"/>
                <a:gd name="T28" fmla="*/ 120113 w 68"/>
                <a:gd name="T29" fmla="*/ 41124 h 63"/>
                <a:gd name="T30" fmla="*/ 140704 w 68"/>
                <a:gd name="T31" fmla="*/ 65113 h 63"/>
                <a:gd name="T32" fmla="*/ 154431 w 68"/>
                <a:gd name="T33" fmla="*/ 92529 h 63"/>
                <a:gd name="T34" fmla="*/ 78932 w 68"/>
                <a:gd name="T35" fmla="*/ 75394 h 63"/>
                <a:gd name="T36" fmla="*/ 109818 w 68"/>
                <a:gd name="T37" fmla="*/ 106237 h 63"/>
                <a:gd name="T38" fmla="*/ 216204 w 68"/>
                <a:gd name="T39" fmla="*/ 54832 h 63"/>
                <a:gd name="T40" fmla="*/ 219636 w 68"/>
                <a:gd name="T41" fmla="*/ 82248 h 63"/>
                <a:gd name="T42" fmla="*/ 188749 w 68"/>
                <a:gd name="T43" fmla="*/ 75394 h 63"/>
                <a:gd name="T44" fmla="*/ 157863 w 68"/>
                <a:gd name="T45" fmla="*/ 82248 h 63"/>
                <a:gd name="T46" fmla="*/ 157863 w 68"/>
                <a:gd name="T47" fmla="*/ 54832 h 63"/>
                <a:gd name="T48" fmla="*/ 157863 w 68"/>
                <a:gd name="T49" fmla="*/ 30843 h 63"/>
                <a:gd name="T50" fmla="*/ 157863 w 68"/>
                <a:gd name="T51" fmla="*/ 6854 h 63"/>
                <a:gd name="T52" fmla="*/ 188749 w 68"/>
                <a:gd name="T53" fmla="*/ 13708 h 63"/>
                <a:gd name="T54" fmla="*/ 202477 w 68"/>
                <a:gd name="T55" fmla="*/ 0 h 63"/>
                <a:gd name="T56" fmla="*/ 212772 w 68"/>
                <a:gd name="T57" fmla="*/ 23989 h 63"/>
                <a:gd name="T58" fmla="*/ 233363 w 68"/>
                <a:gd name="T59" fmla="*/ 51405 h 63"/>
                <a:gd name="T60" fmla="*/ 212772 w 68"/>
                <a:gd name="T61" fmla="*/ 188484 h 63"/>
                <a:gd name="T62" fmla="*/ 202477 w 68"/>
                <a:gd name="T63" fmla="*/ 215900 h 63"/>
                <a:gd name="T64" fmla="*/ 185318 w 68"/>
                <a:gd name="T65" fmla="*/ 202192 h 63"/>
                <a:gd name="T66" fmla="*/ 154431 w 68"/>
                <a:gd name="T67" fmla="*/ 205619 h 63"/>
                <a:gd name="T68" fmla="*/ 140704 w 68"/>
                <a:gd name="T69" fmla="*/ 178203 h 63"/>
                <a:gd name="T70" fmla="*/ 161295 w 68"/>
                <a:gd name="T71" fmla="*/ 150787 h 63"/>
                <a:gd name="T72" fmla="*/ 171590 w 68"/>
                <a:gd name="T73" fmla="*/ 123371 h 63"/>
                <a:gd name="T74" fmla="*/ 192181 w 68"/>
                <a:gd name="T75" fmla="*/ 137079 h 63"/>
                <a:gd name="T76" fmla="*/ 219636 w 68"/>
                <a:gd name="T77" fmla="*/ 133652 h 63"/>
                <a:gd name="T78" fmla="*/ 216204 w 68"/>
                <a:gd name="T79" fmla="*/ 157641 h 63"/>
                <a:gd name="T80" fmla="*/ 188749 w 68"/>
                <a:gd name="T81" fmla="*/ 27416 h 63"/>
                <a:gd name="T82" fmla="*/ 202477 w 68"/>
                <a:gd name="T83" fmla="*/ 44551 h 63"/>
                <a:gd name="T84" fmla="*/ 171590 w 68"/>
                <a:gd name="T85" fmla="*/ 167922 h 63"/>
                <a:gd name="T86" fmla="*/ 188749 w 68"/>
                <a:gd name="T87" fmla="*/ 154214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6" dirty="0"/>
            </a:p>
          </p:txBody>
        </p:sp>
      </p:grpSp>
      <p:grpSp>
        <p:nvGrpSpPr>
          <p:cNvPr id="43" name="Group 42">
            <a:extLst>
              <a:ext uri="{FF2B5EF4-FFF2-40B4-BE49-F238E27FC236}">
                <a16:creationId xmlns:a16="http://schemas.microsoft.com/office/drawing/2014/main" id="{BFEDEB32-E899-4BA0-BABA-67D0360B7A60}"/>
              </a:ext>
            </a:extLst>
          </p:cNvPr>
          <p:cNvGrpSpPr/>
          <p:nvPr/>
        </p:nvGrpSpPr>
        <p:grpSpPr>
          <a:xfrm>
            <a:off x="2321760" y="3878414"/>
            <a:ext cx="861848" cy="861848"/>
            <a:chOff x="6218194" y="3219428"/>
            <a:chExt cx="708750" cy="708750"/>
          </a:xfrm>
        </p:grpSpPr>
        <p:sp>
          <p:nvSpPr>
            <p:cNvPr id="44" name="Oval 43">
              <a:extLst>
                <a:ext uri="{FF2B5EF4-FFF2-40B4-BE49-F238E27FC236}">
                  <a16:creationId xmlns:a16="http://schemas.microsoft.com/office/drawing/2014/main" id="{3A7A8D81-1253-4856-AA53-888BFA33569E}"/>
                </a:ext>
              </a:extLst>
            </p:cNvPr>
            <p:cNvSpPr/>
            <p:nvPr/>
          </p:nvSpPr>
          <p:spPr>
            <a:xfrm>
              <a:off x="6218194" y="3219428"/>
              <a:ext cx="708750" cy="70875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7">
              <a:extLst>
                <a:ext uri="{FF2B5EF4-FFF2-40B4-BE49-F238E27FC236}">
                  <a16:creationId xmlns:a16="http://schemas.microsoft.com/office/drawing/2014/main" id="{6BBAD887-D442-4F2A-A4BA-C1B328AA6AE1}"/>
                </a:ext>
              </a:extLst>
            </p:cNvPr>
            <p:cNvSpPr>
              <a:spLocks noChangeArrowheads="1"/>
            </p:cNvSpPr>
            <p:nvPr/>
          </p:nvSpPr>
          <p:spPr bwMode="auto">
            <a:xfrm>
              <a:off x="6322681" y="3367501"/>
              <a:ext cx="496526" cy="367158"/>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57" name="Group 56">
            <a:extLst>
              <a:ext uri="{FF2B5EF4-FFF2-40B4-BE49-F238E27FC236}">
                <a16:creationId xmlns:a16="http://schemas.microsoft.com/office/drawing/2014/main" id="{B16176D8-B571-4CE9-957B-DC7A9925B910}"/>
              </a:ext>
            </a:extLst>
          </p:cNvPr>
          <p:cNvGrpSpPr/>
          <p:nvPr/>
        </p:nvGrpSpPr>
        <p:grpSpPr>
          <a:xfrm>
            <a:off x="8771666" y="5533172"/>
            <a:ext cx="873948" cy="861848"/>
            <a:chOff x="8771666" y="5533172"/>
            <a:chExt cx="873948" cy="861848"/>
          </a:xfrm>
        </p:grpSpPr>
        <p:sp>
          <p:nvSpPr>
            <p:cNvPr id="56" name="Oval 55">
              <a:extLst>
                <a:ext uri="{FF2B5EF4-FFF2-40B4-BE49-F238E27FC236}">
                  <a16:creationId xmlns:a16="http://schemas.microsoft.com/office/drawing/2014/main" id="{1704FE4E-AEA2-4B06-BA49-A35007B79D3A}"/>
                </a:ext>
              </a:extLst>
            </p:cNvPr>
            <p:cNvSpPr/>
            <p:nvPr/>
          </p:nvSpPr>
          <p:spPr>
            <a:xfrm>
              <a:off x="8771666" y="5533172"/>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87">
              <a:extLst>
                <a:ext uri="{FF2B5EF4-FFF2-40B4-BE49-F238E27FC236}">
                  <a16:creationId xmlns:a16="http://schemas.microsoft.com/office/drawing/2014/main" id="{96AC914A-BFCA-412E-B902-651D63DE328C}"/>
                </a:ext>
              </a:extLst>
            </p:cNvPr>
            <p:cNvSpPr>
              <a:spLocks noChangeArrowheads="1"/>
            </p:cNvSpPr>
            <p:nvPr/>
          </p:nvSpPr>
          <p:spPr bwMode="auto">
            <a:xfrm>
              <a:off x="8783767" y="5550563"/>
              <a:ext cx="861847" cy="836672"/>
            </a:xfrm>
            <a:custGeom>
              <a:avLst/>
              <a:gdLst>
                <a:gd name="T0" fmla="*/ 51370 w 462"/>
                <a:gd name="T1" fmla="*/ 67883 h 452"/>
                <a:gd name="T2" fmla="*/ 83086 w 462"/>
                <a:gd name="T3" fmla="*/ 43607 h 452"/>
                <a:gd name="T4" fmla="*/ 83086 w 462"/>
                <a:gd name="T5" fmla="*/ 31469 h 452"/>
                <a:gd name="T6" fmla="*/ 19655 w 462"/>
                <a:gd name="T7" fmla="*/ 39561 h 452"/>
                <a:gd name="T8" fmla="*/ 51370 w 462"/>
                <a:gd name="T9" fmla="*/ 67883 h 452"/>
                <a:gd name="T10" fmla="*/ 27695 w 462"/>
                <a:gd name="T11" fmla="*/ 87664 h 452"/>
                <a:gd name="T12" fmla="*/ 11614 w 462"/>
                <a:gd name="T13" fmla="*/ 55745 h 452"/>
                <a:gd name="T14" fmla="*/ 15634 w 462"/>
                <a:gd name="T15" fmla="*/ 151051 h 452"/>
                <a:gd name="T16" fmla="*/ 27695 w 462"/>
                <a:gd name="T17" fmla="*/ 87664 h 452"/>
                <a:gd name="T18" fmla="*/ 102741 w 462"/>
                <a:gd name="T19" fmla="*/ 15735 h 452"/>
                <a:gd name="T20" fmla="*/ 154558 w 462"/>
                <a:gd name="T21" fmla="*/ 11688 h 452"/>
                <a:gd name="T22" fmla="*/ 67452 w 462"/>
                <a:gd name="T23" fmla="*/ 3596 h 452"/>
                <a:gd name="T24" fmla="*/ 102741 w 462"/>
                <a:gd name="T25" fmla="*/ 15735 h 452"/>
                <a:gd name="T26" fmla="*/ 134456 w 462"/>
                <a:gd name="T27" fmla="*/ 119582 h 452"/>
                <a:gd name="T28" fmla="*/ 110781 w 462"/>
                <a:gd name="T29" fmla="*/ 59342 h 452"/>
                <a:gd name="T30" fmla="*/ 91127 w 462"/>
                <a:gd name="T31" fmla="*/ 55745 h 452"/>
                <a:gd name="T32" fmla="*/ 71472 w 462"/>
                <a:gd name="T33" fmla="*/ 87664 h 452"/>
                <a:gd name="T34" fmla="*/ 134456 w 462"/>
                <a:gd name="T35" fmla="*/ 119582 h 452"/>
                <a:gd name="T36" fmla="*/ 162152 w 462"/>
                <a:gd name="T37" fmla="*/ 147005 h 452"/>
                <a:gd name="T38" fmla="*/ 162152 w 462"/>
                <a:gd name="T39" fmla="*/ 182970 h 452"/>
                <a:gd name="T40" fmla="*/ 174213 w 462"/>
                <a:gd name="T41" fmla="*/ 135317 h 452"/>
                <a:gd name="T42" fmla="*/ 130436 w 462"/>
                <a:gd name="T43" fmla="*/ 135317 h 452"/>
                <a:gd name="T44" fmla="*/ 63431 w 462"/>
                <a:gd name="T45" fmla="*/ 107444 h 452"/>
                <a:gd name="T46" fmla="*/ 47797 w 462"/>
                <a:gd name="T47" fmla="*/ 107444 h 452"/>
                <a:gd name="T48" fmla="*/ 63431 w 462"/>
                <a:gd name="T49" fmla="*/ 195108 h 452"/>
                <a:gd name="T50" fmla="*/ 170192 w 462"/>
                <a:gd name="T51" fmla="*/ 23827 h 452"/>
                <a:gd name="T52" fmla="*/ 122842 w 462"/>
                <a:gd name="T53" fmla="*/ 35515 h 452"/>
                <a:gd name="T54" fmla="*/ 122842 w 462"/>
                <a:gd name="T55" fmla="*/ 47653 h 452"/>
                <a:gd name="T56" fmla="*/ 174213 w 462"/>
                <a:gd name="T57" fmla="*/ 119582 h 452"/>
                <a:gd name="T58" fmla="*/ 205928 w 462"/>
                <a:gd name="T59" fmla="*/ 99352 h 452"/>
                <a:gd name="T60" fmla="*/ 142497 w 462"/>
                <a:gd name="T61" fmla="*/ 147005 h 452"/>
                <a:gd name="T62" fmla="*/ 79066 w 462"/>
                <a:gd name="T63" fmla="*/ 199154 h 452"/>
                <a:gd name="T64" fmla="*/ 146517 w 462"/>
                <a:gd name="T65" fmla="*/ 195108 h 452"/>
                <a:gd name="T66" fmla="*/ 146517 w 462"/>
                <a:gd name="T67" fmla="*/ 151051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3" name="Oval 2">
            <a:extLst>
              <a:ext uri="{FF2B5EF4-FFF2-40B4-BE49-F238E27FC236}">
                <a16:creationId xmlns:a16="http://schemas.microsoft.com/office/drawing/2014/main" id="{BFA190B6-3C89-4A1B-BF09-769F945D1640}"/>
              </a:ext>
            </a:extLst>
          </p:cNvPr>
          <p:cNvSpPr/>
          <p:nvPr/>
        </p:nvSpPr>
        <p:spPr>
          <a:xfrm>
            <a:off x="2303239" y="3872978"/>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7A9D0E2-40ED-4DD8-9F72-5A0A3F31DD1A}"/>
              </a:ext>
            </a:extLst>
          </p:cNvPr>
          <p:cNvSpPr/>
          <p:nvPr/>
        </p:nvSpPr>
        <p:spPr>
          <a:xfrm>
            <a:off x="4515855" y="5546027"/>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E8B8DD9-FFC2-49A4-9996-DFB169F5B0A1}"/>
              </a:ext>
            </a:extLst>
          </p:cNvPr>
          <p:cNvSpPr/>
          <p:nvPr/>
        </p:nvSpPr>
        <p:spPr>
          <a:xfrm>
            <a:off x="8771666" y="5527763"/>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8319AF-9F36-40A6-B02A-E1C05D9F6804}"/>
              </a:ext>
            </a:extLst>
          </p:cNvPr>
          <p:cNvSpPr/>
          <p:nvPr/>
        </p:nvSpPr>
        <p:spPr>
          <a:xfrm>
            <a:off x="5369455" y="1739522"/>
            <a:ext cx="3454443" cy="78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C2DF90A-45AE-46FC-8F80-98740901FF3A}"/>
              </a:ext>
            </a:extLst>
          </p:cNvPr>
          <p:cNvSpPr/>
          <p:nvPr/>
        </p:nvSpPr>
        <p:spPr>
          <a:xfrm>
            <a:off x="9950623" y="1783904"/>
            <a:ext cx="2626855" cy="78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F9E9703-0DDD-4ACE-B59F-A1BDD2175BF6}"/>
              </a:ext>
            </a:extLst>
          </p:cNvPr>
          <p:cNvGrpSpPr/>
          <p:nvPr/>
        </p:nvGrpSpPr>
        <p:grpSpPr>
          <a:xfrm>
            <a:off x="8891750" y="2236513"/>
            <a:ext cx="861848" cy="861848"/>
            <a:chOff x="8891750" y="2249213"/>
            <a:chExt cx="861848" cy="861848"/>
          </a:xfrm>
        </p:grpSpPr>
        <p:sp>
          <p:nvSpPr>
            <p:cNvPr id="58" name="Oval 57">
              <a:extLst>
                <a:ext uri="{FF2B5EF4-FFF2-40B4-BE49-F238E27FC236}">
                  <a16:creationId xmlns:a16="http://schemas.microsoft.com/office/drawing/2014/main" id="{40366F10-F438-4147-BB8B-4AE9F323C943}"/>
                </a:ext>
              </a:extLst>
            </p:cNvPr>
            <p:cNvSpPr/>
            <p:nvPr/>
          </p:nvSpPr>
          <p:spPr>
            <a:xfrm>
              <a:off x="8891750" y="2249213"/>
              <a:ext cx="861848" cy="861848"/>
            </a:xfrm>
            <a:prstGeom prst="ellipse">
              <a:avLst/>
            </a:prstGeom>
            <a:solidFill>
              <a:schemeClr val="accent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59" name="Freeform 161">
              <a:extLst>
                <a:ext uri="{FF2B5EF4-FFF2-40B4-BE49-F238E27FC236}">
                  <a16:creationId xmlns:a16="http://schemas.microsoft.com/office/drawing/2014/main" id="{5C1DBB1E-CDA8-4CFE-AAB9-B286939A31E4}"/>
                </a:ext>
              </a:extLst>
            </p:cNvPr>
            <p:cNvSpPr>
              <a:spLocks noChangeArrowheads="1"/>
            </p:cNvSpPr>
            <p:nvPr/>
          </p:nvSpPr>
          <p:spPr bwMode="auto">
            <a:xfrm>
              <a:off x="9065210" y="2365269"/>
              <a:ext cx="500941" cy="652385"/>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60" name="Group 59">
            <a:extLst>
              <a:ext uri="{FF2B5EF4-FFF2-40B4-BE49-F238E27FC236}">
                <a16:creationId xmlns:a16="http://schemas.microsoft.com/office/drawing/2014/main" id="{7FE1164E-905B-4450-A504-A2FFD15B96D9}"/>
              </a:ext>
            </a:extLst>
          </p:cNvPr>
          <p:cNvGrpSpPr/>
          <p:nvPr/>
        </p:nvGrpSpPr>
        <p:grpSpPr>
          <a:xfrm>
            <a:off x="4439755" y="2158938"/>
            <a:ext cx="861848" cy="861848"/>
            <a:chOff x="4439755" y="2158938"/>
            <a:chExt cx="861848" cy="861848"/>
          </a:xfrm>
        </p:grpSpPr>
        <p:sp>
          <p:nvSpPr>
            <p:cNvPr id="61" name="Oval 60">
              <a:extLst>
                <a:ext uri="{FF2B5EF4-FFF2-40B4-BE49-F238E27FC236}">
                  <a16:creationId xmlns:a16="http://schemas.microsoft.com/office/drawing/2014/main" id="{47CA81B9-93EB-4081-8AEE-6EB955F2102F}"/>
                </a:ext>
              </a:extLst>
            </p:cNvPr>
            <p:cNvSpPr/>
            <p:nvPr/>
          </p:nvSpPr>
          <p:spPr>
            <a:xfrm>
              <a:off x="4439755" y="2158938"/>
              <a:ext cx="861848" cy="861848"/>
            </a:xfrm>
            <a:prstGeom prst="ellipse">
              <a:avLst/>
            </a:prstGeom>
            <a:solidFill>
              <a:srgbClr val="00B0F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2" name="Graphic 61" descr="Highway scene">
              <a:extLst>
                <a:ext uri="{FF2B5EF4-FFF2-40B4-BE49-F238E27FC236}">
                  <a16:creationId xmlns:a16="http://schemas.microsoft.com/office/drawing/2014/main" id="{60A42985-F262-4ABC-BEE5-92A83C6869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28083" y="2200366"/>
              <a:ext cx="685701" cy="685701"/>
            </a:xfrm>
            <a:prstGeom prst="rect">
              <a:avLst/>
            </a:prstGeom>
          </p:spPr>
        </p:pic>
      </p:grpSp>
      <p:grpSp>
        <p:nvGrpSpPr>
          <p:cNvPr id="63" name="Group 62">
            <a:extLst>
              <a:ext uri="{FF2B5EF4-FFF2-40B4-BE49-F238E27FC236}">
                <a16:creationId xmlns:a16="http://schemas.microsoft.com/office/drawing/2014/main" id="{2A549DA4-0719-46E6-8DF9-D90FAE874606}"/>
              </a:ext>
            </a:extLst>
          </p:cNvPr>
          <p:cNvGrpSpPr/>
          <p:nvPr/>
        </p:nvGrpSpPr>
        <p:grpSpPr>
          <a:xfrm>
            <a:off x="6465455" y="3839643"/>
            <a:ext cx="865624" cy="895183"/>
            <a:chOff x="6465455" y="3839643"/>
            <a:chExt cx="865624" cy="895183"/>
          </a:xfrm>
        </p:grpSpPr>
        <p:sp>
          <p:nvSpPr>
            <p:cNvPr id="64" name="Oval 63">
              <a:extLst>
                <a:ext uri="{FF2B5EF4-FFF2-40B4-BE49-F238E27FC236}">
                  <a16:creationId xmlns:a16="http://schemas.microsoft.com/office/drawing/2014/main" id="{D66AE5B2-EABA-4959-9E84-9B8E3B4A5928}"/>
                </a:ext>
              </a:extLst>
            </p:cNvPr>
            <p:cNvSpPr/>
            <p:nvPr/>
          </p:nvSpPr>
          <p:spPr>
            <a:xfrm>
              <a:off x="6469231" y="3872978"/>
              <a:ext cx="861848" cy="861848"/>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pic>
          <p:nvPicPr>
            <p:cNvPr id="65" name="Graphic 64" descr="Map with pin">
              <a:extLst>
                <a:ext uri="{FF2B5EF4-FFF2-40B4-BE49-F238E27FC236}">
                  <a16:creationId xmlns:a16="http://schemas.microsoft.com/office/drawing/2014/main" id="{E3E26339-23FD-4B4F-B7E3-93C1242812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65455" y="3839643"/>
              <a:ext cx="847606" cy="847606"/>
            </a:xfrm>
            <a:prstGeom prst="rect">
              <a:avLst/>
            </a:prstGeom>
          </p:spPr>
        </p:pic>
      </p:grpSp>
      <p:sp>
        <p:nvSpPr>
          <p:cNvPr id="35" name="Oval 34">
            <a:extLst>
              <a:ext uri="{FF2B5EF4-FFF2-40B4-BE49-F238E27FC236}">
                <a16:creationId xmlns:a16="http://schemas.microsoft.com/office/drawing/2014/main" id="{B40A686B-A753-497B-AF9E-2E7FE704D13F}"/>
              </a:ext>
            </a:extLst>
          </p:cNvPr>
          <p:cNvSpPr/>
          <p:nvPr/>
        </p:nvSpPr>
        <p:spPr>
          <a:xfrm>
            <a:off x="6458334" y="3889945"/>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10B02BFE-3B9A-4686-AC40-E5A2EDE070E2}"/>
              </a:ext>
            </a:extLst>
          </p:cNvPr>
          <p:cNvSpPr/>
          <p:nvPr/>
        </p:nvSpPr>
        <p:spPr>
          <a:xfrm>
            <a:off x="4439755" y="2158938"/>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D3AA9B58-B8D6-4D52-9695-63AFA8035B36}"/>
              </a:ext>
            </a:extLst>
          </p:cNvPr>
          <p:cNvSpPr/>
          <p:nvPr/>
        </p:nvSpPr>
        <p:spPr>
          <a:xfrm>
            <a:off x="8891750" y="2236513"/>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2608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7"/>
                                        </p:tgtEl>
                                      </p:cBhvr>
                                    </p:animEffect>
                                    <p:set>
                                      <p:cBhvr>
                                        <p:cTn id="7" dur="1" fill="hold">
                                          <p:stCondLst>
                                            <p:cond delay="499"/>
                                          </p:stCondLst>
                                        </p:cTn>
                                        <p:tgtEl>
                                          <p:spTgt spid="4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39"/>
                                        </p:tgtEl>
                                      </p:cBhvr>
                                    </p:animEffect>
                                    <p:set>
                                      <p:cBhvr>
                                        <p:cTn id="16" dur="1" fill="hold">
                                          <p:stCondLst>
                                            <p:cond delay="4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7" grpId="0" animBg="1"/>
      <p:bldP spid="39" grpId="0" animBg="1"/>
      <p:bldP spid="4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C2802-776D-46D6-AEFC-7D2BEB232767}"/>
              </a:ext>
            </a:extLst>
          </p:cNvPr>
          <p:cNvSpPr>
            <a:spLocks noGrp="1"/>
          </p:cNvSpPr>
          <p:nvPr>
            <p:ph type="title"/>
          </p:nvPr>
        </p:nvSpPr>
        <p:spPr/>
        <p:txBody>
          <a:bodyPr>
            <a:normAutofit/>
          </a:bodyPr>
          <a:lstStyle/>
          <a:p>
            <a:r>
              <a:rPr lang="en-US" sz="4400" b="1" dirty="0">
                <a:solidFill>
                  <a:schemeClr val="accent2"/>
                </a:solidFill>
              </a:rPr>
              <a:t>Define your aspirations and key focus areas</a:t>
            </a:r>
          </a:p>
        </p:txBody>
      </p:sp>
      <p:sp>
        <p:nvSpPr>
          <p:cNvPr id="11" name="Freeform 85">
            <a:extLst>
              <a:ext uri="{FF2B5EF4-FFF2-40B4-BE49-F238E27FC236}">
                <a16:creationId xmlns:a16="http://schemas.microsoft.com/office/drawing/2014/main" id="{3D796941-FAFF-4576-9DC1-E94BA1B85938}"/>
              </a:ext>
            </a:extLst>
          </p:cNvPr>
          <p:cNvSpPr>
            <a:spLocks noEditPoints="1"/>
          </p:cNvSpPr>
          <p:nvPr/>
        </p:nvSpPr>
        <p:spPr bwMode="auto">
          <a:xfrm>
            <a:off x="1216924" y="1900052"/>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2" name="Freeform 222">
            <a:extLst>
              <a:ext uri="{FF2B5EF4-FFF2-40B4-BE49-F238E27FC236}">
                <a16:creationId xmlns:a16="http://schemas.microsoft.com/office/drawing/2014/main" id="{7B153AC5-9086-4A8F-812A-7D555CBC617F}"/>
              </a:ext>
            </a:extLst>
          </p:cNvPr>
          <p:cNvSpPr>
            <a:spLocks noEditPoints="1"/>
          </p:cNvSpPr>
          <p:nvPr/>
        </p:nvSpPr>
        <p:spPr bwMode="auto">
          <a:xfrm>
            <a:off x="787203" y="1900052"/>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3" name="Freeform 85">
            <a:extLst>
              <a:ext uri="{FF2B5EF4-FFF2-40B4-BE49-F238E27FC236}">
                <a16:creationId xmlns:a16="http://schemas.microsoft.com/office/drawing/2014/main" id="{D7E393A6-C61A-426C-A196-E4EE899DD7EC}"/>
              </a:ext>
            </a:extLst>
          </p:cNvPr>
          <p:cNvSpPr>
            <a:spLocks noEditPoints="1"/>
          </p:cNvSpPr>
          <p:nvPr/>
        </p:nvSpPr>
        <p:spPr bwMode="auto">
          <a:xfrm>
            <a:off x="2148096" y="1900052"/>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4" name="Freeform 222">
            <a:extLst>
              <a:ext uri="{FF2B5EF4-FFF2-40B4-BE49-F238E27FC236}">
                <a16:creationId xmlns:a16="http://schemas.microsoft.com/office/drawing/2014/main" id="{C7002AFB-DBE4-4039-BE0B-44AD779FB6FC}"/>
              </a:ext>
            </a:extLst>
          </p:cNvPr>
          <p:cNvSpPr>
            <a:spLocks noEditPoints="1"/>
          </p:cNvSpPr>
          <p:nvPr/>
        </p:nvSpPr>
        <p:spPr bwMode="auto">
          <a:xfrm>
            <a:off x="1730253" y="1900052"/>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17" name="Freeform 222">
            <a:extLst>
              <a:ext uri="{FF2B5EF4-FFF2-40B4-BE49-F238E27FC236}">
                <a16:creationId xmlns:a16="http://schemas.microsoft.com/office/drawing/2014/main" id="{06A3C79B-BAAE-41A5-82DF-5B8121D213FE}"/>
              </a:ext>
            </a:extLst>
          </p:cNvPr>
          <p:cNvSpPr>
            <a:spLocks noEditPoints="1"/>
          </p:cNvSpPr>
          <p:nvPr/>
        </p:nvSpPr>
        <p:spPr bwMode="auto">
          <a:xfrm>
            <a:off x="2673297" y="1900052"/>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2" name="Freeform 85">
            <a:extLst>
              <a:ext uri="{FF2B5EF4-FFF2-40B4-BE49-F238E27FC236}">
                <a16:creationId xmlns:a16="http://schemas.microsoft.com/office/drawing/2014/main" id="{4A92EFE8-8EE3-497E-9B54-676B796DF9EA}"/>
              </a:ext>
            </a:extLst>
          </p:cNvPr>
          <p:cNvSpPr>
            <a:spLocks noEditPoints="1"/>
          </p:cNvSpPr>
          <p:nvPr/>
        </p:nvSpPr>
        <p:spPr bwMode="auto">
          <a:xfrm>
            <a:off x="3537811" y="1900052"/>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3" name="Freeform 222">
            <a:extLst>
              <a:ext uri="{FF2B5EF4-FFF2-40B4-BE49-F238E27FC236}">
                <a16:creationId xmlns:a16="http://schemas.microsoft.com/office/drawing/2014/main" id="{2C1E0035-45CA-4664-92A9-C1A32161F5AD}"/>
              </a:ext>
            </a:extLst>
          </p:cNvPr>
          <p:cNvSpPr>
            <a:spLocks noEditPoints="1"/>
          </p:cNvSpPr>
          <p:nvPr/>
        </p:nvSpPr>
        <p:spPr bwMode="auto">
          <a:xfrm>
            <a:off x="3108090" y="1900052"/>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4" name="Freeform 85">
            <a:extLst>
              <a:ext uri="{FF2B5EF4-FFF2-40B4-BE49-F238E27FC236}">
                <a16:creationId xmlns:a16="http://schemas.microsoft.com/office/drawing/2014/main" id="{4B5905B2-DA08-4403-AA65-2E18AB87B1A2}"/>
              </a:ext>
            </a:extLst>
          </p:cNvPr>
          <p:cNvSpPr>
            <a:spLocks noEditPoints="1"/>
          </p:cNvSpPr>
          <p:nvPr/>
        </p:nvSpPr>
        <p:spPr bwMode="auto">
          <a:xfrm>
            <a:off x="4468983" y="1900052"/>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5" name="Freeform 222">
            <a:extLst>
              <a:ext uri="{FF2B5EF4-FFF2-40B4-BE49-F238E27FC236}">
                <a16:creationId xmlns:a16="http://schemas.microsoft.com/office/drawing/2014/main" id="{53A08D5D-77B9-491F-8CA2-05AC1E9ACEFC}"/>
              </a:ext>
            </a:extLst>
          </p:cNvPr>
          <p:cNvSpPr>
            <a:spLocks noEditPoints="1"/>
          </p:cNvSpPr>
          <p:nvPr/>
        </p:nvSpPr>
        <p:spPr bwMode="auto">
          <a:xfrm>
            <a:off x="4051140" y="1900052"/>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6" name="Freeform 222">
            <a:extLst>
              <a:ext uri="{FF2B5EF4-FFF2-40B4-BE49-F238E27FC236}">
                <a16:creationId xmlns:a16="http://schemas.microsoft.com/office/drawing/2014/main" id="{BAB7C3E0-CA61-47BA-8C90-959811C85DFD}"/>
              </a:ext>
            </a:extLst>
          </p:cNvPr>
          <p:cNvSpPr>
            <a:spLocks noEditPoints="1"/>
          </p:cNvSpPr>
          <p:nvPr/>
        </p:nvSpPr>
        <p:spPr bwMode="auto">
          <a:xfrm>
            <a:off x="4994184" y="1900052"/>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 name="TextBox 4">
            <a:extLst>
              <a:ext uri="{FF2B5EF4-FFF2-40B4-BE49-F238E27FC236}">
                <a16:creationId xmlns:a16="http://schemas.microsoft.com/office/drawing/2014/main" id="{7666D62E-594F-4F98-8B76-0A26A058C87D}"/>
              </a:ext>
            </a:extLst>
          </p:cNvPr>
          <p:cNvSpPr txBox="1"/>
          <p:nvPr/>
        </p:nvSpPr>
        <p:spPr>
          <a:xfrm>
            <a:off x="5737192" y="1803401"/>
            <a:ext cx="6901675" cy="1384995"/>
          </a:xfrm>
          <a:prstGeom prst="rect">
            <a:avLst/>
          </a:prstGeom>
          <a:noFill/>
        </p:spPr>
        <p:txBody>
          <a:bodyPr wrap="square" rtlCol="0">
            <a:spAutoFit/>
          </a:bodyPr>
          <a:lstStyle/>
          <a:p>
            <a:r>
              <a:rPr lang="en-US" sz="2800" b="1" dirty="0"/>
              <a:t>Over 90% </a:t>
            </a:r>
            <a:r>
              <a:rPr lang="en-US" sz="2800" dirty="0"/>
              <a:t>of utility employees believe that innovation is critical to the future of their organization.</a:t>
            </a:r>
          </a:p>
        </p:txBody>
      </p:sp>
      <p:sp>
        <p:nvSpPr>
          <p:cNvPr id="27" name="Freeform 85">
            <a:extLst>
              <a:ext uri="{FF2B5EF4-FFF2-40B4-BE49-F238E27FC236}">
                <a16:creationId xmlns:a16="http://schemas.microsoft.com/office/drawing/2014/main" id="{5F748C23-6BB7-4245-AB31-5325A41ADDB8}"/>
              </a:ext>
            </a:extLst>
          </p:cNvPr>
          <p:cNvSpPr>
            <a:spLocks noEditPoints="1"/>
          </p:cNvSpPr>
          <p:nvPr/>
        </p:nvSpPr>
        <p:spPr bwMode="auto">
          <a:xfrm>
            <a:off x="1244196" y="3657600"/>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8" name="Freeform 222">
            <a:extLst>
              <a:ext uri="{FF2B5EF4-FFF2-40B4-BE49-F238E27FC236}">
                <a16:creationId xmlns:a16="http://schemas.microsoft.com/office/drawing/2014/main" id="{55B4A55F-E90B-433A-A56F-58ED8EF980FA}"/>
              </a:ext>
            </a:extLst>
          </p:cNvPr>
          <p:cNvSpPr>
            <a:spLocks noEditPoints="1"/>
          </p:cNvSpPr>
          <p:nvPr/>
        </p:nvSpPr>
        <p:spPr bwMode="auto">
          <a:xfrm>
            <a:off x="814475" y="3657600"/>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29" name="Freeform 85">
            <a:extLst>
              <a:ext uri="{FF2B5EF4-FFF2-40B4-BE49-F238E27FC236}">
                <a16:creationId xmlns:a16="http://schemas.microsoft.com/office/drawing/2014/main" id="{18027A5B-0ADE-4E46-B655-DB99E9DB0F77}"/>
              </a:ext>
            </a:extLst>
          </p:cNvPr>
          <p:cNvSpPr>
            <a:spLocks noEditPoints="1"/>
          </p:cNvSpPr>
          <p:nvPr/>
        </p:nvSpPr>
        <p:spPr bwMode="auto">
          <a:xfrm>
            <a:off x="2175368" y="3657600"/>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0" name="Freeform 222">
            <a:extLst>
              <a:ext uri="{FF2B5EF4-FFF2-40B4-BE49-F238E27FC236}">
                <a16:creationId xmlns:a16="http://schemas.microsoft.com/office/drawing/2014/main" id="{5E34637B-A8C7-4816-B1DB-7E44DAA78499}"/>
              </a:ext>
            </a:extLst>
          </p:cNvPr>
          <p:cNvSpPr>
            <a:spLocks noEditPoints="1"/>
          </p:cNvSpPr>
          <p:nvPr/>
        </p:nvSpPr>
        <p:spPr bwMode="auto">
          <a:xfrm>
            <a:off x="1757525" y="3657600"/>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1" name="Freeform 222">
            <a:extLst>
              <a:ext uri="{FF2B5EF4-FFF2-40B4-BE49-F238E27FC236}">
                <a16:creationId xmlns:a16="http://schemas.microsoft.com/office/drawing/2014/main" id="{24D4CD01-B167-4891-B38E-0546D1F587D9}"/>
              </a:ext>
            </a:extLst>
          </p:cNvPr>
          <p:cNvSpPr>
            <a:spLocks noEditPoints="1"/>
          </p:cNvSpPr>
          <p:nvPr/>
        </p:nvSpPr>
        <p:spPr bwMode="auto">
          <a:xfrm>
            <a:off x="2700569" y="3657600"/>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2" name="Freeform 85">
            <a:extLst>
              <a:ext uri="{FF2B5EF4-FFF2-40B4-BE49-F238E27FC236}">
                <a16:creationId xmlns:a16="http://schemas.microsoft.com/office/drawing/2014/main" id="{8A569F67-A97C-4FA9-9072-B7BFD0547C9C}"/>
              </a:ext>
            </a:extLst>
          </p:cNvPr>
          <p:cNvSpPr>
            <a:spLocks noEditPoints="1"/>
          </p:cNvSpPr>
          <p:nvPr/>
        </p:nvSpPr>
        <p:spPr bwMode="auto">
          <a:xfrm>
            <a:off x="3565083" y="3657600"/>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3" name="Freeform 222">
            <a:extLst>
              <a:ext uri="{FF2B5EF4-FFF2-40B4-BE49-F238E27FC236}">
                <a16:creationId xmlns:a16="http://schemas.microsoft.com/office/drawing/2014/main" id="{6B8B47E8-B83F-4DA8-BBB6-27D057440183}"/>
              </a:ext>
            </a:extLst>
          </p:cNvPr>
          <p:cNvSpPr>
            <a:spLocks noEditPoints="1"/>
          </p:cNvSpPr>
          <p:nvPr/>
        </p:nvSpPr>
        <p:spPr bwMode="auto">
          <a:xfrm>
            <a:off x="3135362" y="3657600"/>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4" name="Freeform 85">
            <a:extLst>
              <a:ext uri="{FF2B5EF4-FFF2-40B4-BE49-F238E27FC236}">
                <a16:creationId xmlns:a16="http://schemas.microsoft.com/office/drawing/2014/main" id="{35ACBB62-236C-403B-A675-1F47ED1C3337}"/>
              </a:ext>
            </a:extLst>
          </p:cNvPr>
          <p:cNvSpPr>
            <a:spLocks noEditPoints="1"/>
          </p:cNvSpPr>
          <p:nvPr/>
        </p:nvSpPr>
        <p:spPr bwMode="auto">
          <a:xfrm>
            <a:off x="4496255" y="3657600"/>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6" name="Freeform 222">
            <a:extLst>
              <a:ext uri="{FF2B5EF4-FFF2-40B4-BE49-F238E27FC236}">
                <a16:creationId xmlns:a16="http://schemas.microsoft.com/office/drawing/2014/main" id="{1255CC74-76A7-40E8-9413-7B8984FE97AB}"/>
              </a:ext>
            </a:extLst>
          </p:cNvPr>
          <p:cNvSpPr>
            <a:spLocks noEditPoints="1"/>
          </p:cNvSpPr>
          <p:nvPr/>
        </p:nvSpPr>
        <p:spPr bwMode="auto">
          <a:xfrm>
            <a:off x="4078412" y="3657600"/>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38" name="Freeform 222">
            <a:extLst>
              <a:ext uri="{FF2B5EF4-FFF2-40B4-BE49-F238E27FC236}">
                <a16:creationId xmlns:a16="http://schemas.microsoft.com/office/drawing/2014/main" id="{F216F0F1-E07A-4A51-B2B4-206DD48A6D23}"/>
              </a:ext>
            </a:extLst>
          </p:cNvPr>
          <p:cNvSpPr>
            <a:spLocks noEditPoints="1"/>
          </p:cNvSpPr>
          <p:nvPr/>
        </p:nvSpPr>
        <p:spPr bwMode="auto">
          <a:xfrm>
            <a:off x="5021456" y="3657600"/>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0" name="TextBox 39">
            <a:extLst>
              <a:ext uri="{FF2B5EF4-FFF2-40B4-BE49-F238E27FC236}">
                <a16:creationId xmlns:a16="http://schemas.microsoft.com/office/drawing/2014/main" id="{7A5C9F4A-47AF-41A4-A995-F8DD0899C324}"/>
              </a:ext>
            </a:extLst>
          </p:cNvPr>
          <p:cNvSpPr txBox="1"/>
          <p:nvPr/>
        </p:nvSpPr>
        <p:spPr>
          <a:xfrm>
            <a:off x="5737192" y="3568013"/>
            <a:ext cx="6901675" cy="1384995"/>
          </a:xfrm>
          <a:prstGeom prst="rect">
            <a:avLst/>
          </a:prstGeom>
          <a:noFill/>
        </p:spPr>
        <p:txBody>
          <a:bodyPr wrap="square" rtlCol="0">
            <a:spAutoFit/>
          </a:bodyPr>
          <a:lstStyle/>
          <a:p>
            <a:r>
              <a:rPr lang="en-US" sz="2800" b="1" dirty="0"/>
              <a:t>Less than 40% </a:t>
            </a:r>
            <a:r>
              <a:rPr lang="en-US" sz="2800" dirty="0"/>
              <a:t>say their organization has described urgency or shown a vision for innovation.</a:t>
            </a:r>
          </a:p>
        </p:txBody>
      </p:sp>
      <p:sp>
        <p:nvSpPr>
          <p:cNvPr id="41" name="Freeform 85">
            <a:extLst>
              <a:ext uri="{FF2B5EF4-FFF2-40B4-BE49-F238E27FC236}">
                <a16:creationId xmlns:a16="http://schemas.microsoft.com/office/drawing/2014/main" id="{A83D47E4-3A9F-45B4-BA42-CE21C5C6A64D}"/>
              </a:ext>
            </a:extLst>
          </p:cNvPr>
          <p:cNvSpPr>
            <a:spLocks noEditPoints="1"/>
          </p:cNvSpPr>
          <p:nvPr/>
        </p:nvSpPr>
        <p:spPr bwMode="auto">
          <a:xfrm>
            <a:off x="1244197" y="5510426"/>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2" name="Freeform 222">
            <a:extLst>
              <a:ext uri="{FF2B5EF4-FFF2-40B4-BE49-F238E27FC236}">
                <a16:creationId xmlns:a16="http://schemas.microsoft.com/office/drawing/2014/main" id="{FED14D7E-93C9-4ED8-AFE4-19CE9256A231}"/>
              </a:ext>
            </a:extLst>
          </p:cNvPr>
          <p:cNvSpPr>
            <a:spLocks noEditPoints="1"/>
          </p:cNvSpPr>
          <p:nvPr/>
        </p:nvSpPr>
        <p:spPr bwMode="auto">
          <a:xfrm>
            <a:off x="814476" y="5510426"/>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3" name="Freeform 85">
            <a:extLst>
              <a:ext uri="{FF2B5EF4-FFF2-40B4-BE49-F238E27FC236}">
                <a16:creationId xmlns:a16="http://schemas.microsoft.com/office/drawing/2014/main" id="{F58F24CC-7F94-4F6C-B9E5-1BDBFDDB1945}"/>
              </a:ext>
            </a:extLst>
          </p:cNvPr>
          <p:cNvSpPr>
            <a:spLocks noEditPoints="1"/>
          </p:cNvSpPr>
          <p:nvPr/>
        </p:nvSpPr>
        <p:spPr bwMode="auto">
          <a:xfrm>
            <a:off x="2175369" y="5510426"/>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4" name="Freeform 222">
            <a:extLst>
              <a:ext uri="{FF2B5EF4-FFF2-40B4-BE49-F238E27FC236}">
                <a16:creationId xmlns:a16="http://schemas.microsoft.com/office/drawing/2014/main" id="{6B2466B0-87F1-4BF2-BDB3-47DF6711F309}"/>
              </a:ext>
            </a:extLst>
          </p:cNvPr>
          <p:cNvSpPr>
            <a:spLocks noEditPoints="1"/>
          </p:cNvSpPr>
          <p:nvPr/>
        </p:nvSpPr>
        <p:spPr bwMode="auto">
          <a:xfrm>
            <a:off x="1757526" y="5510426"/>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5" name="Freeform 222">
            <a:extLst>
              <a:ext uri="{FF2B5EF4-FFF2-40B4-BE49-F238E27FC236}">
                <a16:creationId xmlns:a16="http://schemas.microsoft.com/office/drawing/2014/main" id="{64EC1586-60A6-4D0B-8AA6-ABB24B245D0B}"/>
              </a:ext>
            </a:extLst>
          </p:cNvPr>
          <p:cNvSpPr>
            <a:spLocks noEditPoints="1"/>
          </p:cNvSpPr>
          <p:nvPr/>
        </p:nvSpPr>
        <p:spPr bwMode="auto">
          <a:xfrm>
            <a:off x="2700570" y="5510426"/>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6" name="Freeform 85">
            <a:extLst>
              <a:ext uri="{FF2B5EF4-FFF2-40B4-BE49-F238E27FC236}">
                <a16:creationId xmlns:a16="http://schemas.microsoft.com/office/drawing/2014/main" id="{C77FB330-FE06-429D-94A7-83B021D6F11E}"/>
              </a:ext>
            </a:extLst>
          </p:cNvPr>
          <p:cNvSpPr>
            <a:spLocks noEditPoints="1"/>
          </p:cNvSpPr>
          <p:nvPr/>
        </p:nvSpPr>
        <p:spPr bwMode="auto">
          <a:xfrm>
            <a:off x="3565084" y="5510426"/>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7" name="Freeform 222">
            <a:extLst>
              <a:ext uri="{FF2B5EF4-FFF2-40B4-BE49-F238E27FC236}">
                <a16:creationId xmlns:a16="http://schemas.microsoft.com/office/drawing/2014/main" id="{BC70F119-249D-4805-9784-75A945D1A2D2}"/>
              </a:ext>
            </a:extLst>
          </p:cNvPr>
          <p:cNvSpPr>
            <a:spLocks noEditPoints="1"/>
          </p:cNvSpPr>
          <p:nvPr/>
        </p:nvSpPr>
        <p:spPr bwMode="auto">
          <a:xfrm>
            <a:off x="3135363" y="5510426"/>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8" name="Freeform 85">
            <a:extLst>
              <a:ext uri="{FF2B5EF4-FFF2-40B4-BE49-F238E27FC236}">
                <a16:creationId xmlns:a16="http://schemas.microsoft.com/office/drawing/2014/main" id="{E049C845-0E78-4E37-B162-FBE71C6F38F5}"/>
              </a:ext>
            </a:extLst>
          </p:cNvPr>
          <p:cNvSpPr>
            <a:spLocks noEditPoints="1"/>
          </p:cNvSpPr>
          <p:nvPr/>
        </p:nvSpPr>
        <p:spPr bwMode="auto">
          <a:xfrm>
            <a:off x="4496256" y="5510426"/>
            <a:ext cx="497296" cy="926276"/>
          </a:xfrm>
          <a:custGeom>
            <a:avLst/>
            <a:gdLst>
              <a:gd name="T0" fmla="*/ 143721 w 45"/>
              <a:gd name="T1" fmla="*/ 138088 h 63"/>
              <a:gd name="T2" fmla="*/ 133455 w 45"/>
              <a:gd name="T3" fmla="*/ 131183 h 63"/>
              <a:gd name="T4" fmla="*/ 106080 w 45"/>
              <a:gd name="T5" fmla="*/ 89757 h 63"/>
              <a:gd name="T6" fmla="*/ 99236 w 45"/>
              <a:gd name="T7" fmla="*/ 89757 h 63"/>
              <a:gd name="T8" fmla="*/ 99236 w 45"/>
              <a:gd name="T9" fmla="*/ 107018 h 63"/>
              <a:gd name="T10" fmla="*/ 130033 w 45"/>
              <a:gd name="T11" fmla="*/ 155349 h 63"/>
              <a:gd name="T12" fmla="*/ 133455 w 45"/>
              <a:gd name="T13" fmla="*/ 162253 h 63"/>
              <a:gd name="T14" fmla="*/ 123190 w 45"/>
              <a:gd name="T15" fmla="*/ 169157 h 63"/>
              <a:gd name="T16" fmla="*/ 99236 w 45"/>
              <a:gd name="T17" fmla="*/ 169157 h 63"/>
              <a:gd name="T18" fmla="*/ 99236 w 45"/>
              <a:gd name="T19" fmla="*/ 203679 h 63"/>
              <a:gd name="T20" fmla="*/ 85548 w 45"/>
              <a:gd name="T21" fmla="*/ 217488 h 63"/>
              <a:gd name="T22" fmla="*/ 68439 w 45"/>
              <a:gd name="T23" fmla="*/ 217488 h 63"/>
              <a:gd name="T24" fmla="*/ 54751 w 45"/>
              <a:gd name="T25" fmla="*/ 203679 h 63"/>
              <a:gd name="T26" fmla="*/ 54751 w 45"/>
              <a:gd name="T27" fmla="*/ 169157 h 63"/>
              <a:gd name="T28" fmla="*/ 30797 w 45"/>
              <a:gd name="T29" fmla="*/ 169157 h 63"/>
              <a:gd name="T30" fmla="*/ 23954 w 45"/>
              <a:gd name="T31" fmla="*/ 162253 h 63"/>
              <a:gd name="T32" fmla="*/ 23954 w 45"/>
              <a:gd name="T33" fmla="*/ 155349 h 63"/>
              <a:gd name="T34" fmla="*/ 54751 w 45"/>
              <a:gd name="T35" fmla="*/ 107018 h 63"/>
              <a:gd name="T36" fmla="*/ 54751 w 45"/>
              <a:gd name="T37" fmla="*/ 89757 h 63"/>
              <a:gd name="T38" fmla="*/ 47907 w 45"/>
              <a:gd name="T39" fmla="*/ 89757 h 63"/>
              <a:gd name="T40" fmla="*/ 20532 w 45"/>
              <a:gd name="T41" fmla="*/ 131183 h 63"/>
              <a:gd name="T42" fmla="*/ 10266 w 45"/>
              <a:gd name="T43" fmla="*/ 138088 h 63"/>
              <a:gd name="T44" fmla="*/ 0 w 45"/>
              <a:gd name="T45" fmla="*/ 124279 h 63"/>
              <a:gd name="T46" fmla="*/ 0 w 45"/>
              <a:gd name="T47" fmla="*/ 117374 h 63"/>
              <a:gd name="T48" fmla="*/ 30797 w 45"/>
              <a:gd name="T49" fmla="*/ 72496 h 63"/>
              <a:gd name="T50" fmla="*/ 54751 w 45"/>
              <a:gd name="T51" fmla="*/ 58687 h 63"/>
              <a:gd name="T52" fmla="*/ 99236 w 45"/>
              <a:gd name="T53" fmla="*/ 58687 h 63"/>
              <a:gd name="T54" fmla="*/ 123190 w 45"/>
              <a:gd name="T55" fmla="*/ 72496 h 63"/>
              <a:gd name="T56" fmla="*/ 153987 w 45"/>
              <a:gd name="T57" fmla="*/ 117374 h 63"/>
              <a:gd name="T58" fmla="*/ 153987 w 45"/>
              <a:gd name="T59" fmla="*/ 124279 h 63"/>
              <a:gd name="T60" fmla="*/ 143721 w 45"/>
              <a:gd name="T61" fmla="*/ 138088 h 63"/>
              <a:gd name="T62" fmla="*/ 78704 w 45"/>
              <a:gd name="T63" fmla="*/ 55235 h 63"/>
              <a:gd name="T64" fmla="*/ 51329 w 45"/>
              <a:gd name="T65" fmla="*/ 27618 h 63"/>
              <a:gd name="T66" fmla="*/ 78704 w 45"/>
              <a:gd name="T67" fmla="*/ 0 h 63"/>
              <a:gd name="T68" fmla="*/ 106080 w 45"/>
              <a:gd name="T69" fmla="*/ 27618 h 63"/>
              <a:gd name="T70" fmla="*/ 78704 w 45"/>
              <a:gd name="T71" fmla="*/ 55235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5" h="63">
                <a:moveTo>
                  <a:pt x="42" y="40"/>
                </a:moveTo>
                <a:cubicBezTo>
                  <a:pt x="41" y="40"/>
                  <a:pt x="40" y="39"/>
                  <a:pt x="39" y="38"/>
                </a:cubicBezTo>
                <a:cubicBezTo>
                  <a:pt x="31" y="26"/>
                  <a:pt x="31" y="26"/>
                  <a:pt x="31" y="26"/>
                </a:cubicBezTo>
                <a:cubicBezTo>
                  <a:pt x="29" y="26"/>
                  <a:pt x="29" y="26"/>
                  <a:pt x="29" y="26"/>
                </a:cubicBezTo>
                <a:cubicBezTo>
                  <a:pt x="29" y="31"/>
                  <a:pt x="29" y="31"/>
                  <a:pt x="29" y="31"/>
                </a:cubicBezTo>
                <a:cubicBezTo>
                  <a:pt x="38" y="45"/>
                  <a:pt x="38" y="45"/>
                  <a:pt x="38" y="45"/>
                </a:cubicBezTo>
                <a:cubicBezTo>
                  <a:pt x="38" y="46"/>
                  <a:pt x="39" y="46"/>
                  <a:pt x="39" y="47"/>
                </a:cubicBezTo>
                <a:cubicBezTo>
                  <a:pt x="39" y="48"/>
                  <a:pt x="38" y="49"/>
                  <a:pt x="36" y="49"/>
                </a:cubicBezTo>
                <a:cubicBezTo>
                  <a:pt x="29" y="49"/>
                  <a:pt x="29" y="49"/>
                  <a:pt x="29" y="49"/>
                </a:cubicBezTo>
                <a:cubicBezTo>
                  <a:pt x="29" y="59"/>
                  <a:pt x="29" y="59"/>
                  <a:pt x="29" y="59"/>
                </a:cubicBezTo>
                <a:cubicBezTo>
                  <a:pt x="29" y="61"/>
                  <a:pt x="28" y="63"/>
                  <a:pt x="25" y="63"/>
                </a:cubicBezTo>
                <a:cubicBezTo>
                  <a:pt x="20" y="63"/>
                  <a:pt x="20" y="63"/>
                  <a:pt x="20" y="63"/>
                </a:cubicBezTo>
                <a:cubicBezTo>
                  <a:pt x="18" y="63"/>
                  <a:pt x="16" y="61"/>
                  <a:pt x="16" y="59"/>
                </a:cubicBezTo>
                <a:cubicBezTo>
                  <a:pt x="16" y="49"/>
                  <a:pt x="16" y="49"/>
                  <a:pt x="16" y="49"/>
                </a:cubicBezTo>
                <a:cubicBezTo>
                  <a:pt x="9" y="49"/>
                  <a:pt x="9" y="49"/>
                  <a:pt x="9" y="49"/>
                </a:cubicBezTo>
                <a:cubicBezTo>
                  <a:pt x="8" y="49"/>
                  <a:pt x="7" y="48"/>
                  <a:pt x="7" y="47"/>
                </a:cubicBezTo>
                <a:cubicBezTo>
                  <a:pt x="7" y="46"/>
                  <a:pt x="7" y="46"/>
                  <a:pt x="7" y="45"/>
                </a:cubicBezTo>
                <a:cubicBezTo>
                  <a:pt x="16" y="31"/>
                  <a:pt x="16" y="31"/>
                  <a:pt x="16" y="31"/>
                </a:cubicBezTo>
                <a:cubicBezTo>
                  <a:pt x="16" y="26"/>
                  <a:pt x="16" y="26"/>
                  <a:pt x="16" y="26"/>
                </a:cubicBezTo>
                <a:cubicBezTo>
                  <a:pt x="14" y="26"/>
                  <a:pt x="14" y="26"/>
                  <a:pt x="14" y="26"/>
                </a:cubicBezTo>
                <a:cubicBezTo>
                  <a:pt x="6" y="38"/>
                  <a:pt x="6" y="38"/>
                  <a:pt x="6" y="38"/>
                </a:cubicBezTo>
                <a:cubicBezTo>
                  <a:pt x="5" y="39"/>
                  <a:pt x="4" y="40"/>
                  <a:pt x="3" y="40"/>
                </a:cubicBezTo>
                <a:cubicBezTo>
                  <a:pt x="1" y="40"/>
                  <a:pt x="0" y="38"/>
                  <a:pt x="0" y="36"/>
                </a:cubicBezTo>
                <a:cubicBezTo>
                  <a:pt x="0" y="36"/>
                  <a:pt x="0" y="35"/>
                  <a:pt x="0" y="34"/>
                </a:cubicBezTo>
                <a:cubicBezTo>
                  <a:pt x="9" y="21"/>
                  <a:pt x="9" y="21"/>
                  <a:pt x="9" y="21"/>
                </a:cubicBezTo>
                <a:cubicBezTo>
                  <a:pt x="11" y="19"/>
                  <a:pt x="13" y="17"/>
                  <a:pt x="16" y="17"/>
                </a:cubicBezTo>
                <a:cubicBezTo>
                  <a:pt x="29" y="17"/>
                  <a:pt x="29" y="17"/>
                  <a:pt x="29" y="17"/>
                </a:cubicBezTo>
                <a:cubicBezTo>
                  <a:pt x="32" y="17"/>
                  <a:pt x="34" y="19"/>
                  <a:pt x="36" y="21"/>
                </a:cubicBezTo>
                <a:cubicBezTo>
                  <a:pt x="45" y="34"/>
                  <a:pt x="45" y="34"/>
                  <a:pt x="45" y="34"/>
                </a:cubicBezTo>
                <a:cubicBezTo>
                  <a:pt x="45" y="35"/>
                  <a:pt x="45" y="36"/>
                  <a:pt x="45" y="36"/>
                </a:cubicBezTo>
                <a:cubicBezTo>
                  <a:pt x="45" y="38"/>
                  <a:pt x="44" y="40"/>
                  <a:pt x="42" y="40"/>
                </a:cubicBezTo>
                <a:close/>
                <a:moveTo>
                  <a:pt x="23" y="16"/>
                </a:moveTo>
                <a:cubicBezTo>
                  <a:pt x="18" y="16"/>
                  <a:pt x="15" y="12"/>
                  <a:pt x="15" y="8"/>
                </a:cubicBezTo>
                <a:cubicBezTo>
                  <a:pt x="15" y="3"/>
                  <a:pt x="18" y="0"/>
                  <a:pt x="23" y="0"/>
                </a:cubicBezTo>
                <a:cubicBezTo>
                  <a:pt x="27" y="0"/>
                  <a:pt x="31" y="3"/>
                  <a:pt x="31" y="8"/>
                </a:cubicBezTo>
                <a:cubicBezTo>
                  <a:pt x="31" y="12"/>
                  <a:pt x="27" y="16"/>
                  <a:pt x="23" y="16"/>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49" name="Freeform 222">
            <a:extLst>
              <a:ext uri="{FF2B5EF4-FFF2-40B4-BE49-F238E27FC236}">
                <a16:creationId xmlns:a16="http://schemas.microsoft.com/office/drawing/2014/main" id="{03F912CC-F2E3-40EA-8A20-9D547CD2973F}"/>
              </a:ext>
            </a:extLst>
          </p:cNvPr>
          <p:cNvSpPr>
            <a:spLocks noEditPoints="1"/>
          </p:cNvSpPr>
          <p:nvPr/>
        </p:nvSpPr>
        <p:spPr bwMode="auto">
          <a:xfrm>
            <a:off x="4078413" y="5510426"/>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0" name="Freeform 222">
            <a:extLst>
              <a:ext uri="{FF2B5EF4-FFF2-40B4-BE49-F238E27FC236}">
                <a16:creationId xmlns:a16="http://schemas.microsoft.com/office/drawing/2014/main" id="{FD71B572-1EED-4911-9633-FAA65C0EA19A}"/>
              </a:ext>
            </a:extLst>
          </p:cNvPr>
          <p:cNvSpPr>
            <a:spLocks noEditPoints="1"/>
          </p:cNvSpPr>
          <p:nvPr/>
        </p:nvSpPr>
        <p:spPr bwMode="auto">
          <a:xfrm>
            <a:off x="5021457" y="5510426"/>
            <a:ext cx="406888" cy="926275"/>
          </a:xfrm>
          <a:custGeom>
            <a:avLst/>
            <a:gdLst>
              <a:gd name="T0" fmla="*/ 133350 w 39"/>
              <a:gd name="T1" fmla="*/ 140861 h 67"/>
              <a:gd name="T2" fmla="*/ 119673 w 39"/>
              <a:gd name="T3" fmla="*/ 154604 h 67"/>
              <a:gd name="T4" fmla="*/ 105996 w 39"/>
              <a:gd name="T5" fmla="*/ 140861 h 67"/>
              <a:gd name="T6" fmla="*/ 105996 w 39"/>
              <a:gd name="T7" fmla="*/ 96198 h 67"/>
              <a:gd name="T8" fmla="*/ 99158 w 39"/>
              <a:gd name="T9" fmla="*/ 96198 h 67"/>
              <a:gd name="T10" fmla="*/ 99158 w 39"/>
              <a:gd name="T11" fmla="*/ 213010 h 67"/>
              <a:gd name="T12" fmla="*/ 85481 w 39"/>
              <a:gd name="T13" fmla="*/ 230188 h 67"/>
              <a:gd name="T14" fmla="*/ 68385 w 39"/>
              <a:gd name="T15" fmla="*/ 213010 h 67"/>
              <a:gd name="T16" fmla="*/ 68385 w 39"/>
              <a:gd name="T17" fmla="*/ 154604 h 67"/>
              <a:gd name="T18" fmla="*/ 61546 w 39"/>
              <a:gd name="T19" fmla="*/ 154604 h 67"/>
              <a:gd name="T20" fmla="*/ 61546 w 39"/>
              <a:gd name="T21" fmla="*/ 213010 h 67"/>
              <a:gd name="T22" fmla="*/ 47869 w 39"/>
              <a:gd name="T23" fmla="*/ 230188 h 67"/>
              <a:gd name="T24" fmla="*/ 30773 w 39"/>
              <a:gd name="T25" fmla="*/ 213010 h 67"/>
              <a:gd name="T26" fmla="*/ 30773 w 39"/>
              <a:gd name="T27" fmla="*/ 96198 h 67"/>
              <a:gd name="T28" fmla="*/ 23935 w 39"/>
              <a:gd name="T29" fmla="*/ 96198 h 67"/>
              <a:gd name="T30" fmla="*/ 23935 w 39"/>
              <a:gd name="T31" fmla="*/ 140861 h 67"/>
              <a:gd name="T32" fmla="*/ 10258 w 39"/>
              <a:gd name="T33" fmla="*/ 154604 h 67"/>
              <a:gd name="T34" fmla="*/ 0 w 39"/>
              <a:gd name="T35" fmla="*/ 140861 h 67"/>
              <a:gd name="T36" fmla="*/ 0 w 39"/>
              <a:gd name="T37" fmla="*/ 85891 h 67"/>
              <a:gd name="T38" fmla="*/ 23935 w 39"/>
              <a:gd name="T39" fmla="*/ 61842 h 67"/>
              <a:gd name="T40" fmla="*/ 105996 w 39"/>
              <a:gd name="T41" fmla="*/ 61842 h 67"/>
              <a:gd name="T42" fmla="*/ 133350 w 39"/>
              <a:gd name="T43" fmla="*/ 85891 h 67"/>
              <a:gd name="T44" fmla="*/ 133350 w 39"/>
              <a:gd name="T45" fmla="*/ 140861 h 67"/>
              <a:gd name="T46" fmla="*/ 64965 w 39"/>
              <a:gd name="T47" fmla="*/ 58406 h 67"/>
              <a:gd name="T48" fmla="*/ 37612 w 39"/>
              <a:gd name="T49" fmla="*/ 27485 h 67"/>
              <a:gd name="T50" fmla="*/ 64965 w 39"/>
              <a:gd name="T51" fmla="*/ 0 h 67"/>
              <a:gd name="T52" fmla="*/ 95738 w 39"/>
              <a:gd name="T53" fmla="*/ 27485 h 67"/>
              <a:gd name="T54" fmla="*/ 64965 w 39"/>
              <a:gd name="T55" fmla="*/ 58406 h 6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9" h="67">
                <a:moveTo>
                  <a:pt x="39" y="41"/>
                </a:moveTo>
                <a:cubicBezTo>
                  <a:pt x="39" y="43"/>
                  <a:pt x="37" y="45"/>
                  <a:pt x="35" y="45"/>
                </a:cubicBezTo>
                <a:cubicBezTo>
                  <a:pt x="33" y="45"/>
                  <a:pt x="31" y="43"/>
                  <a:pt x="31" y="41"/>
                </a:cubicBezTo>
                <a:cubicBezTo>
                  <a:pt x="31" y="28"/>
                  <a:pt x="31" y="28"/>
                  <a:pt x="31" y="28"/>
                </a:cubicBezTo>
                <a:cubicBezTo>
                  <a:pt x="29" y="28"/>
                  <a:pt x="29" y="28"/>
                  <a:pt x="29" y="28"/>
                </a:cubicBezTo>
                <a:cubicBezTo>
                  <a:pt x="29" y="62"/>
                  <a:pt x="29" y="62"/>
                  <a:pt x="29" y="62"/>
                </a:cubicBezTo>
                <a:cubicBezTo>
                  <a:pt x="29" y="65"/>
                  <a:pt x="27" y="67"/>
                  <a:pt x="25" y="67"/>
                </a:cubicBezTo>
                <a:cubicBezTo>
                  <a:pt x="22" y="67"/>
                  <a:pt x="20" y="65"/>
                  <a:pt x="20" y="62"/>
                </a:cubicBezTo>
                <a:cubicBezTo>
                  <a:pt x="20" y="45"/>
                  <a:pt x="20" y="45"/>
                  <a:pt x="20" y="45"/>
                </a:cubicBezTo>
                <a:cubicBezTo>
                  <a:pt x="18" y="45"/>
                  <a:pt x="18" y="45"/>
                  <a:pt x="18" y="45"/>
                </a:cubicBezTo>
                <a:cubicBezTo>
                  <a:pt x="18" y="62"/>
                  <a:pt x="18" y="62"/>
                  <a:pt x="18" y="62"/>
                </a:cubicBezTo>
                <a:cubicBezTo>
                  <a:pt x="18" y="65"/>
                  <a:pt x="16" y="67"/>
                  <a:pt x="14" y="67"/>
                </a:cubicBezTo>
                <a:cubicBezTo>
                  <a:pt x="11" y="67"/>
                  <a:pt x="9" y="65"/>
                  <a:pt x="9" y="62"/>
                </a:cubicBezTo>
                <a:cubicBezTo>
                  <a:pt x="9" y="28"/>
                  <a:pt x="9" y="28"/>
                  <a:pt x="9" y="28"/>
                </a:cubicBezTo>
                <a:cubicBezTo>
                  <a:pt x="7" y="28"/>
                  <a:pt x="7" y="28"/>
                  <a:pt x="7" y="28"/>
                </a:cubicBezTo>
                <a:cubicBezTo>
                  <a:pt x="7" y="41"/>
                  <a:pt x="7" y="41"/>
                  <a:pt x="7" y="41"/>
                </a:cubicBezTo>
                <a:cubicBezTo>
                  <a:pt x="7" y="43"/>
                  <a:pt x="5" y="45"/>
                  <a:pt x="3" y="45"/>
                </a:cubicBezTo>
                <a:cubicBezTo>
                  <a:pt x="1" y="45"/>
                  <a:pt x="0" y="43"/>
                  <a:pt x="0" y="41"/>
                </a:cubicBezTo>
                <a:cubicBezTo>
                  <a:pt x="0" y="25"/>
                  <a:pt x="0" y="25"/>
                  <a:pt x="0" y="25"/>
                </a:cubicBezTo>
                <a:cubicBezTo>
                  <a:pt x="0" y="21"/>
                  <a:pt x="3" y="18"/>
                  <a:pt x="7" y="18"/>
                </a:cubicBezTo>
                <a:cubicBezTo>
                  <a:pt x="31" y="18"/>
                  <a:pt x="31" y="18"/>
                  <a:pt x="31" y="18"/>
                </a:cubicBezTo>
                <a:cubicBezTo>
                  <a:pt x="35" y="18"/>
                  <a:pt x="39" y="21"/>
                  <a:pt x="39" y="25"/>
                </a:cubicBezTo>
                <a:lnTo>
                  <a:pt x="39" y="41"/>
                </a:lnTo>
                <a:close/>
                <a:moveTo>
                  <a:pt x="19" y="17"/>
                </a:moveTo>
                <a:cubicBezTo>
                  <a:pt x="14" y="17"/>
                  <a:pt x="11" y="13"/>
                  <a:pt x="11" y="8"/>
                </a:cubicBezTo>
                <a:cubicBezTo>
                  <a:pt x="11" y="4"/>
                  <a:pt x="14" y="0"/>
                  <a:pt x="19" y="0"/>
                </a:cubicBezTo>
                <a:cubicBezTo>
                  <a:pt x="24" y="0"/>
                  <a:pt x="28" y="4"/>
                  <a:pt x="28" y="8"/>
                </a:cubicBezTo>
                <a:cubicBezTo>
                  <a:pt x="28" y="13"/>
                  <a:pt x="24" y="17"/>
                  <a:pt x="19" y="17"/>
                </a:cubicBezTo>
                <a:close/>
              </a:path>
            </a:pathLst>
          </a:custGeom>
          <a:solidFill>
            <a:schemeClr val="bg1">
              <a:lumMod val="65000"/>
            </a:schemeClr>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p>
        </p:txBody>
      </p:sp>
      <p:sp>
        <p:nvSpPr>
          <p:cNvPr id="51" name="TextBox 50">
            <a:extLst>
              <a:ext uri="{FF2B5EF4-FFF2-40B4-BE49-F238E27FC236}">
                <a16:creationId xmlns:a16="http://schemas.microsoft.com/office/drawing/2014/main" id="{49490EE5-8F48-4CE9-8A9D-ADCBFE715A36}"/>
              </a:ext>
            </a:extLst>
          </p:cNvPr>
          <p:cNvSpPr txBox="1"/>
          <p:nvPr/>
        </p:nvSpPr>
        <p:spPr>
          <a:xfrm>
            <a:off x="5737192" y="5467695"/>
            <a:ext cx="6901675" cy="954107"/>
          </a:xfrm>
          <a:prstGeom prst="rect">
            <a:avLst/>
          </a:prstGeom>
          <a:noFill/>
        </p:spPr>
        <p:txBody>
          <a:bodyPr wrap="square" rtlCol="0">
            <a:spAutoFit/>
          </a:bodyPr>
          <a:lstStyle/>
          <a:p>
            <a:r>
              <a:rPr lang="en-US" sz="2800" b="1" dirty="0"/>
              <a:t>Only 30% </a:t>
            </a:r>
            <a:r>
              <a:rPr lang="en-US" sz="2800" dirty="0"/>
              <a:t>have identified key challenges or opportunities that need to be explored.</a:t>
            </a:r>
          </a:p>
        </p:txBody>
      </p:sp>
    </p:spTree>
    <p:extLst>
      <p:ext uri="{BB962C8B-B14F-4D97-AF65-F5344CB8AC3E}">
        <p14:creationId xmlns:p14="http://schemas.microsoft.com/office/powerpoint/2010/main" val="105462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2"/>
                                        </p:tgtEl>
                                        <p:attrNameLst>
                                          <p:attrName>fillcolor</p:attrName>
                                        </p:attrNameLst>
                                      </p:cBhvr>
                                      <p:to>
                                        <a:srgbClr val="4472C4"/>
                                      </p:to>
                                    </p:animClr>
                                    <p:set>
                                      <p:cBhvr>
                                        <p:cTn id="7" dur="500" fill="hold"/>
                                        <p:tgtEl>
                                          <p:spTgt spid="12"/>
                                        </p:tgtEl>
                                        <p:attrNameLst>
                                          <p:attrName>fill.type</p:attrName>
                                        </p:attrNameLst>
                                      </p:cBhvr>
                                      <p:to>
                                        <p:strVal val="solid"/>
                                      </p:to>
                                    </p:set>
                                    <p:set>
                                      <p:cBhvr>
                                        <p:cTn id="8" dur="500" fill="hold"/>
                                        <p:tgtEl>
                                          <p:spTgt spid="12"/>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500" fill="hold"/>
                                        <p:tgtEl>
                                          <p:spTgt spid="11"/>
                                        </p:tgtEl>
                                        <p:attrNameLst>
                                          <p:attrName>fillcolor</p:attrName>
                                        </p:attrNameLst>
                                      </p:cBhvr>
                                      <p:to>
                                        <a:srgbClr val="4472C4"/>
                                      </p:to>
                                    </p:animClr>
                                    <p:set>
                                      <p:cBhvr>
                                        <p:cTn id="11" dur="500" fill="hold"/>
                                        <p:tgtEl>
                                          <p:spTgt spid="11"/>
                                        </p:tgtEl>
                                        <p:attrNameLst>
                                          <p:attrName>fill.type</p:attrName>
                                        </p:attrNameLst>
                                      </p:cBhvr>
                                      <p:to>
                                        <p:strVal val="solid"/>
                                      </p:to>
                                    </p:set>
                                    <p:set>
                                      <p:cBhvr>
                                        <p:cTn id="12" dur="500" fill="hold"/>
                                        <p:tgtEl>
                                          <p:spTgt spid="11"/>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500" fill="hold"/>
                                        <p:tgtEl>
                                          <p:spTgt spid="14"/>
                                        </p:tgtEl>
                                        <p:attrNameLst>
                                          <p:attrName>fillcolor</p:attrName>
                                        </p:attrNameLst>
                                      </p:cBhvr>
                                      <p:to>
                                        <a:srgbClr val="4472C4"/>
                                      </p:to>
                                    </p:animClr>
                                    <p:set>
                                      <p:cBhvr>
                                        <p:cTn id="15" dur="500" fill="hold"/>
                                        <p:tgtEl>
                                          <p:spTgt spid="14"/>
                                        </p:tgtEl>
                                        <p:attrNameLst>
                                          <p:attrName>fill.type</p:attrName>
                                        </p:attrNameLst>
                                      </p:cBhvr>
                                      <p:to>
                                        <p:strVal val="solid"/>
                                      </p:to>
                                    </p:set>
                                    <p:set>
                                      <p:cBhvr>
                                        <p:cTn id="16" dur="500" fill="hold"/>
                                        <p:tgtEl>
                                          <p:spTgt spid="14"/>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500" fill="hold"/>
                                        <p:tgtEl>
                                          <p:spTgt spid="13"/>
                                        </p:tgtEl>
                                        <p:attrNameLst>
                                          <p:attrName>fillcolor</p:attrName>
                                        </p:attrNameLst>
                                      </p:cBhvr>
                                      <p:to>
                                        <a:srgbClr val="4472C4"/>
                                      </p:to>
                                    </p:animClr>
                                    <p:set>
                                      <p:cBhvr>
                                        <p:cTn id="19" dur="500" fill="hold"/>
                                        <p:tgtEl>
                                          <p:spTgt spid="13"/>
                                        </p:tgtEl>
                                        <p:attrNameLst>
                                          <p:attrName>fill.type</p:attrName>
                                        </p:attrNameLst>
                                      </p:cBhvr>
                                      <p:to>
                                        <p:strVal val="solid"/>
                                      </p:to>
                                    </p:set>
                                    <p:set>
                                      <p:cBhvr>
                                        <p:cTn id="20" dur="500" fill="hold"/>
                                        <p:tgtEl>
                                          <p:spTgt spid="1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500" fill="hold"/>
                                        <p:tgtEl>
                                          <p:spTgt spid="17"/>
                                        </p:tgtEl>
                                        <p:attrNameLst>
                                          <p:attrName>fillcolor</p:attrName>
                                        </p:attrNameLst>
                                      </p:cBhvr>
                                      <p:to>
                                        <a:srgbClr val="4472C4"/>
                                      </p:to>
                                    </p:animClr>
                                    <p:set>
                                      <p:cBhvr>
                                        <p:cTn id="23" dur="500" fill="hold"/>
                                        <p:tgtEl>
                                          <p:spTgt spid="17"/>
                                        </p:tgtEl>
                                        <p:attrNameLst>
                                          <p:attrName>fill.type</p:attrName>
                                        </p:attrNameLst>
                                      </p:cBhvr>
                                      <p:to>
                                        <p:strVal val="solid"/>
                                      </p:to>
                                    </p:set>
                                    <p:set>
                                      <p:cBhvr>
                                        <p:cTn id="24" dur="500" fill="hold"/>
                                        <p:tgtEl>
                                          <p:spTgt spid="1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500" fill="hold"/>
                                        <p:tgtEl>
                                          <p:spTgt spid="23"/>
                                        </p:tgtEl>
                                        <p:attrNameLst>
                                          <p:attrName>fillcolor</p:attrName>
                                        </p:attrNameLst>
                                      </p:cBhvr>
                                      <p:to>
                                        <a:srgbClr val="4472C4"/>
                                      </p:to>
                                    </p:animClr>
                                    <p:set>
                                      <p:cBhvr>
                                        <p:cTn id="27" dur="500" fill="hold"/>
                                        <p:tgtEl>
                                          <p:spTgt spid="23"/>
                                        </p:tgtEl>
                                        <p:attrNameLst>
                                          <p:attrName>fill.type</p:attrName>
                                        </p:attrNameLst>
                                      </p:cBhvr>
                                      <p:to>
                                        <p:strVal val="solid"/>
                                      </p:to>
                                    </p:set>
                                    <p:set>
                                      <p:cBhvr>
                                        <p:cTn id="28" dur="500" fill="hold"/>
                                        <p:tgtEl>
                                          <p:spTgt spid="23"/>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500" fill="hold"/>
                                        <p:tgtEl>
                                          <p:spTgt spid="22"/>
                                        </p:tgtEl>
                                        <p:attrNameLst>
                                          <p:attrName>fillcolor</p:attrName>
                                        </p:attrNameLst>
                                      </p:cBhvr>
                                      <p:to>
                                        <a:srgbClr val="4472C4"/>
                                      </p:to>
                                    </p:animClr>
                                    <p:set>
                                      <p:cBhvr>
                                        <p:cTn id="31" dur="500" fill="hold"/>
                                        <p:tgtEl>
                                          <p:spTgt spid="22"/>
                                        </p:tgtEl>
                                        <p:attrNameLst>
                                          <p:attrName>fill.type</p:attrName>
                                        </p:attrNameLst>
                                      </p:cBhvr>
                                      <p:to>
                                        <p:strVal val="solid"/>
                                      </p:to>
                                    </p:set>
                                    <p:set>
                                      <p:cBhvr>
                                        <p:cTn id="32" dur="500" fill="hold"/>
                                        <p:tgtEl>
                                          <p:spTgt spid="22"/>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500" fill="hold"/>
                                        <p:tgtEl>
                                          <p:spTgt spid="25"/>
                                        </p:tgtEl>
                                        <p:attrNameLst>
                                          <p:attrName>fillcolor</p:attrName>
                                        </p:attrNameLst>
                                      </p:cBhvr>
                                      <p:to>
                                        <a:srgbClr val="4472C4"/>
                                      </p:to>
                                    </p:animClr>
                                    <p:set>
                                      <p:cBhvr>
                                        <p:cTn id="35" dur="500" fill="hold"/>
                                        <p:tgtEl>
                                          <p:spTgt spid="25"/>
                                        </p:tgtEl>
                                        <p:attrNameLst>
                                          <p:attrName>fill.type</p:attrName>
                                        </p:attrNameLst>
                                      </p:cBhvr>
                                      <p:to>
                                        <p:strVal val="solid"/>
                                      </p:to>
                                    </p:set>
                                    <p:set>
                                      <p:cBhvr>
                                        <p:cTn id="36" dur="500" fill="hold"/>
                                        <p:tgtEl>
                                          <p:spTgt spid="25"/>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500" fill="hold"/>
                                        <p:tgtEl>
                                          <p:spTgt spid="24"/>
                                        </p:tgtEl>
                                        <p:attrNameLst>
                                          <p:attrName>fillcolor</p:attrName>
                                        </p:attrNameLst>
                                      </p:cBhvr>
                                      <p:to>
                                        <a:srgbClr val="4472C4"/>
                                      </p:to>
                                    </p:animClr>
                                    <p:set>
                                      <p:cBhvr>
                                        <p:cTn id="39" dur="500" fill="hold"/>
                                        <p:tgtEl>
                                          <p:spTgt spid="24"/>
                                        </p:tgtEl>
                                        <p:attrNameLst>
                                          <p:attrName>fill.type</p:attrName>
                                        </p:attrNameLst>
                                      </p:cBhvr>
                                      <p:to>
                                        <p:strVal val="solid"/>
                                      </p:to>
                                    </p:set>
                                    <p:set>
                                      <p:cBhvr>
                                        <p:cTn id="40" dur="500" fill="hold"/>
                                        <p:tgtEl>
                                          <p:spTgt spid="24"/>
                                        </p:tgtEl>
                                        <p:attrNameLst>
                                          <p:attrName>fill.on</p:attrName>
                                        </p:attrNameLst>
                                      </p:cBhvr>
                                      <p:to>
                                        <p:strVal val="true"/>
                                      </p:to>
                                    </p:set>
                                  </p:childTnLst>
                                </p:cTn>
                              </p:par>
                              <p:par>
                                <p:cTn id="41" presetID="10" presetClass="entr" presetSubtype="0" fill="hold" grpId="0"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28"/>
                                        </p:tgtEl>
                                        <p:attrNameLst>
                                          <p:attrName>fillcolor</p:attrName>
                                        </p:attrNameLst>
                                      </p:cBhvr>
                                      <p:to>
                                        <a:schemeClr val="accent2"/>
                                      </p:to>
                                    </p:animClr>
                                    <p:set>
                                      <p:cBhvr>
                                        <p:cTn id="48" dur="500" fill="hold"/>
                                        <p:tgtEl>
                                          <p:spTgt spid="28"/>
                                        </p:tgtEl>
                                        <p:attrNameLst>
                                          <p:attrName>fill.type</p:attrName>
                                        </p:attrNameLst>
                                      </p:cBhvr>
                                      <p:to>
                                        <p:strVal val="solid"/>
                                      </p:to>
                                    </p:set>
                                    <p:set>
                                      <p:cBhvr>
                                        <p:cTn id="49" dur="500" fill="hold"/>
                                        <p:tgtEl>
                                          <p:spTgt spid="28"/>
                                        </p:tgtEl>
                                        <p:attrNameLst>
                                          <p:attrName>fill.on</p:attrName>
                                        </p:attrNameLst>
                                      </p:cBhvr>
                                      <p:to>
                                        <p:strVal val="true"/>
                                      </p:to>
                                    </p:set>
                                  </p:childTnLst>
                                </p:cTn>
                              </p:par>
                              <p:par>
                                <p:cTn id="50" presetID="1" presetClass="emph" presetSubtype="2" fill="hold" nodeType="withEffect">
                                  <p:stCondLst>
                                    <p:cond delay="0"/>
                                  </p:stCondLst>
                                  <p:childTnLst>
                                    <p:animClr clrSpc="rgb" dir="cw">
                                      <p:cBhvr>
                                        <p:cTn id="51" dur="500" fill="hold"/>
                                        <p:tgtEl>
                                          <p:spTgt spid="27"/>
                                        </p:tgtEl>
                                        <p:attrNameLst>
                                          <p:attrName>fillcolor</p:attrName>
                                        </p:attrNameLst>
                                      </p:cBhvr>
                                      <p:to>
                                        <a:schemeClr val="accent2"/>
                                      </p:to>
                                    </p:animClr>
                                    <p:set>
                                      <p:cBhvr>
                                        <p:cTn id="52" dur="500" fill="hold"/>
                                        <p:tgtEl>
                                          <p:spTgt spid="27"/>
                                        </p:tgtEl>
                                        <p:attrNameLst>
                                          <p:attrName>fill.type</p:attrName>
                                        </p:attrNameLst>
                                      </p:cBhvr>
                                      <p:to>
                                        <p:strVal val="solid"/>
                                      </p:to>
                                    </p:set>
                                    <p:set>
                                      <p:cBhvr>
                                        <p:cTn id="53" dur="500" fill="hold"/>
                                        <p:tgtEl>
                                          <p:spTgt spid="27"/>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500" fill="hold"/>
                                        <p:tgtEl>
                                          <p:spTgt spid="30"/>
                                        </p:tgtEl>
                                        <p:attrNameLst>
                                          <p:attrName>fillcolor</p:attrName>
                                        </p:attrNameLst>
                                      </p:cBhvr>
                                      <p:to>
                                        <a:schemeClr val="accent2"/>
                                      </p:to>
                                    </p:animClr>
                                    <p:set>
                                      <p:cBhvr>
                                        <p:cTn id="56" dur="500" fill="hold"/>
                                        <p:tgtEl>
                                          <p:spTgt spid="30"/>
                                        </p:tgtEl>
                                        <p:attrNameLst>
                                          <p:attrName>fill.type</p:attrName>
                                        </p:attrNameLst>
                                      </p:cBhvr>
                                      <p:to>
                                        <p:strVal val="solid"/>
                                      </p:to>
                                    </p:set>
                                    <p:set>
                                      <p:cBhvr>
                                        <p:cTn id="57" dur="500" fill="hold"/>
                                        <p:tgtEl>
                                          <p:spTgt spid="30"/>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500" fill="hold"/>
                                        <p:tgtEl>
                                          <p:spTgt spid="29"/>
                                        </p:tgtEl>
                                        <p:attrNameLst>
                                          <p:attrName>fillcolor</p:attrName>
                                        </p:attrNameLst>
                                      </p:cBhvr>
                                      <p:to>
                                        <a:schemeClr val="accent2"/>
                                      </p:to>
                                    </p:animClr>
                                    <p:set>
                                      <p:cBhvr>
                                        <p:cTn id="60" dur="500" fill="hold"/>
                                        <p:tgtEl>
                                          <p:spTgt spid="29"/>
                                        </p:tgtEl>
                                        <p:attrNameLst>
                                          <p:attrName>fill.type</p:attrName>
                                        </p:attrNameLst>
                                      </p:cBhvr>
                                      <p:to>
                                        <p:strVal val="solid"/>
                                      </p:to>
                                    </p:set>
                                    <p:set>
                                      <p:cBhvr>
                                        <p:cTn id="61" dur="500" fill="hold"/>
                                        <p:tgtEl>
                                          <p:spTgt spid="29"/>
                                        </p:tgtEl>
                                        <p:attrNameLst>
                                          <p:attrName>fill.on</p:attrName>
                                        </p:attrNameLst>
                                      </p:cBhvr>
                                      <p:to>
                                        <p:strVal val="true"/>
                                      </p:to>
                                    </p:set>
                                  </p:childTnLst>
                                </p:cTn>
                              </p:par>
                              <p:par>
                                <p:cTn id="62" presetID="10" presetClass="entr" presetSubtype="0"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500"/>
                                        <p:tgtEl>
                                          <p:spTgt spid="40"/>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mph" presetSubtype="2" fill="hold" nodeType="clickEffect">
                                  <p:stCondLst>
                                    <p:cond delay="0"/>
                                  </p:stCondLst>
                                  <p:childTnLst>
                                    <p:animClr clrSpc="rgb" dir="cw">
                                      <p:cBhvr>
                                        <p:cTn id="68" dur="500" fill="hold"/>
                                        <p:tgtEl>
                                          <p:spTgt spid="42"/>
                                        </p:tgtEl>
                                        <p:attrNameLst>
                                          <p:attrName>fillcolor</p:attrName>
                                        </p:attrNameLst>
                                      </p:cBhvr>
                                      <p:to>
                                        <a:srgbClr val="C00000"/>
                                      </p:to>
                                    </p:animClr>
                                    <p:set>
                                      <p:cBhvr>
                                        <p:cTn id="69" dur="500" fill="hold"/>
                                        <p:tgtEl>
                                          <p:spTgt spid="42"/>
                                        </p:tgtEl>
                                        <p:attrNameLst>
                                          <p:attrName>fill.type</p:attrName>
                                        </p:attrNameLst>
                                      </p:cBhvr>
                                      <p:to>
                                        <p:strVal val="solid"/>
                                      </p:to>
                                    </p:set>
                                    <p:set>
                                      <p:cBhvr>
                                        <p:cTn id="70" dur="500" fill="hold"/>
                                        <p:tgtEl>
                                          <p:spTgt spid="42"/>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41"/>
                                        </p:tgtEl>
                                        <p:attrNameLst>
                                          <p:attrName>fillcolor</p:attrName>
                                        </p:attrNameLst>
                                      </p:cBhvr>
                                      <p:to>
                                        <a:srgbClr val="C00000"/>
                                      </p:to>
                                    </p:animClr>
                                    <p:set>
                                      <p:cBhvr>
                                        <p:cTn id="73" dur="500" fill="hold"/>
                                        <p:tgtEl>
                                          <p:spTgt spid="41"/>
                                        </p:tgtEl>
                                        <p:attrNameLst>
                                          <p:attrName>fill.type</p:attrName>
                                        </p:attrNameLst>
                                      </p:cBhvr>
                                      <p:to>
                                        <p:strVal val="solid"/>
                                      </p:to>
                                    </p:set>
                                    <p:set>
                                      <p:cBhvr>
                                        <p:cTn id="74" dur="500" fill="hold"/>
                                        <p:tgtEl>
                                          <p:spTgt spid="4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44"/>
                                        </p:tgtEl>
                                        <p:attrNameLst>
                                          <p:attrName>fillcolor</p:attrName>
                                        </p:attrNameLst>
                                      </p:cBhvr>
                                      <p:to>
                                        <a:srgbClr val="C00000"/>
                                      </p:to>
                                    </p:animClr>
                                    <p:set>
                                      <p:cBhvr>
                                        <p:cTn id="77" dur="500" fill="hold"/>
                                        <p:tgtEl>
                                          <p:spTgt spid="44"/>
                                        </p:tgtEl>
                                        <p:attrNameLst>
                                          <p:attrName>fill.type</p:attrName>
                                        </p:attrNameLst>
                                      </p:cBhvr>
                                      <p:to>
                                        <p:strVal val="solid"/>
                                      </p:to>
                                    </p:set>
                                    <p:set>
                                      <p:cBhvr>
                                        <p:cTn id="78" dur="500" fill="hold"/>
                                        <p:tgtEl>
                                          <p:spTgt spid="44"/>
                                        </p:tgtEl>
                                        <p:attrNameLst>
                                          <p:attrName>fill.on</p:attrName>
                                        </p:attrNameLst>
                                      </p:cBhvr>
                                      <p:to>
                                        <p:strVal val="true"/>
                                      </p:to>
                                    </p:set>
                                  </p:childTnLst>
                                </p:cTn>
                              </p:par>
                              <p:par>
                                <p:cTn id="79" presetID="10"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0"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E0CC8D2-3780-45D5-AA29-4E18EA02E6D4}"/>
              </a:ext>
            </a:extLst>
          </p:cNvPr>
          <p:cNvPicPr>
            <a:picLocks noChangeAspect="1"/>
          </p:cNvPicPr>
          <p:nvPr/>
        </p:nvPicPr>
        <p:blipFill>
          <a:blip r:embed="rId3"/>
          <a:stretch>
            <a:fillRect/>
          </a:stretch>
        </p:blipFill>
        <p:spPr>
          <a:xfrm>
            <a:off x="2991971" y="2231926"/>
            <a:ext cx="1978566" cy="2553482"/>
          </a:xfrm>
          <a:prstGeom prst="rect">
            <a:avLst/>
          </a:prstGeom>
          <a:solidFill>
            <a:schemeClr val="bg1">
              <a:lumMod val="50000"/>
            </a:schemeClr>
          </a:solidFill>
          <a:ln>
            <a:solidFill>
              <a:schemeClr val="bg1">
                <a:lumMod val="50000"/>
              </a:schemeClr>
            </a:solidFill>
          </a:ln>
        </p:spPr>
      </p:pic>
      <p:sp>
        <p:nvSpPr>
          <p:cNvPr id="10" name="Rectangle 9">
            <a:extLst>
              <a:ext uri="{FF2B5EF4-FFF2-40B4-BE49-F238E27FC236}">
                <a16:creationId xmlns:a16="http://schemas.microsoft.com/office/drawing/2014/main" id="{9253FAC8-39FC-416C-B773-93F0A0668AA5}"/>
              </a:ext>
            </a:extLst>
          </p:cNvPr>
          <p:cNvSpPr/>
          <p:nvPr/>
        </p:nvSpPr>
        <p:spPr>
          <a:xfrm>
            <a:off x="-10510" y="6745265"/>
            <a:ext cx="13015310" cy="56993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6DC2802-776D-46D6-AEFC-7D2BEB232767}"/>
              </a:ext>
            </a:extLst>
          </p:cNvPr>
          <p:cNvSpPr>
            <a:spLocks noGrp="1"/>
          </p:cNvSpPr>
          <p:nvPr>
            <p:ph type="title"/>
          </p:nvPr>
        </p:nvSpPr>
        <p:spPr/>
        <p:txBody>
          <a:bodyPr>
            <a:normAutofit/>
          </a:bodyPr>
          <a:lstStyle/>
          <a:p>
            <a:r>
              <a:rPr lang="en-US" sz="4400" b="1" dirty="0">
                <a:solidFill>
                  <a:schemeClr val="accent2"/>
                </a:solidFill>
              </a:rPr>
              <a:t>Define your aspirations and key focus areas</a:t>
            </a:r>
          </a:p>
        </p:txBody>
      </p:sp>
      <p:pic>
        <p:nvPicPr>
          <p:cNvPr id="35" name="Picture 34">
            <a:extLst>
              <a:ext uri="{FF2B5EF4-FFF2-40B4-BE49-F238E27FC236}">
                <a16:creationId xmlns:a16="http://schemas.microsoft.com/office/drawing/2014/main" id="{A0B3182F-3F78-4313-9133-1DCA16788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70341">
            <a:off x="489759" y="2250943"/>
            <a:ext cx="2754393" cy="3559521"/>
          </a:xfrm>
          <a:prstGeom prst="rect">
            <a:avLst/>
          </a:prstGeom>
        </p:spPr>
      </p:pic>
      <p:pic>
        <p:nvPicPr>
          <p:cNvPr id="37" name="Picture 36">
            <a:extLst>
              <a:ext uri="{FF2B5EF4-FFF2-40B4-BE49-F238E27FC236}">
                <a16:creationId xmlns:a16="http://schemas.microsoft.com/office/drawing/2014/main" id="{3E5FAA14-964D-4E2E-8C1B-8EE79AEF1CEE}"/>
              </a:ext>
            </a:extLst>
          </p:cNvPr>
          <p:cNvPicPr>
            <a:picLocks noChangeAspect="1"/>
          </p:cNvPicPr>
          <p:nvPr/>
        </p:nvPicPr>
        <p:blipFill>
          <a:blip r:embed="rId5"/>
          <a:stretch>
            <a:fillRect/>
          </a:stretch>
        </p:blipFill>
        <p:spPr>
          <a:xfrm>
            <a:off x="1396940" y="4295237"/>
            <a:ext cx="3745424" cy="2101548"/>
          </a:xfrm>
          <a:prstGeom prst="rect">
            <a:avLst/>
          </a:prstGeom>
          <a:ln>
            <a:solidFill>
              <a:schemeClr val="bg1">
                <a:lumMod val="50000"/>
              </a:schemeClr>
            </a:solidFill>
          </a:ln>
        </p:spPr>
      </p:pic>
      <p:sp>
        <p:nvSpPr>
          <p:cNvPr id="39" name="Content Placeholder 2">
            <a:extLst>
              <a:ext uri="{FF2B5EF4-FFF2-40B4-BE49-F238E27FC236}">
                <a16:creationId xmlns:a16="http://schemas.microsoft.com/office/drawing/2014/main" id="{B9CD922A-913E-44E5-84D5-B906411112AE}"/>
              </a:ext>
            </a:extLst>
          </p:cNvPr>
          <p:cNvSpPr txBox="1">
            <a:spLocks/>
          </p:cNvSpPr>
          <p:nvPr/>
        </p:nvSpPr>
        <p:spPr>
          <a:xfrm>
            <a:off x="6260662" y="2312277"/>
            <a:ext cx="6393697" cy="3184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1" indent="-514350">
              <a:lnSpc>
                <a:spcPct val="110000"/>
              </a:lnSpc>
              <a:buClr>
                <a:schemeClr val="accent2"/>
              </a:buClr>
            </a:pPr>
            <a:r>
              <a:rPr lang="en-US" sz="3200" dirty="0">
                <a:solidFill>
                  <a:srgbClr val="000000"/>
                </a:solidFill>
              </a:rPr>
              <a:t>Implementation of strategy</a:t>
            </a:r>
          </a:p>
          <a:p>
            <a:pPr marL="514350" lvl="1" indent="-514350">
              <a:lnSpc>
                <a:spcPct val="110000"/>
              </a:lnSpc>
              <a:buClr>
                <a:schemeClr val="accent2"/>
              </a:buClr>
            </a:pPr>
            <a:r>
              <a:rPr lang="en-US" sz="3200" dirty="0">
                <a:solidFill>
                  <a:srgbClr val="000000"/>
                </a:solidFill>
              </a:rPr>
              <a:t>Business sustainability / agility</a:t>
            </a:r>
          </a:p>
          <a:p>
            <a:pPr marL="514350" lvl="1" indent="-514350">
              <a:lnSpc>
                <a:spcPct val="110000"/>
              </a:lnSpc>
              <a:buClr>
                <a:schemeClr val="accent2"/>
              </a:buClr>
            </a:pPr>
            <a:r>
              <a:rPr lang="en-US" sz="3200" dirty="0">
                <a:solidFill>
                  <a:srgbClr val="000000"/>
                </a:solidFill>
              </a:rPr>
              <a:t>Customer expectation</a:t>
            </a:r>
          </a:p>
          <a:p>
            <a:pPr marL="514350" lvl="1" indent="-514350">
              <a:lnSpc>
                <a:spcPct val="110000"/>
              </a:lnSpc>
              <a:buClr>
                <a:schemeClr val="accent2"/>
              </a:buClr>
            </a:pPr>
            <a:r>
              <a:rPr lang="en-US" sz="3200" dirty="0">
                <a:solidFill>
                  <a:srgbClr val="000000"/>
                </a:solidFill>
              </a:rPr>
              <a:t>Workforce of tomorrow</a:t>
            </a:r>
          </a:p>
          <a:p>
            <a:pPr marL="514350" lvl="1" indent="-514350">
              <a:lnSpc>
                <a:spcPct val="110000"/>
              </a:lnSpc>
              <a:buClr>
                <a:schemeClr val="accent2"/>
              </a:buClr>
            </a:pPr>
            <a:r>
              <a:rPr lang="en-US" sz="3200" dirty="0">
                <a:solidFill>
                  <a:srgbClr val="000000"/>
                </a:solidFill>
              </a:rPr>
              <a:t>Digital transformation</a:t>
            </a:r>
          </a:p>
        </p:txBody>
      </p:sp>
      <p:sp>
        <p:nvSpPr>
          <p:cNvPr id="9" name="TextBox 8">
            <a:extLst>
              <a:ext uri="{FF2B5EF4-FFF2-40B4-BE49-F238E27FC236}">
                <a16:creationId xmlns:a16="http://schemas.microsoft.com/office/drawing/2014/main" id="{37BF6C4A-02AB-432A-B415-E2E0593580B6}"/>
              </a:ext>
            </a:extLst>
          </p:cNvPr>
          <p:cNvSpPr txBox="1"/>
          <p:nvPr/>
        </p:nvSpPr>
        <p:spPr>
          <a:xfrm>
            <a:off x="1120953" y="6745265"/>
            <a:ext cx="10279417" cy="523220"/>
          </a:xfrm>
          <a:prstGeom prst="rect">
            <a:avLst/>
          </a:prstGeom>
          <a:noFill/>
        </p:spPr>
        <p:txBody>
          <a:bodyPr wrap="none" rtlCol="0">
            <a:spAutoFit/>
          </a:bodyPr>
          <a:lstStyle/>
          <a:p>
            <a:r>
              <a:rPr lang="en-US" sz="2800" i="1" dirty="0">
                <a:solidFill>
                  <a:schemeClr val="bg1"/>
                </a:solidFill>
              </a:rPr>
              <a:t>Innovation scans the far future and empowers the current workforce. </a:t>
            </a:r>
          </a:p>
        </p:txBody>
      </p:sp>
    </p:spTree>
    <p:extLst>
      <p:ext uri="{BB962C8B-B14F-4D97-AF65-F5344CB8AC3E}">
        <p14:creationId xmlns:p14="http://schemas.microsoft.com/office/powerpoint/2010/main" val="421858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DC2802-776D-46D6-AEFC-7D2BEB232767}"/>
              </a:ext>
            </a:extLst>
          </p:cNvPr>
          <p:cNvSpPr>
            <a:spLocks noGrp="1"/>
          </p:cNvSpPr>
          <p:nvPr>
            <p:ph type="title"/>
          </p:nvPr>
        </p:nvSpPr>
        <p:spPr/>
        <p:txBody>
          <a:bodyPr>
            <a:normAutofit/>
          </a:bodyPr>
          <a:lstStyle/>
          <a:p>
            <a:r>
              <a:rPr lang="en-US" sz="4400" b="1" dirty="0">
                <a:solidFill>
                  <a:schemeClr val="accent2"/>
                </a:solidFill>
              </a:rPr>
              <a:t>Benchmark your environment</a:t>
            </a:r>
          </a:p>
        </p:txBody>
      </p:sp>
      <p:pic>
        <p:nvPicPr>
          <p:cNvPr id="31" name="Picture 30">
            <a:extLst>
              <a:ext uri="{FF2B5EF4-FFF2-40B4-BE49-F238E27FC236}">
                <a16:creationId xmlns:a16="http://schemas.microsoft.com/office/drawing/2014/main" id="{113C3E37-2681-44DF-968D-0C948CFB5A87}"/>
              </a:ext>
            </a:extLst>
          </p:cNvPr>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89082" y="4311792"/>
            <a:ext cx="1859948" cy="1859948"/>
          </a:xfrm>
          <a:prstGeom prst="rect">
            <a:avLst/>
          </a:prstGeom>
        </p:spPr>
      </p:pic>
      <p:pic>
        <p:nvPicPr>
          <p:cNvPr id="34" name="Picture 4" descr="http://worldseedsummit.com/images/home/seed.png">
            <a:extLst>
              <a:ext uri="{FF2B5EF4-FFF2-40B4-BE49-F238E27FC236}">
                <a16:creationId xmlns:a16="http://schemas.microsoft.com/office/drawing/2014/main" id="{96EDD5A1-4F27-416B-BF22-EE231212E01D}"/>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5542" y="1899017"/>
            <a:ext cx="1853488" cy="20548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666F72B-9B4F-4508-A406-A02146A6BFB9}"/>
              </a:ext>
            </a:extLst>
          </p:cNvPr>
          <p:cNvSpPr/>
          <p:nvPr/>
        </p:nvSpPr>
        <p:spPr>
          <a:xfrm>
            <a:off x="2463910" y="2233940"/>
            <a:ext cx="3434022" cy="1200329"/>
          </a:xfrm>
          <a:prstGeom prst="rect">
            <a:avLst/>
          </a:prstGeom>
        </p:spPr>
        <p:txBody>
          <a:bodyPr wrap="square">
            <a:spAutoFit/>
          </a:bodyPr>
          <a:lstStyle/>
          <a:p>
            <a:r>
              <a:rPr lang="en-US" sz="2400" b="1" dirty="0"/>
              <a:t>Direct Influence</a:t>
            </a:r>
          </a:p>
          <a:p>
            <a:r>
              <a:rPr lang="en-US" sz="2400" dirty="0"/>
              <a:t>Selecting, investing, developing an idea.</a:t>
            </a:r>
          </a:p>
        </p:txBody>
      </p:sp>
      <p:sp>
        <p:nvSpPr>
          <p:cNvPr id="7" name="Rectangle 6">
            <a:extLst>
              <a:ext uri="{FF2B5EF4-FFF2-40B4-BE49-F238E27FC236}">
                <a16:creationId xmlns:a16="http://schemas.microsoft.com/office/drawing/2014/main" id="{566C747B-747B-4863-846A-BDAA9679B8CE}"/>
              </a:ext>
            </a:extLst>
          </p:cNvPr>
          <p:cNvSpPr/>
          <p:nvPr/>
        </p:nvSpPr>
        <p:spPr>
          <a:xfrm>
            <a:off x="2463910" y="4418368"/>
            <a:ext cx="3343119" cy="1938992"/>
          </a:xfrm>
          <a:prstGeom prst="rect">
            <a:avLst/>
          </a:prstGeom>
        </p:spPr>
        <p:txBody>
          <a:bodyPr wrap="square">
            <a:spAutoFit/>
          </a:bodyPr>
          <a:lstStyle/>
          <a:p>
            <a:r>
              <a:rPr lang="en-US" sz="2400" b="1" dirty="0"/>
              <a:t>Indirect Influence</a:t>
            </a:r>
          </a:p>
          <a:p>
            <a:r>
              <a:rPr lang="en-US" sz="2400" dirty="0"/>
              <a:t>Creating the environment for idea creation, development and adoption.</a:t>
            </a:r>
          </a:p>
        </p:txBody>
      </p:sp>
      <p:cxnSp>
        <p:nvCxnSpPr>
          <p:cNvPr id="3" name="Straight Connector 2">
            <a:extLst>
              <a:ext uri="{FF2B5EF4-FFF2-40B4-BE49-F238E27FC236}">
                <a16:creationId xmlns:a16="http://schemas.microsoft.com/office/drawing/2014/main" id="{9A7ACF63-9CBD-43DF-881D-0C7C3CC6889D}"/>
              </a:ext>
            </a:extLst>
          </p:cNvPr>
          <p:cNvCxnSpPr/>
          <p:nvPr/>
        </p:nvCxnSpPr>
        <p:spPr>
          <a:xfrm>
            <a:off x="6502400" y="2379577"/>
            <a:ext cx="0" cy="386442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33" name="Picture 32">
            <a:extLst>
              <a:ext uri="{FF2B5EF4-FFF2-40B4-BE49-F238E27FC236}">
                <a16:creationId xmlns:a16="http://schemas.microsoft.com/office/drawing/2014/main" id="{A9EEFED7-795E-4B1A-BB2C-B450902F003F}"/>
              </a:ext>
            </a:extLst>
          </p:cNvPr>
          <p:cNvPicPr>
            <a:picLocks noChangeAspect="1"/>
          </p:cNvPicPr>
          <p:nvPr/>
        </p:nvPicPr>
        <p:blipFill>
          <a:blip r:embed="rId5"/>
          <a:stretch>
            <a:fillRect/>
          </a:stretch>
        </p:blipFill>
        <p:spPr>
          <a:xfrm>
            <a:off x="7130897" y="4395321"/>
            <a:ext cx="5100953" cy="2855955"/>
          </a:xfrm>
          <a:prstGeom prst="rect">
            <a:avLst/>
          </a:prstGeom>
        </p:spPr>
      </p:pic>
      <p:pic>
        <p:nvPicPr>
          <p:cNvPr id="6" name="Picture 5">
            <a:extLst>
              <a:ext uri="{FF2B5EF4-FFF2-40B4-BE49-F238E27FC236}">
                <a16:creationId xmlns:a16="http://schemas.microsoft.com/office/drawing/2014/main" id="{1B6C9E69-BE18-4C18-B45F-B40883C87899}"/>
              </a:ext>
            </a:extLst>
          </p:cNvPr>
          <p:cNvPicPr>
            <a:picLocks noChangeAspect="1"/>
          </p:cNvPicPr>
          <p:nvPr/>
        </p:nvPicPr>
        <p:blipFill>
          <a:blip r:embed="rId6"/>
          <a:stretch>
            <a:fillRect/>
          </a:stretch>
        </p:blipFill>
        <p:spPr>
          <a:xfrm>
            <a:off x="6794584" y="1221920"/>
            <a:ext cx="3871683" cy="3871683"/>
          </a:xfrm>
          <a:prstGeom prst="rect">
            <a:avLst/>
          </a:prstGeom>
        </p:spPr>
      </p:pic>
      <p:sp>
        <p:nvSpPr>
          <p:cNvPr id="35" name="Rectangle 34">
            <a:extLst>
              <a:ext uri="{FF2B5EF4-FFF2-40B4-BE49-F238E27FC236}">
                <a16:creationId xmlns:a16="http://schemas.microsoft.com/office/drawing/2014/main" id="{9E0C85CD-8785-4601-97A5-5ABA64850316}"/>
              </a:ext>
            </a:extLst>
          </p:cNvPr>
          <p:cNvSpPr/>
          <p:nvPr/>
        </p:nvSpPr>
        <p:spPr>
          <a:xfrm>
            <a:off x="10621543" y="2533097"/>
            <a:ext cx="1779756" cy="1508105"/>
          </a:xfrm>
          <a:prstGeom prst="rect">
            <a:avLst/>
          </a:prstGeom>
        </p:spPr>
        <p:txBody>
          <a:bodyPr wrap="square">
            <a:spAutoFit/>
          </a:bodyPr>
          <a:lstStyle/>
          <a:p>
            <a:pPr algn="ctr"/>
            <a:r>
              <a:rPr lang="en-US" sz="2400" b="1" dirty="0"/>
              <a:t>WRF Utility Innovation Framework</a:t>
            </a:r>
          </a:p>
          <a:p>
            <a:pPr algn="ctr"/>
            <a:r>
              <a:rPr lang="en-US" dirty="0"/>
              <a:t>(WRF 4642)</a:t>
            </a:r>
          </a:p>
        </p:txBody>
      </p:sp>
    </p:spTree>
    <p:extLst>
      <p:ext uri="{BB962C8B-B14F-4D97-AF65-F5344CB8AC3E}">
        <p14:creationId xmlns:p14="http://schemas.microsoft.com/office/powerpoint/2010/main" val="89069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10"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7">
            <a:extLst>
              <a:ext uri="{FF2B5EF4-FFF2-40B4-BE49-F238E27FC236}">
                <a16:creationId xmlns:a16="http://schemas.microsoft.com/office/drawing/2014/main" id="{FE0B6E0A-3D87-4EC8-8650-4075C48EAD3D}"/>
              </a:ext>
            </a:extLst>
          </p:cNvPr>
          <p:cNvSpPr txBox="1"/>
          <p:nvPr/>
        </p:nvSpPr>
        <p:spPr>
          <a:xfrm>
            <a:off x="3185103" y="3558046"/>
            <a:ext cx="3056590" cy="685701"/>
          </a:xfrm>
          <a:prstGeom prst="rect">
            <a:avLst/>
          </a:prstGeom>
          <a:noFill/>
        </p:spPr>
        <p:txBody>
          <a:bodyPr wrap="square" rtlCol="0">
            <a:spAutoFit/>
          </a:bodyPr>
          <a:lstStyle/>
          <a:p>
            <a:pPr>
              <a:lnSpc>
                <a:spcPct val="90000"/>
              </a:lnSpc>
              <a:spcBef>
                <a:spcPts val="178"/>
              </a:spcBef>
              <a:spcAft>
                <a:spcPts val="357"/>
              </a:spcAft>
            </a:pPr>
            <a:r>
              <a:rPr lang="en-US" sz="2142" b="1" dirty="0"/>
              <a:t>Gather a critical mass of leaders and influencers</a:t>
            </a:r>
          </a:p>
        </p:txBody>
      </p:sp>
      <p:sp>
        <p:nvSpPr>
          <p:cNvPr id="2" name="Title 1">
            <a:extLst>
              <a:ext uri="{FF2B5EF4-FFF2-40B4-BE49-F238E27FC236}">
                <a16:creationId xmlns:a16="http://schemas.microsoft.com/office/drawing/2014/main" id="{B8E80679-F2C9-400B-BB4C-30084942B172}"/>
              </a:ext>
            </a:extLst>
          </p:cNvPr>
          <p:cNvSpPr>
            <a:spLocks noGrp="1"/>
          </p:cNvSpPr>
          <p:nvPr>
            <p:ph type="title"/>
          </p:nvPr>
        </p:nvSpPr>
        <p:spPr/>
        <p:txBody>
          <a:bodyPr/>
          <a:lstStyle/>
          <a:p>
            <a:r>
              <a:rPr lang="en-US" b="1" dirty="0">
                <a:solidFill>
                  <a:schemeClr val="accent2"/>
                </a:solidFill>
              </a:rPr>
              <a:t>Leading utility innovation</a:t>
            </a:r>
          </a:p>
        </p:txBody>
      </p:sp>
      <p:sp>
        <p:nvSpPr>
          <p:cNvPr id="6" name="Oval 5">
            <a:extLst>
              <a:ext uri="{FF2B5EF4-FFF2-40B4-BE49-F238E27FC236}">
                <a16:creationId xmlns:a16="http://schemas.microsoft.com/office/drawing/2014/main" id="{8DA04E4F-E2C6-4E9F-81F9-A45915F821DD}"/>
              </a:ext>
            </a:extLst>
          </p:cNvPr>
          <p:cNvSpPr/>
          <p:nvPr/>
        </p:nvSpPr>
        <p:spPr>
          <a:xfrm>
            <a:off x="557751" y="2249214"/>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16695CC-231F-4CF2-97D1-77E07E10E5DE}"/>
              </a:ext>
            </a:extLst>
          </p:cNvPr>
          <p:cNvSpPr txBox="1"/>
          <p:nvPr/>
        </p:nvSpPr>
        <p:spPr>
          <a:xfrm>
            <a:off x="557750" y="2335952"/>
            <a:ext cx="903889" cy="646331"/>
          </a:xfrm>
          <a:prstGeom prst="rect">
            <a:avLst/>
          </a:prstGeom>
          <a:noFill/>
        </p:spPr>
        <p:txBody>
          <a:bodyPr wrap="square" rtlCol="0">
            <a:spAutoFit/>
          </a:bodyPr>
          <a:lstStyle/>
          <a:p>
            <a:r>
              <a:rPr lang="en-US" dirty="0"/>
              <a:t>Getting Started</a:t>
            </a:r>
          </a:p>
        </p:txBody>
      </p:sp>
      <p:sp>
        <p:nvSpPr>
          <p:cNvPr id="8" name="Arrow: Right 7">
            <a:extLst>
              <a:ext uri="{FF2B5EF4-FFF2-40B4-BE49-F238E27FC236}">
                <a16:creationId xmlns:a16="http://schemas.microsoft.com/office/drawing/2014/main" id="{D362EEE9-0A57-4064-929D-3EB41D79FDB9}"/>
              </a:ext>
            </a:extLst>
          </p:cNvPr>
          <p:cNvSpPr/>
          <p:nvPr/>
        </p:nvSpPr>
        <p:spPr>
          <a:xfrm>
            <a:off x="1419599" y="2492279"/>
            <a:ext cx="7514191" cy="396470"/>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0ECED8C-5CC7-4547-BB5B-68169AE814E6}"/>
              </a:ext>
            </a:extLst>
          </p:cNvPr>
          <p:cNvSpPr/>
          <p:nvPr/>
        </p:nvSpPr>
        <p:spPr>
          <a:xfrm>
            <a:off x="2396585" y="4140685"/>
            <a:ext cx="7363219" cy="375718"/>
          </a:xfrm>
          <a:prstGeom prst="rightArrow">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CD962192-A31C-4681-8E35-57F6F961A696}"/>
              </a:ext>
            </a:extLst>
          </p:cNvPr>
          <p:cNvPicPr>
            <a:picLocks noChangeAspect="1"/>
          </p:cNvPicPr>
          <p:nvPr/>
        </p:nvPicPr>
        <p:blipFill rotWithShape="1">
          <a:blip r:embed="rId2"/>
          <a:srcRect l="49776"/>
          <a:stretch/>
        </p:blipFill>
        <p:spPr>
          <a:xfrm>
            <a:off x="9732579" y="2589862"/>
            <a:ext cx="918584" cy="1828959"/>
          </a:xfrm>
          <a:prstGeom prst="rect">
            <a:avLst/>
          </a:prstGeom>
        </p:spPr>
      </p:pic>
      <p:pic>
        <p:nvPicPr>
          <p:cNvPr id="21" name="Picture 20">
            <a:extLst>
              <a:ext uri="{FF2B5EF4-FFF2-40B4-BE49-F238E27FC236}">
                <a16:creationId xmlns:a16="http://schemas.microsoft.com/office/drawing/2014/main" id="{9B1A3324-4FE4-457C-8DA2-C7F809D8B11C}"/>
              </a:ext>
            </a:extLst>
          </p:cNvPr>
          <p:cNvPicPr>
            <a:picLocks noChangeAspect="1"/>
          </p:cNvPicPr>
          <p:nvPr/>
        </p:nvPicPr>
        <p:blipFill rotWithShape="1">
          <a:blip r:embed="rId2"/>
          <a:srcRect l="49776"/>
          <a:stretch/>
        </p:blipFill>
        <p:spPr>
          <a:xfrm flipH="1" flipV="1">
            <a:off x="1478001" y="4248777"/>
            <a:ext cx="918584" cy="1828959"/>
          </a:xfrm>
          <a:prstGeom prst="rect">
            <a:avLst/>
          </a:prstGeom>
        </p:spPr>
      </p:pic>
      <p:sp>
        <p:nvSpPr>
          <p:cNvPr id="22" name="Arrow: Right 21">
            <a:extLst>
              <a:ext uri="{FF2B5EF4-FFF2-40B4-BE49-F238E27FC236}">
                <a16:creationId xmlns:a16="http://schemas.microsoft.com/office/drawing/2014/main" id="{4E68B818-DEAC-41B4-88B9-A5151B907CDB}"/>
              </a:ext>
            </a:extLst>
          </p:cNvPr>
          <p:cNvSpPr/>
          <p:nvPr/>
        </p:nvSpPr>
        <p:spPr>
          <a:xfrm>
            <a:off x="2396586" y="5782783"/>
            <a:ext cx="9868986" cy="389016"/>
          </a:xfrm>
          <a:prstGeom prst="rightArrow">
            <a:avLst>
              <a:gd name="adj1" fmla="val 50000"/>
              <a:gd name="adj2" fmla="val 839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BF449169-5EC9-4A5E-9A10-4ACA8999699D}"/>
              </a:ext>
            </a:extLst>
          </p:cNvPr>
          <p:cNvSpPr txBox="1"/>
          <p:nvPr/>
        </p:nvSpPr>
        <p:spPr>
          <a:xfrm>
            <a:off x="5336146" y="1906363"/>
            <a:ext cx="3454443" cy="685701"/>
          </a:xfrm>
          <a:prstGeom prst="rect">
            <a:avLst/>
          </a:prstGeom>
          <a:noFill/>
        </p:spPr>
        <p:txBody>
          <a:bodyPr wrap="square" rtlCol="0">
            <a:spAutoFit/>
          </a:bodyPr>
          <a:lstStyle/>
          <a:p>
            <a:pPr>
              <a:lnSpc>
                <a:spcPct val="90000"/>
              </a:lnSpc>
              <a:spcBef>
                <a:spcPts val="178"/>
              </a:spcBef>
              <a:spcAft>
                <a:spcPts val="357"/>
              </a:spcAft>
            </a:pPr>
            <a:r>
              <a:rPr lang="en-US" sz="2142" b="1" dirty="0"/>
              <a:t>Define your aspirations and key focus areas</a:t>
            </a:r>
          </a:p>
        </p:txBody>
      </p:sp>
      <p:sp>
        <p:nvSpPr>
          <p:cNvPr id="28" name="TextBox 27">
            <a:extLst>
              <a:ext uri="{FF2B5EF4-FFF2-40B4-BE49-F238E27FC236}">
                <a16:creationId xmlns:a16="http://schemas.microsoft.com/office/drawing/2014/main" id="{BE031897-94CA-4CEE-90A0-C2FB13A417D8}"/>
              </a:ext>
            </a:extLst>
          </p:cNvPr>
          <p:cNvSpPr txBox="1"/>
          <p:nvPr/>
        </p:nvSpPr>
        <p:spPr>
          <a:xfrm>
            <a:off x="9854759" y="1964581"/>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Benchmark your environment</a:t>
            </a:r>
          </a:p>
        </p:txBody>
      </p:sp>
      <p:grpSp>
        <p:nvGrpSpPr>
          <p:cNvPr id="40" name="Group 39">
            <a:extLst>
              <a:ext uri="{FF2B5EF4-FFF2-40B4-BE49-F238E27FC236}">
                <a16:creationId xmlns:a16="http://schemas.microsoft.com/office/drawing/2014/main" id="{E547B33B-19D2-4479-A338-FBA7F79B7A1A}"/>
              </a:ext>
            </a:extLst>
          </p:cNvPr>
          <p:cNvGrpSpPr/>
          <p:nvPr/>
        </p:nvGrpSpPr>
        <p:grpSpPr>
          <a:xfrm>
            <a:off x="4515855" y="5550563"/>
            <a:ext cx="861848" cy="861848"/>
            <a:chOff x="9417967" y="1745102"/>
            <a:chExt cx="708750" cy="708750"/>
          </a:xfrm>
        </p:grpSpPr>
        <p:sp>
          <p:nvSpPr>
            <p:cNvPr id="41" name="Oval 40">
              <a:extLst>
                <a:ext uri="{FF2B5EF4-FFF2-40B4-BE49-F238E27FC236}">
                  <a16:creationId xmlns:a16="http://schemas.microsoft.com/office/drawing/2014/main" id="{9BF7C12B-E80F-4F90-848B-6FAA02FC561F}"/>
                </a:ext>
              </a:extLst>
            </p:cNvPr>
            <p:cNvSpPr/>
            <p:nvPr/>
          </p:nvSpPr>
          <p:spPr>
            <a:xfrm>
              <a:off x="9417967" y="1745102"/>
              <a:ext cx="708750" cy="708750"/>
            </a:xfrm>
            <a:prstGeom prst="ellipse">
              <a:avLst/>
            </a:prstGeom>
            <a:solidFill>
              <a:srgbClr val="C0000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42" name="Freeform 101">
              <a:extLst>
                <a:ext uri="{FF2B5EF4-FFF2-40B4-BE49-F238E27FC236}">
                  <a16:creationId xmlns:a16="http://schemas.microsoft.com/office/drawing/2014/main" id="{9427A574-4A1B-451F-8277-1EAA024C536F}"/>
                </a:ext>
              </a:extLst>
            </p:cNvPr>
            <p:cNvSpPr>
              <a:spLocks noEditPoints="1"/>
            </p:cNvSpPr>
            <p:nvPr/>
          </p:nvSpPr>
          <p:spPr bwMode="auto">
            <a:xfrm>
              <a:off x="9485042" y="1855130"/>
              <a:ext cx="531274" cy="491518"/>
            </a:xfrm>
            <a:custGeom>
              <a:avLst/>
              <a:gdLst>
                <a:gd name="T0" fmla="*/ 133841 w 68"/>
                <a:gd name="T1" fmla="*/ 123371 h 63"/>
                <a:gd name="T2" fmla="*/ 140704 w 68"/>
                <a:gd name="T3" fmla="*/ 150787 h 63"/>
                <a:gd name="T4" fmla="*/ 120113 w 68"/>
                <a:gd name="T5" fmla="*/ 171349 h 63"/>
                <a:gd name="T6" fmla="*/ 92659 w 68"/>
                <a:gd name="T7" fmla="*/ 181630 h 63"/>
                <a:gd name="T8" fmla="*/ 61773 w 68"/>
                <a:gd name="T9" fmla="*/ 181630 h 63"/>
                <a:gd name="T10" fmla="*/ 37750 w 68"/>
                <a:gd name="T11" fmla="*/ 171349 h 63"/>
                <a:gd name="T12" fmla="*/ 13727 w 68"/>
                <a:gd name="T13" fmla="*/ 150787 h 63"/>
                <a:gd name="T14" fmla="*/ 20591 w 68"/>
                <a:gd name="T15" fmla="*/ 123371 h 63"/>
                <a:gd name="T16" fmla="*/ 0 w 68"/>
                <a:gd name="T17" fmla="*/ 95956 h 63"/>
                <a:gd name="T18" fmla="*/ 24023 w 68"/>
                <a:gd name="T19" fmla="*/ 78821 h 63"/>
                <a:gd name="T20" fmla="*/ 13727 w 68"/>
                <a:gd name="T21" fmla="*/ 61686 h 63"/>
                <a:gd name="T22" fmla="*/ 51477 w 68"/>
                <a:gd name="T23" fmla="*/ 54832 h 63"/>
                <a:gd name="T24" fmla="*/ 65204 w 68"/>
                <a:gd name="T25" fmla="*/ 27416 h 63"/>
                <a:gd name="T26" fmla="*/ 96091 w 68"/>
                <a:gd name="T27" fmla="*/ 51405 h 63"/>
                <a:gd name="T28" fmla="*/ 120113 w 68"/>
                <a:gd name="T29" fmla="*/ 41124 h 63"/>
                <a:gd name="T30" fmla="*/ 140704 w 68"/>
                <a:gd name="T31" fmla="*/ 65113 h 63"/>
                <a:gd name="T32" fmla="*/ 154431 w 68"/>
                <a:gd name="T33" fmla="*/ 92529 h 63"/>
                <a:gd name="T34" fmla="*/ 78932 w 68"/>
                <a:gd name="T35" fmla="*/ 75394 h 63"/>
                <a:gd name="T36" fmla="*/ 109818 w 68"/>
                <a:gd name="T37" fmla="*/ 106237 h 63"/>
                <a:gd name="T38" fmla="*/ 216204 w 68"/>
                <a:gd name="T39" fmla="*/ 54832 h 63"/>
                <a:gd name="T40" fmla="*/ 219636 w 68"/>
                <a:gd name="T41" fmla="*/ 82248 h 63"/>
                <a:gd name="T42" fmla="*/ 188749 w 68"/>
                <a:gd name="T43" fmla="*/ 75394 h 63"/>
                <a:gd name="T44" fmla="*/ 157863 w 68"/>
                <a:gd name="T45" fmla="*/ 82248 h 63"/>
                <a:gd name="T46" fmla="*/ 157863 w 68"/>
                <a:gd name="T47" fmla="*/ 54832 h 63"/>
                <a:gd name="T48" fmla="*/ 157863 w 68"/>
                <a:gd name="T49" fmla="*/ 30843 h 63"/>
                <a:gd name="T50" fmla="*/ 157863 w 68"/>
                <a:gd name="T51" fmla="*/ 6854 h 63"/>
                <a:gd name="T52" fmla="*/ 188749 w 68"/>
                <a:gd name="T53" fmla="*/ 13708 h 63"/>
                <a:gd name="T54" fmla="*/ 202477 w 68"/>
                <a:gd name="T55" fmla="*/ 0 h 63"/>
                <a:gd name="T56" fmla="*/ 212772 w 68"/>
                <a:gd name="T57" fmla="*/ 23989 h 63"/>
                <a:gd name="T58" fmla="*/ 233363 w 68"/>
                <a:gd name="T59" fmla="*/ 51405 h 63"/>
                <a:gd name="T60" fmla="*/ 212772 w 68"/>
                <a:gd name="T61" fmla="*/ 188484 h 63"/>
                <a:gd name="T62" fmla="*/ 202477 w 68"/>
                <a:gd name="T63" fmla="*/ 215900 h 63"/>
                <a:gd name="T64" fmla="*/ 185318 w 68"/>
                <a:gd name="T65" fmla="*/ 202192 h 63"/>
                <a:gd name="T66" fmla="*/ 154431 w 68"/>
                <a:gd name="T67" fmla="*/ 205619 h 63"/>
                <a:gd name="T68" fmla="*/ 140704 w 68"/>
                <a:gd name="T69" fmla="*/ 178203 h 63"/>
                <a:gd name="T70" fmla="*/ 161295 w 68"/>
                <a:gd name="T71" fmla="*/ 150787 h 63"/>
                <a:gd name="T72" fmla="*/ 171590 w 68"/>
                <a:gd name="T73" fmla="*/ 123371 h 63"/>
                <a:gd name="T74" fmla="*/ 192181 w 68"/>
                <a:gd name="T75" fmla="*/ 137079 h 63"/>
                <a:gd name="T76" fmla="*/ 219636 w 68"/>
                <a:gd name="T77" fmla="*/ 133652 h 63"/>
                <a:gd name="T78" fmla="*/ 216204 w 68"/>
                <a:gd name="T79" fmla="*/ 157641 h 63"/>
                <a:gd name="T80" fmla="*/ 188749 w 68"/>
                <a:gd name="T81" fmla="*/ 27416 h 63"/>
                <a:gd name="T82" fmla="*/ 202477 w 68"/>
                <a:gd name="T83" fmla="*/ 44551 h 63"/>
                <a:gd name="T84" fmla="*/ 171590 w 68"/>
                <a:gd name="T85" fmla="*/ 167922 h 63"/>
                <a:gd name="T86" fmla="*/ 188749 w 68"/>
                <a:gd name="T87" fmla="*/ 154214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sz="1606" dirty="0"/>
            </a:p>
          </p:txBody>
        </p:sp>
      </p:grpSp>
      <p:grpSp>
        <p:nvGrpSpPr>
          <p:cNvPr id="43" name="Group 42">
            <a:extLst>
              <a:ext uri="{FF2B5EF4-FFF2-40B4-BE49-F238E27FC236}">
                <a16:creationId xmlns:a16="http://schemas.microsoft.com/office/drawing/2014/main" id="{BFEDEB32-E899-4BA0-BABA-67D0360B7A60}"/>
              </a:ext>
            </a:extLst>
          </p:cNvPr>
          <p:cNvGrpSpPr/>
          <p:nvPr/>
        </p:nvGrpSpPr>
        <p:grpSpPr>
          <a:xfrm>
            <a:off x="2321760" y="3878414"/>
            <a:ext cx="861848" cy="861848"/>
            <a:chOff x="6218194" y="3219428"/>
            <a:chExt cx="708750" cy="708750"/>
          </a:xfrm>
        </p:grpSpPr>
        <p:sp>
          <p:nvSpPr>
            <p:cNvPr id="44" name="Oval 43">
              <a:extLst>
                <a:ext uri="{FF2B5EF4-FFF2-40B4-BE49-F238E27FC236}">
                  <a16:creationId xmlns:a16="http://schemas.microsoft.com/office/drawing/2014/main" id="{3A7A8D81-1253-4856-AA53-888BFA33569E}"/>
                </a:ext>
              </a:extLst>
            </p:cNvPr>
            <p:cNvSpPr/>
            <p:nvPr/>
          </p:nvSpPr>
          <p:spPr>
            <a:xfrm>
              <a:off x="6218194" y="3219428"/>
              <a:ext cx="708750" cy="708750"/>
            </a:xfrm>
            <a:prstGeom prst="ellipse">
              <a:avLst/>
            </a:prstGeom>
            <a:solidFill>
              <a:schemeClr val="tx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Freeform 47">
              <a:extLst>
                <a:ext uri="{FF2B5EF4-FFF2-40B4-BE49-F238E27FC236}">
                  <a16:creationId xmlns:a16="http://schemas.microsoft.com/office/drawing/2014/main" id="{6BBAD887-D442-4F2A-A4BA-C1B328AA6AE1}"/>
                </a:ext>
              </a:extLst>
            </p:cNvPr>
            <p:cNvSpPr>
              <a:spLocks noChangeArrowheads="1"/>
            </p:cNvSpPr>
            <p:nvPr/>
          </p:nvSpPr>
          <p:spPr bwMode="auto">
            <a:xfrm>
              <a:off x="6322681" y="3367501"/>
              <a:ext cx="496526" cy="367158"/>
            </a:xfrm>
            <a:custGeom>
              <a:avLst/>
              <a:gdLst>
                <a:gd name="T0" fmla="*/ 221804 w 498"/>
                <a:gd name="T1" fmla="*/ 194813 h 435"/>
                <a:gd name="T2" fmla="*/ 221804 w 498"/>
                <a:gd name="T3" fmla="*/ 194813 h 435"/>
                <a:gd name="T4" fmla="*/ 217341 w 498"/>
                <a:gd name="T5" fmla="*/ 147232 h 435"/>
                <a:gd name="T6" fmla="*/ 189671 w 498"/>
                <a:gd name="T7" fmla="*/ 131521 h 435"/>
                <a:gd name="T8" fmla="*/ 166018 w 498"/>
                <a:gd name="T9" fmla="*/ 103691 h 435"/>
                <a:gd name="T10" fmla="*/ 174051 w 498"/>
                <a:gd name="T11" fmla="*/ 87980 h 435"/>
                <a:gd name="T12" fmla="*/ 182084 w 498"/>
                <a:gd name="T13" fmla="*/ 71372 h 435"/>
                <a:gd name="T14" fmla="*/ 178068 w 498"/>
                <a:gd name="T15" fmla="*/ 67781 h 435"/>
                <a:gd name="T16" fmla="*/ 182084 w 498"/>
                <a:gd name="T17" fmla="*/ 51621 h 435"/>
                <a:gd name="T18" fmla="*/ 154415 w 498"/>
                <a:gd name="T19" fmla="*/ 27830 h 435"/>
                <a:gd name="T20" fmla="*/ 126745 w 498"/>
                <a:gd name="T21" fmla="*/ 51621 h 435"/>
                <a:gd name="T22" fmla="*/ 130762 w 498"/>
                <a:gd name="T23" fmla="*/ 67781 h 435"/>
                <a:gd name="T24" fmla="*/ 126745 w 498"/>
                <a:gd name="T25" fmla="*/ 71372 h 435"/>
                <a:gd name="T26" fmla="*/ 134778 w 498"/>
                <a:gd name="T27" fmla="*/ 87980 h 435"/>
                <a:gd name="T28" fmla="*/ 138795 w 498"/>
                <a:gd name="T29" fmla="*/ 103691 h 435"/>
                <a:gd name="T30" fmla="*/ 130762 w 498"/>
                <a:gd name="T31" fmla="*/ 123441 h 435"/>
                <a:gd name="T32" fmla="*/ 170035 w 498"/>
                <a:gd name="T33" fmla="*/ 163392 h 435"/>
                <a:gd name="T34" fmla="*/ 170035 w 498"/>
                <a:gd name="T35" fmla="*/ 194813 h 435"/>
                <a:gd name="T36" fmla="*/ 221804 w 498"/>
                <a:gd name="T37" fmla="*/ 194813 h 435"/>
                <a:gd name="T38" fmla="*/ 115142 w 498"/>
                <a:gd name="T39" fmla="*/ 135561 h 435"/>
                <a:gd name="T40" fmla="*/ 115142 w 498"/>
                <a:gd name="T41" fmla="*/ 135561 h 435"/>
                <a:gd name="T42" fmla="*/ 83455 w 498"/>
                <a:gd name="T43" fmla="*/ 103691 h 435"/>
                <a:gd name="T44" fmla="*/ 95059 w 498"/>
                <a:gd name="T45" fmla="*/ 75412 h 435"/>
                <a:gd name="T46" fmla="*/ 103092 w 498"/>
                <a:gd name="T47" fmla="*/ 59701 h 435"/>
                <a:gd name="T48" fmla="*/ 99075 w 498"/>
                <a:gd name="T49" fmla="*/ 51621 h 435"/>
                <a:gd name="T50" fmla="*/ 103092 w 498"/>
                <a:gd name="T51" fmla="*/ 31870 h 435"/>
                <a:gd name="T52" fmla="*/ 67389 w 498"/>
                <a:gd name="T53" fmla="*/ 0 h 435"/>
                <a:gd name="T54" fmla="*/ 31686 w 498"/>
                <a:gd name="T55" fmla="*/ 31870 h 435"/>
                <a:gd name="T56" fmla="*/ 31686 w 498"/>
                <a:gd name="T57" fmla="*/ 51621 h 435"/>
                <a:gd name="T58" fmla="*/ 31686 w 498"/>
                <a:gd name="T59" fmla="*/ 59701 h 435"/>
                <a:gd name="T60" fmla="*/ 39719 w 498"/>
                <a:gd name="T61" fmla="*/ 75412 h 435"/>
                <a:gd name="T62" fmla="*/ 47753 w 498"/>
                <a:gd name="T63" fmla="*/ 103691 h 435"/>
                <a:gd name="T64" fmla="*/ 20083 w 498"/>
                <a:gd name="T65" fmla="*/ 135561 h 435"/>
                <a:gd name="T66" fmla="*/ 0 w 498"/>
                <a:gd name="T67" fmla="*/ 155312 h 435"/>
                <a:gd name="T68" fmla="*/ 0 w 498"/>
                <a:gd name="T69" fmla="*/ 194813 h 435"/>
                <a:gd name="T70" fmla="*/ 154415 w 498"/>
                <a:gd name="T71" fmla="*/ 194813 h 435"/>
                <a:gd name="T72" fmla="*/ 154415 w 498"/>
                <a:gd name="T73" fmla="*/ 163392 h 435"/>
                <a:gd name="T74" fmla="*/ 115142 w 498"/>
                <a:gd name="T75" fmla="*/ 135561 h 43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8" h="435">
                  <a:moveTo>
                    <a:pt x="497" y="434"/>
                  </a:moveTo>
                  <a:lnTo>
                    <a:pt x="497" y="434"/>
                  </a:lnTo>
                  <a:cubicBezTo>
                    <a:pt x="497" y="434"/>
                    <a:pt x="497" y="337"/>
                    <a:pt x="487" y="328"/>
                  </a:cubicBezTo>
                  <a:cubicBezTo>
                    <a:pt x="479" y="319"/>
                    <a:pt x="462" y="302"/>
                    <a:pt x="425" y="293"/>
                  </a:cubicBezTo>
                  <a:cubicBezTo>
                    <a:pt x="390" y="275"/>
                    <a:pt x="372" y="257"/>
                    <a:pt x="372" y="231"/>
                  </a:cubicBezTo>
                  <a:cubicBezTo>
                    <a:pt x="372" y="213"/>
                    <a:pt x="390" y="222"/>
                    <a:pt x="390" y="196"/>
                  </a:cubicBezTo>
                  <a:cubicBezTo>
                    <a:pt x="390" y="178"/>
                    <a:pt x="408" y="196"/>
                    <a:pt x="408" y="159"/>
                  </a:cubicBezTo>
                  <a:cubicBezTo>
                    <a:pt x="408" y="151"/>
                    <a:pt x="399" y="151"/>
                    <a:pt x="399" y="151"/>
                  </a:cubicBezTo>
                  <a:cubicBezTo>
                    <a:pt x="399" y="151"/>
                    <a:pt x="408" y="133"/>
                    <a:pt x="408" y="115"/>
                  </a:cubicBezTo>
                  <a:cubicBezTo>
                    <a:pt x="408" y="98"/>
                    <a:pt x="399" y="62"/>
                    <a:pt x="346" y="62"/>
                  </a:cubicBezTo>
                  <a:cubicBezTo>
                    <a:pt x="293" y="62"/>
                    <a:pt x="284" y="98"/>
                    <a:pt x="284" y="115"/>
                  </a:cubicBezTo>
                  <a:cubicBezTo>
                    <a:pt x="284" y="133"/>
                    <a:pt x="293" y="151"/>
                    <a:pt x="293" y="151"/>
                  </a:cubicBezTo>
                  <a:cubicBezTo>
                    <a:pt x="293" y="151"/>
                    <a:pt x="284" y="151"/>
                    <a:pt x="284" y="159"/>
                  </a:cubicBezTo>
                  <a:cubicBezTo>
                    <a:pt x="284" y="196"/>
                    <a:pt x="293" y="178"/>
                    <a:pt x="302" y="196"/>
                  </a:cubicBezTo>
                  <a:cubicBezTo>
                    <a:pt x="302" y="222"/>
                    <a:pt x="311" y="213"/>
                    <a:pt x="311" y="231"/>
                  </a:cubicBezTo>
                  <a:cubicBezTo>
                    <a:pt x="311" y="249"/>
                    <a:pt x="311" y="266"/>
                    <a:pt x="293" y="275"/>
                  </a:cubicBezTo>
                  <a:cubicBezTo>
                    <a:pt x="372" y="319"/>
                    <a:pt x="381" y="319"/>
                    <a:pt x="381" y="364"/>
                  </a:cubicBezTo>
                  <a:cubicBezTo>
                    <a:pt x="381" y="434"/>
                    <a:pt x="381" y="434"/>
                    <a:pt x="381" y="434"/>
                  </a:cubicBezTo>
                  <a:lnTo>
                    <a:pt x="497" y="434"/>
                  </a:lnTo>
                  <a:close/>
                  <a:moveTo>
                    <a:pt x="258" y="302"/>
                  </a:moveTo>
                  <a:lnTo>
                    <a:pt x="258" y="302"/>
                  </a:lnTo>
                  <a:cubicBezTo>
                    <a:pt x="204" y="284"/>
                    <a:pt x="187" y="266"/>
                    <a:pt x="187" y="231"/>
                  </a:cubicBezTo>
                  <a:cubicBezTo>
                    <a:pt x="187" y="204"/>
                    <a:pt x="204" y="213"/>
                    <a:pt x="213" y="168"/>
                  </a:cubicBezTo>
                  <a:cubicBezTo>
                    <a:pt x="213" y="159"/>
                    <a:pt x="231" y="168"/>
                    <a:pt x="231" y="133"/>
                  </a:cubicBezTo>
                  <a:cubicBezTo>
                    <a:pt x="231" y="115"/>
                    <a:pt x="222" y="115"/>
                    <a:pt x="222" y="115"/>
                  </a:cubicBezTo>
                  <a:cubicBezTo>
                    <a:pt x="222" y="115"/>
                    <a:pt x="222" y="89"/>
                    <a:pt x="231" y="71"/>
                  </a:cubicBezTo>
                  <a:cubicBezTo>
                    <a:pt x="231" y="53"/>
                    <a:pt x="213" y="0"/>
                    <a:pt x="151" y="0"/>
                  </a:cubicBezTo>
                  <a:cubicBezTo>
                    <a:pt x="80" y="0"/>
                    <a:pt x="71" y="53"/>
                    <a:pt x="71" y="71"/>
                  </a:cubicBezTo>
                  <a:cubicBezTo>
                    <a:pt x="71" y="89"/>
                    <a:pt x="71" y="115"/>
                    <a:pt x="71" y="115"/>
                  </a:cubicBezTo>
                  <a:cubicBezTo>
                    <a:pt x="71" y="115"/>
                    <a:pt x="71" y="115"/>
                    <a:pt x="71" y="133"/>
                  </a:cubicBezTo>
                  <a:cubicBezTo>
                    <a:pt x="71" y="168"/>
                    <a:pt x="80" y="159"/>
                    <a:pt x="89" y="168"/>
                  </a:cubicBezTo>
                  <a:cubicBezTo>
                    <a:pt x="89" y="213"/>
                    <a:pt x="107" y="204"/>
                    <a:pt x="107" y="231"/>
                  </a:cubicBezTo>
                  <a:cubicBezTo>
                    <a:pt x="107" y="266"/>
                    <a:pt x="89" y="284"/>
                    <a:pt x="45" y="302"/>
                  </a:cubicBezTo>
                  <a:cubicBezTo>
                    <a:pt x="27" y="310"/>
                    <a:pt x="0" y="319"/>
                    <a:pt x="0" y="346"/>
                  </a:cubicBezTo>
                  <a:cubicBezTo>
                    <a:pt x="0" y="434"/>
                    <a:pt x="0" y="434"/>
                    <a:pt x="0" y="434"/>
                  </a:cubicBezTo>
                  <a:cubicBezTo>
                    <a:pt x="346" y="434"/>
                    <a:pt x="346" y="434"/>
                    <a:pt x="346" y="434"/>
                  </a:cubicBezTo>
                  <a:cubicBezTo>
                    <a:pt x="346" y="434"/>
                    <a:pt x="346" y="381"/>
                    <a:pt x="346" y="364"/>
                  </a:cubicBezTo>
                  <a:cubicBezTo>
                    <a:pt x="346" y="346"/>
                    <a:pt x="302" y="328"/>
                    <a:pt x="258" y="302"/>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grpSp>
        <p:nvGrpSpPr>
          <p:cNvPr id="57" name="Group 56">
            <a:extLst>
              <a:ext uri="{FF2B5EF4-FFF2-40B4-BE49-F238E27FC236}">
                <a16:creationId xmlns:a16="http://schemas.microsoft.com/office/drawing/2014/main" id="{B16176D8-B571-4CE9-957B-DC7A9925B910}"/>
              </a:ext>
            </a:extLst>
          </p:cNvPr>
          <p:cNvGrpSpPr/>
          <p:nvPr/>
        </p:nvGrpSpPr>
        <p:grpSpPr>
          <a:xfrm>
            <a:off x="8771666" y="5533172"/>
            <a:ext cx="873948" cy="861848"/>
            <a:chOff x="8771666" y="5533172"/>
            <a:chExt cx="873948" cy="861848"/>
          </a:xfrm>
        </p:grpSpPr>
        <p:sp>
          <p:nvSpPr>
            <p:cNvPr id="56" name="Oval 55">
              <a:extLst>
                <a:ext uri="{FF2B5EF4-FFF2-40B4-BE49-F238E27FC236}">
                  <a16:creationId xmlns:a16="http://schemas.microsoft.com/office/drawing/2014/main" id="{1704FE4E-AEA2-4B06-BA49-A35007B79D3A}"/>
                </a:ext>
              </a:extLst>
            </p:cNvPr>
            <p:cNvSpPr/>
            <p:nvPr/>
          </p:nvSpPr>
          <p:spPr>
            <a:xfrm>
              <a:off x="8771666" y="5533172"/>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87">
              <a:extLst>
                <a:ext uri="{FF2B5EF4-FFF2-40B4-BE49-F238E27FC236}">
                  <a16:creationId xmlns:a16="http://schemas.microsoft.com/office/drawing/2014/main" id="{96AC914A-BFCA-412E-B902-651D63DE328C}"/>
                </a:ext>
              </a:extLst>
            </p:cNvPr>
            <p:cNvSpPr>
              <a:spLocks noChangeArrowheads="1"/>
            </p:cNvSpPr>
            <p:nvPr/>
          </p:nvSpPr>
          <p:spPr bwMode="auto">
            <a:xfrm>
              <a:off x="8783767" y="5550563"/>
              <a:ext cx="861847" cy="836672"/>
            </a:xfrm>
            <a:custGeom>
              <a:avLst/>
              <a:gdLst>
                <a:gd name="T0" fmla="*/ 51370 w 462"/>
                <a:gd name="T1" fmla="*/ 67883 h 452"/>
                <a:gd name="T2" fmla="*/ 83086 w 462"/>
                <a:gd name="T3" fmla="*/ 43607 h 452"/>
                <a:gd name="T4" fmla="*/ 83086 w 462"/>
                <a:gd name="T5" fmla="*/ 31469 h 452"/>
                <a:gd name="T6" fmla="*/ 19655 w 462"/>
                <a:gd name="T7" fmla="*/ 39561 h 452"/>
                <a:gd name="T8" fmla="*/ 51370 w 462"/>
                <a:gd name="T9" fmla="*/ 67883 h 452"/>
                <a:gd name="T10" fmla="*/ 27695 w 462"/>
                <a:gd name="T11" fmla="*/ 87664 h 452"/>
                <a:gd name="T12" fmla="*/ 11614 w 462"/>
                <a:gd name="T13" fmla="*/ 55745 h 452"/>
                <a:gd name="T14" fmla="*/ 15634 w 462"/>
                <a:gd name="T15" fmla="*/ 151051 h 452"/>
                <a:gd name="T16" fmla="*/ 27695 w 462"/>
                <a:gd name="T17" fmla="*/ 87664 h 452"/>
                <a:gd name="T18" fmla="*/ 102741 w 462"/>
                <a:gd name="T19" fmla="*/ 15735 h 452"/>
                <a:gd name="T20" fmla="*/ 154558 w 462"/>
                <a:gd name="T21" fmla="*/ 11688 h 452"/>
                <a:gd name="T22" fmla="*/ 67452 w 462"/>
                <a:gd name="T23" fmla="*/ 3596 h 452"/>
                <a:gd name="T24" fmla="*/ 102741 w 462"/>
                <a:gd name="T25" fmla="*/ 15735 h 452"/>
                <a:gd name="T26" fmla="*/ 134456 w 462"/>
                <a:gd name="T27" fmla="*/ 119582 h 452"/>
                <a:gd name="T28" fmla="*/ 110781 w 462"/>
                <a:gd name="T29" fmla="*/ 59342 h 452"/>
                <a:gd name="T30" fmla="*/ 91127 w 462"/>
                <a:gd name="T31" fmla="*/ 55745 h 452"/>
                <a:gd name="T32" fmla="*/ 71472 w 462"/>
                <a:gd name="T33" fmla="*/ 87664 h 452"/>
                <a:gd name="T34" fmla="*/ 134456 w 462"/>
                <a:gd name="T35" fmla="*/ 119582 h 452"/>
                <a:gd name="T36" fmla="*/ 162152 w 462"/>
                <a:gd name="T37" fmla="*/ 147005 h 452"/>
                <a:gd name="T38" fmla="*/ 162152 w 462"/>
                <a:gd name="T39" fmla="*/ 182970 h 452"/>
                <a:gd name="T40" fmla="*/ 174213 w 462"/>
                <a:gd name="T41" fmla="*/ 135317 h 452"/>
                <a:gd name="T42" fmla="*/ 130436 w 462"/>
                <a:gd name="T43" fmla="*/ 135317 h 452"/>
                <a:gd name="T44" fmla="*/ 63431 w 462"/>
                <a:gd name="T45" fmla="*/ 107444 h 452"/>
                <a:gd name="T46" fmla="*/ 47797 w 462"/>
                <a:gd name="T47" fmla="*/ 107444 h 452"/>
                <a:gd name="T48" fmla="*/ 63431 w 462"/>
                <a:gd name="T49" fmla="*/ 195108 h 452"/>
                <a:gd name="T50" fmla="*/ 170192 w 462"/>
                <a:gd name="T51" fmla="*/ 23827 h 452"/>
                <a:gd name="T52" fmla="*/ 122842 w 462"/>
                <a:gd name="T53" fmla="*/ 35515 h 452"/>
                <a:gd name="T54" fmla="*/ 122842 w 462"/>
                <a:gd name="T55" fmla="*/ 47653 h 452"/>
                <a:gd name="T56" fmla="*/ 174213 w 462"/>
                <a:gd name="T57" fmla="*/ 119582 h 452"/>
                <a:gd name="T58" fmla="*/ 205928 w 462"/>
                <a:gd name="T59" fmla="*/ 99352 h 452"/>
                <a:gd name="T60" fmla="*/ 142497 w 462"/>
                <a:gd name="T61" fmla="*/ 147005 h 452"/>
                <a:gd name="T62" fmla="*/ 79066 w 462"/>
                <a:gd name="T63" fmla="*/ 199154 h 452"/>
                <a:gd name="T64" fmla="*/ 146517 w 462"/>
                <a:gd name="T65" fmla="*/ 195108 h 452"/>
                <a:gd name="T66" fmla="*/ 146517 w 462"/>
                <a:gd name="T67" fmla="*/ 151051 h 45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62" h="452">
                  <a:moveTo>
                    <a:pt x="115" y="151"/>
                  </a:moveTo>
                  <a:lnTo>
                    <a:pt x="115" y="151"/>
                  </a:lnTo>
                  <a:lnTo>
                    <a:pt x="124" y="151"/>
                  </a:lnTo>
                  <a:cubicBezTo>
                    <a:pt x="142" y="132"/>
                    <a:pt x="160" y="115"/>
                    <a:pt x="186" y="97"/>
                  </a:cubicBezTo>
                  <a:lnTo>
                    <a:pt x="186" y="88"/>
                  </a:lnTo>
                  <a:cubicBezTo>
                    <a:pt x="186" y="79"/>
                    <a:pt x="186" y="79"/>
                    <a:pt x="186" y="70"/>
                  </a:cubicBezTo>
                  <a:cubicBezTo>
                    <a:pt x="160" y="53"/>
                    <a:pt x="133" y="44"/>
                    <a:pt x="107" y="26"/>
                  </a:cubicBezTo>
                  <a:cubicBezTo>
                    <a:pt x="89" y="44"/>
                    <a:pt x="62" y="62"/>
                    <a:pt x="44" y="88"/>
                  </a:cubicBezTo>
                  <a:cubicBezTo>
                    <a:pt x="62" y="115"/>
                    <a:pt x="71" y="132"/>
                    <a:pt x="89" y="151"/>
                  </a:cubicBezTo>
                  <a:cubicBezTo>
                    <a:pt x="98" y="151"/>
                    <a:pt x="107" y="151"/>
                    <a:pt x="115" y="151"/>
                  </a:cubicBezTo>
                  <a:close/>
                  <a:moveTo>
                    <a:pt x="62" y="195"/>
                  </a:moveTo>
                  <a:lnTo>
                    <a:pt x="62" y="195"/>
                  </a:lnTo>
                  <a:cubicBezTo>
                    <a:pt x="62" y="186"/>
                    <a:pt x="62" y="186"/>
                    <a:pt x="71" y="177"/>
                  </a:cubicBezTo>
                  <a:cubicBezTo>
                    <a:pt x="54" y="160"/>
                    <a:pt x="35" y="141"/>
                    <a:pt x="26" y="124"/>
                  </a:cubicBezTo>
                  <a:cubicBezTo>
                    <a:pt x="9" y="151"/>
                    <a:pt x="0" y="186"/>
                    <a:pt x="0" y="221"/>
                  </a:cubicBezTo>
                  <a:cubicBezTo>
                    <a:pt x="0" y="266"/>
                    <a:pt x="9" y="310"/>
                    <a:pt x="35" y="336"/>
                  </a:cubicBezTo>
                  <a:cubicBezTo>
                    <a:pt x="44" y="301"/>
                    <a:pt x="54" y="257"/>
                    <a:pt x="71" y="221"/>
                  </a:cubicBezTo>
                  <a:cubicBezTo>
                    <a:pt x="71" y="221"/>
                    <a:pt x="62" y="204"/>
                    <a:pt x="62" y="195"/>
                  </a:cubicBezTo>
                  <a:close/>
                  <a:moveTo>
                    <a:pt x="230" y="35"/>
                  </a:moveTo>
                  <a:lnTo>
                    <a:pt x="230" y="35"/>
                  </a:lnTo>
                  <a:cubicBezTo>
                    <a:pt x="239" y="35"/>
                    <a:pt x="257" y="44"/>
                    <a:pt x="266" y="53"/>
                  </a:cubicBezTo>
                  <a:cubicBezTo>
                    <a:pt x="292" y="35"/>
                    <a:pt x="319" y="35"/>
                    <a:pt x="346" y="26"/>
                  </a:cubicBezTo>
                  <a:cubicBezTo>
                    <a:pt x="310" y="8"/>
                    <a:pt x="275" y="0"/>
                    <a:pt x="230" y="0"/>
                  </a:cubicBezTo>
                  <a:cubicBezTo>
                    <a:pt x="204" y="0"/>
                    <a:pt x="177" y="0"/>
                    <a:pt x="151" y="8"/>
                  </a:cubicBezTo>
                  <a:cubicBezTo>
                    <a:pt x="168" y="17"/>
                    <a:pt x="186" y="35"/>
                    <a:pt x="204" y="44"/>
                  </a:cubicBezTo>
                  <a:cubicBezTo>
                    <a:pt x="213" y="44"/>
                    <a:pt x="221" y="35"/>
                    <a:pt x="230" y="35"/>
                  </a:cubicBezTo>
                  <a:close/>
                  <a:moveTo>
                    <a:pt x="301" y="266"/>
                  </a:moveTo>
                  <a:lnTo>
                    <a:pt x="301" y="266"/>
                  </a:lnTo>
                  <a:cubicBezTo>
                    <a:pt x="310" y="257"/>
                    <a:pt x="310" y="257"/>
                    <a:pt x="319" y="248"/>
                  </a:cubicBezTo>
                  <a:cubicBezTo>
                    <a:pt x="301" y="204"/>
                    <a:pt x="275" y="168"/>
                    <a:pt x="248" y="132"/>
                  </a:cubicBezTo>
                  <a:cubicBezTo>
                    <a:pt x="248" y="132"/>
                    <a:pt x="239" y="132"/>
                    <a:pt x="230" y="132"/>
                  </a:cubicBezTo>
                  <a:cubicBezTo>
                    <a:pt x="221" y="132"/>
                    <a:pt x="213" y="132"/>
                    <a:pt x="204" y="124"/>
                  </a:cubicBezTo>
                  <a:cubicBezTo>
                    <a:pt x="186" y="141"/>
                    <a:pt x="168" y="151"/>
                    <a:pt x="151" y="168"/>
                  </a:cubicBezTo>
                  <a:cubicBezTo>
                    <a:pt x="160" y="177"/>
                    <a:pt x="160" y="186"/>
                    <a:pt x="160" y="195"/>
                  </a:cubicBezTo>
                  <a:cubicBezTo>
                    <a:pt x="160" y="204"/>
                    <a:pt x="160" y="204"/>
                    <a:pt x="160" y="213"/>
                  </a:cubicBezTo>
                  <a:cubicBezTo>
                    <a:pt x="204" y="239"/>
                    <a:pt x="248" y="257"/>
                    <a:pt x="301" y="266"/>
                  </a:cubicBezTo>
                  <a:close/>
                  <a:moveTo>
                    <a:pt x="363" y="327"/>
                  </a:moveTo>
                  <a:lnTo>
                    <a:pt x="363" y="327"/>
                  </a:lnTo>
                  <a:cubicBezTo>
                    <a:pt x="363" y="336"/>
                    <a:pt x="363" y="354"/>
                    <a:pt x="363" y="363"/>
                  </a:cubicBezTo>
                  <a:cubicBezTo>
                    <a:pt x="363" y="372"/>
                    <a:pt x="363" y="389"/>
                    <a:pt x="363" y="407"/>
                  </a:cubicBezTo>
                  <a:cubicBezTo>
                    <a:pt x="399" y="380"/>
                    <a:pt x="434" y="336"/>
                    <a:pt x="443" y="292"/>
                  </a:cubicBezTo>
                  <a:cubicBezTo>
                    <a:pt x="426" y="301"/>
                    <a:pt x="408" y="301"/>
                    <a:pt x="390" y="301"/>
                  </a:cubicBezTo>
                  <a:cubicBezTo>
                    <a:pt x="390" y="319"/>
                    <a:pt x="381" y="327"/>
                    <a:pt x="363" y="327"/>
                  </a:cubicBezTo>
                  <a:close/>
                  <a:moveTo>
                    <a:pt x="292" y="301"/>
                  </a:moveTo>
                  <a:lnTo>
                    <a:pt x="292" y="301"/>
                  </a:lnTo>
                  <a:cubicBezTo>
                    <a:pt x="239" y="292"/>
                    <a:pt x="186" y="266"/>
                    <a:pt x="142" y="239"/>
                  </a:cubicBezTo>
                  <a:cubicBezTo>
                    <a:pt x="133" y="239"/>
                    <a:pt x="124" y="248"/>
                    <a:pt x="115" y="248"/>
                  </a:cubicBezTo>
                  <a:cubicBezTo>
                    <a:pt x="107" y="248"/>
                    <a:pt x="107" y="248"/>
                    <a:pt x="107" y="239"/>
                  </a:cubicBezTo>
                  <a:cubicBezTo>
                    <a:pt x="79" y="283"/>
                    <a:pt x="71" y="327"/>
                    <a:pt x="62" y="380"/>
                  </a:cubicBezTo>
                  <a:cubicBezTo>
                    <a:pt x="89" y="398"/>
                    <a:pt x="115" y="425"/>
                    <a:pt x="142" y="434"/>
                  </a:cubicBezTo>
                  <a:cubicBezTo>
                    <a:pt x="177" y="380"/>
                    <a:pt x="230" y="327"/>
                    <a:pt x="292" y="301"/>
                  </a:cubicBezTo>
                  <a:close/>
                  <a:moveTo>
                    <a:pt x="381" y="53"/>
                  </a:moveTo>
                  <a:lnTo>
                    <a:pt x="381" y="53"/>
                  </a:lnTo>
                  <a:cubicBezTo>
                    <a:pt x="346" y="62"/>
                    <a:pt x="310" y="70"/>
                    <a:pt x="275" y="79"/>
                  </a:cubicBezTo>
                  <a:lnTo>
                    <a:pt x="283" y="88"/>
                  </a:lnTo>
                  <a:cubicBezTo>
                    <a:pt x="283" y="97"/>
                    <a:pt x="275" y="97"/>
                    <a:pt x="275" y="106"/>
                  </a:cubicBezTo>
                  <a:cubicBezTo>
                    <a:pt x="310" y="141"/>
                    <a:pt x="328" y="186"/>
                    <a:pt x="346" y="239"/>
                  </a:cubicBezTo>
                  <a:cubicBezTo>
                    <a:pt x="363" y="239"/>
                    <a:pt x="381" y="248"/>
                    <a:pt x="390" y="266"/>
                  </a:cubicBezTo>
                  <a:cubicBezTo>
                    <a:pt x="417" y="266"/>
                    <a:pt x="434" y="266"/>
                    <a:pt x="452" y="257"/>
                  </a:cubicBezTo>
                  <a:cubicBezTo>
                    <a:pt x="461" y="248"/>
                    <a:pt x="461" y="230"/>
                    <a:pt x="461" y="221"/>
                  </a:cubicBezTo>
                  <a:cubicBezTo>
                    <a:pt x="461" y="160"/>
                    <a:pt x="426" y="97"/>
                    <a:pt x="381" y="53"/>
                  </a:cubicBezTo>
                  <a:close/>
                  <a:moveTo>
                    <a:pt x="319" y="327"/>
                  </a:moveTo>
                  <a:lnTo>
                    <a:pt x="319" y="327"/>
                  </a:lnTo>
                  <a:cubicBezTo>
                    <a:pt x="257" y="354"/>
                    <a:pt x="213" y="389"/>
                    <a:pt x="177" y="443"/>
                  </a:cubicBezTo>
                  <a:cubicBezTo>
                    <a:pt x="195" y="451"/>
                    <a:pt x="213" y="451"/>
                    <a:pt x="230" y="451"/>
                  </a:cubicBezTo>
                  <a:cubicBezTo>
                    <a:pt x="266" y="451"/>
                    <a:pt x="292" y="443"/>
                    <a:pt x="328" y="434"/>
                  </a:cubicBezTo>
                  <a:cubicBezTo>
                    <a:pt x="328" y="407"/>
                    <a:pt x="337" y="380"/>
                    <a:pt x="337" y="363"/>
                  </a:cubicBezTo>
                  <a:cubicBezTo>
                    <a:pt x="337" y="354"/>
                    <a:pt x="337" y="345"/>
                    <a:pt x="328" y="336"/>
                  </a:cubicBezTo>
                  <a:cubicBezTo>
                    <a:pt x="328" y="327"/>
                    <a:pt x="319" y="327"/>
                    <a:pt x="319" y="327"/>
                  </a:cubicBez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grpSp>
      <p:sp>
        <p:nvSpPr>
          <p:cNvPr id="37" name="Oval 36">
            <a:extLst>
              <a:ext uri="{FF2B5EF4-FFF2-40B4-BE49-F238E27FC236}">
                <a16:creationId xmlns:a16="http://schemas.microsoft.com/office/drawing/2014/main" id="{67A9D0E2-40ED-4DD8-9F72-5A0A3F31DD1A}"/>
              </a:ext>
            </a:extLst>
          </p:cNvPr>
          <p:cNvSpPr/>
          <p:nvPr/>
        </p:nvSpPr>
        <p:spPr>
          <a:xfrm>
            <a:off x="4515855" y="5546027"/>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E8B8DD9-FFC2-49A4-9996-DFB169F5B0A1}"/>
              </a:ext>
            </a:extLst>
          </p:cNvPr>
          <p:cNvSpPr/>
          <p:nvPr/>
        </p:nvSpPr>
        <p:spPr>
          <a:xfrm>
            <a:off x="8771666" y="5527763"/>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D7728BD-7235-41E9-A535-FDF3DEBA387D}"/>
              </a:ext>
            </a:extLst>
          </p:cNvPr>
          <p:cNvSpPr txBox="1"/>
          <p:nvPr/>
        </p:nvSpPr>
        <p:spPr>
          <a:xfrm>
            <a:off x="7316730" y="3563076"/>
            <a:ext cx="2634328" cy="685701"/>
          </a:xfrm>
          <a:prstGeom prst="rect">
            <a:avLst/>
          </a:prstGeom>
          <a:noFill/>
        </p:spPr>
        <p:txBody>
          <a:bodyPr wrap="square" rtlCol="0">
            <a:spAutoFit/>
          </a:bodyPr>
          <a:lstStyle/>
          <a:p>
            <a:pPr>
              <a:lnSpc>
                <a:spcPct val="90000"/>
              </a:lnSpc>
              <a:spcBef>
                <a:spcPts val="178"/>
              </a:spcBef>
              <a:spcAft>
                <a:spcPts val="357"/>
              </a:spcAft>
            </a:pPr>
            <a:r>
              <a:rPr lang="en-US" sz="2142" b="1" dirty="0"/>
              <a:t>Draft an innovation strategy</a:t>
            </a:r>
          </a:p>
        </p:txBody>
      </p:sp>
      <p:sp>
        <p:nvSpPr>
          <p:cNvPr id="35" name="Oval 34">
            <a:extLst>
              <a:ext uri="{FF2B5EF4-FFF2-40B4-BE49-F238E27FC236}">
                <a16:creationId xmlns:a16="http://schemas.microsoft.com/office/drawing/2014/main" id="{02B908E3-6CBF-4E15-B966-06A585145F85}"/>
              </a:ext>
            </a:extLst>
          </p:cNvPr>
          <p:cNvSpPr/>
          <p:nvPr/>
        </p:nvSpPr>
        <p:spPr>
          <a:xfrm>
            <a:off x="2303239" y="3872978"/>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DB763B0-F581-4642-B7D9-7F7C8CF544CA}"/>
              </a:ext>
            </a:extLst>
          </p:cNvPr>
          <p:cNvSpPr/>
          <p:nvPr/>
        </p:nvSpPr>
        <p:spPr>
          <a:xfrm>
            <a:off x="3192589" y="3299206"/>
            <a:ext cx="3065999" cy="8387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46A6B14-F910-4BAD-8999-4F6757379C15}"/>
              </a:ext>
            </a:extLst>
          </p:cNvPr>
          <p:cNvSpPr/>
          <p:nvPr/>
        </p:nvSpPr>
        <p:spPr>
          <a:xfrm>
            <a:off x="7365685" y="3403528"/>
            <a:ext cx="2331471" cy="78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a:extLst>
              <a:ext uri="{FF2B5EF4-FFF2-40B4-BE49-F238E27FC236}">
                <a16:creationId xmlns:a16="http://schemas.microsoft.com/office/drawing/2014/main" id="{47E4FDB5-5ADC-44A6-AF8A-59F9ED31269A}"/>
              </a:ext>
            </a:extLst>
          </p:cNvPr>
          <p:cNvGrpSpPr/>
          <p:nvPr/>
        </p:nvGrpSpPr>
        <p:grpSpPr>
          <a:xfrm>
            <a:off x="8891750" y="2236513"/>
            <a:ext cx="861848" cy="861848"/>
            <a:chOff x="8891750" y="2249213"/>
            <a:chExt cx="861848" cy="861848"/>
          </a:xfrm>
        </p:grpSpPr>
        <p:sp>
          <p:nvSpPr>
            <p:cNvPr id="60" name="Oval 59">
              <a:extLst>
                <a:ext uri="{FF2B5EF4-FFF2-40B4-BE49-F238E27FC236}">
                  <a16:creationId xmlns:a16="http://schemas.microsoft.com/office/drawing/2014/main" id="{D0DBB87C-0DDF-4E16-80D0-02B51759ECF9}"/>
                </a:ext>
              </a:extLst>
            </p:cNvPr>
            <p:cNvSpPr/>
            <p:nvPr/>
          </p:nvSpPr>
          <p:spPr>
            <a:xfrm>
              <a:off x="8891750" y="2249213"/>
              <a:ext cx="861848" cy="861848"/>
            </a:xfrm>
            <a:prstGeom prst="ellipse">
              <a:avLst/>
            </a:prstGeom>
            <a:solidFill>
              <a:schemeClr val="accent6"/>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sp>
          <p:nvSpPr>
            <p:cNvPr id="61" name="Freeform 161">
              <a:extLst>
                <a:ext uri="{FF2B5EF4-FFF2-40B4-BE49-F238E27FC236}">
                  <a16:creationId xmlns:a16="http://schemas.microsoft.com/office/drawing/2014/main" id="{4BF5F3A3-E2D5-439B-8BD1-5B673679DB95}"/>
                </a:ext>
              </a:extLst>
            </p:cNvPr>
            <p:cNvSpPr>
              <a:spLocks noChangeArrowheads="1"/>
            </p:cNvSpPr>
            <p:nvPr/>
          </p:nvSpPr>
          <p:spPr bwMode="auto">
            <a:xfrm>
              <a:off x="9065210" y="2365269"/>
              <a:ext cx="500941" cy="652385"/>
            </a:xfrm>
            <a:custGeom>
              <a:avLst/>
              <a:gdLst>
                <a:gd name="T0" fmla="*/ 85229 w 472"/>
                <a:gd name="T1" fmla="*/ 0 h 619"/>
                <a:gd name="T2" fmla="*/ 85229 w 472"/>
                <a:gd name="T3" fmla="*/ 0 h 619"/>
                <a:gd name="T4" fmla="*/ 0 w 472"/>
                <a:gd name="T5" fmla="*/ 84260 h 619"/>
                <a:gd name="T6" fmla="*/ 85229 w 472"/>
                <a:gd name="T7" fmla="*/ 221586 h 619"/>
                <a:gd name="T8" fmla="*/ 170097 w 472"/>
                <a:gd name="T9" fmla="*/ 84260 h 619"/>
                <a:gd name="T10" fmla="*/ 85229 w 472"/>
                <a:gd name="T11" fmla="*/ 0 h 619"/>
                <a:gd name="T12" fmla="*/ 85229 w 472"/>
                <a:gd name="T13" fmla="*/ 200432 h 619"/>
                <a:gd name="T14" fmla="*/ 85229 w 472"/>
                <a:gd name="T15" fmla="*/ 200432 h 619"/>
                <a:gd name="T16" fmla="*/ 16251 w 472"/>
                <a:gd name="T17" fmla="*/ 84260 h 619"/>
                <a:gd name="T18" fmla="*/ 85229 w 472"/>
                <a:gd name="T19" fmla="*/ 10398 h 619"/>
                <a:gd name="T20" fmla="*/ 154207 w 472"/>
                <a:gd name="T21" fmla="*/ 84260 h 619"/>
                <a:gd name="T22" fmla="*/ 85229 w 472"/>
                <a:gd name="T23" fmla="*/ 200432 h 619"/>
                <a:gd name="T24" fmla="*/ 85229 w 472"/>
                <a:gd name="T25" fmla="*/ 47329 h 619"/>
                <a:gd name="T26" fmla="*/ 85229 w 472"/>
                <a:gd name="T27" fmla="*/ 47329 h 619"/>
                <a:gd name="T28" fmla="*/ 48032 w 472"/>
                <a:gd name="T29" fmla="*/ 84260 h 619"/>
                <a:gd name="T30" fmla="*/ 85229 w 472"/>
                <a:gd name="T31" fmla="*/ 115813 h 619"/>
                <a:gd name="T32" fmla="*/ 122426 w 472"/>
                <a:gd name="T33" fmla="*/ 84260 h 619"/>
                <a:gd name="T34" fmla="*/ 85229 w 472"/>
                <a:gd name="T35" fmla="*/ 47329 h 619"/>
                <a:gd name="T36" fmla="*/ 85229 w 472"/>
                <a:gd name="T37" fmla="*/ 105415 h 619"/>
                <a:gd name="T38" fmla="*/ 85229 w 472"/>
                <a:gd name="T39" fmla="*/ 105415 h 619"/>
                <a:gd name="T40" fmla="*/ 63922 w 472"/>
                <a:gd name="T41" fmla="*/ 84260 h 619"/>
                <a:gd name="T42" fmla="*/ 85229 w 472"/>
                <a:gd name="T43" fmla="*/ 63106 h 619"/>
                <a:gd name="T44" fmla="*/ 106536 w 472"/>
                <a:gd name="T45" fmla="*/ 84260 h 619"/>
                <a:gd name="T46" fmla="*/ 85229 w 472"/>
                <a:gd name="T47" fmla="*/ 105415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bg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en-US" dirty="0"/>
            </a:p>
          </p:txBody>
        </p:sp>
      </p:grpSp>
      <p:grpSp>
        <p:nvGrpSpPr>
          <p:cNvPr id="62" name="Group 61">
            <a:extLst>
              <a:ext uri="{FF2B5EF4-FFF2-40B4-BE49-F238E27FC236}">
                <a16:creationId xmlns:a16="http://schemas.microsoft.com/office/drawing/2014/main" id="{C54B2B83-AE87-4AD9-B853-8130960D9A65}"/>
              </a:ext>
            </a:extLst>
          </p:cNvPr>
          <p:cNvGrpSpPr/>
          <p:nvPr/>
        </p:nvGrpSpPr>
        <p:grpSpPr>
          <a:xfrm>
            <a:off x="4439755" y="2158938"/>
            <a:ext cx="861848" cy="861848"/>
            <a:chOff x="4439755" y="2158938"/>
            <a:chExt cx="861848" cy="861848"/>
          </a:xfrm>
        </p:grpSpPr>
        <p:sp>
          <p:nvSpPr>
            <p:cNvPr id="63" name="Oval 62">
              <a:extLst>
                <a:ext uri="{FF2B5EF4-FFF2-40B4-BE49-F238E27FC236}">
                  <a16:creationId xmlns:a16="http://schemas.microsoft.com/office/drawing/2014/main" id="{3C79C033-B682-449E-A30B-DC5DC368E053}"/>
                </a:ext>
              </a:extLst>
            </p:cNvPr>
            <p:cNvSpPr/>
            <p:nvPr/>
          </p:nvSpPr>
          <p:spPr>
            <a:xfrm>
              <a:off x="4439755" y="2158938"/>
              <a:ext cx="861848" cy="861848"/>
            </a:xfrm>
            <a:prstGeom prst="ellipse">
              <a:avLst/>
            </a:prstGeom>
            <a:solidFill>
              <a:srgbClr val="00B0F0"/>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4" name="Graphic 63" descr="Highway scene">
              <a:extLst>
                <a:ext uri="{FF2B5EF4-FFF2-40B4-BE49-F238E27FC236}">
                  <a16:creationId xmlns:a16="http://schemas.microsoft.com/office/drawing/2014/main" id="{61CE03AA-72A9-4FC1-819B-E3ED6A3C00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8083" y="2200366"/>
              <a:ext cx="685701" cy="685701"/>
            </a:xfrm>
            <a:prstGeom prst="rect">
              <a:avLst/>
            </a:prstGeom>
          </p:spPr>
        </p:pic>
      </p:grpSp>
      <p:grpSp>
        <p:nvGrpSpPr>
          <p:cNvPr id="65" name="Group 64">
            <a:extLst>
              <a:ext uri="{FF2B5EF4-FFF2-40B4-BE49-F238E27FC236}">
                <a16:creationId xmlns:a16="http://schemas.microsoft.com/office/drawing/2014/main" id="{BA597302-4D88-4054-9DD4-EF8791566F3D}"/>
              </a:ext>
            </a:extLst>
          </p:cNvPr>
          <p:cNvGrpSpPr/>
          <p:nvPr/>
        </p:nvGrpSpPr>
        <p:grpSpPr>
          <a:xfrm>
            <a:off x="6465455" y="3839643"/>
            <a:ext cx="865624" cy="895183"/>
            <a:chOff x="6465455" y="3839643"/>
            <a:chExt cx="865624" cy="895183"/>
          </a:xfrm>
        </p:grpSpPr>
        <p:sp>
          <p:nvSpPr>
            <p:cNvPr id="66" name="Oval 65">
              <a:extLst>
                <a:ext uri="{FF2B5EF4-FFF2-40B4-BE49-F238E27FC236}">
                  <a16:creationId xmlns:a16="http://schemas.microsoft.com/office/drawing/2014/main" id="{600DF6DE-E676-4E18-BE52-8E3A3ABF9966}"/>
                </a:ext>
              </a:extLst>
            </p:cNvPr>
            <p:cNvSpPr/>
            <p:nvPr/>
          </p:nvSpPr>
          <p:spPr>
            <a:xfrm>
              <a:off x="6469231" y="3872978"/>
              <a:ext cx="861848" cy="861848"/>
            </a:xfrm>
            <a:prstGeom prst="ellipse">
              <a:avLst/>
            </a:prstGeom>
            <a:solidFill>
              <a:schemeClr val="accent2"/>
            </a:solidFill>
            <a:ln w="190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6" dirty="0"/>
            </a:p>
          </p:txBody>
        </p:sp>
        <p:pic>
          <p:nvPicPr>
            <p:cNvPr id="67" name="Graphic 66" descr="Map with pin">
              <a:extLst>
                <a:ext uri="{FF2B5EF4-FFF2-40B4-BE49-F238E27FC236}">
                  <a16:creationId xmlns:a16="http://schemas.microsoft.com/office/drawing/2014/main" id="{E0557893-7FD4-48FD-A2ED-D3103BC556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5455" y="3839643"/>
              <a:ext cx="847606" cy="847606"/>
            </a:xfrm>
            <a:prstGeom prst="rect">
              <a:avLst/>
            </a:prstGeom>
          </p:spPr>
        </p:pic>
      </p:grpSp>
      <p:sp>
        <p:nvSpPr>
          <p:cNvPr id="46" name="Oval 45">
            <a:extLst>
              <a:ext uri="{FF2B5EF4-FFF2-40B4-BE49-F238E27FC236}">
                <a16:creationId xmlns:a16="http://schemas.microsoft.com/office/drawing/2014/main" id="{C7133A93-9C68-4F2F-95C4-08A4C9443EA4}"/>
              </a:ext>
            </a:extLst>
          </p:cNvPr>
          <p:cNvSpPr/>
          <p:nvPr/>
        </p:nvSpPr>
        <p:spPr>
          <a:xfrm>
            <a:off x="6475067" y="3872978"/>
            <a:ext cx="861848" cy="861848"/>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2909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7"/>
                                        </p:tgtEl>
                                      </p:cBhvr>
                                    </p:animEffect>
                                    <p:set>
                                      <p:cBhvr>
                                        <p:cTn id="10" dur="1" fill="hold">
                                          <p:stCondLst>
                                            <p:cond delay="499"/>
                                          </p:stCondLst>
                                        </p:cTn>
                                        <p:tgtEl>
                                          <p:spTgt spid="4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35"/>
                                        </p:tgtEl>
                                      </p:cBhvr>
                                    </p:animEffect>
                                    <p:set>
                                      <p:cBhvr>
                                        <p:cTn id="13" dur="1" fill="hold">
                                          <p:stCondLst>
                                            <p:cond delay="499"/>
                                          </p:stCondLst>
                                        </p:cTn>
                                        <p:tgtEl>
                                          <p:spTgt spid="35"/>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6"/>
                                        </p:tgtEl>
                                      </p:cBhvr>
                                    </p:animEffect>
                                    <p:set>
                                      <p:cBhvr>
                                        <p:cTn id="16"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7" grpId="0" animBg="1"/>
      <p:bldP spid="48" grpId="0" animBg="1"/>
      <p:bldP spid="4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B87CF-81A9-434B-B821-AC4DCA818FE3}"/>
              </a:ext>
            </a:extLst>
          </p:cNvPr>
          <p:cNvSpPr>
            <a:spLocks noGrp="1"/>
          </p:cNvSpPr>
          <p:nvPr>
            <p:ph type="title"/>
          </p:nvPr>
        </p:nvSpPr>
        <p:spPr/>
        <p:txBody>
          <a:bodyPr/>
          <a:lstStyle/>
          <a:p>
            <a:r>
              <a:rPr lang="en-US" b="1" dirty="0">
                <a:solidFill>
                  <a:schemeClr val="accent2"/>
                </a:solidFill>
              </a:rPr>
              <a:t>Drafting an innovation strategy</a:t>
            </a:r>
          </a:p>
        </p:txBody>
      </p:sp>
      <p:sp>
        <p:nvSpPr>
          <p:cNvPr id="4" name="Content Placeholder 4">
            <a:extLst>
              <a:ext uri="{FF2B5EF4-FFF2-40B4-BE49-F238E27FC236}">
                <a16:creationId xmlns:a16="http://schemas.microsoft.com/office/drawing/2014/main" id="{16457534-2471-48C8-9ED3-FEAFCA566A06}"/>
              </a:ext>
            </a:extLst>
          </p:cNvPr>
          <p:cNvSpPr txBox="1">
            <a:spLocks/>
          </p:cNvSpPr>
          <p:nvPr/>
        </p:nvSpPr>
        <p:spPr>
          <a:xfrm>
            <a:off x="602959" y="2379194"/>
            <a:ext cx="7707034" cy="35406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77" dirty="0">
                <a:latin typeface="Century Gothic" panose="020B0502020202020204" pitchFamily="34" charset="0"/>
              </a:rPr>
              <a:t>“Without an innovation strategy, </a:t>
            </a:r>
            <a:r>
              <a:rPr lang="en-US" sz="2677" dirty="0">
                <a:solidFill>
                  <a:schemeClr val="accent1"/>
                </a:solidFill>
                <a:latin typeface="Century Gothic" panose="020B0502020202020204" pitchFamily="34" charset="0"/>
              </a:rPr>
              <a:t>innovation improvement efforts can easily become a grab bag</a:t>
            </a:r>
            <a:r>
              <a:rPr lang="en-US" sz="2677" dirty="0">
                <a:latin typeface="Century Gothic" panose="020B0502020202020204" pitchFamily="34" charset="0"/>
              </a:rPr>
              <a:t> of much touted best practices…</a:t>
            </a:r>
          </a:p>
          <a:p>
            <a:endParaRPr lang="en-US" sz="2677" dirty="0">
              <a:latin typeface="Century Gothic" panose="020B0502020202020204" pitchFamily="34" charset="0"/>
            </a:endParaRPr>
          </a:p>
          <a:p>
            <a:pPr marL="0" indent="0">
              <a:buNone/>
            </a:pPr>
            <a:r>
              <a:rPr lang="en-US" sz="2677" dirty="0">
                <a:latin typeface="Century Gothic" panose="020B0502020202020204" pitchFamily="34" charset="0"/>
              </a:rPr>
              <a:t>“A company without a strategy won’t be able to make trade off decisions…</a:t>
            </a:r>
            <a:r>
              <a:rPr lang="en-US" sz="2677" dirty="0">
                <a:solidFill>
                  <a:schemeClr val="accent1"/>
                </a:solidFill>
                <a:latin typeface="Century Gothic" panose="020B0502020202020204" pitchFamily="34" charset="0"/>
              </a:rPr>
              <a:t>Aping someone else’s system is not the answer.</a:t>
            </a:r>
            <a:r>
              <a:rPr lang="en-US" sz="2677" dirty="0">
                <a:latin typeface="Century Gothic" panose="020B0502020202020204" pitchFamily="34" charset="0"/>
              </a:rPr>
              <a:t>” </a:t>
            </a:r>
            <a:r>
              <a:rPr lang="en-US" sz="1673" i="1" dirty="0">
                <a:latin typeface="Century Gothic" panose="020B0502020202020204" pitchFamily="34" charset="0"/>
              </a:rPr>
              <a:t>Pisano, 2015</a:t>
            </a:r>
            <a:endParaRPr lang="en-US" sz="1673" dirty="0">
              <a:latin typeface="Century Gothic" panose="020B0502020202020204" pitchFamily="34" charset="0"/>
            </a:endParaRPr>
          </a:p>
        </p:txBody>
      </p:sp>
      <p:pic>
        <p:nvPicPr>
          <p:cNvPr id="5" name="Picture 4">
            <a:extLst>
              <a:ext uri="{FF2B5EF4-FFF2-40B4-BE49-F238E27FC236}">
                <a16:creationId xmlns:a16="http://schemas.microsoft.com/office/drawing/2014/main" id="{ED424BBD-B8C6-467B-B41E-708C213CCB87}"/>
              </a:ext>
            </a:extLst>
          </p:cNvPr>
          <p:cNvPicPr>
            <a:picLocks noChangeAspect="1"/>
          </p:cNvPicPr>
          <p:nvPr/>
        </p:nvPicPr>
        <p:blipFill rotWithShape="1">
          <a:blip r:embed="rId2"/>
          <a:srcRect l="33426" t="17774" r="28380" b="3165"/>
          <a:stretch/>
        </p:blipFill>
        <p:spPr>
          <a:xfrm>
            <a:off x="9248749" y="1675740"/>
            <a:ext cx="3376213" cy="4477862"/>
          </a:xfrm>
          <a:prstGeom prst="rect">
            <a:avLst/>
          </a:prstGeom>
          <a:ln>
            <a:solidFill>
              <a:schemeClr val="tx1"/>
            </a:solidFill>
          </a:ln>
        </p:spPr>
      </p:pic>
    </p:spTree>
    <p:extLst>
      <p:ext uri="{BB962C8B-B14F-4D97-AF65-F5344CB8AC3E}">
        <p14:creationId xmlns:p14="http://schemas.microsoft.com/office/powerpoint/2010/main" val="81941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8646</TotalTime>
  <Words>1327</Words>
  <Application>Microsoft Office PowerPoint</Application>
  <PresentationFormat>Custom</PresentationFormat>
  <Paragraphs>208</Paragraphs>
  <Slides>20</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First critical steps</vt:lpstr>
      <vt:lpstr>Headwinds to innovation</vt:lpstr>
      <vt:lpstr>Leading utility innovation</vt:lpstr>
      <vt:lpstr>Define your aspirations and key focus areas</vt:lpstr>
      <vt:lpstr>Define your aspirations and key focus areas</vt:lpstr>
      <vt:lpstr>Benchmark your environment</vt:lpstr>
      <vt:lpstr>Leading utility innovation</vt:lpstr>
      <vt:lpstr>Drafting an innovation strategy</vt:lpstr>
      <vt:lpstr>Building an innovation strategy</vt:lpstr>
      <vt:lpstr>Engaging your people</vt:lpstr>
      <vt:lpstr>Innovation leaders and teams</vt:lpstr>
      <vt:lpstr>Leading utility innovation</vt:lpstr>
      <vt:lpstr>Build idea infrastructure</vt:lpstr>
      <vt:lpstr>Refresh your partnerships</vt:lpstr>
      <vt:lpstr>Refresh your partnerships</vt:lpstr>
      <vt:lpstr>Leading utility innovation</vt:lpstr>
      <vt:lpstr>Launching innovation as a business practice</vt:lpstr>
      <vt:lpstr>Launching innovation as a business practice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Ariss, Melissa</dc:creator>
  <cp:lastModifiedBy>Carter, Jason</cp:lastModifiedBy>
  <cp:revision>511</cp:revision>
  <cp:lastPrinted>2019-10-14T18:58:30Z</cp:lastPrinted>
  <dcterms:created xsi:type="dcterms:W3CDTF">2018-12-13T17:04:51Z</dcterms:created>
  <dcterms:modified xsi:type="dcterms:W3CDTF">2020-02-20T17:24:47Z</dcterms:modified>
</cp:coreProperties>
</file>