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83" r:id="rId2"/>
    <p:sldId id="29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637"/>
    <a:srgbClr val="F6BD4C"/>
    <a:srgbClr val="A9C1DF"/>
    <a:srgbClr val="B0C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794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29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933F94-7408-4C14-A7DB-7BCE10665E1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F41B57-5B4D-4508-8A9F-B34771AF248C}">
      <dgm:prSet/>
      <dgm:spPr/>
      <dgm:t>
        <a:bodyPr/>
        <a:lstStyle/>
        <a:p>
          <a:r>
            <a:rPr lang="en-US"/>
            <a:t>Phase 1 CBWB Framework</a:t>
          </a:r>
        </a:p>
      </dgm:t>
    </dgm:pt>
    <dgm:pt modelId="{66616F6F-299B-4015-865E-BBE79E9322BE}" type="parTrans" cxnId="{5B0D3230-3A50-4FAB-A010-2D31F6829B52}">
      <dgm:prSet/>
      <dgm:spPr/>
      <dgm:t>
        <a:bodyPr/>
        <a:lstStyle/>
        <a:p>
          <a:endParaRPr lang="en-US"/>
        </a:p>
      </dgm:t>
    </dgm:pt>
    <dgm:pt modelId="{C594EC70-2D84-49E8-9637-F09710BC0CA0}" type="sibTrans" cxnId="{5B0D3230-3A50-4FAB-A010-2D31F6829B52}">
      <dgm:prSet/>
      <dgm:spPr/>
      <dgm:t>
        <a:bodyPr/>
        <a:lstStyle/>
        <a:p>
          <a:endParaRPr lang="en-US"/>
        </a:p>
      </dgm:t>
    </dgm:pt>
    <dgm:pt modelId="{7F60F76D-89A4-4E40-A4B5-FF6C74C8AAE8}">
      <dgm:prSet/>
      <dgm:spPr/>
      <dgm:t>
        <a:bodyPr/>
        <a:lstStyle/>
        <a:p>
          <a:r>
            <a:rPr lang="en-US" dirty="0"/>
            <a:t>July 2017 – July 2018</a:t>
          </a:r>
        </a:p>
      </dgm:t>
    </dgm:pt>
    <dgm:pt modelId="{56BB380D-DC3D-4F70-8968-41681902CAAD}" type="parTrans" cxnId="{48DFE578-B04B-47E0-AC29-BD6190C4FCE8}">
      <dgm:prSet/>
      <dgm:spPr/>
      <dgm:t>
        <a:bodyPr/>
        <a:lstStyle/>
        <a:p>
          <a:endParaRPr lang="en-US"/>
        </a:p>
      </dgm:t>
    </dgm:pt>
    <dgm:pt modelId="{C1E789AD-8FED-41AA-830C-A840A9215EB1}" type="sibTrans" cxnId="{48DFE578-B04B-47E0-AC29-BD6190C4FCE8}">
      <dgm:prSet/>
      <dgm:spPr/>
      <dgm:t>
        <a:bodyPr/>
        <a:lstStyle/>
        <a:p>
          <a:endParaRPr lang="en-US"/>
        </a:p>
      </dgm:t>
    </dgm:pt>
    <dgm:pt modelId="{3C3BEBB4-37D2-4D10-8697-0BD9BD9B1900}">
      <dgm:prSet/>
      <dgm:spPr/>
      <dgm:t>
        <a:bodyPr/>
        <a:lstStyle/>
        <a:p>
          <a:r>
            <a:rPr lang="en-US"/>
            <a:t>Phase 2 CBWB Development</a:t>
          </a:r>
        </a:p>
      </dgm:t>
    </dgm:pt>
    <dgm:pt modelId="{A2EAE328-1AC0-474E-804D-C54D74ABABDA}" type="parTrans" cxnId="{DD7FF449-3CAD-4113-9179-951CD072D9CD}">
      <dgm:prSet/>
      <dgm:spPr/>
      <dgm:t>
        <a:bodyPr/>
        <a:lstStyle/>
        <a:p>
          <a:endParaRPr lang="en-US"/>
        </a:p>
      </dgm:t>
    </dgm:pt>
    <dgm:pt modelId="{3F8BF8CF-D198-4AE9-BD33-7A7569B1494B}" type="sibTrans" cxnId="{DD7FF449-3CAD-4113-9179-951CD072D9CD}">
      <dgm:prSet/>
      <dgm:spPr/>
      <dgm:t>
        <a:bodyPr/>
        <a:lstStyle/>
        <a:p>
          <a:endParaRPr lang="en-US"/>
        </a:p>
      </dgm:t>
    </dgm:pt>
    <dgm:pt modelId="{DAB491D1-1FBB-4E8D-8A9F-051228DC8346}">
      <dgm:prSet/>
      <dgm:spPr/>
      <dgm:t>
        <a:bodyPr/>
        <a:lstStyle/>
        <a:p>
          <a:r>
            <a:rPr lang="en-US" dirty="0"/>
            <a:t>Aug 2018 – Jun 2019</a:t>
          </a:r>
        </a:p>
      </dgm:t>
    </dgm:pt>
    <dgm:pt modelId="{95599E8C-3A8D-4AAB-B566-1EF71CF855F5}" type="parTrans" cxnId="{107187FB-92C5-48FF-BA63-DAF1D3434CF8}">
      <dgm:prSet/>
      <dgm:spPr/>
      <dgm:t>
        <a:bodyPr/>
        <a:lstStyle/>
        <a:p>
          <a:endParaRPr lang="en-US"/>
        </a:p>
      </dgm:t>
    </dgm:pt>
    <dgm:pt modelId="{6137E0B5-A0CC-46E1-A102-CB98AA2E9046}" type="sibTrans" cxnId="{107187FB-92C5-48FF-BA63-DAF1D3434CF8}">
      <dgm:prSet/>
      <dgm:spPr/>
      <dgm:t>
        <a:bodyPr/>
        <a:lstStyle/>
        <a:p>
          <a:endParaRPr lang="en-US"/>
        </a:p>
      </dgm:t>
    </dgm:pt>
    <dgm:pt modelId="{A413CE8B-B6BE-463A-AD92-063568599846}">
      <dgm:prSet/>
      <dgm:spPr/>
      <dgm:t>
        <a:bodyPr/>
        <a:lstStyle/>
        <a:p>
          <a:r>
            <a:rPr lang="en-US"/>
            <a:t>Phase 3 CBWB Implementation  </a:t>
          </a:r>
        </a:p>
      </dgm:t>
    </dgm:pt>
    <dgm:pt modelId="{F051D2A4-4AEC-4CEC-97A2-B1FDF1446F29}" type="parTrans" cxnId="{8CC7A102-6A67-4280-8105-222A22E5E6D4}">
      <dgm:prSet/>
      <dgm:spPr/>
      <dgm:t>
        <a:bodyPr/>
        <a:lstStyle/>
        <a:p>
          <a:endParaRPr lang="en-US"/>
        </a:p>
      </dgm:t>
    </dgm:pt>
    <dgm:pt modelId="{744FE775-F35A-484E-8AD1-0FF6C76C160F}" type="sibTrans" cxnId="{8CC7A102-6A67-4280-8105-222A22E5E6D4}">
      <dgm:prSet/>
      <dgm:spPr/>
      <dgm:t>
        <a:bodyPr/>
        <a:lstStyle/>
        <a:p>
          <a:endParaRPr lang="en-US"/>
        </a:p>
      </dgm:t>
    </dgm:pt>
    <dgm:pt modelId="{A9348468-45D7-4E31-BD48-79C56468DFCC}">
      <dgm:prSet/>
      <dgm:spPr/>
      <dgm:t>
        <a:bodyPr/>
        <a:lstStyle/>
        <a:p>
          <a:r>
            <a:rPr lang="en-US" dirty="0"/>
            <a:t>July 2019 onward </a:t>
          </a:r>
        </a:p>
      </dgm:t>
    </dgm:pt>
    <dgm:pt modelId="{238C08BD-C10C-451D-85EB-2F4B8054A53C}" type="parTrans" cxnId="{1175853D-C775-4448-899A-1C7BE285A49E}">
      <dgm:prSet/>
      <dgm:spPr/>
      <dgm:t>
        <a:bodyPr/>
        <a:lstStyle/>
        <a:p>
          <a:endParaRPr lang="en-US"/>
        </a:p>
      </dgm:t>
    </dgm:pt>
    <dgm:pt modelId="{0074D145-EF6B-489F-886E-133C2AF76E92}" type="sibTrans" cxnId="{1175853D-C775-4448-899A-1C7BE285A49E}">
      <dgm:prSet/>
      <dgm:spPr/>
      <dgm:t>
        <a:bodyPr/>
        <a:lstStyle/>
        <a:p>
          <a:endParaRPr lang="en-US"/>
        </a:p>
      </dgm:t>
    </dgm:pt>
    <dgm:pt modelId="{5712F124-F488-4654-83D5-9234B92FD2C4}" type="pres">
      <dgm:prSet presAssocID="{0C933F94-7408-4C14-A7DB-7BCE10665E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4FA58B-67B1-45AD-A697-3CCC71FCA083}" type="pres">
      <dgm:prSet presAssocID="{75F41B57-5B4D-4508-8A9F-B34771AF248C}" presName="linNode" presStyleCnt="0"/>
      <dgm:spPr/>
    </dgm:pt>
    <dgm:pt modelId="{A4F6956D-0630-4CB4-BB30-FB31F6A37CCD}" type="pres">
      <dgm:prSet presAssocID="{75F41B57-5B4D-4508-8A9F-B34771AF248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5D987-60D6-440E-B902-CE4E2F6BDA3F}" type="pres">
      <dgm:prSet presAssocID="{75F41B57-5B4D-4508-8A9F-B34771AF248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8A3D1-DC17-4B3A-805F-AF3EACB6798B}" type="pres">
      <dgm:prSet presAssocID="{C594EC70-2D84-49E8-9637-F09710BC0CA0}" presName="sp" presStyleCnt="0"/>
      <dgm:spPr/>
    </dgm:pt>
    <dgm:pt modelId="{4BF6F289-EC50-4F5E-8138-1E1718250DA0}" type="pres">
      <dgm:prSet presAssocID="{3C3BEBB4-37D2-4D10-8697-0BD9BD9B1900}" presName="linNode" presStyleCnt="0"/>
      <dgm:spPr/>
    </dgm:pt>
    <dgm:pt modelId="{77F9A781-8954-4AE7-A72A-96984761DFA1}" type="pres">
      <dgm:prSet presAssocID="{3C3BEBB4-37D2-4D10-8697-0BD9BD9B190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1CC79-4A79-4917-AC3B-DAFDC7D54BCD}" type="pres">
      <dgm:prSet presAssocID="{3C3BEBB4-37D2-4D10-8697-0BD9BD9B190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26D6-2E21-4751-AB4B-A314FDA68CDF}" type="pres">
      <dgm:prSet presAssocID="{3F8BF8CF-D198-4AE9-BD33-7A7569B1494B}" presName="sp" presStyleCnt="0"/>
      <dgm:spPr/>
    </dgm:pt>
    <dgm:pt modelId="{D2D95105-1CCA-42E9-BFB7-D6F58291D143}" type="pres">
      <dgm:prSet presAssocID="{A413CE8B-B6BE-463A-AD92-063568599846}" presName="linNode" presStyleCnt="0"/>
      <dgm:spPr/>
    </dgm:pt>
    <dgm:pt modelId="{4AA997AE-F6B5-444A-96E6-C035B224B6CB}" type="pres">
      <dgm:prSet presAssocID="{A413CE8B-B6BE-463A-AD92-06356859984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7D703-45CC-4A67-BC2B-2BCF9119F212}" type="pres">
      <dgm:prSet presAssocID="{A413CE8B-B6BE-463A-AD92-06356859984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3BB02F-8F4A-4294-934B-4BFDB38C04FA}" type="presOf" srcId="{7F60F76D-89A4-4E40-A4B5-FF6C74C8AAE8}" destId="{3C45D987-60D6-440E-B902-CE4E2F6BDA3F}" srcOrd="0" destOrd="0" presId="urn:microsoft.com/office/officeart/2005/8/layout/vList5"/>
    <dgm:cxn modelId="{8CC7A102-6A67-4280-8105-222A22E5E6D4}" srcId="{0C933F94-7408-4C14-A7DB-7BCE10665E14}" destId="{A413CE8B-B6BE-463A-AD92-063568599846}" srcOrd="2" destOrd="0" parTransId="{F051D2A4-4AEC-4CEC-97A2-B1FDF1446F29}" sibTransId="{744FE775-F35A-484E-8AD1-0FF6C76C160F}"/>
    <dgm:cxn modelId="{DD7FF449-3CAD-4113-9179-951CD072D9CD}" srcId="{0C933F94-7408-4C14-A7DB-7BCE10665E14}" destId="{3C3BEBB4-37D2-4D10-8697-0BD9BD9B1900}" srcOrd="1" destOrd="0" parTransId="{A2EAE328-1AC0-474E-804D-C54D74ABABDA}" sibTransId="{3F8BF8CF-D198-4AE9-BD33-7A7569B1494B}"/>
    <dgm:cxn modelId="{5B0D3230-3A50-4FAB-A010-2D31F6829B52}" srcId="{0C933F94-7408-4C14-A7DB-7BCE10665E14}" destId="{75F41B57-5B4D-4508-8A9F-B34771AF248C}" srcOrd="0" destOrd="0" parTransId="{66616F6F-299B-4015-865E-BBE79E9322BE}" sibTransId="{C594EC70-2D84-49E8-9637-F09710BC0CA0}"/>
    <dgm:cxn modelId="{107187FB-92C5-48FF-BA63-DAF1D3434CF8}" srcId="{3C3BEBB4-37D2-4D10-8697-0BD9BD9B1900}" destId="{DAB491D1-1FBB-4E8D-8A9F-051228DC8346}" srcOrd="0" destOrd="0" parTransId="{95599E8C-3A8D-4AAB-B566-1EF71CF855F5}" sibTransId="{6137E0B5-A0CC-46E1-A102-CB98AA2E9046}"/>
    <dgm:cxn modelId="{94B4F63F-FEEE-4D28-AD52-E507309D32C6}" type="presOf" srcId="{0C933F94-7408-4C14-A7DB-7BCE10665E14}" destId="{5712F124-F488-4654-83D5-9234B92FD2C4}" srcOrd="0" destOrd="0" presId="urn:microsoft.com/office/officeart/2005/8/layout/vList5"/>
    <dgm:cxn modelId="{CE3AA7D4-2F44-4185-B9BC-29A7E4BAF5A3}" type="presOf" srcId="{A413CE8B-B6BE-463A-AD92-063568599846}" destId="{4AA997AE-F6B5-444A-96E6-C035B224B6CB}" srcOrd="0" destOrd="0" presId="urn:microsoft.com/office/officeart/2005/8/layout/vList5"/>
    <dgm:cxn modelId="{61D84D7C-A82B-459D-B81A-A9AD242444F1}" type="presOf" srcId="{A9348468-45D7-4E31-BD48-79C56468DFCC}" destId="{5F67D703-45CC-4A67-BC2B-2BCF9119F212}" srcOrd="0" destOrd="0" presId="urn:microsoft.com/office/officeart/2005/8/layout/vList5"/>
    <dgm:cxn modelId="{8C01C210-D109-4119-B44A-9BA9F2EDE1B6}" type="presOf" srcId="{DAB491D1-1FBB-4E8D-8A9F-051228DC8346}" destId="{E191CC79-4A79-4917-AC3B-DAFDC7D54BCD}" srcOrd="0" destOrd="0" presId="urn:microsoft.com/office/officeart/2005/8/layout/vList5"/>
    <dgm:cxn modelId="{5CF9319F-3ED9-4F49-AB44-5BF22874F35F}" type="presOf" srcId="{3C3BEBB4-37D2-4D10-8697-0BD9BD9B1900}" destId="{77F9A781-8954-4AE7-A72A-96984761DFA1}" srcOrd="0" destOrd="0" presId="urn:microsoft.com/office/officeart/2005/8/layout/vList5"/>
    <dgm:cxn modelId="{48DFE578-B04B-47E0-AC29-BD6190C4FCE8}" srcId="{75F41B57-5B4D-4508-8A9F-B34771AF248C}" destId="{7F60F76D-89A4-4E40-A4B5-FF6C74C8AAE8}" srcOrd="0" destOrd="0" parTransId="{56BB380D-DC3D-4F70-8968-41681902CAAD}" sibTransId="{C1E789AD-8FED-41AA-830C-A840A9215EB1}"/>
    <dgm:cxn modelId="{6ECAC64C-3F18-4386-9A5D-D1FF76BC0D18}" type="presOf" srcId="{75F41B57-5B4D-4508-8A9F-B34771AF248C}" destId="{A4F6956D-0630-4CB4-BB30-FB31F6A37CCD}" srcOrd="0" destOrd="0" presId="urn:microsoft.com/office/officeart/2005/8/layout/vList5"/>
    <dgm:cxn modelId="{1175853D-C775-4448-899A-1C7BE285A49E}" srcId="{A413CE8B-B6BE-463A-AD92-063568599846}" destId="{A9348468-45D7-4E31-BD48-79C56468DFCC}" srcOrd="0" destOrd="0" parTransId="{238C08BD-C10C-451D-85EB-2F4B8054A53C}" sibTransId="{0074D145-EF6B-489F-886E-133C2AF76E92}"/>
    <dgm:cxn modelId="{E73E2936-10F9-4130-9713-4FE3540CFF5D}" type="presParOf" srcId="{5712F124-F488-4654-83D5-9234B92FD2C4}" destId="{E94FA58B-67B1-45AD-A697-3CCC71FCA083}" srcOrd="0" destOrd="0" presId="urn:microsoft.com/office/officeart/2005/8/layout/vList5"/>
    <dgm:cxn modelId="{C621455A-64E2-4A8D-B66F-1A646224A09C}" type="presParOf" srcId="{E94FA58B-67B1-45AD-A697-3CCC71FCA083}" destId="{A4F6956D-0630-4CB4-BB30-FB31F6A37CCD}" srcOrd="0" destOrd="0" presId="urn:microsoft.com/office/officeart/2005/8/layout/vList5"/>
    <dgm:cxn modelId="{77A2D12B-7ECF-4D60-8511-6EB9E1C51CDF}" type="presParOf" srcId="{E94FA58B-67B1-45AD-A697-3CCC71FCA083}" destId="{3C45D987-60D6-440E-B902-CE4E2F6BDA3F}" srcOrd="1" destOrd="0" presId="urn:microsoft.com/office/officeart/2005/8/layout/vList5"/>
    <dgm:cxn modelId="{7F9A0A9D-A9FF-43CF-A356-66E641FBDB4F}" type="presParOf" srcId="{5712F124-F488-4654-83D5-9234B92FD2C4}" destId="{5F98A3D1-DC17-4B3A-805F-AF3EACB6798B}" srcOrd="1" destOrd="0" presId="urn:microsoft.com/office/officeart/2005/8/layout/vList5"/>
    <dgm:cxn modelId="{9A526F71-BD3C-4586-9EC3-ED924704D9D5}" type="presParOf" srcId="{5712F124-F488-4654-83D5-9234B92FD2C4}" destId="{4BF6F289-EC50-4F5E-8138-1E1718250DA0}" srcOrd="2" destOrd="0" presId="urn:microsoft.com/office/officeart/2005/8/layout/vList5"/>
    <dgm:cxn modelId="{3FF8B6B7-058D-47CB-A2B2-242D208ABB5B}" type="presParOf" srcId="{4BF6F289-EC50-4F5E-8138-1E1718250DA0}" destId="{77F9A781-8954-4AE7-A72A-96984761DFA1}" srcOrd="0" destOrd="0" presId="urn:microsoft.com/office/officeart/2005/8/layout/vList5"/>
    <dgm:cxn modelId="{B6B2E25A-3206-44CA-8438-9DBFEFDD9E9E}" type="presParOf" srcId="{4BF6F289-EC50-4F5E-8138-1E1718250DA0}" destId="{E191CC79-4A79-4917-AC3B-DAFDC7D54BCD}" srcOrd="1" destOrd="0" presId="urn:microsoft.com/office/officeart/2005/8/layout/vList5"/>
    <dgm:cxn modelId="{B3B02C07-1B7E-4C7A-84D1-5F7874AFE5D3}" type="presParOf" srcId="{5712F124-F488-4654-83D5-9234B92FD2C4}" destId="{159D26D6-2E21-4751-AB4B-A314FDA68CDF}" srcOrd="3" destOrd="0" presId="urn:microsoft.com/office/officeart/2005/8/layout/vList5"/>
    <dgm:cxn modelId="{741F57BE-9352-4CE1-B2DA-3E7EDDFCE75C}" type="presParOf" srcId="{5712F124-F488-4654-83D5-9234B92FD2C4}" destId="{D2D95105-1CCA-42E9-BFB7-D6F58291D143}" srcOrd="4" destOrd="0" presId="urn:microsoft.com/office/officeart/2005/8/layout/vList5"/>
    <dgm:cxn modelId="{FDD9FEAB-0D3C-47ED-B6D4-2A60EBEE3D3C}" type="presParOf" srcId="{D2D95105-1CCA-42E9-BFB7-D6F58291D143}" destId="{4AA997AE-F6B5-444A-96E6-C035B224B6CB}" srcOrd="0" destOrd="0" presId="urn:microsoft.com/office/officeart/2005/8/layout/vList5"/>
    <dgm:cxn modelId="{8F3D1AD5-152F-49EB-AF69-2BA30C9CBA43}" type="presParOf" srcId="{D2D95105-1CCA-42E9-BFB7-D6F58291D143}" destId="{5F67D703-45CC-4A67-BC2B-2BCF9119F21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818268-25ED-4882-95D6-AF5BAD93332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040BCC-FEE1-4E2C-9973-A1B6D7FA5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65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09600" y="4473892"/>
            <a:ext cx="5791200" cy="3908108"/>
          </a:xfrm>
        </p:spPr>
        <p:txBody>
          <a:bodyPr/>
          <a:lstStyle/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Located in the Santa Ana River Watershed 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Stretches approximately 235 square miles through San Bernardino, Los Angeles, and Riverside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One of the largest groundwater basins in Southern California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About 6 million acre-feet capacity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b="1" dirty="0"/>
              <a:t>Value of Chino Basin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State’s looking more closely at groundwater storage and its sustainable management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Increasing value of dry year yield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Interest in optimizing local storage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IEUA Prop 1 funding - $207M</a:t>
            </a: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Prop 68 (June 2018/passed) - $500M for water</a:t>
            </a:r>
            <a:endParaRPr lang="en-US" dirty="0">
              <a:cs typeface="Arial"/>
            </a:endParaRPr>
          </a:p>
          <a:p>
            <a:pPr marL="349415" indent="-349415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Location of CBWB</a:t>
            </a:r>
          </a:p>
          <a:p>
            <a:pPr>
              <a:buClr>
                <a:schemeClr val="accent4">
                  <a:lumMod val="75000"/>
                </a:schemeClr>
              </a:buClr>
            </a:pPr>
            <a:endParaRPr lang="en-US" dirty="0"/>
          </a:p>
          <a:p>
            <a:pPr>
              <a:buClr>
                <a:schemeClr val="accent4">
                  <a:lumMod val="75000"/>
                </a:schemeClr>
              </a:buClr>
            </a:pPr>
            <a:r>
              <a:rPr lang="en-US" b="1" dirty="0"/>
              <a:t>Value.  Water Bank Addresses these opportunities</a:t>
            </a:r>
            <a:r>
              <a:rPr lang="en-US" dirty="0"/>
              <a:t>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Coordinate funding, design, construction, and operation of potential CBWB programs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Allow rapid decision-making to acquire / produce water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Create a market for water storage / sales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Leverage state bond measure opportunities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Provide a responsible party for water acquisition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2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goal of Phase 1 was to seek stakeholder input on a Chino Basin Water Bank framework for implementation and operation.</a:t>
            </a:r>
          </a:p>
          <a:p>
            <a:endParaRPr lang="en-US" dirty="0"/>
          </a:p>
          <a:p>
            <a:r>
              <a:rPr lang="en-US" dirty="0"/>
              <a:t>The framework draws from the experience from other California water banks and accounts for the Basin’s current initiatives, stakeholder interests and input, and State and other opportunities.</a:t>
            </a:r>
          </a:p>
          <a:p>
            <a:endParaRPr lang="en-US" dirty="0"/>
          </a:p>
          <a:p>
            <a:r>
              <a:rPr lang="en-US" dirty="0"/>
              <a:t>Outreach efforts to date:</a:t>
            </a:r>
          </a:p>
          <a:p>
            <a:endParaRPr lang="en-US" dirty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3 </a:t>
            </a:r>
            <a:r>
              <a:rPr lang="en-US" dirty="0"/>
              <a:t>Stakeholder Workshops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87</a:t>
            </a:r>
            <a:r>
              <a:rPr lang="en-US" dirty="0"/>
              <a:t> Stakeholders engaged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55</a:t>
            </a:r>
            <a:r>
              <a:rPr lang="en-US" dirty="0"/>
              <a:t> Interviews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9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Engineering Evaluation: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Evaluating 6 scenarios consistent with Storage Framework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Coordinating with </a:t>
            </a:r>
            <a:r>
              <a:rPr lang="en-US" dirty="0" err="1"/>
              <a:t>Watermaster’s</a:t>
            </a:r>
            <a:r>
              <a:rPr lang="en-US" dirty="0"/>
              <a:t> 10-year cycle of 4-year put, 3-year hold, and 3-year take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Reviewing the existing facilities inventory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Identifying/confirming recharge, in-lieu, and/or extraction facilities needed for each scenario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Developing planning level cost estimates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Operations Plan: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Develop strategy to acquire (1) water and (2) explore participant interest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Create CBWB Operations Plan / Administrative Code 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Define management structure for CBWB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Develop put and take documentation that meets </a:t>
            </a:r>
            <a:r>
              <a:rPr lang="en-US" dirty="0" err="1"/>
              <a:t>Watermaster’s</a:t>
            </a:r>
            <a:r>
              <a:rPr lang="en-US" dirty="0"/>
              <a:t> needs</a:t>
            </a:r>
          </a:p>
          <a:p>
            <a:pPr marL="342900" lvl="0" indent="-342900">
              <a:buClrTx/>
              <a:buFont typeface="Arial" panose="020B0604020202020204" pitchFamily="34" charset="0"/>
              <a:buChar char="•"/>
            </a:pPr>
            <a:r>
              <a:rPr lang="en-US" dirty="0"/>
              <a:t>All operations consistent with approved Storage Agreement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23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cs typeface="Arial"/>
              </a:rPr>
              <a:t>Storage and Recovery Agreement to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Storage volume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>
                <a:cs typeface="Arial"/>
              </a:rPr>
              <a:t>Any required mitigation(MPI)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Agreement life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Locations where recharge and extraction can take place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Steps: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Complete Financial Model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 required agreements, Ops Plan, staffing plan,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Prepare Storage and Recovery Agreement Application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Develop strategy to acquire water and explore participant interest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JPA decision on implementation (Phase III)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7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40BCC-FEE1-4E2C-9973-A1B6D7FA5F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6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96181" y="35052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10972800" cy="1143000"/>
          </a:xfrm>
        </p:spPr>
        <p:txBody>
          <a:bodyPr>
            <a:normAutofit/>
          </a:bodyPr>
          <a:lstStyle>
            <a:lvl1pPr algn="ctr">
              <a:defRPr sz="4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477109" y="35052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31200" y="35052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874000" y="6157248"/>
            <a:ext cx="4165600" cy="609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Presenter: Enter Name and name of mtg.</a:t>
            </a:r>
          </a:p>
        </p:txBody>
      </p:sp>
    </p:spTree>
    <p:extLst>
      <p:ext uri="{BB962C8B-B14F-4D97-AF65-F5344CB8AC3E}">
        <p14:creationId xmlns:p14="http://schemas.microsoft.com/office/powerpoint/2010/main" val="205504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ommend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117600" y="1981200"/>
            <a:ext cx="10058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05400"/>
            <a:ext cx="995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sz="2000" dirty="0"/>
              <a:t>IEUA Business Goal Reference Here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72000" y="64008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2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117600" y="1981200"/>
            <a:ext cx="10058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05400"/>
            <a:ext cx="995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sz="2000" dirty="0"/>
              <a:t>IEUA Business Goal Reference Here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72000" y="64008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117600" y="1981200"/>
            <a:ext cx="10058400" cy="2895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05400"/>
            <a:ext cx="9956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pPr lvl="0"/>
            <a:r>
              <a:rPr lang="en-US" sz="2000" dirty="0"/>
              <a:t>IEUA Business Goal Reference Here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76201"/>
            <a:ext cx="86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4572000" y="64008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ard Mtg Title Slide">
    <p:bg>
      <p:bgPr>
        <a:blipFill dpi="0" rotWithShape="1">
          <a:blip r:embed="rId2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596181" y="41148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34521" y="1575040"/>
            <a:ext cx="10972800" cy="1143000"/>
          </a:xfrm>
        </p:spPr>
        <p:txBody>
          <a:bodyPr>
            <a:normAutofit/>
          </a:bodyPr>
          <a:lstStyle>
            <a:lvl1pPr algn="ctr">
              <a:defRPr sz="4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477109" y="41148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8331200" y="4114800"/>
            <a:ext cx="3251200" cy="1905000"/>
          </a:xfrm>
          <a:ln w="50800">
            <a:solidFill>
              <a:srgbClr val="F5B637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8026400" y="6248401"/>
            <a:ext cx="3962400" cy="511259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Presenter: Enter Name                  Enter month and year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2971800"/>
            <a:ext cx="9347200" cy="585014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en-US" sz="2800" dirty="0"/>
              <a:t>“Enter Meeting Title – i.e. Board Meeting”</a:t>
            </a:r>
          </a:p>
        </p:txBody>
      </p:sp>
    </p:spTree>
    <p:extLst>
      <p:ext uri="{BB962C8B-B14F-4D97-AF65-F5344CB8AC3E}">
        <p14:creationId xmlns:p14="http://schemas.microsoft.com/office/powerpoint/2010/main" val="315819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965200" y="1676400"/>
            <a:ext cx="10261600" cy="43434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13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5600" y="1676400"/>
            <a:ext cx="1148080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92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Only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246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45885" y="1981200"/>
            <a:ext cx="11139715" cy="4114800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4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&amp; Tex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673600" y="6324601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197600" y="1981200"/>
            <a:ext cx="5588000" cy="4114800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06400" y="1981200"/>
            <a:ext cx="5588000" cy="41148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0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48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46372"/>
            <a:ext cx="2844800" cy="365125"/>
          </a:xfrm>
        </p:spPr>
        <p:txBody>
          <a:bodyPr/>
          <a:lstStyle/>
          <a:p>
            <a:pPr algn="ctr"/>
            <a:fld id="{17744228-44C3-4F10-A146-6189D2F0A0C3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5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1"/>
            <a:ext cx="10972800" cy="1752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46372"/>
            <a:ext cx="2844800" cy="365125"/>
          </a:xfrm>
        </p:spPr>
        <p:txBody>
          <a:bodyPr/>
          <a:lstStyle/>
          <a:p>
            <a:pPr algn="ctr"/>
            <a:fld id="{17744228-44C3-4F10-A146-6189D2F0A0C3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09600" y="3886200"/>
            <a:ext cx="10972800" cy="22098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34504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Text Content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1"/>
            <a:ext cx="53848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1"/>
            <a:ext cx="53848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0" y="631326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17744228-44C3-4F10-A146-6189D2F0A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3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1"/>
            <a:ext cx="109728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3600" y="64008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fld id="{60E879C5-AE8C-412A-8AA2-F61684EAF3C7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3796C9-CD96-492F-BB34-D6B03F4DA0E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94306"/>
            <a:ext cx="2450118" cy="81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3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9" r:id="rId4"/>
    <p:sldLayoutId id="2147483654" r:id="rId5"/>
    <p:sldLayoutId id="2147483655" r:id="rId6"/>
    <p:sldLayoutId id="2147483650" r:id="rId7"/>
    <p:sldLayoutId id="2147483656" r:id="rId8"/>
    <p:sldLayoutId id="2147483652" r:id="rId9"/>
    <p:sldLayoutId id="2147483657" r:id="rId10"/>
    <p:sldLayoutId id="2147483662" r:id="rId11"/>
    <p:sldLayoutId id="2147483658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Times New Roman" panose="02020603050405020304" pitchFamily="18" charset="0"/>
        <a:buChar char="˃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if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Chino Basin Water Bank Development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Shivaji Deshmukh, General Manager</a:t>
            </a:r>
          </a:p>
          <a:p>
            <a:r>
              <a:rPr lang="en-US" dirty="0"/>
              <a:t>August 15, 2019</a:t>
            </a:r>
          </a:p>
        </p:txBody>
      </p:sp>
      <p:pic>
        <p:nvPicPr>
          <p:cNvPr id="7" name="Picture Placeholder 11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r="7287"/>
          <a:stretch>
            <a:fillRect/>
          </a:stretch>
        </p:blipFill>
        <p:spPr>
          <a:xfrm>
            <a:off x="4442770" y="3526633"/>
            <a:ext cx="2973667" cy="2242176"/>
          </a:xfrm>
        </p:spPr>
      </p:pic>
      <p:pic>
        <p:nvPicPr>
          <p:cNvPr id="8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2" y="3526633"/>
            <a:ext cx="2759601" cy="2242176"/>
          </a:xfrm>
        </p:spPr>
      </p:pic>
      <p:pic>
        <p:nvPicPr>
          <p:cNvPr id="9" name="Picture Placeholder 12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526633"/>
            <a:ext cx="2870200" cy="224217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291D1F3-7ED8-4C84-A4E2-83AE7AE3A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75849"/>
            <a:ext cx="3276600" cy="10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1DE5C9-E29C-431A-B8C3-4CDF7035F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  <a:r>
              <a:rPr lang="en-US" b="0" dirty="0"/>
              <a:t> | CBWB Guiding Principles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9572C4-1218-4E4D-B786-F9FCA8837A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10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E9E43D-8590-435B-9F81-94D8097ABC26}"/>
              </a:ext>
            </a:extLst>
          </p:cNvPr>
          <p:cNvSpPr/>
          <p:nvPr/>
        </p:nvSpPr>
        <p:spPr>
          <a:xfrm>
            <a:off x="457200" y="2133543"/>
            <a:ext cx="1905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4572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defRPr/>
            </a:pPr>
            <a:r>
              <a:rPr lang="en-US" sz="2000" i="1" dirty="0">
                <a:solidFill>
                  <a:srgbClr val="1D1D1D"/>
                </a:solidFill>
              </a:rPr>
              <a:t>The Guiding Principles serve as the foundation of the CBWB and the benchmark by which its effectiveness can be judged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281C5A5D-2EEA-4024-A102-C42656ADE70B}"/>
              </a:ext>
            </a:extLst>
          </p:cNvPr>
          <p:cNvGrpSpPr/>
          <p:nvPr/>
        </p:nvGrpSpPr>
        <p:grpSpPr>
          <a:xfrm>
            <a:off x="3276600" y="1653483"/>
            <a:ext cx="8211250" cy="480060"/>
            <a:chOff x="376410" y="1723612"/>
            <a:chExt cx="8211250" cy="4800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4E4A039F-F78E-48EF-A9BD-2ECF3066B2F5}"/>
                </a:ext>
              </a:extLst>
            </p:cNvPr>
            <p:cNvSpPr/>
            <p:nvPr/>
          </p:nvSpPr>
          <p:spPr>
            <a:xfrm flipH="1">
              <a:off x="578675" y="1746762"/>
              <a:ext cx="8008985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Protect basin rights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E051F4E-AB5C-40E4-863C-A0CA40D5188A}"/>
                </a:ext>
              </a:extLst>
            </p:cNvPr>
            <p:cNvSpPr/>
            <p:nvPr/>
          </p:nvSpPr>
          <p:spPr>
            <a:xfrm>
              <a:off x="376410" y="1723612"/>
              <a:ext cx="480060" cy="48006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5C6E11-2457-48A1-85A3-BC7CFF21C318}"/>
              </a:ext>
            </a:extLst>
          </p:cNvPr>
          <p:cNvGrpSpPr/>
          <p:nvPr/>
        </p:nvGrpSpPr>
        <p:grpSpPr>
          <a:xfrm>
            <a:off x="3276600" y="2292106"/>
            <a:ext cx="8250171" cy="480060"/>
            <a:chOff x="392750" y="2226538"/>
            <a:chExt cx="8250171" cy="480060"/>
          </a:xfrm>
        </p:grpSpPr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xmlns="" id="{430F6509-8837-4A32-8AAA-CF395CBB4E14}"/>
                </a:ext>
              </a:extLst>
            </p:cNvPr>
            <p:cNvSpPr/>
            <p:nvPr/>
          </p:nvSpPr>
          <p:spPr>
            <a:xfrm flipH="1">
              <a:off x="632777" y="2226538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Enhance safe (basin) yield 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3453C3C-C5CC-41F3-B330-ECAD497499BD}"/>
                </a:ext>
              </a:extLst>
            </p:cNvPr>
            <p:cNvSpPr/>
            <p:nvPr/>
          </p:nvSpPr>
          <p:spPr>
            <a:xfrm>
              <a:off x="392750" y="2226538"/>
              <a:ext cx="480060" cy="4800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fillRef>
            <a:effectRef idx="0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78D3298-02CB-43F1-B1F9-194524F66882}"/>
              </a:ext>
            </a:extLst>
          </p:cNvPr>
          <p:cNvGrpSpPr/>
          <p:nvPr/>
        </p:nvGrpSpPr>
        <p:grpSpPr>
          <a:xfrm>
            <a:off x="3276600" y="2833284"/>
            <a:ext cx="8299314" cy="480060"/>
            <a:chOff x="392750" y="5204431"/>
            <a:chExt cx="8299314" cy="480060"/>
          </a:xfrm>
        </p:grpSpPr>
        <p:sp>
          <p:nvSpPr>
            <p:cNvPr id="14" name="Freeform: Shape 22">
              <a:extLst>
                <a:ext uri="{FF2B5EF4-FFF2-40B4-BE49-F238E27FC236}">
                  <a16:creationId xmlns:a16="http://schemas.microsoft.com/office/drawing/2014/main" xmlns="" id="{B029494F-10D8-4915-9358-7EF3C9D41613}"/>
                </a:ext>
              </a:extLst>
            </p:cNvPr>
            <p:cNvSpPr/>
            <p:nvPr/>
          </p:nvSpPr>
          <p:spPr>
            <a:xfrm flipH="1">
              <a:off x="681920" y="5239782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added drought resilience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973DC3C-D8B6-4E01-8518-B63F7663C39D}"/>
                </a:ext>
              </a:extLst>
            </p:cNvPr>
            <p:cNvSpPr/>
            <p:nvPr/>
          </p:nvSpPr>
          <p:spPr>
            <a:xfrm>
              <a:off x="392750" y="5204431"/>
              <a:ext cx="480060" cy="4800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7723"/>
                <a:satOff val="195"/>
                <a:lumOff val="-654"/>
                <a:alphaOff val="0"/>
              </a:schemeClr>
            </a:fillRef>
            <a:effectRef idx="0">
              <a:schemeClr val="accent4">
                <a:tint val="50000"/>
                <a:hueOff val="-7723"/>
                <a:satOff val="195"/>
                <a:lumOff val="-65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B0B9D37-21E7-4BF0-80CC-6E713CC248BD}"/>
              </a:ext>
            </a:extLst>
          </p:cNvPr>
          <p:cNvGrpSpPr/>
          <p:nvPr/>
        </p:nvGrpSpPr>
        <p:grpSpPr>
          <a:xfrm>
            <a:off x="3276600" y="3429687"/>
            <a:ext cx="8299314" cy="480060"/>
            <a:chOff x="418473" y="1534332"/>
            <a:chExt cx="8299314" cy="480060"/>
          </a:xfrm>
        </p:grpSpPr>
        <p:sp>
          <p:nvSpPr>
            <p:cNvPr id="17" name="Freeform: Shape 23">
              <a:extLst>
                <a:ext uri="{FF2B5EF4-FFF2-40B4-BE49-F238E27FC236}">
                  <a16:creationId xmlns:a16="http://schemas.microsoft.com/office/drawing/2014/main" xmlns="" id="{56836AF9-8ACB-4476-B905-CC32FFCCE520}"/>
                </a:ext>
              </a:extLst>
            </p:cNvPr>
            <p:cNvSpPr/>
            <p:nvPr/>
          </p:nvSpPr>
          <p:spPr>
            <a:xfrm flipH="1">
              <a:off x="707643" y="1569684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value for rights holders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F754B2AE-3640-49E5-A4C1-AD7D5FCC193B}"/>
                </a:ext>
              </a:extLst>
            </p:cNvPr>
            <p:cNvSpPr/>
            <p:nvPr/>
          </p:nvSpPr>
          <p:spPr>
            <a:xfrm>
              <a:off x="418473" y="1534332"/>
              <a:ext cx="480060" cy="4800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1584"/>
                <a:satOff val="293"/>
                <a:lumOff val="-982"/>
                <a:alphaOff val="0"/>
              </a:schemeClr>
            </a:fillRef>
            <a:effectRef idx="0">
              <a:schemeClr val="accent4">
                <a:tint val="50000"/>
                <a:hueOff val="-11584"/>
                <a:satOff val="293"/>
                <a:lumOff val="-98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8122EA-D4A6-40DF-A4B5-C2F443A480FF}"/>
              </a:ext>
            </a:extLst>
          </p:cNvPr>
          <p:cNvGrpSpPr/>
          <p:nvPr/>
        </p:nvGrpSpPr>
        <p:grpSpPr>
          <a:xfrm>
            <a:off x="3292940" y="4044639"/>
            <a:ext cx="8299316" cy="480060"/>
            <a:chOff x="418473" y="3405505"/>
            <a:chExt cx="8299316" cy="480060"/>
          </a:xfrm>
        </p:grpSpPr>
        <p:sp>
          <p:nvSpPr>
            <p:cNvPr id="20" name="Freeform: Shape 24">
              <a:extLst>
                <a:ext uri="{FF2B5EF4-FFF2-40B4-BE49-F238E27FC236}">
                  <a16:creationId xmlns:a16="http://schemas.microsoft.com/office/drawing/2014/main" xmlns="" id="{09C09434-6BFC-4B3F-A0C2-FCA08C760CED}"/>
                </a:ext>
              </a:extLst>
            </p:cNvPr>
            <p:cNvSpPr/>
            <p:nvPr/>
          </p:nvSpPr>
          <p:spPr>
            <a:xfrm flipH="1">
              <a:off x="707645" y="3440857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Increase flexibility in basin management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C9B5E277-17D7-45F2-AF20-3DB018CBCECC}"/>
                </a:ext>
              </a:extLst>
            </p:cNvPr>
            <p:cNvSpPr/>
            <p:nvPr/>
          </p:nvSpPr>
          <p:spPr>
            <a:xfrm>
              <a:off x="418473" y="3405505"/>
              <a:ext cx="480060" cy="480060"/>
            </a:xfrm>
            <a:prstGeom prst="ellipse">
              <a:avLst/>
            </a:prstGeom>
            <a:solidFill>
              <a:srgbClr val="A6CB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5446"/>
                <a:satOff val="391"/>
                <a:lumOff val="-1309"/>
                <a:alphaOff val="0"/>
              </a:schemeClr>
            </a:fillRef>
            <a:effectRef idx="0">
              <a:schemeClr val="accent4">
                <a:tint val="50000"/>
                <a:hueOff val="-15446"/>
                <a:satOff val="391"/>
                <a:lumOff val="-13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52EDEDD7-4183-4E92-B349-D83D206474D9}"/>
              </a:ext>
            </a:extLst>
          </p:cNvPr>
          <p:cNvGrpSpPr/>
          <p:nvPr/>
        </p:nvGrpSpPr>
        <p:grpSpPr>
          <a:xfrm>
            <a:off x="3298987" y="4665446"/>
            <a:ext cx="8299316" cy="480060"/>
            <a:chOff x="418473" y="5161545"/>
            <a:chExt cx="8299316" cy="480060"/>
          </a:xfrm>
        </p:grpSpPr>
        <p:sp>
          <p:nvSpPr>
            <p:cNvPr id="23" name="Freeform: Shape 25">
              <a:extLst>
                <a:ext uri="{FF2B5EF4-FFF2-40B4-BE49-F238E27FC236}">
                  <a16:creationId xmlns:a16="http://schemas.microsoft.com/office/drawing/2014/main" xmlns="" id="{66F39EC9-A9A2-49F7-A41C-EA7EF32D4CBC}"/>
                </a:ext>
              </a:extLst>
            </p:cNvPr>
            <p:cNvSpPr/>
            <p:nvPr/>
          </p:nvSpPr>
          <p:spPr>
            <a:xfrm flipH="1">
              <a:off x="707645" y="5196896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a market where anyone can buy-in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3B6B914-6A48-4554-A546-BC4CA3B9E913}"/>
                </a:ext>
              </a:extLst>
            </p:cNvPr>
            <p:cNvSpPr/>
            <p:nvPr/>
          </p:nvSpPr>
          <p:spPr>
            <a:xfrm>
              <a:off x="418473" y="5161545"/>
              <a:ext cx="480060" cy="4800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9307"/>
                <a:satOff val="488"/>
                <a:lumOff val="-1636"/>
                <a:alphaOff val="0"/>
              </a:schemeClr>
            </a:fillRef>
            <a:effectRef idx="0">
              <a:schemeClr val="accent4">
                <a:tint val="50000"/>
                <a:hueOff val="-19307"/>
                <a:satOff val="488"/>
                <a:lumOff val="-16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64A89876-E4F0-471B-BBAF-760091F6E54C}"/>
              </a:ext>
            </a:extLst>
          </p:cNvPr>
          <p:cNvGrpSpPr/>
          <p:nvPr/>
        </p:nvGrpSpPr>
        <p:grpSpPr>
          <a:xfrm>
            <a:off x="3307372" y="5275304"/>
            <a:ext cx="8299315" cy="480060"/>
            <a:chOff x="417762" y="1530610"/>
            <a:chExt cx="8299315" cy="480060"/>
          </a:xfrm>
        </p:grpSpPr>
        <p:sp>
          <p:nvSpPr>
            <p:cNvPr id="26" name="Freeform: Shape 28">
              <a:extLst>
                <a:ext uri="{FF2B5EF4-FFF2-40B4-BE49-F238E27FC236}">
                  <a16:creationId xmlns:a16="http://schemas.microsoft.com/office/drawing/2014/main" xmlns="" id="{D0ED841D-F4A3-4872-B350-69CCAAC89DDB}"/>
                </a:ext>
              </a:extLst>
            </p:cNvPr>
            <p:cNvSpPr/>
            <p:nvPr/>
          </p:nvSpPr>
          <p:spPr>
            <a:xfrm flipH="1">
              <a:off x="706933" y="1565961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Accommodate new and stored water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666D7FD-538C-4816-B7B5-1D1D4186DAE5}"/>
                </a:ext>
              </a:extLst>
            </p:cNvPr>
            <p:cNvSpPr/>
            <p:nvPr/>
          </p:nvSpPr>
          <p:spPr>
            <a:xfrm>
              <a:off x="417762" y="1530610"/>
              <a:ext cx="480060" cy="48006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6621AD5-DBE5-4ACB-9CAA-27E7330E1C75}"/>
              </a:ext>
            </a:extLst>
          </p:cNvPr>
          <p:cNvGrpSpPr/>
          <p:nvPr/>
        </p:nvGrpSpPr>
        <p:grpSpPr>
          <a:xfrm>
            <a:off x="3307372" y="5938218"/>
            <a:ext cx="8299315" cy="480060"/>
            <a:chOff x="417762" y="3255795"/>
            <a:chExt cx="8299315" cy="480060"/>
          </a:xfrm>
        </p:grpSpPr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xmlns="" id="{D5626120-F8A6-4D2E-AF78-151CBAD71C42}"/>
                </a:ext>
              </a:extLst>
            </p:cNvPr>
            <p:cNvSpPr/>
            <p:nvPr/>
          </p:nvSpPr>
          <p:spPr>
            <a:xfrm flipH="1">
              <a:off x="706933" y="3291146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Promote transparent / active coordination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DC9518FE-C675-4E39-B6F2-BEBDAF2F2770}"/>
                </a:ext>
              </a:extLst>
            </p:cNvPr>
            <p:cNvSpPr/>
            <p:nvPr/>
          </p:nvSpPr>
          <p:spPr>
            <a:xfrm>
              <a:off x="417762" y="3255795"/>
              <a:ext cx="480060" cy="480060"/>
            </a:xfrm>
            <a:prstGeom prst="ellipse">
              <a:avLst/>
            </a:prstGeom>
            <a:solidFill>
              <a:srgbClr val="A6CB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fillRef>
            <a:effectRef idx="0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38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564050-EC8C-41AB-885F-4C6F23591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</a:t>
            </a:r>
            <a:r>
              <a:rPr lang="en-US" b="0" dirty="0"/>
              <a:t> | CBWB Guiding Principles - continued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7094A51-55A1-4796-AD9B-EF26F6D2C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11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5BF416C-8C7D-42B7-9424-111039E8962E}"/>
              </a:ext>
            </a:extLst>
          </p:cNvPr>
          <p:cNvGrpSpPr/>
          <p:nvPr/>
        </p:nvGrpSpPr>
        <p:grpSpPr>
          <a:xfrm>
            <a:off x="3200400" y="2438400"/>
            <a:ext cx="8299313" cy="480060"/>
            <a:chOff x="417762" y="5203832"/>
            <a:chExt cx="8299313" cy="480060"/>
          </a:xfrm>
        </p:grpSpPr>
        <p:sp>
          <p:nvSpPr>
            <p:cNvPr id="6" name="Freeform: Shape 26">
              <a:extLst>
                <a:ext uri="{FF2B5EF4-FFF2-40B4-BE49-F238E27FC236}">
                  <a16:creationId xmlns:a16="http://schemas.microsoft.com/office/drawing/2014/main" xmlns="" id="{A65D57C6-7ED4-47AE-B8B7-2BF3158BF4AF}"/>
                </a:ext>
              </a:extLst>
            </p:cNvPr>
            <p:cNvSpPr/>
            <p:nvPr/>
          </p:nvSpPr>
          <p:spPr>
            <a:xfrm flipH="1">
              <a:off x="706931" y="5239183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Provide for rapid decision making on put / take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18727FF3-C683-4B49-8569-53ACB43062A1}"/>
                </a:ext>
              </a:extLst>
            </p:cNvPr>
            <p:cNvSpPr/>
            <p:nvPr/>
          </p:nvSpPr>
          <p:spPr>
            <a:xfrm>
              <a:off x="417762" y="5203832"/>
              <a:ext cx="480060" cy="480060"/>
            </a:xfrm>
            <a:prstGeom prst="ellipse">
              <a:avLst/>
            </a:prstGeom>
            <a:solidFill>
              <a:srgbClr val="D5F4F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23168"/>
                <a:satOff val="586"/>
                <a:lumOff val="-1963"/>
                <a:alphaOff val="0"/>
              </a:schemeClr>
            </a:fillRef>
            <a:effectRef idx="0">
              <a:schemeClr val="accent4">
                <a:tint val="50000"/>
                <a:hueOff val="-23168"/>
                <a:satOff val="586"/>
                <a:lumOff val="-196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A9ED9F4-1468-472A-8566-8867E8F4C0DF}"/>
              </a:ext>
            </a:extLst>
          </p:cNvPr>
          <p:cNvGrpSpPr/>
          <p:nvPr/>
        </p:nvGrpSpPr>
        <p:grpSpPr>
          <a:xfrm>
            <a:off x="3200400" y="3056955"/>
            <a:ext cx="8299311" cy="480060"/>
            <a:chOff x="419120" y="1517104"/>
            <a:chExt cx="8299311" cy="480060"/>
          </a:xfrm>
        </p:grpSpPr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xmlns="" id="{17764AE9-3120-4316-A430-2FA72A736888}"/>
                </a:ext>
              </a:extLst>
            </p:cNvPr>
            <p:cNvSpPr/>
            <p:nvPr/>
          </p:nvSpPr>
          <p:spPr>
            <a:xfrm flipH="1">
              <a:off x="708287" y="1552455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Leverage funding to build facilities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D412CCC-8481-4346-A0E6-0DA1F30AC259}"/>
                </a:ext>
              </a:extLst>
            </p:cNvPr>
            <p:cNvSpPr/>
            <p:nvPr/>
          </p:nvSpPr>
          <p:spPr>
            <a:xfrm>
              <a:off x="419120" y="1517104"/>
              <a:ext cx="480060" cy="48006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7723"/>
                <a:satOff val="195"/>
                <a:lumOff val="-654"/>
                <a:alphaOff val="0"/>
              </a:schemeClr>
            </a:fillRef>
            <a:effectRef idx="0">
              <a:schemeClr val="accent4">
                <a:tint val="50000"/>
                <a:hueOff val="-7723"/>
                <a:satOff val="195"/>
                <a:lumOff val="-654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87F9C28-9B39-4B29-9AA2-DFD8BF24D29B}"/>
              </a:ext>
            </a:extLst>
          </p:cNvPr>
          <p:cNvGrpSpPr/>
          <p:nvPr/>
        </p:nvGrpSpPr>
        <p:grpSpPr>
          <a:xfrm>
            <a:off x="3200404" y="3690502"/>
            <a:ext cx="8299311" cy="480060"/>
            <a:chOff x="419120" y="3237811"/>
            <a:chExt cx="8299311" cy="480060"/>
          </a:xfrm>
        </p:grpSpPr>
        <p:sp>
          <p:nvSpPr>
            <p:cNvPr id="12" name="Freeform: Shape 31">
              <a:extLst>
                <a:ext uri="{FF2B5EF4-FFF2-40B4-BE49-F238E27FC236}">
                  <a16:creationId xmlns:a16="http://schemas.microsoft.com/office/drawing/2014/main" xmlns="" id="{30502D9B-9BAD-48FD-95F7-4BB8C275B51D}"/>
                </a:ext>
              </a:extLst>
            </p:cNvPr>
            <p:cNvSpPr/>
            <p:nvPr/>
          </p:nvSpPr>
          <p:spPr>
            <a:xfrm flipH="1">
              <a:off x="708287" y="3273163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 attractive to external parties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C617EFB5-B788-4343-8FDE-7233A4DE33FE}"/>
                </a:ext>
              </a:extLst>
            </p:cNvPr>
            <p:cNvSpPr/>
            <p:nvPr/>
          </p:nvSpPr>
          <p:spPr>
            <a:xfrm>
              <a:off x="419120" y="3237811"/>
              <a:ext cx="480060" cy="4800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1584"/>
                <a:satOff val="293"/>
                <a:lumOff val="-982"/>
                <a:alphaOff val="0"/>
              </a:schemeClr>
            </a:fillRef>
            <a:effectRef idx="0">
              <a:schemeClr val="accent4">
                <a:tint val="50000"/>
                <a:hueOff val="-11584"/>
                <a:satOff val="293"/>
                <a:lumOff val="-98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1172DE5-2BDE-42CB-B118-7AFB4ABE58EE}"/>
              </a:ext>
            </a:extLst>
          </p:cNvPr>
          <p:cNvGrpSpPr/>
          <p:nvPr/>
        </p:nvGrpSpPr>
        <p:grpSpPr>
          <a:xfrm>
            <a:off x="3200402" y="4324679"/>
            <a:ext cx="8299311" cy="480060"/>
            <a:chOff x="419120" y="5139959"/>
            <a:chExt cx="8299311" cy="480060"/>
          </a:xfrm>
        </p:grpSpPr>
        <p:sp>
          <p:nvSpPr>
            <p:cNvPr id="15" name="Freeform: Shape 32">
              <a:extLst>
                <a:ext uri="{FF2B5EF4-FFF2-40B4-BE49-F238E27FC236}">
                  <a16:creationId xmlns:a16="http://schemas.microsoft.com/office/drawing/2014/main" xmlns="" id="{99720ADD-3405-46CD-A4E9-1399F2F0EDFA}"/>
                </a:ext>
              </a:extLst>
            </p:cNvPr>
            <p:cNvSpPr/>
            <p:nvPr/>
          </p:nvSpPr>
          <p:spPr>
            <a:xfrm flipH="1">
              <a:off x="708287" y="5175311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Help basin sustainability (e.g. subsidence)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F7C1487-2829-4911-8EE9-10233C8E4FDD}"/>
                </a:ext>
              </a:extLst>
            </p:cNvPr>
            <p:cNvSpPr/>
            <p:nvPr/>
          </p:nvSpPr>
          <p:spPr>
            <a:xfrm>
              <a:off x="419120" y="5139959"/>
              <a:ext cx="480060" cy="4800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5446"/>
                <a:satOff val="391"/>
                <a:lumOff val="-1309"/>
                <a:alphaOff val="0"/>
              </a:schemeClr>
            </a:fillRef>
            <a:effectRef idx="0">
              <a:schemeClr val="accent4">
                <a:tint val="50000"/>
                <a:hueOff val="-15446"/>
                <a:satOff val="391"/>
                <a:lumOff val="-1309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8E43454-A50E-4B3E-9070-9C935E389EAE}"/>
              </a:ext>
            </a:extLst>
          </p:cNvPr>
          <p:cNvGrpSpPr/>
          <p:nvPr/>
        </p:nvGrpSpPr>
        <p:grpSpPr>
          <a:xfrm>
            <a:off x="3200402" y="4960705"/>
            <a:ext cx="8299313" cy="480060"/>
            <a:chOff x="415118" y="1527450"/>
            <a:chExt cx="8299313" cy="480060"/>
          </a:xfrm>
        </p:grpSpPr>
        <p:sp>
          <p:nvSpPr>
            <p:cNvPr id="18" name="Freeform: Shape 33">
              <a:extLst>
                <a:ext uri="{FF2B5EF4-FFF2-40B4-BE49-F238E27FC236}">
                  <a16:creationId xmlns:a16="http://schemas.microsoft.com/office/drawing/2014/main" xmlns="" id="{A90BF9C7-1BB2-48E7-BF71-0E2F46F38857}"/>
                </a:ext>
              </a:extLst>
            </p:cNvPr>
            <p:cNvSpPr/>
            <p:nvPr/>
          </p:nvSpPr>
          <p:spPr>
            <a:xfrm flipH="1">
              <a:off x="704287" y="1562801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Help address desalter replenishment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8A8BFCD0-7CC2-4B93-8E70-FF7524D3C89A}"/>
                </a:ext>
              </a:extLst>
            </p:cNvPr>
            <p:cNvSpPr/>
            <p:nvPr/>
          </p:nvSpPr>
          <p:spPr>
            <a:xfrm>
              <a:off x="415118" y="1527450"/>
              <a:ext cx="480060" cy="48006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19307"/>
                <a:satOff val="488"/>
                <a:lumOff val="-1636"/>
                <a:alphaOff val="0"/>
              </a:schemeClr>
            </a:fillRef>
            <a:effectRef idx="0">
              <a:schemeClr val="accent4">
                <a:tint val="50000"/>
                <a:hueOff val="-19307"/>
                <a:satOff val="488"/>
                <a:lumOff val="-163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DF4EEC5-30FF-4876-ABAE-32A7574392A0}"/>
              </a:ext>
            </a:extLst>
          </p:cNvPr>
          <p:cNvGrpSpPr/>
          <p:nvPr/>
        </p:nvGrpSpPr>
        <p:grpSpPr>
          <a:xfrm>
            <a:off x="3200402" y="5605150"/>
            <a:ext cx="8299313" cy="480060"/>
            <a:chOff x="415118" y="3306705"/>
            <a:chExt cx="8299313" cy="480060"/>
          </a:xfrm>
        </p:grpSpPr>
        <p:sp>
          <p:nvSpPr>
            <p:cNvPr id="21" name="Freeform: Shape 41">
              <a:extLst>
                <a:ext uri="{FF2B5EF4-FFF2-40B4-BE49-F238E27FC236}">
                  <a16:creationId xmlns:a16="http://schemas.microsoft.com/office/drawing/2014/main" xmlns="" id="{40680896-C3C5-492C-8EE2-BBB326E922F7}"/>
                </a:ext>
              </a:extLst>
            </p:cNvPr>
            <p:cNvSpPr/>
            <p:nvPr/>
          </p:nvSpPr>
          <p:spPr>
            <a:xfrm flipH="1">
              <a:off x="704287" y="3342056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0" indent="0" algn="l" defTabSz="900113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Help address water quality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FBA2A0A-9B9B-4832-8407-D2B036195CA7}"/>
                </a:ext>
              </a:extLst>
            </p:cNvPr>
            <p:cNvSpPr/>
            <p:nvPr/>
          </p:nvSpPr>
          <p:spPr>
            <a:xfrm>
              <a:off x="415118" y="3306705"/>
              <a:ext cx="480060" cy="48006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23168"/>
                <a:satOff val="586"/>
                <a:lumOff val="-1963"/>
                <a:alphaOff val="0"/>
              </a:schemeClr>
            </a:fillRef>
            <a:effectRef idx="0">
              <a:schemeClr val="accent4">
                <a:tint val="50000"/>
                <a:hueOff val="-23168"/>
                <a:satOff val="586"/>
                <a:lumOff val="-196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340E506-E565-40E5-84F9-C577CCFC9F14}"/>
              </a:ext>
            </a:extLst>
          </p:cNvPr>
          <p:cNvGrpSpPr/>
          <p:nvPr/>
        </p:nvGrpSpPr>
        <p:grpSpPr>
          <a:xfrm>
            <a:off x="3195064" y="1838581"/>
            <a:ext cx="8299315" cy="480060"/>
            <a:chOff x="417762" y="3255795"/>
            <a:chExt cx="8299315" cy="480060"/>
          </a:xfrm>
        </p:grpSpPr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xmlns="" id="{903E207F-C706-455D-8E75-432BF0A930E7}"/>
                </a:ext>
              </a:extLst>
            </p:cNvPr>
            <p:cNvSpPr/>
            <p:nvPr/>
          </p:nvSpPr>
          <p:spPr>
            <a:xfrm flipH="1">
              <a:off x="706933" y="3291146"/>
              <a:ext cx="8010144" cy="433760"/>
            </a:xfrm>
            <a:custGeom>
              <a:avLst/>
              <a:gdLst>
                <a:gd name="connsiteX0" fmla="*/ 0 w 4053840"/>
                <a:gd name="connsiteY0" fmla="*/ 0 h 578346"/>
                <a:gd name="connsiteX1" fmla="*/ 3764667 w 4053840"/>
                <a:gd name="connsiteY1" fmla="*/ 0 h 578346"/>
                <a:gd name="connsiteX2" fmla="*/ 4053840 w 4053840"/>
                <a:gd name="connsiteY2" fmla="*/ 289173 h 578346"/>
                <a:gd name="connsiteX3" fmla="*/ 3764667 w 4053840"/>
                <a:gd name="connsiteY3" fmla="*/ 578346 h 578346"/>
                <a:gd name="connsiteX4" fmla="*/ 0 w 4053840"/>
                <a:gd name="connsiteY4" fmla="*/ 578346 h 578346"/>
                <a:gd name="connsiteX5" fmla="*/ 0 w 4053840"/>
                <a:gd name="connsiteY5" fmla="*/ 0 h 578346"/>
                <a:gd name="connsiteX0" fmla="*/ 3764667 w 3764667"/>
                <a:gd name="connsiteY0" fmla="*/ 578344 h 578344"/>
                <a:gd name="connsiteX1" fmla="*/ 0 w 3764667"/>
                <a:gd name="connsiteY1" fmla="*/ 578344 h 578344"/>
                <a:gd name="connsiteX2" fmla="*/ 265999 w 3764667"/>
                <a:gd name="connsiteY2" fmla="*/ 310944 h 578344"/>
                <a:gd name="connsiteX3" fmla="*/ 0 w 3764667"/>
                <a:gd name="connsiteY3" fmla="*/ 0 h 578344"/>
                <a:gd name="connsiteX4" fmla="*/ 3764667 w 3764667"/>
                <a:gd name="connsiteY4" fmla="*/ 0 h 578344"/>
                <a:gd name="connsiteX5" fmla="*/ 3764667 w 3764667"/>
                <a:gd name="connsiteY5" fmla="*/ 578344 h 57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4667" h="578344">
                  <a:moveTo>
                    <a:pt x="3764667" y="578344"/>
                  </a:moveTo>
                  <a:lnTo>
                    <a:pt x="0" y="578344"/>
                  </a:lnTo>
                  <a:lnTo>
                    <a:pt x="265999" y="310944"/>
                  </a:lnTo>
                  <a:lnTo>
                    <a:pt x="0" y="0"/>
                  </a:lnTo>
                  <a:lnTo>
                    <a:pt x="3764667" y="0"/>
                  </a:lnTo>
                  <a:lnTo>
                    <a:pt x="3764667" y="578344"/>
                  </a:lnTo>
                  <a:close/>
                </a:path>
              </a:pathLst>
            </a:custGeom>
            <a:solidFill>
              <a:schemeClr val="tx1">
                <a:lumMod val="10000"/>
                <a:lumOff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9716" tIns="77153" rIns="144018" bIns="77153" numCol="1" spcCol="1270" anchor="ctr" anchorCtr="0">
              <a:noAutofit/>
            </a:bodyPr>
            <a:lstStyle/>
            <a:p>
              <a:pPr marL="0" marR="0" lvl="1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Create a framework that is scalable and adaptable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8B559E0-33D6-48E0-A52C-DFE1911B8CB0}"/>
                </a:ext>
              </a:extLst>
            </p:cNvPr>
            <p:cNvSpPr/>
            <p:nvPr/>
          </p:nvSpPr>
          <p:spPr>
            <a:xfrm>
              <a:off x="417762" y="3255795"/>
              <a:ext cx="480060" cy="480060"/>
            </a:xfrm>
            <a:prstGeom prst="ellipse">
              <a:avLst/>
            </a:prstGeom>
            <a:solidFill>
              <a:srgbClr val="A6CBF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fillRef>
            <a:effectRef idx="0">
              <a:schemeClr val="accent4">
                <a:tint val="50000"/>
                <a:hueOff val="-3861"/>
                <a:satOff val="98"/>
                <a:lumOff val="-32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6" name="Kicker">
            <a:extLst>
              <a:ext uri="{FF2B5EF4-FFF2-40B4-BE49-F238E27FC236}">
                <a16:creationId xmlns:a16="http://schemas.microsoft.com/office/drawing/2014/main" xmlns="" id="{C4821158-92BC-4D39-9430-09E9B6619FC5}"/>
              </a:ext>
            </a:extLst>
          </p:cNvPr>
          <p:cNvSpPr txBox="1">
            <a:spLocks/>
          </p:cNvSpPr>
          <p:nvPr/>
        </p:nvSpPr>
        <p:spPr>
          <a:xfrm>
            <a:off x="533400" y="2473751"/>
            <a:ext cx="1828800" cy="2212502"/>
          </a:xfrm>
          <a:prstGeom prst="rect">
            <a:avLst/>
          </a:prstGeom>
          <a:solidFill>
            <a:schemeClr val="tx1">
              <a:lumMod val="75000"/>
            </a:schemeClr>
          </a:solidFill>
          <a:ln w="3175">
            <a:solidFill>
              <a:schemeClr val="tx2"/>
            </a:solidFill>
          </a:ln>
        </p:spPr>
        <p:txBody>
          <a:bodyPr vert="horz" wrap="square" lIns="0" tIns="108000" rIns="0" bIns="108000" rtlCol="0" anchor="b" anchorCtr="1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2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8163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ü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8038" indent="-269875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tabLst>
                <a:tab pos="808038" algn="l"/>
              </a:tabLs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6325" indent="-268288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Clr>
                <a:srgbClr val="E4610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CBWB “Elements” conform to these guiding principles</a:t>
            </a:r>
          </a:p>
        </p:txBody>
      </p:sp>
    </p:spTree>
    <p:extLst>
      <p:ext uri="{BB962C8B-B14F-4D97-AF65-F5344CB8AC3E}">
        <p14:creationId xmlns:p14="http://schemas.microsoft.com/office/powerpoint/2010/main" val="273504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943606" y="1676469"/>
            <a:ext cx="6135385" cy="4648133"/>
          </a:xfrm>
          <a:prstGeom prst="rect">
            <a:avLst/>
          </a:prstGeom>
          <a:noFill/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F5B6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5B6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Times New Roman" panose="02020603050405020304" pitchFamily="18" charset="0"/>
              <a:buChar char="˃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8610" indent="-308610" defTabSz="822960">
              <a:buClr>
                <a:srgbClr val="17365D"/>
              </a:buClr>
            </a:pPr>
            <a:r>
              <a:rPr lang="en-GB" sz="19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Located in the southwestern portion of San Bernardino County</a:t>
            </a:r>
          </a:p>
          <a:p>
            <a:pPr marL="308610" indent="-308610" defTabSz="822960">
              <a:buClr>
                <a:srgbClr val="17365D"/>
              </a:buClr>
            </a:pPr>
            <a:r>
              <a:rPr lang="en-GB" sz="19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875,000 residents in our service area</a:t>
            </a:r>
          </a:p>
          <a:p>
            <a:pPr marL="308610" indent="-308610" defTabSz="822960">
              <a:buClr>
                <a:srgbClr val="17365D"/>
              </a:buClr>
            </a:pPr>
            <a:r>
              <a:rPr lang="en-GB" sz="19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242 – square miles</a:t>
            </a:r>
          </a:p>
          <a:p>
            <a:pPr marL="308610" indent="-308610" defTabSz="822960">
              <a:buClr>
                <a:srgbClr val="17365D"/>
              </a:buClr>
            </a:pPr>
            <a:r>
              <a:rPr lang="en-GB" sz="1899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areas of service: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Securing and supplying imported water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and treating wastewater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high-quality renewable products</a:t>
            </a:r>
          </a:p>
          <a:p>
            <a:pPr marL="411480" lvl="1" indent="0" defTabSz="822960">
              <a:buClr>
                <a:srgbClr val="17365D"/>
              </a:buClr>
              <a:buNone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i.e. recycled water, compost and energy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Promoting sustainable use of groundwater</a:t>
            </a:r>
          </a:p>
          <a:p>
            <a:pPr marL="411480" lvl="1" indent="0" defTabSz="822960">
              <a:buClr>
                <a:srgbClr val="17365D"/>
              </a:buClr>
              <a:buNone/>
            </a:pPr>
            <a:r>
              <a:rPr lang="en-GB" sz="128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and development of local water supplies</a:t>
            </a:r>
          </a:p>
          <a:p>
            <a:pPr marL="308610" indent="-308610" defTabSz="822960">
              <a:spcBef>
                <a:spcPts val="0"/>
              </a:spcBef>
              <a:buClr>
                <a:srgbClr val="17365D"/>
              </a:buClr>
            </a:pPr>
            <a:r>
              <a:rPr lang="en-GB" sz="19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and retail agencies</a:t>
            </a:r>
            <a:r>
              <a:rPr lang="en-GB" sz="2000" dirty="0">
                <a:solidFill>
                  <a:srgbClr val="1736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Chino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Chino Hills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Cucamonga Valley Water District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Fontana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Montclair</a:t>
            </a:r>
          </a:p>
          <a:p>
            <a:pPr marL="668655" lvl="1" indent="-257175" defTabSz="822960">
              <a:buClr>
                <a:srgbClr val="17365D"/>
              </a:buClr>
              <a:buFont typeface="Wingdings" panose="05000000000000000000" pitchFamily="2" charset="2"/>
              <a:buChar char="v"/>
            </a:pPr>
            <a:r>
              <a:rPr lang="en-GB" sz="1280" dirty="0">
                <a:solidFill>
                  <a:srgbClr val="548D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Ontario</a:t>
            </a:r>
          </a:p>
          <a:p>
            <a:pPr marL="411480" lvl="1" indent="0" defTabSz="822960">
              <a:buClr>
                <a:srgbClr val="17365D"/>
              </a:buClr>
              <a:buNone/>
            </a:pPr>
            <a:endParaRPr lang="en-GB" sz="1280" dirty="0">
              <a:solidFill>
                <a:srgbClr val="17365D"/>
              </a:solidFill>
            </a:endParaRPr>
          </a:p>
          <a:p>
            <a:pPr marL="411480" lvl="1" indent="0" defTabSz="822960">
              <a:buClr>
                <a:srgbClr val="17365D"/>
              </a:buClr>
              <a:buNone/>
            </a:pPr>
            <a:endParaRPr lang="en-GB" sz="1640" dirty="0">
              <a:solidFill>
                <a:srgbClr val="17365D"/>
              </a:solidFill>
            </a:endParaRPr>
          </a:p>
          <a:p>
            <a:pPr marL="411480" lvl="1" indent="0" defTabSz="822960">
              <a:buClr>
                <a:srgbClr val="17365D"/>
              </a:buClr>
              <a:buNone/>
            </a:pPr>
            <a:endParaRPr lang="en-GB" sz="1640" dirty="0">
              <a:solidFill>
                <a:srgbClr val="17365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IEUA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229242" y="4735923"/>
            <a:ext cx="2844689" cy="89121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200" kern="1200">
                <a:solidFill>
                  <a:srgbClr val="F5B6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F5B637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Times New Roman" panose="02020603050405020304" pitchFamily="18" charset="0"/>
              <a:buChar char="˃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7" lvl="1" indent="-257175" defTabSz="82296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GB" sz="1260" dirty="0">
                <a:solidFill>
                  <a:srgbClr val="548DD4"/>
                </a:solidFill>
                <a:latin typeface="+mn-lt"/>
              </a:rPr>
              <a:t>City of Upland</a:t>
            </a:r>
          </a:p>
          <a:p>
            <a:pPr marL="285747" lvl="1" indent="-257175" defTabSz="82296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GB" sz="1260" dirty="0">
                <a:solidFill>
                  <a:srgbClr val="548DD4"/>
                </a:solidFill>
                <a:latin typeface="+mn-lt"/>
              </a:rPr>
              <a:t>Fontana Water Company</a:t>
            </a:r>
          </a:p>
          <a:p>
            <a:pPr marL="285747" lvl="1" indent="-257175" defTabSz="822960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en-GB" sz="1260">
                <a:solidFill>
                  <a:srgbClr val="548DD4"/>
                </a:solidFill>
                <a:latin typeface="+mn-lt"/>
              </a:rPr>
              <a:t>Monte Vista </a:t>
            </a:r>
            <a:r>
              <a:rPr lang="en-GB" sz="1260" dirty="0">
                <a:solidFill>
                  <a:srgbClr val="548DD4"/>
                </a:solidFill>
                <a:latin typeface="+mn-lt"/>
              </a:rPr>
              <a:t>Water District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14" y="1752667"/>
            <a:ext cx="5038229" cy="427078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0154BC-42EB-4441-934A-D54F44538A37}"/>
              </a:ext>
            </a:extLst>
          </p:cNvPr>
          <p:cNvSpPr txBox="1"/>
          <p:nvPr/>
        </p:nvSpPr>
        <p:spPr>
          <a:xfrm>
            <a:off x="60960" y="563846"/>
            <a:ext cx="99441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620" dirty="0">
                <a:solidFill>
                  <a:srgbClr val="1F497D"/>
                </a:solidFill>
                <a:latin typeface="Arial"/>
              </a:rPr>
              <a:t>Provides Wholesale Imported Water and Sewage Utility Services</a:t>
            </a:r>
          </a:p>
        </p:txBody>
      </p:sp>
    </p:spTree>
    <p:extLst>
      <p:ext uri="{BB962C8B-B14F-4D97-AF65-F5344CB8AC3E}">
        <p14:creationId xmlns:p14="http://schemas.microsoft.com/office/powerpoint/2010/main" val="258250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xmlns="" id="{BE72D429-E33C-4ED6-B2E1-ACCE3C8AB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Chino Basin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0963DF3-A5AF-4DE3-9FA6-D8270344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378" y="1333204"/>
            <a:ext cx="7772400" cy="5567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36E01B-DBEA-4B53-B7B8-A82BF4592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676400"/>
            <a:ext cx="2622886" cy="18288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C9E404-1B7A-43BF-889C-5C0F13C1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3343" y="3533164"/>
            <a:ext cx="2057400" cy="245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87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01FB5-0D5F-4A76-8DEE-EA31296D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Chino Basin Water Bank: Phased Approach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894FB80-5DF0-4A42-A438-E987C38794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919485-F5A3-4378-85C7-780E3D3621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0600" y="2138071"/>
            <a:ext cx="7278396" cy="2286000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1D1D1D"/>
                </a:solidFill>
                <a:latin typeface="Arial"/>
                <a:cs typeface="+mn-cs"/>
              </a:rPr>
              <a:t>Phase 1 – Establish Framework</a:t>
            </a:r>
          </a:p>
          <a:p>
            <a:pPr marL="285750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1D1D1D"/>
                </a:solidFill>
                <a:latin typeface="Arial"/>
                <a:cs typeface="+mn-cs"/>
              </a:rPr>
              <a:t>Phase 2 – Develop Details</a:t>
            </a:r>
          </a:p>
          <a:p>
            <a:pPr marL="285750" lvl="0" indent="-285750">
              <a:spcBef>
                <a:spcPts val="600"/>
              </a:spcBef>
              <a:spcAft>
                <a:spcPts val="1200"/>
              </a:spcAft>
            </a:pPr>
            <a:r>
              <a:rPr lang="en-US" sz="3200" dirty="0">
                <a:solidFill>
                  <a:srgbClr val="1D1D1D"/>
                </a:solidFill>
                <a:latin typeface="Arial"/>
                <a:cs typeface="+mn-cs"/>
              </a:rPr>
              <a:t>Phase 3 – Implement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5A3BAA-E909-4AC1-BB5E-F631A0BF5C5F}"/>
              </a:ext>
            </a:extLst>
          </p:cNvPr>
          <p:cNvSpPr txBox="1"/>
          <p:nvPr/>
        </p:nvSpPr>
        <p:spPr>
          <a:xfrm>
            <a:off x="4800600" y="4978471"/>
            <a:ext cx="636399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</a:pPr>
            <a:r>
              <a:rPr lang="en-US" sz="2800" dirty="0"/>
              <a:t>Each phase requires a ”Go-</a:t>
            </a:r>
            <a:r>
              <a:rPr lang="en-US" sz="2800" dirty="0" err="1"/>
              <a:t>NoGo</a:t>
            </a:r>
            <a:r>
              <a:rPr lang="en-US" sz="2800" dirty="0"/>
              <a:t>” decision by the Partners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173A8E3-E67F-4D54-8471-DEF07301C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46" y="1828800"/>
            <a:ext cx="1504459" cy="947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D8E0250-6808-45CA-A374-1D0AF55776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2" y="4424071"/>
            <a:ext cx="2981325" cy="1181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88BEED-0ABF-410A-B6FC-BA0E96398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24" y="3091349"/>
            <a:ext cx="1989227" cy="94725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ABE139B8-47A3-4A2F-8769-0561DB68BA2A}"/>
              </a:ext>
            </a:extLst>
          </p:cNvPr>
          <p:cNvCxnSpPr/>
          <p:nvPr/>
        </p:nvCxnSpPr>
        <p:spPr>
          <a:xfrm>
            <a:off x="3962400" y="1371600"/>
            <a:ext cx="0" cy="53943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29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3FDDA6-5CEE-4787-A10C-89334848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</a:t>
            </a:r>
            <a:r>
              <a:rPr lang="en-US" b="0" dirty="0"/>
              <a:t>|</a:t>
            </a:r>
            <a:r>
              <a:rPr lang="en-US" dirty="0"/>
              <a:t> Water Bank Operations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62B409D4-D8C7-4ABC-A366-4027BF1EC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1D830C-E10D-4F04-BAA8-D0F14512EA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981200"/>
            <a:ext cx="4953000" cy="3581400"/>
          </a:xfrm>
        </p:spPr>
        <p:txBody>
          <a:bodyPr/>
          <a:lstStyle/>
          <a:p>
            <a:pPr marL="0" indent="0">
              <a:spcAft>
                <a:spcPts val="2400"/>
              </a:spcAft>
              <a:buNone/>
            </a:pPr>
            <a:r>
              <a:rPr lang="en-US" dirty="0"/>
              <a:t>Phase II aims to:</a:t>
            </a:r>
          </a:p>
          <a:p>
            <a:pPr marL="51435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Establish operational details</a:t>
            </a:r>
          </a:p>
          <a:p>
            <a:pPr marL="51435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Develop a financial model and structure</a:t>
            </a:r>
          </a:p>
          <a:p>
            <a:pPr marL="51435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/>
              <a:t>Prepare a Storage and Recovery Application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200" dirty="0"/>
              <a:t>Develop an operations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E01843-E19D-4B7F-BE12-F47B67BC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598601"/>
            <a:ext cx="3962400" cy="478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5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FDF974-56DA-4099-9A5B-A0571085C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</a:t>
            </a:r>
            <a:r>
              <a:rPr lang="en-US" b="0" dirty="0"/>
              <a:t>| </a:t>
            </a:r>
            <a:r>
              <a:rPr lang="en-US" dirty="0"/>
              <a:t>Storage Agreement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B793241-D7DE-40D2-977C-E1E7BF03A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1291BE-ABCF-499C-8E69-9568F7421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05200" y="2133600"/>
            <a:ext cx="7569200" cy="33528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Establish Storage and Recovery Agreement Consistent with Storage Framework</a:t>
            </a:r>
          </a:p>
          <a:p>
            <a:r>
              <a:rPr lang="en-US" dirty="0"/>
              <a:t>Obtain Approvals from:</a:t>
            </a:r>
          </a:p>
          <a:p>
            <a:pPr lvl="1"/>
            <a:r>
              <a:rPr lang="en-US" dirty="0"/>
              <a:t>Each Individual Pool Committee</a:t>
            </a:r>
          </a:p>
          <a:p>
            <a:pPr lvl="1"/>
            <a:r>
              <a:rPr lang="en-US" dirty="0"/>
              <a:t>Advisory Committee</a:t>
            </a:r>
          </a:p>
          <a:p>
            <a:pPr lvl="1"/>
            <a:r>
              <a:rPr lang="en-US" dirty="0" err="1"/>
              <a:t>Watermaster</a:t>
            </a:r>
            <a:r>
              <a:rPr lang="en-US" dirty="0"/>
              <a:t>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2EFB88F-870C-44EE-B5B0-1CAD5C2E3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514600"/>
            <a:ext cx="2043384" cy="204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1C82FE-A75A-4662-A512-944A5953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Timeline and Next Steps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3A80A53-8A92-4790-A038-9233259E6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7</a:t>
            </a:fld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31549296-012A-4ECC-90D7-69540EBF2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180910"/>
              </p:ext>
            </p:extLst>
          </p:nvPr>
        </p:nvGraphicFramePr>
        <p:xfrm>
          <a:off x="2438400" y="1828800"/>
          <a:ext cx="70104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708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B5894B-1ED0-4A59-95AD-AB89FC583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8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58752E-CAED-44C8-A020-6EFDD72D79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73300" y="2209800"/>
            <a:ext cx="7645400" cy="3276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200" dirty="0"/>
              <a:t>Thank you!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2400" dirty="0"/>
              <a:t>Shivaji Deshmukh, P.E.</a:t>
            </a:r>
          </a:p>
          <a:p>
            <a:pPr marL="0" indent="0" algn="ctr">
              <a:buNone/>
            </a:pPr>
            <a:r>
              <a:rPr lang="en-US" sz="2400" dirty="0"/>
              <a:t>General Manager</a:t>
            </a:r>
          </a:p>
          <a:p>
            <a:pPr marL="0" indent="0" algn="ctr">
              <a:buNone/>
            </a:pPr>
            <a:r>
              <a:rPr lang="en-US" sz="2400" dirty="0"/>
              <a:t>Inland Empire Utilities Agency</a:t>
            </a:r>
          </a:p>
          <a:p>
            <a:pPr marL="0" indent="0" algn="ctr">
              <a:buNone/>
            </a:pPr>
            <a:r>
              <a:rPr lang="en-US" sz="2400" dirty="0"/>
              <a:t>sdeshmukh@ieua.org</a:t>
            </a:r>
          </a:p>
        </p:txBody>
      </p:sp>
    </p:spTree>
    <p:extLst>
      <p:ext uri="{BB962C8B-B14F-4D97-AF65-F5344CB8AC3E}">
        <p14:creationId xmlns:p14="http://schemas.microsoft.com/office/powerpoint/2010/main" val="3292980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2FBD9B6-B9A3-4B0F-AF1C-10D1A3E7E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60E879C5-AE8C-412A-8AA2-F61684EAF3C7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3AA1158-D536-49EC-AA13-ACD048012F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600" y="2819400"/>
            <a:ext cx="7797800" cy="243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2542983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F497D"/>
      </a:dk1>
      <a:lt1>
        <a:sysClr val="window" lastClr="FFFFFF"/>
      </a:lt1>
      <a:dk2>
        <a:srgbClr val="548DD4"/>
      </a:dk2>
      <a:lt2>
        <a:srgbClr val="EEECE1"/>
      </a:lt2>
      <a:accent1>
        <a:srgbClr val="17365D"/>
      </a:accent1>
      <a:accent2>
        <a:srgbClr val="EEB500"/>
      </a:accent2>
      <a:accent3>
        <a:srgbClr val="9BBB59"/>
      </a:accent3>
      <a:accent4>
        <a:srgbClr val="8064A2"/>
      </a:accent4>
      <a:accent5>
        <a:srgbClr val="595959"/>
      </a:accent5>
      <a:accent6>
        <a:srgbClr val="7F7F7F"/>
      </a:accent6>
      <a:hlink>
        <a:srgbClr val="0000FF"/>
      </a:hlink>
      <a:folHlink>
        <a:srgbClr val="FFC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FC24C8A-3C97-48DC-BC9B-F429092CEBBC}" vid="{CF4FF027-6D63-46AD-B93D-C778D22A10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IEUA PowerPoint Template</Template>
  <TotalTime>209</TotalTime>
  <Words>707</Words>
  <Application>Microsoft Office PowerPoint</Application>
  <PresentationFormat>Widescreen</PresentationFormat>
  <Paragraphs>144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Chino Basin Water Bank Development</vt:lpstr>
      <vt:lpstr>About IEUA</vt:lpstr>
      <vt:lpstr>Introduction to Chino Basin</vt:lpstr>
      <vt:lpstr>Chino Basin Water Bank: Phased Approach</vt:lpstr>
      <vt:lpstr>Phase II | Water Bank Operations</vt:lpstr>
      <vt:lpstr>Phase II | Storage Agreement</vt:lpstr>
      <vt:lpstr>Project Timeline and Next Steps</vt:lpstr>
      <vt:lpstr>PowerPoint Presentation</vt:lpstr>
      <vt:lpstr>PowerPoint Presentation</vt:lpstr>
      <vt:lpstr>Phase I | CBWB Guiding Principles</vt:lpstr>
      <vt:lpstr>Phase I | CBWB Guiding Principles - continued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Chino Basin Water Bank Development</dc:title>
  <dc:creator>Cathleen Pieroni</dc:creator>
  <cp:lastModifiedBy>Stacy Davis</cp:lastModifiedBy>
  <cp:revision>23</cp:revision>
  <cp:lastPrinted>2019-08-07T23:23:36Z</cp:lastPrinted>
  <dcterms:created xsi:type="dcterms:W3CDTF">2019-08-07T21:12:49Z</dcterms:created>
  <dcterms:modified xsi:type="dcterms:W3CDTF">2019-08-09T21:28:38Z</dcterms:modified>
</cp:coreProperties>
</file>