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7" r:id="rId2"/>
    <p:sldId id="376" r:id="rId3"/>
    <p:sldId id="494" r:id="rId4"/>
    <p:sldId id="495" r:id="rId5"/>
    <p:sldId id="453" r:id="rId6"/>
    <p:sldId id="510" r:id="rId7"/>
    <p:sldId id="512" r:id="rId8"/>
    <p:sldId id="499" r:id="rId9"/>
    <p:sldId id="505" r:id="rId10"/>
    <p:sldId id="507" r:id="rId11"/>
    <p:sldId id="460" r:id="rId12"/>
    <p:sldId id="459" r:id="rId13"/>
    <p:sldId id="508" r:id="rId14"/>
    <p:sldId id="509" r:id="rId15"/>
    <p:sldId id="462" r:id="rId1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 Mori" initials="RM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46C0A"/>
    <a:srgbClr val="FFF0C1"/>
    <a:srgbClr val="0099CC"/>
    <a:srgbClr val="3399FF"/>
    <a:srgbClr val="769535"/>
    <a:srgbClr val="FF9900"/>
    <a:srgbClr val="2C5D98"/>
    <a:srgbClr val="CBCBC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61" autoAdjust="0"/>
    <p:restoredTop sz="85185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294" y="48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547" y="8540027"/>
            <a:ext cx="1860792" cy="6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5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3611248"/>
            <a:ext cx="5547360" cy="4917440"/>
          </a:xfrm>
          <a:prstGeom prst="rect">
            <a:avLst/>
          </a:prstGeom>
        </p:spPr>
        <p:txBody>
          <a:bodyPr vert="horz" lIns="92240" tIns="46121" rIns="92240" bIns="4612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7"/>
            <a:ext cx="3004820" cy="461011"/>
          </a:xfrm>
          <a:prstGeom prst="rect">
            <a:avLst/>
          </a:prstGeom>
        </p:spPr>
        <p:txBody>
          <a:bodyPr vert="horz" lIns="92240" tIns="46121" rIns="92240" bIns="46121" rtlCol="0" anchor="b"/>
          <a:lstStyle>
            <a:lvl1pPr algn="r">
              <a:defRPr sz="1200"/>
            </a:lvl1pPr>
          </a:lstStyle>
          <a:p>
            <a:fld id="{CB5CCF5D-3CCE-45FA-858E-B93DB232A2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C:\Users\Magee\Desktop\notesmaster - Copy.jpg"/>
          <p:cNvPicPr>
            <a:picLocks noChangeAspect="1" noChangeArrowheads="1"/>
          </p:cNvPicPr>
          <p:nvPr/>
        </p:nvPicPr>
        <p:blipFill>
          <a:blip r:embed="rId2"/>
          <a:srcRect b="6954"/>
          <a:stretch>
            <a:fillRect/>
          </a:stretch>
        </p:blipFill>
        <p:spPr bwMode="auto">
          <a:xfrm>
            <a:off x="0" y="-19708"/>
            <a:ext cx="6934200" cy="1299729"/>
          </a:xfrm>
          <a:prstGeom prst="rect">
            <a:avLst/>
          </a:prstGeom>
          <a:noFill/>
        </p:spPr>
      </p:pic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998538"/>
            <a:ext cx="3175000" cy="2382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0" tIns="46121" rIns="92240" bIns="46121" rtlCol="0" anchor="ctr"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9" y="151152"/>
            <a:ext cx="965632" cy="10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buFont typeface="Arial" pitchFamily="34" charset="0"/>
      <a:buChar char="•"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CF5D-3CCE-45FA-858E-B93DB232A2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CF5D-3CCE-45FA-858E-B93DB232A2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2921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CF5D-3CCE-45FA-858E-B93DB232A2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CF5D-3CCE-45FA-858E-B93DB232A2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2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67" indent="-23016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D39E-EE62-4483-86CB-B2C4D17AA7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99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90651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84095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69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43000"/>
            <a:ext cx="47244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7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4196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53632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207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207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23735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49701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52072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913921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8323257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437731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762000" y="1752600"/>
            <a:ext cx="7620000" cy="4267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088164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668264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5486400"/>
            <a:ext cx="91440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4343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88777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162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4" y="5029200"/>
            <a:ext cx="1385320" cy="15526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170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10821E-0877-473C-AE18-EF924FE43D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1" r:id="rId3"/>
    <p:sldLayoutId id="2147483662" r:id="rId4"/>
    <p:sldLayoutId id="2147483673" r:id="rId5"/>
    <p:sldLayoutId id="2147483650" r:id="rId6"/>
    <p:sldLayoutId id="2147483675" r:id="rId7"/>
    <p:sldLayoutId id="2147483660" r:id="rId8"/>
    <p:sldLayoutId id="2147483663" r:id="rId9"/>
    <p:sldLayoutId id="2147483651" r:id="rId10"/>
    <p:sldLayoutId id="2147483676" r:id="rId11"/>
    <p:sldLayoutId id="2147483664" r:id="rId12"/>
    <p:sldLayoutId id="2147483665" r:id="rId13"/>
    <p:sldLayoutId id="2147483652" r:id="rId14"/>
    <p:sldLayoutId id="2147483677" r:id="rId15"/>
    <p:sldLayoutId id="2147483667" r:id="rId16"/>
    <p:sldLayoutId id="2147483668" r:id="rId17"/>
    <p:sldLayoutId id="2147483666" r:id="rId18"/>
    <p:sldLayoutId id="2147483678" r:id="rId19"/>
    <p:sldLayoutId id="2147483669" r:id="rId20"/>
    <p:sldLayoutId id="2147483679" r:id="rId21"/>
    <p:sldLayoutId id="2147483653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57" r:id="rId30"/>
    <p:sldLayoutId id="2147483687" r:id="rId31"/>
    <p:sldLayoutId id="2147483670" r:id="rId32"/>
    <p:sldLayoutId id="2147483688" r:id="rId33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1" y="1905000"/>
            <a:ext cx="8839199" cy="2819400"/>
          </a:xfrm>
        </p:spPr>
        <p:txBody>
          <a:bodyPr anchor="t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/>
              <a:t>Mutually Beneficial Partnerships in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Groundwater Banking</a:t>
            </a:r>
            <a:br>
              <a:rPr lang="en-US" sz="3200" dirty="0" smtClean="0"/>
            </a:br>
            <a:r>
              <a:rPr lang="en-US" sz="2700" dirty="0">
                <a:solidFill>
                  <a:srgbClr val="FFFF00"/>
                </a:solidFill>
              </a:rPr>
              <a:t/>
            </a:r>
            <a:br>
              <a:rPr lang="en-US" sz="2700" dirty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Paul Weghorst</a:t>
            </a:r>
            <a:br>
              <a:rPr lang="en-US" sz="2700" dirty="0">
                <a:solidFill>
                  <a:srgbClr val="FFFF00"/>
                </a:solidFill>
              </a:rPr>
            </a:br>
            <a:r>
              <a:rPr lang="en-US" sz="2200" i="1" dirty="0">
                <a:solidFill>
                  <a:srgbClr val="FFFF00"/>
                </a:solidFill>
              </a:rPr>
              <a:t>Irvine Ranch Water District</a:t>
            </a:r>
            <a:r>
              <a:rPr lang="en-US" sz="2700" dirty="0">
                <a:solidFill>
                  <a:srgbClr val="FFFF00"/>
                </a:solidFill>
              </a:rPr>
              <a:t/>
            </a:r>
            <a:br>
              <a:rPr lang="en-US" sz="2700" dirty="0">
                <a:solidFill>
                  <a:srgbClr val="FFFF00"/>
                </a:solidFill>
              </a:rPr>
            </a:b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August 15, 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1114" y="310243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594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Agreements to </a:t>
            </a:r>
            <a:r>
              <a:rPr lang="en-US" dirty="0" smtClean="0"/>
              <a:t>Construct and Operate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Agreements with Rosedale:</a:t>
            </a:r>
            <a:endParaRPr lang="en-US" u="sng" dirty="0"/>
          </a:p>
          <a:p>
            <a:r>
              <a:rPr lang="en-US" sz="2400" dirty="0" smtClean="0"/>
              <a:t>Allocate costs to design and construct facilities</a:t>
            </a:r>
          </a:p>
          <a:p>
            <a:r>
              <a:rPr lang="en-US" sz="2400" dirty="0" smtClean="0"/>
              <a:t>Identify ownership of land and facilities</a:t>
            </a:r>
            <a:endParaRPr lang="en-US" sz="2400" dirty="0"/>
          </a:p>
          <a:p>
            <a:r>
              <a:rPr lang="en-US" sz="2400" dirty="0"/>
              <a:t>Establish priorities for </a:t>
            </a:r>
            <a:r>
              <a:rPr lang="en-US" sz="2400" dirty="0" smtClean="0"/>
              <a:t>facility use*</a:t>
            </a:r>
            <a:endParaRPr lang="en-US" sz="2400" dirty="0"/>
          </a:p>
          <a:p>
            <a:r>
              <a:rPr lang="en-US" sz="2400" dirty="0" smtClean="0"/>
              <a:t>Operation </a:t>
            </a:r>
            <a:r>
              <a:rPr lang="en-US" sz="2400" dirty="0"/>
              <a:t>and </a:t>
            </a:r>
            <a:r>
              <a:rPr lang="en-US" sz="2400" dirty="0" smtClean="0"/>
              <a:t>maintenance roles</a:t>
            </a:r>
            <a:endParaRPr lang="en-US" sz="2400" dirty="0"/>
          </a:p>
          <a:p>
            <a:r>
              <a:rPr lang="en-US" sz="2400" dirty="0"/>
              <a:t>Scheduling water deliveries</a:t>
            </a:r>
          </a:p>
          <a:p>
            <a:r>
              <a:rPr lang="en-US" sz="2400" dirty="0"/>
              <a:t>Allocating costs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6" y="2225675"/>
            <a:ext cx="3331633" cy="249872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638800"/>
            <a:ext cx="72741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 Rosedale benefits from the use of facilities when not being used by IRWD.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3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Agreements for Securing </a:t>
            </a:r>
            <a:r>
              <a:rPr lang="en-US" sz="2800" dirty="0" smtClean="0"/>
              <a:t>Water</a:t>
            </a:r>
            <a:endParaRPr lang="en-US" sz="28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600200"/>
            <a:ext cx="7239001" cy="1447800"/>
          </a:xfrm>
          <a:ln>
            <a:noFill/>
          </a:ln>
        </p:spPr>
        <p:txBody>
          <a:bodyPr tIns="0">
            <a:noAutofit/>
          </a:bodyPr>
          <a:lstStyle/>
          <a:p>
            <a:pPr marL="0" lvl="1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u="sng" dirty="0"/>
              <a:t>Water from State Water Project </a:t>
            </a:r>
            <a:r>
              <a:rPr lang="en-US" u="sng" dirty="0" smtClean="0"/>
              <a:t>(SWP) Contractors</a:t>
            </a:r>
            <a:r>
              <a:rPr lang="en-US" u="sng" dirty="0"/>
              <a:t>:</a:t>
            </a:r>
          </a:p>
          <a:p>
            <a:pPr marL="457200" lvl="2" indent="-233363">
              <a:spcBef>
                <a:spcPts val="800"/>
              </a:spcBef>
              <a:buClr>
                <a:schemeClr val="tx1"/>
              </a:buClr>
            </a:pPr>
            <a:r>
              <a:rPr lang="en-US" sz="2000" dirty="0"/>
              <a:t>Unbalanced exchange </a:t>
            </a:r>
            <a:r>
              <a:rPr lang="en-US" sz="2000" dirty="0" smtClean="0"/>
              <a:t>program agreements</a:t>
            </a:r>
            <a:endParaRPr lang="en-US" sz="2000" dirty="0"/>
          </a:p>
          <a:p>
            <a:pPr marL="914400" lvl="3" indent="-233363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600" dirty="0" smtClean="0"/>
              <a:t>Antelope Valley-East Kern Water Agency *</a:t>
            </a:r>
          </a:p>
          <a:p>
            <a:pPr marL="914400" lvl="3" indent="-23336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600" dirty="0" smtClean="0"/>
              <a:t>Dudley Ridge Water District *</a:t>
            </a:r>
          </a:p>
          <a:p>
            <a:pPr marL="914400" lvl="3" indent="-23336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600" dirty="0"/>
              <a:t>Central Cost Water </a:t>
            </a:r>
            <a:r>
              <a:rPr lang="en-US" sz="1600" dirty="0" smtClean="0"/>
              <a:t>Authority *</a:t>
            </a:r>
            <a:endParaRPr lang="en-US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462863" y="6375400"/>
            <a:ext cx="589697" cy="373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84" charset="-128"/>
                <a:cs typeface="+mn-cs"/>
              </a:rPr>
              <a:t>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540" y="3702490"/>
            <a:ext cx="6477000" cy="3048000"/>
          </a:xfrm>
          <a:prstGeom prst="rect">
            <a:avLst/>
          </a:prstGeom>
          <a:ln>
            <a:noFill/>
          </a:ln>
        </p:spPr>
        <p:txBody>
          <a:bodyPr vert="horz" lIns="91440" tIns="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457200" defTabSz="457200" fontAlgn="base">
              <a:spcBef>
                <a:spcPts val="24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u="sng" dirty="0">
                <a:ea typeface="Arial" pitchFamily="-84" charset="0"/>
              </a:rPr>
              <a:t>Water from Senior Water Right Holders:</a:t>
            </a:r>
          </a:p>
          <a:p>
            <a:pPr marL="457200" lvl="2" indent="-233363" defTabSz="457200" fontAlgn="base">
              <a:spcBef>
                <a:spcPts val="800"/>
              </a:spcBef>
              <a:buClr>
                <a:schemeClr val="tx1"/>
              </a:buClr>
              <a:defRPr/>
            </a:pPr>
            <a:r>
              <a:rPr lang="en-US" sz="2000" dirty="0">
                <a:ea typeface="ＭＳ Ｐゴシック" pitchFamily="-84" charset="-128"/>
              </a:rPr>
              <a:t>Agreement with Rosedale </a:t>
            </a:r>
            <a:r>
              <a:rPr lang="en-US" sz="2000" dirty="0" smtClean="0">
                <a:ea typeface="ＭＳ Ｐゴシック" pitchFamily="-84" charset="-128"/>
              </a:rPr>
              <a:t>for </a:t>
            </a:r>
            <a:r>
              <a:rPr lang="en-US" sz="2000" dirty="0">
                <a:ea typeface="ＭＳ Ｐゴシック" pitchFamily="-84" charset="-128"/>
              </a:rPr>
              <a:t>Kern River flood </a:t>
            </a:r>
            <a:r>
              <a:rPr lang="en-US" sz="2000" dirty="0" smtClean="0">
                <a:ea typeface="ＭＳ Ｐゴシック" pitchFamily="-84" charset="-128"/>
              </a:rPr>
              <a:t>flows</a:t>
            </a:r>
            <a:endParaRPr lang="en-US" sz="2000" dirty="0">
              <a:ea typeface="ＭＳ Ｐゴシック" pitchFamily="-84" charset="-128"/>
            </a:endParaRPr>
          </a:p>
          <a:p>
            <a:pPr marL="457200" lvl="2" indent="-233363"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/>
              <a:t>Agreement </a:t>
            </a:r>
            <a:r>
              <a:rPr lang="en-US" sz="2000" dirty="0"/>
              <a:t>with Buena Vista for Kern </a:t>
            </a:r>
            <a:r>
              <a:rPr lang="en-US" sz="2000" dirty="0" smtClean="0"/>
              <a:t>River water *</a:t>
            </a:r>
          </a:p>
          <a:p>
            <a:pPr marL="914400" lvl="3" indent="-233363">
              <a:spcBef>
                <a:spcPts val="800"/>
              </a:spcBef>
              <a:buClr>
                <a:schemeClr val="tx1"/>
              </a:buClr>
            </a:pPr>
            <a:r>
              <a:rPr lang="en-US" sz="1800" dirty="0"/>
              <a:t>F</a:t>
            </a:r>
            <a:r>
              <a:rPr lang="en-US" sz="1800" dirty="0" smtClean="0"/>
              <a:t>rom pre-1914 water rights</a:t>
            </a:r>
            <a:endParaRPr lang="en-US" sz="1800" dirty="0">
              <a:ea typeface="ＭＳ Ｐゴシック" pitchFamily="-84" charset="-128"/>
            </a:endParaRPr>
          </a:p>
          <a:p>
            <a:pPr marL="457200" lvl="2" indent="-233363">
              <a:spcBef>
                <a:spcPts val="800"/>
              </a:spcBef>
              <a:buClr>
                <a:schemeClr val="tx1"/>
              </a:buClr>
            </a:pPr>
            <a:r>
              <a:rPr lang="en-US" sz="2000" dirty="0">
                <a:ea typeface="ＭＳ Ｐゴシック" pitchFamily="-84" charset="-128"/>
              </a:rPr>
              <a:t>Other wet-year exportable supplies, as available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29" y="4117065"/>
            <a:ext cx="2221442" cy="1488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30232"/>
            <a:ext cx="2180715" cy="1635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69553" y="5943600"/>
            <a:ext cx="6741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 Partners benefit from 50% of water being returned during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ry years.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3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Agreements </a:t>
            </a:r>
            <a:r>
              <a:rPr lang="en-US" dirty="0" smtClean="0"/>
              <a:t>for </a:t>
            </a:r>
            <a:r>
              <a:rPr lang="en-US" dirty="0"/>
              <a:t>Conveying Water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5029200" cy="47244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chemeClr val="tx1"/>
                </a:solidFill>
              </a:rPr>
              <a:t>Coordinated Exchange Agreement:</a:t>
            </a:r>
          </a:p>
          <a:p>
            <a:pPr marL="457200" lvl="1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Allows IRWD to secure SWP </a:t>
            </a:r>
            <a:r>
              <a:rPr lang="en-US" sz="1800" dirty="0" smtClean="0">
                <a:solidFill>
                  <a:schemeClr val="tx1"/>
                </a:solidFill>
              </a:rPr>
              <a:t>water *</a:t>
            </a:r>
            <a:endParaRPr lang="en-US" sz="1800" dirty="0"/>
          </a:p>
          <a:p>
            <a:pPr marL="457200" lvl="1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Metropolitan Water District</a:t>
            </a:r>
            <a:r>
              <a:rPr lang="en-US" sz="1800" dirty="0" smtClean="0"/>
              <a:t> of Southern California (MWD) </a:t>
            </a:r>
            <a:r>
              <a:rPr lang="en-US" sz="1800" dirty="0" smtClean="0">
                <a:solidFill>
                  <a:schemeClr val="tx1"/>
                </a:solidFill>
              </a:rPr>
              <a:t>delivers </a:t>
            </a:r>
            <a:r>
              <a:rPr lang="en-US" sz="1800" dirty="0" smtClean="0"/>
              <a:t>water </a:t>
            </a:r>
            <a:r>
              <a:rPr lang="en-US" sz="1800" dirty="0">
                <a:solidFill>
                  <a:schemeClr val="tx1"/>
                </a:solidFill>
              </a:rPr>
              <a:t>by </a:t>
            </a:r>
            <a:r>
              <a:rPr lang="en-US" sz="1800" dirty="0" smtClean="0">
                <a:solidFill>
                  <a:schemeClr val="tx1"/>
                </a:solidFill>
              </a:rPr>
              <a:t>Exchange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Template </a:t>
            </a:r>
            <a:r>
              <a:rPr lang="en-US" sz="2000" u="sng" dirty="0">
                <a:solidFill>
                  <a:schemeClr val="tx1"/>
                </a:solidFill>
              </a:rPr>
              <a:t>Wheeling Agreement:</a:t>
            </a:r>
          </a:p>
          <a:p>
            <a:pPr marL="457200" lvl="1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Allows IRWD access to MWD facilities to transport </a:t>
            </a:r>
            <a:r>
              <a:rPr lang="en-US" sz="1800" dirty="0"/>
              <a:t>other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water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/>
              <a:t>Must be executed for each </a:t>
            </a:r>
            <a:r>
              <a:rPr lang="en-US" sz="1800" dirty="0" smtClean="0"/>
              <a:t>transaction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654987" cy="274058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5392803"/>
            <a:ext cx="70146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 MWD benefits from being able to borrow SWP water secured by IRWD.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37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Agreements to Avoid Impacts to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5791200" cy="47244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chemeClr val="tx1"/>
                </a:solidFill>
              </a:rPr>
              <a:t>Memorandums of Understanding:</a:t>
            </a:r>
          </a:p>
          <a:p>
            <a:pPr marL="457200" lvl="1" indent="-2333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/>
              <a:t>Established Monitoring Committee</a:t>
            </a:r>
          </a:p>
          <a:p>
            <a:pPr marL="914400" lvl="3" indent="-233363">
              <a:spcBef>
                <a:spcPts val="800"/>
              </a:spcBef>
              <a:buClr>
                <a:schemeClr val="tx1"/>
              </a:buClr>
            </a:pPr>
            <a:r>
              <a:rPr lang="en-US" sz="1600" dirty="0"/>
              <a:t>Monitoring for impacts due to high water</a:t>
            </a:r>
          </a:p>
          <a:p>
            <a:pPr marL="914400" lvl="3" indent="-233363">
              <a:spcBef>
                <a:spcPts val="800"/>
              </a:spcBef>
              <a:buClr>
                <a:schemeClr val="tx1"/>
              </a:buClr>
            </a:pPr>
            <a:r>
              <a:rPr lang="en-US" sz="1600" dirty="0"/>
              <a:t>Monitoring of groundwater levels</a:t>
            </a:r>
          </a:p>
          <a:p>
            <a:pPr marL="914400" lvl="3" indent="-233363">
              <a:spcBef>
                <a:spcPts val="800"/>
              </a:spcBef>
              <a:buClr>
                <a:schemeClr val="tx1"/>
              </a:buClr>
            </a:pPr>
            <a:r>
              <a:rPr lang="en-US" sz="1600" dirty="0"/>
              <a:t>Monitoring water quality</a:t>
            </a:r>
          </a:p>
          <a:p>
            <a:pPr marL="457200" lvl="1" indent="-2333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/>
              <a:t>Establishing standards for </a:t>
            </a:r>
            <a:r>
              <a:rPr lang="en-US" sz="1800" dirty="0" smtClean="0"/>
              <a:t>losses</a:t>
            </a:r>
            <a:endParaRPr lang="en-US" sz="1800" dirty="0"/>
          </a:p>
          <a:p>
            <a:pPr marL="457200" lvl="1" indent="-2333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Establishing leave behind </a:t>
            </a:r>
            <a:r>
              <a:rPr lang="en-US" sz="1800" dirty="0" smtClean="0"/>
              <a:t>requirements *</a:t>
            </a: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u="sng" dirty="0">
                <a:solidFill>
                  <a:schemeClr val="tx1"/>
                </a:solidFill>
              </a:rPr>
              <a:t>Groundwater Recovery </a:t>
            </a:r>
            <a:r>
              <a:rPr lang="en-US" sz="2000" u="sng" dirty="0"/>
              <a:t>M</a:t>
            </a:r>
            <a:r>
              <a:rPr lang="en-US" sz="2000" u="sng" dirty="0">
                <a:solidFill>
                  <a:schemeClr val="tx1"/>
                </a:solidFill>
              </a:rPr>
              <a:t>itigation Agreement:</a:t>
            </a:r>
          </a:p>
          <a:p>
            <a:pPr marL="457200" lvl="1" indent="-2333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Established Joint Operations Committee;</a:t>
            </a:r>
          </a:p>
          <a:p>
            <a:pPr marL="457200" lvl="1" indent="-2333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/>
              <a:t>Using groundwater models to predict impacts;</a:t>
            </a:r>
          </a:p>
          <a:p>
            <a:pPr marL="457200" lvl="1" indent="-2333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/>
              <a:t>Contributing mitigation funds = $2 per </a:t>
            </a:r>
            <a:r>
              <a:rPr lang="en-US" sz="1800" dirty="0" smtClean="0"/>
              <a:t>AF</a:t>
            </a:r>
            <a:endParaRPr lang="en-US" sz="1800" baseline="30000" dirty="0"/>
          </a:p>
          <a:p>
            <a:pPr marL="914400" lvl="3" indent="-233363">
              <a:spcBef>
                <a:spcPts val="800"/>
              </a:spcBef>
              <a:buClr>
                <a:schemeClr val="tx1"/>
              </a:buClr>
            </a:pPr>
            <a:r>
              <a:rPr lang="en-US" sz="1600" dirty="0"/>
              <a:t>Used to mitigate impacts to nearby wells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38" y="1676400"/>
            <a:ext cx="2712308" cy="361641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5943596"/>
            <a:ext cx="52547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 Groundwater basin benefits from water left behind.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0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Compliance with SGMA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95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Landowner Agreement:</a:t>
            </a:r>
          </a:p>
          <a:p>
            <a:r>
              <a:rPr lang="en-US" sz="2400" dirty="0"/>
              <a:t>Ensures IRWD water banking projects are included in the local Groundwater Sustainability Plan</a:t>
            </a:r>
          </a:p>
          <a:p>
            <a:pPr lvl="1"/>
            <a:r>
              <a:rPr lang="en-US" sz="2000" dirty="0"/>
              <a:t>Kern Groundwater Authority Groundwater Sustainability Agency</a:t>
            </a:r>
          </a:p>
          <a:p>
            <a:pPr lvl="1"/>
            <a:r>
              <a:rPr lang="en-US" sz="2000" dirty="0"/>
              <a:t>Recognizes that the water banking projects </a:t>
            </a:r>
            <a:r>
              <a:rPr lang="en-US" sz="2000" dirty="0" smtClean="0"/>
              <a:t>leave water behind for benefit of basin *</a:t>
            </a:r>
            <a:endParaRPr lang="en-US" sz="2000" dirty="0"/>
          </a:p>
          <a:p>
            <a:pPr lvl="1"/>
            <a:r>
              <a:rPr lang="en-US" sz="2000" dirty="0"/>
              <a:t>No impact on native </a:t>
            </a:r>
            <a:r>
              <a:rPr lang="en-US" sz="2000" dirty="0" smtClean="0"/>
              <a:t>yield *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85" y="1447800"/>
            <a:ext cx="3763115" cy="43576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3938" y="6108700"/>
            <a:ext cx="69430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 Other groundwater users benefit from operations with no net impact.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4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673225"/>
            <a:ext cx="6705600" cy="1069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Contact </a:t>
            </a:r>
            <a:r>
              <a:rPr lang="en-US" dirty="0"/>
              <a:t>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A10821E-0877-473C-AE18-EF924FE43D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743200"/>
            <a:ext cx="3657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Paul Weghorst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Executive Director of Water Policy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Office: (949) 453-5632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FF00"/>
                </a:solidFill>
              </a:rPr>
              <a:t>weghorst@irwd.com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2680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Presentation 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646237"/>
            <a:ext cx="8458200" cy="5029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Introduction to Irvine Ranch Water District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IRWD’s </a:t>
            </a:r>
            <a:r>
              <a:rPr lang="en-US" sz="2200" dirty="0"/>
              <a:t>Water Banking Projects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Overview of </a:t>
            </a:r>
            <a:r>
              <a:rPr lang="en-US" sz="2200" dirty="0"/>
              <a:t>mutually beneficial </a:t>
            </a:r>
            <a:r>
              <a:rPr lang="en-US" sz="2200" dirty="0" smtClean="0"/>
              <a:t>partnerships that make it work</a:t>
            </a: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28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4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Irvine Ranch Water District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0" y="4343400"/>
            <a:ext cx="9144000" cy="213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ea typeface="ＭＳ Ｐゴシック" pitchFamily="-84" charset="-128"/>
              </a:rPr>
              <a:t>   </a:t>
            </a:r>
            <a:r>
              <a:rPr lang="en-US" sz="2000" b="1" dirty="0">
                <a:solidFill>
                  <a:schemeClr val="tx1"/>
                </a:solidFill>
                <a:ea typeface="ＭＳ Ｐゴシック" pitchFamily="-84" charset="-128"/>
              </a:rPr>
              <a:t>A California Special District Serving Central Orange County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800600"/>
            <a:ext cx="67056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ea typeface="ＭＳ Ｐゴシック" pitchFamily="-84" charset="-128"/>
              </a:rPr>
              <a:t>Independent, non-profit, local government agency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Reliable high-quality water &amp; sewer service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Industry leaders in recycled water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High level of customer satisfaction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00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22911" b="12076"/>
          <a:stretch>
            <a:fillRect/>
          </a:stretch>
        </p:blipFill>
        <p:spPr>
          <a:xfrm>
            <a:off x="0" y="1143000"/>
            <a:ext cx="91440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46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IRWD Service Area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985312"/>
              </p:ext>
            </p:extLst>
          </p:nvPr>
        </p:nvGraphicFramePr>
        <p:xfrm>
          <a:off x="0" y="1143000"/>
          <a:ext cx="9144000" cy="5372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33500">
                <a:tc rowSpan="4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422,000 </a:t>
                      </a: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Residential 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customers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3500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599,000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District daytime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population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350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Square Kilometers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of Orange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County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Cities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Irvine, Tustin,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Lake Forest, </a:t>
                      </a:r>
                      <a:br>
                        <a:rPr lang="en-US" sz="18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Orange,  Newport Beach, </a:t>
                      </a:r>
                      <a:br>
                        <a:rPr lang="en-US" sz="18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Costa Mesa, unincorporated county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0" descr="_MGL049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105400" cy="5410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5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 Water Banking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867" y="1202575"/>
            <a:ext cx="4538133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563562"/>
          </a:xfrm>
        </p:spPr>
        <p:txBody>
          <a:bodyPr>
            <a:normAutofit/>
          </a:bodyPr>
          <a:lstStyle/>
          <a:p>
            <a:r>
              <a:rPr lang="en-US" sz="2800" dirty="0"/>
              <a:t>IRWD Water Banking Projects Objective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419600" cy="1676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u="sng" dirty="0"/>
              <a:t>Water Banking Objective:</a:t>
            </a:r>
            <a:r>
              <a:rPr lang="en-US" sz="2400" dirty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/>
              <a:t>Capture and store water available in wet years for use in droughts and periods of supply interruptions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C00000"/>
                </a:solidFill>
              </a:rPr>
              <a:t>Emergency </a:t>
            </a:r>
            <a:r>
              <a:rPr lang="en-US" sz="1600" i="1" dirty="0" smtClean="0">
                <a:solidFill>
                  <a:srgbClr val="C00000"/>
                </a:solidFill>
              </a:rPr>
              <a:t>Supply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i="1" dirty="0" smtClean="0">
                <a:solidFill>
                  <a:srgbClr val="C00000"/>
                </a:solidFill>
              </a:rPr>
              <a:t>Resiliency and Reliability</a:t>
            </a:r>
            <a:endParaRPr lang="en-US" sz="14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0769" y="3276601"/>
            <a:ext cx="5626728" cy="2666999"/>
            <a:chOff x="820769" y="3276601"/>
            <a:chExt cx="5626728" cy="2666999"/>
          </a:xfrm>
        </p:grpSpPr>
        <p:sp>
          <p:nvSpPr>
            <p:cNvPr id="4" name="Isosceles Triangle 3"/>
            <p:cNvSpPr/>
            <p:nvPr/>
          </p:nvSpPr>
          <p:spPr>
            <a:xfrm rot="5813025">
              <a:off x="5048452" y="3429828"/>
              <a:ext cx="623089" cy="2175001"/>
            </a:xfrm>
            <a:prstGeom prst="triangle">
              <a:avLst>
                <a:gd name="adj" fmla="val 6180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trand_Ranch_Near_Rosedale_Page_2.jpg"/>
            <p:cNvPicPr>
              <a:picLocks noChangeAspect="1"/>
            </p:cNvPicPr>
            <p:nvPr/>
          </p:nvPicPr>
          <p:blipFill>
            <a:blip r:embed="rId4"/>
            <a:srcRect l="4120" t="4276" r="2698" b="4427"/>
            <a:stretch>
              <a:fillRect/>
            </a:stretch>
          </p:blipFill>
          <p:spPr>
            <a:xfrm>
              <a:off x="820769" y="3276601"/>
              <a:ext cx="3522632" cy="26669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2632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IRWD Existing Water Banking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3" y="1981201"/>
            <a:ext cx="4338917" cy="3352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8328" y="1275240"/>
            <a:ext cx="7818872" cy="471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Banking Components and Facilities:</a:t>
            </a:r>
          </a:p>
          <a:p>
            <a:pPr marL="515938" lvl="1" indent="-2825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Aquifer 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(126,000 AF of storage)</a:t>
            </a:r>
          </a:p>
          <a:p>
            <a:pPr marL="515938" lvl="1" indent="-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Land: 761 acres for recharge 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(45,000 AFY)</a:t>
            </a:r>
          </a:p>
          <a:p>
            <a:pPr marL="515938" lvl="1" indent="-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Supply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(Unbalanced exchanges, etc.)</a:t>
            </a:r>
          </a:p>
          <a:p>
            <a:pPr marL="515938" lvl="1" indent="-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Recovery: 13 wells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(70 cfs; 29,000 AFY)</a:t>
            </a:r>
          </a:p>
          <a:p>
            <a:pPr marL="233363" lvl="1" indent="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Conveyance: three turnouts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(access to the California  Aqueduct and Cross Valley Canal)</a:t>
            </a:r>
          </a:p>
        </p:txBody>
      </p:sp>
    </p:spTree>
    <p:extLst>
      <p:ext uri="{BB962C8B-B14F-4D97-AF65-F5344CB8AC3E}">
        <p14:creationId xmlns:p14="http://schemas.microsoft.com/office/powerpoint/2010/main" val="3910123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DCF1221-F7DA-49AF-B457-07126DB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FABCC30-40EB-41F3-8671-B513F988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Kern Fan Groundwater Storage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2D17816-08F4-4371-A8BB-4C30F498EED7}"/>
              </a:ext>
            </a:extLst>
          </p:cNvPr>
          <p:cNvSpPr/>
          <p:nvPr/>
        </p:nvSpPr>
        <p:spPr>
          <a:xfrm>
            <a:off x="258328" y="1143000"/>
            <a:ext cx="7818872" cy="471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Banking Components and Facilities:</a:t>
            </a:r>
          </a:p>
          <a:p>
            <a:pPr marL="515938" lvl="1" indent="-2825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Aquifer 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(100,000 AF of storage)</a:t>
            </a:r>
          </a:p>
          <a:p>
            <a:pPr marL="515938" lvl="1" indent="-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Land: 1,050 acres for recharge 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(100,000 AFY)</a:t>
            </a:r>
          </a:p>
          <a:p>
            <a:pPr marL="515938" lvl="1" indent="-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Supply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(Unallocated Article 21 water)</a:t>
            </a:r>
          </a:p>
          <a:p>
            <a:pPr marL="515938" lvl="1" indent="-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Recovery: Up to 12 wells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(70 cfs,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AFY)</a:t>
            </a:r>
          </a:p>
          <a:p>
            <a:pPr marL="233363" lvl="1" indent="2825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Conveyance: New 10 mile canal with 3 lift stations</a:t>
            </a:r>
          </a:p>
          <a:p>
            <a:pPr marL="690563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(Turnout from California Aqueduct)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6D6BA4-D997-4877-BA57-60FBBC814B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710154"/>
            <a:ext cx="4178127" cy="3246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88900" dist="88900" dir="30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5943600" y="1371600"/>
            <a:ext cx="251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Preliminary Locations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5841" y="5828671"/>
            <a:ext cx="80008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To be implemented in partnership with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Rosedale-Rio Bravo Water Storage District using $68 million in funds from Prop 1.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8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39763" y="1317625"/>
            <a:ext cx="5837237" cy="3940175"/>
            <a:chOff x="403" y="782"/>
            <a:chExt cx="3677" cy="2482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3" y="782"/>
              <a:ext cx="3677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782"/>
              <a:ext cx="3680" cy="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9600" y="304800"/>
            <a:ext cx="8534400" cy="77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Partnerships with Other Agencies Make it Work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18635" y="2286000"/>
            <a:ext cx="685800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bvh2o.com/files/BVWSD%20symb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007870" y="2778760"/>
            <a:ext cx="762000" cy="776287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32" y="5341895"/>
            <a:ext cx="1044865" cy="964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5"/>
          <a:stretch/>
        </p:blipFill>
        <p:spPr>
          <a:xfrm>
            <a:off x="4318635" y="5298642"/>
            <a:ext cx="1170618" cy="1139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5" y="1383169"/>
            <a:ext cx="1405923" cy="1017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33" y="4787242"/>
            <a:ext cx="1436288" cy="969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42" y="3398108"/>
            <a:ext cx="1169930" cy="1123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20" y="2598047"/>
            <a:ext cx="2209352" cy="532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5298642"/>
            <a:ext cx="1128152" cy="11332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00" y="1493599"/>
            <a:ext cx="1487578" cy="8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0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Mutually Beneficial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953000" cy="5029200"/>
          </a:xfrm>
        </p:spPr>
        <p:txBody>
          <a:bodyPr/>
          <a:lstStyle/>
          <a:p>
            <a:r>
              <a:rPr lang="en-US" dirty="0" smtClean="0"/>
              <a:t>Constructing and operating facilities</a:t>
            </a:r>
          </a:p>
          <a:p>
            <a:r>
              <a:rPr lang="en-US" dirty="0" smtClean="0"/>
              <a:t>Securing </a:t>
            </a:r>
            <a:r>
              <a:rPr lang="en-US" dirty="0"/>
              <a:t>sources of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Improved water management</a:t>
            </a:r>
            <a:endParaRPr lang="en-US" dirty="0"/>
          </a:p>
          <a:p>
            <a:r>
              <a:rPr lang="en-US" dirty="0"/>
              <a:t>Accessing water conveyance facilities</a:t>
            </a:r>
          </a:p>
          <a:p>
            <a:r>
              <a:rPr lang="en-US" dirty="0"/>
              <a:t>Avoiding impacts to others</a:t>
            </a:r>
          </a:p>
          <a:p>
            <a:r>
              <a:rPr lang="en-US" dirty="0"/>
              <a:t>Complying with Sustainable Groundwater Management Act (SGMA)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821E-0877-473C-AE18-EF924FE43D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505200" cy="26289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9000" y="5791200"/>
            <a:ext cx="486870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IRWD has implemented its water banking projects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in a way that provides benefits to its partners.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3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WD Powerpoint TEMPLATE ONLY w NEW LOGO.pptx" id="{B8D6E2FC-C339-4C7C-8B62-8BF1BEE65959}" vid="{9FB7B0DA-5FF6-435E-B5F7-B7E68A089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IRWD Powerpoint TEMPLATE ONLY w NEW LOGO</Template>
  <TotalTime>5105</TotalTime>
  <Words>697</Words>
  <Application>Microsoft Office PowerPoint</Application>
  <PresentationFormat>On-screen Show (4:3)</PresentationFormat>
  <Paragraphs>138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Office Theme</vt:lpstr>
      <vt:lpstr>Mutually Beneficial Partnerships in Groundwater Banking  Paul Weghorst Irvine Ranch Water District  August 15, 2019</vt:lpstr>
      <vt:lpstr>Presentation Agenda</vt:lpstr>
      <vt:lpstr>Irvine Ranch Water District</vt:lpstr>
      <vt:lpstr>IRWD Service Area</vt:lpstr>
      <vt:lpstr>IRWD Water Banking Projects Objective</vt:lpstr>
      <vt:lpstr>IRWD Existing Water Banking Projects</vt:lpstr>
      <vt:lpstr>New Kern Fan Groundwater Storage Project</vt:lpstr>
      <vt:lpstr>PowerPoint Presentation</vt:lpstr>
      <vt:lpstr>Purpose of Mutually Beneficial Partnerships</vt:lpstr>
      <vt:lpstr>Agreements to Construct and Operate Facilities</vt:lpstr>
      <vt:lpstr>Agreements for Securing Water</vt:lpstr>
      <vt:lpstr>Agreements for Conveying Water</vt:lpstr>
      <vt:lpstr>Agreements to Avoid Impacts to Others</vt:lpstr>
      <vt:lpstr>Compliance with SGMA</vt:lpstr>
      <vt:lpstr>Contact Information</vt:lpstr>
    </vt:vector>
  </TitlesOfParts>
  <Company>Irvine Ranch Water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IRWD Basics</dc:title>
  <dc:creator>Bennett</dc:creator>
  <cp:lastModifiedBy>Stacy Davis</cp:lastModifiedBy>
  <cp:revision>464</cp:revision>
  <cp:lastPrinted>2019-08-12T23:52:19Z</cp:lastPrinted>
  <dcterms:created xsi:type="dcterms:W3CDTF">2016-10-14T16:03:12Z</dcterms:created>
  <dcterms:modified xsi:type="dcterms:W3CDTF">2019-08-13T17:00:13Z</dcterms:modified>
</cp:coreProperties>
</file>