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77" r:id="rId2"/>
    <p:sldId id="1047" r:id="rId3"/>
    <p:sldId id="1093" r:id="rId4"/>
    <p:sldId id="1105" r:id="rId5"/>
    <p:sldId id="1098" r:id="rId6"/>
    <p:sldId id="1108" r:id="rId7"/>
    <p:sldId id="1101" r:id="rId8"/>
    <p:sldId id="1107" r:id="rId9"/>
    <p:sldId id="1099" r:id="rId10"/>
    <p:sldId id="1091" r:id="rId11"/>
    <p:sldId id="1104" r:id="rId12"/>
    <p:sldId id="1100" r:id="rId13"/>
    <p:sldId id="1094" r:id="rId14"/>
    <p:sldId id="1102" r:id="rId15"/>
  </p:sldIdLst>
  <p:sldSz cx="13817600" cy="7772400"/>
  <p:notesSz cx="7023100" cy="93091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1" userDrawn="1">
          <p15:clr>
            <a:srgbClr val="A4A3A4"/>
          </p15:clr>
        </p15:guide>
        <p15:guide id="2" pos="2102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  <p15:guide id="5" orient="horz" pos="2713" userDrawn="1">
          <p15:clr>
            <a:srgbClr val="A4A3A4"/>
          </p15:clr>
        </p15:guide>
        <p15:guide id="6" pos="1997" userDrawn="1">
          <p15:clr>
            <a:srgbClr val="A4A3A4"/>
          </p15:clr>
        </p15:guide>
        <p15:guide id="7" orient="horz" pos="3048" userDrawn="1">
          <p15:clr>
            <a:srgbClr val="A4A3A4"/>
          </p15:clr>
        </p15:guide>
        <p15:guide id="8" pos="2328" userDrawn="1">
          <p15:clr>
            <a:srgbClr val="A4A3A4"/>
          </p15:clr>
        </p15:guide>
        <p15:guide id="9" orient="horz" pos="2802" userDrawn="1">
          <p15:clr>
            <a:srgbClr val="A4A3A4"/>
          </p15:clr>
        </p15:guide>
        <p15:guide id="10" orient="horz" pos="2913" userDrawn="1">
          <p15:clr>
            <a:srgbClr val="A4A3A4"/>
          </p15:clr>
        </p15:guide>
        <p15:guide id="11" orient="horz" pos="2696" userDrawn="1">
          <p15:clr>
            <a:srgbClr val="A4A3A4"/>
          </p15:clr>
        </p15:guide>
        <p15:guide id="12" orient="horz" pos="3028" userDrawn="1">
          <p15:clr>
            <a:srgbClr val="A4A3A4"/>
          </p15:clr>
        </p15:guide>
        <p15:guide id="13" pos="2084" userDrawn="1">
          <p15:clr>
            <a:srgbClr val="A4A3A4"/>
          </p15:clr>
        </p15:guide>
        <p15:guide id="14" pos="2193" userDrawn="1">
          <p15:clr>
            <a:srgbClr val="A4A3A4"/>
          </p15:clr>
        </p15:guide>
        <p15:guide id="15" pos="1980" userDrawn="1">
          <p15:clr>
            <a:srgbClr val="A4A3A4"/>
          </p15:clr>
        </p15:guide>
        <p15:guide id="16" pos="23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Harmon" initials="RH" lastIdx="4" clrIdx="0"/>
  <p:cmAuthor id="1" name="Christopher Townsend" initials="CT" lastIdx="104" clrIdx="1"/>
  <p:cmAuthor id="2" name="Chelsea Vongehr" initials="CV" lastIdx="59" clrIdx="2"/>
  <p:cmAuthor id="3" name="Jillian Griego" initials="JG" lastIdx="2" clrIdx="3"/>
  <p:cmAuthor id="4" name="Casey Elliott" initials="CE" lastIdx="7" clrIdx="4"/>
  <p:cmAuthor id="5" name="Cori Williams" initials="CW" lastIdx="4" clrIdx="5"/>
  <p:cmAuthor id="6" name="Johannus Reijnders" initials="JR" lastIdx="42" clrIdx="6">
    <p:extLst>
      <p:ext uri="{19B8F6BF-5375-455C-9EA6-DF929625EA0E}">
        <p15:presenceInfo xmlns:p15="http://schemas.microsoft.com/office/powerpoint/2012/main" userId="S-1-5-21-771450295-442006701-923749875-3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5268" autoAdjust="0"/>
  </p:normalViewPr>
  <p:slideViewPr>
    <p:cSldViewPr>
      <p:cViewPr varScale="1">
        <p:scale>
          <a:sx n="98" d="100"/>
          <a:sy n="98" d="100"/>
        </p:scale>
        <p:origin x="852" y="84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46" y="-96"/>
      </p:cViewPr>
      <p:guideLst>
        <p:guide orient="horz" pos="2821"/>
        <p:guide pos="2102"/>
        <p:guide orient="horz" pos="2932"/>
        <p:guide pos="2212"/>
        <p:guide orient="horz" pos="2713"/>
        <p:guide pos="1997"/>
        <p:guide orient="horz" pos="3048"/>
        <p:guide pos="2328"/>
        <p:guide orient="horz" pos="2802"/>
        <p:guide orient="horz" pos="2913"/>
        <p:guide orient="horz" pos="2696"/>
        <p:guide orient="horz" pos="3028"/>
        <p:guide pos="2084"/>
        <p:guide pos="2193"/>
        <p:guide pos="1980"/>
        <p:guide pos="23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3017155" cy="462435"/>
          </a:xfrm>
          <a:prstGeom prst="rect">
            <a:avLst/>
          </a:prstGeom>
        </p:spPr>
        <p:txBody>
          <a:bodyPr vert="horz" lIns="92535" tIns="46270" rIns="92535" bIns="462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3907" y="5"/>
            <a:ext cx="3017155" cy="462435"/>
          </a:xfrm>
          <a:prstGeom prst="rect">
            <a:avLst/>
          </a:prstGeom>
        </p:spPr>
        <p:txBody>
          <a:bodyPr vert="horz" lIns="92535" tIns="46270" rIns="92535" bIns="46270" rtlCol="0"/>
          <a:lstStyle>
            <a:lvl1pPr algn="r">
              <a:defRPr sz="1200"/>
            </a:lvl1pPr>
          </a:lstStyle>
          <a:p>
            <a:fld id="{4B476562-4EF1-4D62-9DF0-F747DB6E465C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784658"/>
            <a:ext cx="3017155" cy="462435"/>
          </a:xfrm>
          <a:prstGeom prst="rect">
            <a:avLst/>
          </a:prstGeom>
        </p:spPr>
        <p:txBody>
          <a:bodyPr vert="horz" lIns="92535" tIns="46270" rIns="92535" bIns="462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3907" y="8784658"/>
            <a:ext cx="3017155" cy="462435"/>
          </a:xfrm>
          <a:prstGeom prst="rect">
            <a:avLst/>
          </a:prstGeom>
        </p:spPr>
        <p:txBody>
          <a:bodyPr vert="horz" lIns="92535" tIns="46270" rIns="92535" bIns="46270" rtlCol="0" anchor="b"/>
          <a:lstStyle>
            <a:lvl1pPr algn="r">
              <a:defRPr sz="1200"/>
            </a:lvl1pPr>
          </a:lstStyle>
          <a:p>
            <a:fld id="{70FE72E2-92E6-45AE-9EDD-978D1ABA34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3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3017155" cy="462435"/>
          </a:xfrm>
          <a:prstGeom prst="rect">
            <a:avLst/>
          </a:prstGeom>
        </p:spPr>
        <p:txBody>
          <a:bodyPr vert="horz" lIns="92535" tIns="46270" rIns="92535" bIns="462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3907" y="5"/>
            <a:ext cx="3017155" cy="462435"/>
          </a:xfrm>
          <a:prstGeom prst="rect">
            <a:avLst/>
          </a:prstGeom>
        </p:spPr>
        <p:txBody>
          <a:bodyPr vert="horz" lIns="92535" tIns="46270" rIns="92535" bIns="46270" rtlCol="0"/>
          <a:lstStyle>
            <a:lvl1pPr algn="r">
              <a:defRPr sz="1200"/>
            </a:lvl1pPr>
          </a:lstStyle>
          <a:p>
            <a:fld id="{405CA973-6D53-4F66-8EBD-DB5C1BFBD5F4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65850" cy="3468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5" tIns="46270" rIns="92535" bIns="462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270" y="4393131"/>
            <a:ext cx="5570133" cy="4161912"/>
          </a:xfrm>
          <a:prstGeom prst="rect">
            <a:avLst/>
          </a:prstGeom>
        </p:spPr>
        <p:txBody>
          <a:bodyPr vert="horz" lIns="92535" tIns="46270" rIns="92535" bIns="46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784658"/>
            <a:ext cx="3017155" cy="462435"/>
          </a:xfrm>
          <a:prstGeom prst="rect">
            <a:avLst/>
          </a:prstGeom>
        </p:spPr>
        <p:txBody>
          <a:bodyPr vert="horz" lIns="92535" tIns="46270" rIns="92535" bIns="462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3907" y="8784658"/>
            <a:ext cx="3017155" cy="462435"/>
          </a:xfrm>
          <a:prstGeom prst="rect">
            <a:avLst/>
          </a:prstGeom>
        </p:spPr>
        <p:txBody>
          <a:bodyPr vert="horz" lIns="92535" tIns="46270" rIns="92535" bIns="46270" rtlCol="0" anchor="b"/>
          <a:lstStyle>
            <a:lvl1pPr algn="r">
              <a:defRPr sz="1200"/>
            </a:lvl1pPr>
          </a:lstStyle>
          <a:p>
            <a:fld id="{4D3E5133-D002-4400-9FF0-60CE2A0E39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0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2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2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7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7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1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5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2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8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6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0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area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EBF05-3722-4BE3-ADA5-0C62E7F22D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837430" y="6553207"/>
            <a:ext cx="7222836" cy="882373"/>
            <a:chOff x="-457200" y="8793539"/>
            <a:chExt cx="5257800" cy="882373"/>
          </a:xfrm>
        </p:grpSpPr>
        <p:sp>
          <p:nvSpPr>
            <p:cNvPr id="9" name="TextBox 8"/>
            <p:cNvSpPr txBox="1"/>
            <p:nvPr/>
          </p:nvSpPr>
          <p:spPr>
            <a:xfrm>
              <a:off x="-457200" y="8793539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WWW.TOWNSENDPA.COM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457200" y="9214247"/>
              <a:ext cx="525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SACRAMENTO • WASHINGTON, DC  </a:t>
              </a:r>
              <a:b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SOUTHERN CALIFORNIA • NORTHERN CALIFORNIA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002376" y="4485290"/>
            <a:ext cx="4815224" cy="2743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2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1454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0"/>
            <a:ext cx="1243584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" y="1600207"/>
            <a:ext cx="12435840" cy="5342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1507" y="624005"/>
            <a:ext cx="484304" cy="13855284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074" y="7333244"/>
            <a:ext cx="6280727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City of Hayward Interview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49165" y="7333244"/>
            <a:ext cx="3224107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Slide </a:t>
            </a:r>
            <a:fld id="{1CFA0374-07B2-4B2E-9F6F-95E1FD74CF4E}" type="slidenum"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4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1454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0"/>
            <a:ext cx="1243584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6259" y="588757"/>
            <a:ext cx="554800" cy="138552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932" y="1424100"/>
            <a:ext cx="6724085" cy="5814907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900471" y="1424100"/>
            <a:ext cx="6724087" cy="5814907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074" y="7333244"/>
            <a:ext cx="6280727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City of Hayward Interview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10049165" y="7333244"/>
            <a:ext cx="3224107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Slide </a:t>
            </a:r>
            <a:fld id="{1CFA0374-07B2-4B2E-9F6F-95E1FD74CF4E}" type="slidenum"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2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7"/>
            <a:ext cx="1243584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074" y="7333244"/>
            <a:ext cx="6280727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City of Walnut Creek Interview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049165" y="7333244"/>
            <a:ext cx="3224107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Slide </a:t>
            </a:r>
            <a:fld id="{1CFA0374-07B2-4B2E-9F6F-95E1FD74CF4E}" type="slidenum"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1018739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27" indent="-382027" algn="l" defTabSz="1018739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726" indent="-318357" algn="l" defTabSz="1018739" rtl="0" eaLnBrk="1" latinLnBrk="0" hangingPunct="1">
        <a:spcBef>
          <a:spcPct val="20000"/>
        </a:spcBef>
        <a:buFont typeface="Arial" pitchFamily="34" charset="0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425" indent="-254685" algn="l" defTabSz="10187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94" indent="-254685" algn="l" defTabSz="101873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163" indent="-254685" algn="l" defTabSz="101873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532" indent="-254685" algn="l" defTabSz="101873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903" indent="-254685" algn="l" defTabSz="101873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272" indent="-254685" algn="l" defTabSz="101873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641" indent="-254685" algn="l" defTabSz="101873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69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39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09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78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848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217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588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57" algn="l" defTabSz="1018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09609-ED97-42B0-A3D3-3E94FE0B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0"/>
            <a:ext cx="10058400" cy="914400"/>
          </a:xfrm>
        </p:spPr>
        <p:txBody>
          <a:bodyPr>
            <a:noAutofit/>
          </a:bodyPr>
          <a:lstStyle/>
          <a:p>
            <a:r>
              <a:rPr lang="en-US" sz="4000" b="1" dirty="0"/>
              <a:t>Antelope Valley-East Kern Water Agency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32E1B9D-1EB7-45A0-9862-7BD8FDFCD8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662462"/>
            <a:ext cx="2491048" cy="1422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1A087D49-B503-438E-8ECE-C99AD6D6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" y="7344866"/>
            <a:ext cx="731520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August 15, 2019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D01EA04-818A-4C86-81CC-5FB184B1D999}"/>
              </a:ext>
            </a:extLst>
          </p:cNvPr>
          <p:cNvSpPr txBox="1">
            <a:spLocks/>
          </p:cNvSpPr>
          <p:nvPr/>
        </p:nvSpPr>
        <p:spPr>
          <a:xfrm>
            <a:off x="1041400" y="1674758"/>
            <a:ext cx="12039600" cy="3227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2060"/>
                </a:solidFill>
              </a:rPr>
              <a:t>Antelope Valley-East Kern Water Agency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Looking to the Future: Benefits of Groundwater Banking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EBCF48C-2C09-4B26-BDC5-FC57AA196B69}"/>
              </a:ext>
            </a:extLst>
          </p:cNvPr>
          <p:cNvSpPr txBox="1">
            <a:spLocks/>
          </p:cNvSpPr>
          <p:nvPr/>
        </p:nvSpPr>
        <p:spPr>
          <a:xfrm>
            <a:off x="5537200" y="5459249"/>
            <a:ext cx="7543800" cy="136600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>
            <a:lvl1pPr marL="382027" indent="-382027" algn="l" defTabSz="10187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26" indent="-318357" algn="l" defTabSz="10187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425" indent="-254685" algn="l" defTabSz="10187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94" indent="-254685" algn="l" defTabSz="10187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163" indent="-254685" algn="l" defTabSz="10187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532" indent="-254685" algn="l" defTabSz="10187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903" indent="-254685" algn="l" defTabSz="10187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272" indent="-254685" algn="l" defTabSz="10187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641" indent="-254685" algn="l" defTabSz="10187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Urban Water Institute Conference</a:t>
            </a:r>
          </a:p>
          <a:p>
            <a:pPr marL="0" indent="0" algn="r">
              <a:buNone/>
            </a:pPr>
            <a:r>
              <a:rPr lang="en-US" sz="3200" dirty="0"/>
              <a:t>August 15, 2019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287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Drought Impacts Before Groundwater Banking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71B78F-E897-4EB9-A4A3-5E38A838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600207"/>
            <a:ext cx="5760720" cy="3352793"/>
          </a:xfrm>
        </p:spPr>
        <p:txBody>
          <a:bodyPr>
            <a:normAutofit/>
          </a:bodyPr>
          <a:lstStyle/>
          <a:p>
            <a:pPr marL="509369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2214CD-6B66-4D3F-8FA7-4676746B5FE2}"/>
              </a:ext>
            </a:extLst>
          </p:cNvPr>
          <p:cNvSpPr/>
          <p:nvPr/>
        </p:nvSpPr>
        <p:spPr>
          <a:xfrm>
            <a:off x="-10160" y="1143000"/>
            <a:ext cx="16916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027" lvl="0" indent="-382027" defTabSz="101873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Supply impacts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Pump back program - pay farmers to pump well water back to aqueduct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Water Storage Contingency Plan</a:t>
            </a:r>
          </a:p>
          <a:p>
            <a:pPr marL="1476024" lvl="2" indent="-457200" defTabSz="101873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Limited customer deliveries</a:t>
            </a:r>
          </a:p>
          <a:p>
            <a:pPr marL="1476024" lvl="2" indent="-457200" defTabSz="101873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Pumping water from over-drafted groundwater basin</a:t>
            </a:r>
          </a:p>
          <a:p>
            <a:pPr marL="382027" indent="-382027" defTabSz="101873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Financial impacts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Seek new “high cost” water sources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Additional treatment and operational costs related to low allocation</a:t>
            </a:r>
          </a:p>
          <a:p>
            <a:pPr marL="1476024" lvl="2" indent="-457200" defTabSz="101873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Power</a:t>
            </a:r>
          </a:p>
          <a:p>
            <a:pPr marL="1476024" lvl="2" indent="-457200" defTabSz="101873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Chemicals &amp; supplies</a:t>
            </a:r>
          </a:p>
          <a:p>
            <a:pPr marL="1476024" lvl="2" indent="-457200" defTabSz="101873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Labor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Revenue Impacts</a:t>
            </a:r>
          </a:p>
          <a:p>
            <a:pPr marL="1533174" lvl="2" indent="-514350" defTabSz="101873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Reduced water sales 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Increased rates to customers</a:t>
            </a:r>
          </a:p>
          <a:p>
            <a:pPr marL="891439" lvl="1" indent="-382027" defTabSz="1018739">
              <a:spcBef>
                <a:spcPct val="20000"/>
              </a:spcBef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7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Drought Resiliency after Groundwater Banking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71B78F-E897-4EB9-A4A3-5E38A838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600207"/>
            <a:ext cx="5760720" cy="3352793"/>
          </a:xfrm>
        </p:spPr>
        <p:txBody>
          <a:bodyPr>
            <a:normAutofit/>
          </a:bodyPr>
          <a:lstStyle/>
          <a:p>
            <a:pPr marL="509369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2214CD-6B66-4D3F-8FA7-4676746B5FE2}"/>
              </a:ext>
            </a:extLst>
          </p:cNvPr>
          <p:cNvSpPr/>
          <p:nvPr/>
        </p:nvSpPr>
        <p:spPr>
          <a:xfrm>
            <a:off x="279400" y="1600207"/>
            <a:ext cx="13690600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027" lvl="0" indent="-382027" defTabSz="101873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Supply 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Can rely on current supply and operational modes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No longer rely on pumping local groundwater supplies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Can provide adequate supply for customer demands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Improved water quality with blending of imported surface water</a:t>
            </a:r>
          </a:p>
          <a:p>
            <a:pPr marL="382027" indent="-382027" defTabSz="101873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Financial 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Reduced costs without the need to import additional water sources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Reduced pass-through costs to customers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Reduced treatment and operational costs </a:t>
            </a:r>
          </a:p>
          <a:p>
            <a:pPr marL="966612" lvl="1" indent="-457200" defTabSz="101873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Stable rate structure</a:t>
            </a:r>
          </a:p>
          <a:p>
            <a:pPr lvl="1" defTabSz="1018739"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</a:endParaRPr>
          </a:p>
          <a:p>
            <a:pPr lvl="1" defTabSz="1018739"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</a:endParaRPr>
          </a:p>
          <a:p>
            <a:pPr marL="891439" lvl="1" indent="-382027" defTabSz="1018739">
              <a:spcBef>
                <a:spcPct val="20000"/>
              </a:spcBef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Supply, Demand &amp; Surplus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71B78F-E897-4EB9-A4A3-5E38A838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600207"/>
            <a:ext cx="8961120" cy="5181593"/>
          </a:xfrm>
        </p:spPr>
        <p:txBody>
          <a:bodyPr>
            <a:normAutofit fontScale="92500" lnSpcReduction="20000"/>
          </a:bodyPr>
          <a:lstStyle/>
          <a:p>
            <a:r>
              <a:rPr lang="en-US" sz="4100" dirty="0"/>
              <a:t>Average historical supply 2010-2018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dirty="0"/>
              <a:t>78,000 AF </a:t>
            </a:r>
            <a:r>
              <a:rPr lang="en-US" dirty="0"/>
              <a:t>per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SWP Table A</a:t>
            </a:r>
          </a:p>
          <a:p>
            <a:r>
              <a:rPr lang="en-US" sz="4100" dirty="0"/>
              <a:t>Annual average customer demand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dirty="0"/>
              <a:t>42,000 AF </a:t>
            </a:r>
            <a:r>
              <a:rPr lang="en-US" dirty="0"/>
              <a:t>per year</a:t>
            </a:r>
          </a:p>
          <a:p>
            <a:r>
              <a:rPr lang="en-US" sz="4100" dirty="0"/>
              <a:t>Surplus water supply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Approximate loss before water </a:t>
            </a:r>
            <a:r>
              <a:rPr lang="en-US" sz="3100" dirty="0"/>
              <a:t>banking: 35,000 AF per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dirty="0"/>
              <a:t>No local drought supply protection prior to 2010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dirty="0"/>
              <a:t>Ability to bank 60,000 AF per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dirty="0"/>
              <a:t>Current drought supply stored: 80,000 A</a:t>
            </a:r>
            <a:r>
              <a:rPr lang="en-US" dirty="0"/>
              <a:t>F</a:t>
            </a:r>
          </a:p>
          <a:p>
            <a:pPr marL="509369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3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0"/>
            <a:ext cx="12435840" cy="914400"/>
          </a:xfrm>
        </p:spPr>
        <p:txBody>
          <a:bodyPr>
            <a:normAutofit/>
          </a:bodyPr>
          <a:lstStyle/>
          <a:p>
            <a:r>
              <a:rPr lang="en-US" sz="3600" dirty="0"/>
              <a:t>Building a Sustainable Water Supply for the Future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7800" y="1676400"/>
            <a:ext cx="12573000" cy="5638800"/>
          </a:xfrm>
        </p:spPr>
        <p:txBody>
          <a:bodyPr>
            <a:normAutofit/>
          </a:bodyPr>
          <a:lstStyle/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Groundwater banking objectives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Develop groundwater bank resources to meet established water reliability goals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Establish long-term storage goals for the agency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Secure appropriate supplies to meet future customer demand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Align groundwater banking goals with local adjudication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Sustain the region’s groundwater basin for future generations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Coordinate with other agencies to share our groundwater banking capabilities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Secure agreements with other agencies and looking to expand our capacity as demand increases</a:t>
            </a:r>
          </a:p>
        </p:txBody>
      </p:sp>
    </p:spTree>
    <p:extLst>
      <p:ext uri="{BB962C8B-B14F-4D97-AF65-F5344CB8AC3E}">
        <p14:creationId xmlns:p14="http://schemas.microsoft.com/office/powerpoint/2010/main" val="227261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0"/>
            <a:ext cx="12435840" cy="914400"/>
          </a:xfrm>
        </p:spPr>
        <p:txBody>
          <a:bodyPr>
            <a:normAutofit/>
          </a:bodyPr>
          <a:lstStyle/>
          <a:p>
            <a:r>
              <a:rPr lang="en-US" sz="3600" dirty="0"/>
              <a:t>Building a Sustainable Water Supply for the Future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048000"/>
            <a:ext cx="12435840" cy="5638800"/>
          </a:xfrm>
        </p:spPr>
        <p:txBody>
          <a:bodyPr>
            <a:normAutofit/>
          </a:bodyPr>
          <a:lstStyle/>
          <a:p>
            <a:pPr marL="862231" lvl="2" indent="0" algn="ctr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897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2600" y="1600200"/>
            <a:ext cx="11582400" cy="5638800"/>
          </a:xfrm>
        </p:spPr>
        <p:txBody>
          <a:bodyPr>
            <a:normAutofit/>
          </a:bodyPr>
          <a:lstStyle/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Introduction to AVEK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Overview of Groundwater Banking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Benefits of Groundwater Banking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Regional Banking and Recharge Projects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Water Supply Scenario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Before and After Groundwater Banking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Building a Sustainable Water Supply for the Future</a:t>
            </a:r>
          </a:p>
          <a:p>
            <a:pPr marL="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8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AVEK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80" y="1295400"/>
            <a:ext cx="6629400" cy="5867400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Largest State Water Project Contractor </a:t>
            </a:r>
          </a:p>
          <a:p>
            <a:pPr marL="902899" lvl="2" indent="-457200"/>
            <a:r>
              <a:rPr lang="en-US" sz="3200" dirty="0"/>
              <a:t>144,844 AF SWP allocation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2400 square mile territory with portions of Los Angeles, Kern, and Ventura counties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Wholesale water supplier serving a population of approx. 500,000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Over 20 municipal users including Edwards Air Force Base, Plant 42, and U.S. Borax</a:t>
            </a:r>
          </a:p>
          <a:p>
            <a:pPr marL="509369" lvl="1" indent="0">
              <a:buNone/>
            </a:pPr>
            <a:endParaRPr lang="en-US" sz="2800" dirty="0"/>
          </a:p>
          <a:p>
            <a:endParaRPr lang="en-US" sz="3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B4B114-185A-43FB-B382-07FC748B4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76" y="1087129"/>
            <a:ext cx="5464298" cy="62839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FE44D75-A1E6-4DF6-B604-6FB1D30848E6}"/>
              </a:ext>
            </a:extLst>
          </p:cNvPr>
          <p:cNvGrpSpPr/>
          <p:nvPr/>
        </p:nvGrpSpPr>
        <p:grpSpPr>
          <a:xfrm>
            <a:off x="2870200" y="1752600"/>
            <a:ext cx="4267200" cy="3190875"/>
            <a:chOff x="3582562" y="1650836"/>
            <a:chExt cx="4533251" cy="3440389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xmlns="" id="{9C3A2A55-E6B0-4CFF-9B57-1E3C3DF7A7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2" t="11783" r="16500" b="10147"/>
            <a:stretch/>
          </p:blipFill>
          <p:spPr bwMode="auto">
            <a:xfrm>
              <a:off x="3582562" y="1650836"/>
              <a:ext cx="4533251" cy="3440389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012ACD87-1F7A-48EF-9CA9-4939F00F8978}"/>
                </a:ext>
              </a:extLst>
            </p:cNvPr>
            <p:cNvSpPr/>
            <p:nvPr/>
          </p:nvSpPr>
          <p:spPr>
            <a:xfrm rot="16200000">
              <a:off x="4251447" y="1908368"/>
              <a:ext cx="3046366" cy="3010824"/>
            </a:xfrm>
            <a:prstGeom prst="triangle">
              <a:avLst>
                <a:gd name="adj" fmla="val 44902"/>
              </a:avLst>
            </a:prstGeom>
            <a:noFill/>
            <a:ln w="28575" cap="flat" cmpd="sng" algn="ctr">
              <a:solidFill>
                <a:srgbClr val="98A3C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4ABF9D1B-682A-4FB7-8340-478B1EE6FAA3}"/>
              </a:ext>
            </a:extLst>
          </p:cNvPr>
          <p:cNvSpPr/>
          <p:nvPr/>
        </p:nvSpPr>
        <p:spPr>
          <a:xfrm rot="15982378">
            <a:off x="2789473" y="5410745"/>
            <a:ext cx="615109" cy="568283"/>
          </a:xfrm>
          <a:prstGeom prst="triangle">
            <a:avLst>
              <a:gd name="adj" fmla="val 44902"/>
            </a:avLst>
          </a:prstGeom>
          <a:solidFill>
            <a:srgbClr val="2C2D81">
              <a:alpha val="50196"/>
            </a:srgbClr>
          </a:solidFill>
          <a:ln w="28575">
            <a:solidFill>
              <a:srgbClr val="2C2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92263EF5-5D13-4F29-9FC3-0742BE2D3C77}"/>
              </a:ext>
            </a:extLst>
          </p:cNvPr>
          <p:cNvSpPr txBox="1"/>
          <p:nvPr/>
        </p:nvSpPr>
        <p:spPr>
          <a:xfrm>
            <a:off x="2045569" y="5116204"/>
            <a:ext cx="1269211" cy="417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46" marR="4483">
              <a:lnSpc>
                <a:spcPct val="112700"/>
              </a:lnSpc>
            </a:pPr>
            <a:r>
              <a:rPr lang="en-US" sz="1200" b="1" spc="-4" dirty="0">
                <a:solidFill>
                  <a:srgbClr val="2C2D81"/>
                </a:solidFill>
                <a:latin typeface="Arial"/>
                <a:cs typeface="Arial"/>
              </a:rPr>
              <a:t>Antelope Valley Region</a:t>
            </a:r>
            <a:endParaRPr lang="en-US" sz="3200" b="1" spc="-4" dirty="0">
              <a:solidFill>
                <a:srgbClr val="2C2D8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17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AVEK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0" y="1600200"/>
            <a:ext cx="6629400" cy="5867400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4 water treatment facilities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State-of-the-art laboratory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17 water storage reservoirs with 72 million gallon capacity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180+ miles of distribution pipeline</a:t>
            </a:r>
          </a:p>
          <a:p>
            <a:pPr marL="509369" lvl="1" indent="0">
              <a:buNone/>
            </a:pPr>
            <a:endParaRPr lang="en-US" sz="2800" dirty="0"/>
          </a:p>
          <a:p>
            <a:endParaRPr lang="en-US" sz="3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8C3AC-3A0E-41AD-95B4-57A8B3B58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630680"/>
            <a:ext cx="667721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0"/>
            <a:ext cx="12435840" cy="914400"/>
          </a:xfrm>
        </p:spPr>
        <p:txBody>
          <a:bodyPr>
            <a:normAutofit/>
          </a:bodyPr>
          <a:lstStyle/>
          <a:p>
            <a:r>
              <a:rPr lang="en-US" sz="3600" dirty="0"/>
              <a:t>Overview of Groundwater Banking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81200"/>
            <a:ext cx="6934200" cy="5638800"/>
          </a:xfrm>
        </p:spPr>
        <p:txBody>
          <a:bodyPr>
            <a:normAutofit/>
          </a:bodyPr>
          <a:lstStyle/>
          <a:p>
            <a:pPr marL="988032" lvl="1" indent="-5715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699" dirty="0"/>
              <a:t>Surplus imported water stored locally during wet years 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400" dirty="0"/>
              <a:t>Recover stored water for beneficial use at time of need. </a:t>
            </a:r>
          </a:p>
          <a:p>
            <a:pPr marL="416532" lvl="1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8908FB-6666-436C-A290-53FEB236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287" y="1828800"/>
            <a:ext cx="845647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6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DED032-944B-46D0-BB72-06991E33F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1143000"/>
            <a:ext cx="7930164" cy="6171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0"/>
            <a:ext cx="12435840" cy="914400"/>
          </a:xfrm>
        </p:spPr>
        <p:txBody>
          <a:bodyPr>
            <a:normAutofit/>
          </a:bodyPr>
          <a:lstStyle/>
          <a:p>
            <a:r>
              <a:rPr lang="en-US" sz="3600" dirty="0"/>
              <a:t>Overview of Groundwater Banking</a:t>
            </a:r>
          </a:p>
        </p:txBody>
      </p:sp>
      <p:pic>
        <p:nvPicPr>
          <p:cNvPr id="6" name="Picture 4" descr="May contain: outdoors, landscape, nature, scenery, aerial view, airfield, and airport">
            <a:extLst>
              <a:ext uri="{FF2B5EF4-FFF2-40B4-BE49-F238E27FC236}">
                <a16:creationId xmlns:a16="http://schemas.microsoft.com/office/drawing/2014/main" xmlns="" id="{1ACC89A6-6E25-4476-9831-4CCE6AC3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5" y="2163684"/>
            <a:ext cx="7195770" cy="40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9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0"/>
            <a:ext cx="12435840" cy="914400"/>
          </a:xfrm>
        </p:spPr>
        <p:txBody>
          <a:bodyPr>
            <a:normAutofit/>
          </a:bodyPr>
          <a:lstStyle/>
          <a:p>
            <a:r>
              <a:rPr lang="en-US" sz="3600" dirty="0"/>
              <a:t>Benefits of Groundwater Banking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60" y="1443989"/>
            <a:ext cx="7940040" cy="6400800"/>
          </a:xfrm>
        </p:spPr>
        <p:txBody>
          <a:bodyPr>
            <a:normAutofit fontScale="47500" lnSpcReduction="20000"/>
          </a:bodyPr>
          <a:lstStyle/>
          <a:p>
            <a:pPr marL="428033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5100" b="1" dirty="0"/>
              <a:t>Water Supply Reliability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5100" dirty="0"/>
              <a:t>Safety net for drought and SWP outages or interruptions.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5100" dirty="0"/>
              <a:t>Increased supply yield by capturing water that otherwise would have been lost.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5100" dirty="0"/>
              <a:t>Allows for delivery of stored/banked water under nearly any condition.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5100" dirty="0"/>
              <a:t>Increased assurance within an adjudicated groundwater basin.</a:t>
            </a:r>
          </a:p>
          <a:p>
            <a:pPr marL="428033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5100" b="1" dirty="0"/>
              <a:t>Water Quality Improvement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5100" dirty="0"/>
              <a:t>Geo-purification / Soil-Aquifer Treatment (SAT) provides high quality recovered water without treatment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5100" dirty="0"/>
              <a:t>Economical, relative to other treatment alternatives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5100" dirty="0"/>
              <a:t>Blending recovered groundwater with imported supply has been shown to reduce THM level by 17-25 µg/L</a:t>
            </a:r>
          </a:p>
          <a:p>
            <a:pPr marL="873732" lvl="1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5100" dirty="0"/>
              <a:t>Continued regulatory compliance</a:t>
            </a:r>
          </a:p>
        </p:txBody>
      </p:sp>
      <p:pic>
        <p:nvPicPr>
          <p:cNvPr id="2052" name="Picture 4" descr="May contain: indoors, lab, and kitchen island">
            <a:extLst>
              <a:ext uri="{FF2B5EF4-FFF2-40B4-BE49-F238E27FC236}">
                <a16:creationId xmlns:a16="http://schemas.microsoft.com/office/drawing/2014/main" xmlns="" id="{67F93C45-8D8E-4795-BFBC-9CB51FB2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61" y="1443989"/>
            <a:ext cx="5902960" cy="4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y contain: person, human, sitting, clothing, and apparel">
            <a:extLst>
              <a:ext uri="{FF2B5EF4-FFF2-40B4-BE49-F238E27FC236}">
                <a16:creationId xmlns:a16="http://schemas.microsoft.com/office/drawing/2014/main" xmlns="" id="{F5348872-9C0A-42E6-AB98-6BBAACC0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359" y="2747010"/>
            <a:ext cx="20821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1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0"/>
            <a:ext cx="12435840" cy="914400"/>
          </a:xfrm>
        </p:spPr>
        <p:txBody>
          <a:bodyPr>
            <a:normAutofit/>
          </a:bodyPr>
          <a:lstStyle/>
          <a:p>
            <a:r>
              <a:rPr lang="en-US" sz="3600" dirty="0"/>
              <a:t>Regional Banking &amp; Recharge 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87400" y="1371600"/>
            <a:ext cx="8737600" cy="5638800"/>
          </a:xfrm>
        </p:spPr>
        <p:txBody>
          <a:bodyPr>
            <a:normAutofit lnSpcReduction="10000"/>
          </a:bodyPr>
          <a:lstStyle/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Westside Water Bank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Completed in 2010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Annual recharge and recovery: 40,000 AF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Total storage: 150,000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Eastside Water Bank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Completed in 2016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Annual recharge and recovery: 2,200 AF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Total storage: 5700 AF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Primary purpose is to improve raw water quality 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High Desert Water Bank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Under development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Annual recharge and recovery: 70,000 AF</a:t>
            </a:r>
          </a:p>
          <a:p>
            <a:pPr marL="1828800" lvl="3" indent="-457200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Total storage: 280,000 AF</a:t>
            </a:r>
          </a:p>
          <a:p>
            <a:pPr marL="862231" lvl="2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pic>
        <p:nvPicPr>
          <p:cNvPr id="1026" name="Picture 2" descr="May contain: nature and outdoors">
            <a:extLst>
              <a:ext uri="{FF2B5EF4-FFF2-40B4-BE49-F238E27FC236}">
                <a16:creationId xmlns:a16="http://schemas.microsoft.com/office/drawing/2014/main" xmlns="" id="{4F1B996E-D4BA-46AF-BE01-F0BC4674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65" y="1371600"/>
            <a:ext cx="6553719" cy="32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BB9017-A49B-44D4-B2DA-CC60CED71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7490" y="3121499"/>
            <a:ext cx="1920894" cy="4224338"/>
          </a:xfrm>
          <a:prstGeom prst="rect">
            <a:avLst/>
          </a:prstGeom>
        </p:spPr>
      </p:pic>
      <p:pic>
        <p:nvPicPr>
          <p:cNvPr id="7" name="Picture 2" descr="\\AVEKFILESTORAGE\Videos\Drone Footage\171212 - EWB\DJI_0020.JPG">
            <a:extLst>
              <a:ext uri="{FF2B5EF4-FFF2-40B4-BE49-F238E27FC236}">
                <a16:creationId xmlns:a16="http://schemas.microsoft.com/office/drawing/2014/main" xmlns="" id="{48DD9859-F127-4112-B846-8FAE3BE1E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/>
          <a:stretch/>
        </p:blipFill>
        <p:spPr bwMode="auto">
          <a:xfrm>
            <a:off x="7069744" y="4575715"/>
            <a:ext cx="4627745" cy="27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9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41C2C-07A4-4C2A-9331-2906C5C4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Supply Scenario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8DC0AF-9422-4380-8510-F80C439D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58800" y="1517788"/>
            <a:ext cx="5791200" cy="5638800"/>
          </a:xfrm>
        </p:spPr>
        <p:txBody>
          <a:bodyPr>
            <a:normAutofit/>
          </a:bodyPr>
          <a:lstStyle/>
          <a:p>
            <a:pPr marL="862231" lvl="2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b="1" dirty="0"/>
              <a:t>SWP Allocation History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Difficult to predict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Drought, aging infrastructure and climate change threaten future supply reliability</a:t>
            </a:r>
          </a:p>
          <a:p>
            <a:pPr marL="1319431" lvl="2" indent="-457200" defTabSz="914400">
              <a:spcBef>
                <a:spcPts val="0"/>
              </a:spcBef>
              <a:spcAft>
                <a:spcPts val="600"/>
              </a:spcAft>
            </a:pPr>
            <a:r>
              <a:rPr lang="en-US" sz="3300" dirty="0"/>
              <a:t>SWP allocations trending downward since 2000</a:t>
            </a:r>
          </a:p>
          <a:p>
            <a:pPr marL="862231" lvl="2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US" sz="3300" dirty="0"/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C8EBE3-215B-4BFB-BFA1-7620307C7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1517788"/>
            <a:ext cx="8255762" cy="47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7654"/>
      </p:ext>
    </p:extLst>
  </p:cSld>
  <p:clrMapOvr>
    <a:masterClrMapping/>
  </p:clrMapOvr>
</p:sld>
</file>

<file path=ppt/theme/theme1.xml><?xml version="1.0" encoding="utf-8"?>
<a:theme xmlns:a="http://schemas.openxmlformats.org/drawingml/2006/main" name="TP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56760</TotalTime>
  <Words>686</Words>
  <Application>Microsoft Office PowerPoint</Application>
  <PresentationFormat>Custom</PresentationFormat>
  <Paragraphs>134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TPA Presentation Template</vt:lpstr>
      <vt:lpstr>Antelope Valley-East Kern Water Agency</vt:lpstr>
      <vt:lpstr>Outline</vt:lpstr>
      <vt:lpstr>Introduction to AVEK</vt:lpstr>
      <vt:lpstr>Introduction to AVEK</vt:lpstr>
      <vt:lpstr>Overview of Groundwater Banking</vt:lpstr>
      <vt:lpstr>Overview of Groundwater Banking</vt:lpstr>
      <vt:lpstr>Benefits of Groundwater Banking</vt:lpstr>
      <vt:lpstr>Regional Banking &amp; Recharge Projects</vt:lpstr>
      <vt:lpstr>Water Supply Scenario</vt:lpstr>
      <vt:lpstr>Drought Impacts Before Groundwater Banking</vt:lpstr>
      <vt:lpstr>Drought Resiliency after Groundwater Banking</vt:lpstr>
      <vt:lpstr>Supply, Demand &amp; Surplus</vt:lpstr>
      <vt:lpstr>Building a Sustainable Water Supply for the Future</vt:lpstr>
      <vt:lpstr>Building a Sustainable Water Supply for the Future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Conklin</dc:creator>
  <cp:lastModifiedBy>Stacy Davis</cp:lastModifiedBy>
  <cp:revision>2821</cp:revision>
  <cp:lastPrinted>2019-08-13T19:30:34Z</cp:lastPrinted>
  <dcterms:created xsi:type="dcterms:W3CDTF">2013-07-24T00:18:04Z</dcterms:created>
  <dcterms:modified xsi:type="dcterms:W3CDTF">2019-08-13T21:10:01Z</dcterms:modified>
</cp:coreProperties>
</file>