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81" r:id="rId5"/>
    <p:sldMasterId id="2147483723" r:id="rId6"/>
    <p:sldMasterId id="2147483726" r:id="rId7"/>
    <p:sldMasterId id="2147483737" r:id="rId8"/>
    <p:sldMasterId id="2147483743" r:id="rId9"/>
    <p:sldMasterId id="2147483794" r:id="rId10"/>
    <p:sldMasterId id="2147483750" r:id="rId11"/>
    <p:sldMasterId id="2147483761" r:id="rId12"/>
    <p:sldMasterId id="2147483767" r:id="rId13"/>
    <p:sldMasterId id="2147483770" r:id="rId14"/>
    <p:sldMasterId id="2147483773" r:id="rId15"/>
    <p:sldMasterId id="2147483777" r:id="rId16"/>
    <p:sldMasterId id="2147483781" r:id="rId17"/>
    <p:sldMasterId id="2147483800" r:id="rId18"/>
  </p:sldMasterIdLst>
  <p:notesMasterIdLst>
    <p:notesMasterId r:id="rId46"/>
  </p:notesMasterIdLst>
  <p:handoutMasterIdLst>
    <p:handoutMasterId r:id="rId47"/>
  </p:handoutMasterIdLst>
  <p:sldIdLst>
    <p:sldId id="256" r:id="rId19"/>
    <p:sldId id="296" r:id="rId20"/>
    <p:sldId id="366" r:id="rId21"/>
    <p:sldId id="388" r:id="rId22"/>
    <p:sldId id="382" r:id="rId23"/>
    <p:sldId id="375" r:id="rId24"/>
    <p:sldId id="380" r:id="rId25"/>
    <p:sldId id="381" r:id="rId26"/>
    <p:sldId id="367" r:id="rId27"/>
    <p:sldId id="384" r:id="rId28"/>
    <p:sldId id="402" r:id="rId29"/>
    <p:sldId id="389" r:id="rId30"/>
    <p:sldId id="386" r:id="rId31"/>
    <p:sldId id="390" r:id="rId32"/>
    <p:sldId id="395" r:id="rId33"/>
    <p:sldId id="368" r:id="rId34"/>
    <p:sldId id="403" r:id="rId35"/>
    <p:sldId id="285" r:id="rId36"/>
    <p:sldId id="396" r:id="rId37"/>
    <p:sldId id="397" r:id="rId38"/>
    <p:sldId id="391" r:id="rId39"/>
    <p:sldId id="392" r:id="rId40"/>
    <p:sldId id="393" r:id="rId41"/>
    <p:sldId id="398" r:id="rId42"/>
    <p:sldId id="404" r:id="rId43"/>
    <p:sldId id="399" r:id="rId44"/>
    <p:sldId id="34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14"/>
    <a:srgbClr val="231E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0F8704-076C-47E3-8B64-BA5440797084}">
  <a:tblStyle styleId="{C60F8704-076C-47E3-8B64-BA5440797084}" styleName="Jacobs Table Style 1">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Row>
    <a:n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eCell>
    <a:n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wCell>
  </a:tblStyle>
  <a:tblStyle styleId="{BFCAF012-7E69-4072-AFDE-7F0A5DE60C18}" styleName="Jacobs Table Style 2">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firstRow>
    <a:ne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eCell>
    <a:nw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wCell>
  </a:tblStyle>
  <a:tblStyle styleId="{B1232FDD-9FA7-48EA-B9EF-A92EB47FDDB2}" styleName="Jacobs Table Style 3">
    <a:wholeTbl>
      <a:tcTxStyle b="off">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noFill/>
        </a:fill>
      </a:tcStyle>
    </a:wholeTbl>
    <a:band2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solidFill>
            <a:schemeClr val="accent4"/>
          </a:solidFill>
        </a:fill>
      </a:tcStyle>
    </a:band2H>
    <a:band2V>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band2V>
    <a:la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lastCol>
    <a:fir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firstCol>
    <a:lastRow>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lastRow>
    <a:se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eCell>
    <a:sw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wCell>
    <a:firstRow>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ne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eCell>
    <a:nw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1" autoAdjust="0"/>
    <p:restoredTop sz="95195" autoAdjust="0"/>
  </p:normalViewPr>
  <p:slideViewPr>
    <p:cSldViewPr snapToGrid="0">
      <p:cViewPr varScale="1">
        <p:scale>
          <a:sx n="102" d="100"/>
          <a:sy n="102" d="100"/>
        </p:scale>
        <p:origin x="132" y="24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notesMaster" Target="notesMasters/notesMaster1.xml"/><Relationship Id="rId20" Type="http://schemas.openxmlformats.org/officeDocument/2006/relationships/slide" Target="slides/slide2.xml"/><Relationship Id="rId41"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97A51D-465D-438D-BB65-13C4828FA74D}" type="datetimeFigureOut">
              <a:rPr lang="en-US" smtClean="0"/>
              <a:t>2/17/2020</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2567-BB9E-4E87-B24B-87AB2D30DD49}" type="datetimeFigureOut">
              <a:rPr lang="en-US" smtClean="0"/>
              <a:t>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4.xml"/><Relationship Id="rId6" Type="http://schemas.openxmlformats.org/officeDocument/2006/relationships/image" Target="../media/image13.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s://www.youtube.com/user/jacobsworldwide"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2F044E3-ABA8-4FCA-8DB3-9D2A3AF5A9B2}"/>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761BC7D-F6A8-4B8C-8988-78A8B2B3A641}"/>
              </a:ext>
            </a:extLst>
          </p:cNvPr>
          <p:cNvSpPr/>
          <p:nvPr userDrawn="1"/>
        </p:nvSpPr>
        <p:spPr>
          <a:xfrm>
            <a:off x="8025618" y="0"/>
            <a:ext cx="1287194"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E10D0F1-8F2C-4DDA-9888-4013DEBE3F5A}"/>
              </a:ext>
            </a:extLst>
          </p:cNvPr>
          <p:cNvSpPr>
            <a:spLocks noGrp="1"/>
          </p:cNvSpPr>
          <p:nvPr>
            <p:ph type="ctrTitle" hasCustomPrompt="1"/>
          </p:nvPr>
        </p:nvSpPr>
        <p:spPr>
          <a:xfrm>
            <a:off x="1554480" y="2156384"/>
            <a:ext cx="624649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E9BE650-88FB-4C28-A8AF-D711AFE8B77B}"/>
              </a:ext>
            </a:extLst>
          </p:cNvPr>
          <p:cNvSpPr/>
          <p:nvPr userDrawn="1"/>
        </p:nvSpPr>
        <p:spPr>
          <a:xfrm>
            <a:off x="0" y="0"/>
            <a:ext cx="73152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28F98B98-D7C6-46EC-9267-729CE83E3102}"/>
              </a:ext>
            </a:extLst>
          </p:cNvPr>
          <p:cNvSpPr>
            <a:spLocks noGrp="1"/>
          </p:cNvSpPr>
          <p:nvPr>
            <p:ph type="subTitle" idx="1" hasCustomPrompt="1"/>
          </p:nvPr>
        </p:nvSpPr>
        <p:spPr>
          <a:xfrm>
            <a:off x="1554480" y="3852907"/>
            <a:ext cx="62464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0209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86574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 Ou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1656-C2FD-466C-B7C3-FC6B03F8818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1D197654-0DB1-46A5-9D03-4158FA83A7B0}"/>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FCFADE39-B301-4F03-A453-25A4818E49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820C2E97-4368-447C-B42D-D1C825CCF02A}"/>
              </a:ext>
            </a:extLst>
          </p:cNvPr>
          <p:cNvSpPr/>
          <p:nvPr userDrawn="1"/>
        </p:nvSpPr>
        <p:spPr>
          <a:xfrm>
            <a:off x="320040" y="1322778"/>
            <a:ext cx="3461847" cy="4712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96EFC68-D184-4B79-A916-25A14862657A}"/>
              </a:ext>
            </a:extLst>
          </p:cNvPr>
          <p:cNvCxnSpPr/>
          <p:nvPr userDrawn="1"/>
        </p:nvCxnSpPr>
        <p:spPr>
          <a:xfrm>
            <a:off x="3703320" y="1659472"/>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D07391-6298-4B32-9948-54BF378A16F2}"/>
              </a:ext>
            </a:extLst>
          </p:cNvPr>
          <p:cNvCxnSpPr/>
          <p:nvPr userDrawn="1"/>
        </p:nvCxnSpPr>
        <p:spPr>
          <a:xfrm>
            <a:off x="3703320" y="3951448"/>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FAA21E52-54F3-416D-BB6A-A17F9641F522}"/>
              </a:ext>
            </a:extLst>
          </p:cNvPr>
          <p:cNvSpPr>
            <a:spLocks noGrp="1"/>
          </p:cNvSpPr>
          <p:nvPr>
            <p:ph type="body" sz="quarter" idx="14"/>
          </p:nvPr>
        </p:nvSpPr>
        <p:spPr>
          <a:xfrm>
            <a:off x="320040" y="1491451"/>
            <a:ext cx="3461847" cy="4543580"/>
          </a:xfrm>
          <a:noFill/>
        </p:spPr>
        <p:txBody>
          <a:bodyPr/>
          <a:lstStyle>
            <a:lvl1pPr marL="270000" indent="0">
              <a:buFont typeface="Arial" panose="020B0604020202020204" pitchFamily="34" charset="0"/>
              <a:buNone/>
              <a:defRPr sz="1800" b="0">
                <a:solidFill>
                  <a:schemeClr val="bg1"/>
                </a:solidFill>
              </a:defRPr>
            </a:lvl1pPr>
          </a:lstStyle>
          <a:p>
            <a:pPr lvl="0"/>
            <a:endParaRPr lang="en-AU" dirty="0"/>
          </a:p>
        </p:txBody>
      </p:sp>
      <p:sp>
        <p:nvSpPr>
          <p:cNvPr id="9" name="Text Placeholder 19">
            <a:extLst>
              <a:ext uri="{FF2B5EF4-FFF2-40B4-BE49-F238E27FC236}">
                <a16:creationId xmlns:a16="http://schemas.microsoft.com/office/drawing/2014/main" id="{F99D3761-CC25-475C-9EA9-97418108F4DD}"/>
              </a:ext>
            </a:extLst>
          </p:cNvPr>
          <p:cNvSpPr>
            <a:spLocks noGrp="1"/>
          </p:cNvSpPr>
          <p:nvPr>
            <p:ph type="body" sz="quarter" idx="15" hasCustomPrompt="1"/>
          </p:nvPr>
        </p:nvSpPr>
        <p:spPr>
          <a:xfrm>
            <a:off x="4057649" y="1324685"/>
            <a:ext cx="3806825" cy="333531"/>
          </a:xfrm>
        </p:spPr>
        <p:txBody>
          <a:bodyPr/>
          <a:lstStyle>
            <a:lvl1pPr marL="0" indent="0">
              <a:buNone/>
              <a:defRPr sz="1800"/>
            </a:lvl1pPr>
          </a:lstStyle>
          <a:p>
            <a:pPr lvl="0"/>
            <a:r>
              <a:rPr lang="en-US" dirty="0"/>
              <a:t>Heading 18pt bold</a:t>
            </a:r>
          </a:p>
        </p:txBody>
      </p:sp>
      <p:sp>
        <p:nvSpPr>
          <p:cNvPr id="10" name="Text Placeholder 19">
            <a:extLst>
              <a:ext uri="{FF2B5EF4-FFF2-40B4-BE49-F238E27FC236}">
                <a16:creationId xmlns:a16="http://schemas.microsoft.com/office/drawing/2014/main" id="{7D6EECA4-907A-4FEC-8F0D-636E9AF9FA00}"/>
              </a:ext>
            </a:extLst>
          </p:cNvPr>
          <p:cNvSpPr>
            <a:spLocks noGrp="1"/>
          </p:cNvSpPr>
          <p:nvPr>
            <p:ph type="body" sz="quarter" idx="16" hasCustomPrompt="1"/>
          </p:nvPr>
        </p:nvSpPr>
        <p:spPr>
          <a:xfrm>
            <a:off x="8065135" y="1321537"/>
            <a:ext cx="3806825" cy="333531"/>
          </a:xfrm>
        </p:spPr>
        <p:txBody>
          <a:bodyPr/>
          <a:lstStyle>
            <a:lvl1pPr marL="0" indent="0">
              <a:buNone/>
              <a:defRPr sz="1800"/>
            </a:lvl1pPr>
          </a:lstStyle>
          <a:p>
            <a:pPr lvl="0"/>
            <a:r>
              <a:rPr lang="en-US" dirty="0"/>
              <a:t>Heading 18pt bold</a:t>
            </a:r>
          </a:p>
        </p:txBody>
      </p:sp>
      <p:sp>
        <p:nvSpPr>
          <p:cNvPr id="11" name="Text Placeholder 22">
            <a:extLst>
              <a:ext uri="{FF2B5EF4-FFF2-40B4-BE49-F238E27FC236}">
                <a16:creationId xmlns:a16="http://schemas.microsoft.com/office/drawing/2014/main" id="{BE69E79B-8A3B-4EDE-99F2-89DFB06CE343}"/>
              </a:ext>
            </a:extLst>
          </p:cNvPr>
          <p:cNvSpPr>
            <a:spLocks noGrp="1"/>
          </p:cNvSpPr>
          <p:nvPr>
            <p:ph type="body" sz="quarter" idx="17" hasCustomPrompt="1"/>
          </p:nvPr>
        </p:nvSpPr>
        <p:spPr>
          <a:xfrm>
            <a:off x="4057650" y="1766084"/>
            <a:ext cx="3806825" cy="1705079"/>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2" name="Text Placeholder 22">
            <a:extLst>
              <a:ext uri="{FF2B5EF4-FFF2-40B4-BE49-F238E27FC236}">
                <a16:creationId xmlns:a16="http://schemas.microsoft.com/office/drawing/2014/main" id="{A015B414-1C12-4184-986E-CF6827AFDBE2}"/>
              </a:ext>
            </a:extLst>
          </p:cNvPr>
          <p:cNvSpPr>
            <a:spLocks noGrp="1"/>
          </p:cNvSpPr>
          <p:nvPr>
            <p:ph type="body" sz="quarter" idx="18" hasCustomPrompt="1"/>
          </p:nvPr>
        </p:nvSpPr>
        <p:spPr>
          <a:xfrm>
            <a:off x="8140238" y="1766084"/>
            <a:ext cx="3806825" cy="1685152"/>
          </a:xfrm>
        </p:spPr>
        <p:txBody>
          <a:bodyPr/>
          <a:lstStyle>
            <a:lvl1pPr>
              <a:defRPr sz="1800" b="0"/>
            </a:lvl1pPr>
            <a:lvl2pPr marL="270000" indent="0">
              <a:buNone/>
              <a:defRPr sz="1800"/>
            </a:lvl2pPr>
            <a:lvl3pPr>
              <a:defRPr sz="1800"/>
            </a:lvl3pPr>
            <a:lvl4pPr>
              <a:defRPr sz="1800"/>
            </a:lvl4pPr>
            <a:lvl5pPr>
              <a:defRPr sz="1800"/>
            </a:lvl5pPr>
          </a:lstStyle>
          <a:p>
            <a:pPr lvl="0"/>
            <a:r>
              <a:rPr lang="en-US" dirty="0"/>
              <a:t>Bullet 18pt</a:t>
            </a:r>
          </a:p>
        </p:txBody>
      </p:sp>
      <p:sp>
        <p:nvSpPr>
          <p:cNvPr id="13" name="Text Placeholder 19">
            <a:extLst>
              <a:ext uri="{FF2B5EF4-FFF2-40B4-BE49-F238E27FC236}">
                <a16:creationId xmlns:a16="http://schemas.microsoft.com/office/drawing/2014/main" id="{68BE961A-380D-4FE0-ADDB-40CA56DB96F8}"/>
              </a:ext>
            </a:extLst>
          </p:cNvPr>
          <p:cNvSpPr>
            <a:spLocks noGrp="1"/>
          </p:cNvSpPr>
          <p:nvPr>
            <p:ph type="body" sz="quarter" idx="19" hasCustomPrompt="1"/>
          </p:nvPr>
        </p:nvSpPr>
        <p:spPr>
          <a:xfrm>
            <a:off x="4057650" y="3599069"/>
            <a:ext cx="3806825" cy="333531"/>
          </a:xfrm>
        </p:spPr>
        <p:txBody>
          <a:bodyPr/>
          <a:lstStyle>
            <a:lvl1pPr marL="0" indent="0">
              <a:buNone/>
              <a:defRPr sz="1800"/>
            </a:lvl1pPr>
          </a:lstStyle>
          <a:p>
            <a:pPr lvl="0"/>
            <a:r>
              <a:rPr lang="en-US" dirty="0"/>
              <a:t>Heading 18pt bold</a:t>
            </a:r>
          </a:p>
        </p:txBody>
      </p:sp>
      <p:sp>
        <p:nvSpPr>
          <p:cNvPr id="14" name="Text Placeholder 19">
            <a:extLst>
              <a:ext uri="{FF2B5EF4-FFF2-40B4-BE49-F238E27FC236}">
                <a16:creationId xmlns:a16="http://schemas.microsoft.com/office/drawing/2014/main" id="{4AF29BE0-6872-434B-A2DB-EE2D16805B90}"/>
              </a:ext>
            </a:extLst>
          </p:cNvPr>
          <p:cNvSpPr>
            <a:spLocks noGrp="1"/>
          </p:cNvSpPr>
          <p:nvPr>
            <p:ph type="body" sz="quarter" idx="20" hasCustomPrompt="1"/>
          </p:nvPr>
        </p:nvSpPr>
        <p:spPr>
          <a:xfrm>
            <a:off x="8140238" y="3599069"/>
            <a:ext cx="3806825" cy="333531"/>
          </a:xfrm>
        </p:spPr>
        <p:txBody>
          <a:bodyPr/>
          <a:lstStyle>
            <a:lvl1pPr marL="0" indent="0">
              <a:buNone/>
              <a:defRPr sz="1800"/>
            </a:lvl1pPr>
          </a:lstStyle>
          <a:p>
            <a:pPr lvl="0"/>
            <a:r>
              <a:rPr lang="en-US" dirty="0"/>
              <a:t>Heading 18pt bold</a:t>
            </a:r>
          </a:p>
        </p:txBody>
      </p:sp>
      <p:sp>
        <p:nvSpPr>
          <p:cNvPr id="15" name="Text Placeholder 22">
            <a:extLst>
              <a:ext uri="{FF2B5EF4-FFF2-40B4-BE49-F238E27FC236}">
                <a16:creationId xmlns:a16="http://schemas.microsoft.com/office/drawing/2014/main" id="{BC7ED4A9-0E84-4C79-B66B-97D4848DED19}"/>
              </a:ext>
            </a:extLst>
          </p:cNvPr>
          <p:cNvSpPr>
            <a:spLocks noGrp="1"/>
          </p:cNvSpPr>
          <p:nvPr>
            <p:ph type="body" sz="quarter" idx="21" hasCustomPrompt="1"/>
          </p:nvPr>
        </p:nvSpPr>
        <p:spPr>
          <a:xfrm>
            <a:off x="4057650" y="4050330"/>
            <a:ext cx="3806825" cy="1984697"/>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6" name="Text Placeholder 22">
            <a:extLst>
              <a:ext uri="{FF2B5EF4-FFF2-40B4-BE49-F238E27FC236}">
                <a16:creationId xmlns:a16="http://schemas.microsoft.com/office/drawing/2014/main" id="{B0C859D5-2685-4912-9CE7-B2F0DB0F5B2E}"/>
              </a:ext>
            </a:extLst>
          </p:cNvPr>
          <p:cNvSpPr>
            <a:spLocks noGrp="1"/>
          </p:cNvSpPr>
          <p:nvPr>
            <p:ph type="body" sz="quarter" idx="22" hasCustomPrompt="1"/>
          </p:nvPr>
        </p:nvSpPr>
        <p:spPr>
          <a:xfrm>
            <a:off x="8140237" y="4054590"/>
            <a:ext cx="3806825" cy="1980435"/>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cxnSp>
        <p:nvCxnSpPr>
          <p:cNvPr id="17" name="Straight Connector 16">
            <a:extLst>
              <a:ext uri="{FF2B5EF4-FFF2-40B4-BE49-F238E27FC236}">
                <a16:creationId xmlns:a16="http://schemas.microsoft.com/office/drawing/2014/main" id="{65365AE4-3D7E-424A-8278-F0ACBA632164}"/>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4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8539D4AB-3B1C-4E30-96BC-94F95DC3DC2C}"/>
              </a:ext>
            </a:extLst>
          </p:cNvPr>
          <p:cNvSpPr>
            <a:spLocks noGrp="1"/>
          </p:cNvSpPr>
          <p:nvPr>
            <p:ph type="body" sz="quarter" idx="12"/>
          </p:nvPr>
        </p:nvSpPr>
        <p:spPr>
          <a:xfrm>
            <a:off x="320675" y="1295400"/>
            <a:ext cx="5600731"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BB487E3-ADFD-4570-B110-D2970F1AD9DD}"/>
              </a:ext>
            </a:extLst>
          </p:cNvPr>
          <p:cNvSpPr>
            <a:spLocks noGrp="1"/>
          </p:cNvSpPr>
          <p:nvPr>
            <p:ph type="body" sz="quarter" idx="13"/>
          </p:nvPr>
        </p:nvSpPr>
        <p:spPr>
          <a:xfrm>
            <a:off x="6096000" y="1295400"/>
            <a:ext cx="5775325"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732825ED-BD95-4865-80A8-E985D903046C}"/>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3665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(grayscale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0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 (grayscale only)</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able Placeholder 5">
            <a:extLst>
              <a:ext uri="{FF2B5EF4-FFF2-40B4-BE49-F238E27FC236}">
                <a16:creationId xmlns:a16="http://schemas.microsoft.com/office/drawing/2014/main" id="{2E6DF4B8-0E9A-4572-9D84-7FB746A7EE4F}"/>
              </a:ext>
            </a:extLst>
          </p:cNvPr>
          <p:cNvSpPr>
            <a:spLocks noGrp="1"/>
          </p:cNvSpPr>
          <p:nvPr>
            <p:ph type="tbl" sz="quarter" idx="12"/>
          </p:nvPr>
        </p:nvSpPr>
        <p:spPr>
          <a:xfrm>
            <a:off x="320675" y="1270000"/>
            <a:ext cx="11520488" cy="4900613"/>
          </a:xfrm>
        </p:spPr>
        <p:txBody>
          <a:bodyPr/>
          <a:lstStyle/>
          <a:p>
            <a:endParaRPr lang="en-US"/>
          </a:p>
        </p:txBody>
      </p:sp>
      <p:cxnSp>
        <p:nvCxnSpPr>
          <p:cNvPr id="7" name="Straight Connector 6">
            <a:extLst>
              <a:ext uri="{FF2B5EF4-FFF2-40B4-BE49-F238E27FC236}">
                <a16:creationId xmlns:a16="http://schemas.microsoft.com/office/drawing/2014/main" id="{E8E02981-79B5-4705-8325-C1D052E39D26}"/>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2518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A51B5E-96D1-4E18-B935-4CC30A1D0366}"/>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12192000" cy="6858000"/>
          </a:xfrm>
        </p:spPr>
        <p:txBody>
          <a:bodyPr/>
          <a:lstStyle/>
          <a:p>
            <a:endParaRPr lang="en-US" dirty="0"/>
          </a:p>
        </p:txBody>
      </p:sp>
    </p:spTree>
    <p:extLst>
      <p:ext uri="{BB962C8B-B14F-4D97-AF65-F5344CB8AC3E}">
        <p14:creationId xmlns:p14="http://schemas.microsoft.com/office/powerpoint/2010/main" val="2535492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Layout Colo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76120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(color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14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quence With Char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1BB5-1354-48E9-BFA8-55B3A9C9EFFA}"/>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4F0D6937-1C0E-4E12-B098-0AA0EEDF9945}"/>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F7D35466-D06D-47B8-AF05-9E4B4D6FD39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9315791A-994C-47EA-AF8F-6619808C2C67}"/>
              </a:ext>
            </a:extLst>
          </p:cNvPr>
          <p:cNvSpPr/>
          <p:nvPr userDrawn="1"/>
        </p:nvSpPr>
        <p:spPr>
          <a:xfrm>
            <a:off x="11719596" y="1131265"/>
            <a:ext cx="468059" cy="513776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2822224-430E-479F-9F88-A17A467B3336}"/>
              </a:ext>
            </a:extLst>
          </p:cNvPr>
          <p:cNvSpPr/>
          <p:nvPr userDrawn="1"/>
        </p:nvSpPr>
        <p:spPr>
          <a:xfrm>
            <a:off x="9059248" y="1129431"/>
            <a:ext cx="178177" cy="51377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B5D62827-1785-4BAD-8061-F5AAFF6C5B0F}"/>
              </a:ext>
            </a:extLst>
          </p:cNvPr>
          <p:cNvSpPr>
            <a:spLocks noGrp="1"/>
          </p:cNvSpPr>
          <p:nvPr>
            <p:ph type="pic" sz="quarter" idx="14" hasCustomPrompt="1"/>
          </p:nvPr>
        </p:nvSpPr>
        <p:spPr>
          <a:xfrm>
            <a:off x="9237426" y="1132605"/>
            <a:ext cx="2482170" cy="5130693"/>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8AE834EF-D84C-4BF2-BFA1-05270AFEB2E0}"/>
              </a:ext>
            </a:extLst>
          </p:cNvPr>
          <p:cNvSpPr>
            <a:spLocks noGrp="1"/>
          </p:cNvSpPr>
          <p:nvPr>
            <p:ph type="chart" sz="quarter" idx="15"/>
          </p:nvPr>
        </p:nvSpPr>
        <p:spPr>
          <a:xfrm>
            <a:off x="1376039" y="1376363"/>
            <a:ext cx="7323462" cy="4616450"/>
          </a:xfrm>
        </p:spPr>
        <p:txBody>
          <a:bodyPr/>
          <a:lstStyle/>
          <a:p>
            <a:endParaRPr lang="en-AU"/>
          </a:p>
        </p:txBody>
      </p:sp>
      <p:pic>
        <p:nvPicPr>
          <p:cNvPr id="10" name="Picture 9">
            <a:extLst>
              <a:ext uri="{FF2B5EF4-FFF2-40B4-BE49-F238E27FC236}">
                <a16:creationId xmlns:a16="http://schemas.microsoft.com/office/drawing/2014/main" id="{DF4C7CA2-CC1F-4246-AC10-608C5658D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53" y="1130724"/>
            <a:ext cx="781674" cy="5133885"/>
          </a:xfrm>
          <a:prstGeom prst="rect">
            <a:avLst/>
          </a:prstGeom>
        </p:spPr>
      </p:pic>
      <p:sp>
        <p:nvSpPr>
          <p:cNvPr id="11" name="Rectangle 10">
            <a:extLst>
              <a:ext uri="{FF2B5EF4-FFF2-40B4-BE49-F238E27FC236}">
                <a16:creationId xmlns:a16="http://schemas.microsoft.com/office/drawing/2014/main" id="{AF936E9D-FAAF-4359-9646-42BB8083A83D}"/>
              </a:ext>
            </a:extLst>
          </p:cNvPr>
          <p:cNvSpPr/>
          <p:nvPr userDrawn="1"/>
        </p:nvSpPr>
        <p:spPr>
          <a:xfrm>
            <a:off x="914746" y="1130725"/>
            <a:ext cx="178177" cy="513388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194DE0-771D-4E85-9557-42E55A914078}"/>
              </a:ext>
            </a:extLst>
          </p:cNvPr>
          <p:cNvSpPr/>
          <p:nvPr userDrawn="1"/>
        </p:nvSpPr>
        <p:spPr>
          <a:xfrm>
            <a:off x="0" y="1130725"/>
            <a:ext cx="235199" cy="51338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7405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quence With Tex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6CC4-6411-43E1-93B4-8A5BA889D674}"/>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D443687C-07B7-45EE-B00A-D45EF872CA9E}"/>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885AA9DB-CDAA-44A6-8B2C-AA139D47AB8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2" name="Rectangle 11">
            <a:extLst>
              <a:ext uri="{FF2B5EF4-FFF2-40B4-BE49-F238E27FC236}">
                <a16:creationId xmlns:a16="http://schemas.microsoft.com/office/drawing/2014/main" id="{B259470E-28BC-42CD-B3BC-C1121199C8AF}"/>
              </a:ext>
            </a:extLst>
          </p:cNvPr>
          <p:cNvSpPr/>
          <p:nvPr userDrawn="1"/>
        </p:nvSpPr>
        <p:spPr>
          <a:xfrm>
            <a:off x="-3388" y="1135753"/>
            <a:ext cx="323428"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72D19543-36F7-49CF-A2AC-78E22B3AD8DD}"/>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BF31609C-A4A0-439F-B2B0-DC52E7B33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038" y="1135754"/>
            <a:ext cx="1293566" cy="5137074"/>
          </a:xfrm>
          <a:prstGeom prst="rect">
            <a:avLst/>
          </a:prstGeom>
        </p:spPr>
      </p:pic>
      <p:sp>
        <p:nvSpPr>
          <p:cNvPr id="16" name="Rectangle 15">
            <a:extLst>
              <a:ext uri="{FF2B5EF4-FFF2-40B4-BE49-F238E27FC236}">
                <a16:creationId xmlns:a16="http://schemas.microsoft.com/office/drawing/2014/main" id="{9C190A57-2499-4646-8A4D-3B32878DE964}"/>
              </a:ext>
            </a:extLst>
          </p:cNvPr>
          <p:cNvSpPr/>
          <p:nvPr userDrawn="1"/>
        </p:nvSpPr>
        <p:spPr>
          <a:xfrm>
            <a:off x="11979053" y="1133056"/>
            <a:ext cx="228198" cy="513707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2ACDB13-308D-4082-94EA-272040BC1EBC}"/>
              </a:ext>
            </a:extLst>
          </p:cNvPr>
          <p:cNvSpPr/>
          <p:nvPr userDrawn="1"/>
        </p:nvSpPr>
        <p:spPr>
          <a:xfrm>
            <a:off x="5468917" y="1133056"/>
            <a:ext cx="250502" cy="5139772"/>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419ADD3-46B5-4A28-A85A-7B7176D9F60D}"/>
              </a:ext>
            </a:extLst>
          </p:cNvPr>
          <p:cNvSpPr/>
          <p:nvPr userDrawn="1"/>
        </p:nvSpPr>
        <p:spPr>
          <a:xfrm>
            <a:off x="6910334" y="1133057"/>
            <a:ext cx="5072552" cy="51397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63005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146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elcome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68E157-88B7-4AAD-A891-27277CF9C3D8}"/>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ACC420EA-22DA-45E9-BB28-B33157A3E94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0B4863CD-19E6-42EA-B675-B2B9565E2DA9}"/>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4"/>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4"/>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EB50EA94-1A74-45E5-852A-8143BC0C1CB3}"/>
              </a:ext>
            </a:extLst>
          </p:cNvPr>
          <p:cNvGrpSpPr/>
          <p:nvPr userDrawn="1"/>
        </p:nvGrpSpPr>
        <p:grpSpPr>
          <a:xfrm>
            <a:off x="9059248" y="1136662"/>
            <a:ext cx="3128407" cy="5100666"/>
            <a:chOff x="9059248" y="1136662"/>
            <a:chExt cx="3128407" cy="5100666"/>
          </a:xfrm>
        </p:grpSpPr>
        <p:sp>
          <p:nvSpPr>
            <p:cNvPr id="7" name="Rectangle 6">
              <a:extLst>
                <a:ext uri="{FF2B5EF4-FFF2-40B4-BE49-F238E27FC236}">
                  <a16:creationId xmlns:a16="http://schemas.microsoft.com/office/drawing/2014/main" id="{5E52C98D-ECE5-4E17-A601-055712F3DC82}"/>
                </a:ext>
              </a:extLst>
            </p:cNvPr>
            <p:cNvSpPr/>
            <p:nvPr userDrawn="1"/>
          </p:nvSpPr>
          <p:spPr>
            <a:xfrm>
              <a:off x="11719596" y="1137133"/>
              <a:ext cx="468059" cy="5100194"/>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D55178-DEFC-49F4-868F-64539CB1B3FB}"/>
                </a:ext>
              </a:extLst>
            </p:cNvPr>
            <p:cNvSpPr/>
            <p:nvPr userDrawn="1"/>
          </p:nvSpPr>
          <p:spPr>
            <a:xfrm>
              <a:off x="9059248" y="1136662"/>
              <a:ext cx="178177" cy="5100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CFBC6CF-E7E4-47D4-B800-2C3D345554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8524" y="1136662"/>
              <a:ext cx="2481072" cy="5095196"/>
            </a:xfrm>
            <a:prstGeom prst="rect">
              <a:avLst/>
            </a:prstGeom>
          </p:spPr>
        </p:pic>
      </p:grpSp>
      <p:grpSp>
        <p:nvGrpSpPr>
          <p:cNvPr id="11" name="Group 10">
            <a:extLst>
              <a:ext uri="{FF2B5EF4-FFF2-40B4-BE49-F238E27FC236}">
                <a16:creationId xmlns:a16="http://schemas.microsoft.com/office/drawing/2014/main" id="{BF624785-CFFC-4F3B-B653-3DB1CA8ED173}"/>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65A65F8B-C1EB-4923-A45C-C0E78ABF1F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793" y="1124375"/>
              <a:ext cx="781674" cy="5120640"/>
            </a:xfrm>
            <a:prstGeom prst="rect">
              <a:avLst/>
            </a:prstGeom>
          </p:spPr>
        </p:pic>
        <p:sp>
          <p:nvSpPr>
            <p:cNvPr id="13" name="Rectangle 12">
              <a:extLst>
                <a:ext uri="{FF2B5EF4-FFF2-40B4-BE49-F238E27FC236}">
                  <a16:creationId xmlns:a16="http://schemas.microsoft.com/office/drawing/2014/main" id="{3A58F8F3-0D46-40E5-8F15-5F653C2FC106}"/>
                </a:ext>
              </a:extLst>
            </p:cNvPr>
            <p:cNvSpPr/>
            <p:nvPr userDrawn="1"/>
          </p:nvSpPr>
          <p:spPr>
            <a:xfrm>
              <a:off x="914746" y="1124375"/>
              <a:ext cx="178177" cy="5120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344105-A525-4629-BEC9-12FC1110EE4B}"/>
                </a:ext>
              </a:extLst>
            </p:cNvPr>
            <p:cNvSpPr/>
            <p:nvPr userDrawn="1"/>
          </p:nvSpPr>
          <p:spPr>
            <a:xfrm>
              <a:off x="0" y="1124375"/>
              <a:ext cx="235199" cy="5120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39EB30F4-7D33-46D2-BA83-6A6DFFE7B246}"/>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928433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9320-1B92-4877-9ED2-0920B6F3509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53D9993-F679-40EC-97D3-597F79C7051F}"/>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BE6C2C7B-4695-4DBD-BC4A-95D6AF7465A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76726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570192" y="0"/>
            <a:ext cx="10621807" cy="5411469"/>
            <a:chOff x="1570192" y="0"/>
            <a:chExt cx="10621807"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tx1"/>
                </a:solidFill>
              </a:defRPr>
            </a:lvl1pPr>
          </a:lstStyle>
          <a:p>
            <a:r>
              <a:rPr lang="en-US" dirty="0"/>
              <a:t>Thank You</a:t>
            </a:r>
          </a:p>
        </p:txBody>
      </p:sp>
    </p:spTree>
    <p:extLst>
      <p:ext uri="{BB962C8B-B14F-4D97-AF65-F5344CB8AC3E}">
        <p14:creationId xmlns:p14="http://schemas.microsoft.com/office/powerpoint/2010/main" val="668012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914401" y="0"/>
            <a:ext cx="11277599" cy="5943600"/>
            <a:chOff x="922993" y="0"/>
            <a:chExt cx="11277599"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85A3F116-CE8A-4091-B050-6E29E36E1903}"/>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tx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id="{12C11AF5-FE73-497F-836F-C894AEFF5F39}"/>
              </a:ext>
            </a:extLst>
          </p:cNvPr>
          <p:cNvGrpSpPr/>
          <p:nvPr userDrawn="1"/>
        </p:nvGrpSpPr>
        <p:grpSpPr>
          <a:xfrm>
            <a:off x="1605241" y="6137360"/>
            <a:ext cx="3120205" cy="410030"/>
            <a:chOff x="1605241" y="6137360"/>
            <a:chExt cx="3120205" cy="410030"/>
          </a:xfrm>
        </p:grpSpPr>
        <p:pic>
          <p:nvPicPr>
            <p:cNvPr id="19" name="Picture 18">
              <a:hlinkClick r:id="rId3"/>
              <a:extLst>
                <a:ext uri="{FF2B5EF4-FFF2-40B4-BE49-F238E27FC236}">
                  <a16:creationId xmlns:a16="http://schemas.microsoft.com/office/drawing/2014/main"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731959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371375"/>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Yellow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8F91E-E23C-4007-8942-C29B792D8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912" y="468"/>
            <a:ext cx="9049374" cy="6857532"/>
          </a:xfrm>
          <a:prstGeom prst="rect">
            <a:avLst/>
          </a:prstGeom>
        </p:spPr>
      </p:pic>
      <p:sp>
        <p:nvSpPr>
          <p:cNvPr id="4" name="Rectangle 3">
            <a:extLst>
              <a:ext uri="{FF2B5EF4-FFF2-40B4-BE49-F238E27FC236}">
                <a16:creationId xmlns:a16="http://schemas.microsoft.com/office/drawing/2014/main" id="{F5E3A1F5-0141-4DDA-B919-62B16FDC4624}"/>
              </a:ext>
            </a:extLst>
          </p:cNvPr>
          <p:cNvSpPr/>
          <p:nvPr userDrawn="1"/>
        </p:nvSpPr>
        <p:spPr>
          <a:xfrm>
            <a:off x="9298079" y="0"/>
            <a:ext cx="1745841"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424CE7-6080-4956-AC1C-89109849331C}"/>
              </a:ext>
            </a:extLst>
          </p:cNvPr>
          <p:cNvSpPr/>
          <p:nvPr userDrawn="1"/>
        </p:nvSpPr>
        <p:spPr>
          <a:xfrm>
            <a:off x="11043919" y="0"/>
            <a:ext cx="929075"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DC8FA6-C9F4-4B67-A8D8-A5B65CE458C7}"/>
              </a:ext>
            </a:extLst>
          </p:cNvPr>
          <p:cNvSpPr/>
          <p:nvPr userDrawn="1"/>
        </p:nvSpPr>
        <p:spPr>
          <a:xfrm>
            <a:off x="11972995" y="0"/>
            <a:ext cx="304139"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F86D3B7-F58D-422E-8863-B9622893D9D5}"/>
              </a:ext>
            </a:extLst>
          </p:cNvPr>
          <p:cNvSpPr>
            <a:spLocks noGrp="1"/>
          </p:cNvSpPr>
          <p:nvPr>
            <p:ph type="ctrTitle" hasCustomPrompt="1"/>
          </p:nvPr>
        </p:nvSpPr>
        <p:spPr>
          <a:xfrm>
            <a:off x="640080" y="2104056"/>
            <a:ext cx="8686800" cy="1463040"/>
          </a:xfrm>
          <a:prstGeom prst="rect">
            <a:avLst/>
          </a:prstGeom>
          <a:noFill/>
        </p:spPr>
        <p:txBody>
          <a:bodyPr anchor="b">
            <a:noAutofit/>
          </a:bodyPr>
          <a:lstStyle>
            <a:lvl1pPr algn="l">
              <a:defRPr sz="4800" b="1">
                <a:solidFill>
                  <a:schemeClr val="tx1"/>
                </a:solidFill>
              </a:defRPr>
            </a:lvl1pPr>
          </a:lstStyle>
          <a:p>
            <a:r>
              <a:rPr lang="en-US" dirty="0"/>
              <a:t>Presentation title, 48pt bold</a:t>
            </a:r>
            <a:br>
              <a:rPr lang="en-US" dirty="0"/>
            </a:br>
            <a:r>
              <a:rPr lang="en-US" dirty="0"/>
              <a:t>Two line limit</a:t>
            </a:r>
          </a:p>
        </p:txBody>
      </p:sp>
      <p:pic>
        <p:nvPicPr>
          <p:cNvPr id="9" name="Picture 8">
            <a:extLst>
              <a:ext uri="{FF2B5EF4-FFF2-40B4-BE49-F238E27FC236}">
                <a16:creationId xmlns:a16="http://schemas.microsoft.com/office/drawing/2014/main" id="{44DB28C6-8802-4686-BB18-1757357F27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2947" y="6121892"/>
            <a:ext cx="3769325" cy="420656"/>
          </a:xfrm>
          <a:prstGeom prst="rect">
            <a:avLst/>
          </a:prstGeom>
        </p:spPr>
      </p:pic>
      <p:sp>
        <p:nvSpPr>
          <p:cNvPr id="10" name="Text Placeholder 5">
            <a:extLst>
              <a:ext uri="{FF2B5EF4-FFF2-40B4-BE49-F238E27FC236}">
                <a16:creationId xmlns:a16="http://schemas.microsoft.com/office/drawing/2014/main" id="{E6785237-1B29-4A2F-907B-E329C5EB0FE9}"/>
              </a:ext>
            </a:extLst>
          </p:cNvPr>
          <p:cNvSpPr>
            <a:spLocks noGrp="1"/>
          </p:cNvSpPr>
          <p:nvPr>
            <p:ph type="body" sz="quarter" idx="10" hasCustomPrompt="1"/>
          </p:nvPr>
        </p:nvSpPr>
        <p:spPr>
          <a:xfrm>
            <a:off x="639763" y="3808413"/>
            <a:ext cx="8658225" cy="1776412"/>
          </a:xfrm>
          <a:prstGeom prst="rect">
            <a:avLst/>
          </a:prstGeom>
        </p:spPr>
        <p:txBody>
          <a:bodyPr/>
          <a:lstStyle>
            <a:lvl1pPr marL="0" indent="0">
              <a:buFontTx/>
              <a:buNone/>
              <a:defRPr>
                <a:solidFill>
                  <a:schemeClr val="tx1"/>
                </a:solidFill>
              </a:defRPr>
            </a:lvl1pPr>
          </a:lstStyle>
          <a:p>
            <a:pPr lvl="0"/>
            <a:r>
              <a:rPr lang="en-AU" dirty="0"/>
              <a:t>Other information, 28pt</a:t>
            </a:r>
            <a:endParaRPr lang="en-US" dirty="0"/>
          </a:p>
        </p:txBody>
      </p:sp>
      <p:sp>
        <p:nvSpPr>
          <p:cNvPr id="11" name="Rectangle 10">
            <a:extLst>
              <a:ext uri="{FF2B5EF4-FFF2-40B4-BE49-F238E27FC236}">
                <a16:creationId xmlns:a16="http://schemas.microsoft.com/office/drawing/2014/main" id="{FFDDD595-DBFF-4B62-8EC6-C2854AFA84C2}"/>
              </a:ext>
            </a:extLst>
          </p:cNvPr>
          <p:cNvSpPr/>
          <p:nvPr userDrawn="1"/>
        </p:nvSpPr>
        <p:spPr>
          <a:xfrm>
            <a:off x="-11861" y="0"/>
            <a:ext cx="328413"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818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46315855-EA86-4655-B11C-1563D82F4A67}"/>
              </a:ext>
            </a:extLst>
          </p:cNvPr>
          <p:cNvSpPr>
            <a:spLocks noGrp="1"/>
          </p:cNvSpPr>
          <p:nvPr>
            <p:ph type="pic" sz="quarter" idx="11" hasCustomPrompt="1"/>
          </p:nvPr>
        </p:nvSpPr>
        <p:spPr>
          <a:xfrm>
            <a:off x="9308465" y="0"/>
            <a:ext cx="2880360" cy="5917692"/>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686E55BA-3EA2-46CD-A5F6-CC93907435BE}"/>
              </a:ext>
            </a:extLst>
          </p:cNvPr>
          <p:cNvGrpSpPr/>
          <p:nvPr userDrawn="1"/>
        </p:nvGrpSpPr>
        <p:grpSpPr>
          <a:xfrm>
            <a:off x="941831" y="0"/>
            <a:ext cx="8374386" cy="5917692"/>
            <a:chOff x="941831" y="0"/>
            <a:chExt cx="8374386" cy="5907024"/>
          </a:xfrm>
        </p:grpSpPr>
        <p:sp>
          <p:nvSpPr>
            <p:cNvPr id="5" name="Rectangle 4">
              <a:extLst>
                <a:ext uri="{FF2B5EF4-FFF2-40B4-BE49-F238E27FC236}">
                  <a16:creationId xmlns:a16="http://schemas.microsoft.com/office/drawing/2014/main" id="{9927FEA8-F5A4-4C02-B43C-E8EAE6C41416}"/>
                </a:ext>
              </a:extLst>
            </p:cNvPr>
            <p:cNvSpPr/>
            <p:nvPr userDrawn="1"/>
          </p:nvSpPr>
          <p:spPr>
            <a:xfrm>
              <a:off x="941831" y="0"/>
              <a:ext cx="654852" cy="5907024"/>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DD29AE-3B54-47C9-8354-254CE624BC23}"/>
                </a:ext>
              </a:extLst>
            </p:cNvPr>
            <p:cNvSpPr/>
            <p:nvPr userDrawn="1"/>
          </p:nvSpPr>
          <p:spPr>
            <a:xfrm>
              <a:off x="8661365" y="0"/>
              <a:ext cx="654852" cy="5907024"/>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5">
            <a:extLst>
              <a:ext uri="{FF2B5EF4-FFF2-40B4-BE49-F238E27FC236}">
                <a16:creationId xmlns:a16="http://schemas.microsoft.com/office/drawing/2014/main" id="{3C3B7B2C-4CD0-4E27-8195-56955F7A57D8}"/>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itle 1">
            <a:extLst>
              <a:ext uri="{FF2B5EF4-FFF2-40B4-BE49-F238E27FC236}">
                <a16:creationId xmlns:a16="http://schemas.microsoft.com/office/drawing/2014/main" id="{9BFCA833-4694-4F71-AED0-65ABC9659EDA}"/>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tx1"/>
                </a:solidFill>
              </a:defRPr>
            </a:lvl1pPr>
          </a:lstStyle>
          <a:p>
            <a:r>
              <a:rPr lang="en-US" dirty="0"/>
              <a:t>Presentation title, 42pt bold, two line limit</a:t>
            </a:r>
          </a:p>
        </p:txBody>
      </p:sp>
      <p:sp>
        <p:nvSpPr>
          <p:cNvPr id="9" name="Date Placeholder 6">
            <a:extLst>
              <a:ext uri="{FF2B5EF4-FFF2-40B4-BE49-F238E27FC236}">
                <a16:creationId xmlns:a16="http://schemas.microsoft.com/office/drawing/2014/main" id="{115CFFC5-59C7-49E6-A8C3-4B775D62B8D8}"/>
              </a:ext>
            </a:extLst>
          </p:cNvPr>
          <p:cNvSpPr>
            <a:spLocks noGrp="1"/>
          </p:cNvSpPr>
          <p:nvPr>
            <p:ph type="dt" sz="half" idx="2"/>
          </p:nvPr>
        </p:nvSpPr>
        <p:spPr>
          <a:xfrm>
            <a:off x="2175160" y="6174360"/>
            <a:ext cx="1828800" cy="274320"/>
          </a:xfrm>
          <a:prstGeom prst="rect">
            <a:avLst/>
          </a:prstGeom>
        </p:spPr>
        <p:txBody>
          <a:bodyPr vert="horz" lIns="0" tIns="0" rIns="0" bIns="0" rtlCol="0" anchor="b">
            <a:noAutofit/>
          </a:bodyPr>
          <a:lstStyle>
            <a:lvl1pPr algn="l">
              <a:defRPr sz="1400" b="1">
                <a:solidFill>
                  <a:schemeClr val="tx1"/>
                </a:solidFill>
              </a:defRPr>
            </a:lvl1pPr>
          </a:lstStyle>
          <a:p>
            <a:endParaRPr lang="en-US" dirty="0"/>
          </a:p>
        </p:txBody>
      </p:sp>
      <p:pic>
        <p:nvPicPr>
          <p:cNvPr id="10" name="Picture 9">
            <a:extLst>
              <a:ext uri="{FF2B5EF4-FFF2-40B4-BE49-F238E27FC236}">
                <a16:creationId xmlns:a16="http://schemas.microsoft.com/office/drawing/2014/main" id="{BCAD8C60-5FEA-4AEF-9815-605111AD73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6457" y="6172184"/>
            <a:ext cx="3769325" cy="420656"/>
          </a:xfrm>
          <a:prstGeom prst="rect">
            <a:avLst/>
          </a:prstGeom>
        </p:spPr>
      </p:pic>
      <p:sp>
        <p:nvSpPr>
          <p:cNvPr id="11" name="Text Placeholder 5">
            <a:extLst>
              <a:ext uri="{FF2B5EF4-FFF2-40B4-BE49-F238E27FC236}">
                <a16:creationId xmlns:a16="http://schemas.microsoft.com/office/drawing/2014/main" id="{95EF5C79-C63B-4FEC-9D68-12369520A339}"/>
              </a:ext>
            </a:extLst>
          </p:cNvPr>
          <p:cNvSpPr>
            <a:spLocks noGrp="1"/>
          </p:cNvSpPr>
          <p:nvPr>
            <p:ph type="body" sz="quarter" idx="10" hasCustomPrompt="1"/>
          </p:nvPr>
        </p:nvSpPr>
        <p:spPr>
          <a:xfrm>
            <a:off x="2175160" y="3808413"/>
            <a:ext cx="6486205" cy="1776412"/>
          </a:xfrm>
          <a:prstGeom prst="rect">
            <a:avLst/>
          </a:prstGeom>
        </p:spPr>
        <p:txBody>
          <a:bodyPr/>
          <a:lstStyle>
            <a:lvl1pPr marL="0" indent="0">
              <a:buFontTx/>
              <a:buNone/>
              <a:defRPr>
                <a:solidFill>
                  <a:schemeClr val="tx1"/>
                </a:solidFill>
              </a:defRPr>
            </a:lvl1pPr>
          </a:lstStyle>
          <a:p>
            <a:pPr lvl="0"/>
            <a:r>
              <a:rPr lang="en-AU" dirty="0"/>
              <a:t>Other information, 28pt</a:t>
            </a:r>
            <a:endParaRPr lang="en-US" dirty="0"/>
          </a:p>
        </p:txBody>
      </p:sp>
    </p:spTree>
    <p:extLst>
      <p:ext uri="{BB962C8B-B14F-4D97-AF65-F5344CB8AC3E}">
        <p14:creationId xmlns:p14="http://schemas.microsoft.com/office/powerpoint/2010/main" val="40272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lvl1pPr marL="0" indent="-360000">
              <a:buFont typeface="+mj-lt"/>
              <a:buAutoNum type="arabicPeriod"/>
              <a:defRPr/>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09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320040" y="6217920"/>
            <a:ext cx="1152144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82880" cy="6858832"/>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934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588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3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Color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E1D-868C-4F82-A8F2-29C589BEB913}"/>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7F2F92F3-86A2-4DF6-88C5-662D62D27554}"/>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4DB6E415-43F8-4322-AECB-A83D59AA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584ED94D-E337-425D-AC8A-55AFCB83D678}"/>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0B5BD8DB-25C6-49DC-AEF6-1471B8490B45}"/>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74E1538C-9B5E-4081-90C6-83F733F393E5}"/>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84318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Color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AFFD-333F-4D4A-8EF7-708D4E72D16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A548BFC4-679F-4C42-B6BF-7EB89245D8BF}"/>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05C27961-2E25-4499-AE5C-D01328961D6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D86D2C7C-AA13-4FFB-9E83-E1540806A6A3}"/>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62803A6-00A6-4733-8EC7-422CD1E56800}"/>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BCA9228-CDA9-4AC1-A45E-3F4633B32128}"/>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46943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ight Yellow">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7E5A8355-DE3C-4B27-A684-3F1BFBC70620}"/>
              </a:ext>
            </a:extLst>
          </p:cNvPr>
          <p:cNvGrpSpPr/>
          <p:nvPr userDrawn="1"/>
        </p:nvGrpSpPr>
        <p:grpSpPr>
          <a:xfrm>
            <a:off x="0" y="6674802"/>
            <a:ext cx="12192000" cy="183198"/>
            <a:chOff x="0" y="5303520"/>
            <a:chExt cx="12202796" cy="594360"/>
          </a:xfrm>
        </p:grpSpPr>
        <p:sp>
          <p:nvSpPr>
            <p:cNvPr id="15" name="Rectangle 14">
              <a:extLst>
                <a:ext uri="{FF2B5EF4-FFF2-40B4-BE49-F238E27FC236}">
                  <a16:creationId xmlns:a16="http://schemas.microsoft.com/office/drawing/2014/main" id="{FFFA9983-A367-4237-8752-E17610CC444D}"/>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105FD5-ECAD-485E-886C-7AC6967DA60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E0CFEC-7BB3-42EC-B09F-8B47F4506DBB}"/>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563691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youtube.com/user/jacobsworldwide" TargetMode="External"/><Relationship Id="rId3" Type="http://schemas.openxmlformats.org/officeDocument/2006/relationships/theme" Target="../theme/theme14.xml"/><Relationship Id="rId7" Type="http://schemas.openxmlformats.org/officeDocument/2006/relationships/hyperlink" Target="https://www.facebook.com/JacobsConnects/" TargetMode="External"/><Relationship Id="rId12" Type="http://schemas.openxmlformats.org/officeDocument/2006/relationships/image" Target="../media/image8.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5.png"/><Relationship Id="rId11" Type="http://schemas.openxmlformats.org/officeDocument/2006/relationships/hyperlink" Target="https://www.linkedin.com/company/jacobs/" TargetMode="External"/><Relationship Id="rId5" Type="http://schemas.openxmlformats.org/officeDocument/2006/relationships/hyperlink" Target="https://www.instagram.com/jacobsconnects/"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twitter.com/JacobsConnects" TargetMode="External"/><Relationship Id="rId14" Type="http://schemas.openxmlformats.org/officeDocument/2006/relationships/image" Target="../media/image9.pn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80"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36484854"/>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457578636"/>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58794406"/>
      </p:ext>
    </p:extLst>
  </p:cSld>
  <p:clrMap bg1="lt1" tx1="dk1" bg2="lt2" tx2="dk2" accent1="accent1" accent2="accent2" accent3="accent3" accent4="accent4" accent5="accent5" accent6="accent6" hlink="hlink" folHlink="folHlink"/>
  <p:sldLayoutIdLst>
    <p:sldLayoutId id="2147483780"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Jacobs-strapline2_BL">
            <a:extLst>
              <a:ext uri="{FF2B5EF4-FFF2-40B4-BE49-F238E27FC236}">
                <a16:creationId xmlns:a16="http://schemas.microsoft.com/office/drawing/2014/main" id="{B7C72B4C-D4EE-4060-92A4-55A572B1AD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3889" y="5903003"/>
            <a:ext cx="4663440" cy="520438"/>
          </a:xfrm>
          <a:prstGeom prst="rect">
            <a:avLst/>
          </a:prstGeom>
        </p:spPr>
      </p:pic>
      <p:pic>
        <p:nvPicPr>
          <p:cNvPr id="12" name="Picture 11">
            <a:hlinkClick r:id="rId5"/>
            <a:extLst>
              <a:ext uri="{FF2B5EF4-FFF2-40B4-BE49-F238E27FC236}">
                <a16:creationId xmlns:a16="http://schemas.microsoft.com/office/drawing/2014/main" id="{1271B511-7453-4BD2-90BF-4667740059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95011" y="5971207"/>
            <a:ext cx="394199" cy="358555"/>
          </a:xfrm>
          <a:prstGeom prst="rect">
            <a:avLst/>
          </a:prstGeom>
        </p:spPr>
      </p:pic>
      <p:pic>
        <p:nvPicPr>
          <p:cNvPr id="13" name="Picture 12">
            <a:hlinkClick r:id="rId7"/>
            <a:extLst>
              <a:ext uri="{FF2B5EF4-FFF2-40B4-BE49-F238E27FC236}">
                <a16:creationId xmlns:a16="http://schemas.microsoft.com/office/drawing/2014/main" id="{F457920C-1F13-4ACD-BE7D-62E84E64DCB2}"/>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25537" t="13310" r="21972" b="13201"/>
          <a:stretch/>
        </p:blipFill>
        <p:spPr>
          <a:xfrm>
            <a:off x="10678519" y="5901394"/>
            <a:ext cx="344291" cy="438422"/>
          </a:xfrm>
          <a:prstGeom prst="rect">
            <a:avLst/>
          </a:prstGeom>
        </p:spPr>
      </p:pic>
      <p:pic>
        <p:nvPicPr>
          <p:cNvPr id="14" name="Picture 13">
            <a:hlinkClick r:id="rId9"/>
            <a:extLst>
              <a:ext uri="{FF2B5EF4-FFF2-40B4-BE49-F238E27FC236}">
                <a16:creationId xmlns:a16="http://schemas.microsoft.com/office/drawing/2014/main" id="{723CF156-ED6A-44CD-A0D6-F21D1E506CD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067977" y="5970957"/>
            <a:ext cx="485651" cy="358805"/>
          </a:xfrm>
          <a:prstGeom prst="rect">
            <a:avLst/>
          </a:prstGeom>
        </p:spPr>
      </p:pic>
      <p:pic>
        <p:nvPicPr>
          <p:cNvPr id="15" name="Picture 14">
            <a:hlinkClick r:id="rId11"/>
            <a:extLst>
              <a:ext uri="{FF2B5EF4-FFF2-40B4-BE49-F238E27FC236}">
                <a16:creationId xmlns:a16="http://schemas.microsoft.com/office/drawing/2014/main" id="{3EA1D2B5-F841-4730-BA18-15FFB498B647}"/>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17602" t="17667" r="15208" b="16821"/>
          <a:stretch/>
        </p:blipFill>
        <p:spPr>
          <a:xfrm>
            <a:off x="8836199" y="5909121"/>
            <a:ext cx="485651" cy="430694"/>
          </a:xfrm>
          <a:prstGeom prst="rect">
            <a:avLst/>
          </a:prstGeom>
        </p:spPr>
      </p:pic>
      <p:pic>
        <p:nvPicPr>
          <p:cNvPr id="16" name="Picture 15">
            <a:hlinkClick r:id="rId13"/>
            <a:extLst>
              <a:ext uri="{FF2B5EF4-FFF2-40B4-BE49-F238E27FC236}">
                <a16:creationId xmlns:a16="http://schemas.microsoft.com/office/drawing/2014/main" id="{5597E482-64AD-46FE-9924-4E07B1A29C6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15082" b="14257"/>
          <a:stretch/>
        </p:blipFill>
        <p:spPr>
          <a:xfrm>
            <a:off x="11147701" y="5970956"/>
            <a:ext cx="546459" cy="368859"/>
          </a:xfrm>
          <a:prstGeom prst="rect">
            <a:avLst/>
          </a:prstGeom>
        </p:spPr>
      </p:pic>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5" r:id="rId1"/>
    <p:sldLayoutId id="2147483790"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292981"/>
      </p:ext>
    </p:extLst>
  </p:cSld>
  <p:clrMap bg1="lt1" tx1="dk1" bg2="lt2" tx2="dk2" accent1="accent1" accent2="accent2" accent3="accent3" accent4="accent4" accent5="accent5" accent6="accent6" hlink="hlink" folHlink="folHlink"/>
  <p:sldLayoutIdLst>
    <p:sldLayoutId id="2147483801" r:id="rId1"/>
    <p:sldLayoutId id="2147483654" r:id="rId2"/>
    <p:sldLayoutId id="2147483665"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78116694"/>
      </p:ext>
    </p:extLst>
  </p:cSld>
  <p:clrMap bg1="lt1" tx1="dk1" bg2="lt2" tx2="dk2" accent1="accent1" accent2="accent2" accent3="accent3" accent4="accent4" accent5="accent5" accent6="accent6" hlink="hlink" folHlink="folHlink"/>
  <p:sldLayoutIdLst>
    <p:sldLayoutId id="2147483722" r:id="rId1"/>
    <p:sldLayoutId id="2147483711" r:id="rId2"/>
    <p:sldLayoutId id="2147483715" r:id="rId3"/>
    <p:sldLayoutId id="2147483720" r:id="rId4"/>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759806472"/>
      </p:ext>
    </p:extLst>
  </p:cSld>
  <p:clrMap bg1="lt1" tx1="dk1" bg2="lt2" tx2="dk2" accent1="accent1" accent2="accent2" accent3="accent3" accent4="accent4" accent5="accent5" accent6="accent6" hlink="hlink" folHlink="folHlink"/>
  <p:sldLayoutIdLst>
    <p:sldLayoutId id="2147483724"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398628774"/>
      </p:ext>
    </p:extLst>
  </p:cSld>
  <p:clrMap bg1="lt1" tx1="dk1" bg2="lt2" tx2="dk2" accent1="accent1" accent2="accent2" accent3="accent3" accent4="accent4" accent5="accent5" accent6="accent6" hlink="hlink" folHlink="folHlink"/>
  <p:sldLayoutIdLst>
    <p:sldLayoutId id="2147483730" r:id="rId1"/>
    <p:sldLayoutId id="2147483735"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23604141"/>
      </p:ext>
    </p:extLst>
  </p:cSld>
  <p:clrMap bg1="lt1" tx1="dk1" bg2="lt2" tx2="dk2" accent1="accent1" accent2="accent2" accent3="accent3" accent4="accent4" accent5="accent5" accent6="accent6" hlink="hlink" folHlink="folHlink"/>
  <p:sldLayoutIdLst>
    <p:sldLayoutId id="2147483741"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6007878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017120939"/>
      </p:ext>
    </p:extLst>
  </p:cSld>
  <p:clrMap bg1="lt1" tx1="dk1" bg2="lt2" tx2="dk2" accent1="accent1" accent2="accent2" accent3="accent3" accent4="accent4" accent5="accent5" accent6="accent6" hlink="hlink" folHlink="folHlink"/>
  <p:sldLayoutIdLst>
    <p:sldLayoutId id="2147483795" r:id="rId1"/>
    <p:sldLayoutId id="2147483798"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63401274"/>
      </p:ext>
    </p:extLst>
  </p:cSld>
  <p:clrMap bg1="lt1" tx1="dk1" bg2="lt2" tx2="dk2" accent1="accent1" accent2="accent2" accent3="accent3" accent4="accent4" accent5="accent5" accent6="accent6" hlink="hlink" folHlink="folHlink"/>
  <p:sldLayoutIdLst>
    <p:sldLayoutId id="2147483754" r:id="rId1"/>
    <p:sldLayoutId id="2147483760"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476385078"/>
      </p:ext>
    </p:extLst>
  </p:cSld>
  <p:clrMap bg1="lt1" tx1="dk1" bg2="lt2" tx2="dk2" accent1="accent1" accent2="accent2" accent3="accent3" accent4="accent4" accent5="accent5" accent6="accent6" hlink="hlink" folHlink="folHlink"/>
  <p:sldLayoutIdLst>
    <p:sldLayoutId id="2147483765"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willistowerswatson.com/en-PH/Insights/2019/01/decode-cyber-brief-winter-2019-edition"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cyberx-labs.com/resources/risk-report-2020" TargetMode="External"/><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hyperlink" Target="http://www.iebmedia.com/ethernet.php?id=8460&amp;parentid=74&amp;themeid=255&amp;hft=68&amp;showdetail=true&amp;bb=1&amp;PHPSESSID=vk9tck0p6rq69jt6d3l6co7lh7" TargetMode="External"/><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www.iebmedia.com/ethernet.php?id=8460&amp;parentid=74&amp;themeid=255&amp;hft=68&amp;showdetail=true&amp;bb=1&amp;PHPSESSID=vk9tck0p6rq69jt6d3l6co7lh7" TargetMode="External"/><Relationship Id="rId1" Type="http://schemas.openxmlformats.org/officeDocument/2006/relationships/slideLayout" Target="../slideLayouts/slideLayout4.xml"/><Relationship Id="rId5" Type="http://schemas.openxmlformats.org/officeDocument/2006/relationships/image" Target="../media/image39.sv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sites/production/files/2019-04/documents/awia_factsheet_04-16-2019_v2-508.pdf" TargetMode="External"/><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us-cert.gov/sites/default/files/recommended_practices/NCCIC_ICS-CERT_Defense_in_Depth_2016_S508C.pdf" TargetMode="External"/><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awwa.org/Portals/0/AWWA/ETS/Resources/AWWACybersecurityGuidance2019.pdf?ver=2019-09-09-111949-960" TargetMode="External"/><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hyperlink" Target="https://www.waterisac.org/" TargetMode="Externa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awwa.org/Resources-Tools/Resource-Topics/Risk-Resilience/Cybersecurity-Guidance" TargetMode="External"/><Relationship Id="rId7" Type="http://schemas.openxmlformats.org/officeDocument/2006/relationships/image" Target="../media/image49.png"/><Relationship Id="rId2" Type="http://schemas.openxmlformats.org/officeDocument/2006/relationships/hyperlink" Target="https://www.us-cert.gov/ics/Assessments" TargetMode="Externa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hyperlink" Target="https://www.cisa.gov/ccubedv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waterworld.com/water-utility-management/article/16190093/cybersecurity-for-water-utilities"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lockheedmartin.com/en-us/capabilities/cyber/cyber-kill-chain.html"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nytimes.com/2017/07/06/technology/nuclear-plant-hack-report.html"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reuters.com/article/us-usa-cyber-atlanta-water/atlanta-takes-down-water-department-website-two-weeks-after-cyber-attack-idUSKCN1HC2WB"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us-cert.gov/ncas/alerts/TA18-074A" TargetMode="Externa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ECF0-1B84-4C72-9CF9-B5B2ECABC23D}"/>
              </a:ext>
            </a:extLst>
          </p:cNvPr>
          <p:cNvSpPr>
            <a:spLocks noGrp="1"/>
          </p:cNvSpPr>
          <p:nvPr>
            <p:ph type="ctrTitle"/>
          </p:nvPr>
        </p:nvSpPr>
        <p:spPr/>
        <p:txBody>
          <a:bodyPr/>
          <a:lstStyle/>
          <a:p>
            <a:r>
              <a:rPr lang="en-US" dirty="0"/>
              <a:t>Understanding the Cyber Threat to Water Utilities</a:t>
            </a:r>
          </a:p>
        </p:txBody>
      </p:sp>
      <p:sp>
        <p:nvSpPr>
          <p:cNvPr id="3" name="Text Placeholder 2">
            <a:extLst>
              <a:ext uri="{FF2B5EF4-FFF2-40B4-BE49-F238E27FC236}">
                <a16:creationId xmlns:a16="http://schemas.microsoft.com/office/drawing/2014/main" id="{CA44760C-5082-4137-BB9B-743783900474}"/>
              </a:ext>
            </a:extLst>
          </p:cNvPr>
          <p:cNvSpPr>
            <a:spLocks noGrp="1"/>
          </p:cNvSpPr>
          <p:nvPr>
            <p:ph type="body" sz="quarter" idx="10"/>
          </p:nvPr>
        </p:nvSpPr>
        <p:spPr/>
        <p:txBody>
          <a:bodyPr/>
          <a:lstStyle/>
          <a:p>
            <a:r>
              <a:rPr lang="en-US" dirty="0"/>
              <a:t>Eric Conway</a:t>
            </a:r>
          </a:p>
          <a:p>
            <a:r>
              <a:rPr lang="en-US" sz="2400" dirty="0"/>
              <a:t>Technical Director | Jacobs Cybersecurity</a:t>
            </a:r>
          </a:p>
          <a:p>
            <a:r>
              <a:rPr lang="en-US" sz="2400" dirty="0"/>
              <a:t>February 20, 2020</a:t>
            </a:r>
          </a:p>
        </p:txBody>
      </p:sp>
      <p:pic>
        <p:nvPicPr>
          <p:cNvPr id="13" name="Picture Placeholder 12">
            <a:extLst>
              <a:ext uri="{FF2B5EF4-FFF2-40B4-BE49-F238E27FC236}">
                <a16:creationId xmlns:a16="http://schemas.microsoft.com/office/drawing/2014/main" id="{A0370332-34CE-4D94-B07B-F769D0A210D7}"/>
              </a:ext>
            </a:extLst>
          </p:cNvPr>
          <p:cNvPicPr>
            <a:picLocks noGrp="1" noChangeAspect="1"/>
          </p:cNvPicPr>
          <p:nvPr>
            <p:ph type="pic" sz="quarter" idx="11"/>
          </p:nvPr>
        </p:nvPicPr>
        <p:blipFill>
          <a:blip r:embed="rId2"/>
          <a:srcRect t="6888" b="6888"/>
          <a:stretch>
            <a:fillRect/>
          </a:stretch>
        </p:blipFill>
        <p:spPr>
          <a:prstGeom prst="rect">
            <a:avLst/>
          </a:prstGeom>
        </p:spPr>
      </p:pic>
    </p:spTree>
    <p:extLst>
      <p:ext uri="{BB962C8B-B14F-4D97-AF65-F5344CB8AC3E}">
        <p14:creationId xmlns:p14="http://schemas.microsoft.com/office/powerpoint/2010/main" val="309791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8BF4-21C6-47A7-B745-CF297DC8BEF4}"/>
              </a:ext>
            </a:extLst>
          </p:cNvPr>
          <p:cNvSpPr>
            <a:spLocks noGrp="1"/>
          </p:cNvSpPr>
          <p:nvPr>
            <p:ph type="title"/>
          </p:nvPr>
        </p:nvSpPr>
        <p:spPr/>
        <p:txBody>
          <a:bodyPr/>
          <a:lstStyle/>
          <a:p>
            <a:r>
              <a:rPr lang="en-US" dirty="0"/>
              <a:t>Understanding the Human Element</a:t>
            </a:r>
          </a:p>
        </p:txBody>
      </p:sp>
      <p:sp>
        <p:nvSpPr>
          <p:cNvPr id="3" name="Footer Placeholder 2">
            <a:extLst>
              <a:ext uri="{FF2B5EF4-FFF2-40B4-BE49-F238E27FC236}">
                <a16:creationId xmlns:a16="http://schemas.microsoft.com/office/drawing/2014/main" id="{52963543-2CA1-4B00-9079-6D4266BB4FDD}"/>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42883EAE-B7A8-4F74-A0C1-28A378F4AB14}"/>
              </a:ext>
            </a:extLst>
          </p:cNvPr>
          <p:cNvSpPr>
            <a:spLocks noGrp="1"/>
          </p:cNvSpPr>
          <p:nvPr>
            <p:ph type="sldNum" sz="quarter" idx="11"/>
          </p:nvPr>
        </p:nvSpPr>
        <p:spPr/>
        <p:txBody>
          <a:bodyPr/>
          <a:lstStyle/>
          <a:p>
            <a:fld id="{9B3E39EC-4BE2-4DEA-81C0-4ABC0AAB4AC0}" type="slidenum">
              <a:rPr lang="en-AU" smtClean="0"/>
              <a:pPr/>
              <a:t>10</a:t>
            </a:fld>
            <a:endParaRPr lang="en-AU" dirty="0"/>
          </a:p>
        </p:txBody>
      </p:sp>
      <p:sp>
        <p:nvSpPr>
          <p:cNvPr id="5" name="Text Placeholder 4">
            <a:extLst>
              <a:ext uri="{FF2B5EF4-FFF2-40B4-BE49-F238E27FC236}">
                <a16:creationId xmlns:a16="http://schemas.microsoft.com/office/drawing/2014/main" id="{E87D30D6-12DA-420D-BC99-E9FDD05FEF6A}"/>
              </a:ext>
            </a:extLst>
          </p:cNvPr>
          <p:cNvSpPr>
            <a:spLocks noGrp="1"/>
          </p:cNvSpPr>
          <p:nvPr>
            <p:ph type="body" sz="quarter" idx="12"/>
          </p:nvPr>
        </p:nvSpPr>
        <p:spPr>
          <a:xfrm>
            <a:off x="319723" y="1243013"/>
            <a:ext cx="5434373" cy="4935537"/>
          </a:xfrm>
        </p:spPr>
        <p:txBody>
          <a:bodyPr/>
          <a:lstStyle/>
          <a:p>
            <a:r>
              <a:rPr lang="en-US" dirty="0"/>
              <a:t>The Human Element is a Leading Cause of Cyber Risk</a:t>
            </a:r>
          </a:p>
          <a:p>
            <a:r>
              <a:rPr lang="en-US" dirty="0"/>
              <a:t>Social Engineering, Phishing, USB attacks, Weak Passwords, Accidental Disclosures open doors to attack</a:t>
            </a:r>
          </a:p>
          <a:p>
            <a:r>
              <a:rPr lang="en-US" dirty="0"/>
              <a:t>Willis Towers Watson 2017-18 Reported Cyber Claims Index</a:t>
            </a:r>
          </a:p>
          <a:p>
            <a:pPr lvl="1"/>
            <a:r>
              <a:rPr lang="en-US" dirty="0"/>
              <a:t>Examined 288 cyber claims with varying industries, incidents, severity and loss amounts </a:t>
            </a:r>
          </a:p>
          <a:p>
            <a:pPr lvl="1"/>
            <a:r>
              <a:rPr lang="en-US" dirty="0"/>
              <a:t>Loss attributable to the human element associated with 61% of the claims</a:t>
            </a:r>
          </a:p>
          <a:p>
            <a:r>
              <a:rPr lang="en-US" dirty="0"/>
              <a:t>Security/OPSEC Training &amp; Awareness will significantly reduce risk!</a:t>
            </a:r>
          </a:p>
          <a:p>
            <a:pPr marL="0" indent="0">
              <a:buNone/>
            </a:pPr>
            <a:endParaRPr lang="en-US" dirty="0"/>
          </a:p>
        </p:txBody>
      </p:sp>
      <p:sp>
        <p:nvSpPr>
          <p:cNvPr id="12" name="TextBox 11">
            <a:extLst>
              <a:ext uri="{FF2B5EF4-FFF2-40B4-BE49-F238E27FC236}">
                <a16:creationId xmlns:a16="http://schemas.microsoft.com/office/drawing/2014/main" id="{EAF86620-479D-4A1E-B376-1363C2593E0A}"/>
              </a:ext>
            </a:extLst>
          </p:cNvPr>
          <p:cNvSpPr txBox="1"/>
          <p:nvPr/>
        </p:nvSpPr>
        <p:spPr>
          <a:xfrm>
            <a:off x="5926529" y="4844503"/>
            <a:ext cx="5630734" cy="400110"/>
          </a:xfrm>
          <a:prstGeom prst="rect">
            <a:avLst/>
          </a:prstGeom>
          <a:noFill/>
        </p:spPr>
        <p:txBody>
          <a:bodyPr wrap="square" rtlCol="0">
            <a:spAutoFit/>
          </a:bodyPr>
          <a:lstStyle/>
          <a:p>
            <a:r>
              <a:rPr lang="en-US" sz="1000" dirty="0">
                <a:hlinkClick r:id="rId2"/>
              </a:rPr>
              <a:t>https://www.willistowerswatson.com/en-PH/Insights/2019/01/decode-cyber-brief-winter-2019-edition</a:t>
            </a:r>
            <a:endParaRPr lang="en-US" sz="1000" dirty="0"/>
          </a:p>
        </p:txBody>
      </p:sp>
      <p:grpSp>
        <p:nvGrpSpPr>
          <p:cNvPr id="10" name="Group 9">
            <a:extLst>
              <a:ext uri="{FF2B5EF4-FFF2-40B4-BE49-F238E27FC236}">
                <a16:creationId xmlns:a16="http://schemas.microsoft.com/office/drawing/2014/main" id="{9B71600F-A261-4F93-9A54-C7E6478C93C0}"/>
              </a:ext>
            </a:extLst>
          </p:cNvPr>
          <p:cNvGrpSpPr/>
          <p:nvPr/>
        </p:nvGrpSpPr>
        <p:grpSpPr>
          <a:xfrm>
            <a:off x="5926528" y="1742596"/>
            <a:ext cx="5630734" cy="3101907"/>
            <a:chOff x="5926528" y="1742596"/>
            <a:chExt cx="5630734" cy="3101907"/>
          </a:xfrm>
          <a:effectLst>
            <a:outerShdw blurRad="50800" dist="38100" dir="2700000" algn="tl" rotWithShape="0">
              <a:prstClr val="black">
                <a:alpha val="40000"/>
              </a:prstClr>
            </a:outerShdw>
          </a:effectLst>
        </p:grpSpPr>
        <p:grpSp>
          <p:nvGrpSpPr>
            <p:cNvPr id="7" name="Group 6">
              <a:extLst>
                <a:ext uri="{FF2B5EF4-FFF2-40B4-BE49-F238E27FC236}">
                  <a16:creationId xmlns:a16="http://schemas.microsoft.com/office/drawing/2014/main" id="{C5AAFB4C-2316-469C-977D-4FFA4383396E}"/>
                </a:ext>
              </a:extLst>
            </p:cNvPr>
            <p:cNvGrpSpPr/>
            <p:nvPr/>
          </p:nvGrpSpPr>
          <p:grpSpPr>
            <a:xfrm>
              <a:off x="5926528" y="1742596"/>
              <a:ext cx="5630734" cy="3101907"/>
              <a:chOff x="5926528" y="1742596"/>
              <a:chExt cx="5630734" cy="3101907"/>
            </a:xfrm>
          </p:grpSpPr>
          <p:pic>
            <p:nvPicPr>
              <p:cNvPr id="11" name="Picture 10">
                <a:extLst>
                  <a:ext uri="{FF2B5EF4-FFF2-40B4-BE49-F238E27FC236}">
                    <a16:creationId xmlns:a16="http://schemas.microsoft.com/office/drawing/2014/main" id="{30799FBF-7F29-43B3-9158-9B1EC2C1C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528" y="1742596"/>
                <a:ext cx="5630734" cy="3101907"/>
              </a:xfrm>
              <a:prstGeom prst="rect">
                <a:avLst/>
              </a:prstGeom>
            </p:spPr>
          </p:pic>
          <p:sp>
            <p:nvSpPr>
              <p:cNvPr id="6" name="Rectangle 5">
                <a:extLst>
                  <a:ext uri="{FF2B5EF4-FFF2-40B4-BE49-F238E27FC236}">
                    <a16:creationId xmlns:a16="http://schemas.microsoft.com/office/drawing/2014/main" id="{C968AA24-05F5-4659-B465-A7CBEB485704}"/>
                  </a:ext>
                </a:extLst>
              </p:cNvPr>
              <p:cNvSpPr/>
              <p:nvPr/>
            </p:nvSpPr>
            <p:spPr>
              <a:xfrm>
                <a:off x="9111687" y="2037734"/>
                <a:ext cx="2445575" cy="113121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4B7E23-C994-4A27-B38B-3DBD1B4AB1B7}"/>
                </a:ext>
              </a:extLst>
            </p:cNvPr>
            <p:cNvSpPr txBox="1"/>
            <p:nvPr/>
          </p:nvSpPr>
          <p:spPr>
            <a:xfrm>
              <a:off x="10724954" y="2800203"/>
              <a:ext cx="659877"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(61%)</a:t>
              </a:r>
            </a:p>
          </p:txBody>
        </p:sp>
      </p:grpSp>
    </p:spTree>
    <p:extLst>
      <p:ext uri="{BB962C8B-B14F-4D97-AF65-F5344CB8AC3E}">
        <p14:creationId xmlns:p14="http://schemas.microsoft.com/office/powerpoint/2010/main" val="156692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C950F-849B-4C1B-A772-D37A590DF681}"/>
              </a:ext>
            </a:extLst>
          </p:cNvPr>
          <p:cNvSpPr>
            <a:spLocks noGrp="1"/>
          </p:cNvSpPr>
          <p:nvPr>
            <p:ph type="title"/>
          </p:nvPr>
        </p:nvSpPr>
        <p:spPr/>
        <p:txBody>
          <a:bodyPr/>
          <a:lstStyle/>
          <a:p>
            <a:r>
              <a:rPr lang="en-US" dirty="0"/>
              <a:t>Understanding the Cyber Element</a:t>
            </a:r>
          </a:p>
        </p:txBody>
      </p:sp>
      <p:sp>
        <p:nvSpPr>
          <p:cNvPr id="3" name="Footer Placeholder 2">
            <a:extLst>
              <a:ext uri="{FF2B5EF4-FFF2-40B4-BE49-F238E27FC236}">
                <a16:creationId xmlns:a16="http://schemas.microsoft.com/office/drawing/2014/main" id="{E27569E3-E94D-46ED-88E7-9234E53A6729}"/>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46EA6971-0081-4452-BB70-6923996C21CE}"/>
              </a:ext>
            </a:extLst>
          </p:cNvPr>
          <p:cNvSpPr>
            <a:spLocks noGrp="1"/>
          </p:cNvSpPr>
          <p:nvPr>
            <p:ph type="sldNum" sz="quarter" idx="11"/>
          </p:nvPr>
        </p:nvSpPr>
        <p:spPr/>
        <p:txBody>
          <a:bodyPr/>
          <a:lstStyle/>
          <a:p>
            <a:fld id="{9B3E39EC-4BE2-4DEA-81C0-4ABC0AAB4AC0}" type="slidenum">
              <a:rPr lang="en-AU" smtClean="0"/>
              <a:pPr/>
              <a:t>11</a:t>
            </a:fld>
            <a:endParaRPr lang="en-AU" dirty="0"/>
          </a:p>
        </p:txBody>
      </p:sp>
      <p:sp>
        <p:nvSpPr>
          <p:cNvPr id="5" name="Text Placeholder 4">
            <a:extLst>
              <a:ext uri="{FF2B5EF4-FFF2-40B4-BE49-F238E27FC236}">
                <a16:creationId xmlns:a16="http://schemas.microsoft.com/office/drawing/2014/main" id="{95FF8674-88BB-4910-AF44-256EC52FEAC5}"/>
              </a:ext>
            </a:extLst>
          </p:cNvPr>
          <p:cNvSpPr>
            <a:spLocks noGrp="1"/>
          </p:cNvSpPr>
          <p:nvPr>
            <p:ph type="body" sz="quarter" idx="12"/>
          </p:nvPr>
        </p:nvSpPr>
        <p:spPr>
          <a:xfrm>
            <a:off x="319724" y="1243013"/>
            <a:ext cx="3816658" cy="4935537"/>
          </a:xfrm>
        </p:spPr>
        <p:txBody>
          <a:bodyPr/>
          <a:lstStyle/>
          <a:p>
            <a:r>
              <a:rPr lang="en-US" dirty="0" err="1"/>
              <a:t>CyberX</a:t>
            </a:r>
            <a:r>
              <a:rPr lang="en-US" dirty="0"/>
              <a:t> study highlights how IoT/ICS environments continue to be soft targets for adversaries, with security gaps in key areas</a:t>
            </a:r>
          </a:p>
          <a:p>
            <a:r>
              <a:rPr lang="en-US" dirty="0"/>
              <a:t>Based on data collected over 12 months from 1,821 production IoT/ICS networks</a:t>
            </a:r>
          </a:p>
          <a:p>
            <a:r>
              <a:rPr lang="en-US" dirty="0"/>
              <a:t>Covered ‘a diverse mix of industries worldwide’</a:t>
            </a:r>
          </a:p>
          <a:p>
            <a:r>
              <a:rPr lang="en-US" dirty="0"/>
              <a:t>Basic Cyber Hygiene would reduce a significant amount of risk!</a:t>
            </a:r>
          </a:p>
          <a:p>
            <a:endParaRPr lang="en-US" dirty="0"/>
          </a:p>
        </p:txBody>
      </p:sp>
      <p:grpSp>
        <p:nvGrpSpPr>
          <p:cNvPr id="22" name="Group 21">
            <a:extLst>
              <a:ext uri="{FF2B5EF4-FFF2-40B4-BE49-F238E27FC236}">
                <a16:creationId xmlns:a16="http://schemas.microsoft.com/office/drawing/2014/main" id="{98319608-A03D-4639-A1EE-853016DC36C1}"/>
              </a:ext>
            </a:extLst>
          </p:cNvPr>
          <p:cNvGrpSpPr/>
          <p:nvPr/>
        </p:nvGrpSpPr>
        <p:grpSpPr>
          <a:xfrm>
            <a:off x="4152459" y="1212302"/>
            <a:ext cx="5941607" cy="4981976"/>
            <a:chOff x="5540201" y="1186747"/>
            <a:chExt cx="5941607" cy="4981976"/>
          </a:xfrm>
        </p:grpSpPr>
        <p:sp>
          <p:nvSpPr>
            <p:cNvPr id="7" name="TextBox 6">
              <a:extLst>
                <a:ext uri="{FF2B5EF4-FFF2-40B4-BE49-F238E27FC236}">
                  <a16:creationId xmlns:a16="http://schemas.microsoft.com/office/drawing/2014/main" id="{F1120CB8-C636-43FE-BFCE-07C0662E5509}"/>
                </a:ext>
              </a:extLst>
            </p:cNvPr>
            <p:cNvSpPr txBox="1"/>
            <p:nvPr/>
          </p:nvSpPr>
          <p:spPr>
            <a:xfrm>
              <a:off x="5540201" y="1987013"/>
              <a:ext cx="3248809" cy="615553"/>
            </a:xfrm>
            <a:prstGeom prst="rect">
              <a:avLst/>
            </a:prstGeom>
            <a:noFill/>
          </p:spPr>
          <p:txBody>
            <a:bodyPr wrap="square" rtlCol="0">
              <a:spAutoFit/>
            </a:bodyPr>
            <a:lstStyle/>
            <a:p>
              <a:pPr algn="ctr"/>
              <a:r>
                <a:rPr lang="en-US" b="1" dirty="0"/>
                <a:t>Outdated Operating Systems</a:t>
              </a:r>
            </a:p>
            <a:p>
              <a:pPr algn="ctr"/>
              <a:r>
                <a:rPr lang="en-US" sz="1600" dirty="0"/>
                <a:t>Unsupported Windows software</a:t>
              </a:r>
            </a:p>
          </p:txBody>
        </p:sp>
        <p:sp>
          <p:nvSpPr>
            <p:cNvPr id="8" name="Rectangle 7">
              <a:extLst>
                <a:ext uri="{FF2B5EF4-FFF2-40B4-BE49-F238E27FC236}">
                  <a16:creationId xmlns:a16="http://schemas.microsoft.com/office/drawing/2014/main" id="{43C96B0C-5278-4B9F-8CBD-B1BA429A03BB}"/>
                </a:ext>
              </a:extLst>
            </p:cNvPr>
            <p:cNvSpPr/>
            <p:nvPr/>
          </p:nvSpPr>
          <p:spPr>
            <a:xfrm>
              <a:off x="8654359" y="1984684"/>
              <a:ext cx="2827449" cy="615553"/>
            </a:xfrm>
            <a:prstGeom prst="rect">
              <a:avLst/>
            </a:prstGeom>
          </p:spPr>
          <p:txBody>
            <a:bodyPr wrap="square">
              <a:spAutoFit/>
            </a:bodyPr>
            <a:lstStyle/>
            <a:p>
              <a:pPr algn="ctr"/>
              <a:r>
                <a:rPr lang="en-US" b="1" dirty="0"/>
                <a:t>Unencrypted passwords</a:t>
              </a:r>
            </a:p>
            <a:p>
              <a:pPr algn="ctr"/>
              <a:r>
                <a:rPr lang="en-US" sz="1600" dirty="0"/>
                <a:t>Passing in Plain Text</a:t>
              </a:r>
            </a:p>
          </p:txBody>
        </p:sp>
        <p:sp>
          <p:nvSpPr>
            <p:cNvPr id="9" name="Rectangle 8">
              <a:extLst>
                <a:ext uri="{FF2B5EF4-FFF2-40B4-BE49-F238E27FC236}">
                  <a16:creationId xmlns:a16="http://schemas.microsoft.com/office/drawing/2014/main" id="{D55B6040-4D98-413F-B2A3-53B0B325F660}"/>
                </a:ext>
              </a:extLst>
            </p:cNvPr>
            <p:cNvSpPr/>
            <p:nvPr/>
          </p:nvSpPr>
          <p:spPr>
            <a:xfrm>
              <a:off x="6742437" y="3280972"/>
              <a:ext cx="3248808" cy="861774"/>
            </a:xfrm>
            <a:prstGeom prst="rect">
              <a:avLst/>
            </a:prstGeom>
          </p:spPr>
          <p:txBody>
            <a:bodyPr wrap="square">
              <a:spAutoFit/>
            </a:bodyPr>
            <a:lstStyle/>
            <a:p>
              <a:pPr algn="ctr"/>
              <a:r>
                <a:rPr lang="en-US" b="1" dirty="0"/>
                <a:t>Remotely accessible devices</a:t>
              </a:r>
            </a:p>
            <a:p>
              <a:pPr algn="ctr"/>
              <a:r>
                <a:rPr lang="en-US" sz="1600" dirty="0"/>
                <a:t>Standard Protocols configured to permit attacker access </a:t>
              </a:r>
            </a:p>
          </p:txBody>
        </p:sp>
        <p:sp>
          <p:nvSpPr>
            <p:cNvPr id="11" name="Rectangle 10">
              <a:extLst>
                <a:ext uri="{FF2B5EF4-FFF2-40B4-BE49-F238E27FC236}">
                  <a16:creationId xmlns:a16="http://schemas.microsoft.com/office/drawing/2014/main" id="{B0018165-9356-4DF9-936F-1CB2541A9E03}"/>
                </a:ext>
              </a:extLst>
            </p:cNvPr>
            <p:cNvSpPr/>
            <p:nvPr/>
          </p:nvSpPr>
          <p:spPr>
            <a:xfrm>
              <a:off x="6782560" y="5306949"/>
              <a:ext cx="3112455" cy="861774"/>
            </a:xfrm>
            <a:prstGeom prst="rect">
              <a:avLst/>
            </a:prstGeom>
          </p:spPr>
          <p:txBody>
            <a:bodyPr wrap="none">
              <a:spAutoFit/>
            </a:bodyPr>
            <a:lstStyle/>
            <a:p>
              <a:pPr algn="ctr"/>
              <a:r>
                <a:rPr lang="en-US" b="1" dirty="0"/>
                <a:t>Unseen indicators of threats</a:t>
              </a:r>
            </a:p>
            <a:p>
              <a:pPr algn="ctr"/>
              <a:r>
                <a:rPr lang="en-US" sz="1600" dirty="0"/>
                <a:t>Signatures of known malware</a:t>
              </a:r>
            </a:p>
            <a:p>
              <a:pPr algn="ctr"/>
              <a:r>
                <a:rPr lang="en-US" sz="1600" dirty="0"/>
                <a:t>Observed suspicious behavior </a:t>
              </a:r>
            </a:p>
          </p:txBody>
        </p:sp>
        <p:sp>
          <p:nvSpPr>
            <p:cNvPr id="12" name="Rectangle 11">
              <a:extLst>
                <a:ext uri="{FF2B5EF4-FFF2-40B4-BE49-F238E27FC236}">
                  <a16:creationId xmlns:a16="http://schemas.microsoft.com/office/drawing/2014/main" id="{50D603B4-6EFE-4B63-B0FA-6313578D6814}"/>
                </a:ext>
              </a:extLst>
            </p:cNvPr>
            <p:cNvSpPr/>
            <p:nvPr/>
          </p:nvSpPr>
          <p:spPr>
            <a:xfrm>
              <a:off x="9510275" y="4574798"/>
              <a:ext cx="1812405" cy="923330"/>
            </a:xfrm>
            <a:prstGeom prst="rect">
              <a:avLst/>
            </a:prstGeom>
          </p:spPr>
          <p:txBody>
            <a:bodyPr wrap="square">
              <a:spAutoFit/>
            </a:bodyPr>
            <a:lstStyle/>
            <a:p>
              <a:pPr algn="ctr"/>
              <a:r>
                <a:rPr lang="en-US" b="1" dirty="0"/>
                <a:t>Direct internet connections</a:t>
              </a:r>
            </a:p>
            <a:p>
              <a:pPr algn="ctr"/>
              <a:r>
                <a:rPr lang="en-US" b="1" dirty="0"/>
                <a:t> </a:t>
              </a:r>
            </a:p>
          </p:txBody>
        </p:sp>
        <p:sp>
          <p:nvSpPr>
            <p:cNvPr id="13" name="Rectangle 12">
              <a:extLst>
                <a:ext uri="{FF2B5EF4-FFF2-40B4-BE49-F238E27FC236}">
                  <a16:creationId xmlns:a16="http://schemas.microsoft.com/office/drawing/2014/main" id="{EC221D85-07F6-4AD4-A9AF-6EC5E3A21FD3}"/>
                </a:ext>
              </a:extLst>
            </p:cNvPr>
            <p:cNvSpPr/>
            <p:nvPr/>
          </p:nvSpPr>
          <p:spPr>
            <a:xfrm>
              <a:off x="5548137" y="4574798"/>
              <a:ext cx="1707545" cy="671402"/>
            </a:xfrm>
            <a:prstGeom prst="rect">
              <a:avLst/>
            </a:prstGeom>
          </p:spPr>
          <p:txBody>
            <a:bodyPr wrap="square">
              <a:spAutoFit/>
            </a:bodyPr>
            <a:lstStyle/>
            <a:p>
              <a:pPr algn="ctr">
                <a:lnSpc>
                  <a:spcPct val="107000"/>
                </a:lnSpc>
              </a:pPr>
              <a:r>
                <a:rPr lang="en-US" b="1" dirty="0"/>
                <a:t>No automatic AV updates </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9E4FF420-7ACB-43F4-8A6B-0CC55355C2D9}"/>
                </a:ext>
              </a:extLst>
            </p:cNvPr>
            <p:cNvSpPr/>
            <p:nvPr/>
          </p:nvSpPr>
          <p:spPr>
            <a:xfrm>
              <a:off x="6337937" y="1186747"/>
              <a:ext cx="1646605"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62%</a:t>
              </a:r>
            </a:p>
          </p:txBody>
        </p:sp>
        <p:sp>
          <p:nvSpPr>
            <p:cNvPr id="16" name="Rectangle 15">
              <a:extLst>
                <a:ext uri="{FF2B5EF4-FFF2-40B4-BE49-F238E27FC236}">
                  <a16:creationId xmlns:a16="http://schemas.microsoft.com/office/drawing/2014/main" id="{034BCE9F-A7CD-4059-BB2E-A36DA8F94711}"/>
                </a:ext>
              </a:extLst>
            </p:cNvPr>
            <p:cNvSpPr/>
            <p:nvPr/>
          </p:nvSpPr>
          <p:spPr>
            <a:xfrm>
              <a:off x="9244780" y="1196571"/>
              <a:ext cx="1646605"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64%</a:t>
              </a:r>
            </a:p>
          </p:txBody>
        </p:sp>
        <p:sp>
          <p:nvSpPr>
            <p:cNvPr id="17" name="Rectangle 16">
              <a:extLst>
                <a:ext uri="{FF2B5EF4-FFF2-40B4-BE49-F238E27FC236}">
                  <a16:creationId xmlns:a16="http://schemas.microsoft.com/office/drawing/2014/main" id="{F2014E4D-CE1C-430B-98DF-DC428B021332}"/>
                </a:ext>
              </a:extLst>
            </p:cNvPr>
            <p:cNvSpPr/>
            <p:nvPr/>
          </p:nvSpPr>
          <p:spPr>
            <a:xfrm>
              <a:off x="7543538" y="2523099"/>
              <a:ext cx="1646605"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5</a:t>
              </a:r>
              <a:r>
                <a:rPr lang="en-US" sz="5400" b="1" cap="none" spc="0" dirty="0">
                  <a:ln/>
                  <a:solidFill>
                    <a:schemeClr val="accent4"/>
                  </a:solidFill>
                  <a:effectLst/>
                </a:rPr>
                <a:t>4%</a:t>
              </a:r>
            </a:p>
          </p:txBody>
        </p:sp>
        <p:sp>
          <p:nvSpPr>
            <p:cNvPr id="18" name="Rectangle 17">
              <a:extLst>
                <a:ext uri="{FF2B5EF4-FFF2-40B4-BE49-F238E27FC236}">
                  <a16:creationId xmlns:a16="http://schemas.microsoft.com/office/drawing/2014/main" id="{624AB431-231A-42C3-8FE5-59753E19647B}"/>
                </a:ext>
              </a:extLst>
            </p:cNvPr>
            <p:cNvSpPr/>
            <p:nvPr/>
          </p:nvSpPr>
          <p:spPr>
            <a:xfrm>
              <a:off x="9544744" y="3802509"/>
              <a:ext cx="1646605"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27</a:t>
              </a:r>
              <a:r>
                <a:rPr lang="en-US" sz="5400" b="1" cap="none" spc="0" dirty="0">
                  <a:ln/>
                  <a:solidFill>
                    <a:schemeClr val="accent4"/>
                  </a:solidFill>
                  <a:effectLst/>
                </a:rPr>
                <a:t>%</a:t>
              </a:r>
            </a:p>
          </p:txBody>
        </p:sp>
        <p:sp>
          <p:nvSpPr>
            <p:cNvPr id="19" name="Rectangle 18">
              <a:extLst>
                <a:ext uri="{FF2B5EF4-FFF2-40B4-BE49-F238E27FC236}">
                  <a16:creationId xmlns:a16="http://schemas.microsoft.com/office/drawing/2014/main" id="{DE2E8207-0F20-4C1A-BDDB-7556C20CDB16}"/>
                </a:ext>
              </a:extLst>
            </p:cNvPr>
            <p:cNvSpPr/>
            <p:nvPr/>
          </p:nvSpPr>
          <p:spPr>
            <a:xfrm>
              <a:off x="7543538" y="4534660"/>
              <a:ext cx="1646605"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22</a:t>
              </a:r>
              <a:r>
                <a:rPr lang="en-US" sz="5400" b="1" cap="none" spc="0" dirty="0">
                  <a:ln/>
                  <a:solidFill>
                    <a:schemeClr val="accent4"/>
                  </a:solidFill>
                  <a:effectLst/>
                </a:rPr>
                <a:t>%</a:t>
              </a:r>
            </a:p>
          </p:txBody>
        </p:sp>
        <p:sp>
          <p:nvSpPr>
            <p:cNvPr id="20" name="Rectangle 19">
              <a:extLst>
                <a:ext uri="{FF2B5EF4-FFF2-40B4-BE49-F238E27FC236}">
                  <a16:creationId xmlns:a16="http://schemas.microsoft.com/office/drawing/2014/main" id="{09D9D9BB-DF48-429B-B17E-05725311BA66}"/>
                </a:ext>
              </a:extLst>
            </p:cNvPr>
            <p:cNvSpPr/>
            <p:nvPr/>
          </p:nvSpPr>
          <p:spPr>
            <a:xfrm>
              <a:off x="5609077" y="3802509"/>
              <a:ext cx="1646605"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66%</a:t>
              </a:r>
            </a:p>
          </p:txBody>
        </p:sp>
      </p:grpSp>
      <p:pic>
        <p:nvPicPr>
          <p:cNvPr id="21" name="Picture 20">
            <a:extLst>
              <a:ext uri="{FF2B5EF4-FFF2-40B4-BE49-F238E27FC236}">
                <a16:creationId xmlns:a16="http://schemas.microsoft.com/office/drawing/2014/main" id="{46D44076-6DCE-47A5-BB01-5F2BCBCCF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1016" y="1192216"/>
            <a:ext cx="1857729" cy="4658613"/>
          </a:xfrm>
          <a:prstGeom prst="rect">
            <a:avLst/>
          </a:prstGeom>
          <a:effectLst>
            <a:outerShdw blurRad="50800" dist="38100" dir="2700000" algn="tl" rotWithShape="0">
              <a:prstClr val="black">
                <a:alpha val="40000"/>
              </a:prstClr>
            </a:outerShdw>
          </a:effectLst>
        </p:spPr>
      </p:pic>
      <p:sp>
        <p:nvSpPr>
          <p:cNvPr id="23" name="Rectangle 22">
            <a:extLst>
              <a:ext uri="{FF2B5EF4-FFF2-40B4-BE49-F238E27FC236}">
                <a16:creationId xmlns:a16="http://schemas.microsoft.com/office/drawing/2014/main" id="{A129435D-5429-421E-90AD-48917349999B}"/>
              </a:ext>
            </a:extLst>
          </p:cNvPr>
          <p:cNvSpPr/>
          <p:nvPr/>
        </p:nvSpPr>
        <p:spPr>
          <a:xfrm>
            <a:off x="8639477" y="5936653"/>
            <a:ext cx="3180679" cy="246221"/>
          </a:xfrm>
          <a:prstGeom prst="rect">
            <a:avLst/>
          </a:prstGeom>
        </p:spPr>
        <p:txBody>
          <a:bodyPr wrap="none">
            <a:spAutoFit/>
          </a:bodyPr>
          <a:lstStyle/>
          <a:p>
            <a:r>
              <a:rPr lang="en-US" sz="1000" dirty="0">
                <a:hlinkClick r:id="rId3"/>
              </a:rPr>
              <a:t>https://cyberx-labs.com/resources/risk-report-2020</a:t>
            </a:r>
            <a:r>
              <a:rPr lang="en-US" sz="1000" dirty="0"/>
              <a:t> </a:t>
            </a:r>
          </a:p>
        </p:txBody>
      </p:sp>
    </p:spTree>
    <p:extLst>
      <p:ext uri="{BB962C8B-B14F-4D97-AF65-F5344CB8AC3E}">
        <p14:creationId xmlns:p14="http://schemas.microsoft.com/office/powerpoint/2010/main" val="316120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6D34-88F4-4B5B-A087-D44FB70ED67A}"/>
              </a:ext>
            </a:extLst>
          </p:cNvPr>
          <p:cNvSpPr>
            <a:spLocks noGrp="1"/>
          </p:cNvSpPr>
          <p:nvPr>
            <p:ph type="title"/>
          </p:nvPr>
        </p:nvSpPr>
        <p:spPr/>
        <p:txBody>
          <a:bodyPr/>
          <a:lstStyle/>
          <a:p>
            <a:r>
              <a:rPr lang="en-US" dirty="0"/>
              <a:t>Convergence of Information Technology and Operational Technology</a:t>
            </a:r>
          </a:p>
        </p:txBody>
      </p:sp>
      <p:sp>
        <p:nvSpPr>
          <p:cNvPr id="3" name="Footer Placeholder 2">
            <a:extLst>
              <a:ext uri="{FF2B5EF4-FFF2-40B4-BE49-F238E27FC236}">
                <a16:creationId xmlns:a16="http://schemas.microsoft.com/office/drawing/2014/main" id="{880BBFF1-A395-421C-9462-02FD958D9A30}"/>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C90F51F2-1264-4554-834F-11006DC67C37}"/>
              </a:ext>
            </a:extLst>
          </p:cNvPr>
          <p:cNvSpPr>
            <a:spLocks noGrp="1"/>
          </p:cNvSpPr>
          <p:nvPr>
            <p:ph type="sldNum" sz="quarter" idx="11"/>
          </p:nvPr>
        </p:nvSpPr>
        <p:spPr/>
        <p:txBody>
          <a:bodyPr/>
          <a:lstStyle/>
          <a:p>
            <a:fld id="{9B3E39EC-4BE2-4DEA-81C0-4ABC0AAB4AC0}" type="slidenum">
              <a:rPr lang="en-AU" smtClean="0"/>
              <a:pPr/>
              <a:t>12</a:t>
            </a:fld>
            <a:endParaRPr lang="en-AU" dirty="0"/>
          </a:p>
        </p:txBody>
      </p:sp>
      <p:sp>
        <p:nvSpPr>
          <p:cNvPr id="5" name="Text Placeholder 4">
            <a:extLst>
              <a:ext uri="{FF2B5EF4-FFF2-40B4-BE49-F238E27FC236}">
                <a16:creationId xmlns:a16="http://schemas.microsoft.com/office/drawing/2014/main" id="{3A2C0F07-68A8-450B-B2D6-250C009DCAEA}"/>
              </a:ext>
            </a:extLst>
          </p:cNvPr>
          <p:cNvSpPr>
            <a:spLocks noGrp="1"/>
          </p:cNvSpPr>
          <p:nvPr>
            <p:ph type="body" sz="quarter" idx="12"/>
          </p:nvPr>
        </p:nvSpPr>
        <p:spPr>
          <a:xfrm>
            <a:off x="319723" y="1243013"/>
            <a:ext cx="7513140" cy="4935537"/>
          </a:xfrm>
        </p:spPr>
        <p:txBody>
          <a:bodyPr/>
          <a:lstStyle/>
          <a:p>
            <a:r>
              <a:rPr lang="en-US" dirty="0"/>
              <a:t>Information Technology (IT) or Enterprise system</a:t>
            </a:r>
          </a:p>
          <a:p>
            <a:pPr lvl="1"/>
            <a:r>
              <a:rPr lang="en-US" dirty="0"/>
              <a:t>Business operations, billing, revenue collection, asset tracking, customer information</a:t>
            </a:r>
          </a:p>
          <a:p>
            <a:pPr lvl="1"/>
            <a:r>
              <a:rPr lang="en-US" dirty="0"/>
              <a:t>Prioritizes Confidentiality, Integrity, Availability</a:t>
            </a:r>
          </a:p>
          <a:p>
            <a:r>
              <a:rPr lang="en-US" dirty="0"/>
              <a:t>Operational Technology (OT) or Production system</a:t>
            </a:r>
          </a:p>
          <a:p>
            <a:pPr lvl="1"/>
            <a:r>
              <a:rPr lang="en-US" dirty="0"/>
              <a:t>Front-end, field based devices that perform actual operations, operating in real or near real-time environment</a:t>
            </a:r>
          </a:p>
          <a:p>
            <a:pPr lvl="1"/>
            <a:r>
              <a:rPr lang="en-US" dirty="0"/>
              <a:t>Prioritizes Availability, Integrity, Confidentiality</a:t>
            </a:r>
          </a:p>
          <a:p>
            <a:r>
              <a:rPr lang="en-US" dirty="0"/>
              <a:t>IT/OT convergence - integrating OT with IT systems</a:t>
            </a:r>
          </a:p>
          <a:p>
            <a:pPr lvl="1"/>
            <a:r>
              <a:rPr lang="en-US" dirty="0"/>
              <a:t>SCADA, remote terminal unit, programmable logic controllers, and meters and sensors, which work in real time or near real time</a:t>
            </a:r>
          </a:p>
          <a:p>
            <a:pPr lvl="1"/>
            <a:r>
              <a:rPr lang="en-US" dirty="0"/>
              <a:t>Integrates the Cyber, Human, and Physical Elements</a:t>
            </a:r>
          </a:p>
          <a:p>
            <a:endParaRPr lang="en-US" dirty="0"/>
          </a:p>
        </p:txBody>
      </p:sp>
      <p:grpSp>
        <p:nvGrpSpPr>
          <p:cNvPr id="30" name="Group 29">
            <a:extLst>
              <a:ext uri="{FF2B5EF4-FFF2-40B4-BE49-F238E27FC236}">
                <a16:creationId xmlns:a16="http://schemas.microsoft.com/office/drawing/2014/main" id="{8270770E-F70E-41DE-8F08-6D942CDCC712}"/>
              </a:ext>
            </a:extLst>
          </p:cNvPr>
          <p:cNvGrpSpPr/>
          <p:nvPr/>
        </p:nvGrpSpPr>
        <p:grpSpPr>
          <a:xfrm>
            <a:off x="7894464" y="1243013"/>
            <a:ext cx="3861760" cy="3861760"/>
            <a:chOff x="7715355" y="1272357"/>
            <a:chExt cx="3861760" cy="3861760"/>
          </a:xfrm>
          <a:effectLst>
            <a:outerShdw blurRad="50800" dist="38100" dir="2700000" algn="tl" rotWithShape="0">
              <a:prstClr val="black">
                <a:alpha val="40000"/>
              </a:prstClr>
            </a:outerShdw>
          </a:effectLst>
        </p:grpSpPr>
        <p:grpSp>
          <p:nvGrpSpPr>
            <p:cNvPr id="13" name="Group 12">
              <a:extLst>
                <a:ext uri="{FF2B5EF4-FFF2-40B4-BE49-F238E27FC236}">
                  <a16:creationId xmlns:a16="http://schemas.microsoft.com/office/drawing/2014/main" id="{612C1B6B-24BD-4B0E-9B27-20C2F7BDC418}"/>
                </a:ext>
              </a:extLst>
            </p:cNvPr>
            <p:cNvGrpSpPr/>
            <p:nvPr/>
          </p:nvGrpSpPr>
          <p:grpSpPr>
            <a:xfrm>
              <a:off x="7715355" y="1272357"/>
              <a:ext cx="3861760" cy="3861760"/>
              <a:chOff x="607549" y="2878405"/>
              <a:chExt cx="3861760" cy="3861760"/>
            </a:xfrm>
          </p:grpSpPr>
          <p:sp>
            <p:nvSpPr>
              <p:cNvPr id="14" name="Freeform: Shape 13">
                <a:extLst>
                  <a:ext uri="{FF2B5EF4-FFF2-40B4-BE49-F238E27FC236}">
                    <a16:creationId xmlns:a16="http://schemas.microsoft.com/office/drawing/2014/main" id="{5792D7D7-6617-4BA0-8278-5F395C0D90B1}"/>
                  </a:ext>
                </a:extLst>
              </p:cNvPr>
              <p:cNvSpPr/>
              <p:nvPr/>
            </p:nvSpPr>
            <p:spPr>
              <a:xfrm>
                <a:off x="1572989" y="2878405"/>
                <a:ext cx="1930880" cy="1930880"/>
              </a:xfrm>
              <a:custGeom>
                <a:avLst/>
                <a:gdLst>
                  <a:gd name="connsiteX0" fmla="*/ 0 w 1930880"/>
                  <a:gd name="connsiteY0" fmla="*/ 1930880 h 1930880"/>
                  <a:gd name="connsiteX1" fmla="*/ 965440 w 1930880"/>
                  <a:gd name="connsiteY1" fmla="*/ 0 h 1930880"/>
                  <a:gd name="connsiteX2" fmla="*/ 1930880 w 1930880"/>
                  <a:gd name="connsiteY2" fmla="*/ 1930880 h 1930880"/>
                  <a:gd name="connsiteX3" fmla="*/ 0 w 1930880"/>
                  <a:gd name="connsiteY3" fmla="*/ 1930880 h 1930880"/>
                </a:gdLst>
                <a:ahLst/>
                <a:cxnLst>
                  <a:cxn ang="0">
                    <a:pos x="connsiteX0" y="connsiteY0"/>
                  </a:cxn>
                  <a:cxn ang="0">
                    <a:pos x="connsiteX1" y="connsiteY1"/>
                  </a:cxn>
                  <a:cxn ang="0">
                    <a:pos x="connsiteX2" y="connsiteY2"/>
                  </a:cxn>
                  <a:cxn ang="0">
                    <a:pos x="connsiteX3" y="connsiteY3"/>
                  </a:cxn>
                </a:cxnLst>
                <a:rect l="l" t="t" r="r" b="b"/>
                <a:pathLst>
                  <a:path w="1930880" h="1930880">
                    <a:moveTo>
                      <a:pt x="0" y="1930880"/>
                    </a:moveTo>
                    <a:lnTo>
                      <a:pt x="965440" y="0"/>
                    </a:lnTo>
                    <a:lnTo>
                      <a:pt x="1930880" y="1930880"/>
                    </a:lnTo>
                    <a:lnTo>
                      <a:pt x="0" y="1930880"/>
                    </a:lnTo>
                    <a:close/>
                  </a:path>
                </a:pathLst>
              </a:cu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spcFirstLastPara="0" vert="horz" wrap="square" lIns="528440" tIns="1011160" rIns="52844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p:txBody>
          </p:sp>
          <p:sp>
            <p:nvSpPr>
              <p:cNvPr id="15" name="Freeform: Shape 14">
                <a:extLst>
                  <a:ext uri="{FF2B5EF4-FFF2-40B4-BE49-F238E27FC236}">
                    <a16:creationId xmlns:a16="http://schemas.microsoft.com/office/drawing/2014/main" id="{502C56DC-B698-4533-ACF0-0E7AC4FB1EDA}"/>
                  </a:ext>
                </a:extLst>
              </p:cNvPr>
              <p:cNvSpPr/>
              <p:nvPr/>
            </p:nvSpPr>
            <p:spPr>
              <a:xfrm>
                <a:off x="607549" y="4809285"/>
                <a:ext cx="1930880" cy="1930880"/>
              </a:xfrm>
              <a:custGeom>
                <a:avLst/>
                <a:gdLst>
                  <a:gd name="connsiteX0" fmla="*/ 0 w 1930880"/>
                  <a:gd name="connsiteY0" fmla="*/ 1930880 h 1930880"/>
                  <a:gd name="connsiteX1" fmla="*/ 965440 w 1930880"/>
                  <a:gd name="connsiteY1" fmla="*/ 0 h 1930880"/>
                  <a:gd name="connsiteX2" fmla="*/ 1930880 w 1930880"/>
                  <a:gd name="connsiteY2" fmla="*/ 1930880 h 1930880"/>
                  <a:gd name="connsiteX3" fmla="*/ 0 w 1930880"/>
                  <a:gd name="connsiteY3" fmla="*/ 1930880 h 1930880"/>
                </a:gdLst>
                <a:ahLst/>
                <a:cxnLst>
                  <a:cxn ang="0">
                    <a:pos x="connsiteX0" y="connsiteY0"/>
                  </a:cxn>
                  <a:cxn ang="0">
                    <a:pos x="connsiteX1" y="connsiteY1"/>
                  </a:cxn>
                  <a:cxn ang="0">
                    <a:pos x="connsiteX2" y="connsiteY2"/>
                  </a:cxn>
                  <a:cxn ang="0">
                    <a:pos x="connsiteX3" y="connsiteY3"/>
                  </a:cxn>
                </a:cxnLst>
                <a:rect l="l" t="t" r="r" b="b"/>
                <a:pathLst>
                  <a:path w="1930880" h="1930880">
                    <a:moveTo>
                      <a:pt x="0" y="1930880"/>
                    </a:moveTo>
                    <a:lnTo>
                      <a:pt x="965440" y="0"/>
                    </a:lnTo>
                    <a:lnTo>
                      <a:pt x="1930880" y="1930880"/>
                    </a:lnTo>
                    <a:lnTo>
                      <a:pt x="0" y="1930880"/>
                    </a:lnTo>
                    <a:close/>
                  </a:path>
                </a:pathLst>
              </a:custGeom>
            </p:spPr>
            <p:style>
              <a:lnRef idx="2">
                <a:schemeClr val="lt1">
                  <a:hueOff val="0"/>
                  <a:satOff val="0"/>
                  <a:lumOff val="0"/>
                  <a:alphaOff val="0"/>
                </a:schemeClr>
              </a:lnRef>
              <a:fillRef idx="1">
                <a:schemeClr val="accent4">
                  <a:shade val="50000"/>
                  <a:hueOff val="-349728"/>
                  <a:satOff val="5765"/>
                  <a:lumOff val="23094"/>
                  <a:alphaOff val="0"/>
                </a:schemeClr>
              </a:fillRef>
              <a:effectRef idx="0">
                <a:schemeClr val="accent4">
                  <a:shade val="50000"/>
                  <a:hueOff val="-349728"/>
                  <a:satOff val="5765"/>
                  <a:lumOff val="23094"/>
                  <a:alphaOff val="0"/>
                </a:schemeClr>
              </a:effectRef>
              <a:fontRef idx="minor">
                <a:schemeClr val="lt1"/>
              </a:fontRef>
            </p:style>
            <p:txBody>
              <a:bodyPr spcFirstLastPara="0" vert="horz" wrap="square" lIns="528440" tIns="1011160" rIns="52844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p:txBody>
          </p:sp>
          <p:sp>
            <p:nvSpPr>
              <p:cNvPr id="16" name="Freeform: Shape 15">
                <a:extLst>
                  <a:ext uri="{FF2B5EF4-FFF2-40B4-BE49-F238E27FC236}">
                    <a16:creationId xmlns:a16="http://schemas.microsoft.com/office/drawing/2014/main" id="{C0519F0F-87CE-4073-AC46-5AC2BD68C7AB}"/>
                  </a:ext>
                </a:extLst>
              </p:cNvPr>
              <p:cNvSpPr/>
              <p:nvPr/>
            </p:nvSpPr>
            <p:spPr>
              <a:xfrm rot="21600000">
                <a:off x="1572989" y="4809284"/>
                <a:ext cx="1930880" cy="1930881"/>
              </a:xfrm>
              <a:custGeom>
                <a:avLst/>
                <a:gdLst>
                  <a:gd name="connsiteX0" fmla="*/ 0 w 1930880"/>
                  <a:gd name="connsiteY0" fmla="*/ 1930880 h 1930880"/>
                  <a:gd name="connsiteX1" fmla="*/ 965440 w 1930880"/>
                  <a:gd name="connsiteY1" fmla="*/ 0 h 1930880"/>
                  <a:gd name="connsiteX2" fmla="*/ 1930880 w 1930880"/>
                  <a:gd name="connsiteY2" fmla="*/ 1930880 h 1930880"/>
                  <a:gd name="connsiteX3" fmla="*/ 0 w 1930880"/>
                  <a:gd name="connsiteY3" fmla="*/ 1930880 h 1930880"/>
                </a:gdLst>
                <a:ahLst/>
                <a:cxnLst>
                  <a:cxn ang="0">
                    <a:pos x="connsiteX0" y="connsiteY0"/>
                  </a:cxn>
                  <a:cxn ang="0">
                    <a:pos x="connsiteX1" y="connsiteY1"/>
                  </a:cxn>
                  <a:cxn ang="0">
                    <a:pos x="connsiteX2" y="connsiteY2"/>
                  </a:cxn>
                  <a:cxn ang="0">
                    <a:pos x="connsiteX3" y="connsiteY3"/>
                  </a:cxn>
                </a:cxnLst>
                <a:rect l="l" t="t" r="r" b="b"/>
                <a:pathLst>
                  <a:path w="1930880" h="1930880">
                    <a:moveTo>
                      <a:pt x="1930880" y="0"/>
                    </a:moveTo>
                    <a:lnTo>
                      <a:pt x="965440" y="1930880"/>
                    </a:lnTo>
                    <a:lnTo>
                      <a:pt x="0" y="0"/>
                    </a:lnTo>
                    <a:lnTo>
                      <a:pt x="1930880" y="0"/>
                    </a:lnTo>
                    <a:close/>
                  </a:path>
                </a:pathLst>
              </a:custGeom>
            </p:spPr>
            <p:style>
              <a:lnRef idx="2">
                <a:schemeClr val="lt1">
                  <a:hueOff val="0"/>
                  <a:satOff val="0"/>
                  <a:lumOff val="0"/>
                  <a:alphaOff val="0"/>
                </a:schemeClr>
              </a:lnRef>
              <a:fillRef idx="1">
                <a:schemeClr val="accent4">
                  <a:shade val="50000"/>
                  <a:hueOff val="-699457"/>
                  <a:satOff val="11530"/>
                  <a:lumOff val="46188"/>
                  <a:alphaOff val="0"/>
                </a:schemeClr>
              </a:fillRef>
              <a:effectRef idx="0">
                <a:schemeClr val="accent4">
                  <a:shade val="50000"/>
                  <a:hueOff val="-699457"/>
                  <a:satOff val="11530"/>
                  <a:lumOff val="46188"/>
                  <a:alphaOff val="0"/>
                </a:schemeClr>
              </a:effectRef>
              <a:fontRef idx="minor">
                <a:schemeClr val="lt1"/>
              </a:fontRef>
            </p:style>
            <p:txBody>
              <a:bodyPr spcFirstLastPara="0" vert="horz" wrap="square" lIns="528440" tIns="45721" rIns="528440" bIns="1011160" numCol="1" spcCol="1270" anchor="ctr" anchorCtr="0">
                <a:noAutofit/>
              </a:bodyPr>
              <a:lstStyle/>
              <a:p>
                <a:pPr marL="0" lvl="0" indent="0" algn="ctr" defTabSz="533400">
                  <a:lnSpc>
                    <a:spcPct val="90000"/>
                  </a:lnSpc>
                  <a:spcBef>
                    <a:spcPct val="0"/>
                  </a:spcBef>
                  <a:spcAft>
                    <a:spcPct val="35000"/>
                  </a:spcAft>
                  <a:buNone/>
                </a:pPr>
                <a:endParaRPr lang="en-US" sz="1200" kern="1200" dirty="0"/>
              </a:p>
            </p:txBody>
          </p:sp>
          <p:sp>
            <p:nvSpPr>
              <p:cNvPr id="17" name="Freeform: Shape 16">
                <a:extLst>
                  <a:ext uri="{FF2B5EF4-FFF2-40B4-BE49-F238E27FC236}">
                    <a16:creationId xmlns:a16="http://schemas.microsoft.com/office/drawing/2014/main" id="{17FF1CBA-CECC-467E-AB0E-AFC017EA3462}"/>
                  </a:ext>
                </a:extLst>
              </p:cNvPr>
              <p:cNvSpPr/>
              <p:nvPr/>
            </p:nvSpPr>
            <p:spPr>
              <a:xfrm>
                <a:off x="2538429" y="4809285"/>
                <a:ext cx="1930880" cy="1930880"/>
              </a:xfrm>
              <a:custGeom>
                <a:avLst/>
                <a:gdLst>
                  <a:gd name="connsiteX0" fmla="*/ 0 w 1930880"/>
                  <a:gd name="connsiteY0" fmla="*/ 1930880 h 1930880"/>
                  <a:gd name="connsiteX1" fmla="*/ 965440 w 1930880"/>
                  <a:gd name="connsiteY1" fmla="*/ 0 h 1930880"/>
                  <a:gd name="connsiteX2" fmla="*/ 1930880 w 1930880"/>
                  <a:gd name="connsiteY2" fmla="*/ 1930880 h 1930880"/>
                  <a:gd name="connsiteX3" fmla="*/ 0 w 1930880"/>
                  <a:gd name="connsiteY3" fmla="*/ 1930880 h 1930880"/>
                </a:gdLst>
                <a:ahLst/>
                <a:cxnLst>
                  <a:cxn ang="0">
                    <a:pos x="connsiteX0" y="connsiteY0"/>
                  </a:cxn>
                  <a:cxn ang="0">
                    <a:pos x="connsiteX1" y="connsiteY1"/>
                  </a:cxn>
                  <a:cxn ang="0">
                    <a:pos x="connsiteX2" y="connsiteY2"/>
                  </a:cxn>
                  <a:cxn ang="0">
                    <a:pos x="connsiteX3" y="connsiteY3"/>
                  </a:cxn>
                </a:cxnLst>
                <a:rect l="l" t="t" r="r" b="b"/>
                <a:pathLst>
                  <a:path w="1930880" h="1930880">
                    <a:moveTo>
                      <a:pt x="0" y="1930880"/>
                    </a:moveTo>
                    <a:lnTo>
                      <a:pt x="965440" y="0"/>
                    </a:lnTo>
                    <a:lnTo>
                      <a:pt x="1930880" y="1930880"/>
                    </a:lnTo>
                    <a:lnTo>
                      <a:pt x="0" y="1930880"/>
                    </a:lnTo>
                    <a:close/>
                  </a:path>
                </a:pathLst>
              </a:custGeom>
            </p:spPr>
            <p:style>
              <a:lnRef idx="2">
                <a:schemeClr val="lt1">
                  <a:hueOff val="0"/>
                  <a:satOff val="0"/>
                  <a:lumOff val="0"/>
                  <a:alphaOff val="0"/>
                </a:schemeClr>
              </a:lnRef>
              <a:fillRef idx="1">
                <a:schemeClr val="accent4">
                  <a:shade val="50000"/>
                  <a:hueOff val="-349728"/>
                  <a:satOff val="5765"/>
                  <a:lumOff val="23094"/>
                  <a:alphaOff val="0"/>
                </a:schemeClr>
              </a:fillRef>
              <a:effectRef idx="0">
                <a:schemeClr val="accent4">
                  <a:shade val="50000"/>
                  <a:hueOff val="-349728"/>
                  <a:satOff val="5765"/>
                  <a:lumOff val="23094"/>
                  <a:alphaOff val="0"/>
                </a:schemeClr>
              </a:effectRef>
              <a:fontRef idx="minor">
                <a:schemeClr val="lt1"/>
              </a:fontRef>
            </p:style>
            <p:txBody>
              <a:bodyPr spcFirstLastPara="0" vert="horz" wrap="square" lIns="528440" tIns="1011160" rIns="52844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p:txBody>
          </p:sp>
        </p:grpSp>
        <p:sp>
          <p:nvSpPr>
            <p:cNvPr id="8" name="TextBox 7">
              <a:extLst>
                <a:ext uri="{FF2B5EF4-FFF2-40B4-BE49-F238E27FC236}">
                  <a16:creationId xmlns:a16="http://schemas.microsoft.com/office/drawing/2014/main" id="{82F56D6B-5CE4-49D7-AA32-4D260A9EC093}"/>
                </a:ext>
              </a:extLst>
            </p:cNvPr>
            <p:cNvSpPr txBox="1"/>
            <p:nvPr/>
          </p:nvSpPr>
          <p:spPr>
            <a:xfrm>
              <a:off x="8766640" y="2820419"/>
              <a:ext cx="1845035" cy="369332"/>
            </a:xfrm>
            <a:prstGeom prst="rect">
              <a:avLst/>
            </a:prstGeom>
            <a:noFill/>
          </p:spPr>
          <p:txBody>
            <a:bodyPr wrap="square" rtlCol="0">
              <a:spAutoFit/>
            </a:bodyPr>
            <a:lstStyle/>
            <a:p>
              <a:pPr algn="ctr"/>
              <a:r>
                <a:rPr lang="en-US" b="1" cap="small" dirty="0"/>
                <a:t>Confidentiality</a:t>
              </a:r>
            </a:p>
          </p:txBody>
        </p:sp>
        <p:sp>
          <p:nvSpPr>
            <p:cNvPr id="9" name="TextBox 8">
              <a:extLst>
                <a:ext uri="{FF2B5EF4-FFF2-40B4-BE49-F238E27FC236}">
                  <a16:creationId xmlns:a16="http://schemas.microsoft.com/office/drawing/2014/main" id="{D68A7112-2A7F-43F7-97CD-7204DDD3E7A3}"/>
                </a:ext>
              </a:extLst>
            </p:cNvPr>
            <p:cNvSpPr txBox="1"/>
            <p:nvPr/>
          </p:nvSpPr>
          <p:spPr>
            <a:xfrm>
              <a:off x="7866140" y="4737828"/>
              <a:ext cx="1684779" cy="369332"/>
            </a:xfrm>
            <a:prstGeom prst="rect">
              <a:avLst/>
            </a:prstGeom>
            <a:noFill/>
          </p:spPr>
          <p:txBody>
            <a:bodyPr wrap="square" rtlCol="0">
              <a:spAutoFit/>
            </a:bodyPr>
            <a:lstStyle/>
            <a:p>
              <a:pPr algn="ctr"/>
              <a:r>
                <a:rPr lang="en-US" b="1" cap="small" dirty="0"/>
                <a:t>Integrity</a:t>
              </a:r>
            </a:p>
          </p:txBody>
        </p:sp>
        <p:sp>
          <p:nvSpPr>
            <p:cNvPr id="10" name="TextBox 9">
              <a:extLst>
                <a:ext uri="{FF2B5EF4-FFF2-40B4-BE49-F238E27FC236}">
                  <a16:creationId xmlns:a16="http://schemas.microsoft.com/office/drawing/2014/main" id="{38EB9A7B-C234-4527-9D0E-D1E413D50257}"/>
                </a:ext>
              </a:extLst>
            </p:cNvPr>
            <p:cNvSpPr txBox="1"/>
            <p:nvPr/>
          </p:nvSpPr>
          <p:spPr>
            <a:xfrm>
              <a:off x="9753071" y="4737828"/>
              <a:ext cx="1684779" cy="369332"/>
            </a:xfrm>
            <a:prstGeom prst="rect">
              <a:avLst/>
            </a:prstGeom>
            <a:noFill/>
          </p:spPr>
          <p:txBody>
            <a:bodyPr wrap="square" rtlCol="0">
              <a:spAutoFit/>
            </a:bodyPr>
            <a:lstStyle/>
            <a:p>
              <a:pPr algn="ctr"/>
              <a:r>
                <a:rPr lang="en-US" b="1" cap="small" dirty="0"/>
                <a:t>Availability</a:t>
              </a:r>
            </a:p>
          </p:txBody>
        </p:sp>
        <p:sp>
          <p:nvSpPr>
            <p:cNvPr id="11" name="TextBox 10">
              <a:extLst>
                <a:ext uri="{FF2B5EF4-FFF2-40B4-BE49-F238E27FC236}">
                  <a16:creationId xmlns:a16="http://schemas.microsoft.com/office/drawing/2014/main" id="{2C9B44D3-FDFA-4BE9-B3A6-71B210E2C3C9}"/>
                </a:ext>
              </a:extLst>
            </p:cNvPr>
            <p:cNvSpPr txBox="1"/>
            <p:nvPr/>
          </p:nvSpPr>
          <p:spPr>
            <a:xfrm>
              <a:off x="8846768" y="3813265"/>
              <a:ext cx="1684779" cy="369332"/>
            </a:xfrm>
            <a:prstGeom prst="rect">
              <a:avLst/>
            </a:prstGeom>
            <a:noFill/>
          </p:spPr>
          <p:txBody>
            <a:bodyPr wrap="square" rtlCol="0">
              <a:spAutoFit/>
            </a:bodyPr>
            <a:lstStyle/>
            <a:p>
              <a:pPr algn="ctr"/>
              <a:r>
                <a:rPr lang="en-US" b="1" cap="small" dirty="0"/>
                <a:t>Security</a:t>
              </a:r>
            </a:p>
          </p:txBody>
        </p:sp>
        <p:pic>
          <p:nvPicPr>
            <p:cNvPr id="23" name="Graphic 22" descr="Lock">
              <a:extLst>
                <a:ext uri="{FF2B5EF4-FFF2-40B4-BE49-F238E27FC236}">
                  <a16:creationId xmlns:a16="http://schemas.microsoft.com/office/drawing/2014/main" id="{4408540E-D13B-4E80-AC40-177040FF94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0005" y="3215129"/>
              <a:ext cx="658305" cy="658305"/>
            </a:xfrm>
            <a:prstGeom prst="rect">
              <a:avLst/>
            </a:prstGeom>
          </p:spPr>
        </p:pic>
        <p:pic>
          <p:nvPicPr>
            <p:cNvPr id="25" name="Graphic 24" descr="Key">
              <a:extLst>
                <a:ext uri="{FF2B5EF4-FFF2-40B4-BE49-F238E27FC236}">
                  <a16:creationId xmlns:a16="http://schemas.microsoft.com/office/drawing/2014/main" id="{0F895C4C-81AF-467F-88B7-5EA3C68AFD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6025" y="2253799"/>
              <a:ext cx="646264" cy="646264"/>
            </a:xfrm>
            <a:prstGeom prst="rect">
              <a:avLst/>
            </a:prstGeom>
          </p:spPr>
        </p:pic>
        <p:pic>
          <p:nvPicPr>
            <p:cNvPr id="27" name="Graphic 26" descr="Checklist">
              <a:extLst>
                <a:ext uri="{FF2B5EF4-FFF2-40B4-BE49-F238E27FC236}">
                  <a16:creationId xmlns:a16="http://schemas.microsoft.com/office/drawing/2014/main" id="{90EF511A-086B-4403-8DB5-02A1D22230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79929" y="4253671"/>
              <a:ext cx="457200" cy="457200"/>
            </a:xfrm>
            <a:prstGeom prst="rect">
              <a:avLst/>
            </a:prstGeom>
          </p:spPr>
        </p:pic>
        <p:pic>
          <p:nvPicPr>
            <p:cNvPr id="29" name="Graphic 28" descr="Clock">
              <a:extLst>
                <a:ext uri="{FF2B5EF4-FFF2-40B4-BE49-F238E27FC236}">
                  <a16:creationId xmlns:a16="http://schemas.microsoft.com/office/drawing/2014/main" id="{92A81297-BC7E-40D9-A2BD-F657E42A48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38372" y="4186910"/>
              <a:ext cx="546605" cy="546605"/>
            </a:xfrm>
            <a:prstGeom prst="rect">
              <a:avLst/>
            </a:prstGeom>
          </p:spPr>
        </p:pic>
      </p:grpSp>
    </p:spTree>
    <p:extLst>
      <p:ext uri="{BB962C8B-B14F-4D97-AF65-F5344CB8AC3E}">
        <p14:creationId xmlns:p14="http://schemas.microsoft.com/office/powerpoint/2010/main" val="17687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9DDE0E-75C7-4E0E-96CF-98CFDCC83911}"/>
              </a:ext>
            </a:extLst>
          </p:cNvPr>
          <p:cNvSpPr>
            <a:spLocks noGrp="1"/>
          </p:cNvSpPr>
          <p:nvPr>
            <p:ph type="title"/>
          </p:nvPr>
        </p:nvSpPr>
        <p:spPr/>
        <p:txBody>
          <a:bodyPr/>
          <a:lstStyle/>
          <a:p>
            <a:r>
              <a:rPr lang="en-US" dirty="0"/>
              <a:t>Typical Sources of Vulnerabilities in Control and SCADA Systems</a:t>
            </a:r>
          </a:p>
        </p:txBody>
      </p:sp>
      <p:sp>
        <p:nvSpPr>
          <p:cNvPr id="6" name="Text Placeholder 5">
            <a:extLst>
              <a:ext uri="{FF2B5EF4-FFF2-40B4-BE49-F238E27FC236}">
                <a16:creationId xmlns:a16="http://schemas.microsoft.com/office/drawing/2014/main" id="{ECAC37DD-8991-4CB8-AED9-8A9CBF43C37E}"/>
              </a:ext>
            </a:extLst>
          </p:cNvPr>
          <p:cNvSpPr>
            <a:spLocks noGrp="1"/>
          </p:cNvSpPr>
          <p:nvPr>
            <p:ph type="body" sz="quarter" idx="12"/>
          </p:nvPr>
        </p:nvSpPr>
        <p:spPr>
          <a:xfrm>
            <a:off x="319723" y="1243013"/>
            <a:ext cx="6703246" cy="4935537"/>
          </a:xfrm>
        </p:spPr>
        <p:txBody>
          <a:bodyPr/>
          <a:lstStyle/>
          <a:p>
            <a:r>
              <a:rPr lang="en-US" dirty="0"/>
              <a:t>Proliferation of 'soft' targets</a:t>
            </a:r>
          </a:p>
          <a:p>
            <a:pPr lvl="1"/>
            <a:r>
              <a:rPr lang="en-US" dirty="0"/>
              <a:t>SCADA and ICS devices are designed for reliability and real-time I/O, not robust and secure networking. </a:t>
            </a:r>
          </a:p>
          <a:p>
            <a:pPr lvl="1"/>
            <a:r>
              <a:rPr lang="en-US" dirty="0"/>
              <a:t>Many ICS devices will crash if they receive malformed network traffic or even high loads of correctly-formed data</a:t>
            </a:r>
          </a:p>
          <a:p>
            <a:pPr lvl="1"/>
            <a:r>
              <a:rPr lang="en-US" dirty="0"/>
              <a:t>PCs in these networks often run without security updates, susceptible to outdated malware.</a:t>
            </a:r>
          </a:p>
          <a:p>
            <a:r>
              <a:rPr lang="en-US" dirty="0"/>
              <a:t>Multiple points of entry - control systems are accessed by numerous external sources</a:t>
            </a:r>
          </a:p>
          <a:p>
            <a:r>
              <a:rPr lang="en-US" dirty="0"/>
              <a:t>Poor internal network segmentation - problems originating in one part can quickly spread to other areas.</a:t>
            </a:r>
          </a:p>
        </p:txBody>
      </p:sp>
      <p:pic>
        <p:nvPicPr>
          <p:cNvPr id="8" name="Picture 7">
            <a:extLst>
              <a:ext uri="{FF2B5EF4-FFF2-40B4-BE49-F238E27FC236}">
                <a16:creationId xmlns:a16="http://schemas.microsoft.com/office/drawing/2014/main" id="{61ACB228-55DB-4961-AD80-FAC927FE6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6077" y="1319310"/>
            <a:ext cx="4775403" cy="3422372"/>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EAC961FE-3EAA-4E98-A44D-BF80E3BD2EEB}"/>
              </a:ext>
            </a:extLst>
          </p:cNvPr>
          <p:cNvSpPr txBox="1"/>
          <p:nvPr/>
        </p:nvSpPr>
        <p:spPr>
          <a:xfrm>
            <a:off x="7096876" y="4844503"/>
            <a:ext cx="4775402" cy="400110"/>
          </a:xfrm>
          <a:prstGeom prst="rect">
            <a:avLst/>
          </a:prstGeom>
          <a:noFill/>
        </p:spPr>
        <p:txBody>
          <a:bodyPr wrap="square" rtlCol="0">
            <a:spAutoFit/>
          </a:bodyPr>
          <a:lstStyle/>
          <a:p>
            <a:r>
              <a:rPr lang="en-US" sz="1000" dirty="0">
                <a:hlinkClick r:id="rId3"/>
              </a:rPr>
              <a:t>http://www.iebmedia.com/ethernet.php?id=8460&amp;parentid=74&amp;themeid=255&amp;hft=68&amp;showdetail=true&amp;bb=1&amp;PHPSESSID=vk9tck0p6rq69jt6d3l6co7lh7</a:t>
            </a:r>
            <a:r>
              <a:rPr lang="en-US" sz="1000" dirty="0"/>
              <a:t> </a:t>
            </a:r>
          </a:p>
        </p:txBody>
      </p:sp>
    </p:spTree>
    <p:extLst>
      <p:ext uri="{BB962C8B-B14F-4D97-AF65-F5344CB8AC3E}">
        <p14:creationId xmlns:p14="http://schemas.microsoft.com/office/powerpoint/2010/main" val="10808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9DDE0E-75C7-4E0E-96CF-98CFDCC83911}"/>
              </a:ext>
            </a:extLst>
          </p:cNvPr>
          <p:cNvSpPr>
            <a:spLocks noGrp="1"/>
          </p:cNvSpPr>
          <p:nvPr>
            <p:ph type="title"/>
          </p:nvPr>
        </p:nvSpPr>
        <p:spPr/>
        <p:txBody>
          <a:bodyPr/>
          <a:lstStyle/>
          <a:p>
            <a:r>
              <a:rPr lang="en-US" dirty="0"/>
              <a:t>Typical Sources of Vulnerabilities in Control and SCADA Systems</a:t>
            </a:r>
          </a:p>
        </p:txBody>
      </p:sp>
      <p:sp>
        <p:nvSpPr>
          <p:cNvPr id="6" name="Text Placeholder 5">
            <a:extLst>
              <a:ext uri="{FF2B5EF4-FFF2-40B4-BE49-F238E27FC236}">
                <a16:creationId xmlns:a16="http://schemas.microsoft.com/office/drawing/2014/main" id="{ECAC37DD-8991-4CB8-AED9-8A9CBF43C37E}"/>
              </a:ext>
            </a:extLst>
          </p:cNvPr>
          <p:cNvSpPr>
            <a:spLocks noGrp="1"/>
          </p:cNvSpPr>
          <p:nvPr>
            <p:ph type="body" sz="quarter" idx="12"/>
          </p:nvPr>
        </p:nvSpPr>
        <p:spPr>
          <a:xfrm>
            <a:off x="319723" y="1243013"/>
            <a:ext cx="6703246" cy="4935537"/>
          </a:xfrm>
        </p:spPr>
        <p:txBody>
          <a:bodyPr/>
          <a:lstStyle/>
          <a:p>
            <a:r>
              <a:rPr lang="en-US" dirty="0"/>
              <a:t>Proliferation of 'soft' targets</a:t>
            </a:r>
          </a:p>
          <a:p>
            <a:pPr lvl="1"/>
            <a:r>
              <a:rPr lang="en-US" dirty="0"/>
              <a:t>SCADA and ICS devices are designed for reliability and real-time I/O, not robust and secure networking. </a:t>
            </a:r>
          </a:p>
          <a:p>
            <a:pPr lvl="1"/>
            <a:r>
              <a:rPr lang="en-US" dirty="0"/>
              <a:t>Many ICS devices will crash if they receive malformed network traffic or even high loads of correctly-formed data</a:t>
            </a:r>
          </a:p>
          <a:p>
            <a:pPr lvl="1"/>
            <a:r>
              <a:rPr lang="en-US" dirty="0"/>
              <a:t>PCs in these networks often run without security updates, susceptible to outdated malware.</a:t>
            </a:r>
          </a:p>
          <a:p>
            <a:r>
              <a:rPr lang="en-US" dirty="0"/>
              <a:t>Multiple points of entry - control systems are accessed by numerous external sources</a:t>
            </a:r>
          </a:p>
          <a:p>
            <a:r>
              <a:rPr lang="en-US" dirty="0"/>
              <a:t>Poor internal network segmentation - problems originating in one part can quickly spread to other areas.</a:t>
            </a:r>
          </a:p>
        </p:txBody>
      </p:sp>
      <p:sp>
        <p:nvSpPr>
          <p:cNvPr id="10" name="TextBox 9">
            <a:extLst>
              <a:ext uri="{FF2B5EF4-FFF2-40B4-BE49-F238E27FC236}">
                <a16:creationId xmlns:a16="http://schemas.microsoft.com/office/drawing/2014/main" id="{EAC961FE-3EAA-4E98-A44D-BF80E3BD2EEB}"/>
              </a:ext>
            </a:extLst>
          </p:cNvPr>
          <p:cNvSpPr txBox="1"/>
          <p:nvPr/>
        </p:nvSpPr>
        <p:spPr>
          <a:xfrm>
            <a:off x="7096876" y="4844503"/>
            <a:ext cx="4775402" cy="400110"/>
          </a:xfrm>
          <a:prstGeom prst="rect">
            <a:avLst/>
          </a:prstGeom>
          <a:noFill/>
        </p:spPr>
        <p:txBody>
          <a:bodyPr wrap="square" rtlCol="0">
            <a:spAutoFit/>
          </a:bodyPr>
          <a:lstStyle/>
          <a:p>
            <a:r>
              <a:rPr lang="en-US" sz="1000" dirty="0">
                <a:hlinkClick r:id="rId2"/>
              </a:rPr>
              <a:t>http://www.iebmedia.com/ethernet.php?id=8460&amp;parentid=74&amp;themeid=255&amp;hft=68&amp;showdetail=true&amp;bb=1&amp;PHPSESSID=vk9tck0p6rq69jt6d3l6co7lh7</a:t>
            </a:r>
            <a:r>
              <a:rPr lang="en-US" sz="1000" dirty="0"/>
              <a:t> </a:t>
            </a:r>
          </a:p>
        </p:txBody>
      </p:sp>
      <p:grpSp>
        <p:nvGrpSpPr>
          <p:cNvPr id="44" name="Group 43">
            <a:extLst>
              <a:ext uri="{FF2B5EF4-FFF2-40B4-BE49-F238E27FC236}">
                <a16:creationId xmlns:a16="http://schemas.microsoft.com/office/drawing/2014/main" id="{41A7DDA1-5B02-4843-AFBB-DAA8935C1083}"/>
              </a:ext>
            </a:extLst>
          </p:cNvPr>
          <p:cNvGrpSpPr/>
          <p:nvPr/>
        </p:nvGrpSpPr>
        <p:grpSpPr>
          <a:xfrm>
            <a:off x="7066077" y="1319310"/>
            <a:ext cx="4775403" cy="3422372"/>
            <a:chOff x="7066077" y="1319310"/>
            <a:chExt cx="4775403" cy="3422372"/>
          </a:xfrm>
        </p:grpSpPr>
        <p:grpSp>
          <p:nvGrpSpPr>
            <p:cNvPr id="37" name="Group 36">
              <a:extLst>
                <a:ext uri="{FF2B5EF4-FFF2-40B4-BE49-F238E27FC236}">
                  <a16:creationId xmlns:a16="http://schemas.microsoft.com/office/drawing/2014/main" id="{C5BDB6B4-F225-45F1-8E69-AA56FF1AEA4F}"/>
                </a:ext>
              </a:extLst>
            </p:cNvPr>
            <p:cNvGrpSpPr/>
            <p:nvPr/>
          </p:nvGrpSpPr>
          <p:grpSpPr>
            <a:xfrm>
              <a:off x="7066077" y="1319310"/>
              <a:ext cx="4775403" cy="3422372"/>
              <a:chOff x="7066077" y="1319310"/>
              <a:chExt cx="4775403" cy="3422372"/>
            </a:xfrm>
          </p:grpSpPr>
          <p:pic>
            <p:nvPicPr>
              <p:cNvPr id="8" name="Picture 7">
                <a:extLst>
                  <a:ext uri="{FF2B5EF4-FFF2-40B4-BE49-F238E27FC236}">
                    <a16:creationId xmlns:a16="http://schemas.microsoft.com/office/drawing/2014/main" id="{61ACB228-55DB-4961-AD80-FAC927FE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077" y="1319310"/>
                <a:ext cx="4775403" cy="3422372"/>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42A029C6-9755-4A3C-A5D5-C1A7757A20EF}"/>
                  </a:ext>
                </a:extLst>
              </p:cNvPr>
              <p:cNvGrpSpPr/>
              <p:nvPr/>
            </p:nvGrpSpPr>
            <p:grpSpPr>
              <a:xfrm>
                <a:off x="9365285" y="2747402"/>
                <a:ext cx="316504" cy="261055"/>
                <a:chOff x="8361575" y="5545760"/>
                <a:chExt cx="593889" cy="525102"/>
              </a:xfrm>
            </p:grpSpPr>
            <p:sp>
              <p:nvSpPr>
                <p:cNvPr id="11" name="Isosceles Triangle 10">
                  <a:extLst>
                    <a:ext uri="{FF2B5EF4-FFF2-40B4-BE49-F238E27FC236}">
                      <a16:creationId xmlns:a16="http://schemas.microsoft.com/office/drawing/2014/main" id="{16181AB7-7DCC-428A-BCD4-7423715F7F73}"/>
                    </a:ext>
                  </a:extLst>
                </p:cNvPr>
                <p:cNvSpPr/>
                <p:nvPr/>
              </p:nvSpPr>
              <p:spPr>
                <a:xfrm>
                  <a:off x="8361575" y="5545760"/>
                  <a:ext cx="593889" cy="52510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ire">
                  <a:extLst>
                    <a:ext uri="{FF2B5EF4-FFF2-40B4-BE49-F238E27FC236}">
                      <a16:creationId xmlns:a16="http://schemas.microsoft.com/office/drawing/2014/main" id="{6CC2711A-F1C0-44DC-AECC-3379CF6A03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8464" y="5670752"/>
                  <a:ext cx="400110" cy="400110"/>
                </a:xfrm>
                <a:prstGeom prst="rect">
                  <a:avLst/>
                </a:prstGeom>
              </p:spPr>
            </p:pic>
          </p:grpSp>
          <p:grpSp>
            <p:nvGrpSpPr>
              <p:cNvPr id="13" name="Group 12">
                <a:extLst>
                  <a:ext uri="{FF2B5EF4-FFF2-40B4-BE49-F238E27FC236}">
                    <a16:creationId xmlns:a16="http://schemas.microsoft.com/office/drawing/2014/main" id="{92CB3488-4171-4AC7-92B4-6FE402A9321B}"/>
                  </a:ext>
                </a:extLst>
              </p:cNvPr>
              <p:cNvGrpSpPr/>
              <p:nvPr/>
            </p:nvGrpSpPr>
            <p:grpSpPr>
              <a:xfrm>
                <a:off x="7258639" y="3548853"/>
                <a:ext cx="316504" cy="261055"/>
                <a:chOff x="8361575" y="5545760"/>
                <a:chExt cx="593889" cy="525102"/>
              </a:xfrm>
            </p:grpSpPr>
            <p:sp>
              <p:nvSpPr>
                <p:cNvPr id="14" name="Isosceles Triangle 13">
                  <a:extLst>
                    <a:ext uri="{FF2B5EF4-FFF2-40B4-BE49-F238E27FC236}">
                      <a16:creationId xmlns:a16="http://schemas.microsoft.com/office/drawing/2014/main" id="{64F04470-F89C-47EA-84CE-ABC5FF98FF1E}"/>
                    </a:ext>
                  </a:extLst>
                </p:cNvPr>
                <p:cNvSpPr/>
                <p:nvPr/>
              </p:nvSpPr>
              <p:spPr>
                <a:xfrm>
                  <a:off x="8361575" y="5545760"/>
                  <a:ext cx="593889" cy="52510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Fire">
                  <a:extLst>
                    <a:ext uri="{FF2B5EF4-FFF2-40B4-BE49-F238E27FC236}">
                      <a16:creationId xmlns:a16="http://schemas.microsoft.com/office/drawing/2014/main" id="{C8C0601A-297F-46E5-A70E-417D185AA8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8464" y="5670752"/>
                  <a:ext cx="400110" cy="400110"/>
                </a:xfrm>
                <a:prstGeom prst="rect">
                  <a:avLst/>
                </a:prstGeom>
              </p:spPr>
            </p:pic>
          </p:grpSp>
          <p:grpSp>
            <p:nvGrpSpPr>
              <p:cNvPr id="16" name="Group 15">
                <a:extLst>
                  <a:ext uri="{FF2B5EF4-FFF2-40B4-BE49-F238E27FC236}">
                    <a16:creationId xmlns:a16="http://schemas.microsoft.com/office/drawing/2014/main" id="{034EBBF2-9B90-48D2-9FCF-77961FDDB51D}"/>
                  </a:ext>
                </a:extLst>
              </p:cNvPr>
              <p:cNvGrpSpPr/>
              <p:nvPr/>
            </p:nvGrpSpPr>
            <p:grpSpPr>
              <a:xfrm>
                <a:off x="7152023" y="4422618"/>
                <a:ext cx="316504" cy="261055"/>
                <a:chOff x="8361575" y="5545760"/>
                <a:chExt cx="593889" cy="525102"/>
              </a:xfrm>
            </p:grpSpPr>
            <p:sp>
              <p:nvSpPr>
                <p:cNvPr id="17" name="Isosceles Triangle 16">
                  <a:extLst>
                    <a:ext uri="{FF2B5EF4-FFF2-40B4-BE49-F238E27FC236}">
                      <a16:creationId xmlns:a16="http://schemas.microsoft.com/office/drawing/2014/main" id="{43144ED5-2905-4111-A2A2-BA93516EEC8A}"/>
                    </a:ext>
                  </a:extLst>
                </p:cNvPr>
                <p:cNvSpPr/>
                <p:nvPr/>
              </p:nvSpPr>
              <p:spPr>
                <a:xfrm>
                  <a:off x="8361575" y="5545760"/>
                  <a:ext cx="593889" cy="52510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Fire">
                  <a:extLst>
                    <a:ext uri="{FF2B5EF4-FFF2-40B4-BE49-F238E27FC236}">
                      <a16:creationId xmlns:a16="http://schemas.microsoft.com/office/drawing/2014/main" id="{D232F4A2-158A-47B7-ADC7-65D23F6FF5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8464" y="5670752"/>
                  <a:ext cx="400110" cy="400110"/>
                </a:xfrm>
                <a:prstGeom prst="rect">
                  <a:avLst/>
                </a:prstGeom>
              </p:spPr>
            </p:pic>
          </p:grpSp>
          <p:grpSp>
            <p:nvGrpSpPr>
              <p:cNvPr id="19" name="Group 18">
                <a:extLst>
                  <a:ext uri="{FF2B5EF4-FFF2-40B4-BE49-F238E27FC236}">
                    <a16:creationId xmlns:a16="http://schemas.microsoft.com/office/drawing/2014/main" id="{13A4936E-F88F-4854-A22A-C7B53246D324}"/>
                  </a:ext>
                </a:extLst>
              </p:cNvPr>
              <p:cNvGrpSpPr/>
              <p:nvPr/>
            </p:nvGrpSpPr>
            <p:grpSpPr>
              <a:xfrm>
                <a:off x="8067341" y="2515468"/>
                <a:ext cx="316504" cy="261055"/>
                <a:chOff x="8361575" y="5545760"/>
                <a:chExt cx="593889" cy="525102"/>
              </a:xfrm>
            </p:grpSpPr>
            <p:sp>
              <p:nvSpPr>
                <p:cNvPr id="20" name="Isosceles Triangle 19">
                  <a:extLst>
                    <a:ext uri="{FF2B5EF4-FFF2-40B4-BE49-F238E27FC236}">
                      <a16:creationId xmlns:a16="http://schemas.microsoft.com/office/drawing/2014/main" id="{A8613CA1-788C-4837-9F05-CC1E7BC9485F}"/>
                    </a:ext>
                  </a:extLst>
                </p:cNvPr>
                <p:cNvSpPr/>
                <p:nvPr/>
              </p:nvSpPr>
              <p:spPr>
                <a:xfrm>
                  <a:off x="8361575" y="5545760"/>
                  <a:ext cx="593889" cy="52510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Fire">
                  <a:extLst>
                    <a:ext uri="{FF2B5EF4-FFF2-40B4-BE49-F238E27FC236}">
                      <a16:creationId xmlns:a16="http://schemas.microsoft.com/office/drawing/2014/main" id="{DC023520-54FA-4571-BFA2-2D9D2AF2AE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8464" y="5670752"/>
                  <a:ext cx="400110" cy="400110"/>
                </a:xfrm>
                <a:prstGeom prst="rect">
                  <a:avLst/>
                </a:prstGeom>
              </p:spPr>
            </p:pic>
          </p:grpSp>
          <p:grpSp>
            <p:nvGrpSpPr>
              <p:cNvPr id="22" name="Group 21">
                <a:extLst>
                  <a:ext uri="{FF2B5EF4-FFF2-40B4-BE49-F238E27FC236}">
                    <a16:creationId xmlns:a16="http://schemas.microsoft.com/office/drawing/2014/main" id="{90143A9C-838F-4F72-8ABA-FA9F20ED6423}"/>
                  </a:ext>
                </a:extLst>
              </p:cNvPr>
              <p:cNvGrpSpPr/>
              <p:nvPr/>
            </p:nvGrpSpPr>
            <p:grpSpPr>
              <a:xfrm>
                <a:off x="10508387" y="2489712"/>
                <a:ext cx="316504" cy="261061"/>
                <a:chOff x="8784481" y="5493954"/>
                <a:chExt cx="593889" cy="525114"/>
              </a:xfrm>
            </p:grpSpPr>
            <p:sp>
              <p:nvSpPr>
                <p:cNvPr id="23" name="Isosceles Triangle 22">
                  <a:extLst>
                    <a:ext uri="{FF2B5EF4-FFF2-40B4-BE49-F238E27FC236}">
                      <a16:creationId xmlns:a16="http://schemas.microsoft.com/office/drawing/2014/main" id="{821CB414-0F89-4284-9368-1BA8F6A524BB}"/>
                    </a:ext>
                  </a:extLst>
                </p:cNvPr>
                <p:cNvSpPr/>
                <p:nvPr/>
              </p:nvSpPr>
              <p:spPr>
                <a:xfrm>
                  <a:off x="8784481" y="5493954"/>
                  <a:ext cx="593889" cy="52510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Fire">
                  <a:extLst>
                    <a:ext uri="{FF2B5EF4-FFF2-40B4-BE49-F238E27FC236}">
                      <a16:creationId xmlns:a16="http://schemas.microsoft.com/office/drawing/2014/main" id="{E670C0DC-9734-45E1-8380-FADBDA8811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1360" y="5618958"/>
                  <a:ext cx="400109" cy="400110"/>
                </a:xfrm>
                <a:prstGeom prst="rect">
                  <a:avLst/>
                </a:prstGeom>
              </p:spPr>
            </p:pic>
          </p:grpSp>
          <p:grpSp>
            <p:nvGrpSpPr>
              <p:cNvPr id="25" name="Group 24">
                <a:extLst>
                  <a:ext uri="{FF2B5EF4-FFF2-40B4-BE49-F238E27FC236}">
                    <a16:creationId xmlns:a16="http://schemas.microsoft.com/office/drawing/2014/main" id="{2B714F87-EF23-4DF3-A481-2F9002D8099C}"/>
                  </a:ext>
                </a:extLst>
              </p:cNvPr>
              <p:cNvGrpSpPr/>
              <p:nvPr/>
            </p:nvGrpSpPr>
            <p:grpSpPr>
              <a:xfrm>
                <a:off x="11125902" y="1760712"/>
                <a:ext cx="316504" cy="261055"/>
                <a:chOff x="8361575" y="5545760"/>
                <a:chExt cx="593889" cy="525102"/>
              </a:xfrm>
            </p:grpSpPr>
            <p:sp>
              <p:nvSpPr>
                <p:cNvPr id="26" name="Isosceles Triangle 25">
                  <a:extLst>
                    <a:ext uri="{FF2B5EF4-FFF2-40B4-BE49-F238E27FC236}">
                      <a16:creationId xmlns:a16="http://schemas.microsoft.com/office/drawing/2014/main" id="{14AFE2CC-9D95-498B-A8D8-079F691C3EF3}"/>
                    </a:ext>
                  </a:extLst>
                </p:cNvPr>
                <p:cNvSpPr/>
                <p:nvPr/>
              </p:nvSpPr>
              <p:spPr>
                <a:xfrm>
                  <a:off x="8361575" y="5545760"/>
                  <a:ext cx="593889" cy="52510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Fire">
                  <a:extLst>
                    <a:ext uri="{FF2B5EF4-FFF2-40B4-BE49-F238E27FC236}">
                      <a16:creationId xmlns:a16="http://schemas.microsoft.com/office/drawing/2014/main" id="{40C4F186-0D06-45E7-839A-F36F8D3EE7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8464" y="5670752"/>
                  <a:ext cx="400110" cy="400110"/>
                </a:xfrm>
                <a:prstGeom prst="rect">
                  <a:avLst/>
                </a:prstGeom>
              </p:spPr>
            </p:pic>
          </p:grpSp>
          <p:grpSp>
            <p:nvGrpSpPr>
              <p:cNvPr id="28" name="Group 27">
                <a:extLst>
                  <a:ext uri="{FF2B5EF4-FFF2-40B4-BE49-F238E27FC236}">
                    <a16:creationId xmlns:a16="http://schemas.microsoft.com/office/drawing/2014/main" id="{7A97BA22-41AE-4BB6-858F-EDCA94948F2A}"/>
                  </a:ext>
                </a:extLst>
              </p:cNvPr>
              <p:cNvGrpSpPr/>
              <p:nvPr/>
            </p:nvGrpSpPr>
            <p:grpSpPr>
              <a:xfrm>
                <a:off x="9384596" y="1924712"/>
                <a:ext cx="316504" cy="261055"/>
                <a:chOff x="8361575" y="5545760"/>
                <a:chExt cx="593889" cy="525102"/>
              </a:xfrm>
            </p:grpSpPr>
            <p:sp>
              <p:nvSpPr>
                <p:cNvPr id="29" name="Isosceles Triangle 28">
                  <a:extLst>
                    <a:ext uri="{FF2B5EF4-FFF2-40B4-BE49-F238E27FC236}">
                      <a16:creationId xmlns:a16="http://schemas.microsoft.com/office/drawing/2014/main" id="{679F817A-AF42-409C-85F7-A3238717F693}"/>
                    </a:ext>
                  </a:extLst>
                </p:cNvPr>
                <p:cNvSpPr/>
                <p:nvPr/>
              </p:nvSpPr>
              <p:spPr>
                <a:xfrm>
                  <a:off x="8361575" y="5545760"/>
                  <a:ext cx="593889" cy="52510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Fire">
                  <a:extLst>
                    <a:ext uri="{FF2B5EF4-FFF2-40B4-BE49-F238E27FC236}">
                      <a16:creationId xmlns:a16="http://schemas.microsoft.com/office/drawing/2014/main" id="{A4464CF8-57BC-4BDC-8F91-32A169CA2C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8464" y="5670752"/>
                  <a:ext cx="400110" cy="400110"/>
                </a:xfrm>
                <a:prstGeom prst="rect">
                  <a:avLst/>
                </a:prstGeom>
              </p:spPr>
            </p:pic>
          </p:grpSp>
          <p:grpSp>
            <p:nvGrpSpPr>
              <p:cNvPr id="31" name="Group 30">
                <a:extLst>
                  <a:ext uri="{FF2B5EF4-FFF2-40B4-BE49-F238E27FC236}">
                    <a16:creationId xmlns:a16="http://schemas.microsoft.com/office/drawing/2014/main" id="{EDF627F1-DE0E-4049-9867-C71F1BFA8D41}"/>
                  </a:ext>
                </a:extLst>
              </p:cNvPr>
              <p:cNvGrpSpPr/>
              <p:nvPr/>
            </p:nvGrpSpPr>
            <p:grpSpPr>
              <a:xfrm>
                <a:off x="11284154" y="3809908"/>
                <a:ext cx="316504" cy="261055"/>
                <a:chOff x="8361575" y="5545760"/>
                <a:chExt cx="593889" cy="525102"/>
              </a:xfrm>
            </p:grpSpPr>
            <p:sp>
              <p:nvSpPr>
                <p:cNvPr id="32" name="Isosceles Triangle 31">
                  <a:extLst>
                    <a:ext uri="{FF2B5EF4-FFF2-40B4-BE49-F238E27FC236}">
                      <a16:creationId xmlns:a16="http://schemas.microsoft.com/office/drawing/2014/main" id="{31623987-8908-464E-AE99-36FD51C7D658}"/>
                    </a:ext>
                  </a:extLst>
                </p:cNvPr>
                <p:cNvSpPr/>
                <p:nvPr/>
              </p:nvSpPr>
              <p:spPr>
                <a:xfrm>
                  <a:off x="8361575" y="5545760"/>
                  <a:ext cx="593889" cy="52510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Fire">
                  <a:extLst>
                    <a:ext uri="{FF2B5EF4-FFF2-40B4-BE49-F238E27FC236}">
                      <a16:creationId xmlns:a16="http://schemas.microsoft.com/office/drawing/2014/main" id="{9D691A8B-8DAA-4020-9609-B7C3BE4006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8464" y="5670752"/>
                  <a:ext cx="400110" cy="400110"/>
                </a:xfrm>
                <a:prstGeom prst="rect">
                  <a:avLst/>
                </a:prstGeom>
              </p:spPr>
            </p:pic>
          </p:grpSp>
          <p:grpSp>
            <p:nvGrpSpPr>
              <p:cNvPr id="34" name="Group 33">
                <a:extLst>
                  <a:ext uri="{FF2B5EF4-FFF2-40B4-BE49-F238E27FC236}">
                    <a16:creationId xmlns:a16="http://schemas.microsoft.com/office/drawing/2014/main" id="{BFBAFB17-B508-4322-B562-F39E124D6983}"/>
                  </a:ext>
                </a:extLst>
              </p:cNvPr>
              <p:cNvGrpSpPr/>
              <p:nvPr/>
            </p:nvGrpSpPr>
            <p:grpSpPr>
              <a:xfrm>
                <a:off x="9137274" y="4223703"/>
                <a:ext cx="316504" cy="261055"/>
                <a:chOff x="8361575" y="5545760"/>
                <a:chExt cx="593889" cy="525102"/>
              </a:xfrm>
            </p:grpSpPr>
            <p:sp>
              <p:nvSpPr>
                <p:cNvPr id="35" name="Isosceles Triangle 34">
                  <a:extLst>
                    <a:ext uri="{FF2B5EF4-FFF2-40B4-BE49-F238E27FC236}">
                      <a16:creationId xmlns:a16="http://schemas.microsoft.com/office/drawing/2014/main" id="{CAB80064-85C8-472D-A860-87A99A54B9DA}"/>
                    </a:ext>
                  </a:extLst>
                </p:cNvPr>
                <p:cNvSpPr/>
                <p:nvPr/>
              </p:nvSpPr>
              <p:spPr>
                <a:xfrm>
                  <a:off x="8361575" y="5545760"/>
                  <a:ext cx="593889" cy="52510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Fire">
                  <a:extLst>
                    <a:ext uri="{FF2B5EF4-FFF2-40B4-BE49-F238E27FC236}">
                      <a16:creationId xmlns:a16="http://schemas.microsoft.com/office/drawing/2014/main" id="{D3B5CC70-725F-42A2-97EC-B758B65F57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8464" y="5670752"/>
                  <a:ext cx="400110" cy="400110"/>
                </a:xfrm>
                <a:prstGeom prst="rect">
                  <a:avLst/>
                </a:prstGeom>
              </p:spPr>
            </p:pic>
          </p:grpSp>
        </p:grpSp>
        <p:grpSp>
          <p:nvGrpSpPr>
            <p:cNvPr id="43" name="Group 42">
              <a:extLst>
                <a:ext uri="{FF2B5EF4-FFF2-40B4-BE49-F238E27FC236}">
                  <a16:creationId xmlns:a16="http://schemas.microsoft.com/office/drawing/2014/main" id="{1FFB9BFC-968C-486E-8313-C328ACFBF6C3}"/>
                </a:ext>
              </a:extLst>
            </p:cNvPr>
            <p:cNvGrpSpPr/>
            <p:nvPr/>
          </p:nvGrpSpPr>
          <p:grpSpPr>
            <a:xfrm>
              <a:off x="9966500" y="2836074"/>
              <a:ext cx="316504" cy="261055"/>
              <a:chOff x="7645617" y="5377092"/>
              <a:chExt cx="316504" cy="261055"/>
            </a:xfrm>
          </p:grpSpPr>
          <p:sp>
            <p:nvSpPr>
              <p:cNvPr id="41" name="Isosceles Triangle 40">
                <a:extLst>
                  <a:ext uri="{FF2B5EF4-FFF2-40B4-BE49-F238E27FC236}">
                    <a16:creationId xmlns:a16="http://schemas.microsoft.com/office/drawing/2014/main" id="{53F7AAE5-7BCA-4002-A3F4-4D4F81916843}"/>
                  </a:ext>
                </a:extLst>
              </p:cNvPr>
              <p:cNvSpPr/>
              <p:nvPr/>
            </p:nvSpPr>
            <p:spPr>
              <a:xfrm>
                <a:off x="7645617" y="5377092"/>
                <a:ext cx="316504" cy="26105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Fire">
                <a:extLst>
                  <a:ext uri="{FF2B5EF4-FFF2-40B4-BE49-F238E27FC236}">
                    <a16:creationId xmlns:a16="http://schemas.microsoft.com/office/drawing/2014/main" id="{6BADF4B4-D728-4A53-88C8-7A956658E5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7253" y="5439232"/>
                <a:ext cx="213232" cy="198915"/>
              </a:xfrm>
              <a:prstGeom prst="rect">
                <a:avLst/>
              </a:prstGeom>
            </p:spPr>
          </p:pic>
        </p:grpSp>
      </p:grpSp>
    </p:spTree>
    <p:extLst>
      <p:ext uri="{BB962C8B-B14F-4D97-AF65-F5344CB8AC3E}">
        <p14:creationId xmlns:p14="http://schemas.microsoft.com/office/powerpoint/2010/main" val="124988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F7E5AF-236A-42BB-A67B-4B1E63158A66}"/>
              </a:ext>
            </a:extLst>
          </p:cNvPr>
          <p:cNvPicPr>
            <a:picLocks noChangeAspect="1"/>
          </p:cNvPicPr>
          <p:nvPr/>
        </p:nvPicPr>
        <p:blipFill>
          <a:blip r:embed="rId2"/>
          <a:stretch>
            <a:fillRect/>
          </a:stretch>
        </p:blipFill>
        <p:spPr>
          <a:xfrm>
            <a:off x="8056731" y="1105359"/>
            <a:ext cx="3815229" cy="4323926"/>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9085798F-1F41-435E-931C-25F99E756D30}"/>
              </a:ext>
            </a:extLst>
          </p:cNvPr>
          <p:cNvSpPr>
            <a:spLocks noGrp="1"/>
          </p:cNvSpPr>
          <p:nvPr>
            <p:ph type="title"/>
          </p:nvPr>
        </p:nvSpPr>
        <p:spPr/>
        <p:txBody>
          <a:bodyPr/>
          <a:lstStyle/>
          <a:p>
            <a:r>
              <a:rPr lang="en-US" dirty="0"/>
              <a:t>Regulatory Compliance Pressure is Mounting</a:t>
            </a:r>
          </a:p>
        </p:txBody>
      </p:sp>
      <p:sp>
        <p:nvSpPr>
          <p:cNvPr id="3" name="Footer Placeholder 2">
            <a:extLst>
              <a:ext uri="{FF2B5EF4-FFF2-40B4-BE49-F238E27FC236}">
                <a16:creationId xmlns:a16="http://schemas.microsoft.com/office/drawing/2014/main" id="{77F3A7F1-44B1-410A-83F4-3C82558D89EB}"/>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D1144FB9-4D86-457C-B22F-6791A5AF0707}"/>
              </a:ext>
            </a:extLst>
          </p:cNvPr>
          <p:cNvSpPr>
            <a:spLocks noGrp="1"/>
          </p:cNvSpPr>
          <p:nvPr>
            <p:ph type="sldNum" sz="quarter" idx="11"/>
          </p:nvPr>
        </p:nvSpPr>
        <p:spPr/>
        <p:txBody>
          <a:bodyPr/>
          <a:lstStyle/>
          <a:p>
            <a:fld id="{9B3E39EC-4BE2-4DEA-81C0-4ABC0AAB4AC0}" type="slidenum">
              <a:rPr lang="en-AU" smtClean="0"/>
              <a:pPr/>
              <a:t>15</a:t>
            </a:fld>
            <a:endParaRPr lang="en-AU" dirty="0"/>
          </a:p>
        </p:txBody>
      </p:sp>
      <p:sp>
        <p:nvSpPr>
          <p:cNvPr id="5" name="Text Placeholder 4">
            <a:extLst>
              <a:ext uri="{FF2B5EF4-FFF2-40B4-BE49-F238E27FC236}">
                <a16:creationId xmlns:a16="http://schemas.microsoft.com/office/drawing/2014/main" id="{6EA81A74-5406-4B2F-9074-ED341D0E0388}"/>
              </a:ext>
            </a:extLst>
          </p:cNvPr>
          <p:cNvSpPr>
            <a:spLocks noGrp="1"/>
          </p:cNvSpPr>
          <p:nvPr>
            <p:ph type="body" sz="quarter" idx="12"/>
          </p:nvPr>
        </p:nvSpPr>
        <p:spPr>
          <a:xfrm>
            <a:off x="319723" y="1243013"/>
            <a:ext cx="6780324" cy="4935537"/>
          </a:xfrm>
        </p:spPr>
        <p:txBody>
          <a:bodyPr/>
          <a:lstStyle/>
          <a:p>
            <a:r>
              <a:rPr lang="en-US" dirty="0"/>
              <a:t>Implementing security guidelines while controlling costs &amp; remaining competitive</a:t>
            </a:r>
          </a:p>
          <a:p>
            <a:r>
              <a:rPr lang="en-US" dirty="0"/>
              <a:t>Understanding new regulations and the impact on security operations</a:t>
            </a:r>
          </a:p>
          <a:p>
            <a:r>
              <a:rPr lang="en-US" dirty="0"/>
              <a:t>Section 2013 of America’s Water Infrastructure Act of 2018 (AWIA) </a:t>
            </a:r>
          </a:p>
          <a:p>
            <a:pPr lvl="1"/>
            <a:r>
              <a:rPr lang="en-US" dirty="0"/>
              <a:t>Affects community water systems that serve more than 3,300 people</a:t>
            </a:r>
          </a:p>
          <a:p>
            <a:pPr lvl="1"/>
            <a:r>
              <a:rPr lang="en-US" dirty="0"/>
              <a:t>Requires risk and resilience assessment of the security of any electronic, computer, or other automated systems used</a:t>
            </a:r>
          </a:p>
          <a:p>
            <a:pPr lvl="1"/>
            <a:r>
              <a:rPr lang="en-US" dirty="0"/>
              <a:t>Requires an emergency response plan</a:t>
            </a:r>
          </a:p>
          <a:p>
            <a:pPr lvl="1"/>
            <a:r>
              <a:rPr lang="en-US" dirty="0"/>
              <a:t>Submit certification of completion to the U.S. EPA.</a:t>
            </a:r>
          </a:p>
        </p:txBody>
      </p:sp>
      <p:graphicFrame>
        <p:nvGraphicFramePr>
          <p:cNvPr id="6" name="Table 5">
            <a:extLst>
              <a:ext uri="{FF2B5EF4-FFF2-40B4-BE49-F238E27FC236}">
                <a16:creationId xmlns:a16="http://schemas.microsoft.com/office/drawing/2014/main" id="{F10DE931-1BC2-42F3-900E-2FB56D53940C}"/>
              </a:ext>
            </a:extLst>
          </p:cNvPr>
          <p:cNvGraphicFramePr>
            <a:graphicFrameLocks noGrp="1"/>
          </p:cNvGraphicFramePr>
          <p:nvPr>
            <p:extLst>
              <p:ext uri="{D42A27DB-BD31-4B8C-83A1-F6EECF244321}">
                <p14:modId xmlns:p14="http://schemas.microsoft.com/office/powerpoint/2010/main" val="209338724"/>
              </p:ext>
            </p:extLst>
          </p:nvPr>
        </p:nvGraphicFramePr>
        <p:xfrm>
          <a:off x="7444007" y="4027075"/>
          <a:ext cx="3347357" cy="1691640"/>
        </p:xfrm>
        <a:graphic>
          <a:graphicData uri="http://schemas.openxmlformats.org/drawingml/2006/table">
            <a:tbl>
              <a:tblPr firstRow="1" bandRow="1">
                <a:effectLst>
                  <a:outerShdw blurRad="50800" dist="38100" dir="2700000" algn="tl" rotWithShape="0">
                    <a:prstClr val="black">
                      <a:alpha val="40000"/>
                    </a:prstClr>
                  </a:outerShdw>
                </a:effectLst>
                <a:tableStyleId>{C60F8704-076C-47E3-8B64-BA5440797084}</a:tableStyleId>
              </a:tblPr>
              <a:tblGrid>
                <a:gridCol w="1828800">
                  <a:extLst>
                    <a:ext uri="{9D8B030D-6E8A-4147-A177-3AD203B41FA5}">
                      <a16:colId xmlns:a16="http://schemas.microsoft.com/office/drawing/2014/main" val="2374598826"/>
                    </a:ext>
                  </a:extLst>
                </a:gridCol>
                <a:gridCol w="1518557">
                  <a:extLst>
                    <a:ext uri="{9D8B030D-6E8A-4147-A177-3AD203B41FA5}">
                      <a16:colId xmlns:a16="http://schemas.microsoft.com/office/drawing/2014/main" val="2168627242"/>
                    </a:ext>
                  </a:extLst>
                </a:gridCol>
              </a:tblGrid>
              <a:tr h="297725">
                <a:tc>
                  <a:txBody>
                    <a:bodyPr/>
                    <a:lstStyle/>
                    <a:p>
                      <a:pPr algn="ctr"/>
                      <a:r>
                        <a:rPr lang="en-US" sz="1600" dirty="0"/>
                        <a:t>Size </a:t>
                      </a:r>
                    </a:p>
                    <a:p>
                      <a:pPr algn="ctr"/>
                      <a:r>
                        <a:rPr lang="en-US" sz="1600" dirty="0"/>
                        <a:t>(# People Served)</a:t>
                      </a:r>
                      <a:endParaRPr lang="en-US" sz="1600" dirty="0">
                        <a:solidFill>
                          <a:schemeClr val="tx1"/>
                        </a:solidFill>
                        <a:latin typeface="Jacobs Chronos" panose="010B0603030503030204" pitchFamily="34" charset="0"/>
                        <a:cs typeface="Jacobs Chronos" panose="010B0603030503030204" pitchFamily="34" charset="0"/>
                      </a:endParaRPr>
                    </a:p>
                  </a:txBody>
                  <a:tcPr/>
                </a:tc>
                <a:tc>
                  <a:txBody>
                    <a:bodyPr/>
                    <a:lstStyle/>
                    <a:p>
                      <a:pPr algn="ctr"/>
                      <a:r>
                        <a:rPr lang="en-US" sz="1600" dirty="0"/>
                        <a:t>Certification Due</a:t>
                      </a:r>
                      <a:endParaRPr lang="en-US" sz="1600" dirty="0">
                        <a:solidFill>
                          <a:schemeClr val="tx1"/>
                        </a:solidFill>
                        <a:latin typeface="Jacobs Chronos" panose="010B0603030503030204" pitchFamily="34" charset="0"/>
                        <a:cs typeface="Jacobs Chronos" panose="010B0603030503030204" pitchFamily="34" charset="0"/>
                      </a:endParaRPr>
                    </a:p>
                  </a:txBody>
                  <a:tcPr/>
                </a:tc>
                <a:extLst>
                  <a:ext uri="{0D108BD9-81ED-4DB2-BD59-A6C34878D82A}">
                    <a16:rowId xmlns:a16="http://schemas.microsoft.com/office/drawing/2014/main" val="369088072"/>
                  </a:ext>
                </a:extLst>
              </a:tr>
              <a:tr h="370840">
                <a:tc>
                  <a:txBody>
                    <a:bodyPr/>
                    <a:lstStyle/>
                    <a:p>
                      <a:r>
                        <a:rPr lang="en-AU" sz="1600" dirty="0"/>
                        <a:t>100,000+</a:t>
                      </a:r>
                      <a:endParaRPr lang="en-US" sz="1600" dirty="0"/>
                    </a:p>
                  </a:txBody>
                  <a:tcPr>
                    <a:solidFill>
                      <a:schemeClr val="bg1"/>
                    </a:solidFill>
                  </a:tcPr>
                </a:tc>
                <a:tc>
                  <a:txBody>
                    <a:bodyPr/>
                    <a:lstStyle/>
                    <a:p>
                      <a:r>
                        <a:rPr lang="en-US" sz="1600" dirty="0">
                          <a:latin typeface="Jacobs Chronos" panose="010B0603030503030204" pitchFamily="34" charset="0"/>
                          <a:cs typeface="Jacobs Chronos" panose="010B0603030503030204" pitchFamily="34" charset="0"/>
                        </a:rPr>
                        <a:t>03/31/2020</a:t>
                      </a:r>
                    </a:p>
                  </a:txBody>
                  <a:tcPr>
                    <a:solidFill>
                      <a:schemeClr val="bg1"/>
                    </a:solidFill>
                  </a:tcPr>
                </a:tc>
                <a:extLst>
                  <a:ext uri="{0D108BD9-81ED-4DB2-BD59-A6C34878D82A}">
                    <a16:rowId xmlns:a16="http://schemas.microsoft.com/office/drawing/2014/main" val="1500259323"/>
                  </a:ext>
                </a:extLst>
              </a:tr>
              <a:tr h="370840">
                <a:tc>
                  <a:txBody>
                    <a:bodyPr/>
                    <a:lstStyle/>
                    <a:p>
                      <a:r>
                        <a:rPr lang="en-US" sz="1600" dirty="0">
                          <a:latin typeface="Jacobs Chronos" panose="010B0603030503030204" pitchFamily="34" charset="0"/>
                          <a:cs typeface="Jacobs Chronos" panose="010B0603030503030204" pitchFamily="34" charset="0"/>
                        </a:rPr>
                        <a:t>50,000 – 99,999</a:t>
                      </a:r>
                    </a:p>
                  </a:txBody>
                  <a:tcPr>
                    <a:solidFill>
                      <a:schemeClr val="accent4">
                        <a:lumMod val="20000"/>
                        <a:lumOff val="80000"/>
                      </a:schemeClr>
                    </a:solidFill>
                  </a:tcPr>
                </a:tc>
                <a:tc>
                  <a:txBody>
                    <a:bodyPr/>
                    <a:lstStyle/>
                    <a:p>
                      <a:r>
                        <a:rPr lang="fr-FR" sz="1600" u="none" strike="noStrike" kern="1200" baseline="0" dirty="0">
                          <a:latin typeface="Jacobs Chronos" panose="010B0603030503030204" pitchFamily="34" charset="0"/>
                          <a:cs typeface="Jacobs Chronos" panose="010B0603030503030204" pitchFamily="34" charset="0"/>
                        </a:rPr>
                        <a:t>12/31/2020</a:t>
                      </a:r>
                    </a:p>
                  </a:txBody>
                  <a:tcPr>
                    <a:solidFill>
                      <a:schemeClr val="accent4">
                        <a:lumMod val="20000"/>
                        <a:lumOff val="80000"/>
                      </a:schemeClr>
                    </a:solidFill>
                  </a:tcPr>
                </a:tc>
                <a:extLst>
                  <a:ext uri="{0D108BD9-81ED-4DB2-BD59-A6C34878D82A}">
                    <a16:rowId xmlns:a16="http://schemas.microsoft.com/office/drawing/2014/main" val="659369783"/>
                  </a:ext>
                </a:extLst>
              </a:tr>
              <a:tr h="370840">
                <a:tc>
                  <a:txBody>
                    <a:bodyPr/>
                    <a:lstStyle/>
                    <a:p>
                      <a:r>
                        <a:rPr lang="en-US" sz="1600" dirty="0">
                          <a:latin typeface="Jacobs Chronos" panose="010B0603030503030204" pitchFamily="34" charset="0"/>
                          <a:cs typeface="Jacobs Chronos" panose="010B0603030503030204" pitchFamily="34" charset="0"/>
                        </a:rPr>
                        <a:t>3,301 – 49,999</a:t>
                      </a:r>
                    </a:p>
                  </a:txBody>
                  <a:tcPr>
                    <a:solidFill>
                      <a:schemeClr val="bg1"/>
                    </a:solidFill>
                  </a:tcPr>
                </a:tc>
                <a:tc>
                  <a:txBody>
                    <a:bodyPr/>
                    <a:lstStyle/>
                    <a:p>
                      <a:r>
                        <a:rPr lang="pt-BR" sz="1600" u="none" strike="noStrike" kern="1200" baseline="0" dirty="0">
                          <a:latin typeface="Jacobs Chronos" panose="010B0603030503030204" pitchFamily="34" charset="0"/>
                          <a:cs typeface="Jacobs Chronos" panose="010B0603030503030204" pitchFamily="34" charset="0"/>
                        </a:rPr>
                        <a:t>06/30/2021</a:t>
                      </a:r>
                    </a:p>
                  </a:txBody>
                  <a:tcPr>
                    <a:solidFill>
                      <a:schemeClr val="bg1"/>
                    </a:solidFill>
                  </a:tcPr>
                </a:tc>
                <a:extLst>
                  <a:ext uri="{0D108BD9-81ED-4DB2-BD59-A6C34878D82A}">
                    <a16:rowId xmlns:a16="http://schemas.microsoft.com/office/drawing/2014/main" val="2536751939"/>
                  </a:ext>
                </a:extLst>
              </a:tr>
            </a:tbl>
          </a:graphicData>
        </a:graphic>
      </p:graphicFrame>
      <p:sp>
        <p:nvSpPr>
          <p:cNvPr id="8" name="Rectangle 7">
            <a:extLst>
              <a:ext uri="{FF2B5EF4-FFF2-40B4-BE49-F238E27FC236}">
                <a16:creationId xmlns:a16="http://schemas.microsoft.com/office/drawing/2014/main" id="{784506C0-C8F7-49C3-B048-75FB41FA5EE2}"/>
              </a:ext>
            </a:extLst>
          </p:cNvPr>
          <p:cNvSpPr/>
          <p:nvPr/>
        </p:nvSpPr>
        <p:spPr>
          <a:xfrm>
            <a:off x="8149525" y="5747663"/>
            <a:ext cx="3722435" cy="430887"/>
          </a:xfrm>
          <a:prstGeom prst="rect">
            <a:avLst/>
          </a:prstGeom>
        </p:spPr>
        <p:txBody>
          <a:bodyPr wrap="square">
            <a:spAutoFit/>
          </a:bodyPr>
          <a:lstStyle/>
          <a:p>
            <a:r>
              <a:rPr lang="en-US" sz="1100" dirty="0">
                <a:hlinkClick r:id="rId3"/>
              </a:rPr>
              <a:t>https://www.epa.gov/sites/production/files/2019-04/documents/awia_factsheet_04-16-2019_v2-508.pdf</a:t>
            </a:r>
            <a:endParaRPr lang="en-US" sz="1100" dirty="0"/>
          </a:p>
        </p:txBody>
      </p:sp>
    </p:spTree>
    <p:extLst>
      <p:ext uri="{BB962C8B-B14F-4D97-AF65-F5344CB8AC3E}">
        <p14:creationId xmlns:p14="http://schemas.microsoft.com/office/powerpoint/2010/main" val="216698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AF27-38CC-45D2-AA1B-A9E205FD4A8A}"/>
              </a:ext>
            </a:extLst>
          </p:cNvPr>
          <p:cNvSpPr>
            <a:spLocks noGrp="1"/>
          </p:cNvSpPr>
          <p:nvPr>
            <p:ph type="ctrTitle"/>
          </p:nvPr>
        </p:nvSpPr>
        <p:spPr/>
        <p:txBody>
          <a:bodyPr/>
          <a:lstStyle/>
          <a:p>
            <a:r>
              <a:rPr lang="en-US" dirty="0"/>
              <a:t>Take Action to Reduce the Threat</a:t>
            </a:r>
          </a:p>
        </p:txBody>
      </p:sp>
      <p:sp>
        <p:nvSpPr>
          <p:cNvPr id="3" name="Subtitle 2">
            <a:extLst>
              <a:ext uri="{FF2B5EF4-FFF2-40B4-BE49-F238E27FC236}">
                <a16:creationId xmlns:a16="http://schemas.microsoft.com/office/drawing/2014/main" id="{93F24FF3-EE9B-4B71-A5B2-5E936609A5B5}"/>
              </a:ext>
            </a:extLst>
          </p:cNvPr>
          <p:cNvSpPr>
            <a:spLocks noGrp="1"/>
          </p:cNvSpPr>
          <p:nvPr>
            <p:ph type="subTitle" idx="1"/>
          </p:nvPr>
        </p:nvSpPr>
        <p:spPr/>
        <p:txBody>
          <a:bodyPr/>
          <a:lstStyle/>
          <a:p>
            <a:r>
              <a:rPr lang="en-US" dirty="0"/>
              <a:t>Explore the steps that can be taken to reduce the threat of Cyber Attack on the Water/ Wastewater Sector </a:t>
            </a:r>
          </a:p>
        </p:txBody>
      </p:sp>
      <p:pic>
        <p:nvPicPr>
          <p:cNvPr id="6" name="Picture Placeholder 5">
            <a:extLst>
              <a:ext uri="{FF2B5EF4-FFF2-40B4-BE49-F238E27FC236}">
                <a16:creationId xmlns:a16="http://schemas.microsoft.com/office/drawing/2014/main" id="{71F3281A-E8D6-40D1-9C4D-2657FE317DB7}"/>
              </a:ext>
            </a:extLst>
          </p:cNvPr>
          <p:cNvPicPr>
            <a:picLocks noGrp="1" noChangeAspect="1"/>
          </p:cNvPicPr>
          <p:nvPr>
            <p:ph type="pic" sz="quarter" idx="11"/>
          </p:nvPr>
        </p:nvPicPr>
        <p:blipFill>
          <a:blip r:embed="rId2"/>
          <a:srcRect l="35996" r="35996"/>
          <a:stretch>
            <a:fillRect/>
          </a:stretch>
        </p:blipFill>
        <p:spPr>
          <a:prstGeom prst="rect">
            <a:avLst/>
          </a:prstGeom>
        </p:spPr>
      </p:pic>
    </p:spTree>
    <p:extLst>
      <p:ext uri="{BB962C8B-B14F-4D97-AF65-F5344CB8AC3E}">
        <p14:creationId xmlns:p14="http://schemas.microsoft.com/office/powerpoint/2010/main" val="2829806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472BD-2853-402B-8371-4E8B4CF6D0D6}"/>
              </a:ext>
            </a:extLst>
          </p:cNvPr>
          <p:cNvSpPr>
            <a:spLocks noGrp="1"/>
          </p:cNvSpPr>
          <p:nvPr>
            <p:ph type="title"/>
          </p:nvPr>
        </p:nvSpPr>
        <p:spPr/>
        <p:txBody>
          <a:bodyPr/>
          <a:lstStyle/>
          <a:p>
            <a:r>
              <a:rPr lang="en-US" dirty="0"/>
              <a:t>How To Get Started</a:t>
            </a:r>
          </a:p>
        </p:txBody>
      </p:sp>
      <p:sp>
        <p:nvSpPr>
          <p:cNvPr id="3" name="Footer Placeholder 2">
            <a:extLst>
              <a:ext uri="{FF2B5EF4-FFF2-40B4-BE49-F238E27FC236}">
                <a16:creationId xmlns:a16="http://schemas.microsoft.com/office/drawing/2014/main" id="{DB37E490-D5C3-40E4-9180-6006CD6D2DD6}"/>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C77A05C4-8504-4070-A60B-83DC98486DE1}"/>
              </a:ext>
            </a:extLst>
          </p:cNvPr>
          <p:cNvSpPr>
            <a:spLocks noGrp="1"/>
          </p:cNvSpPr>
          <p:nvPr>
            <p:ph type="sldNum" sz="quarter" idx="11"/>
          </p:nvPr>
        </p:nvSpPr>
        <p:spPr/>
        <p:txBody>
          <a:bodyPr/>
          <a:lstStyle/>
          <a:p>
            <a:fld id="{9B3E39EC-4BE2-4DEA-81C0-4ABC0AAB4AC0}" type="slidenum">
              <a:rPr lang="en-AU" smtClean="0"/>
              <a:pPr/>
              <a:t>17</a:t>
            </a:fld>
            <a:endParaRPr lang="en-AU" dirty="0"/>
          </a:p>
        </p:txBody>
      </p:sp>
      <p:sp>
        <p:nvSpPr>
          <p:cNvPr id="5" name="Text Placeholder 4">
            <a:extLst>
              <a:ext uri="{FF2B5EF4-FFF2-40B4-BE49-F238E27FC236}">
                <a16:creationId xmlns:a16="http://schemas.microsoft.com/office/drawing/2014/main" id="{B64A0F24-9854-4DDF-A685-3E55164A85B9}"/>
              </a:ext>
            </a:extLst>
          </p:cNvPr>
          <p:cNvSpPr>
            <a:spLocks noGrp="1"/>
          </p:cNvSpPr>
          <p:nvPr>
            <p:ph type="body" sz="quarter" idx="12"/>
          </p:nvPr>
        </p:nvSpPr>
        <p:spPr/>
        <p:txBody>
          <a:bodyPr/>
          <a:lstStyle/>
          <a:p>
            <a:r>
              <a:rPr lang="en-US" dirty="0"/>
              <a:t>Establish Security Objectives</a:t>
            </a:r>
          </a:p>
          <a:p>
            <a:r>
              <a:rPr lang="en-US" dirty="0"/>
              <a:t>Expand Knowledge of Cyber Threats</a:t>
            </a:r>
          </a:p>
          <a:p>
            <a:r>
              <a:rPr lang="en-US" dirty="0"/>
              <a:t>Establish a Culture of Security</a:t>
            </a:r>
          </a:p>
          <a:p>
            <a:r>
              <a:rPr lang="en-US" dirty="0"/>
              <a:t>Identify your Assets and Vulnerabilities</a:t>
            </a:r>
          </a:p>
          <a:p>
            <a:r>
              <a:rPr lang="en-US" dirty="0"/>
              <a:t>Identify Gaps and Begin to Fill Them</a:t>
            </a:r>
          </a:p>
          <a:p>
            <a:r>
              <a:rPr lang="en-US" dirty="0"/>
              <a:t>Communicate and Connect</a:t>
            </a:r>
          </a:p>
          <a:p>
            <a:endParaRPr lang="en-US" dirty="0"/>
          </a:p>
        </p:txBody>
      </p:sp>
      <p:sp>
        <p:nvSpPr>
          <p:cNvPr id="7" name="TextBox 6">
            <a:extLst>
              <a:ext uri="{FF2B5EF4-FFF2-40B4-BE49-F238E27FC236}">
                <a16:creationId xmlns:a16="http://schemas.microsoft.com/office/drawing/2014/main" id="{7D6CCBE4-3A7D-4702-B088-AA33AD38B9D3}"/>
              </a:ext>
            </a:extLst>
          </p:cNvPr>
          <p:cNvSpPr txBox="1"/>
          <p:nvPr/>
        </p:nvSpPr>
        <p:spPr>
          <a:xfrm>
            <a:off x="319723" y="5901551"/>
            <a:ext cx="10478530" cy="276999"/>
          </a:xfrm>
          <a:prstGeom prst="rect">
            <a:avLst/>
          </a:prstGeom>
          <a:noFill/>
        </p:spPr>
        <p:txBody>
          <a:bodyPr wrap="square" rtlCol="0">
            <a:spAutoFit/>
          </a:bodyPr>
          <a:lstStyle/>
          <a:p>
            <a:r>
              <a:rPr lang="en-US" sz="1200" dirty="0"/>
              <a:t>Adapted from </a:t>
            </a:r>
            <a:r>
              <a:rPr lang="en-US" sz="1200" i="1" dirty="0"/>
              <a:t>Minimizing the Risk of Cyber Attack</a:t>
            </a:r>
            <a:r>
              <a:rPr lang="en-US" sz="1200" dirty="0"/>
              <a:t>, Ernie Hayden &amp; Steve Roberts, Presented at Water &amp; Sewer Risk Management Pool, March 2015</a:t>
            </a:r>
          </a:p>
        </p:txBody>
      </p:sp>
    </p:spTree>
    <p:extLst>
      <p:ext uri="{BB962C8B-B14F-4D97-AF65-F5344CB8AC3E}">
        <p14:creationId xmlns:p14="http://schemas.microsoft.com/office/powerpoint/2010/main" val="3630449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48C94-6A45-45EF-802E-5504AE47DD96}"/>
              </a:ext>
            </a:extLst>
          </p:cNvPr>
          <p:cNvSpPr>
            <a:spLocks noGrp="1"/>
          </p:cNvSpPr>
          <p:nvPr>
            <p:ph type="title"/>
          </p:nvPr>
        </p:nvSpPr>
        <p:spPr/>
        <p:txBody>
          <a:bodyPr/>
          <a:lstStyle/>
          <a:p>
            <a:r>
              <a:rPr lang="en-US" dirty="0"/>
              <a:t>Establish Key Security Objectives</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18</a:t>
            </a:fld>
            <a:endParaRPr lang="en-AU" dirty="0"/>
          </a:p>
        </p:txBody>
      </p:sp>
      <p:sp>
        <p:nvSpPr>
          <p:cNvPr id="5" name="Text Placeholder 4">
            <a:extLst>
              <a:ext uri="{FF2B5EF4-FFF2-40B4-BE49-F238E27FC236}">
                <a16:creationId xmlns:a16="http://schemas.microsoft.com/office/drawing/2014/main" id="{0FE87D75-DC11-4BC8-A00D-DFB1172335D7}"/>
              </a:ext>
            </a:extLst>
          </p:cNvPr>
          <p:cNvSpPr>
            <a:spLocks noGrp="1"/>
          </p:cNvSpPr>
          <p:nvPr>
            <p:ph type="body" sz="quarter" idx="12"/>
          </p:nvPr>
        </p:nvSpPr>
        <p:spPr/>
        <p:txBody>
          <a:bodyPr/>
          <a:lstStyle/>
          <a:p>
            <a:r>
              <a:rPr lang="en-US" dirty="0"/>
              <a:t>Restrict Physical and Logical Access to ICS Network and Enterprise Network</a:t>
            </a:r>
          </a:p>
          <a:p>
            <a:pPr lvl="1"/>
            <a:r>
              <a:rPr lang="en-US" dirty="0"/>
              <a:t>Principle of Least Privilege - reduces the risk of attackers gaining access to critical systems or data by compromising a low-level user account, device, or application</a:t>
            </a:r>
          </a:p>
          <a:p>
            <a:r>
              <a:rPr lang="en-US" dirty="0"/>
              <a:t>Separate Systems into Zones/Functional Groups</a:t>
            </a:r>
          </a:p>
          <a:p>
            <a:r>
              <a:rPr lang="en-US" dirty="0"/>
              <a:t>Implement Layered/Tiered Defense (Defense in Depth)</a:t>
            </a:r>
          </a:p>
          <a:p>
            <a:r>
              <a:rPr lang="en-US" dirty="0"/>
              <a:t>Protect individual components and computers from exploitation</a:t>
            </a:r>
          </a:p>
          <a:p>
            <a:pPr lvl="1"/>
            <a:r>
              <a:rPr lang="en-US" dirty="0"/>
              <a:t>Patching, Disabling Ports and Services, Access Rights/Controls, etc.</a:t>
            </a:r>
          </a:p>
          <a:p>
            <a:r>
              <a:rPr lang="en-US" dirty="0"/>
              <a:t>Establish Cyber Incident Recognition and Response</a:t>
            </a:r>
          </a:p>
          <a:p>
            <a:endParaRPr lang="en-US" dirty="0"/>
          </a:p>
        </p:txBody>
      </p:sp>
      <p:sp>
        <p:nvSpPr>
          <p:cNvPr id="8" name="TextBox 7">
            <a:extLst>
              <a:ext uri="{FF2B5EF4-FFF2-40B4-BE49-F238E27FC236}">
                <a16:creationId xmlns:a16="http://schemas.microsoft.com/office/drawing/2014/main" id="{25F0A2FD-59E6-4F41-B8E8-3DCEFB3A5E30}"/>
              </a:ext>
            </a:extLst>
          </p:cNvPr>
          <p:cNvSpPr txBox="1"/>
          <p:nvPr/>
        </p:nvSpPr>
        <p:spPr>
          <a:xfrm>
            <a:off x="319723" y="5901551"/>
            <a:ext cx="10478530" cy="276999"/>
          </a:xfrm>
          <a:prstGeom prst="rect">
            <a:avLst/>
          </a:prstGeom>
          <a:noFill/>
        </p:spPr>
        <p:txBody>
          <a:bodyPr wrap="square" rtlCol="0">
            <a:spAutoFit/>
          </a:bodyPr>
          <a:lstStyle/>
          <a:p>
            <a:r>
              <a:rPr lang="en-US" sz="1200" dirty="0"/>
              <a:t>Adapted from </a:t>
            </a:r>
            <a:r>
              <a:rPr lang="en-US" sz="1200" i="1" dirty="0"/>
              <a:t>Minimizing the Risk of Cyber Attack</a:t>
            </a:r>
            <a:r>
              <a:rPr lang="en-US" sz="1200" dirty="0"/>
              <a:t>, Ernie Hayden &amp; Steve Roberts, Presented at Water &amp; Sewer Risk Management Pool, March 2015</a:t>
            </a:r>
          </a:p>
        </p:txBody>
      </p:sp>
    </p:spTree>
    <p:extLst>
      <p:ext uri="{BB962C8B-B14F-4D97-AF65-F5344CB8AC3E}">
        <p14:creationId xmlns:p14="http://schemas.microsoft.com/office/powerpoint/2010/main" val="3986153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3925-E7C7-4C36-9661-ECEBC0B0D37D}"/>
              </a:ext>
            </a:extLst>
          </p:cNvPr>
          <p:cNvSpPr>
            <a:spLocks noGrp="1"/>
          </p:cNvSpPr>
          <p:nvPr>
            <p:ph type="title"/>
          </p:nvPr>
        </p:nvSpPr>
        <p:spPr>
          <a:xfrm>
            <a:off x="320040" y="486795"/>
            <a:ext cx="6952129" cy="640080"/>
          </a:xfrm>
        </p:spPr>
        <p:txBody>
          <a:bodyPr>
            <a:normAutofit/>
          </a:bodyPr>
          <a:lstStyle/>
          <a:p>
            <a:r>
              <a:rPr lang="en-US" dirty="0"/>
              <a:t>Establish Key Security Objectives</a:t>
            </a:r>
          </a:p>
        </p:txBody>
      </p:sp>
      <p:sp>
        <p:nvSpPr>
          <p:cNvPr id="3" name="Footer Placeholder 2">
            <a:extLst>
              <a:ext uri="{FF2B5EF4-FFF2-40B4-BE49-F238E27FC236}">
                <a16:creationId xmlns:a16="http://schemas.microsoft.com/office/drawing/2014/main" id="{00C617BA-10A5-475D-8D18-22170A28D4D5}"/>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DB8D8872-10BE-4DCA-86C0-50C248D3D5EC}"/>
              </a:ext>
            </a:extLst>
          </p:cNvPr>
          <p:cNvSpPr>
            <a:spLocks noGrp="1"/>
          </p:cNvSpPr>
          <p:nvPr>
            <p:ph type="sldNum" sz="quarter" idx="11"/>
          </p:nvPr>
        </p:nvSpPr>
        <p:spPr/>
        <p:txBody>
          <a:bodyPr/>
          <a:lstStyle/>
          <a:p>
            <a:fld id="{9B3E39EC-4BE2-4DEA-81C0-4ABC0AAB4AC0}" type="slidenum">
              <a:rPr lang="en-AU" smtClean="0"/>
              <a:pPr/>
              <a:t>19</a:t>
            </a:fld>
            <a:endParaRPr lang="en-AU" dirty="0"/>
          </a:p>
        </p:txBody>
      </p:sp>
      <p:sp>
        <p:nvSpPr>
          <p:cNvPr id="5" name="Text Placeholder 4">
            <a:extLst>
              <a:ext uri="{FF2B5EF4-FFF2-40B4-BE49-F238E27FC236}">
                <a16:creationId xmlns:a16="http://schemas.microsoft.com/office/drawing/2014/main" id="{7BE9349D-C903-4A79-B3D1-B963AFC3D194}"/>
              </a:ext>
            </a:extLst>
          </p:cNvPr>
          <p:cNvSpPr>
            <a:spLocks noGrp="1"/>
          </p:cNvSpPr>
          <p:nvPr>
            <p:ph type="body" sz="quarter" idx="12"/>
          </p:nvPr>
        </p:nvSpPr>
        <p:spPr>
          <a:xfrm>
            <a:off x="319723" y="1243013"/>
            <a:ext cx="6952446" cy="4935537"/>
          </a:xfrm>
        </p:spPr>
        <p:txBody>
          <a:bodyPr/>
          <a:lstStyle/>
          <a:p>
            <a:r>
              <a:rPr lang="en-US" dirty="0"/>
              <a:t>Network Segmentation – Layered Defense</a:t>
            </a:r>
          </a:p>
          <a:p>
            <a:pPr lvl="1"/>
            <a:r>
              <a:rPr lang="en-US" dirty="0"/>
              <a:t>Identify groups of devices with common functionality/security requirements</a:t>
            </a:r>
          </a:p>
          <a:p>
            <a:pPr lvl="1"/>
            <a:r>
              <a:rPr lang="en-US" dirty="0"/>
              <a:t> Create clear boundaries in order to effectively apply multiple layers of defense</a:t>
            </a:r>
          </a:p>
          <a:p>
            <a:r>
              <a:rPr lang="en-US" dirty="0"/>
              <a:t>Common Architectural Zones define boundaries, assets, risk, priority,  security requirements &amp; capabilities</a:t>
            </a:r>
          </a:p>
          <a:p>
            <a:pPr lvl="1"/>
            <a:r>
              <a:rPr lang="en-US" b="1" dirty="0"/>
              <a:t>Enterprise Security Zone </a:t>
            </a:r>
            <a:r>
              <a:rPr lang="en-US" dirty="0"/>
              <a:t>– connected to internet, other locations, business networks.  </a:t>
            </a:r>
          </a:p>
          <a:p>
            <a:pPr lvl="1"/>
            <a:r>
              <a:rPr lang="en-US" b="1" dirty="0"/>
              <a:t>Manufacturing Security Zone </a:t>
            </a:r>
            <a:r>
              <a:rPr lang="en-US" dirty="0"/>
              <a:t>– monitoring and control, management of the control network</a:t>
            </a:r>
          </a:p>
          <a:p>
            <a:pPr lvl="1"/>
            <a:r>
              <a:rPr lang="en-US" b="1" dirty="0"/>
              <a:t>Cell Security Zone(s) </a:t>
            </a:r>
            <a:r>
              <a:rPr lang="en-US" dirty="0"/>
              <a:t>– local or remote area controls, sensors, actuators, and safety systems. </a:t>
            </a:r>
          </a:p>
          <a:p>
            <a:endParaRPr lang="en-US" dirty="0"/>
          </a:p>
        </p:txBody>
      </p:sp>
      <p:pic>
        <p:nvPicPr>
          <p:cNvPr id="9" name="Picture 8">
            <a:extLst>
              <a:ext uri="{FF2B5EF4-FFF2-40B4-BE49-F238E27FC236}">
                <a16:creationId xmlns:a16="http://schemas.microsoft.com/office/drawing/2014/main" id="{A83E5C49-F966-4037-BFB4-625C3E67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229" y="1327728"/>
            <a:ext cx="4286250" cy="3686175"/>
          </a:xfrm>
          <a:prstGeom prst="rect">
            <a:avLst/>
          </a:prstGeom>
        </p:spPr>
      </p:pic>
      <p:sp>
        <p:nvSpPr>
          <p:cNvPr id="10" name="Rectangle 9">
            <a:extLst>
              <a:ext uri="{FF2B5EF4-FFF2-40B4-BE49-F238E27FC236}">
                <a16:creationId xmlns:a16="http://schemas.microsoft.com/office/drawing/2014/main" id="{CFD0E286-8312-4775-8E96-56E6774E775E}"/>
              </a:ext>
            </a:extLst>
          </p:cNvPr>
          <p:cNvSpPr/>
          <p:nvPr/>
        </p:nvSpPr>
        <p:spPr>
          <a:xfrm>
            <a:off x="7555229" y="5068607"/>
            <a:ext cx="4149091" cy="553998"/>
          </a:xfrm>
          <a:prstGeom prst="rect">
            <a:avLst/>
          </a:prstGeom>
        </p:spPr>
        <p:txBody>
          <a:bodyPr wrap="square">
            <a:spAutoFit/>
          </a:bodyPr>
          <a:lstStyle/>
          <a:p>
            <a:r>
              <a:rPr lang="en-US" sz="1000" dirty="0">
                <a:hlinkClick r:id="rId3"/>
              </a:rPr>
              <a:t>https://www.us-cert.gov/sites/default/files/recommended_practices/NCCIC_ICS-CERT_Defense_in_Depth_2016_S508C.pdf</a:t>
            </a:r>
            <a:r>
              <a:rPr lang="en-US" sz="1000" dirty="0"/>
              <a:t> </a:t>
            </a:r>
          </a:p>
        </p:txBody>
      </p:sp>
    </p:spTree>
    <p:extLst>
      <p:ext uri="{BB962C8B-B14F-4D97-AF65-F5344CB8AC3E}">
        <p14:creationId xmlns:p14="http://schemas.microsoft.com/office/powerpoint/2010/main" val="154203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F957-7403-44BF-8E71-79CF8447B06B}"/>
              </a:ext>
            </a:extLst>
          </p:cNvPr>
          <p:cNvSpPr>
            <a:spLocks noGrp="1"/>
          </p:cNvSpPr>
          <p:nvPr>
            <p:ph type="title"/>
          </p:nvPr>
        </p:nvSpPr>
        <p:spPr/>
        <p:txBody>
          <a:bodyPr/>
          <a:lstStyle/>
          <a:p>
            <a:r>
              <a:rPr lang="en-US" dirty="0"/>
              <a:t>Agenda:  Understanding and Protecting Against the Threats</a:t>
            </a:r>
          </a:p>
        </p:txBody>
      </p:sp>
      <p:sp>
        <p:nvSpPr>
          <p:cNvPr id="3" name="Text Placeholder 2">
            <a:extLst>
              <a:ext uri="{FF2B5EF4-FFF2-40B4-BE49-F238E27FC236}">
                <a16:creationId xmlns:a16="http://schemas.microsoft.com/office/drawing/2014/main" id="{DFADA6D1-B731-4D04-9A8D-425AF15379BB}"/>
              </a:ext>
            </a:extLst>
          </p:cNvPr>
          <p:cNvSpPr>
            <a:spLocks noGrp="1"/>
          </p:cNvSpPr>
          <p:nvPr>
            <p:ph type="body" sz="quarter" idx="12"/>
          </p:nvPr>
        </p:nvSpPr>
        <p:spPr/>
        <p:txBody>
          <a:bodyPr/>
          <a:lstStyle/>
          <a:p>
            <a:r>
              <a:rPr lang="en-US" dirty="0"/>
              <a:t>Understanding the Threat</a:t>
            </a:r>
          </a:p>
          <a:p>
            <a:r>
              <a:rPr lang="en-US" dirty="0"/>
              <a:t>Understanding the Vulnerabilities</a:t>
            </a:r>
          </a:p>
          <a:p>
            <a:r>
              <a:rPr lang="en-US" dirty="0"/>
              <a:t>Take Action to Reduce the Threat</a:t>
            </a:r>
          </a:p>
        </p:txBody>
      </p:sp>
    </p:spTree>
    <p:extLst>
      <p:ext uri="{BB962C8B-B14F-4D97-AF65-F5344CB8AC3E}">
        <p14:creationId xmlns:p14="http://schemas.microsoft.com/office/powerpoint/2010/main" val="3652326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EA84-FF5F-4E14-8B4B-72FD010EBF07}"/>
              </a:ext>
            </a:extLst>
          </p:cNvPr>
          <p:cNvSpPr>
            <a:spLocks noGrp="1"/>
          </p:cNvSpPr>
          <p:nvPr>
            <p:ph type="title"/>
          </p:nvPr>
        </p:nvSpPr>
        <p:spPr>
          <a:xfrm>
            <a:off x="339761" y="481564"/>
            <a:ext cx="11521440" cy="640080"/>
          </a:xfrm>
        </p:spPr>
        <p:txBody>
          <a:bodyPr>
            <a:normAutofit/>
          </a:bodyPr>
          <a:lstStyle/>
          <a:p>
            <a:r>
              <a:rPr lang="en-US" dirty="0"/>
              <a:t>American Water Works Association (AWWA)</a:t>
            </a:r>
          </a:p>
        </p:txBody>
      </p:sp>
      <p:sp>
        <p:nvSpPr>
          <p:cNvPr id="3" name="Footer Placeholder 2">
            <a:extLst>
              <a:ext uri="{FF2B5EF4-FFF2-40B4-BE49-F238E27FC236}">
                <a16:creationId xmlns:a16="http://schemas.microsoft.com/office/drawing/2014/main" id="{F624B656-76FB-42BB-91B6-772F826809E9}"/>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E2E6BCE8-C730-406C-AC27-C7022FF908AD}"/>
              </a:ext>
            </a:extLst>
          </p:cNvPr>
          <p:cNvSpPr>
            <a:spLocks noGrp="1"/>
          </p:cNvSpPr>
          <p:nvPr>
            <p:ph type="sldNum" sz="quarter" idx="11"/>
          </p:nvPr>
        </p:nvSpPr>
        <p:spPr/>
        <p:txBody>
          <a:bodyPr/>
          <a:lstStyle/>
          <a:p>
            <a:fld id="{9B3E39EC-4BE2-4DEA-81C0-4ABC0AAB4AC0}" type="slidenum">
              <a:rPr lang="en-AU" smtClean="0"/>
              <a:pPr/>
              <a:t>20</a:t>
            </a:fld>
            <a:endParaRPr lang="en-AU" dirty="0"/>
          </a:p>
        </p:txBody>
      </p:sp>
      <p:sp>
        <p:nvSpPr>
          <p:cNvPr id="5" name="Text Placeholder 4">
            <a:extLst>
              <a:ext uri="{FF2B5EF4-FFF2-40B4-BE49-F238E27FC236}">
                <a16:creationId xmlns:a16="http://schemas.microsoft.com/office/drawing/2014/main" id="{1CAD0070-D5D6-4F45-BB91-0D17FB391F36}"/>
              </a:ext>
            </a:extLst>
          </p:cNvPr>
          <p:cNvSpPr>
            <a:spLocks noGrp="1"/>
          </p:cNvSpPr>
          <p:nvPr>
            <p:ph type="body" sz="quarter" idx="12"/>
          </p:nvPr>
        </p:nvSpPr>
        <p:spPr>
          <a:xfrm>
            <a:off x="319723" y="1243013"/>
            <a:ext cx="7167599" cy="4935537"/>
          </a:xfrm>
        </p:spPr>
        <p:txBody>
          <a:bodyPr/>
          <a:lstStyle/>
          <a:p>
            <a:r>
              <a:rPr lang="en-US" dirty="0"/>
              <a:t>Recommended Cybersecurity Practices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The Assessment Tool to collect user input on the utility’s current cybersecurity posture and provides recommended controls to facilitate AWIA 2018 compliance and cybersecurity improvements.</a:t>
            </a:r>
          </a:p>
          <a:p>
            <a:pPr lvl="1"/>
            <a:r>
              <a:rPr lang="en-US" dirty="0"/>
              <a:t>The sector-specific approach for implementing the NIST Cybersecurity Framework (CSF).</a:t>
            </a:r>
          </a:p>
        </p:txBody>
      </p:sp>
      <p:pic>
        <p:nvPicPr>
          <p:cNvPr id="7" name="Picture 6">
            <a:extLst>
              <a:ext uri="{FF2B5EF4-FFF2-40B4-BE49-F238E27FC236}">
                <a16:creationId xmlns:a16="http://schemas.microsoft.com/office/drawing/2014/main" id="{75577102-56D6-4840-A50F-2CEC0D566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742" y="1000468"/>
            <a:ext cx="4252218" cy="4674731"/>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D918001A-0346-4DCA-AF1F-4476342B77FC}"/>
              </a:ext>
            </a:extLst>
          </p:cNvPr>
          <p:cNvSpPr/>
          <p:nvPr/>
        </p:nvSpPr>
        <p:spPr>
          <a:xfrm>
            <a:off x="7619740" y="5796568"/>
            <a:ext cx="4252219" cy="400110"/>
          </a:xfrm>
          <a:prstGeom prst="rect">
            <a:avLst/>
          </a:prstGeom>
        </p:spPr>
        <p:txBody>
          <a:bodyPr wrap="square">
            <a:spAutoFit/>
          </a:bodyPr>
          <a:lstStyle/>
          <a:p>
            <a:r>
              <a:rPr lang="en-US" sz="1000" dirty="0">
                <a:hlinkClick r:id="rId3"/>
              </a:rPr>
              <a:t>https://www.awwa.org/Portals/0/AWWA/ETS/Resources/AWWACybersecurityGuidance2019.pdf?ver=2019-09-09-111949-960</a:t>
            </a:r>
            <a:r>
              <a:rPr lang="en-US" sz="1000" dirty="0"/>
              <a:t> </a:t>
            </a:r>
          </a:p>
        </p:txBody>
      </p:sp>
      <p:graphicFrame>
        <p:nvGraphicFramePr>
          <p:cNvPr id="9" name="Table 8">
            <a:extLst>
              <a:ext uri="{FF2B5EF4-FFF2-40B4-BE49-F238E27FC236}">
                <a16:creationId xmlns:a16="http://schemas.microsoft.com/office/drawing/2014/main" id="{41B90C01-003F-4512-A1C4-8E7236ACD2C1}"/>
              </a:ext>
            </a:extLst>
          </p:cNvPr>
          <p:cNvGraphicFramePr>
            <a:graphicFrameLocks noGrp="1"/>
          </p:cNvGraphicFramePr>
          <p:nvPr>
            <p:extLst>
              <p:ext uri="{D42A27DB-BD31-4B8C-83A1-F6EECF244321}">
                <p14:modId xmlns:p14="http://schemas.microsoft.com/office/powerpoint/2010/main" val="4206845821"/>
              </p:ext>
            </p:extLst>
          </p:nvPr>
        </p:nvGraphicFramePr>
        <p:xfrm>
          <a:off x="639012" y="1593081"/>
          <a:ext cx="6529020" cy="2247057"/>
        </p:xfrm>
        <a:graphic>
          <a:graphicData uri="http://schemas.openxmlformats.org/drawingml/2006/table">
            <a:tbl>
              <a:tblPr firstRow="1" firstCol="1" bandRow="1">
                <a:tableStyleId>{C60F8704-076C-47E3-8B64-BA5440797084}</a:tableStyleId>
              </a:tblPr>
              <a:tblGrid>
                <a:gridCol w="3183392">
                  <a:extLst>
                    <a:ext uri="{9D8B030D-6E8A-4147-A177-3AD203B41FA5}">
                      <a16:colId xmlns:a16="http://schemas.microsoft.com/office/drawing/2014/main" val="662055893"/>
                    </a:ext>
                  </a:extLst>
                </a:gridCol>
                <a:gridCol w="3345628">
                  <a:extLst>
                    <a:ext uri="{9D8B030D-6E8A-4147-A177-3AD203B41FA5}">
                      <a16:colId xmlns:a16="http://schemas.microsoft.com/office/drawing/2014/main" val="3575463695"/>
                    </a:ext>
                  </a:extLst>
                </a:gridCol>
              </a:tblGrid>
              <a:tr h="238530">
                <a:tc gridSpan="2">
                  <a:txBody>
                    <a:bodyPr/>
                    <a:lstStyle/>
                    <a:p>
                      <a:pPr marL="0" marR="0" algn="ctr">
                        <a:lnSpc>
                          <a:spcPct val="107000"/>
                        </a:lnSpc>
                        <a:spcBef>
                          <a:spcPts val="0"/>
                        </a:spcBef>
                        <a:spcAft>
                          <a:spcPts val="0"/>
                        </a:spcAft>
                      </a:pPr>
                      <a:r>
                        <a:rPr lang="en-US" sz="1800" b="1" cap="small" baseline="0" dirty="0">
                          <a:effectLst/>
                          <a:latin typeface="+mn-lt"/>
                          <a:ea typeface="Calibri" panose="020F0502020204030204" pitchFamily="34" charset="0"/>
                          <a:cs typeface="Times New Roman" panose="02020603050405020304" pitchFamily="18" charset="0"/>
                        </a:rPr>
                        <a:t>Practice Categories</a:t>
                      </a:r>
                    </a:p>
                  </a:txBody>
                  <a:tcPr marL="68580" marR="68580" marT="0" marB="0">
                    <a:solidFill>
                      <a:srgbClr val="FFA014"/>
                    </a:solidFill>
                  </a:tcPr>
                </a:tc>
                <a:tc hMerge="1">
                  <a:txBody>
                    <a:bodyPr/>
                    <a:lstStyle/>
                    <a:p>
                      <a:pPr marL="0" marR="0">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211521385"/>
                  </a:ext>
                </a:extLst>
              </a:tr>
              <a:tr h="501041">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Business Continuity and Disaster Recovery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Telecommunications, Network Security, and Architecture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307068407"/>
                  </a:ext>
                </a:extLst>
              </a:tr>
              <a:tr h="244637">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Governance and Risk Management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Physical Security of PCS Equipment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756057566"/>
                  </a:ext>
                </a:extLst>
              </a:tr>
              <a:tr h="244637">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Server and Workstation Hardening</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Service Level Agreements (SLA)</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4001304647"/>
                  </a:ext>
                </a:extLst>
              </a:tr>
              <a:tr h="244637">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Access Control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Operations Security (OPSEC)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527031858"/>
                  </a:ext>
                </a:extLst>
              </a:tr>
              <a:tr h="244637">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Application Security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Education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865626340"/>
                  </a:ext>
                </a:extLst>
              </a:tr>
              <a:tr h="244637">
                <a:tc>
                  <a:txBody>
                    <a:bodyPr/>
                    <a:lstStyle/>
                    <a:p>
                      <a:pPr marL="285750" marR="0" indent="-285750">
                        <a:lnSpc>
                          <a:spcPct val="107000"/>
                        </a:lnSpc>
                        <a:spcBef>
                          <a:spcPts val="0"/>
                        </a:spcBef>
                        <a:spcAft>
                          <a:spcPts val="0"/>
                        </a:spcAft>
                        <a:buFont typeface="Arial" panose="020B0604020202020204" pitchFamily="34" charset="0"/>
                        <a:buChar char="•"/>
                      </a:pPr>
                      <a:r>
                        <a:rPr lang="en-US" sz="1400" b="0">
                          <a:effectLst/>
                        </a:rPr>
                        <a:t>Encryption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Personnel Security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406315273"/>
                  </a:ext>
                </a:extLst>
              </a:tr>
              <a:tr h="244637">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Data Security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b="0" dirty="0">
                          <a:effectLst/>
                        </a:rPr>
                        <a:t>Cyber-Informed Engineering</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289682141"/>
                  </a:ext>
                </a:extLst>
              </a:tr>
            </a:tbl>
          </a:graphicData>
        </a:graphic>
      </p:graphicFrame>
    </p:spTree>
    <p:extLst>
      <p:ext uri="{BB962C8B-B14F-4D97-AF65-F5344CB8AC3E}">
        <p14:creationId xmlns:p14="http://schemas.microsoft.com/office/powerpoint/2010/main" val="2277256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CFCF-2EBD-44B5-8F03-E26798DB5721}"/>
              </a:ext>
            </a:extLst>
          </p:cNvPr>
          <p:cNvSpPr>
            <a:spLocks noGrp="1"/>
          </p:cNvSpPr>
          <p:nvPr>
            <p:ph type="title"/>
          </p:nvPr>
        </p:nvSpPr>
        <p:spPr/>
        <p:txBody>
          <a:bodyPr>
            <a:normAutofit/>
          </a:bodyPr>
          <a:lstStyle/>
          <a:p>
            <a:r>
              <a:rPr lang="en-US" dirty="0"/>
              <a:t>Expand Knowledge of Cyber Threats</a:t>
            </a:r>
          </a:p>
        </p:txBody>
      </p:sp>
      <p:sp>
        <p:nvSpPr>
          <p:cNvPr id="3" name="Footer Placeholder 2">
            <a:extLst>
              <a:ext uri="{FF2B5EF4-FFF2-40B4-BE49-F238E27FC236}">
                <a16:creationId xmlns:a16="http://schemas.microsoft.com/office/drawing/2014/main" id="{ADBB2274-A854-450A-9D6F-3FE6981230F9}"/>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18F22C3E-116E-4F2F-AA59-8E3C7B0F3B23}"/>
              </a:ext>
            </a:extLst>
          </p:cNvPr>
          <p:cNvSpPr>
            <a:spLocks noGrp="1"/>
          </p:cNvSpPr>
          <p:nvPr>
            <p:ph type="sldNum" sz="quarter" idx="11"/>
          </p:nvPr>
        </p:nvSpPr>
        <p:spPr/>
        <p:txBody>
          <a:bodyPr/>
          <a:lstStyle/>
          <a:p>
            <a:fld id="{9B3E39EC-4BE2-4DEA-81C0-4ABC0AAB4AC0}" type="slidenum">
              <a:rPr lang="en-AU" smtClean="0"/>
              <a:pPr/>
              <a:t>21</a:t>
            </a:fld>
            <a:endParaRPr lang="en-AU" dirty="0"/>
          </a:p>
        </p:txBody>
      </p:sp>
      <p:sp>
        <p:nvSpPr>
          <p:cNvPr id="5" name="Text Placeholder 4">
            <a:extLst>
              <a:ext uri="{FF2B5EF4-FFF2-40B4-BE49-F238E27FC236}">
                <a16:creationId xmlns:a16="http://schemas.microsoft.com/office/drawing/2014/main" id="{A4DDA607-5D1C-4A2E-8E39-119222076822}"/>
              </a:ext>
            </a:extLst>
          </p:cNvPr>
          <p:cNvSpPr>
            <a:spLocks noGrp="1"/>
          </p:cNvSpPr>
          <p:nvPr>
            <p:ph type="body" sz="quarter" idx="12"/>
          </p:nvPr>
        </p:nvSpPr>
        <p:spPr>
          <a:xfrm>
            <a:off x="319723" y="1243013"/>
            <a:ext cx="7576245" cy="4935537"/>
          </a:xfrm>
        </p:spPr>
        <p:txBody>
          <a:bodyPr/>
          <a:lstStyle/>
          <a:p>
            <a:r>
              <a:rPr lang="en-US" dirty="0"/>
              <a:t>Water Information Sharing &amp; Analysis Center (</a:t>
            </a:r>
            <a:r>
              <a:rPr lang="en-US" dirty="0" err="1"/>
              <a:t>WaterISAC</a:t>
            </a:r>
            <a:r>
              <a:rPr lang="en-US" dirty="0"/>
              <a:t>) is a service created by drinking water and wastewater utility managers to:</a:t>
            </a:r>
          </a:p>
          <a:p>
            <a:pPr lvl="1"/>
            <a:r>
              <a:rPr lang="en-US" dirty="0"/>
              <a:t>Provide tools for identifying and managing risks</a:t>
            </a:r>
          </a:p>
          <a:p>
            <a:pPr lvl="1"/>
            <a:r>
              <a:rPr lang="en-US" dirty="0"/>
              <a:t>Help managers target limited resources where they are most needed</a:t>
            </a:r>
          </a:p>
          <a:p>
            <a:pPr lvl="1"/>
            <a:r>
              <a:rPr lang="en-US" dirty="0"/>
              <a:t>Arm utility directors and security personnel with critical knowledge and best practices</a:t>
            </a:r>
          </a:p>
          <a:p>
            <a:pPr lvl="1"/>
            <a:r>
              <a:rPr lang="en-US" dirty="0"/>
              <a:t>Communicate threat warnings and incident reports to water systems, 24 x 7 x 365</a:t>
            </a:r>
          </a:p>
          <a:p>
            <a:pPr lvl="1"/>
            <a:r>
              <a:rPr lang="en-US" dirty="0"/>
              <a:t>Save time and effort by serving as a clearinghouse for government and private resources</a:t>
            </a:r>
          </a:p>
        </p:txBody>
      </p:sp>
      <p:grpSp>
        <p:nvGrpSpPr>
          <p:cNvPr id="14" name="Group 13">
            <a:extLst>
              <a:ext uri="{FF2B5EF4-FFF2-40B4-BE49-F238E27FC236}">
                <a16:creationId xmlns:a16="http://schemas.microsoft.com/office/drawing/2014/main" id="{FBB3E871-E317-4240-95F7-7B0E3933C8D5}"/>
              </a:ext>
            </a:extLst>
          </p:cNvPr>
          <p:cNvGrpSpPr/>
          <p:nvPr/>
        </p:nvGrpSpPr>
        <p:grpSpPr>
          <a:xfrm>
            <a:off x="8136717" y="1481687"/>
            <a:ext cx="3704762" cy="4303726"/>
            <a:chOff x="8056091" y="1194087"/>
            <a:chExt cx="3704762" cy="4303726"/>
          </a:xfrm>
        </p:grpSpPr>
        <p:pic>
          <p:nvPicPr>
            <p:cNvPr id="10" name="Picture 9">
              <a:extLst>
                <a:ext uri="{FF2B5EF4-FFF2-40B4-BE49-F238E27FC236}">
                  <a16:creationId xmlns:a16="http://schemas.microsoft.com/office/drawing/2014/main" id="{DDD4F107-E633-4FD7-B622-56A4C4AF1BE4}"/>
                </a:ext>
              </a:extLst>
            </p:cNvPr>
            <p:cNvPicPr>
              <a:picLocks noChangeAspect="1"/>
            </p:cNvPicPr>
            <p:nvPr/>
          </p:nvPicPr>
          <p:blipFill>
            <a:blip r:embed="rId2"/>
            <a:stretch>
              <a:fillRect/>
            </a:stretch>
          </p:blipFill>
          <p:spPr>
            <a:xfrm>
              <a:off x="8056091" y="1194087"/>
              <a:ext cx="3704762" cy="3047619"/>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37CFE71-57F1-4AD8-B2DE-902019A37059}"/>
                </a:ext>
              </a:extLst>
            </p:cNvPr>
            <p:cNvPicPr>
              <a:picLocks noChangeAspect="1"/>
            </p:cNvPicPr>
            <p:nvPr/>
          </p:nvPicPr>
          <p:blipFill rotWithShape="1">
            <a:blip r:embed="rId3"/>
            <a:srcRect t="21023"/>
            <a:stretch/>
          </p:blipFill>
          <p:spPr>
            <a:xfrm>
              <a:off x="8746911" y="2985599"/>
              <a:ext cx="2342857" cy="2512214"/>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00C10EB-3552-4C94-A1D3-C19B70633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5063" y="3773821"/>
              <a:ext cx="1433899" cy="447130"/>
            </a:xfrm>
            <a:prstGeom prst="rect">
              <a:avLst/>
            </a:prstGeom>
          </p:spPr>
        </p:pic>
      </p:grpSp>
      <p:sp>
        <p:nvSpPr>
          <p:cNvPr id="15" name="TextBox 14">
            <a:extLst>
              <a:ext uri="{FF2B5EF4-FFF2-40B4-BE49-F238E27FC236}">
                <a16:creationId xmlns:a16="http://schemas.microsoft.com/office/drawing/2014/main" id="{C1DC164C-BDFF-4FBF-A464-C1A9B3E0C3D2}"/>
              </a:ext>
            </a:extLst>
          </p:cNvPr>
          <p:cNvSpPr txBox="1"/>
          <p:nvPr/>
        </p:nvSpPr>
        <p:spPr>
          <a:xfrm>
            <a:off x="8136717" y="1101115"/>
            <a:ext cx="3704762" cy="400110"/>
          </a:xfrm>
          <a:prstGeom prst="rect">
            <a:avLst/>
          </a:prstGeom>
          <a:noFill/>
        </p:spPr>
        <p:txBody>
          <a:bodyPr wrap="square" rtlCol="0">
            <a:spAutoFit/>
          </a:bodyPr>
          <a:lstStyle/>
          <a:p>
            <a:pPr algn="ctr"/>
            <a:r>
              <a:rPr lang="en-US" sz="2000" dirty="0">
                <a:hlinkClick r:id="rId5"/>
              </a:rPr>
              <a:t>https://www.waterisac.org/</a:t>
            </a:r>
            <a:r>
              <a:rPr lang="en-US" sz="2000" dirty="0"/>
              <a:t>  </a:t>
            </a:r>
          </a:p>
        </p:txBody>
      </p:sp>
    </p:spTree>
    <p:extLst>
      <p:ext uri="{BB962C8B-B14F-4D97-AF65-F5344CB8AC3E}">
        <p14:creationId xmlns:p14="http://schemas.microsoft.com/office/powerpoint/2010/main" val="94784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4E84E-B516-45C8-97F9-C035E5F54345}"/>
              </a:ext>
            </a:extLst>
          </p:cNvPr>
          <p:cNvSpPr>
            <a:spLocks noGrp="1"/>
          </p:cNvSpPr>
          <p:nvPr>
            <p:ph type="title"/>
          </p:nvPr>
        </p:nvSpPr>
        <p:spPr/>
        <p:txBody>
          <a:bodyPr/>
          <a:lstStyle/>
          <a:p>
            <a:r>
              <a:rPr lang="en-US" dirty="0"/>
              <a:t>Establish a Culture of Security</a:t>
            </a:r>
          </a:p>
        </p:txBody>
      </p:sp>
      <p:sp>
        <p:nvSpPr>
          <p:cNvPr id="3" name="Footer Placeholder 2">
            <a:extLst>
              <a:ext uri="{FF2B5EF4-FFF2-40B4-BE49-F238E27FC236}">
                <a16:creationId xmlns:a16="http://schemas.microsoft.com/office/drawing/2014/main" id="{D0E758D3-008F-4CAB-A1BC-1651C6CE39CF}"/>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252D265F-00E7-45F4-904A-61C420BD9AA3}"/>
              </a:ext>
            </a:extLst>
          </p:cNvPr>
          <p:cNvSpPr>
            <a:spLocks noGrp="1"/>
          </p:cNvSpPr>
          <p:nvPr>
            <p:ph type="sldNum" sz="quarter" idx="11"/>
          </p:nvPr>
        </p:nvSpPr>
        <p:spPr/>
        <p:txBody>
          <a:bodyPr/>
          <a:lstStyle/>
          <a:p>
            <a:fld id="{9B3E39EC-4BE2-4DEA-81C0-4ABC0AAB4AC0}" type="slidenum">
              <a:rPr lang="en-AU" smtClean="0"/>
              <a:pPr/>
              <a:t>22</a:t>
            </a:fld>
            <a:endParaRPr lang="en-AU" dirty="0"/>
          </a:p>
        </p:txBody>
      </p:sp>
      <p:sp>
        <p:nvSpPr>
          <p:cNvPr id="5" name="Text Placeholder 4">
            <a:extLst>
              <a:ext uri="{FF2B5EF4-FFF2-40B4-BE49-F238E27FC236}">
                <a16:creationId xmlns:a16="http://schemas.microsoft.com/office/drawing/2014/main" id="{48BB1230-5910-46C9-B3F4-B87737B8F1E9}"/>
              </a:ext>
            </a:extLst>
          </p:cNvPr>
          <p:cNvSpPr>
            <a:spLocks noGrp="1"/>
          </p:cNvSpPr>
          <p:nvPr>
            <p:ph type="body" sz="quarter" idx="12"/>
          </p:nvPr>
        </p:nvSpPr>
        <p:spPr/>
        <p:txBody>
          <a:bodyPr/>
          <a:lstStyle/>
          <a:p>
            <a:r>
              <a:rPr lang="en-US" dirty="0"/>
              <a:t>Integrate cyber and physical security into:</a:t>
            </a:r>
          </a:p>
          <a:p>
            <a:pPr lvl="1"/>
            <a:r>
              <a:rPr lang="en-US" dirty="0"/>
              <a:t>Organizational culture</a:t>
            </a:r>
          </a:p>
          <a:p>
            <a:pPr lvl="1"/>
            <a:r>
              <a:rPr lang="en-US" dirty="0"/>
              <a:t>Leadership</a:t>
            </a:r>
          </a:p>
          <a:p>
            <a:pPr lvl="1"/>
            <a:r>
              <a:rPr lang="en-US" dirty="0"/>
              <a:t>Daily Operations</a:t>
            </a:r>
          </a:p>
          <a:p>
            <a:r>
              <a:rPr lang="en-US" dirty="0"/>
              <a:t>Address the Human Element of Cybersecurity with</a:t>
            </a:r>
          </a:p>
          <a:p>
            <a:pPr lvl="1"/>
            <a:r>
              <a:rPr lang="en-US" b="1" dirty="0"/>
              <a:t>Policies</a:t>
            </a:r>
            <a:r>
              <a:rPr lang="en-US" dirty="0"/>
              <a:t> that lay the framework for rigorous controls that secure ICS/Operational technologies and provide the governance needed to manage human factors</a:t>
            </a:r>
          </a:p>
          <a:p>
            <a:pPr lvl="1"/>
            <a:r>
              <a:rPr lang="en-US" b="1" dirty="0"/>
              <a:t>Procedures</a:t>
            </a:r>
            <a:r>
              <a:rPr lang="en-US" dirty="0"/>
              <a:t> – standard and repeatable means to accomplish task in safe manner</a:t>
            </a:r>
          </a:p>
          <a:p>
            <a:pPr lvl="1"/>
            <a:r>
              <a:rPr lang="en-US" b="1" dirty="0"/>
              <a:t>Training and Awareness </a:t>
            </a:r>
            <a:r>
              <a:rPr lang="en-US" dirty="0"/>
              <a:t>– security specific training, recognize indicators of compromise (</a:t>
            </a:r>
            <a:r>
              <a:rPr lang="en-US" dirty="0" err="1"/>
              <a:t>IoC</a:t>
            </a:r>
            <a:r>
              <a:rPr lang="en-US" dirty="0"/>
              <a:t>), steps to take when an event is detected </a:t>
            </a:r>
          </a:p>
          <a:p>
            <a:r>
              <a:rPr lang="en-US" dirty="0"/>
              <a:t>Weave Security into Procurement, Services, Contracts</a:t>
            </a:r>
          </a:p>
          <a:p>
            <a:pPr lvl="1"/>
            <a:r>
              <a:rPr lang="en-US" dirty="0"/>
              <a:t>Vendors, supply chain, contractors &amp; subcontractors</a:t>
            </a:r>
          </a:p>
          <a:p>
            <a:pPr marL="0" indent="0">
              <a:buNone/>
            </a:pPr>
            <a:endParaRPr lang="en-US" dirty="0"/>
          </a:p>
        </p:txBody>
      </p:sp>
      <p:sp>
        <p:nvSpPr>
          <p:cNvPr id="6" name="TextBox 5">
            <a:extLst>
              <a:ext uri="{FF2B5EF4-FFF2-40B4-BE49-F238E27FC236}">
                <a16:creationId xmlns:a16="http://schemas.microsoft.com/office/drawing/2014/main" id="{92FFB3B0-0DFF-40BA-A48B-915031B95625}"/>
              </a:ext>
            </a:extLst>
          </p:cNvPr>
          <p:cNvSpPr txBox="1"/>
          <p:nvPr/>
        </p:nvSpPr>
        <p:spPr>
          <a:xfrm>
            <a:off x="319723" y="5901551"/>
            <a:ext cx="10478530" cy="276999"/>
          </a:xfrm>
          <a:prstGeom prst="rect">
            <a:avLst/>
          </a:prstGeom>
          <a:noFill/>
        </p:spPr>
        <p:txBody>
          <a:bodyPr wrap="square" rtlCol="0">
            <a:spAutoFit/>
          </a:bodyPr>
          <a:lstStyle/>
          <a:p>
            <a:r>
              <a:rPr lang="en-US" sz="1200" dirty="0"/>
              <a:t>Adapted from </a:t>
            </a:r>
            <a:r>
              <a:rPr lang="en-US" sz="1200" i="1" dirty="0"/>
              <a:t>Minimizing the Risk of Cyber Attack</a:t>
            </a:r>
            <a:r>
              <a:rPr lang="en-US" sz="1200" dirty="0"/>
              <a:t>, Ernie Hayden &amp; Steve Roberts, Presented at Water &amp; Sewer Risk Management Pool, March 2015</a:t>
            </a:r>
          </a:p>
        </p:txBody>
      </p:sp>
    </p:spTree>
    <p:extLst>
      <p:ext uri="{BB962C8B-B14F-4D97-AF65-F5344CB8AC3E}">
        <p14:creationId xmlns:p14="http://schemas.microsoft.com/office/powerpoint/2010/main" val="991884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957B-B297-4001-A161-0D39F6301A50}"/>
              </a:ext>
            </a:extLst>
          </p:cNvPr>
          <p:cNvSpPr>
            <a:spLocks noGrp="1"/>
          </p:cNvSpPr>
          <p:nvPr>
            <p:ph type="title"/>
          </p:nvPr>
        </p:nvSpPr>
        <p:spPr/>
        <p:txBody>
          <a:bodyPr>
            <a:normAutofit/>
          </a:bodyPr>
          <a:lstStyle/>
          <a:p>
            <a:r>
              <a:rPr lang="en-US" dirty="0"/>
              <a:t>Identify your Assets and Vulnerabilities</a:t>
            </a:r>
          </a:p>
        </p:txBody>
      </p:sp>
      <p:sp>
        <p:nvSpPr>
          <p:cNvPr id="3" name="Footer Placeholder 2">
            <a:extLst>
              <a:ext uri="{FF2B5EF4-FFF2-40B4-BE49-F238E27FC236}">
                <a16:creationId xmlns:a16="http://schemas.microsoft.com/office/drawing/2014/main" id="{178CBE3D-C89C-4815-9551-121E69DDC8E4}"/>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A8C832C4-6039-4E34-89F3-3B5F359E97DD}"/>
              </a:ext>
            </a:extLst>
          </p:cNvPr>
          <p:cNvSpPr>
            <a:spLocks noGrp="1"/>
          </p:cNvSpPr>
          <p:nvPr>
            <p:ph type="sldNum" sz="quarter" idx="11"/>
          </p:nvPr>
        </p:nvSpPr>
        <p:spPr/>
        <p:txBody>
          <a:bodyPr/>
          <a:lstStyle/>
          <a:p>
            <a:fld id="{9B3E39EC-4BE2-4DEA-81C0-4ABC0AAB4AC0}" type="slidenum">
              <a:rPr lang="en-AU" smtClean="0"/>
              <a:pPr/>
              <a:t>23</a:t>
            </a:fld>
            <a:endParaRPr lang="en-AU" dirty="0"/>
          </a:p>
        </p:txBody>
      </p:sp>
      <p:sp>
        <p:nvSpPr>
          <p:cNvPr id="5" name="Text Placeholder 4">
            <a:extLst>
              <a:ext uri="{FF2B5EF4-FFF2-40B4-BE49-F238E27FC236}">
                <a16:creationId xmlns:a16="http://schemas.microsoft.com/office/drawing/2014/main" id="{AB271F15-6AAF-436A-97EF-4CB079D34301}"/>
              </a:ext>
            </a:extLst>
          </p:cNvPr>
          <p:cNvSpPr>
            <a:spLocks noGrp="1"/>
          </p:cNvSpPr>
          <p:nvPr>
            <p:ph type="body" sz="quarter" idx="12"/>
          </p:nvPr>
        </p:nvSpPr>
        <p:spPr>
          <a:xfrm>
            <a:off x="319723" y="1243013"/>
            <a:ext cx="7155898" cy="4935537"/>
          </a:xfrm>
        </p:spPr>
        <p:txBody>
          <a:bodyPr/>
          <a:lstStyle/>
          <a:p>
            <a:pPr>
              <a:spcAft>
                <a:spcPts val="600"/>
              </a:spcAft>
            </a:pPr>
            <a:r>
              <a:rPr lang="en-US" dirty="0"/>
              <a:t>Get a baseline of assets using one of the following self-assessment tools:</a:t>
            </a:r>
          </a:p>
          <a:p>
            <a:pPr lvl="1">
              <a:spcAft>
                <a:spcPts val="600"/>
              </a:spcAft>
            </a:pPr>
            <a:r>
              <a:rPr lang="en-US" b="1" dirty="0"/>
              <a:t>DHS Cybersecurity Evaluation Tool (CSET)</a:t>
            </a:r>
            <a:br>
              <a:rPr lang="en-US" dirty="0"/>
            </a:br>
            <a:r>
              <a:rPr lang="en-US" dirty="0">
                <a:hlinkClick r:id="rId2"/>
              </a:rPr>
              <a:t>https://www.us-cert.gov/ics/Assessments</a:t>
            </a:r>
            <a:endParaRPr lang="en-US" dirty="0"/>
          </a:p>
          <a:p>
            <a:pPr lvl="1">
              <a:spcAft>
                <a:spcPts val="600"/>
              </a:spcAft>
            </a:pPr>
            <a:r>
              <a:rPr lang="en-US" b="1" dirty="0"/>
              <a:t>AWWA Cybersecurity Guidance Tool </a:t>
            </a:r>
            <a:r>
              <a:rPr lang="en-US" dirty="0"/>
              <a:t>- The sector-specific approach for implementing the NIST Cybersecurity Framework (CSF).</a:t>
            </a:r>
            <a:br>
              <a:rPr lang="en-US" dirty="0"/>
            </a:br>
            <a:r>
              <a:rPr lang="en-US" dirty="0">
                <a:hlinkClick r:id="rId3"/>
              </a:rPr>
              <a:t>https://www.awwa.org/Resources-Tools/Resource-Topics/Risk-Resilience/Cybersecurity-Guidance</a:t>
            </a:r>
            <a:endParaRPr lang="en-US" dirty="0"/>
          </a:p>
          <a:p>
            <a:pPr lvl="1">
              <a:spcAft>
                <a:spcPts val="600"/>
              </a:spcAft>
            </a:pPr>
            <a:r>
              <a:rPr lang="en-US" b="1" dirty="0"/>
              <a:t>DHS Critical Infrastructure Cyber Community (C3) Voluntary Program</a:t>
            </a:r>
            <a:r>
              <a:rPr lang="en-US" dirty="0"/>
              <a:t> - Cyber Resilience Review (CRR) self assessment and report generation tool</a:t>
            </a:r>
            <a:br>
              <a:rPr lang="en-US" dirty="0"/>
            </a:br>
            <a:r>
              <a:rPr lang="en-US" dirty="0">
                <a:hlinkClick r:id="rId4"/>
              </a:rPr>
              <a:t>https://www.cisa.gov/ccubedvp</a:t>
            </a:r>
            <a:br>
              <a:rPr lang="en-US" dirty="0"/>
            </a:br>
            <a:br>
              <a:rPr lang="en-US" dirty="0"/>
            </a:br>
            <a:endParaRPr lang="en-US" dirty="0"/>
          </a:p>
          <a:p>
            <a:endParaRPr lang="en-US" dirty="0"/>
          </a:p>
        </p:txBody>
      </p:sp>
      <p:sp>
        <p:nvSpPr>
          <p:cNvPr id="6" name="TextBox 5">
            <a:extLst>
              <a:ext uri="{FF2B5EF4-FFF2-40B4-BE49-F238E27FC236}">
                <a16:creationId xmlns:a16="http://schemas.microsoft.com/office/drawing/2014/main" id="{BFDA0E41-D8DE-4EA2-96DE-371117C57F6D}"/>
              </a:ext>
            </a:extLst>
          </p:cNvPr>
          <p:cNvSpPr txBox="1"/>
          <p:nvPr/>
        </p:nvSpPr>
        <p:spPr>
          <a:xfrm>
            <a:off x="319723" y="5901551"/>
            <a:ext cx="10478530" cy="276999"/>
          </a:xfrm>
          <a:prstGeom prst="rect">
            <a:avLst/>
          </a:prstGeom>
          <a:noFill/>
        </p:spPr>
        <p:txBody>
          <a:bodyPr wrap="square" rtlCol="0">
            <a:spAutoFit/>
          </a:bodyPr>
          <a:lstStyle/>
          <a:p>
            <a:r>
              <a:rPr lang="en-US" sz="1200" dirty="0"/>
              <a:t>Adapted from </a:t>
            </a:r>
            <a:r>
              <a:rPr lang="en-US" sz="1200" i="1" dirty="0"/>
              <a:t>Minimizing the Risk of Cyber Attack</a:t>
            </a:r>
            <a:r>
              <a:rPr lang="en-US" sz="1200" dirty="0"/>
              <a:t>, Ernie Hayden &amp; Steve Roberts, Presented at Water &amp; Sewer Risk Management Pool, March 2015</a:t>
            </a:r>
          </a:p>
        </p:txBody>
      </p:sp>
      <p:pic>
        <p:nvPicPr>
          <p:cNvPr id="12290" name="Picture 2" descr="https://www.us-cert.gov/sites/default/files/CSETLogoWeb.jpg">
            <a:extLst>
              <a:ext uri="{FF2B5EF4-FFF2-40B4-BE49-F238E27FC236}">
                <a16:creationId xmlns:a16="http://schemas.microsoft.com/office/drawing/2014/main" id="{90C2B6BC-D744-4D79-AE88-C108406142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750" y="1602075"/>
            <a:ext cx="2024519" cy="55214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awwa.org/Portals/0/awwa.png?ver=2019-05-07-162730-113">
            <a:extLst>
              <a:ext uri="{FF2B5EF4-FFF2-40B4-BE49-F238E27FC236}">
                <a16:creationId xmlns:a16="http://schemas.microsoft.com/office/drawing/2014/main" id="{175E63B8-4E87-403F-9B35-44967A1E1F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9636" y="1232106"/>
            <a:ext cx="2075491" cy="9221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78094C0-96D4-4BAE-ABB0-A2E1B743F6C4}"/>
              </a:ext>
            </a:extLst>
          </p:cNvPr>
          <p:cNvPicPr>
            <a:picLocks noChangeAspect="1"/>
          </p:cNvPicPr>
          <p:nvPr/>
        </p:nvPicPr>
        <p:blipFill>
          <a:blip r:embed="rId7"/>
          <a:stretch>
            <a:fillRect/>
          </a:stretch>
        </p:blipFill>
        <p:spPr>
          <a:xfrm>
            <a:off x="7449034" y="2285027"/>
            <a:ext cx="4274420" cy="31154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17427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BDEE-B300-4749-889A-E8F4C95B6ECF}"/>
              </a:ext>
            </a:extLst>
          </p:cNvPr>
          <p:cNvSpPr>
            <a:spLocks noGrp="1"/>
          </p:cNvSpPr>
          <p:nvPr>
            <p:ph type="title"/>
          </p:nvPr>
        </p:nvSpPr>
        <p:spPr/>
        <p:txBody>
          <a:bodyPr>
            <a:normAutofit/>
          </a:bodyPr>
          <a:lstStyle/>
          <a:p>
            <a:r>
              <a:rPr lang="en-US" dirty="0"/>
              <a:t>Identify Gaps and Begin to Fill Them</a:t>
            </a:r>
          </a:p>
        </p:txBody>
      </p:sp>
      <p:sp>
        <p:nvSpPr>
          <p:cNvPr id="3" name="Footer Placeholder 2">
            <a:extLst>
              <a:ext uri="{FF2B5EF4-FFF2-40B4-BE49-F238E27FC236}">
                <a16:creationId xmlns:a16="http://schemas.microsoft.com/office/drawing/2014/main" id="{62BA58DA-9FD7-4768-B70E-4F6693CD30E7}"/>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E130CE72-6EE6-480B-AF95-37F3ED8D2F49}"/>
              </a:ext>
            </a:extLst>
          </p:cNvPr>
          <p:cNvSpPr>
            <a:spLocks noGrp="1"/>
          </p:cNvSpPr>
          <p:nvPr>
            <p:ph type="sldNum" sz="quarter" idx="11"/>
          </p:nvPr>
        </p:nvSpPr>
        <p:spPr/>
        <p:txBody>
          <a:bodyPr/>
          <a:lstStyle/>
          <a:p>
            <a:fld id="{9B3E39EC-4BE2-4DEA-81C0-4ABC0AAB4AC0}" type="slidenum">
              <a:rPr lang="en-AU" smtClean="0"/>
              <a:pPr/>
              <a:t>24</a:t>
            </a:fld>
            <a:endParaRPr lang="en-AU" dirty="0"/>
          </a:p>
        </p:txBody>
      </p:sp>
      <p:sp>
        <p:nvSpPr>
          <p:cNvPr id="5" name="Text Placeholder 4">
            <a:extLst>
              <a:ext uri="{FF2B5EF4-FFF2-40B4-BE49-F238E27FC236}">
                <a16:creationId xmlns:a16="http://schemas.microsoft.com/office/drawing/2014/main" id="{D25F0B1D-76E7-44A6-AA2E-1196EA805DB2}"/>
              </a:ext>
            </a:extLst>
          </p:cNvPr>
          <p:cNvSpPr>
            <a:spLocks noGrp="1"/>
          </p:cNvSpPr>
          <p:nvPr>
            <p:ph type="body" sz="quarter" idx="12"/>
          </p:nvPr>
        </p:nvSpPr>
        <p:spPr/>
        <p:txBody>
          <a:bodyPr/>
          <a:lstStyle/>
          <a:p>
            <a:r>
              <a:rPr lang="en-US" dirty="0"/>
              <a:t>Prioritize identified vulnerabilities</a:t>
            </a:r>
          </a:p>
          <a:p>
            <a:r>
              <a:rPr lang="en-US" dirty="0"/>
              <a:t>Make immediate Impact with Lower Cost/High Gain Changes</a:t>
            </a:r>
          </a:p>
          <a:p>
            <a:pPr lvl="1"/>
            <a:r>
              <a:rPr lang="en-US" dirty="0"/>
              <a:t>Employee training and awareness</a:t>
            </a:r>
          </a:p>
          <a:p>
            <a:pPr lvl="1"/>
            <a:r>
              <a:rPr lang="en-US" dirty="0"/>
              <a:t>Password Policy and 2 Factor Authentication</a:t>
            </a:r>
          </a:p>
          <a:p>
            <a:pPr lvl="1"/>
            <a:r>
              <a:rPr lang="en-US" dirty="0"/>
              <a:t>Patching systems and updating AV software</a:t>
            </a:r>
          </a:p>
          <a:p>
            <a:pPr lvl="1"/>
            <a:r>
              <a:rPr lang="en-US" dirty="0"/>
              <a:t>Mapping your system infrastructure</a:t>
            </a:r>
          </a:p>
          <a:p>
            <a:r>
              <a:rPr lang="en-US" dirty="0"/>
              <a:t>Work other repairs into your budget and planning</a:t>
            </a:r>
          </a:p>
          <a:p>
            <a:r>
              <a:rPr lang="en-US" dirty="0"/>
              <a:t>Establish a Security Manager/Leader – even Part Time – to Sustain the direction</a:t>
            </a:r>
          </a:p>
          <a:p>
            <a:r>
              <a:rPr lang="en-US" dirty="0"/>
              <a:t>Learn from the Industry and Examples</a:t>
            </a:r>
          </a:p>
          <a:p>
            <a:endParaRPr lang="en-US" dirty="0"/>
          </a:p>
        </p:txBody>
      </p:sp>
    </p:spTree>
    <p:extLst>
      <p:ext uri="{BB962C8B-B14F-4D97-AF65-F5344CB8AC3E}">
        <p14:creationId xmlns:p14="http://schemas.microsoft.com/office/powerpoint/2010/main" val="2149307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2940-B161-4259-A458-A83819600941}"/>
              </a:ext>
            </a:extLst>
          </p:cNvPr>
          <p:cNvSpPr>
            <a:spLocks noGrp="1"/>
          </p:cNvSpPr>
          <p:nvPr>
            <p:ph type="title"/>
          </p:nvPr>
        </p:nvSpPr>
        <p:spPr/>
        <p:txBody>
          <a:bodyPr/>
          <a:lstStyle/>
          <a:p>
            <a:r>
              <a:rPr lang="en-US" dirty="0"/>
              <a:t>Identify Gaps and Begin to Fill Them</a:t>
            </a:r>
          </a:p>
        </p:txBody>
      </p:sp>
      <p:sp>
        <p:nvSpPr>
          <p:cNvPr id="3" name="Footer Placeholder 2">
            <a:extLst>
              <a:ext uri="{FF2B5EF4-FFF2-40B4-BE49-F238E27FC236}">
                <a16:creationId xmlns:a16="http://schemas.microsoft.com/office/drawing/2014/main" id="{E0B2533F-025E-49B7-AEC6-F3BFFDE409F7}"/>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C5E2B92E-09A6-4975-8C51-134FDDB94BE2}"/>
              </a:ext>
            </a:extLst>
          </p:cNvPr>
          <p:cNvSpPr>
            <a:spLocks noGrp="1"/>
          </p:cNvSpPr>
          <p:nvPr>
            <p:ph type="sldNum" sz="quarter" idx="11"/>
          </p:nvPr>
        </p:nvSpPr>
        <p:spPr/>
        <p:txBody>
          <a:bodyPr/>
          <a:lstStyle/>
          <a:p>
            <a:fld id="{9B3E39EC-4BE2-4DEA-81C0-4ABC0AAB4AC0}" type="slidenum">
              <a:rPr lang="en-AU" smtClean="0"/>
              <a:pPr/>
              <a:t>25</a:t>
            </a:fld>
            <a:endParaRPr lang="en-AU" dirty="0"/>
          </a:p>
        </p:txBody>
      </p:sp>
      <p:sp>
        <p:nvSpPr>
          <p:cNvPr id="5" name="Text Placeholder 4">
            <a:extLst>
              <a:ext uri="{FF2B5EF4-FFF2-40B4-BE49-F238E27FC236}">
                <a16:creationId xmlns:a16="http://schemas.microsoft.com/office/drawing/2014/main" id="{98D1C901-AF69-49C5-AA86-266D3E48A29D}"/>
              </a:ext>
            </a:extLst>
          </p:cNvPr>
          <p:cNvSpPr>
            <a:spLocks noGrp="1"/>
          </p:cNvSpPr>
          <p:nvPr>
            <p:ph type="body" sz="quarter" idx="12"/>
          </p:nvPr>
        </p:nvSpPr>
        <p:spPr>
          <a:xfrm>
            <a:off x="319724" y="1243013"/>
            <a:ext cx="4566602" cy="4935537"/>
          </a:xfrm>
        </p:spPr>
        <p:txBody>
          <a:bodyPr/>
          <a:lstStyle/>
          <a:p>
            <a:r>
              <a:rPr lang="en-US" dirty="0" err="1"/>
              <a:t>WaterISAC</a:t>
            </a:r>
            <a:r>
              <a:rPr lang="en-US" dirty="0"/>
              <a:t> – 10 basic cyber security recommendations for water and wastewater utilities </a:t>
            </a:r>
          </a:p>
          <a:p>
            <a:pPr lvl="1"/>
            <a:r>
              <a:rPr lang="en-US" dirty="0"/>
              <a:t>Reduce exploitable weaknesses</a:t>
            </a:r>
          </a:p>
          <a:p>
            <a:pPr lvl="1"/>
            <a:r>
              <a:rPr lang="en-US" dirty="0"/>
              <a:t>Defend against avoidable data breaches and cyber-attacks</a:t>
            </a:r>
          </a:p>
          <a:p>
            <a:r>
              <a:rPr lang="en-US" dirty="0"/>
              <a:t>Developed in partnership with</a:t>
            </a:r>
          </a:p>
          <a:p>
            <a:pPr lvl="1"/>
            <a:r>
              <a:rPr lang="en-US" dirty="0"/>
              <a:t>DHS Industrial Control Systems Cyber Emergency Response Team (ICS-CERT)</a:t>
            </a:r>
          </a:p>
          <a:p>
            <a:pPr lvl="1"/>
            <a:r>
              <a:rPr lang="en-US" dirty="0"/>
              <a:t>FBI</a:t>
            </a:r>
          </a:p>
          <a:p>
            <a:pPr lvl="1"/>
            <a:r>
              <a:rPr lang="en-US" dirty="0"/>
              <a:t>Information Technology ISAC </a:t>
            </a:r>
          </a:p>
          <a:p>
            <a:endParaRPr lang="en-US" dirty="0"/>
          </a:p>
        </p:txBody>
      </p:sp>
      <p:graphicFrame>
        <p:nvGraphicFramePr>
          <p:cNvPr id="6" name="Table 5">
            <a:extLst>
              <a:ext uri="{FF2B5EF4-FFF2-40B4-BE49-F238E27FC236}">
                <a16:creationId xmlns:a16="http://schemas.microsoft.com/office/drawing/2014/main" id="{EB9E4A97-0C03-4636-B8F2-011D853B88C2}"/>
              </a:ext>
            </a:extLst>
          </p:cNvPr>
          <p:cNvGraphicFramePr>
            <a:graphicFrameLocks noGrp="1"/>
          </p:cNvGraphicFramePr>
          <p:nvPr>
            <p:extLst>
              <p:ext uri="{D42A27DB-BD31-4B8C-83A1-F6EECF244321}">
                <p14:modId xmlns:p14="http://schemas.microsoft.com/office/powerpoint/2010/main" val="668748134"/>
              </p:ext>
            </p:extLst>
          </p:nvPr>
        </p:nvGraphicFramePr>
        <p:xfrm>
          <a:off x="5181600" y="1123950"/>
          <a:ext cx="6659879" cy="5054601"/>
        </p:xfrm>
        <a:graphic>
          <a:graphicData uri="http://schemas.openxmlformats.org/drawingml/2006/table">
            <a:tbl>
              <a:tblPr firstRow="1" firstCol="1" bandRow="1">
                <a:effectLst>
                  <a:outerShdw blurRad="50800" dist="38100" dir="2700000" algn="tl" rotWithShape="0">
                    <a:prstClr val="black">
                      <a:alpha val="40000"/>
                    </a:prstClr>
                  </a:outerShdw>
                </a:effectLst>
                <a:tableStyleId>{C60F8704-076C-47E3-8B64-BA5440797084}</a:tableStyleId>
              </a:tblPr>
              <a:tblGrid>
                <a:gridCol w="6659879">
                  <a:extLst>
                    <a:ext uri="{9D8B030D-6E8A-4147-A177-3AD203B41FA5}">
                      <a16:colId xmlns:a16="http://schemas.microsoft.com/office/drawing/2014/main" val="2959668545"/>
                    </a:ext>
                  </a:extLst>
                </a:gridCol>
              </a:tblGrid>
              <a:tr h="956312">
                <a:tc>
                  <a:txBody>
                    <a:bodyPr/>
                    <a:lstStyle/>
                    <a:p>
                      <a:pPr marL="342900" marR="0" indent="-342900">
                        <a:lnSpc>
                          <a:spcPct val="107000"/>
                        </a:lnSpc>
                        <a:spcBef>
                          <a:spcPts val="0"/>
                        </a:spcBef>
                        <a:spcAft>
                          <a:spcPts val="0"/>
                        </a:spcAft>
                        <a:buFont typeface="Arial" panose="020B0604020202020204" pitchFamily="34" charset="0"/>
                        <a:buChar char="•"/>
                      </a:pPr>
                      <a:r>
                        <a:rPr lang="en-US" sz="1800" b="0" dirty="0">
                          <a:effectLst/>
                        </a:rPr>
                        <a:t>Maintain an Accurate Inventory of Control System Devices and Eliminate Any Exposure of this Equipment to External Networks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573558909"/>
                  </a:ext>
                </a:extLst>
              </a:tr>
              <a:tr h="308825">
                <a:tc>
                  <a:txBody>
                    <a:bodyPr/>
                    <a:lstStyle/>
                    <a:p>
                      <a:pPr marL="342900" marR="0" indent="-342900">
                        <a:lnSpc>
                          <a:spcPct val="107000"/>
                        </a:lnSpc>
                        <a:spcBef>
                          <a:spcPts val="0"/>
                        </a:spcBef>
                        <a:spcAft>
                          <a:spcPts val="0"/>
                        </a:spcAft>
                        <a:buFont typeface="Arial" panose="020B0604020202020204" pitchFamily="34" charset="0"/>
                        <a:buChar char="•"/>
                      </a:pPr>
                      <a:r>
                        <a:rPr lang="en-US" sz="1800" b="0" dirty="0">
                          <a:effectLst/>
                        </a:rPr>
                        <a:t>Implement Network Segmentation and Apply Firewall</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mpd="sng">
                      <a:noFill/>
                    </a:lnT>
                    <a:lnB w="3175"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5404477"/>
                  </a:ext>
                </a:extLst>
              </a:tr>
              <a:tr h="308825">
                <a:tc>
                  <a:txBody>
                    <a:bodyPr/>
                    <a:lstStyle/>
                    <a:p>
                      <a:pPr marL="342900" marR="0" indent="-342900">
                        <a:lnSpc>
                          <a:spcPct val="107000"/>
                        </a:lnSpc>
                        <a:spcBef>
                          <a:spcPts val="0"/>
                        </a:spcBef>
                        <a:spcAft>
                          <a:spcPts val="0"/>
                        </a:spcAft>
                        <a:buFont typeface="Arial" panose="020B0604020202020204" pitchFamily="34" charset="0"/>
                        <a:buChar char="•"/>
                      </a:pPr>
                      <a:r>
                        <a:rPr lang="en-US" sz="1800" b="0" dirty="0">
                          <a:effectLst/>
                        </a:rPr>
                        <a:t>Use Secure Remote Access Methods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mpd="sng">
                      <a:noFill/>
                    </a:lnT>
                    <a:lnB w="3175"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46100101"/>
                  </a:ext>
                </a:extLst>
              </a:tr>
              <a:tr h="632569">
                <a:tc>
                  <a:txBody>
                    <a:bodyPr/>
                    <a:lstStyle/>
                    <a:p>
                      <a:pPr marL="342900" marR="0" indent="-342900">
                        <a:lnSpc>
                          <a:spcPct val="107000"/>
                        </a:lnSpc>
                        <a:spcBef>
                          <a:spcPts val="0"/>
                        </a:spcBef>
                        <a:spcAft>
                          <a:spcPts val="0"/>
                        </a:spcAft>
                        <a:buFont typeface="Arial" panose="020B0604020202020204" pitchFamily="34" charset="0"/>
                        <a:buChar char="•"/>
                      </a:pPr>
                      <a:r>
                        <a:rPr lang="en-US" sz="1800" b="0" dirty="0">
                          <a:effectLst/>
                        </a:rPr>
                        <a:t>Establish Role-Based Access Controls and Implement System Logging</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mpd="sng">
                      <a:noFill/>
                    </a:lnT>
                    <a:lnB w="3175"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452180"/>
                  </a:ext>
                </a:extLst>
              </a:tr>
              <a:tr h="632569">
                <a:tc>
                  <a:txBody>
                    <a:bodyPr/>
                    <a:lstStyle/>
                    <a:p>
                      <a:pPr marL="342900" marR="0" indent="-342900">
                        <a:lnSpc>
                          <a:spcPct val="107000"/>
                        </a:lnSpc>
                        <a:spcBef>
                          <a:spcPts val="0"/>
                        </a:spcBef>
                        <a:spcAft>
                          <a:spcPts val="0"/>
                        </a:spcAft>
                        <a:buFont typeface="Arial" panose="020B0604020202020204" pitchFamily="34" charset="0"/>
                        <a:buChar char="•"/>
                      </a:pPr>
                      <a:r>
                        <a:rPr lang="en-US" sz="1800" b="0" dirty="0">
                          <a:effectLst/>
                        </a:rPr>
                        <a:t>Use Only Strong Passwords, Change Default Passwords, and Consider Other Access Controls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mpd="sng">
                      <a:noFill/>
                    </a:lnT>
                    <a:lnB w="3175"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96991600"/>
                  </a:ext>
                </a:extLst>
              </a:tr>
              <a:tr h="632569">
                <a:tc>
                  <a:txBody>
                    <a:bodyPr/>
                    <a:lstStyle/>
                    <a:p>
                      <a:pPr marL="342900" marR="0" indent="-342900">
                        <a:lnSpc>
                          <a:spcPct val="107000"/>
                        </a:lnSpc>
                        <a:spcBef>
                          <a:spcPts val="0"/>
                        </a:spcBef>
                        <a:spcAft>
                          <a:spcPts val="0"/>
                        </a:spcAft>
                        <a:buFont typeface="Arial" panose="020B0604020202020204" pitchFamily="34" charset="0"/>
                        <a:buChar char="•"/>
                      </a:pPr>
                      <a:r>
                        <a:rPr lang="en-US" sz="1800" b="0">
                          <a:effectLst/>
                        </a:rPr>
                        <a:t>Maintain Awareness of Vulnerabilities and Implement Necessary Patches and Updates</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mpd="sng">
                      <a:noFill/>
                    </a:lnT>
                    <a:lnB w="3175"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8304571"/>
                  </a:ext>
                </a:extLst>
              </a:tr>
              <a:tr h="308825">
                <a:tc>
                  <a:txBody>
                    <a:bodyPr/>
                    <a:lstStyle/>
                    <a:p>
                      <a:pPr marL="342900" marR="0" indent="-342900">
                        <a:lnSpc>
                          <a:spcPct val="107000"/>
                        </a:lnSpc>
                        <a:spcBef>
                          <a:spcPts val="0"/>
                        </a:spcBef>
                        <a:spcAft>
                          <a:spcPts val="0"/>
                        </a:spcAft>
                        <a:buFont typeface="Arial" panose="020B0604020202020204" pitchFamily="34" charset="0"/>
                        <a:buChar char="•"/>
                      </a:pPr>
                      <a:r>
                        <a:rPr lang="en-US" sz="1800" b="0" dirty="0">
                          <a:effectLst/>
                        </a:rPr>
                        <a:t>Develop and Enforce Policies on Mobile Devices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mpd="sng">
                      <a:noFill/>
                    </a:lnT>
                    <a:lnB w="3175"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07095822"/>
                  </a:ext>
                </a:extLst>
              </a:tr>
              <a:tr h="332713">
                <a:tc>
                  <a:txBody>
                    <a:bodyPr/>
                    <a:lstStyle/>
                    <a:p>
                      <a:pPr marL="342900" marR="0" indent="-342900">
                        <a:lnSpc>
                          <a:spcPct val="107000"/>
                        </a:lnSpc>
                        <a:spcBef>
                          <a:spcPts val="0"/>
                        </a:spcBef>
                        <a:spcAft>
                          <a:spcPts val="0"/>
                        </a:spcAft>
                        <a:buFont typeface="Arial" panose="020B0604020202020204" pitchFamily="34" charset="0"/>
                        <a:buChar char="•"/>
                      </a:pPr>
                      <a:r>
                        <a:rPr lang="en-US" sz="1800" b="0">
                          <a:effectLst/>
                        </a:rPr>
                        <a:t>Implement an Employee Cybersecurity Training Program</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mpd="sng">
                      <a:noFill/>
                    </a:lnT>
                    <a:lnB w="3175"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6966614"/>
                  </a:ext>
                </a:extLst>
              </a:tr>
              <a:tr h="308825">
                <a:tc>
                  <a:txBody>
                    <a:bodyPr/>
                    <a:lstStyle/>
                    <a:p>
                      <a:pPr marL="342900" marR="0" indent="-342900">
                        <a:lnSpc>
                          <a:spcPct val="107000"/>
                        </a:lnSpc>
                        <a:spcBef>
                          <a:spcPts val="0"/>
                        </a:spcBef>
                        <a:spcAft>
                          <a:spcPts val="0"/>
                        </a:spcAft>
                        <a:buFont typeface="Arial" panose="020B0604020202020204" pitchFamily="34" charset="0"/>
                        <a:buChar char="•"/>
                      </a:pPr>
                      <a:r>
                        <a:rPr lang="en-US" sz="1800" b="0" dirty="0">
                          <a:effectLst/>
                        </a:rPr>
                        <a:t>Involve Executives in Cybersecurity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mpd="sng">
                      <a:noFill/>
                    </a:lnT>
                    <a:lnB w="3175"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99194772"/>
                  </a:ext>
                </a:extLst>
              </a:tr>
              <a:tr h="632569">
                <a:tc>
                  <a:txBody>
                    <a:bodyPr/>
                    <a:lstStyle/>
                    <a:p>
                      <a:pPr marL="342900" marR="0" indent="-342900">
                        <a:lnSpc>
                          <a:spcPct val="107000"/>
                        </a:lnSpc>
                        <a:spcBef>
                          <a:spcPts val="0"/>
                        </a:spcBef>
                        <a:spcAft>
                          <a:spcPts val="0"/>
                        </a:spcAft>
                        <a:buFont typeface="Arial" panose="020B0604020202020204" pitchFamily="34" charset="0"/>
                        <a:buChar char="•"/>
                      </a:pPr>
                      <a:r>
                        <a:rPr lang="en-US" sz="1800" b="0" dirty="0">
                          <a:effectLst/>
                        </a:rPr>
                        <a:t>Implement Measures for Detecting Compromises and Develop a Cybersecurity Incident Response Plan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3980438"/>
                  </a:ext>
                </a:extLst>
              </a:tr>
            </a:tbl>
          </a:graphicData>
        </a:graphic>
      </p:graphicFrame>
    </p:spTree>
    <p:extLst>
      <p:ext uri="{BB962C8B-B14F-4D97-AF65-F5344CB8AC3E}">
        <p14:creationId xmlns:p14="http://schemas.microsoft.com/office/powerpoint/2010/main" val="2830994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FF2E-8270-4651-9A76-FE5A655BD785}"/>
              </a:ext>
            </a:extLst>
          </p:cNvPr>
          <p:cNvSpPr>
            <a:spLocks noGrp="1"/>
          </p:cNvSpPr>
          <p:nvPr>
            <p:ph type="title"/>
          </p:nvPr>
        </p:nvSpPr>
        <p:spPr/>
        <p:txBody>
          <a:bodyPr>
            <a:normAutofit/>
          </a:bodyPr>
          <a:lstStyle/>
          <a:p>
            <a:r>
              <a:rPr lang="en-US" dirty="0"/>
              <a:t>Communicate, Connect, Stay Informed</a:t>
            </a:r>
          </a:p>
        </p:txBody>
      </p:sp>
      <p:sp>
        <p:nvSpPr>
          <p:cNvPr id="3" name="Footer Placeholder 2">
            <a:extLst>
              <a:ext uri="{FF2B5EF4-FFF2-40B4-BE49-F238E27FC236}">
                <a16:creationId xmlns:a16="http://schemas.microsoft.com/office/drawing/2014/main" id="{1CC091BC-AE80-46E2-BCDE-B5C6AF1A68B5}"/>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A6CCBADE-4BC1-4762-85AF-2C354FD27EF9}"/>
              </a:ext>
            </a:extLst>
          </p:cNvPr>
          <p:cNvSpPr>
            <a:spLocks noGrp="1"/>
          </p:cNvSpPr>
          <p:nvPr>
            <p:ph type="sldNum" sz="quarter" idx="11"/>
          </p:nvPr>
        </p:nvSpPr>
        <p:spPr/>
        <p:txBody>
          <a:bodyPr/>
          <a:lstStyle/>
          <a:p>
            <a:fld id="{9B3E39EC-4BE2-4DEA-81C0-4ABC0AAB4AC0}" type="slidenum">
              <a:rPr lang="en-AU" smtClean="0"/>
              <a:pPr/>
              <a:t>26</a:t>
            </a:fld>
            <a:endParaRPr lang="en-AU" dirty="0"/>
          </a:p>
        </p:txBody>
      </p:sp>
      <p:sp>
        <p:nvSpPr>
          <p:cNvPr id="5" name="Text Placeholder 4">
            <a:extLst>
              <a:ext uri="{FF2B5EF4-FFF2-40B4-BE49-F238E27FC236}">
                <a16:creationId xmlns:a16="http://schemas.microsoft.com/office/drawing/2014/main" id="{3615C191-ED1E-44DE-9A84-8930539C5EC0}"/>
              </a:ext>
            </a:extLst>
          </p:cNvPr>
          <p:cNvSpPr>
            <a:spLocks noGrp="1"/>
          </p:cNvSpPr>
          <p:nvPr>
            <p:ph type="body" sz="quarter" idx="12"/>
          </p:nvPr>
        </p:nvSpPr>
        <p:spPr>
          <a:xfrm>
            <a:off x="319723" y="1243014"/>
            <a:ext cx="11521440" cy="2462212"/>
          </a:xfrm>
        </p:spPr>
        <p:txBody>
          <a:bodyPr/>
          <a:lstStyle/>
          <a:p>
            <a:r>
              <a:rPr lang="en-US" dirty="0"/>
              <a:t>NIST</a:t>
            </a:r>
          </a:p>
          <a:p>
            <a:r>
              <a:rPr lang="en-US" dirty="0"/>
              <a:t>DHS</a:t>
            </a:r>
          </a:p>
          <a:p>
            <a:r>
              <a:rPr lang="en-US" dirty="0"/>
              <a:t>AWWA</a:t>
            </a:r>
          </a:p>
          <a:p>
            <a:r>
              <a:rPr lang="en-US" dirty="0"/>
              <a:t>EPA</a:t>
            </a:r>
          </a:p>
          <a:p>
            <a:r>
              <a:rPr lang="en-US" dirty="0" err="1"/>
              <a:t>WaterISAC</a:t>
            </a:r>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6DCF8BB8-39FB-4F08-905E-7561F6D51574}"/>
              </a:ext>
            </a:extLst>
          </p:cNvPr>
          <p:cNvSpPr/>
          <p:nvPr/>
        </p:nvSpPr>
        <p:spPr>
          <a:xfrm>
            <a:off x="1319211" y="5930583"/>
            <a:ext cx="9553575" cy="246221"/>
          </a:xfrm>
          <a:prstGeom prst="rect">
            <a:avLst/>
          </a:prstGeom>
        </p:spPr>
        <p:txBody>
          <a:bodyPr wrap="square">
            <a:spAutoFit/>
          </a:bodyPr>
          <a:lstStyle/>
          <a:p>
            <a:r>
              <a:rPr lang="en-US" sz="1000" dirty="0"/>
              <a:t>(Steel, William. </a:t>
            </a:r>
            <a:r>
              <a:rPr lang="en-US" sz="1000" b="1" dirty="0"/>
              <a:t>Cybersecurity for Water Utilities. </a:t>
            </a:r>
            <a:r>
              <a:rPr lang="en-US" sz="1000" dirty="0">
                <a:hlinkClick r:id="rId2"/>
              </a:rPr>
              <a:t>https://www.waterworld.com/water-utility-management/article/16190093/cybersecurity-for-water-utilities</a:t>
            </a:r>
            <a:r>
              <a:rPr lang="en-US" sz="1000" dirty="0"/>
              <a:t> )</a:t>
            </a:r>
          </a:p>
        </p:txBody>
      </p:sp>
      <p:sp>
        <p:nvSpPr>
          <p:cNvPr id="7" name="Rectangle 6">
            <a:extLst>
              <a:ext uri="{FF2B5EF4-FFF2-40B4-BE49-F238E27FC236}">
                <a16:creationId xmlns:a16="http://schemas.microsoft.com/office/drawing/2014/main" id="{136BE537-6A19-4762-99EF-588CC115DFA3}"/>
              </a:ext>
            </a:extLst>
          </p:cNvPr>
          <p:cNvSpPr/>
          <p:nvPr/>
        </p:nvSpPr>
        <p:spPr>
          <a:xfrm>
            <a:off x="1366837" y="4455001"/>
            <a:ext cx="9458325" cy="1477328"/>
          </a:xfrm>
          <a:prstGeom prst="rect">
            <a:avLst/>
          </a:prstGeom>
        </p:spPr>
        <p:txBody>
          <a:bodyPr wrap="square">
            <a:spAutoFit/>
          </a:bodyPr>
          <a:lstStyle/>
          <a:p>
            <a:pPr algn="ctr"/>
            <a:r>
              <a:rPr lang="en-US" i="1" dirty="0"/>
              <a:t>Good cybersecurity not a single product, or even a secured system, but rather an operational disposition to be incorporated, holistically, into business planning and operations. Naturally there is a clear role for robust, physical security systems, but these must be bolstered by continuous and proactive engagement with maintaining security through business practice and employee culture. Above all, as threats evolve, so too must defenses.  </a:t>
            </a:r>
          </a:p>
        </p:txBody>
      </p:sp>
    </p:spTree>
    <p:extLst>
      <p:ext uri="{BB962C8B-B14F-4D97-AF65-F5344CB8AC3E}">
        <p14:creationId xmlns:p14="http://schemas.microsoft.com/office/powerpoint/2010/main" val="2185544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C14AB1F-E3ED-48B0-A001-B7BA755D6FC3}"/>
              </a:ext>
            </a:extLst>
          </p:cNvPr>
          <p:cNvSpPr>
            <a:spLocks noGrp="1"/>
          </p:cNvSpPr>
          <p:nvPr>
            <p:ph type="subTitle" idx="1"/>
          </p:nvPr>
        </p:nvSpPr>
        <p:spPr/>
        <p:txBody>
          <a:bodyPr/>
          <a:lstStyle/>
          <a:p>
            <a:r>
              <a:rPr lang="en-US" dirty="0"/>
              <a:t>Eric.Conway@Jacobs.com</a:t>
            </a:r>
          </a:p>
        </p:txBody>
      </p:sp>
      <p:sp>
        <p:nvSpPr>
          <p:cNvPr id="9" name="Title 8">
            <a:extLst>
              <a:ext uri="{FF2B5EF4-FFF2-40B4-BE49-F238E27FC236}">
                <a16:creationId xmlns:a16="http://schemas.microsoft.com/office/drawing/2014/main" id="{5AD7B3F0-CB7C-44AB-8809-18223673BC11}"/>
              </a:ext>
            </a:extLst>
          </p:cNvPr>
          <p:cNvSpPr>
            <a:spLocks noGrp="1"/>
          </p:cNvSpPr>
          <p:nvPr>
            <p:ph type="ctrTitle"/>
          </p:nvPr>
        </p:nvSpPr>
        <p:spPr/>
        <p:txBody>
          <a:bodyPr/>
          <a:lstStyle/>
          <a:p>
            <a:r>
              <a:rPr lang="en-US" dirty="0"/>
              <a:t>Thank You!</a:t>
            </a:r>
          </a:p>
        </p:txBody>
      </p:sp>
      <p:sp>
        <p:nvSpPr>
          <p:cNvPr id="2" name="Footer Placeholder 1">
            <a:extLst>
              <a:ext uri="{FF2B5EF4-FFF2-40B4-BE49-F238E27FC236}">
                <a16:creationId xmlns:a16="http://schemas.microsoft.com/office/drawing/2014/main" id="{B5C99464-CB8A-4AF8-B7EC-19D6B1F510DF}"/>
              </a:ext>
            </a:extLst>
          </p:cNvPr>
          <p:cNvSpPr>
            <a:spLocks noGrp="1"/>
          </p:cNvSpPr>
          <p:nvPr>
            <p:ph type="ftr" sz="quarter" idx="4294967295"/>
          </p:nvPr>
        </p:nvSpPr>
        <p:spPr>
          <a:xfrm>
            <a:off x="9631363" y="6308725"/>
            <a:ext cx="2560637" cy="274638"/>
          </a:xfrm>
          <a:prstGeom prst="rect">
            <a:avLst/>
          </a:prstGeom>
        </p:spPr>
        <p:txBody>
          <a:bodyPr/>
          <a:lstStyle/>
          <a:p>
            <a:r>
              <a:rPr lang="en-AU"/>
              <a:t>©Jacobs 2019</a:t>
            </a:r>
            <a:endParaRPr lang="en-AU" dirty="0"/>
          </a:p>
        </p:txBody>
      </p:sp>
    </p:spTree>
    <p:extLst>
      <p:ext uri="{BB962C8B-B14F-4D97-AF65-F5344CB8AC3E}">
        <p14:creationId xmlns:p14="http://schemas.microsoft.com/office/powerpoint/2010/main" val="339268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AF27-38CC-45D2-AA1B-A9E205FD4A8A}"/>
              </a:ext>
            </a:extLst>
          </p:cNvPr>
          <p:cNvSpPr>
            <a:spLocks noGrp="1"/>
          </p:cNvSpPr>
          <p:nvPr>
            <p:ph type="ctrTitle"/>
          </p:nvPr>
        </p:nvSpPr>
        <p:spPr>
          <a:xfrm>
            <a:off x="1554480" y="2156384"/>
            <a:ext cx="6246495" cy="1371600"/>
          </a:xfrm>
        </p:spPr>
        <p:txBody>
          <a:bodyPr/>
          <a:lstStyle/>
          <a:p>
            <a:r>
              <a:rPr lang="en-US" dirty="0"/>
              <a:t>Understanding the Threat</a:t>
            </a:r>
          </a:p>
        </p:txBody>
      </p:sp>
      <p:sp>
        <p:nvSpPr>
          <p:cNvPr id="3" name="Subtitle 2">
            <a:extLst>
              <a:ext uri="{FF2B5EF4-FFF2-40B4-BE49-F238E27FC236}">
                <a16:creationId xmlns:a16="http://schemas.microsoft.com/office/drawing/2014/main" id="{93F24FF3-EE9B-4B71-A5B2-5E936609A5B5}"/>
              </a:ext>
            </a:extLst>
          </p:cNvPr>
          <p:cNvSpPr>
            <a:spLocks noGrp="1"/>
          </p:cNvSpPr>
          <p:nvPr>
            <p:ph type="subTitle" idx="1"/>
          </p:nvPr>
        </p:nvSpPr>
        <p:spPr>
          <a:xfrm>
            <a:off x="1554480" y="3852906"/>
            <a:ext cx="6246495" cy="1605213"/>
          </a:xfrm>
        </p:spPr>
        <p:txBody>
          <a:bodyPr/>
          <a:lstStyle/>
          <a:p>
            <a:r>
              <a:rPr lang="en-US" dirty="0"/>
              <a:t>Examine incidents that are useful to understand how a cyber attack can be executed against a water utility.</a:t>
            </a:r>
          </a:p>
        </p:txBody>
      </p:sp>
      <p:pic>
        <p:nvPicPr>
          <p:cNvPr id="6" name="Picture Placeholder 5">
            <a:extLst>
              <a:ext uri="{FF2B5EF4-FFF2-40B4-BE49-F238E27FC236}">
                <a16:creationId xmlns:a16="http://schemas.microsoft.com/office/drawing/2014/main" id="{E5F7C49E-6C8E-4CD7-AB58-A8E191730E6A}"/>
              </a:ext>
            </a:extLst>
          </p:cNvPr>
          <p:cNvPicPr>
            <a:picLocks noGrp="1" noChangeAspect="1"/>
          </p:cNvPicPr>
          <p:nvPr>
            <p:ph type="pic" sz="quarter" idx="11"/>
          </p:nvPr>
        </p:nvPicPr>
        <p:blipFill>
          <a:blip r:embed="rId2"/>
          <a:srcRect l="35966" r="35966"/>
          <a:stretch>
            <a:fillRect/>
          </a:stretch>
        </p:blipFill>
        <p:spPr>
          <a:xfrm>
            <a:off x="9308465" y="0"/>
            <a:ext cx="2880360" cy="6858000"/>
          </a:xfrm>
          <a:prstGeom prst="rect">
            <a:avLst/>
          </a:prstGeom>
        </p:spPr>
      </p:pic>
    </p:spTree>
    <p:extLst>
      <p:ext uri="{BB962C8B-B14F-4D97-AF65-F5344CB8AC3E}">
        <p14:creationId xmlns:p14="http://schemas.microsoft.com/office/powerpoint/2010/main" val="169600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BED24-F618-47CA-87C4-B464562F7DDB}"/>
              </a:ext>
            </a:extLst>
          </p:cNvPr>
          <p:cNvSpPr>
            <a:spLocks noGrp="1"/>
          </p:cNvSpPr>
          <p:nvPr>
            <p:ph type="title"/>
          </p:nvPr>
        </p:nvSpPr>
        <p:spPr/>
        <p:txBody>
          <a:bodyPr/>
          <a:lstStyle/>
          <a:p>
            <a:r>
              <a:rPr lang="en-US" dirty="0"/>
              <a:t>There are Many Reasons for Cyber Attacks</a:t>
            </a:r>
          </a:p>
        </p:txBody>
      </p:sp>
      <p:sp>
        <p:nvSpPr>
          <p:cNvPr id="3" name="Footer Placeholder 2">
            <a:extLst>
              <a:ext uri="{FF2B5EF4-FFF2-40B4-BE49-F238E27FC236}">
                <a16:creationId xmlns:a16="http://schemas.microsoft.com/office/drawing/2014/main" id="{9F1B3E14-22A4-48B1-96B5-795F24E01F03}"/>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AFF27E43-9FD8-471C-9741-2014C9DE0DA9}"/>
              </a:ext>
            </a:extLst>
          </p:cNvPr>
          <p:cNvSpPr>
            <a:spLocks noGrp="1"/>
          </p:cNvSpPr>
          <p:nvPr>
            <p:ph type="sldNum" sz="quarter" idx="11"/>
          </p:nvPr>
        </p:nvSpPr>
        <p:spPr/>
        <p:txBody>
          <a:bodyPr/>
          <a:lstStyle/>
          <a:p>
            <a:fld id="{9B3E39EC-4BE2-4DEA-81C0-4ABC0AAB4AC0}" type="slidenum">
              <a:rPr lang="en-AU" smtClean="0"/>
              <a:pPr/>
              <a:t>4</a:t>
            </a:fld>
            <a:endParaRPr lang="en-AU" dirty="0"/>
          </a:p>
        </p:txBody>
      </p:sp>
      <p:sp>
        <p:nvSpPr>
          <p:cNvPr id="17" name="Text Placeholder 16">
            <a:extLst>
              <a:ext uri="{FF2B5EF4-FFF2-40B4-BE49-F238E27FC236}">
                <a16:creationId xmlns:a16="http://schemas.microsoft.com/office/drawing/2014/main" id="{75823C86-2CB0-41DE-8C48-7452DAE23957}"/>
              </a:ext>
            </a:extLst>
          </p:cNvPr>
          <p:cNvSpPr>
            <a:spLocks noGrp="1"/>
          </p:cNvSpPr>
          <p:nvPr>
            <p:ph type="body" sz="quarter" idx="12"/>
          </p:nvPr>
        </p:nvSpPr>
        <p:spPr>
          <a:xfrm>
            <a:off x="319723" y="1243013"/>
            <a:ext cx="8961436" cy="4935537"/>
          </a:xfrm>
        </p:spPr>
        <p:txBody>
          <a:bodyPr/>
          <a:lstStyle/>
          <a:p>
            <a:r>
              <a:rPr lang="en-US" sz="2000" b="1" dirty="0"/>
              <a:t>Crime</a:t>
            </a:r>
            <a:r>
              <a:rPr lang="en-US" sz="2000" dirty="0"/>
              <a:t> – extortion (ransomware), theft of financial data, credit card numbers</a:t>
            </a:r>
          </a:p>
          <a:p>
            <a:r>
              <a:rPr lang="en-US" sz="2000" b="1" dirty="0"/>
              <a:t>Data</a:t>
            </a:r>
            <a:r>
              <a:rPr lang="en-US" sz="2000" dirty="0"/>
              <a:t> – theft of personal data, business records, client lists</a:t>
            </a:r>
          </a:p>
          <a:p>
            <a:r>
              <a:rPr lang="en-US" sz="2000" b="1" dirty="0"/>
              <a:t>Intellectual Property </a:t>
            </a:r>
            <a:r>
              <a:rPr lang="en-US" sz="2000" dirty="0"/>
              <a:t>– theft of industrial designs, technical specifications</a:t>
            </a:r>
          </a:p>
          <a:p>
            <a:r>
              <a:rPr lang="en-US" sz="2000" b="1" dirty="0"/>
              <a:t>Cyber Operations </a:t>
            </a:r>
            <a:r>
              <a:rPr lang="en-US" sz="2000" dirty="0"/>
              <a:t>– botnets and spammers use your servers as infrastructure</a:t>
            </a:r>
          </a:p>
          <a:p>
            <a:r>
              <a:rPr lang="en-US" sz="2000" b="1" dirty="0"/>
              <a:t>Activism</a:t>
            </a:r>
            <a:r>
              <a:rPr lang="en-US" sz="2000" dirty="0"/>
              <a:t> - making a social or political point (‘</a:t>
            </a:r>
            <a:r>
              <a:rPr lang="en-US" sz="2000" dirty="0" err="1"/>
              <a:t>hactivism</a:t>
            </a:r>
            <a:r>
              <a:rPr lang="en-US" sz="2000" dirty="0"/>
              <a:t>’)</a:t>
            </a:r>
          </a:p>
          <a:p>
            <a:r>
              <a:rPr lang="en-US" sz="2000" b="1" dirty="0"/>
              <a:t>Terrorism</a:t>
            </a:r>
            <a:endParaRPr lang="en-US" sz="2000" dirty="0"/>
          </a:p>
          <a:p>
            <a:r>
              <a:rPr lang="en-US" sz="2000" b="1" dirty="0"/>
              <a:t>Advanced Persistent Threat (APT) - </a:t>
            </a:r>
            <a:r>
              <a:rPr lang="en-US" sz="2000" dirty="0"/>
              <a:t>Nation State attack</a:t>
            </a:r>
          </a:p>
          <a:p>
            <a:pPr lvl="1"/>
            <a:r>
              <a:rPr lang="en-US" sz="2000" dirty="0"/>
              <a:t>Espionage, data collection, intelligence</a:t>
            </a:r>
          </a:p>
          <a:p>
            <a:pPr lvl="1"/>
            <a:r>
              <a:rPr lang="en-US" sz="2000" dirty="0"/>
              <a:t>Create lack of confidence and trust in US infrastructure (including water/wastewater)</a:t>
            </a:r>
          </a:p>
          <a:p>
            <a:pPr lvl="1"/>
            <a:r>
              <a:rPr lang="en-US" sz="2000" dirty="0"/>
              <a:t>Pre-positioned ‘logic bombs’ that can be executed on demand</a:t>
            </a:r>
          </a:p>
          <a:p>
            <a:endParaRPr lang="en-US" sz="2000" dirty="0"/>
          </a:p>
          <a:p>
            <a:endParaRPr lang="en-US" dirty="0"/>
          </a:p>
        </p:txBody>
      </p:sp>
      <p:pic>
        <p:nvPicPr>
          <p:cNvPr id="9" name="Picture 3">
            <a:extLst>
              <a:ext uri="{FF2B5EF4-FFF2-40B4-BE49-F238E27FC236}">
                <a16:creationId xmlns:a16="http://schemas.microsoft.com/office/drawing/2014/main" id="{CFB0A008-69A1-43F9-BCAB-E7653ED5EDEC}"/>
              </a:ext>
            </a:extLst>
          </p:cNvPr>
          <p:cNvPicPr>
            <a:picLocks noGrp="1" noChangeAspect="1" noChangeArrowheads="1"/>
          </p:cNvPicPr>
          <p:nvPr>
            <p:ph type="pic" sz="quarter" idx="4294967295"/>
          </p:nvPr>
        </p:nvPicPr>
        <p:blipFill>
          <a:blip r:embed="rId2" cstate="print">
            <a:extLst>
              <a:ext uri="{28A0092B-C50C-407E-A947-70E740481C1C}">
                <a14:useLocalDpi xmlns:a14="http://schemas.microsoft.com/office/drawing/2010/main" val="0"/>
              </a:ext>
            </a:extLst>
          </a:blip>
          <a:srcRect l="33541" r="33541"/>
          <a:stretch>
            <a:fillRect/>
          </a:stretch>
        </p:blipFill>
        <p:spPr bwMode="auto">
          <a:xfrm>
            <a:off x="9517101" y="806835"/>
            <a:ext cx="2481262" cy="5130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35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8BF4-21C6-47A7-B745-CF297DC8BEF4}"/>
              </a:ext>
            </a:extLst>
          </p:cNvPr>
          <p:cNvSpPr>
            <a:spLocks noGrp="1"/>
          </p:cNvSpPr>
          <p:nvPr>
            <p:ph type="title"/>
          </p:nvPr>
        </p:nvSpPr>
        <p:spPr/>
        <p:txBody>
          <a:bodyPr/>
          <a:lstStyle/>
          <a:p>
            <a:r>
              <a:rPr lang="en-US" dirty="0"/>
              <a:t>Understanding Tactics, Techniques, and Procedures (TTPs)</a:t>
            </a:r>
          </a:p>
        </p:txBody>
      </p:sp>
      <p:sp>
        <p:nvSpPr>
          <p:cNvPr id="3" name="Footer Placeholder 2">
            <a:extLst>
              <a:ext uri="{FF2B5EF4-FFF2-40B4-BE49-F238E27FC236}">
                <a16:creationId xmlns:a16="http://schemas.microsoft.com/office/drawing/2014/main" id="{52963543-2CA1-4B00-9079-6D4266BB4FDD}"/>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42883EAE-B7A8-4F74-A0C1-28A378F4AB14}"/>
              </a:ext>
            </a:extLst>
          </p:cNvPr>
          <p:cNvSpPr>
            <a:spLocks noGrp="1"/>
          </p:cNvSpPr>
          <p:nvPr>
            <p:ph type="sldNum" sz="quarter" idx="11"/>
          </p:nvPr>
        </p:nvSpPr>
        <p:spPr/>
        <p:txBody>
          <a:bodyPr/>
          <a:lstStyle/>
          <a:p>
            <a:fld id="{9B3E39EC-4BE2-4DEA-81C0-4ABC0AAB4AC0}" type="slidenum">
              <a:rPr lang="en-AU" smtClean="0"/>
              <a:pPr/>
              <a:t>5</a:t>
            </a:fld>
            <a:endParaRPr lang="en-AU" dirty="0"/>
          </a:p>
        </p:txBody>
      </p:sp>
      <p:sp>
        <p:nvSpPr>
          <p:cNvPr id="5" name="Text Placeholder 4">
            <a:extLst>
              <a:ext uri="{FF2B5EF4-FFF2-40B4-BE49-F238E27FC236}">
                <a16:creationId xmlns:a16="http://schemas.microsoft.com/office/drawing/2014/main" id="{E87D30D6-12DA-420D-BC99-E9FDD05FEF6A}"/>
              </a:ext>
            </a:extLst>
          </p:cNvPr>
          <p:cNvSpPr>
            <a:spLocks noGrp="1"/>
          </p:cNvSpPr>
          <p:nvPr>
            <p:ph type="body" sz="quarter" idx="12"/>
          </p:nvPr>
        </p:nvSpPr>
        <p:spPr>
          <a:xfrm>
            <a:off x="319723" y="1243013"/>
            <a:ext cx="7363122" cy="4935537"/>
          </a:xfrm>
        </p:spPr>
        <p:txBody>
          <a:bodyPr/>
          <a:lstStyle/>
          <a:p>
            <a:r>
              <a:rPr lang="en-US" dirty="0"/>
              <a:t>Cyber Attacks occur in a multiple phases approach, often referred to as a ‘kill chain’.</a:t>
            </a:r>
          </a:p>
          <a:p>
            <a:r>
              <a:rPr lang="en-US" dirty="0"/>
              <a:t>Early phases exploit the following weaknesses:</a:t>
            </a:r>
          </a:p>
          <a:p>
            <a:pPr lvl="1"/>
            <a:r>
              <a:rPr lang="en-US" dirty="0"/>
              <a:t>Publicly available information (web sites, social media)</a:t>
            </a:r>
          </a:p>
          <a:p>
            <a:pPr lvl="2"/>
            <a:r>
              <a:rPr lang="en-US" dirty="0"/>
              <a:t>Alert TA18-074A referenced a high-res photo the adversary used that displayed control systems equipment models/status in the background</a:t>
            </a:r>
          </a:p>
          <a:p>
            <a:pPr lvl="1"/>
            <a:r>
              <a:rPr lang="en-US" dirty="0"/>
              <a:t>Publicly-facing IT infrastructure with remote access</a:t>
            </a:r>
          </a:p>
          <a:p>
            <a:pPr lvl="1"/>
            <a:r>
              <a:rPr lang="en-US" dirty="0"/>
              <a:t>Human element (social engineering, weak passwords, accidental spillage, poor cyber hygiene)</a:t>
            </a:r>
          </a:p>
          <a:p>
            <a:r>
              <a:rPr lang="en-US" dirty="0"/>
              <a:t>Success in the early phases enables the access that provides the attacker access to the control systems and devices on the OT network</a:t>
            </a:r>
          </a:p>
        </p:txBody>
      </p:sp>
      <p:pic>
        <p:nvPicPr>
          <p:cNvPr id="15" name="Picture 14">
            <a:extLst>
              <a:ext uri="{FF2B5EF4-FFF2-40B4-BE49-F238E27FC236}">
                <a16:creationId xmlns:a16="http://schemas.microsoft.com/office/drawing/2014/main" id="{0745BCC8-A524-4BFB-B97E-6430500B6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288" y="1016399"/>
            <a:ext cx="4400461" cy="5133870"/>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51721D02-14DD-431D-9622-E642B6D8D103}"/>
              </a:ext>
            </a:extLst>
          </p:cNvPr>
          <p:cNvSpPr txBox="1"/>
          <p:nvPr/>
        </p:nvSpPr>
        <p:spPr>
          <a:xfrm>
            <a:off x="9369582" y="5778440"/>
            <a:ext cx="2640167" cy="400110"/>
          </a:xfrm>
          <a:prstGeom prst="rect">
            <a:avLst/>
          </a:prstGeom>
          <a:noFill/>
        </p:spPr>
        <p:txBody>
          <a:bodyPr wrap="square" rtlCol="0">
            <a:spAutoFit/>
          </a:bodyPr>
          <a:lstStyle/>
          <a:p>
            <a:r>
              <a:rPr lang="en-US" sz="1000" dirty="0">
                <a:hlinkClick r:id="rId3"/>
              </a:rPr>
              <a:t>https://www.lockheedmartin.com/en-us/capabilities/cyber/cyber-kill-chain.html</a:t>
            </a:r>
            <a:r>
              <a:rPr lang="en-US" sz="1000" dirty="0"/>
              <a:t> </a:t>
            </a:r>
          </a:p>
        </p:txBody>
      </p:sp>
    </p:spTree>
    <p:extLst>
      <p:ext uri="{BB962C8B-B14F-4D97-AF65-F5344CB8AC3E}">
        <p14:creationId xmlns:p14="http://schemas.microsoft.com/office/powerpoint/2010/main" val="281355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48C94-6A45-45EF-802E-5504AE47DD96}"/>
              </a:ext>
            </a:extLst>
          </p:cNvPr>
          <p:cNvSpPr>
            <a:spLocks noGrp="1"/>
          </p:cNvSpPr>
          <p:nvPr>
            <p:ph type="title"/>
          </p:nvPr>
        </p:nvSpPr>
        <p:spPr/>
        <p:txBody>
          <a:bodyPr/>
          <a:lstStyle/>
          <a:p>
            <a:r>
              <a:rPr lang="en-US" dirty="0"/>
              <a:t>Wolf Creek Nuclear Power Plant – 2017 Attack</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6</a:t>
            </a:fld>
            <a:endParaRPr lang="en-AU" dirty="0"/>
          </a:p>
        </p:txBody>
      </p:sp>
      <p:sp>
        <p:nvSpPr>
          <p:cNvPr id="5" name="Text Placeholder 4">
            <a:extLst>
              <a:ext uri="{FF2B5EF4-FFF2-40B4-BE49-F238E27FC236}">
                <a16:creationId xmlns:a16="http://schemas.microsoft.com/office/drawing/2014/main" id="{0FE87D75-DC11-4BC8-A00D-DFB1172335D7}"/>
              </a:ext>
            </a:extLst>
          </p:cNvPr>
          <p:cNvSpPr>
            <a:spLocks noGrp="1"/>
          </p:cNvSpPr>
          <p:nvPr>
            <p:ph type="body" sz="quarter" idx="12"/>
          </p:nvPr>
        </p:nvSpPr>
        <p:spPr>
          <a:xfrm>
            <a:off x="319723" y="1243013"/>
            <a:ext cx="6408013" cy="4935537"/>
          </a:xfrm>
        </p:spPr>
        <p:txBody>
          <a:bodyPr/>
          <a:lstStyle/>
          <a:p>
            <a:r>
              <a:rPr lang="en-US" dirty="0"/>
              <a:t>Hackers were ‘determined to map out computer networks for future attacks’  (network reconnaissance)</a:t>
            </a:r>
          </a:p>
          <a:p>
            <a:r>
              <a:rPr lang="en-US" dirty="0"/>
              <a:t>Similar techniques observed by a known nation state group focusing on energy sector</a:t>
            </a:r>
          </a:p>
          <a:p>
            <a:r>
              <a:rPr lang="en-US" dirty="0"/>
              <a:t>Used common attacks on IT systems to steal credentials used to access the network</a:t>
            </a:r>
          </a:p>
          <a:p>
            <a:pPr lvl="1"/>
            <a:r>
              <a:rPr lang="en-US" dirty="0"/>
              <a:t>Phishing – highly targeted email messages with fake MS Word resumes</a:t>
            </a:r>
          </a:p>
          <a:p>
            <a:pPr lvl="1"/>
            <a:r>
              <a:rPr lang="en-US" dirty="0"/>
              <a:t>Watering Hole – compromise legitimate websites victims frequent</a:t>
            </a:r>
          </a:p>
          <a:p>
            <a:pPr lvl="1"/>
            <a:r>
              <a:rPr lang="en-US" dirty="0"/>
              <a:t>Man in the Middle – redirect victim internet traffic through own machines</a:t>
            </a:r>
          </a:p>
        </p:txBody>
      </p:sp>
      <p:pic>
        <p:nvPicPr>
          <p:cNvPr id="6" name="Picture 5">
            <a:extLst>
              <a:ext uri="{FF2B5EF4-FFF2-40B4-BE49-F238E27FC236}">
                <a16:creationId xmlns:a16="http://schemas.microsoft.com/office/drawing/2014/main" id="{45FFAF30-2F5F-462F-868E-3E12DB638DB6}"/>
              </a:ext>
            </a:extLst>
          </p:cNvPr>
          <p:cNvPicPr>
            <a:picLocks noChangeAspect="1"/>
          </p:cNvPicPr>
          <p:nvPr/>
        </p:nvPicPr>
        <p:blipFill>
          <a:blip r:embed="rId2"/>
          <a:stretch>
            <a:fillRect/>
          </a:stretch>
        </p:blipFill>
        <p:spPr>
          <a:xfrm>
            <a:off x="6856936" y="1243013"/>
            <a:ext cx="4848445" cy="4370538"/>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E458376-6C02-43F4-9507-B3084AAAB501}"/>
              </a:ext>
            </a:extLst>
          </p:cNvPr>
          <p:cNvSpPr txBox="1"/>
          <p:nvPr/>
        </p:nvSpPr>
        <p:spPr>
          <a:xfrm>
            <a:off x="6727736" y="5729689"/>
            <a:ext cx="4977645" cy="246221"/>
          </a:xfrm>
          <a:prstGeom prst="rect">
            <a:avLst/>
          </a:prstGeom>
          <a:noFill/>
        </p:spPr>
        <p:txBody>
          <a:bodyPr wrap="none" rtlCol="0">
            <a:spAutoFit/>
          </a:bodyPr>
          <a:lstStyle/>
          <a:p>
            <a:r>
              <a:rPr lang="en-US" sz="1000" dirty="0">
                <a:hlinkClick r:id="rId3"/>
              </a:rPr>
              <a:t>https://www.nytimes.com/2017/07/06/technology/nuclear-plant-hack-report.html</a:t>
            </a:r>
            <a:endParaRPr lang="en-US" sz="1000" dirty="0"/>
          </a:p>
        </p:txBody>
      </p:sp>
    </p:spTree>
    <p:extLst>
      <p:ext uri="{BB962C8B-B14F-4D97-AF65-F5344CB8AC3E}">
        <p14:creationId xmlns:p14="http://schemas.microsoft.com/office/powerpoint/2010/main" val="179503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48C94-6A45-45EF-802E-5504AE47DD96}"/>
              </a:ext>
            </a:extLst>
          </p:cNvPr>
          <p:cNvSpPr>
            <a:spLocks noGrp="1"/>
          </p:cNvSpPr>
          <p:nvPr>
            <p:ph type="title"/>
          </p:nvPr>
        </p:nvSpPr>
        <p:spPr/>
        <p:txBody>
          <a:bodyPr/>
          <a:lstStyle/>
          <a:p>
            <a:r>
              <a:rPr lang="en-US" dirty="0"/>
              <a:t>City of Atlanta Water Department, March 2018</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7</a:t>
            </a:fld>
            <a:endParaRPr lang="en-AU" dirty="0"/>
          </a:p>
        </p:txBody>
      </p:sp>
      <p:sp>
        <p:nvSpPr>
          <p:cNvPr id="5" name="Text Placeholder 4">
            <a:extLst>
              <a:ext uri="{FF2B5EF4-FFF2-40B4-BE49-F238E27FC236}">
                <a16:creationId xmlns:a16="http://schemas.microsoft.com/office/drawing/2014/main" id="{0FE87D75-DC11-4BC8-A00D-DFB1172335D7}"/>
              </a:ext>
            </a:extLst>
          </p:cNvPr>
          <p:cNvSpPr>
            <a:spLocks noGrp="1"/>
          </p:cNvSpPr>
          <p:nvPr>
            <p:ph type="body" sz="quarter" idx="12"/>
          </p:nvPr>
        </p:nvSpPr>
        <p:spPr>
          <a:xfrm>
            <a:off x="319723" y="1243013"/>
            <a:ext cx="5776277" cy="4935537"/>
          </a:xfrm>
        </p:spPr>
        <p:txBody>
          <a:bodyPr/>
          <a:lstStyle/>
          <a:p>
            <a:r>
              <a:rPr lang="en-US" dirty="0"/>
              <a:t>Ransomware Attack that disrupted city utilities, courts, and operations</a:t>
            </a:r>
          </a:p>
          <a:p>
            <a:r>
              <a:rPr lang="en-US" dirty="0"/>
              <a:t>Watershed Management employees unable to turn on work computers</a:t>
            </a:r>
          </a:p>
          <a:p>
            <a:r>
              <a:rPr lang="en-US" dirty="0"/>
              <a:t>Estimated costs up to $5M</a:t>
            </a:r>
          </a:p>
          <a:p>
            <a:r>
              <a:rPr lang="en-US" dirty="0" err="1"/>
              <a:t>SamSam</a:t>
            </a:r>
            <a:r>
              <a:rPr lang="en-US" dirty="0"/>
              <a:t> virus that uses:</a:t>
            </a:r>
          </a:p>
          <a:p>
            <a:pPr lvl="1"/>
            <a:r>
              <a:rPr lang="en-US" dirty="0"/>
              <a:t>Vulnerable network services:  </a:t>
            </a:r>
          </a:p>
          <a:p>
            <a:pPr lvl="2"/>
            <a:r>
              <a:rPr lang="en-US" dirty="0"/>
              <a:t>remote desktop protocols (RDP)</a:t>
            </a:r>
          </a:p>
          <a:p>
            <a:pPr lvl="2"/>
            <a:r>
              <a:rPr lang="en-US" dirty="0"/>
              <a:t>Java-based web servers</a:t>
            </a:r>
          </a:p>
          <a:p>
            <a:pPr lvl="2"/>
            <a:r>
              <a:rPr lang="en-US" dirty="0"/>
              <a:t>file transfer protocol (FTP) servers</a:t>
            </a:r>
          </a:p>
          <a:p>
            <a:pPr lvl="1"/>
            <a:r>
              <a:rPr lang="en-US" dirty="0"/>
              <a:t>Weak passwords to obtain initial foothold</a:t>
            </a:r>
          </a:p>
        </p:txBody>
      </p:sp>
      <p:sp>
        <p:nvSpPr>
          <p:cNvPr id="7" name="TextBox 6">
            <a:extLst>
              <a:ext uri="{FF2B5EF4-FFF2-40B4-BE49-F238E27FC236}">
                <a16:creationId xmlns:a16="http://schemas.microsoft.com/office/drawing/2014/main" id="{8E458376-6C02-43F4-9507-B3084AAAB501}"/>
              </a:ext>
            </a:extLst>
          </p:cNvPr>
          <p:cNvSpPr txBox="1"/>
          <p:nvPr/>
        </p:nvSpPr>
        <p:spPr>
          <a:xfrm>
            <a:off x="6591638" y="4977203"/>
            <a:ext cx="5113743" cy="400110"/>
          </a:xfrm>
          <a:prstGeom prst="rect">
            <a:avLst/>
          </a:prstGeom>
          <a:noFill/>
        </p:spPr>
        <p:txBody>
          <a:bodyPr wrap="square" rtlCol="0">
            <a:spAutoFit/>
          </a:bodyPr>
          <a:lstStyle/>
          <a:p>
            <a:r>
              <a:rPr lang="en-US" sz="1000" dirty="0">
                <a:hlinkClick r:id="rId2"/>
              </a:rPr>
              <a:t>https://www.reuters.com/article/us-usa-cyber-atlanta-water/atlanta-takes-down-water-department-website-two-weeks-after-cyber-attack-idUSKCN1HC2WB</a:t>
            </a:r>
            <a:endParaRPr lang="en-US" sz="1000" dirty="0"/>
          </a:p>
        </p:txBody>
      </p:sp>
      <p:pic>
        <p:nvPicPr>
          <p:cNvPr id="13" name="Picture 12">
            <a:extLst>
              <a:ext uri="{FF2B5EF4-FFF2-40B4-BE49-F238E27FC236}">
                <a16:creationId xmlns:a16="http://schemas.microsoft.com/office/drawing/2014/main" id="{FECDFFA9-FB00-4157-BFD7-BE55D7300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380" y="1257685"/>
            <a:ext cx="5404001" cy="35876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2241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48C94-6A45-45EF-802E-5504AE47DD96}"/>
              </a:ext>
            </a:extLst>
          </p:cNvPr>
          <p:cNvSpPr>
            <a:spLocks noGrp="1"/>
          </p:cNvSpPr>
          <p:nvPr>
            <p:ph type="title"/>
          </p:nvPr>
        </p:nvSpPr>
        <p:spPr/>
        <p:txBody>
          <a:bodyPr>
            <a:normAutofit fontScale="90000"/>
          </a:bodyPr>
          <a:lstStyle/>
          <a:p>
            <a:r>
              <a:rPr lang="en-US" dirty="0"/>
              <a:t>DHS Alert Cyber Activity Targeting Critical Infrastructure Sectors, April 2018</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8</a:t>
            </a:fld>
            <a:endParaRPr lang="en-AU" dirty="0"/>
          </a:p>
        </p:txBody>
      </p:sp>
      <p:sp>
        <p:nvSpPr>
          <p:cNvPr id="5" name="Text Placeholder 4">
            <a:extLst>
              <a:ext uri="{FF2B5EF4-FFF2-40B4-BE49-F238E27FC236}">
                <a16:creationId xmlns:a16="http://schemas.microsoft.com/office/drawing/2014/main" id="{0FE87D75-DC11-4BC8-A00D-DFB1172335D7}"/>
              </a:ext>
            </a:extLst>
          </p:cNvPr>
          <p:cNvSpPr>
            <a:spLocks noGrp="1"/>
          </p:cNvSpPr>
          <p:nvPr>
            <p:ph type="body" sz="quarter" idx="12"/>
          </p:nvPr>
        </p:nvSpPr>
        <p:spPr>
          <a:xfrm>
            <a:off x="319723" y="1243013"/>
            <a:ext cx="5776277" cy="4935537"/>
          </a:xfrm>
        </p:spPr>
        <p:txBody>
          <a:bodyPr/>
          <a:lstStyle/>
          <a:p>
            <a:r>
              <a:rPr lang="en-US" dirty="0"/>
              <a:t>Foreign government campaign to exploit public-facing infrastructure devices critical to utility operations in the water and other sectors. </a:t>
            </a:r>
          </a:p>
          <a:p>
            <a:r>
              <a:rPr lang="en-US" dirty="0"/>
              <a:t>Targeted Vulnerabilities included:</a:t>
            </a:r>
          </a:p>
          <a:p>
            <a:pPr lvl="1"/>
            <a:r>
              <a:rPr lang="en-US" sz="2000" dirty="0"/>
              <a:t>Insufficient antivirus, integrity-maintenance and other security tools</a:t>
            </a:r>
          </a:p>
          <a:p>
            <a:pPr lvl="1"/>
            <a:r>
              <a:rPr lang="en-US" sz="2000" dirty="0"/>
              <a:t>Manufacturers build and distribute the devices with exploitable services </a:t>
            </a:r>
          </a:p>
          <a:p>
            <a:pPr lvl="1"/>
            <a:r>
              <a:rPr lang="en-US" sz="2000" dirty="0"/>
              <a:t>Failure to change vendor default settings, enhance security and regularly patch systems and software;</a:t>
            </a:r>
          </a:p>
          <a:p>
            <a:pPr lvl="1"/>
            <a:r>
              <a:rPr lang="en-US" sz="2000" dirty="0"/>
              <a:t>Failure to remove or update antiquated or outdated equipment that is no longer being supported by the manufacturer or vendor</a:t>
            </a:r>
          </a:p>
        </p:txBody>
      </p:sp>
      <p:sp>
        <p:nvSpPr>
          <p:cNvPr id="7" name="TextBox 6">
            <a:extLst>
              <a:ext uri="{FF2B5EF4-FFF2-40B4-BE49-F238E27FC236}">
                <a16:creationId xmlns:a16="http://schemas.microsoft.com/office/drawing/2014/main" id="{8E458376-6C02-43F4-9507-B3084AAAB501}"/>
              </a:ext>
            </a:extLst>
          </p:cNvPr>
          <p:cNvSpPr txBox="1"/>
          <p:nvPr/>
        </p:nvSpPr>
        <p:spPr>
          <a:xfrm>
            <a:off x="8773834" y="5386650"/>
            <a:ext cx="3098443" cy="246221"/>
          </a:xfrm>
          <a:prstGeom prst="rect">
            <a:avLst/>
          </a:prstGeom>
          <a:noFill/>
        </p:spPr>
        <p:txBody>
          <a:bodyPr wrap="square" rtlCol="0">
            <a:spAutoFit/>
          </a:bodyPr>
          <a:lstStyle/>
          <a:p>
            <a:r>
              <a:rPr lang="en-US" sz="1000" dirty="0">
                <a:hlinkClick r:id="rId2"/>
              </a:rPr>
              <a:t>https://www.us-cert.gov/ncas/alerts/TA18-074A</a:t>
            </a:r>
            <a:endParaRPr lang="en-US" sz="1000" dirty="0"/>
          </a:p>
        </p:txBody>
      </p:sp>
      <p:pic>
        <p:nvPicPr>
          <p:cNvPr id="9" name="Picture 8">
            <a:extLst>
              <a:ext uri="{FF2B5EF4-FFF2-40B4-BE49-F238E27FC236}">
                <a16:creationId xmlns:a16="http://schemas.microsoft.com/office/drawing/2014/main" id="{CF25ECF3-F95E-49B4-9483-67C12F477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877" y="2437548"/>
            <a:ext cx="3438504" cy="2888596"/>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BF2558D-7515-4D23-A047-EE8D7ACAF02C}"/>
              </a:ext>
            </a:extLst>
          </p:cNvPr>
          <p:cNvPicPr>
            <a:picLocks noChangeAspect="1"/>
          </p:cNvPicPr>
          <p:nvPr/>
        </p:nvPicPr>
        <p:blipFill>
          <a:blip r:embed="rId4"/>
          <a:stretch>
            <a:fillRect/>
          </a:stretch>
        </p:blipFill>
        <p:spPr>
          <a:xfrm>
            <a:off x="6632323" y="1108686"/>
            <a:ext cx="5113743" cy="1417913"/>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507A7DE9-4307-400B-9BE2-6D25D9D9D6A1}"/>
              </a:ext>
            </a:extLst>
          </p:cNvPr>
          <p:cNvGrpSpPr/>
          <p:nvPr/>
        </p:nvGrpSpPr>
        <p:grpSpPr>
          <a:xfrm>
            <a:off x="6185204" y="2831057"/>
            <a:ext cx="2570910" cy="2918258"/>
            <a:chOff x="6520202" y="4967922"/>
            <a:chExt cx="2310515" cy="2729367"/>
          </a:xfrm>
          <a:effectLst>
            <a:outerShdw blurRad="50800" dist="38100" dir="2700000" algn="tl" rotWithShape="0">
              <a:prstClr val="black">
                <a:alpha val="40000"/>
              </a:prstClr>
            </a:outerShdw>
          </a:effectLst>
        </p:grpSpPr>
        <p:sp>
          <p:nvSpPr>
            <p:cNvPr id="11" name="Rectangle: Folded Corner 10">
              <a:extLst>
                <a:ext uri="{FF2B5EF4-FFF2-40B4-BE49-F238E27FC236}">
                  <a16:creationId xmlns:a16="http://schemas.microsoft.com/office/drawing/2014/main" id="{F92443A5-8FDB-4E24-B48A-33AE3A6290AA}"/>
                </a:ext>
              </a:extLst>
            </p:cNvPr>
            <p:cNvSpPr/>
            <p:nvPr/>
          </p:nvSpPr>
          <p:spPr>
            <a:xfrm rot="10800000">
              <a:off x="6520202" y="4967922"/>
              <a:ext cx="2310515" cy="2729367"/>
            </a:xfrm>
            <a:prstGeom prst="foldedCorne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56B131-ED4D-40BE-8B1C-B0FC9F3E64FF}"/>
                </a:ext>
              </a:extLst>
            </p:cNvPr>
            <p:cNvSpPr txBox="1"/>
            <p:nvPr/>
          </p:nvSpPr>
          <p:spPr>
            <a:xfrm>
              <a:off x="6602851" y="4969031"/>
              <a:ext cx="2227866" cy="2540204"/>
            </a:xfrm>
            <a:prstGeom prst="rect">
              <a:avLst/>
            </a:prstGeom>
            <a:noFill/>
          </p:spPr>
          <p:txBody>
            <a:bodyPr wrap="square" rtlCol="0">
              <a:spAutoFit/>
            </a:bodyPr>
            <a:lstStyle/>
            <a:p>
              <a:r>
                <a:rPr lang="en-US" sz="1400" dirty="0"/>
                <a:t>       </a:t>
              </a:r>
              <a:r>
                <a:rPr lang="en-US" sz="1400" b="1" dirty="0"/>
                <a:t>The threat actors in this </a:t>
              </a:r>
            </a:p>
            <a:p>
              <a:r>
                <a:rPr lang="en-US" sz="1400" b="1" dirty="0"/>
                <a:t>        campaign employed a             </a:t>
              </a:r>
            </a:p>
            <a:p>
              <a:r>
                <a:rPr lang="en-US" sz="1400" b="1" dirty="0"/>
                <a:t>        variety of TTPs…</a:t>
              </a:r>
            </a:p>
            <a:p>
              <a:pPr marL="171450" indent="-171450">
                <a:buFont typeface="Arial" panose="020B0604020202020204" pitchFamily="34" charset="0"/>
                <a:buChar char="•"/>
              </a:pPr>
              <a:r>
                <a:rPr lang="en-US" sz="1400" dirty="0"/>
                <a:t>spear-phishing emails (from compromised legitimate account)</a:t>
              </a:r>
            </a:p>
            <a:p>
              <a:pPr marL="171450" indent="-171450">
                <a:buFont typeface="Arial" panose="020B0604020202020204" pitchFamily="34" charset="0"/>
                <a:buChar char="•"/>
              </a:pPr>
              <a:r>
                <a:rPr lang="en-US" sz="1400" dirty="0"/>
                <a:t>watering-hole domains</a:t>
              </a:r>
            </a:p>
            <a:p>
              <a:pPr marL="171450" indent="-171450">
                <a:buFont typeface="Arial" panose="020B0604020202020204" pitchFamily="34" charset="0"/>
                <a:buChar char="•"/>
              </a:pPr>
              <a:r>
                <a:rPr lang="en-US" sz="1400" dirty="0"/>
                <a:t>credential gathering</a:t>
              </a:r>
            </a:p>
            <a:p>
              <a:pPr marL="171450" indent="-171450">
                <a:buFont typeface="Arial" panose="020B0604020202020204" pitchFamily="34" charset="0"/>
                <a:buChar char="•"/>
              </a:pPr>
              <a:r>
                <a:rPr lang="en-US" sz="1400" dirty="0"/>
                <a:t>open-source and network reconnaissance</a:t>
              </a:r>
            </a:p>
            <a:p>
              <a:pPr marL="171450" indent="-171450">
                <a:buFont typeface="Arial" panose="020B0604020202020204" pitchFamily="34" charset="0"/>
                <a:buChar char="•"/>
              </a:pPr>
              <a:r>
                <a:rPr lang="en-US" sz="1400" dirty="0"/>
                <a:t>host-based exploitation</a:t>
              </a:r>
            </a:p>
            <a:p>
              <a:pPr marL="171450" indent="-171450">
                <a:buFont typeface="Arial" panose="020B0604020202020204" pitchFamily="34" charset="0"/>
                <a:buChar char="•"/>
              </a:pPr>
              <a:r>
                <a:rPr lang="en-US" sz="1400" dirty="0"/>
                <a:t>targeting industrial control system (ICS) infrastructure.</a:t>
              </a:r>
            </a:p>
          </p:txBody>
        </p:sp>
      </p:grpSp>
    </p:spTree>
    <p:extLst>
      <p:ext uri="{BB962C8B-B14F-4D97-AF65-F5344CB8AC3E}">
        <p14:creationId xmlns:p14="http://schemas.microsoft.com/office/powerpoint/2010/main" val="392155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AF27-38CC-45D2-AA1B-A9E205FD4A8A}"/>
              </a:ext>
            </a:extLst>
          </p:cNvPr>
          <p:cNvSpPr>
            <a:spLocks noGrp="1"/>
          </p:cNvSpPr>
          <p:nvPr>
            <p:ph type="ctrTitle"/>
          </p:nvPr>
        </p:nvSpPr>
        <p:spPr/>
        <p:txBody>
          <a:bodyPr/>
          <a:lstStyle/>
          <a:p>
            <a:r>
              <a:rPr lang="en-US" dirty="0"/>
              <a:t>Understanding the Vulnerability </a:t>
            </a:r>
          </a:p>
        </p:txBody>
      </p:sp>
      <p:sp>
        <p:nvSpPr>
          <p:cNvPr id="3" name="Subtitle 2">
            <a:extLst>
              <a:ext uri="{FF2B5EF4-FFF2-40B4-BE49-F238E27FC236}">
                <a16:creationId xmlns:a16="http://schemas.microsoft.com/office/drawing/2014/main" id="{93F24FF3-EE9B-4B71-A5B2-5E936609A5B5}"/>
              </a:ext>
            </a:extLst>
          </p:cNvPr>
          <p:cNvSpPr>
            <a:spLocks noGrp="1"/>
          </p:cNvSpPr>
          <p:nvPr>
            <p:ph type="subTitle" idx="1"/>
          </p:nvPr>
        </p:nvSpPr>
        <p:spPr>
          <a:xfrm>
            <a:off x="1554480" y="3852907"/>
            <a:ext cx="6246495" cy="1812602"/>
          </a:xfrm>
        </p:spPr>
        <p:txBody>
          <a:bodyPr/>
          <a:lstStyle/>
          <a:p>
            <a:r>
              <a:rPr lang="en-US" dirty="0"/>
              <a:t>Examine the characteristics of water utility networks and control systems that make them vulnerable to cyber threats</a:t>
            </a:r>
          </a:p>
        </p:txBody>
      </p:sp>
      <p:pic>
        <p:nvPicPr>
          <p:cNvPr id="10" name="Picture Placeholder 9">
            <a:extLst>
              <a:ext uri="{FF2B5EF4-FFF2-40B4-BE49-F238E27FC236}">
                <a16:creationId xmlns:a16="http://schemas.microsoft.com/office/drawing/2014/main" id="{27575CE7-C9EE-4A8A-8B7E-C3124BDBCCBE}"/>
              </a:ext>
            </a:extLst>
          </p:cNvPr>
          <p:cNvPicPr>
            <a:picLocks noGrp="1" noChangeAspect="1"/>
          </p:cNvPicPr>
          <p:nvPr>
            <p:ph type="pic" sz="quarter" idx="11"/>
          </p:nvPr>
        </p:nvPicPr>
        <p:blipFill rotWithShape="1">
          <a:blip r:embed="rId2"/>
          <a:srcRect l="42685" r="1327"/>
          <a:stretch/>
        </p:blipFill>
        <p:spPr>
          <a:xfrm>
            <a:off x="9308465" y="0"/>
            <a:ext cx="2880360" cy="6858000"/>
          </a:xfrm>
          <a:prstGeom prst="rect">
            <a:avLst/>
          </a:prstGeom>
        </p:spPr>
      </p:pic>
    </p:spTree>
    <p:extLst>
      <p:ext uri="{BB962C8B-B14F-4D97-AF65-F5344CB8AC3E}">
        <p14:creationId xmlns:p14="http://schemas.microsoft.com/office/powerpoint/2010/main" val="3019882798"/>
      </p:ext>
    </p:extLst>
  </p:cSld>
  <p:clrMapOvr>
    <a:masterClrMapping/>
  </p:clrMapOvr>
</p:sld>
</file>

<file path=ppt/theme/theme1.xml><?xml version="1.0" encoding="utf-8"?>
<a:theme xmlns:a="http://schemas.openxmlformats.org/drawingml/2006/main" name="Dividers Slide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7400D640-EF4A-46E9-BB93-688E265BD11D}"/>
    </a:ext>
  </a:extLst>
</a:theme>
</file>

<file path=ppt/theme/theme10.xml><?xml version="1.0" encoding="utf-8"?>
<a:theme xmlns:a="http://schemas.openxmlformats.org/drawingml/2006/main" name="Values Slide">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2BAFB7C-2B94-4AEE-A6E2-5D795632C663}"/>
    </a:ext>
  </a:extLst>
</a:theme>
</file>

<file path=ppt/theme/theme11.xml><?xml version="1.0" encoding="utf-8"?>
<a:theme xmlns:a="http://schemas.openxmlformats.org/drawingml/2006/main" name="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E7DABEC5-70C8-4EAE-8D33-3C4A4FFE1DE6}"/>
    </a:ext>
  </a:extLst>
</a:theme>
</file>

<file path=ppt/theme/theme12.xml><?xml version="1.0" encoding="utf-8"?>
<a:theme xmlns:a="http://schemas.openxmlformats.org/drawingml/2006/main" name="1_Map">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D5CE57C6-21C2-44BE-8453-4F718591CF7C}"/>
    </a:ext>
  </a:extLst>
</a:theme>
</file>

<file path=ppt/theme/theme13.xml><?xml version="1.0" encoding="utf-8"?>
<a:theme xmlns:a="http://schemas.openxmlformats.org/drawingml/2006/main" name="2_Map">
  <a:themeElements>
    <a:clrScheme name="Custom 1">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3229C8D-81F9-41CA-8215-4E6C30F6C8E0}"/>
    </a:ext>
  </a:extLst>
</a:theme>
</file>

<file path=ppt/theme/theme14.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7059610-2EB1-425C-B00F-F81535AC0968}"/>
    </a:ext>
  </a:extLst>
</a:theme>
</file>

<file path=ppt/theme/theme15.xml><?xml version="1.0" encoding="utf-8"?>
<a:theme xmlns:a="http://schemas.openxmlformats.org/drawingml/2006/main" name="Jacobs PowerPoint">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3.xml><?xml version="1.0" encoding="utf-8"?>
<a:theme xmlns:a="http://schemas.openxmlformats.org/drawingml/2006/main" name="Agenda">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BC0991B-61B6-4672-9C8C-AFD0EAE0E6D5}"/>
    </a:ext>
  </a:extLst>
</a:theme>
</file>

<file path=ppt/theme/theme4.xml><?xml version="1.0" encoding="utf-8"?>
<a:theme xmlns:a="http://schemas.openxmlformats.org/drawingml/2006/main" name="Content Colored Option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21B0A0B-D14D-4217-9F9B-3A0E27A6FECE}"/>
    </a:ext>
  </a:extLst>
</a:theme>
</file>

<file path=ppt/theme/theme5.xml><?xml version="1.0" encoding="utf-8"?>
<a:theme xmlns:a="http://schemas.openxmlformats.org/drawingml/2006/main" name="Night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37F62C33-A62D-480D-8378-B36433DEACA3}"/>
    </a:ext>
  </a:extLst>
</a:theme>
</file>

<file path=ppt/theme/theme6.xml><?xml version="1.0" encoding="utf-8"?>
<a:theme xmlns:a="http://schemas.openxmlformats.org/drawingml/2006/main" name="Miscellaneous Layouts Mono">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EBD0211-E5DB-4D3B-9D0C-BBC588E03411}"/>
    </a:ext>
  </a:extLst>
</a:theme>
</file>

<file path=ppt/theme/theme7.xml><?xml version="1.0" encoding="utf-8"?>
<a:theme xmlns:a="http://schemas.openxmlformats.org/drawingml/2006/main" name="Miscellaneous Layouts Color">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67B11B7-A59A-47BD-BE38-E684CA001890}"/>
    </a:ext>
  </a:extLst>
</a:theme>
</file>

<file path=ppt/theme/theme8.xml><?xml version="1.0" encoding="utf-8"?>
<a:theme xmlns:a="http://schemas.openxmlformats.org/drawingml/2006/main" name="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5EEB56D-7539-48DC-8D7D-A0DCAC36C687}"/>
    </a:ext>
  </a:extLst>
</a:theme>
</file>

<file path=ppt/theme/theme9.xml><?xml version="1.0" encoding="utf-8"?>
<a:theme xmlns:a="http://schemas.openxmlformats.org/drawingml/2006/main" name="1_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55A60E4-18E3-4540-9D65-1C4B6A9601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6184A5DB7DCF4789FD28FD9C0A9DE0" ma:contentTypeVersion="0" ma:contentTypeDescription="Create a new document." ma:contentTypeScope="" ma:versionID="041eb6e07f26483a5be52f295d4b8c2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EC268D-F9A6-4E58-A941-7AC7C1CDD0DB}">
  <ds:schemaRefs>
    <ds:schemaRef ds:uri="http://schemas.microsoft.com/sharepoint/v3/contenttype/forms"/>
  </ds:schemaRefs>
</ds:datastoreItem>
</file>

<file path=customXml/itemProps2.xml><?xml version="1.0" encoding="utf-8"?>
<ds:datastoreItem xmlns:ds="http://schemas.openxmlformats.org/officeDocument/2006/customXml" ds:itemID="{73999B5B-9DD3-44F7-929E-78C1E9416820}">
  <ds:schemaRefs>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255D34C-3B2B-4A35-8CD1-A71AD02BC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Jacobs_PowerPoint_V7-01</Template>
  <TotalTime>4844</TotalTime>
  <Words>2485</Words>
  <Application>Microsoft Office PowerPoint</Application>
  <PresentationFormat>Widescreen</PresentationFormat>
  <Paragraphs>306</Paragraphs>
  <Slides>27</Slides>
  <Notes>0</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27</vt:i4>
      </vt:variant>
    </vt:vector>
  </HeadingPairs>
  <TitlesOfParts>
    <vt:vector size="47" baseType="lpstr">
      <vt:lpstr>Arial</vt:lpstr>
      <vt:lpstr>Jacobs Chronos</vt:lpstr>
      <vt:lpstr>Jacobs Chronos Light</vt:lpstr>
      <vt:lpstr>Calibri</vt:lpstr>
      <vt:lpstr>Wingdings</vt:lpstr>
      <vt:lpstr>Dividers Slides</vt:lpstr>
      <vt:lpstr>Custom Design</vt:lpstr>
      <vt:lpstr>Agenda</vt:lpstr>
      <vt:lpstr>Content Colored Options</vt:lpstr>
      <vt:lpstr>Night Layouts</vt:lpstr>
      <vt:lpstr>Miscellaneous Layouts Mono</vt:lpstr>
      <vt:lpstr>Miscellaneous Layouts Color</vt:lpstr>
      <vt:lpstr>Sequence Frame Layouts</vt:lpstr>
      <vt:lpstr>1_Sequence Frame Layouts</vt:lpstr>
      <vt:lpstr>Values Slide</vt:lpstr>
      <vt:lpstr>Map</vt:lpstr>
      <vt:lpstr>1_Map</vt:lpstr>
      <vt:lpstr>2_Map</vt:lpstr>
      <vt:lpstr>3_Map</vt:lpstr>
      <vt:lpstr>Jacobs PowerPoint</vt:lpstr>
      <vt:lpstr>Understanding the Cyber Threat to Water Utilities</vt:lpstr>
      <vt:lpstr>Agenda:  Understanding and Protecting Against the Threats</vt:lpstr>
      <vt:lpstr>Understanding the Threat</vt:lpstr>
      <vt:lpstr>There are Many Reasons for Cyber Attacks</vt:lpstr>
      <vt:lpstr>Understanding Tactics, Techniques, and Procedures (TTPs)</vt:lpstr>
      <vt:lpstr>Wolf Creek Nuclear Power Plant – 2017 Attack</vt:lpstr>
      <vt:lpstr>City of Atlanta Water Department, March 2018</vt:lpstr>
      <vt:lpstr>DHS Alert Cyber Activity Targeting Critical Infrastructure Sectors, April 2018</vt:lpstr>
      <vt:lpstr>Understanding the Vulnerability </vt:lpstr>
      <vt:lpstr>Understanding the Human Element</vt:lpstr>
      <vt:lpstr>Understanding the Cyber Element</vt:lpstr>
      <vt:lpstr>Convergence of Information Technology and Operational Technology</vt:lpstr>
      <vt:lpstr>Typical Sources of Vulnerabilities in Control and SCADA Systems</vt:lpstr>
      <vt:lpstr>Typical Sources of Vulnerabilities in Control and SCADA Systems</vt:lpstr>
      <vt:lpstr>Regulatory Compliance Pressure is Mounting</vt:lpstr>
      <vt:lpstr>Take Action to Reduce the Threat</vt:lpstr>
      <vt:lpstr>How To Get Started</vt:lpstr>
      <vt:lpstr>Establish Key Security Objectives</vt:lpstr>
      <vt:lpstr>Establish Key Security Objectives</vt:lpstr>
      <vt:lpstr>American Water Works Association (AWWA)</vt:lpstr>
      <vt:lpstr>Expand Knowledge of Cyber Threats</vt:lpstr>
      <vt:lpstr>Establish a Culture of Security</vt:lpstr>
      <vt:lpstr>Identify your Assets and Vulnerabilities</vt:lpstr>
      <vt:lpstr>Identify Gaps and Begin to Fill Them</vt:lpstr>
      <vt:lpstr>Identify Gaps and Begin to Fill Them</vt:lpstr>
      <vt:lpstr>Communicate, Connect, Stay Informed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template – PLEASE READ BEFORE CONTINUING</dc:title>
  <dc:creator>Gray, Amanda</dc:creator>
  <cp:lastModifiedBy>Eric Conway</cp:lastModifiedBy>
  <cp:revision>95</cp:revision>
  <dcterms:created xsi:type="dcterms:W3CDTF">2019-10-29T21:59:11Z</dcterms:created>
  <dcterms:modified xsi:type="dcterms:W3CDTF">2020-02-17T21:41:22Z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0x010100756184A5DB7DCF4789FD28FD9C0A9DE0</vt:lpwstr>
  </property>
  <property fmtid="{D5CDD505-2E9C-101B-9397-08002B2CF9AE}" pid="3" name="JiveObjectID">
    <vt:lpwstr>85685</vt:lpwstr>
  </property>
  <property fmtid="{D5CDD505-2E9C-101B-9397-08002B2CF9AE}" pid="4" name="Jive_VersionGuid">
    <vt:lpwstr>dcce3975-a7f9-42ce-9490-2973f07a8dda</vt:lpwstr>
  </property>
  <property fmtid="{D5CDD505-2E9C-101B-9397-08002B2CF9AE}" pid="5" name="Offisync_ProviderInitializationData">
    <vt:lpwstr>https://jacobsconnect.jacobs.com</vt:lpwstr>
  </property>
  <property fmtid="{D5CDD505-2E9C-101B-9397-08002B2CF9AE}" pid="6" name="Offisync_UpdateToken">
    <vt:lpwstr>3</vt:lpwstr>
  </property>
  <property fmtid="{D5CDD505-2E9C-101B-9397-08002B2CF9AE}" pid="7" name="Jive_LatestUserAccountName">
    <vt:lpwstr>eric.conway@jacobs.com</vt:lpwstr>
  </property>
  <property fmtid="{D5CDD505-2E9C-101B-9397-08002B2CF9AE}" pid="8" name="Offisync_UniqueId">
    <vt:lpwstr>305709</vt:lpwstr>
  </property>
  <property fmtid="{D5CDD505-2E9C-101B-9397-08002B2CF9AE}" pid="9" name="Offisync_ServerID">
    <vt:lpwstr>9cccfa22-076e-4cdd-971e-89631ff06cda</vt:lpwstr>
  </property>
</Properties>
</file>