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7" r:id="rId1"/>
  </p:sldMasterIdLst>
  <p:notesMasterIdLst>
    <p:notesMasterId r:id="rId26"/>
  </p:notesMasterIdLst>
  <p:handoutMasterIdLst>
    <p:handoutMasterId r:id="rId27"/>
  </p:handoutMasterIdLst>
  <p:sldIdLst>
    <p:sldId id="256" r:id="rId2"/>
    <p:sldId id="261" r:id="rId3"/>
    <p:sldId id="259" r:id="rId4"/>
    <p:sldId id="262" r:id="rId5"/>
    <p:sldId id="288" r:id="rId6"/>
    <p:sldId id="269" r:id="rId7"/>
    <p:sldId id="266" r:id="rId8"/>
    <p:sldId id="289" r:id="rId9"/>
    <p:sldId id="290" r:id="rId10"/>
    <p:sldId id="270" r:id="rId11"/>
    <p:sldId id="291" r:id="rId12"/>
    <p:sldId id="273" r:id="rId13"/>
    <p:sldId id="258" r:id="rId14"/>
    <p:sldId id="286" r:id="rId15"/>
    <p:sldId id="277" r:id="rId16"/>
    <p:sldId id="284" r:id="rId17"/>
    <p:sldId id="280" r:id="rId18"/>
    <p:sldId id="279" r:id="rId19"/>
    <p:sldId id="281" r:id="rId20"/>
    <p:sldId id="282" r:id="rId21"/>
    <p:sldId id="285" r:id="rId22"/>
    <p:sldId id="283" r:id="rId23"/>
    <p:sldId id="257" r:id="rId24"/>
    <p:sldId id="287"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 McWade" initials="MM" lastIdx="1" clrIdx="0">
    <p:extLst>
      <p:ext uri="{19B8F6BF-5375-455C-9EA6-DF929625EA0E}">
        <p15:presenceInfo xmlns:p15="http://schemas.microsoft.com/office/powerpoint/2012/main" userId="S-1-5-21-602162358-1801674531-725345543-188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9" autoAdjust="0"/>
    <p:restoredTop sz="63979" autoAdjust="0"/>
  </p:normalViewPr>
  <p:slideViewPr>
    <p:cSldViewPr snapToGrid="0">
      <p:cViewPr varScale="1">
        <p:scale>
          <a:sx n="74" d="100"/>
          <a:sy n="74" d="100"/>
        </p:scale>
        <p:origin x="1908" y="72"/>
      </p:cViewPr>
      <p:guideLst/>
    </p:cSldViewPr>
  </p:slideViewPr>
  <p:outlineViewPr>
    <p:cViewPr>
      <p:scale>
        <a:sx n="33" d="100"/>
        <a:sy n="33" d="100"/>
      </p:scale>
      <p:origin x="0" y="-412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E9989-18CC-4D61-B698-3054E9274676}" type="datetimeFigureOut">
              <a:rPr lang="en-US" smtClean="0"/>
              <a:t>2/18/2020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3B3127F-D450-4C27-9C54-31E52599BCE3}" type="slidenum">
              <a:rPr lang="en-US" smtClean="0"/>
              <a:t>‹#›</a:t>
            </a:fld>
            <a:endParaRPr lang="en-US"/>
          </a:p>
        </p:txBody>
      </p:sp>
    </p:spTree>
    <p:extLst>
      <p:ext uri="{BB962C8B-B14F-4D97-AF65-F5344CB8AC3E}">
        <p14:creationId xmlns:p14="http://schemas.microsoft.com/office/powerpoint/2010/main" val="2903951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5A55B0-FF29-4525-9B4F-501148E06991}" type="datetimeFigureOut">
              <a:rPr lang="en-US" smtClean="0"/>
              <a:t>2/18/2020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11B78A-BDFC-4DAD-95D5-05D3FD808FC3}" type="slidenum">
              <a:rPr lang="en-US" smtClean="0"/>
              <a:t>‹#›</a:t>
            </a:fld>
            <a:endParaRPr lang="en-US" dirty="0"/>
          </a:p>
        </p:txBody>
      </p:sp>
    </p:spTree>
    <p:extLst>
      <p:ext uri="{BB962C8B-B14F-4D97-AF65-F5344CB8AC3E}">
        <p14:creationId xmlns:p14="http://schemas.microsoft.com/office/powerpoint/2010/main" val="147175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tsdr.cdc.gov/pfc/health_effects_pfc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1B78A-BDFC-4DAD-95D5-05D3FD808FC3}" type="slidenum">
              <a:rPr lang="en-US" smtClean="0"/>
              <a:t>1</a:t>
            </a:fld>
            <a:endParaRPr lang="en-US" dirty="0"/>
          </a:p>
        </p:txBody>
      </p:sp>
    </p:spTree>
    <p:extLst>
      <p:ext uri="{BB962C8B-B14F-4D97-AF65-F5344CB8AC3E}">
        <p14:creationId xmlns:p14="http://schemas.microsoft.com/office/powerpoint/2010/main" val="3609946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Wells</a:t>
            </a:r>
            <a:r>
              <a:rPr lang="en-US" baseline="0" dirty="0" smtClean="0"/>
              <a:t> exceeded notification levels – necessary notification has been provided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11B78A-BDFC-4DAD-95D5-05D3FD808FC3}" type="slidenum">
              <a:rPr lang="en-US" smtClean="0"/>
              <a:t>15</a:t>
            </a:fld>
            <a:endParaRPr lang="en-US" dirty="0"/>
          </a:p>
        </p:txBody>
      </p:sp>
    </p:spTree>
    <p:extLst>
      <p:ext uri="{BB962C8B-B14F-4D97-AF65-F5344CB8AC3E}">
        <p14:creationId xmlns:p14="http://schemas.microsoft.com/office/powerpoint/2010/main" val="79883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Customer Impacts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$156.25 - $5M     to      $234.38</a:t>
            </a:r>
            <a:r>
              <a:rPr lang="en-US" sz="1200" baseline="0" dirty="0" smtClean="0"/>
              <a:t> - $7.5 M</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D11B78A-BDFC-4DAD-95D5-05D3FD808FC3}" type="slidenum">
              <a:rPr lang="en-US" smtClean="0"/>
              <a:t>17</a:t>
            </a:fld>
            <a:endParaRPr lang="en-US" dirty="0"/>
          </a:p>
        </p:txBody>
      </p:sp>
    </p:spTree>
    <p:extLst>
      <p:ext uri="{BB962C8B-B14F-4D97-AF65-F5344CB8AC3E}">
        <p14:creationId xmlns:p14="http://schemas.microsoft.com/office/powerpoint/2010/main" val="198339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1B78A-BDFC-4DAD-95D5-05D3FD808FC3}" type="slidenum">
              <a:rPr lang="en-US" smtClean="0"/>
              <a:t>18</a:t>
            </a:fld>
            <a:endParaRPr lang="en-US" dirty="0"/>
          </a:p>
        </p:txBody>
      </p:sp>
    </p:spTree>
    <p:extLst>
      <p:ext uri="{BB962C8B-B14F-4D97-AF65-F5344CB8AC3E}">
        <p14:creationId xmlns:p14="http://schemas.microsoft.com/office/powerpoint/2010/main" val="2653531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1B78A-BDFC-4DAD-95D5-05D3FD808FC3}" type="slidenum">
              <a:rPr lang="en-US" smtClean="0"/>
              <a:t>23</a:t>
            </a:fld>
            <a:endParaRPr lang="en-US" dirty="0"/>
          </a:p>
        </p:txBody>
      </p:sp>
    </p:spTree>
    <p:extLst>
      <p:ext uri="{BB962C8B-B14F-4D97-AF65-F5344CB8AC3E}">
        <p14:creationId xmlns:p14="http://schemas.microsoft.com/office/powerpoint/2010/main" val="232600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1B78A-BDFC-4DAD-95D5-05D3FD808FC3}" type="slidenum">
              <a:rPr lang="en-US" smtClean="0"/>
              <a:t>2</a:t>
            </a:fld>
            <a:endParaRPr lang="en-US" dirty="0"/>
          </a:p>
        </p:txBody>
      </p:sp>
    </p:spTree>
    <p:extLst>
      <p:ext uri="{BB962C8B-B14F-4D97-AF65-F5344CB8AC3E}">
        <p14:creationId xmlns:p14="http://schemas.microsoft.com/office/powerpoint/2010/main" val="285799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provide that water to our customers?</a:t>
            </a:r>
            <a:endParaRPr lang="en-US" dirty="0"/>
          </a:p>
        </p:txBody>
      </p:sp>
      <p:sp>
        <p:nvSpPr>
          <p:cNvPr id="4" name="Slide Number Placeholder 3"/>
          <p:cNvSpPr>
            <a:spLocks noGrp="1"/>
          </p:cNvSpPr>
          <p:nvPr>
            <p:ph type="sldNum" sz="quarter" idx="10"/>
          </p:nvPr>
        </p:nvSpPr>
        <p:spPr/>
        <p:txBody>
          <a:bodyPr/>
          <a:lstStyle/>
          <a:p>
            <a:fld id="{1D11B78A-BDFC-4DAD-95D5-05D3FD808FC3}" type="slidenum">
              <a:rPr lang="en-US" smtClean="0"/>
              <a:t>3</a:t>
            </a:fld>
            <a:endParaRPr lang="en-US" dirty="0"/>
          </a:p>
        </p:txBody>
      </p:sp>
    </p:spTree>
    <p:extLst>
      <p:ext uri="{BB962C8B-B14F-4D97-AF65-F5344CB8AC3E}">
        <p14:creationId xmlns:p14="http://schemas.microsoft.com/office/powerpoint/2010/main" val="226844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a:t>
            </a:r>
            <a:r>
              <a:rPr lang="en-US" baseline="0" dirty="0" smtClean="0"/>
              <a:t> we get our water?</a:t>
            </a:r>
          </a:p>
          <a:p>
            <a:endParaRPr lang="en-US" baseline="0" dirty="0" smtClean="0"/>
          </a:p>
        </p:txBody>
      </p:sp>
      <p:sp>
        <p:nvSpPr>
          <p:cNvPr id="4" name="Slide Number Placeholder 3"/>
          <p:cNvSpPr>
            <a:spLocks noGrp="1"/>
          </p:cNvSpPr>
          <p:nvPr>
            <p:ph type="sldNum" sz="quarter" idx="10"/>
          </p:nvPr>
        </p:nvSpPr>
        <p:spPr/>
        <p:txBody>
          <a:bodyPr/>
          <a:lstStyle/>
          <a:p>
            <a:fld id="{1D11B78A-BDFC-4DAD-95D5-05D3FD808FC3}" type="slidenum">
              <a:rPr lang="en-US" smtClean="0"/>
              <a:t>4</a:t>
            </a:fld>
            <a:endParaRPr lang="en-US" dirty="0"/>
          </a:p>
        </p:txBody>
      </p:sp>
    </p:spTree>
    <p:extLst>
      <p:ext uri="{BB962C8B-B14F-4D97-AF65-F5344CB8AC3E}">
        <p14:creationId xmlns:p14="http://schemas.microsoft.com/office/powerpoint/2010/main" val="32286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Coined the “forever chemical,” PFAS is composed of a bond between carbon and fluorine which makes it functionally stain resistant and water repellant.</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strength of this bond makes it nearly impossible to break down. This means that the chemicals don’t go away quickly when they get into the environment.</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Linda Birnbaum, Director of the National Toxicology Program (NTP) testified to the strong nature of the bond in the Senate reporting, “the carbon fluorine bond is one of the strongest ever created by man, and it’s rarely seen in nature.”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11B78A-BDFC-4DAD-95D5-05D3FD808FC3}" type="slidenum">
              <a:rPr lang="en-US" smtClean="0"/>
              <a:t>6</a:t>
            </a:fld>
            <a:endParaRPr lang="en-US" dirty="0"/>
          </a:p>
        </p:txBody>
      </p:sp>
    </p:spTree>
    <p:extLst>
      <p:ext uri="{BB962C8B-B14F-4D97-AF65-F5344CB8AC3E}">
        <p14:creationId xmlns:p14="http://schemas.microsoft.com/office/powerpoint/2010/main" val="396376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Agency for Toxic Substances and Disease Registry (ASTDR), some studies in humans suggest that certain PFAS may be associated with:</a:t>
            </a:r>
          </a:p>
          <a:p>
            <a:pPr lvl="1"/>
            <a:r>
              <a:rPr lang="en-US" sz="1200" kern="1200" dirty="0" smtClean="0">
                <a:solidFill>
                  <a:schemeClr val="tx1"/>
                </a:solidFill>
                <a:effectLst/>
                <a:latin typeface="+mn-lt"/>
                <a:ea typeface="+mn-ea"/>
                <a:cs typeface="+mn-cs"/>
              </a:rPr>
              <a:t>Fertility issues and pregnancy-induced hypertension/preeclampsia</a:t>
            </a:r>
          </a:p>
          <a:p>
            <a:pPr lvl="1"/>
            <a:r>
              <a:rPr lang="en-US" sz="1200" kern="1200" dirty="0" smtClean="0">
                <a:solidFill>
                  <a:schemeClr val="tx1"/>
                </a:solidFill>
                <a:effectLst/>
                <a:latin typeface="+mn-lt"/>
                <a:ea typeface="+mn-ea"/>
                <a:cs typeface="+mn-cs"/>
              </a:rPr>
              <a:t>Increased cholesterol</a:t>
            </a:r>
          </a:p>
          <a:p>
            <a:pPr lvl="1"/>
            <a:r>
              <a:rPr lang="en-US" sz="1200" kern="1200" dirty="0" smtClean="0">
                <a:solidFill>
                  <a:schemeClr val="tx1"/>
                </a:solidFill>
                <a:effectLst/>
                <a:latin typeface="+mn-lt"/>
                <a:ea typeface="+mn-ea"/>
                <a:cs typeface="+mn-cs"/>
              </a:rPr>
              <a:t>Changes in the immune system</a:t>
            </a:r>
          </a:p>
          <a:p>
            <a:pPr lvl="1"/>
            <a:r>
              <a:rPr lang="en-US" sz="1200" kern="1200" dirty="0" smtClean="0">
                <a:solidFill>
                  <a:schemeClr val="tx1"/>
                </a:solidFill>
                <a:effectLst/>
                <a:latin typeface="+mn-lt"/>
                <a:ea typeface="+mn-ea"/>
                <a:cs typeface="+mn-cs"/>
              </a:rPr>
              <a:t>Increased risk of certain cancers (e.g., testicular and kidney cancer)</a:t>
            </a:r>
          </a:p>
          <a:p>
            <a:pPr lvl="1"/>
            <a:r>
              <a:rPr lang="en-US" sz="1200" kern="1200" dirty="0" smtClean="0">
                <a:solidFill>
                  <a:schemeClr val="tx1"/>
                </a:solidFill>
                <a:effectLst/>
                <a:latin typeface="+mn-lt"/>
                <a:ea typeface="+mn-ea"/>
                <a:cs typeface="+mn-cs"/>
              </a:rPr>
              <a:t>Changes in fetal and child development</a:t>
            </a:r>
          </a:p>
          <a:p>
            <a:pPr lvl="1"/>
            <a:r>
              <a:rPr lang="en-US" sz="1200" kern="1200" dirty="0" smtClean="0">
                <a:solidFill>
                  <a:schemeClr val="tx1"/>
                </a:solidFill>
                <a:effectLst/>
                <a:latin typeface="+mn-lt"/>
                <a:ea typeface="+mn-ea"/>
                <a:cs typeface="+mn-cs"/>
              </a:rPr>
              <a:t>Liver damage</a:t>
            </a:r>
          </a:p>
          <a:p>
            <a:pPr lvl="1"/>
            <a:r>
              <a:rPr lang="en-US" sz="1200" kern="1200" dirty="0" smtClean="0">
                <a:solidFill>
                  <a:schemeClr val="tx1"/>
                </a:solidFill>
                <a:effectLst/>
                <a:latin typeface="+mn-lt"/>
                <a:ea typeface="+mn-ea"/>
                <a:cs typeface="+mn-cs"/>
              </a:rPr>
              <a:t>Increased risk of thyroid disease</a:t>
            </a:r>
          </a:p>
          <a:p>
            <a:pPr lvl="1"/>
            <a:r>
              <a:rPr lang="en-US" sz="1200" kern="1200" dirty="0" smtClean="0">
                <a:solidFill>
                  <a:schemeClr val="tx1"/>
                </a:solidFill>
                <a:effectLst/>
                <a:latin typeface="+mn-lt"/>
                <a:ea typeface="+mn-ea"/>
                <a:cs typeface="+mn-cs"/>
              </a:rPr>
              <a:t>Increased risk of asthma</a:t>
            </a:r>
          </a:p>
          <a:p>
            <a:r>
              <a:rPr lang="en-US" sz="1200" kern="1200" dirty="0" smtClean="0">
                <a:solidFill>
                  <a:schemeClr val="tx1"/>
                </a:solidFill>
                <a:effectLst/>
                <a:latin typeface="+mn-lt"/>
                <a:ea typeface="+mn-ea"/>
                <a:cs typeface="+mn-cs"/>
              </a:rPr>
              <a:t>Although some studies have reported these possible health outcomes, the overall scientific and medical evidence is currently inconclusive. Learn more about the </a:t>
            </a:r>
            <a:r>
              <a:rPr lang="en-US" sz="1200" kern="1200" dirty="0" smtClean="0">
                <a:solidFill>
                  <a:schemeClr val="tx1"/>
                </a:solidFill>
                <a:effectLst/>
                <a:latin typeface="+mn-lt"/>
                <a:ea typeface="+mn-ea"/>
                <a:cs typeface="+mn-cs"/>
                <a:hlinkClick r:id="rId3" tooltip="Agency of Toxic Substances and Disease Registry"/>
              </a:rPr>
              <a:t>Agency for Toxic Substances and Disease Registry</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D11B78A-BDFC-4DAD-95D5-05D3FD808FC3}" type="slidenum">
              <a:rPr lang="en-US" smtClean="0"/>
              <a:t>7</a:t>
            </a:fld>
            <a:endParaRPr lang="en-US" dirty="0"/>
          </a:p>
        </p:txBody>
      </p:sp>
    </p:spTree>
    <p:extLst>
      <p:ext uri="{BB962C8B-B14F-4D97-AF65-F5344CB8AC3E}">
        <p14:creationId xmlns:p14="http://schemas.microsoft.com/office/powerpoint/2010/main" val="325791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When Did OCWD First Detect PFOA and PFOS in the Groundwater?</a:t>
            </a:r>
          </a:p>
          <a:p>
            <a:r>
              <a:rPr lang="en-US" sz="1000" b="0" i="0" u="none" strike="noStrike" kern="1200" baseline="0" dirty="0" smtClean="0">
                <a:solidFill>
                  <a:schemeClr val="tx1"/>
                </a:solidFill>
                <a:latin typeface="+mn-lt"/>
                <a:ea typeface="+mn-ea"/>
                <a:cs typeface="+mn-cs"/>
              </a:rPr>
              <a:t>From 2013-2015, the Orange County Water District (OCWD) performed testing for the local Orange County</a:t>
            </a:r>
          </a:p>
          <a:p>
            <a:r>
              <a:rPr lang="en-US" sz="1000" b="0" i="0" u="none" strike="noStrike" kern="1200" baseline="0" dirty="0" smtClean="0">
                <a:solidFill>
                  <a:schemeClr val="tx1"/>
                </a:solidFill>
                <a:latin typeface="+mn-lt"/>
                <a:ea typeface="+mn-ea"/>
                <a:cs typeface="+mn-cs"/>
              </a:rPr>
              <a:t>water retailers it serves as part of the Environmental Protection Agency (EPA) Third Unregulated Contaminant</a:t>
            </a:r>
          </a:p>
          <a:p>
            <a:r>
              <a:rPr lang="en-US" sz="1000" b="0" i="0" u="none" strike="noStrike" kern="1200" baseline="0" dirty="0" smtClean="0">
                <a:solidFill>
                  <a:schemeClr val="tx1"/>
                </a:solidFill>
                <a:latin typeface="+mn-lt"/>
                <a:ea typeface="+mn-ea"/>
                <a:cs typeface="+mn-cs"/>
              </a:rPr>
              <a:t>Monitoring Rule (UCMR3). The results of this testing were provided to the EPA, the State Water</a:t>
            </a:r>
          </a:p>
          <a:p>
            <a:r>
              <a:rPr lang="en-US" sz="1000" b="0" i="0" u="none" strike="noStrike" kern="1200" baseline="0" dirty="0" smtClean="0">
                <a:solidFill>
                  <a:schemeClr val="tx1"/>
                </a:solidFill>
                <a:latin typeface="+mn-lt"/>
                <a:ea typeface="+mn-ea"/>
                <a:cs typeface="+mn-cs"/>
              </a:rPr>
              <a:t>Resources Control Board (SWRCB) Division of Drinking Water (DDW) and individually to the 19 water retailers</a:t>
            </a:r>
          </a:p>
          <a:p>
            <a:r>
              <a:rPr lang="en-US" sz="1000" b="0" i="0" u="none" strike="noStrike" kern="1200" baseline="0" dirty="0" smtClean="0">
                <a:solidFill>
                  <a:schemeClr val="tx1"/>
                </a:solidFill>
                <a:latin typeface="+mn-lt"/>
                <a:ea typeface="+mn-ea"/>
                <a:cs typeface="+mn-cs"/>
              </a:rPr>
              <a:t>OCWD serves. The UCMR data serves as a primary source of occurrence and exposure information that</a:t>
            </a:r>
          </a:p>
          <a:p>
            <a:r>
              <a:rPr lang="en-US" sz="1000" b="0" i="0" u="none" strike="noStrike" kern="1200" baseline="0" dirty="0" smtClean="0">
                <a:solidFill>
                  <a:schemeClr val="tx1"/>
                </a:solidFill>
                <a:latin typeface="+mn-lt"/>
                <a:ea typeface="+mn-ea"/>
                <a:cs typeface="+mn-cs"/>
              </a:rPr>
              <a:t>EPA uses to develop regulations.</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What is the EPA Doing About PFOA and PFOS?</a:t>
            </a:r>
          </a:p>
          <a:p>
            <a:r>
              <a:rPr lang="en-US" sz="1000" b="0" i="0" u="none" strike="noStrike" kern="1200" baseline="0" dirty="0" smtClean="0">
                <a:solidFill>
                  <a:schemeClr val="tx1"/>
                </a:solidFill>
                <a:latin typeface="+mn-lt"/>
                <a:ea typeface="+mn-ea"/>
                <a:cs typeface="+mn-cs"/>
              </a:rPr>
              <a:t>In 2009, EPA published provisional health advisories for PFOA and PFOS. As science and technology</a:t>
            </a:r>
          </a:p>
          <a:p>
            <a:r>
              <a:rPr lang="en-US" sz="1000" b="0" i="0" u="none" strike="noStrike" kern="1200" baseline="0" dirty="0" smtClean="0">
                <a:solidFill>
                  <a:schemeClr val="tx1"/>
                </a:solidFill>
                <a:latin typeface="+mn-lt"/>
                <a:ea typeface="+mn-ea"/>
                <a:cs typeface="+mn-cs"/>
              </a:rPr>
              <a:t>advanced, in May 2016, it replaced the provisional advisories with a lifetime health advisory, including the</a:t>
            </a:r>
          </a:p>
          <a:p>
            <a:r>
              <a:rPr lang="en-US" sz="1000" b="0" i="0" u="none" strike="noStrike" kern="1200" baseline="0" dirty="0" smtClean="0">
                <a:solidFill>
                  <a:schemeClr val="tx1"/>
                </a:solidFill>
                <a:latin typeface="+mn-lt"/>
                <a:ea typeface="+mn-ea"/>
                <a:cs typeface="+mn-cs"/>
              </a:rPr>
              <a:t>most sensitive populations, of a combined 70 parts per trillion (ppt). Based on preliminary information from</a:t>
            </a:r>
          </a:p>
          <a:p>
            <a:r>
              <a:rPr lang="en-US" sz="1000" b="0" i="0" u="none" strike="noStrike" kern="1200" baseline="0" dirty="0" smtClean="0">
                <a:solidFill>
                  <a:schemeClr val="tx1"/>
                </a:solidFill>
                <a:latin typeface="+mn-lt"/>
                <a:ea typeface="+mn-ea"/>
                <a:cs typeface="+mn-cs"/>
              </a:rPr>
              <a:t>EPA, 63 water suppliers in the United States detected PFOA and PFOS in their drinking water supplies.</a:t>
            </a:r>
          </a:p>
          <a:p>
            <a:r>
              <a:rPr lang="en-US" sz="1000" b="0" i="0" u="none" strike="noStrike" kern="1200" baseline="0" dirty="0" smtClean="0">
                <a:solidFill>
                  <a:schemeClr val="tx1"/>
                </a:solidFill>
                <a:latin typeface="+mn-lt"/>
                <a:ea typeface="+mn-ea"/>
                <a:cs typeface="+mn-cs"/>
              </a:rPr>
              <a:t>Twenty-six of these water systems are located in California. EPA's health advisories are non-enforceable</a:t>
            </a:r>
          </a:p>
          <a:p>
            <a:r>
              <a:rPr lang="en-US" sz="1000" b="0" i="0" u="none" strike="noStrike" kern="1200" baseline="0" dirty="0" smtClean="0">
                <a:solidFill>
                  <a:schemeClr val="tx1"/>
                </a:solidFill>
                <a:latin typeface="+mn-lt"/>
                <a:ea typeface="+mn-ea"/>
                <a:cs typeface="+mn-cs"/>
              </a:rPr>
              <a:t>and non-regulatory and provide technical information to states’ agencies and other public health officials</a:t>
            </a:r>
          </a:p>
          <a:p>
            <a:r>
              <a:rPr lang="en-US" sz="1000" b="0" i="0" u="none" strike="noStrike" kern="1200" baseline="0" dirty="0" smtClean="0">
                <a:solidFill>
                  <a:schemeClr val="tx1"/>
                </a:solidFill>
                <a:latin typeface="+mn-lt"/>
                <a:ea typeface="+mn-ea"/>
                <a:cs typeface="+mn-cs"/>
              </a:rPr>
              <a:t>on health effects, analytical methodologies and treatment technologies associated with drinking water</a:t>
            </a:r>
          </a:p>
          <a:p>
            <a:r>
              <a:rPr lang="en-US" sz="1000" b="0" i="0" u="none" strike="noStrike" kern="1200" baseline="0" dirty="0" smtClean="0">
                <a:solidFill>
                  <a:schemeClr val="tx1"/>
                </a:solidFill>
                <a:latin typeface="+mn-lt"/>
                <a:ea typeface="+mn-ea"/>
                <a:cs typeface="+mn-cs"/>
              </a:rPr>
              <a:t>contamination. EPA is moving forward with the enforceable Maximum Contaminant Level (MCL) process for</a:t>
            </a:r>
          </a:p>
          <a:p>
            <a:r>
              <a:rPr lang="en-US" sz="1000" b="0" i="0" u="none" strike="noStrike" kern="1200" baseline="0" dirty="0" smtClean="0">
                <a:solidFill>
                  <a:schemeClr val="tx1"/>
                </a:solidFill>
                <a:latin typeface="+mn-lt"/>
                <a:ea typeface="+mn-ea"/>
                <a:cs typeface="+mn-cs"/>
              </a:rPr>
              <a:t>PFOA and PFOS. It is also gathering and evaluating information to determine if regulation is appropriate</a:t>
            </a:r>
          </a:p>
          <a:p>
            <a:r>
              <a:rPr lang="en-US" sz="1000" b="0" i="0" u="none" strike="noStrike" kern="1200" baseline="0" dirty="0" smtClean="0">
                <a:solidFill>
                  <a:schemeClr val="tx1"/>
                </a:solidFill>
                <a:latin typeface="+mn-lt"/>
                <a:ea typeface="+mn-ea"/>
                <a:cs typeface="+mn-cs"/>
              </a:rPr>
              <a:t>for a broader class of PFAS. While EPA is responsible for the safety of drinking water, the FDA regulates</a:t>
            </a:r>
          </a:p>
          <a:p>
            <a:r>
              <a:rPr lang="en-US" sz="1000" b="0" i="0" u="none" strike="noStrike" kern="1200" baseline="0" dirty="0" smtClean="0">
                <a:solidFill>
                  <a:schemeClr val="tx1"/>
                </a:solidFill>
                <a:latin typeface="+mn-lt"/>
                <a:ea typeface="+mn-ea"/>
                <a:cs typeface="+mn-cs"/>
              </a:rPr>
              <a:t>bottled drinking water. EPA standards are more stringent regarding the regulation of public drinking water.</a:t>
            </a:r>
            <a:endParaRPr lang="en-US" sz="1000" dirty="0"/>
          </a:p>
        </p:txBody>
      </p:sp>
      <p:sp>
        <p:nvSpPr>
          <p:cNvPr id="4" name="Slide Number Placeholder 3"/>
          <p:cNvSpPr>
            <a:spLocks noGrp="1"/>
          </p:cNvSpPr>
          <p:nvPr>
            <p:ph type="sldNum" sz="quarter" idx="10"/>
          </p:nvPr>
        </p:nvSpPr>
        <p:spPr/>
        <p:txBody>
          <a:bodyPr/>
          <a:lstStyle/>
          <a:p>
            <a:fld id="{1D11B78A-BDFC-4DAD-95D5-05D3FD808FC3}" type="slidenum">
              <a:rPr lang="en-US" smtClean="0"/>
              <a:t>10</a:t>
            </a:fld>
            <a:endParaRPr lang="en-US" dirty="0"/>
          </a:p>
        </p:txBody>
      </p:sp>
    </p:spTree>
    <p:extLst>
      <p:ext uri="{BB962C8B-B14F-4D97-AF65-F5344CB8AC3E}">
        <p14:creationId xmlns:p14="http://schemas.microsoft.com/office/powerpoint/2010/main" val="194057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1B78A-BDFC-4DAD-95D5-05D3FD808FC3}" type="slidenum">
              <a:rPr lang="en-US" smtClean="0"/>
              <a:t>12</a:t>
            </a:fld>
            <a:endParaRPr lang="en-US" dirty="0"/>
          </a:p>
        </p:txBody>
      </p:sp>
    </p:spTree>
    <p:extLst>
      <p:ext uri="{BB962C8B-B14F-4D97-AF65-F5344CB8AC3E}">
        <p14:creationId xmlns:p14="http://schemas.microsoft.com/office/powerpoint/2010/main" val="146752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Wells</a:t>
            </a:r>
            <a:r>
              <a:rPr lang="en-US" baseline="0" dirty="0" smtClean="0"/>
              <a:t> exceeded notification levels – necessary notification has been provided </a:t>
            </a:r>
            <a:endParaRPr lang="en-US" dirty="0"/>
          </a:p>
        </p:txBody>
      </p:sp>
      <p:sp>
        <p:nvSpPr>
          <p:cNvPr id="4" name="Slide Number Placeholder 3"/>
          <p:cNvSpPr>
            <a:spLocks noGrp="1"/>
          </p:cNvSpPr>
          <p:nvPr>
            <p:ph type="sldNum" sz="quarter" idx="10"/>
          </p:nvPr>
        </p:nvSpPr>
        <p:spPr/>
        <p:txBody>
          <a:bodyPr/>
          <a:lstStyle/>
          <a:p>
            <a:fld id="{1D11B78A-BDFC-4DAD-95D5-05D3FD808FC3}" type="slidenum">
              <a:rPr lang="en-US" smtClean="0"/>
              <a:t>13</a:t>
            </a:fld>
            <a:endParaRPr lang="en-US" dirty="0"/>
          </a:p>
        </p:txBody>
      </p:sp>
    </p:spTree>
    <p:extLst>
      <p:ext uri="{BB962C8B-B14F-4D97-AF65-F5344CB8AC3E}">
        <p14:creationId xmlns:p14="http://schemas.microsoft.com/office/powerpoint/2010/main" val="993778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681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98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809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4268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077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3539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1636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913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747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965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760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97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332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87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256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2/18/2020</a:t>
            </a:fld>
            <a:endParaRPr lang="en-US" dirty="0"/>
          </a:p>
        </p:txBody>
      </p:sp>
    </p:spTree>
    <p:extLst>
      <p:ext uri="{BB962C8B-B14F-4D97-AF65-F5344CB8AC3E}">
        <p14:creationId xmlns:p14="http://schemas.microsoft.com/office/powerpoint/2010/main" val="93494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938704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238" y="1837916"/>
            <a:ext cx="8683453" cy="1342292"/>
          </a:xfrm>
        </p:spPr>
        <p:txBody>
          <a:bodyPr/>
          <a:lstStyle/>
          <a:p>
            <a:r>
              <a:rPr lang="en-US" sz="3200" dirty="0" smtClean="0"/>
              <a:t>PFAS (PFOA &amp; PFOS) – Now What?</a:t>
            </a:r>
            <a:br>
              <a:rPr lang="en-US" sz="3200" dirty="0" smtClean="0"/>
            </a:br>
            <a:r>
              <a:rPr lang="en-US" sz="3200" dirty="0" smtClean="0"/>
              <a:t>Fullerton – A Retail Agency Perspective</a:t>
            </a:r>
            <a:endParaRPr lang="en-US" dirty="0"/>
          </a:p>
        </p:txBody>
      </p:sp>
      <p:sp>
        <p:nvSpPr>
          <p:cNvPr id="3" name="Subtitle 2"/>
          <p:cNvSpPr>
            <a:spLocks noGrp="1"/>
          </p:cNvSpPr>
          <p:nvPr>
            <p:ph type="subTitle" idx="1"/>
          </p:nvPr>
        </p:nvSpPr>
        <p:spPr>
          <a:xfrm>
            <a:off x="1982755" y="3541095"/>
            <a:ext cx="7766936" cy="1384711"/>
          </a:xfrm>
        </p:spPr>
        <p:txBody>
          <a:bodyPr>
            <a:normAutofit fontScale="92500" lnSpcReduction="20000"/>
          </a:bodyPr>
          <a:lstStyle/>
          <a:p>
            <a:endParaRPr lang="en-US" dirty="0" smtClean="0"/>
          </a:p>
          <a:p>
            <a:r>
              <a:rPr lang="en-US" sz="1900" dirty="0" smtClean="0"/>
              <a:t>Urban Water Institute’s Spring Conference – Palm Springs</a:t>
            </a:r>
          </a:p>
          <a:p>
            <a:r>
              <a:rPr lang="en-US" sz="1900" dirty="0" smtClean="0"/>
              <a:t>Meg McWade, City of Fullerton</a:t>
            </a:r>
          </a:p>
          <a:p>
            <a:r>
              <a:rPr lang="en-US" sz="1900" dirty="0" smtClean="0"/>
              <a:t>February 19, 2020</a:t>
            </a:r>
            <a:endParaRPr lang="en-US" sz="1900" dirty="0"/>
          </a:p>
        </p:txBody>
      </p:sp>
      <p:pic>
        <p:nvPicPr>
          <p:cNvPr id="5" name="Picture 4"/>
          <p:cNvPicPr>
            <a:picLocks noChangeAspect="1"/>
          </p:cNvPicPr>
          <p:nvPr/>
        </p:nvPicPr>
        <p:blipFill>
          <a:blip r:embed="rId3"/>
          <a:stretch>
            <a:fillRect/>
          </a:stretch>
        </p:blipFill>
        <p:spPr>
          <a:xfrm>
            <a:off x="911692" y="3381861"/>
            <a:ext cx="2325461" cy="3087890"/>
          </a:xfrm>
          <a:prstGeom prst="rect">
            <a:avLst/>
          </a:prstGeom>
          <a:ln w="41275">
            <a:solidFill>
              <a:schemeClr val="accent2">
                <a:lumMod val="75000"/>
              </a:schemeClr>
            </a:solidFill>
          </a:ln>
        </p:spPr>
      </p:pic>
    </p:spTree>
    <p:extLst>
      <p:ext uri="{BB962C8B-B14F-4D97-AF65-F5344CB8AC3E}">
        <p14:creationId xmlns:p14="http://schemas.microsoft.com/office/powerpoint/2010/main" val="138974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7221"/>
            <a:ext cx="8596668" cy="1320800"/>
          </a:xfrm>
        </p:spPr>
        <p:txBody>
          <a:bodyPr/>
          <a:lstStyle/>
          <a:p>
            <a:r>
              <a:rPr lang="en-US" dirty="0" smtClean="0"/>
              <a:t>Division of Drinking Water (DDW)</a:t>
            </a:r>
            <a:endParaRPr lang="en-US" dirty="0"/>
          </a:p>
        </p:txBody>
      </p:sp>
      <p:sp>
        <p:nvSpPr>
          <p:cNvPr id="3" name="Content Placeholder 2"/>
          <p:cNvSpPr>
            <a:spLocks noGrp="1"/>
          </p:cNvSpPr>
          <p:nvPr>
            <p:ph idx="1"/>
          </p:nvPr>
        </p:nvSpPr>
        <p:spPr>
          <a:xfrm>
            <a:off x="923519" y="859334"/>
            <a:ext cx="8596668" cy="3880773"/>
          </a:xfrm>
        </p:spPr>
        <p:txBody>
          <a:bodyPr>
            <a:normAutofit/>
          </a:bodyPr>
          <a:lstStyle/>
          <a:p>
            <a:r>
              <a:rPr lang="en-US" dirty="0"/>
              <a:t>In July 2018, DDW established interim drinking water Notification and Response Levels for PFOA and PFOS.</a:t>
            </a:r>
          </a:p>
          <a:p>
            <a:pPr lvl="1"/>
            <a:r>
              <a:rPr lang="en-US" dirty="0"/>
              <a:t>NOTIFICATION LEVELS (NL) - require agencies to notify the governing body (NL lowered in late August 2019)</a:t>
            </a:r>
          </a:p>
          <a:p>
            <a:pPr lvl="1"/>
            <a:r>
              <a:rPr lang="en-US" dirty="0"/>
              <a:t>RESPONSE LEVELS (RL) – DDW recommends removal of the water source from service or provide treatment.</a:t>
            </a:r>
          </a:p>
          <a:p>
            <a:r>
              <a:rPr lang="en-US" dirty="0" smtClean="0"/>
              <a:t>April 2019 – DDW sent monitoring orders to 200 water systems across CA to test for PFOA and PFAS.  12 agencies in OCWD area including Fullerton.</a:t>
            </a:r>
          </a:p>
          <a:p>
            <a:r>
              <a:rPr lang="en-US" dirty="0"/>
              <a:t>Wells were </a:t>
            </a:r>
            <a:r>
              <a:rPr lang="en-US" dirty="0" smtClean="0"/>
              <a:t>selected on </a:t>
            </a:r>
            <a:r>
              <a:rPr lang="en-US" dirty="0"/>
              <a:t>the basis of proximity to either landfills, municipal airports or past detections of PFAS in wells</a:t>
            </a:r>
            <a:r>
              <a:rPr lang="en-US" dirty="0" smtClean="0"/>
              <a:t>.</a:t>
            </a:r>
          </a:p>
          <a:p>
            <a:endParaRPr lang="en-US" dirty="0" smtClean="0"/>
          </a:p>
        </p:txBody>
      </p:sp>
      <p:pic>
        <p:nvPicPr>
          <p:cNvPr id="4" name="Picture 3"/>
          <p:cNvPicPr>
            <a:picLocks noChangeAspect="1"/>
          </p:cNvPicPr>
          <p:nvPr/>
        </p:nvPicPr>
        <p:blipFill>
          <a:blip r:embed="rId3"/>
          <a:stretch>
            <a:fillRect/>
          </a:stretch>
        </p:blipFill>
        <p:spPr>
          <a:xfrm>
            <a:off x="2693796" y="5096472"/>
            <a:ext cx="5316863" cy="1523060"/>
          </a:xfrm>
          <a:prstGeom prst="rect">
            <a:avLst/>
          </a:prstGeom>
        </p:spPr>
      </p:pic>
    </p:spTree>
    <p:extLst>
      <p:ext uri="{BB962C8B-B14F-4D97-AF65-F5344CB8AC3E}">
        <p14:creationId xmlns:p14="http://schemas.microsoft.com/office/powerpoint/2010/main" val="305950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8697" y="133082"/>
            <a:ext cx="8596668" cy="1320800"/>
          </a:xfrm>
        </p:spPr>
        <p:txBody>
          <a:bodyPr/>
          <a:lstStyle/>
          <a:p>
            <a:r>
              <a:rPr lang="en-US" dirty="0" smtClean="0"/>
              <a:t>EPA and CA Regulatory Timeline </a:t>
            </a:r>
            <a:endParaRPr lang="en-US" dirty="0"/>
          </a:p>
        </p:txBody>
      </p:sp>
      <p:pic>
        <p:nvPicPr>
          <p:cNvPr id="6" name="Picture 5"/>
          <p:cNvPicPr>
            <a:picLocks noChangeAspect="1"/>
          </p:cNvPicPr>
          <p:nvPr/>
        </p:nvPicPr>
        <p:blipFill>
          <a:blip r:embed="rId2"/>
          <a:stretch>
            <a:fillRect/>
          </a:stretch>
        </p:blipFill>
        <p:spPr>
          <a:xfrm>
            <a:off x="167426" y="1273577"/>
            <a:ext cx="11689774" cy="5162651"/>
          </a:xfrm>
          <a:prstGeom prst="rect">
            <a:avLst/>
          </a:prstGeom>
          <a:ln w="44450">
            <a:solidFill>
              <a:schemeClr val="accent1"/>
            </a:solidFill>
          </a:ln>
        </p:spPr>
      </p:pic>
    </p:spTree>
    <p:extLst>
      <p:ext uri="{BB962C8B-B14F-4D97-AF65-F5344CB8AC3E}">
        <p14:creationId xmlns:p14="http://schemas.microsoft.com/office/powerpoint/2010/main" val="2128016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BF11E-7A2E-4FC3-90BE-3ADFD76E864F}"/>
              </a:ext>
            </a:extLst>
          </p:cNvPr>
          <p:cNvSpPr>
            <a:spLocks noGrp="1"/>
          </p:cNvSpPr>
          <p:nvPr>
            <p:ph type="title"/>
          </p:nvPr>
        </p:nvSpPr>
        <p:spPr>
          <a:xfrm>
            <a:off x="0" y="210751"/>
            <a:ext cx="12192000" cy="1117600"/>
          </a:xfrm>
        </p:spPr>
        <p:txBody>
          <a:bodyPr>
            <a:noAutofit/>
          </a:bodyPr>
          <a:lstStyle/>
          <a:p>
            <a:pPr algn="ctr"/>
            <a:r>
              <a:rPr lang="en-US" b="1" dirty="0" smtClean="0">
                <a:latin typeface="Arial" panose="020B0604020202020204" pitchFamily="34" charset="0"/>
                <a:cs typeface="Arial" panose="020B0604020202020204" pitchFamily="34" charset="0"/>
              </a:rPr>
              <a:t>Division of Drinking Water NLs </a:t>
            </a:r>
            <a:r>
              <a:rPr lang="en-US" b="1" dirty="0">
                <a:latin typeface="Arial" panose="020B0604020202020204" pitchFamily="34" charset="0"/>
                <a:cs typeface="Arial" panose="020B0604020202020204" pitchFamily="34" charset="0"/>
              </a:rPr>
              <a:t>&amp; RLs</a:t>
            </a:r>
          </a:p>
        </p:txBody>
      </p:sp>
      <p:sp>
        <p:nvSpPr>
          <p:cNvPr id="4" name="Content Placeholder 2">
            <a:extLst>
              <a:ext uri="{FF2B5EF4-FFF2-40B4-BE49-F238E27FC236}">
                <a16:creationId xmlns:a16="http://schemas.microsoft.com/office/drawing/2014/main" xmlns="" id="{D6B79957-9001-41CF-AD91-8A6BC0C18B85}"/>
              </a:ext>
            </a:extLst>
          </p:cNvPr>
          <p:cNvSpPr txBox="1">
            <a:spLocks/>
          </p:cNvSpPr>
          <p:nvPr/>
        </p:nvSpPr>
        <p:spPr bwMode="auto">
          <a:xfrm>
            <a:off x="355600" y="1020730"/>
            <a:ext cx="11480800" cy="2032000"/>
          </a:xfrm>
          <a:prstGeom prst="rect">
            <a:avLst/>
          </a:prstGeom>
          <a:solidFill>
            <a:schemeClr val="accent2">
              <a:lumMod val="75000"/>
            </a:schemeClr>
          </a:solidFill>
          <a:ln>
            <a:noFill/>
          </a:ln>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cs typeface="Arial" panose="020B0604020202020204" pitchFamily="34" charset="0"/>
              </a:rPr>
              <a:t>Based OEHHA review of recent National Toxicology Program (NTP) study data</a:t>
            </a:r>
          </a:p>
          <a:p>
            <a:pPr marL="0" indent="0">
              <a:buNone/>
            </a:pPr>
            <a:endParaRPr lang="en-US" altLang="en-US" sz="1200" dirty="0">
              <a:cs typeface="Arial" panose="020B0604020202020204" pitchFamily="34" charset="0"/>
            </a:endParaRPr>
          </a:p>
          <a:p>
            <a:r>
              <a:rPr lang="en-US" altLang="en-US" sz="2400" dirty="0">
                <a:cs typeface="Arial" panose="020B0604020202020204" pitchFamily="34" charset="0"/>
              </a:rPr>
              <a:t>“Lowest observed effect”/1 – in – 1 million cancer risk estimate</a:t>
            </a:r>
          </a:p>
          <a:p>
            <a:pPr lvl="1"/>
            <a:r>
              <a:rPr lang="en-US" altLang="en-US" sz="2133" dirty="0">
                <a:cs typeface="Arial" panose="020B0604020202020204" pitchFamily="34" charset="0"/>
              </a:rPr>
              <a:t>PFOA = 0.1 ng/L (pancreatic cancer endpoint)</a:t>
            </a:r>
          </a:p>
          <a:p>
            <a:pPr lvl="1"/>
            <a:r>
              <a:rPr lang="en-US" altLang="en-US" sz="2133" dirty="0">
                <a:cs typeface="Arial" panose="020B0604020202020204" pitchFamily="34" charset="0"/>
              </a:rPr>
              <a:t>PFOS = 0.4 ng/L</a:t>
            </a:r>
          </a:p>
          <a:p>
            <a:pPr marL="609585" lvl="1" indent="0">
              <a:buNone/>
            </a:pPr>
            <a:endParaRPr lang="en-US" altLang="en-US" sz="2133" dirty="0">
              <a:solidFill>
                <a:schemeClr val="tx1"/>
              </a:solidFill>
              <a:cs typeface="Arial" panose="020B0604020202020204" pitchFamily="34" charset="0"/>
            </a:endParaRPr>
          </a:p>
          <a:p>
            <a:endParaRPr lang="en-US" altLang="en-US" sz="2400" dirty="0">
              <a:solidFill>
                <a:schemeClr val="tx1"/>
              </a:solidFill>
              <a:cs typeface="Arial" panose="020B0604020202020204" pitchFamily="34" charset="0"/>
            </a:endParaRPr>
          </a:p>
          <a:p>
            <a:pPr marL="0" indent="0">
              <a:buNone/>
            </a:pPr>
            <a:endParaRPr lang="en-US" altLang="en-US" sz="1200" dirty="0">
              <a:solidFill>
                <a:schemeClr val="tx1"/>
              </a:solidFill>
              <a:cs typeface="Arial" panose="020B0604020202020204" pitchFamily="34" charset="0"/>
            </a:endParaRPr>
          </a:p>
          <a:p>
            <a:pPr marL="609585" lvl="1" indent="0">
              <a:buNone/>
            </a:pPr>
            <a:endParaRPr lang="en-US" altLang="en-US" sz="2133" dirty="0">
              <a:solidFill>
                <a:schemeClr val="tx1"/>
              </a:solidFill>
              <a:cs typeface="Arial" panose="020B0604020202020204" pitchFamily="34" charset="0"/>
            </a:endParaRPr>
          </a:p>
          <a:p>
            <a:pPr lvl="1"/>
            <a:endParaRPr lang="en-US" altLang="en-US" sz="2133" dirty="0">
              <a:solidFill>
                <a:schemeClr val="tx1"/>
              </a:solidFill>
              <a:cs typeface="Arial" panose="020B0604020202020204" pitchFamily="34" charset="0"/>
            </a:endParaRPr>
          </a:p>
          <a:p>
            <a:pPr marL="0" indent="0">
              <a:buNone/>
            </a:pPr>
            <a:endParaRPr lang="en-US" altLang="en-US" sz="800" dirty="0">
              <a:solidFill>
                <a:schemeClr val="tx1"/>
              </a:solidFill>
              <a:cs typeface="Arial" panose="020B0604020202020204" pitchFamily="34" charset="0"/>
            </a:endParaRPr>
          </a:p>
          <a:p>
            <a:pPr marL="0" indent="0">
              <a:buNone/>
            </a:pPr>
            <a:endParaRPr lang="en-US" altLang="en-US" sz="1867" dirty="0">
              <a:solidFill>
                <a:schemeClr val="tx1"/>
              </a:solidFill>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xmlns="" id="{A30ACD67-27A0-4051-A7FF-49012D7BD8DC}"/>
              </a:ext>
            </a:extLst>
          </p:cNvPr>
          <p:cNvGraphicFramePr>
            <a:graphicFrameLocks/>
          </p:cNvGraphicFramePr>
          <p:nvPr>
            <p:extLst>
              <p:ext uri="{D42A27DB-BD31-4B8C-83A1-F6EECF244321}">
                <p14:modId xmlns:p14="http://schemas.microsoft.com/office/powerpoint/2010/main" val="4038314149"/>
              </p:ext>
            </p:extLst>
          </p:nvPr>
        </p:nvGraphicFramePr>
        <p:xfrm>
          <a:off x="263775" y="3265331"/>
          <a:ext cx="11588262" cy="3215640"/>
        </p:xfrm>
        <a:graphic>
          <a:graphicData uri="http://schemas.openxmlformats.org/drawingml/2006/table">
            <a:tbl>
              <a:tblPr firstRow="1" bandRow="1"/>
              <a:tblGrid>
                <a:gridCol w="2221083">
                  <a:extLst>
                    <a:ext uri="{9D8B030D-6E8A-4147-A177-3AD203B41FA5}">
                      <a16:colId xmlns:a16="http://schemas.microsoft.com/office/drawing/2014/main" xmlns="" val="3428578623"/>
                    </a:ext>
                  </a:extLst>
                </a:gridCol>
                <a:gridCol w="1641671">
                  <a:extLst>
                    <a:ext uri="{9D8B030D-6E8A-4147-A177-3AD203B41FA5}">
                      <a16:colId xmlns:a16="http://schemas.microsoft.com/office/drawing/2014/main" xmlns="" val="2462748047"/>
                    </a:ext>
                  </a:extLst>
                </a:gridCol>
                <a:gridCol w="1834808">
                  <a:extLst>
                    <a:ext uri="{9D8B030D-6E8A-4147-A177-3AD203B41FA5}">
                      <a16:colId xmlns:a16="http://schemas.microsoft.com/office/drawing/2014/main" xmlns="" val="1038786174"/>
                    </a:ext>
                  </a:extLst>
                </a:gridCol>
                <a:gridCol w="2474325">
                  <a:extLst>
                    <a:ext uri="{9D8B030D-6E8A-4147-A177-3AD203B41FA5}">
                      <a16:colId xmlns:a16="http://schemas.microsoft.com/office/drawing/2014/main" xmlns="" val="1020144340"/>
                    </a:ext>
                  </a:extLst>
                </a:gridCol>
                <a:gridCol w="3416375">
                  <a:extLst>
                    <a:ext uri="{9D8B030D-6E8A-4147-A177-3AD203B41FA5}">
                      <a16:colId xmlns:a16="http://schemas.microsoft.com/office/drawing/2014/main" xmlns="" val="1597338055"/>
                    </a:ext>
                  </a:extLst>
                </a:gridCol>
              </a:tblGrid>
              <a:tr h="8816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3200" b="1" dirty="0">
                          <a:solidFill>
                            <a:schemeClr val="bg1"/>
                          </a:solidFill>
                          <a:latin typeface="Arial" panose="020B0604020202020204" pitchFamily="34" charset="0"/>
                          <a:cs typeface="Arial" panose="020B0604020202020204" pitchFamily="34" charset="0"/>
                        </a:rPr>
                        <a:t>Standard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pPr marL="0" algn="ctr" defTabSz="914400" rtl="0" eaLnBrk="1" latinLnBrk="0" hangingPunct="1"/>
                      <a:r>
                        <a:rPr lang="en-US" sz="2100" b="1" kern="1200" dirty="0">
                          <a:solidFill>
                            <a:schemeClr val="bg1"/>
                          </a:solidFill>
                          <a:latin typeface="Arial" panose="020B0604020202020204" pitchFamily="34" charset="0"/>
                          <a:ea typeface="+mn-ea"/>
                          <a:cs typeface="Arial" panose="020B0604020202020204" pitchFamily="34" charset="0"/>
                        </a:rPr>
                        <a:t>PFAS Compound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700" b="1" dirty="0" smtClean="0">
                          <a:solidFill>
                            <a:srgbClr val="FFC000"/>
                          </a:solidFill>
                          <a:latin typeface="Arial" panose="020B0604020202020204" pitchFamily="34" charset="0"/>
                          <a:cs typeface="Arial" panose="020B0604020202020204" pitchFamily="34" charset="0"/>
                        </a:rPr>
                        <a:t>Previous</a:t>
                      </a:r>
                    </a:p>
                    <a:p>
                      <a:pPr algn="ctr"/>
                      <a:endParaRPr lang="en-US" sz="2700" b="1" dirty="0">
                        <a:solidFill>
                          <a:schemeClr val="bg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smtClean="0">
                          <a:solidFill>
                            <a:schemeClr val="bg1"/>
                          </a:solidFill>
                          <a:latin typeface="Arial" panose="020B0604020202020204" pitchFamily="34" charset="0"/>
                          <a:cs typeface="Arial" panose="020B0604020202020204" pitchFamily="34" charset="0"/>
                        </a:rPr>
                        <a:t>Revised 8/19</a:t>
                      </a:r>
                    </a:p>
                    <a:p>
                      <a:pPr algn="ctr"/>
                      <a:r>
                        <a:rPr lang="en-US" sz="2400" dirty="0" smtClean="0">
                          <a:solidFill>
                            <a:srgbClr val="FFFF00"/>
                          </a:solidFill>
                          <a:latin typeface="Arial" panose="020B0604020202020204" pitchFamily="34" charset="0"/>
                          <a:cs typeface="Arial" panose="020B0604020202020204" pitchFamily="34" charset="0"/>
                        </a:rPr>
                        <a:t>Revised</a:t>
                      </a:r>
                      <a:r>
                        <a:rPr lang="en-US" sz="2400" baseline="0" dirty="0" smtClean="0">
                          <a:solidFill>
                            <a:srgbClr val="FFFF00"/>
                          </a:solidFill>
                          <a:latin typeface="Arial" panose="020B0604020202020204" pitchFamily="34" charset="0"/>
                          <a:cs typeface="Arial" panose="020B0604020202020204" pitchFamily="34" charset="0"/>
                        </a:rPr>
                        <a:t> 2/6/20</a:t>
                      </a:r>
                      <a:endParaRPr lang="en-US" sz="2400" dirty="0" smtClean="0">
                        <a:solidFill>
                          <a:srgbClr val="FFFF00"/>
                        </a:solidFill>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pPr marL="0" algn="ctr" defTabSz="914400" rtl="0" eaLnBrk="1" latinLnBrk="0" hangingPunct="1"/>
                      <a:r>
                        <a:rPr lang="en-US" sz="2100" b="1" kern="1200" dirty="0">
                          <a:solidFill>
                            <a:schemeClr val="bg1"/>
                          </a:solidFill>
                          <a:latin typeface="Arial" panose="020B0604020202020204" pitchFamily="34" charset="0"/>
                          <a:ea typeface="+mn-ea"/>
                          <a:cs typeface="Arial" panose="020B0604020202020204" pitchFamily="34" charset="0"/>
                        </a:rPr>
                        <a:t>Adjustment from               “lowest observed effect” level</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xmlns="" val="113607922"/>
                  </a:ext>
                </a:extLst>
              </a:tr>
              <a:tr h="3778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900" b="1" dirty="0">
                          <a:solidFill>
                            <a:schemeClr val="bg1"/>
                          </a:solidFill>
                          <a:latin typeface="Arial" panose="020B0604020202020204" pitchFamily="34" charset="0"/>
                          <a:cs typeface="Arial" panose="020B0604020202020204" pitchFamily="34" charset="0"/>
                        </a:rPr>
                        <a:t>Notification Level</a:t>
                      </a: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900" b="0" dirty="0">
                          <a:solidFill>
                            <a:schemeClr val="bg1"/>
                          </a:solidFill>
                          <a:latin typeface="Arial" panose="020B0604020202020204" pitchFamily="34" charset="0"/>
                          <a:cs typeface="Arial" panose="020B0604020202020204" pitchFamily="34" charset="0"/>
                        </a:rPr>
                        <a:t>PFOA</a:t>
                      </a: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900" b="1" dirty="0">
                          <a:solidFill>
                            <a:srgbClr val="FFC000"/>
                          </a:solidFill>
                          <a:latin typeface="Arial" panose="020B0604020202020204" pitchFamily="34" charset="0"/>
                          <a:cs typeface="Arial" panose="020B0604020202020204" pitchFamily="34" charset="0"/>
                        </a:rPr>
                        <a:t>14 ng/L</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solidFill>
                            <a:schemeClr val="bg1"/>
                          </a:solidFill>
                          <a:latin typeface="Arial" panose="020B0604020202020204" pitchFamily="34" charset="0"/>
                          <a:cs typeface="Arial" panose="020B0604020202020204" pitchFamily="34" charset="0"/>
                        </a:rPr>
                        <a:t>5.1 ng/L</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l"/>
                      <a:r>
                        <a:rPr lang="en-US" sz="1600" dirty="0">
                          <a:solidFill>
                            <a:schemeClr val="bg1"/>
                          </a:solidFill>
                          <a:latin typeface="Arial" panose="020B0604020202020204" pitchFamily="34" charset="0"/>
                          <a:cs typeface="Arial" panose="020B0604020202020204" pitchFamily="34" charset="0"/>
                        </a:rPr>
                        <a:t>Reliable Detection Limit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xmlns="" val="1954983497"/>
                  </a:ext>
                </a:extLst>
              </a:tr>
              <a:tr h="3778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900" b="1" dirty="0">
                          <a:solidFill>
                            <a:schemeClr val="bg1"/>
                          </a:solidFill>
                          <a:latin typeface="Arial" panose="020B0604020202020204" pitchFamily="34" charset="0"/>
                          <a:cs typeface="Arial" panose="020B0604020202020204" pitchFamily="34" charset="0"/>
                        </a:rPr>
                        <a:t>Notification Level</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900" b="0" dirty="0">
                          <a:solidFill>
                            <a:schemeClr val="bg1"/>
                          </a:solidFill>
                          <a:latin typeface="Arial" panose="020B0604020202020204" pitchFamily="34" charset="0"/>
                          <a:cs typeface="Arial" panose="020B0604020202020204" pitchFamily="34" charset="0"/>
                        </a:rPr>
                        <a:t>PFOS</a:t>
                      </a:r>
                      <a:endParaRPr lang="en-US" sz="1900" b="0" i="0" dirty="0">
                        <a:solidFill>
                          <a:schemeClr val="bg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900" b="1" dirty="0">
                          <a:solidFill>
                            <a:srgbClr val="FFC000"/>
                          </a:solidFill>
                          <a:latin typeface="Arial" panose="020B0604020202020204" pitchFamily="34" charset="0"/>
                          <a:cs typeface="Arial" panose="020B0604020202020204" pitchFamily="34" charset="0"/>
                        </a:rPr>
                        <a:t>13  ng/L</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solidFill>
                            <a:schemeClr val="bg1"/>
                          </a:solidFill>
                          <a:latin typeface="Arial" panose="020B0604020202020204" pitchFamily="34" charset="0"/>
                          <a:cs typeface="Arial" panose="020B0604020202020204" pitchFamily="34" charset="0"/>
                        </a:rPr>
                        <a:t>6.5 ng/L</a:t>
                      </a:r>
                      <a:endParaRPr lang="en-US" sz="2400" b="1" u="sng" dirty="0">
                        <a:solidFill>
                          <a:schemeClr val="bg1"/>
                        </a:solidFill>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Reliable Detection Limit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xmlns="" val="2680640224"/>
                  </a:ext>
                </a:extLst>
              </a:tr>
              <a:tr h="3778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900" b="1" dirty="0">
                          <a:solidFill>
                            <a:schemeClr val="bg1"/>
                          </a:solidFill>
                          <a:latin typeface="Arial" panose="020B0604020202020204" pitchFamily="34" charset="0"/>
                          <a:cs typeface="Arial" panose="020B0604020202020204" pitchFamily="34" charset="0"/>
                        </a:rPr>
                        <a:t>Response Level</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900" b="0" dirty="0">
                          <a:solidFill>
                            <a:schemeClr val="bg1"/>
                          </a:solidFill>
                          <a:latin typeface="Arial" panose="020B0604020202020204" pitchFamily="34" charset="0"/>
                          <a:cs typeface="Arial" panose="020B0604020202020204" pitchFamily="34" charset="0"/>
                        </a:rPr>
                        <a:t>PFOA</a:t>
                      </a:r>
                      <a:endParaRPr lang="en-US" sz="1900" b="0" i="0" dirty="0">
                        <a:solidFill>
                          <a:schemeClr val="bg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900" b="0" dirty="0">
                        <a:solidFill>
                          <a:schemeClr val="bg1"/>
                        </a:solidFill>
                        <a:latin typeface="Arial" panose="020B0604020202020204" pitchFamily="34" charset="0"/>
                        <a:cs typeface="Arial" panose="020B0604020202020204" pitchFamily="34" charset="0"/>
                      </a:endParaRPr>
                    </a:p>
                    <a:p>
                      <a:pPr algn="ctr"/>
                      <a:r>
                        <a:rPr lang="en-US" sz="1900" b="1" dirty="0">
                          <a:solidFill>
                            <a:srgbClr val="FFC000"/>
                          </a:solidFill>
                          <a:latin typeface="Arial" panose="020B0604020202020204" pitchFamily="34" charset="0"/>
                          <a:cs typeface="Arial" panose="020B0604020202020204" pitchFamily="34" charset="0"/>
                        </a:rPr>
                        <a:t>70 ppt </a:t>
                      </a:r>
                    </a:p>
                    <a:p>
                      <a:pPr algn="ctr"/>
                      <a:r>
                        <a:rPr lang="en-US" sz="1900" b="1" dirty="0">
                          <a:solidFill>
                            <a:srgbClr val="FFC000"/>
                          </a:solidFill>
                          <a:latin typeface="Arial" panose="020B0604020202020204" pitchFamily="34" charset="0"/>
                          <a:cs typeface="Arial" panose="020B0604020202020204" pitchFamily="34" charset="0"/>
                        </a:rPr>
                        <a:t>combined </a:t>
                      </a:r>
                    </a:p>
                    <a:p>
                      <a:pPr algn="ctr"/>
                      <a:endParaRPr lang="en-US" sz="1900" b="0" dirty="0">
                        <a:solidFill>
                          <a:schemeClr val="bg1"/>
                        </a:solidFill>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FF00"/>
                          </a:solidFill>
                          <a:latin typeface="Arial" panose="020B0604020202020204" pitchFamily="34" charset="0"/>
                          <a:cs typeface="Arial" panose="020B0604020202020204" pitchFamily="34" charset="0"/>
                        </a:rPr>
                        <a:t>10 ng/L</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100x 1-in-1-million cancer risk</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65000"/>
                      </a:schemeClr>
                    </a:solidFill>
                  </a:tcPr>
                </a:tc>
                <a:extLst>
                  <a:ext uri="{0D108BD9-81ED-4DB2-BD59-A6C34878D82A}">
                    <a16:rowId xmlns:a16="http://schemas.microsoft.com/office/drawing/2014/main" xmlns="" val="1193079528"/>
                  </a:ext>
                </a:extLst>
              </a:tr>
              <a:tr h="708468">
                <a:tc>
                  <a:txBody>
                    <a:bodyPr/>
                    <a:lstStyle/>
                    <a:p>
                      <a:pPr marL="0" algn="ctr" defTabSz="914400" rtl="0" eaLnBrk="1" latinLnBrk="0" hangingPunct="1"/>
                      <a:r>
                        <a:rPr lang="en-US" sz="1900" b="1" kern="1200" dirty="0">
                          <a:solidFill>
                            <a:schemeClr val="bg1"/>
                          </a:solidFill>
                          <a:latin typeface="Arial" panose="020B0604020202020204" pitchFamily="34" charset="0"/>
                          <a:ea typeface="+mn-ea"/>
                          <a:cs typeface="Arial" panose="020B0604020202020204" pitchFamily="34" charset="0"/>
                        </a:rPr>
                        <a:t>Response Level</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0066"/>
                    </a:solidFill>
                  </a:tcPr>
                </a:tc>
                <a:tc>
                  <a:txBody>
                    <a:bodyPr/>
                    <a:lstStyle/>
                    <a:p>
                      <a:pPr marL="0" algn="ctr" defTabSz="914400" rtl="0" eaLnBrk="1" latinLnBrk="0" hangingPunct="1"/>
                      <a:r>
                        <a:rPr lang="en-US" sz="1900" b="0" kern="1200" dirty="0">
                          <a:solidFill>
                            <a:schemeClr val="bg1"/>
                          </a:solidFill>
                          <a:latin typeface="Arial" panose="020B0604020202020204" pitchFamily="34" charset="0"/>
                          <a:ea typeface="+mn-ea"/>
                          <a:cs typeface="Arial" panose="020B0604020202020204" pitchFamily="34" charset="0"/>
                        </a:rPr>
                        <a:t>PFOS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0066"/>
                    </a:solidFill>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FF00"/>
                          </a:solidFill>
                          <a:latin typeface="Arial" panose="020B0604020202020204" pitchFamily="34" charset="0"/>
                          <a:ea typeface="+mn-ea"/>
                          <a:cs typeface="Arial" panose="020B0604020202020204" pitchFamily="34" charset="0"/>
                        </a:rPr>
                        <a:t>40 ng/L</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100x 1-in-1-million cancer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65000"/>
                      </a:schemeClr>
                    </a:solidFill>
                  </a:tcPr>
                </a:tc>
                <a:extLst>
                  <a:ext uri="{0D108BD9-81ED-4DB2-BD59-A6C34878D82A}">
                    <a16:rowId xmlns:a16="http://schemas.microsoft.com/office/drawing/2014/main" xmlns="" val="207417441"/>
                  </a:ext>
                </a:extLst>
              </a:tr>
            </a:tbl>
          </a:graphicData>
        </a:graphic>
      </p:graphicFrame>
    </p:spTree>
    <p:extLst>
      <p:ext uri="{BB962C8B-B14F-4D97-AF65-F5344CB8AC3E}">
        <p14:creationId xmlns:p14="http://schemas.microsoft.com/office/powerpoint/2010/main" val="152186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PFAS Testing of Fullerton’s System</a:t>
            </a:r>
            <a:endParaRPr lang="en-US" dirty="0"/>
          </a:p>
        </p:txBody>
      </p:sp>
      <p:sp>
        <p:nvSpPr>
          <p:cNvPr id="3" name="Content Placeholder 2"/>
          <p:cNvSpPr>
            <a:spLocks noGrp="1"/>
          </p:cNvSpPr>
          <p:nvPr>
            <p:ph idx="1"/>
          </p:nvPr>
        </p:nvSpPr>
        <p:spPr>
          <a:xfrm>
            <a:off x="933884" y="1418358"/>
            <a:ext cx="8596668" cy="3880773"/>
          </a:xfrm>
        </p:spPr>
        <p:txBody>
          <a:bodyPr>
            <a:normAutofit/>
          </a:bodyPr>
          <a:lstStyle/>
          <a:p>
            <a:pPr>
              <a:lnSpc>
                <a:spcPct val="200000"/>
              </a:lnSpc>
              <a:spcBef>
                <a:spcPts val="50"/>
              </a:spcBef>
            </a:pPr>
            <a:r>
              <a:rPr lang="en-US" dirty="0" smtClean="0">
                <a:latin typeface="Trebuchet MS (Headings)"/>
                <a:cs typeface="Times New Roman"/>
              </a:rPr>
              <a:t>DDW requested testing of 5 of Fullerton’s 10 wells</a:t>
            </a:r>
          </a:p>
          <a:p>
            <a:pPr>
              <a:lnSpc>
                <a:spcPct val="200000"/>
              </a:lnSpc>
              <a:spcBef>
                <a:spcPts val="50"/>
              </a:spcBef>
            </a:pPr>
            <a:r>
              <a:rPr lang="en-US" dirty="0" smtClean="0">
                <a:latin typeface="Trebuchet MS (Headings)"/>
                <a:cs typeface="Times New Roman"/>
              </a:rPr>
              <a:t>Testing performed on 4 wells (one is currently out of service)</a:t>
            </a:r>
          </a:p>
          <a:p>
            <a:pPr marL="0" indent="0">
              <a:lnSpc>
                <a:spcPct val="200000"/>
              </a:lnSpc>
              <a:spcBef>
                <a:spcPts val="50"/>
              </a:spcBef>
              <a:buNone/>
            </a:pPr>
            <a:endParaRPr lang="en-US" dirty="0">
              <a:latin typeface="Trebuchet MS (Headings)"/>
              <a:cs typeface="Times New Roman"/>
            </a:endParaRPr>
          </a:p>
          <a:p>
            <a:pPr>
              <a:lnSpc>
                <a:spcPct val="200000"/>
              </a:lnSpc>
              <a:spcBef>
                <a:spcPts val="50"/>
              </a:spcBef>
            </a:pPr>
            <a:endParaRPr lang="en-US" dirty="0">
              <a:latin typeface="Trebuchet MS (Headings)"/>
              <a:cs typeface="Times New Roma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156" y="3358744"/>
            <a:ext cx="1879833" cy="19940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5015" y="3297628"/>
            <a:ext cx="4055927" cy="27100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81423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76917" y="266700"/>
            <a:ext cx="8343900" cy="6376343"/>
          </a:xfrm>
          <a:prstGeom prst="rect">
            <a:avLst/>
          </a:prstGeom>
        </p:spPr>
      </p:pic>
      <p:sp>
        <p:nvSpPr>
          <p:cNvPr id="5" name="Title 4"/>
          <p:cNvSpPr>
            <a:spLocks noGrp="1"/>
          </p:cNvSpPr>
          <p:nvPr>
            <p:ph type="title"/>
          </p:nvPr>
        </p:nvSpPr>
        <p:spPr>
          <a:xfrm>
            <a:off x="372534" y="0"/>
            <a:ext cx="10752666" cy="533400"/>
          </a:xfrm>
          <a:solidFill>
            <a:schemeClr val="bg1"/>
          </a:solidFill>
        </p:spPr>
        <p:txBody>
          <a:bodyPr>
            <a:normAutofit/>
          </a:bodyPr>
          <a:lstStyle/>
          <a:p>
            <a:r>
              <a:rPr lang="en-US" sz="2800" dirty="0" smtClean="0"/>
              <a:t>Fullerton Wells – Division of Drinking Water Testing Orders - 2019</a:t>
            </a:r>
            <a:endParaRPr lang="en-US" sz="2800" dirty="0"/>
          </a:p>
        </p:txBody>
      </p:sp>
      <p:sp>
        <p:nvSpPr>
          <p:cNvPr id="6" name="Oval 5"/>
          <p:cNvSpPr/>
          <p:nvPr/>
        </p:nvSpPr>
        <p:spPr>
          <a:xfrm>
            <a:off x="5190186" y="5859887"/>
            <a:ext cx="2189408" cy="592428"/>
          </a:xfrm>
          <a:prstGeom prst="ellipse">
            <a:avLst/>
          </a:prstGeom>
          <a:noFill/>
          <a:ln w="730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Callout 1 6"/>
          <p:cNvSpPr/>
          <p:nvPr/>
        </p:nvSpPr>
        <p:spPr>
          <a:xfrm>
            <a:off x="7379592" y="1403797"/>
            <a:ext cx="3745607" cy="2797398"/>
          </a:xfrm>
          <a:prstGeom prst="borderCallout1">
            <a:avLst>
              <a:gd name="adj1" fmla="val 25160"/>
              <a:gd name="adj2" fmla="val 602"/>
              <a:gd name="adj3" fmla="val 161257"/>
              <a:gd name="adj4" fmla="val -44625"/>
            </a:avLst>
          </a:prstGeom>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Testing Orders:</a:t>
            </a:r>
          </a:p>
          <a:p>
            <a:pPr algn="ctr"/>
            <a:r>
              <a:rPr lang="en-US" dirty="0" smtClean="0"/>
              <a:t>Well 3A</a:t>
            </a:r>
          </a:p>
          <a:p>
            <a:pPr algn="ctr"/>
            <a:r>
              <a:rPr lang="en-US" dirty="0" smtClean="0"/>
              <a:t>Well 4 (not in service)</a:t>
            </a:r>
          </a:p>
          <a:p>
            <a:pPr algn="ctr"/>
            <a:r>
              <a:rPr lang="en-US" dirty="0" smtClean="0"/>
              <a:t>Well 5</a:t>
            </a:r>
          </a:p>
          <a:p>
            <a:pPr algn="ctr"/>
            <a:r>
              <a:rPr lang="en-US" dirty="0" smtClean="0"/>
              <a:t>Well 6 </a:t>
            </a:r>
          </a:p>
          <a:p>
            <a:pPr algn="ctr"/>
            <a:r>
              <a:rPr lang="en-US" dirty="0" smtClean="0"/>
              <a:t>Well 8</a:t>
            </a:r>
          </a:p>
          <a:p>
            <a:pPr algn="ctr"/>
            <a:endParaRPr lang="en-US" dirty="0"/>
          </a:p>
          <a:p>
            <a:pPr algn="ctr"/>
            <a:r>
              <a:rPr lang="en-US" dirty="0" err="1" smtClean="0"/>
              <a:t>Forebay</a:t>
            </a:r>
            <a:r>
              <a:rPr lang="en-US" dirty="0" smtClean="0"/>
              <a:t> – blended water delivered to customers </a:t>
            </a:r>
            <a:endParaRPr lang="en-US" dirty="0"/>
          </a:p>
        </p:txBody>
      </p:sp>
    </p:spTree>
    <p:extLst>
      <p:ext uri="{BB962C8B-B14F-4D97-AF65-F5344CB8AC3E}">
        <p14:creationId xmlns:p14="http://schemas.microsoft.com/office/powerpoint/2010/main" val="2757949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7558"/>
            <a:ext cx="8596668" cy="1320800"/>
          </a:xfrm>
        </p:spPr>
        <p:txBody>
          <a:bodyPr/>
          <a:lstStyle/>
          <a:p>
            <a:r>
              <a:rPr lang="en-US" dirty="0" smtClean="0"/>
              <a:t>PFAS Testing of Fullerton’s System</a:t>
            </a:r>
            <a:endParaRPr lang="en-US" dirty="0"/>
          </a:p>
        </p:txBody>
      </p:sp>
      <p:pic>
        <p:nvPicPr>
          <p:cNvPr id="4" name="Picture 3"/>
          <p:cNvPicPr>
            <a:picLocks noChangeAspect="1"/>
          </p:cNvPicPr>
          <p:nvPr/>
        </p:nvPicPr>
        <p:blipFill>
          <a:blip r:embed="rId3"/>
          <a:stretch>
            <a:fillRect/>
          </a:stretch>
        </p:blipFill>
        <p:spPr>
          <a:xfrm>
            <a:off x="1526226" y="679165"/>
            <a:ext cx="6989124" cy="6102531"/>
          </a:xfrm>
          <a:prstGeom prst="rect">
            <a:avLst/>
          </a:prstGeom>
        </p:spPr>
      </p:pic>
      <p:sp>
        <p:nvSpPr>
          <p:cNvPr id="3" name="TextBox 2"/>
          <p:cNvSpPr txBox="1"/>
          <p:nvPr/>
        </p:nvSpPr>
        <p:spPr>
          <a:xfrm>
            <a:off x="8744755" y="1056068"/>
            <a:ext cx="3258355" cy="923330"/>
          </a:xfrm>
          <a:prstGeom prst="rect">
            <a:avLst/>
          </a:prstGeom>
          <a:solidFill>
            <a:schemeClr val="bg1"/>
          </a:solidFill>
          <a:ln>
            <a:solidFill>
              <a:schemeClr val="dk1"/>
            </a:solidFill>
          </a:ln>
        </p:spPr>
        <p:txBody>
          <a:bodyPr wrap="square" rtlCol="0">
            <a:spAutoFit/>
          </a:bodyPr>
          <a:lstStyle/>
          <a:p>
            <a:pPr algn="ctr"/>
            <a:r>
              <a:rPr lang="en-US" dirty="0" smtClean="0"/>
              <a:t>Initial Response Level</a:t>
            </a:r>
          </a:p>
          <a:p>
            <a:pPr algn="ctr"/>
            <a:r>
              <a:rPr lang="en-US" dirty="0" smtClean="0"/>
              <a:t>PFOA and PFOS – combined</a:t>
            </a:r>
          </a:p>
          <a:p>
            <a:pPr algn="ctr"/>
            <a:r>
              <a:rPr lang="en-US" dirty="0" smtClean="0"/>
              <a:t>70 parts per trillion (</a:t>
            </a:r>
            <a:r>
              <a:rPr lang="en-US" dirty="0" err="1" smtClean="0"/>
              <a:t>ppt</a:t>
            </a:r>
            <a:r>
              <a:rPr lang="en-US" dirty="0" smtClean="0"/>
              <a:t>) </a:t>
            </a:r>
            <a:endParaRPr lang="en-US" dirty="0"/>
          </a:p>
        </p:txBody>
      </p:sp>
      <p:sp>
        <p:nvSpPr>
          <p:cNvPr id="6" name="Oval 5"/>
          <p:cNvSpPr/>
          <p:nvPr/>
        </p:nvSpPr>
        <p:spPr>
          <a:xfrm>
            <a:off x="3361386" y="1326524"/>
            <a:ext cx="3438659" cy="244699"/>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40935" y="2112135"/>
            <a:ext cx="540913" cy="19318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40934" y="6064773"/>
            <a:ext cx="540913" cy="19318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28056" y="4088454"/>
            <a:ext cx="540913" cy="19318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028090" y="2975020"/>
            <a:ext cx="2975020" cy="2031325"/>
          </a:xfrm>
          <a:prstGeom prst="rect">
            <a:avLst/>
          </a:prstGeom>
          <a:solidFill>
            <a:srgbClr val="FFC000"/>
          </a:solidFill>
          <a:ln w="15875">
            <a:solidFill>
              <a:schemeClr val="dk1"/>
            </a:solidFill>
          </a:ln>
        </p:spPr>
        <p:txBody>
          <a:bodyPr wrap="square" rtlCol="0">
            <a:spAutoFit/>
          </a:bodyPr>
          <a:lstStyle/>
          <a:p>
            <a:pPr algn="ctr"/>
            <a:r>
              <a:rPr lang="en-US" dirty="0" smtClean="0"/>
              <a:t>February 6, 2020</a:t>
            </a:r>
          </a:p>
          <a:p>
            <a:pPr algn="ctr"/>
            <a:r>
              <a:rPr lang="en-US" dirty="0" smtClean="0"/>
              <a:t>Division of Drinking Water</a:t>
            </a:r>
          </a:p>
          <a:p>
            <a:pPr algn="ctr"/>
            <a:endParaRPr lang="en-US" dirty="0"/>
          </a:p>
          <a:p>
            <a:pPr algn="ctr"/>
            <a:r>
              <a:rPr lang="en-US" dirty="0" smtClean="0"/>
              <a:t>Revised Response Levels</a:t>
            </a:r>
          </a:p>
          <a:p>
            <a:pPr algn="ctr"/>
            <a:endParaRPr lang="en-US" dirty="0"/>
          </a:p>
          <a:p>
            <a:pPr algn="ctr"/>
            <a:r>
              <a:rPr lang="en-US" dirty="0" smtClean="0"/>
              <a:t>PFOA – 10 </a:t>
            </a:r>
            <a:r>
              <a:rPr lang="en-US" dirty="0" err="1" smtClean="0"/>
              <a:t>ppt</a:t>
            </a:r>
            <a:endParaRPr lang="en-US" dirty="0" smtClean="0"/>
          </a:p>
          <a:p>
            <a:pPr algn="ctr"/>
            <a:r>
              <a:rPr lang="en-US" dirty="0" smtClean="0"/>
              <a:t>PFOS – 40 </a:t>
            </a:r>
            <a:r>
              <a:rPr lang="en-US" dirty="0" err="1" smtClean="0"/>
              <a:t>ppt</a:t>
            </a:r>
            <a:endParaRPr lang="en-US" dirty="0"/>
          </a:p>
        </p:txBody>
      </p:sp>
    </p:spTree>
    <p:extLst>
      <p:ext uri="{BB962C8B-B14F-4D97-AF65-F5344CB8AC3E}">
        <p14:creationId xmlns:p14="http://schemas.microsoft.com/office/powerpoint/2010/main" val="381523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2116" y="1"/>
            <a:ext cx="8632384" cy="6648450"/>
          </a:xfrm>
          <a:prstGeom prst="rect">
            <a:avLst/>
          </a:prstGeom>
        </p:spPr>
      </p:pic>
      <p:sp>
        <p:nvSpPr>
          <p:cNvPr id="5" name="TextBox 4"/>
          <p:cNvSpPr txBox="1"/>
          <p:nvPr/>
        </p:nvSpPr>
        <p:spPr>
          <a:xfrm>
            <a:off x="1931562" y="4132776"/>
            <a:ext cx="2846499"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2/6/2020</a:t>
            </a:r>
          </a:p>
          <a:p>
            <a:pPr algn="ctr"/>
            <a:r>
              <a:rPr lang="en-US" dirty="0" smtClean="0"/>
              <a:t>Well 3A – Removed from service based on new Response Level</a:t>
            </a:r>
            <a:endParaRPr lang="en-US" dirty="0"/>
          </a:p>
        </p:txBody>
      </p:sp>
      <p:sp>
        <p:nvSpPr>
          <p:cNvPr id="6" name="TextBox 5"/>
          <p:cNvSpPr txBox="1"/>
          <p:nvPr/>
        </p:nvSpPr>
        <p:spPr>
          <a:xfrm>
            <a:off x="5467350" y="1924050"/>
            <a:ext cx="2971800" cy="1200329"/>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Redirected capital funds for activation of defunct  Import Water Connection – almost complete</a:t>
            </a:r>
            <a:endParaRPr lang="en-US" dirty="0"/>
          </a:p>
        </p:txBody>
      </p:sp>
      <p:sp>
        <p:nvSpPr>
          <p:cNvPr id="7" name="TextBox 6"/>
          <p:cNvSpPr txBox="1"/>
          <p:nvPr/>
        </p:nvSpPr>
        <p:spPr>
          <a:xfrm>
            <a:off x="7677150" y="4533900"/>
            <a:ext cx="1485900" cy="646331"/>
          </a:xfrm>
          <a:prstGeom prst="rect">
            <a:avLst/>
          </a:prstGeom>
          <a:solidFill>
            <a:srgbClr val="FFC000"/>
          </a:solidFill>
          <a:ln w="19050" cmpd="sng">
            <a:solidFill>
              <a:schemeClr val="dk1"/>
            </a:solidFill>
          </a:ln>
        </p:spPr>
        <p:txBody>
          <a:bodyPr wrap="square" rtlCol="0">
            <a:spAutoFit/>
          </a:bodyPr>
          <a:lstStyle/>
          <a:p>
            <a:pPr algn="ctr"/>
            <a:r>
              <a:rPr lang="en-US" dirty="0" smtClean="0"/>
              <a:t>Wells to be tested</a:t>
            </a:r>
            <a:endParaRPr lang="en-US" dirty="0"/>
          </a:p>
        </p:txBody>
      </p:sp>
      <p:sp>
        <p:nvSpPr>
          <p:cNvPr id="8" name="TextBox 7"/>
          <p:cNvSpPr txBox="1"/>
          <p:nvPr/>
        </p:nvSpPr>
        <p:spPr>
          <a:xfrm>
            <a:off x="1104900" y="266700"/>
            <a:ext cx="3067050" cy="369332"/>
          </a:xfrm>
          <a:prstGeom prst="rect">
            <a:avLst/>
          </a:prstGeom>
          <a:noFill/>
        </p:spPr>
        <p:txBody>
          <a:bodyPr wrap="square" rtlCol="0">
            <a:spAutoFit/>
          </a:bodyPr>
          <a:lstStyle/>
          <a:p>
            <a:r>
              <a:rPr lang="en-US" dirty="0" smtClean="0"/>
              <a:t>Impacts and Actions</a:t>
            </a:r>
            <a:endParaRPr lang="en-US" dirty="0"/>
          </a:p>
        </p:txBody>
      </p:sp>
      <p:sp>
        <p:nvSpPr>
          <p:cNvPr id="9" name="TextBox 8"/>
          <p:cNvSpPr txBox="1"/>
          <p:nvPr/>
        </p:nvSpPr>
        <p:spPr>
          <a:xfrm>
            <a:off x="1403797" y="1287887"/>
            <a:ext cx="2936383" cy="1200329"/>
          </a:xfrm>
          <a:prstGeom prst="rect">
            <a:avLst/>
          </a:prstGeom>
          <a:solidFill>
            <a:srgbClr val="92D050">
              <a:alpha val="93000"/>
            </a:srgbClr>
          </a:solidFill>
          <a:ln>
            <a:solidFill>
              <a:srgbClr val="C00000"/>
            </a:solidFill>
          </a:ln>
        </p:spPr>
        <p:txBody>
          <a:bodyPr wrap="square" rtlCol="0">
            <a:spAutoFit/>
          </a:bodyPr>
          <a:lstStyle/>
          <a:p>
            <a:pPr algn="ctr"/>
            <a:r>
              <a:rPr lang="en-US" dirty="0" smtClean="0"/>
              <a:t>Continue working with OCWD and DDW to </a:t>
            </a:r>
            <a:r>
              <a:rPr lang="en-US" dirty="0"/>
              <a:t>D</a:t>
            </a:r>
            <a:r>
              <a:rPr lang="en-US" dirty="0" smtClean="0"/>
              <a:t>evelop Groundwater Treatment</a:t>
            </a:r>
            <a:endParaRPr lang="en-US" dirty="0"/>
          </a:p>
        </p:txBody>
      </p:sp>
    </p:spTree>
    <p:extLst>
      <p:ext uri="{BB962C8B-B14F-4D97-AF65-F5344CB8AC3E}">
        <p14:creationId xmlns:p14="http://schemas.microsoft.com/office/powerpoint/2010/main" val="233263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Budget and cost concerns</a:t>
            </a:r>
          </a:p>
        </p:txBody>
      </p:sp>
      <p:sp>
        <p:nvSpPr>
          <p:cNvPr id="3" name="Content Placeholder 2"/>
          <p:cNvSpPr>
            <a:spLocks noGrp="1"/>
          </p:cNvSpPr>
          <p:nvPr>
            <p:ph idx="1"/>
          </p:nvPr>
        </p:nvSpPr>
        <p:spPr>
          <a:xfrm>
            <a:off x="677334" y="1729052"/>
            <a:ext cx="8596668" cy="3880773"/>
          </a:xfrm>
        </p:spPr>
        <p:txBody>
          <a:bodyPr/>
          <a:lstStyle/>
          <a:p>
            <a:r>
              <a:rPr lang="en-US" dirty="0" smtClean="0"/>
              <a:t>Annual cost for water (50% of our groundwater) </a:t>
            </a:r>
          </a:p>
          <a:p>
            <a:pPr lvl="1"/>
            <a:r>
              <a:rPr lang="en-US" dirty="0" smtClean="0"/>
              <a:t>Up to $5M per year – maybe more </a:t>
            </a:r>
          </a:p>
          <a:p>
            <a:pPr lvl="2"/>
            <a:r>
              <a:rPr lang="en-US" sz="1600" dirty="0" smtClean="0"/>
              <a:t>Used for import water</a:t>
            </a:r>
          </a:p>
          <a:p>
            <a:pPr lvl="2"/>
            <a:r>
              <a:rPr lang="en-US" sz="1600" dirty="0" smtClean="0"/>
              <a:t>Does not build or operate the project</a:t>
            </a:r>
          </a:p>
          <a:p>
            <a:r>
              <a:rPr lang="en-US" dirty="0" smtClean="0"/>
              <a:t>Capital costs – $10.9M or more</a:t>
            </a:r>
          </a:p>
          <a:p>
            <a:r>
              <a:rPr lang="en-US" dirty="0" smtClean="0"/>
              <a:t>Ongoing operational costs - TBD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850" y="4535405"/>
            <a:ext cx="2686050" cy="21488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824" y="1078349"/>
            <a:ext cx="2790178" cy="1971503"/>
          </a:xfrm>
          <a:prstGeom prst="rect">
            <a:avLst/>
          </a:prstGeom>
          <a:ln w="28575">
            <a:solidFill>
              <a:schemeClr val="accent1"/>
            </a:solidFill>
          </a:ln>
        </p:spPr>
      </p:pic>
    </p:spTree>
    <p:extLst>
      <p:ext uri="{BB962C8B-B14F-4D97-AF65-F5344CB8AC3E}">
        <p14:creationId xmlns:p14="http://schemas.microsoft.com/office/powerpoint/2010/main" val="1572475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0310" y="1998494"/>
            <a:ext cx="7237926" cy="4859506"/>
          </a:xfrm>
        </p:spPr>
      </p:pic>
      <p:sp>
        <p:nvSpPr>
          <p:cNvPr id="2" name="Title 1"/>
          <p:cNvSpPr>
            <a:spLocks noGrp="1"/>
          </p:cNvSpPr>
          <p:nvPr>
            <p:ph type="title"/>
          </p:nvPr>
        </p:nvSpPr>
        <p:spPr>
          <a:xfrm>
            <a:off x="469123" y="400050"/>
            <a:ext cx="9602156" cy="1320800"/>
          </a:xfrm>
        </p:spPr>
        <p:txBody>
          <a:bodyPr>
            <a:normAutofit fontScale="90000"/>
          </a:bodyPr>
          <a:lstStyle/>
          <a:p>
            <a:r>
              <a:rPr lang="en-US" dirty="0" smtClean="0"/>
              <a:t>Budget and Cost Concerns, cont.</a:t>
            </a:r>
            <a:br>
              <a:rPr lang="en-US" dirty="0" smtClean="0"/>
            </a:br>
            <a:r>
              <a:rPr lang="en-US" dirty="0" smtClean="0"/>
              <a:t>   </a:t>
            </a:r>
            <a:br>
              <a:rPr lang="en-US" dirty="0" smtClean="0"/>
            </a:br>
            <a:r>
              <a:rPr lang="en-US" sz="2700" dirty="0" smtClean="0"/>
              <a:t>Thanks to Orange County Water District Board, Staff, and Other Groundwater Producers</a:t>
            </a:r>
            <a:endParaRPr lang="en-US" sz="27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5572" y="2511379"/>
            <a:ext cx="2650797" cy="2389031"/>
          </a:xfrm>
          <a:prstGeom prst="rect">
            <a:avLst/>
          </a:prstGeom>
          <a:ln w="12700">
            <a:solidFill>
              <a:schemeClr val="accent2">
                <a:lumMod val="75000"/>
              </a:schemeClr>
            </a:solidFill>
          </a:ln>
        </p:spPr>
      </p:pic>
    </p:spTree>
    <p:extLst>
      <p:ext uri="{BB962C8B-B14F-4D97-AF65-F5344CB8AC3E}">
        <p14:creationId xmlns:p14="http://schemas.microsoft.com/office/powerpoint/2010/main" val="333380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Trust Issues</a:t>
            </a:r>
            <a:endParaRPr lang="en-US" dirty="0"/>
          </a:p>
        </p:txBody>
      </p:sp>
      <p:sp>
        <p:nvSpPr>
          <p:cNvPr id="3" name="Content Placeholder 2"/>
          <p:cNvSpPr>
            <a:spLocks noGrp="1"/>
          </p:cNvSpPr>
          <p:nvPr>
            <p:ph idx="1"/>
          </p:nvPr>
        </p:nvSpPr>
        <p:spPr>
          <a:xfrm>
            <a:off x="677334" y="1270000"/>
            <a:ext cx="8596668" cy="3880773"/>
          </a:xfrm>
        </p:spPr>
        <p:txBody>
          <a:bodyPr/>
          <a:lstStyle/>
          <a:p>
            <a:r>
              <a:rPr lang="en-US" dirty="0" smtClean="0"/>
              <a:t>Personal health and safety</a:t>
            </a:r>
          </a:p>
          <a:p>
            <a:pPr lvl="1"/>
            <a:r>
              <a:rPr lang="en-US" dirty="0" smtClean="0"/>
              <a:t>Is my water safe to give my children?</a:t>
            </a:r>
          </a:p>
          <a:p>
            <a:pPr lvl="1"/>
            <a:r>
              <a:rPr lang="en-US" dirty="0" smtClean="0"/>
              <a:t>Noticing if continue to serve water</a:t>
            </a:r>
          </a:p>
          <a:p>
            <a:r>
              <a:rPr lang="en-US" dirty="0" smtClean="0"/>
              <a:t>Other contaminants &amp; system design</a:t>
            </a:r>
          </a:p>
          <a:p>
            <a:pPr lvl="1"/>
            <a:r>
              <a:rPr lang="en-US" dirty="0" smtClean="0"/>
              <a:t>Zones of the City – Disadvantaged Community (DAC) receives water from these sources</a:t>
            </a:r>
          </a:p>
          <a:p>
            <a:r>
              <a:rPr lang="en-US" dirty="0" smtClean="0"/>
              <a:t>Water Rates</a:t>
            </a:r>
          </a:p>
          <a:p>
            <a:pPr lvl="1"/>
            <a:r>
              <a:rPr lang="en-US" dirty="0" smtClean="0"/>
              <a:t>Over a year long process to raise rates that would fund very specific improvements</a:t>
            </a:r>
          </a:p>
          <a:p>
            <a:pPr lvl="1"/>
            <a:r>
              <a:rPr lang="en-US" dirty="0" smtClean="0"/>
              <a:t>Use of funding for other purposes </a:t>
            </a:r>
          </a:p>
          <a:p>
            <a:pPr lvl="1"/>
            <a:endParaRPr lang="en-US" dirty="0" smtClean="0"/>
          </a:p>
          <a:p>
            <a:endParaRPr lang="en-US" dirty="0"/>
          </a:p>
        </p:txBody>
      </p:sp>
      <p:sp>
        <p:nvSpPr>
          <p:cNvPr id="4" name="TextBox 3"/>
          <p:cNvSpPr txBox="1"/>
          <p:nvPr/>
        </p:nvSpPr>
        <p:spPr>
          <a:xfrm rot="20801981">
            <a:off x="6057900" y="791751"/>
            <a:ext cx="3505200" cy="1754326"/>
          </a:xfrm>
          <a:prstGeom prst="rect">
            <a:avLst/>
          </a:prstGeom>
          <a:noFill/>
        </p:spPr>
        <p:txBody>
          <a:bodyPr wrap="square" rtlCol="0">
            <a:spAutoFit/>
          </a:bodyPr>
          <a:lstStyle/>
          <a:p>
            <a:r>
              <a:rPr lang="en-US" dirty="0" smtClean="0"/>
              <a:t>“We drink the filtered water from the fridge but it makes me sick to my stomach to think that I have been giving my children contaminated water”</a:t>
            </a:r>
          </a:p>
          <a:p>
            <a:pPr algn="r"/>
            <a:r>
              <a:rPr lang="en-US" dirty="0"/>
              <a:t>	</a:t>
            </a:r>
            <a:r>
              <a:rPr lang="en-US" dirty="0" smtClean="0"/>
              <a:t>	</a:t>
            </a:r>
            <a:r>
              <a:rPr lang="en-US" sz="900" dirty="0" smtClean="0"/>
              <a:t>email from concerned mother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4597718"/>
            <a:ext cx="5486400" cy="2045970"/>
          </a:xfrm>
          <a:prstGeom prst="rect">
            <a:avLst/>
          </a:prstGeom>
        </p:spPr>
      </p:pic>
    </p:spTree>
    <p:extLst>
      <p:ext uri="{BB962C8B-B14F-4D97-AF65-F5344CB8AC3E}">
        <p14:creationId xmlns:p14="http://schemas.microsoft.com/office/powerpoint/2010/main" val="259991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Fullerton’s Water System</a:t>
            </a:r>
            <a:endParaRPr lang="en-US" dirty="0"/>
          </a:p>
        </p:txBody>
      </p:sp>
      <p:sp>
        <p:nvSpPr>
          <p:cNvPr id="3" name="Content Placeholder 2"/>
          <p:cNvSpPr>
            <a:spLocks noGrp="1"/>
          </p:cNvSpPr>
          <p:nvPr>
            <p:ph idx="1"/>
          </p:nvPr>
        </p:nvSpPr>
        <p:spPr>
          <a:xfrm>
            <a:off x="677334" y="1502242"/>
            <a:ext cx="5809730" cy="5010721"/>
          </a:xfrm>
        </p:spPr>
        <p:txBody>
          <a:bodyPr>
            <a:normAutofit/>
          </a:bodyPr>
          <a:lstStyle/>
          <a:p>
            <a:pPr>
              <a:spcAft>
                <a:spcPts val="1200"/>
              </a:spcAft>
            </a:pPr>
            <a:r>
              <a:rPr lang="en-US" dirty="0" smtClean="0">
                <a:latin typeface="+mj-lt"/>
              </a:rPr>
              <a:t>City founded in 1887 – Incorporated in 1904 – currently 22.3 square miles</a:t>
            </a:r>
          </a:p>
          <a:p>
            <a:pPr>
              <a:spcAft>
                <a:spcPts val="1200"/>
              </a:spcAft>
            </a:pPr>
            <a:r>
              <a:rPr lang="en-US" dirty="0" smtClean="0">
                <a:latin typeface="+mj-lt"/>
              </a:rPr>
              <a:t>The City was an agricultural </a:t>
            </a:r>
            <a:r>
              <a:rPr lang="en-US" dirty="0">
                <a:latin typeface="+mj-lt"/>
              </a:rPr>
              <a:t>community that specialized in growing oranges and walnuts. In order to serve this growing agricultural and domestic community, a municipal water system was formed on August 25, </a:t>
            </a:r>
            <a:r>
              <a:rPr lang="en-US" dirty="0" smtClean="0">
                <a:latin typeface="+mj-lt"/>
              </a:rPr>
              <a:t>1906 </a:t>
            </a:r>
          </a:p>
          <a:p>
            <a:pPr>
              <a:lnSpc>
                <a:spcPct val="100000"/>
              </a:lnSpc>
              <a:spcBef>
                <a:spcPts val="50"/>
              </a:spcBef>
              <a:spcAft>
                <a:spcPts val="1200"/>
              </a:spcAft>
            </a:pPr>
            <a:r>
              <a:rPr lang="en-US" dirty="0" smtClean="0">
                <a:latin typeface="+mj-lt"/>
              </a:rPr>
              <a:t>As </a:t>
            </a:r>
            <a:r>
              <a:rPr lang="en-US" dirty="0">
                <a:latin typeface="+mj-lt"/>
              </a:rPr>
              <a:t>the City continued to grow and change from an agricultural community to an urban community, the need for additional sources of water was needed for economic </a:t>
            </a:r>
            <a:r>
              <a:rPr lang="en-US" dirty="0" smtClean="0">
                <a:latin typeface="+mj-lt"/>
              </a:rPr>
              <a:t>growth</a:t>
            </a:r>
            <a:endParaRPr lang="en-US" dirty="0" smtClean="0">
              <a:latin typeface="+mj-lt"/>
              <a:cs typeface="Times New Roman"/>
            </a:endParaRPr>
          </a:p>
          <a:p>
            <a:pPr>
              <a:spcBef>
                <a:spcPts val="50"/>
              </a:spcBef>
              <a:spcAft>
                <a:spcPts val="1200"/>
              </a:spcAft>
            </a:pPr>
            <a:r>
              <a:rPr lang="en-US" dirty="0">
                <a:cs typeface="Times New Roman"/>
              </a:rPr>
              <a:t>Home to several major college campuses, regional hospital, and many businesses</a:t>
            </a:r>
          </a:p>
          <a:p>
            <a:pPr>
              <a:lnSpc>
                <a:spcPct val="100000"/>
              </a:lnSpc>
              <a:spcBef>
                <a:spcPts val="50"/>
              </a:spcBef>
              <a:spcAft>
                <a:spcPts val="1200"/>
              </a:spcAft>
            </a:pPr>
            <a:r>
              <a:rPr lang="en-US" dirty="0" smtClean="0">
                <a:latin typeface="+mj-lt"/>
                <a:cs typeface="Times New Roman"/>
              </a:rPr>
              <a:t>Water system serves about 142,000 </a:t>
            </a:r>
            <a:r>
              <a:rPr lang="en-US" dirty="0">
                <a:latin typeface="+mj-lt"/>
                <a:cs typeface="Times New Roman"/>
              </a:rPr>
              <a:t>residents</a:t>
            </a:r>
          </a:p>
          <a:p>
            <a:pPr>
              <a:spcAft>
                <a:spcPts val="1200"/>
              </a:spcAft>
            </a:pPr>
            <a:endParaRPr lang="en-US" dirty="0">
              <a:latin typeface="+mj-lt"/>
            </a:endParaRPr>
          </a:p>
        </p:txBody>
      </p:sp>
      <p:pic>
        <p:nvPicPr>
          <p:cNvPr id="4" name="Picture 3"/>
          <p:cNvPicPr>
            <a:picLocks noChangeAspect="1"/>
          </p:cNvPicPr>
          <p:nvPr/>
        </p:nvPicPr>
        <p:blipFill>
          <a:blip r:embed="rId3"/>
          <a:stretch>
            <a:fillRect/>
          </a:stretch>
        </p:blipFill>
        <p:spPr>
          <a:xfrm>
            <a:off x="6487064" y="1996308"/>
            <a:ext cx="3063141" cy="3222680"/>
          </a:xfrm>
          <a:prstGeom prst="rect">
            <a:avLst/>
          </a:prstGeom>
        </p:spPr>
      </p:pic>
    </p:spTree>
    <p:extLst>
      <p:ext uri="{BB962C8B-B14F-4D97-AF65-F5344CB8AC3E}">
        <p14:creationId xmlns:p14="http://schemas.microsoft.com/office/powerpoint/2010/main" val="3682462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7200"/>
            <a:ext cx="8596668" cy="1320800"/>
          </a:xfrm>
        </p:spPr>
        <p:txBody>
          <a:bodyPr>
            <a:normAutofit/>
          </a:bodyPr>
          <a:lstStyle/>
          <a:p>
            <a:r>
              <a:rPr lang="en-US" dirty="0" smtClean="0"/>
              <a:t>Other potential items</a:t>
            </a:r>
            <a:r>
              <a:rPr lang="en-US" dirty="0"/>
              <a:t/>
            </a:r>
            <a:br>
              <a:rPr lang="en-US" dirty="0"/>
            </a:br>
            <a:endParaRPr lang="en-US" dirty="0"/>
          </a:p>
        </p:txBody>
      </p:sp>
      <p:sp>
        <p:nvSpPr>
          <p:cNvPr id="3" name="Content Placeholder 2"/>
          <p:cNvSpPr>
            <a:spLocks noGrp="1"/>
          </p:cNvSpPr>
          <p:nvPr>
            <p:ph idx="1"/>
          </p:nvPr>
        </p:nvSpPr>
        <p:spPr>
          <a:xfrm>
            <a:off x="677334" y="1221793"/>
            <a:ext cx="8596668" cy="3880773"/>
          </a:xfrm>
        </p:spPr>
        <p:txBody>
          <a:bodyPr/>
          <a:lstStyle/>
          <a:p>
            <a:r>
              <a:rPr lang="en-US" dirty="0" smtClean="0"/>
              <a:t>Hazardous Waste Potential</a:t>
            </a:r>
          </a:p>
          <a:p>
            <a:r>
              <a:rPr lang="en-US" dirty="0" smtClean="0"/>
              <a:t>Ability to obtain grants with Response Level vs MCL</a:t>
            </a:r>
          </a:p>
          <a:p>
            <a:r>
              <a:rPr lang="en-US" dirty="0" smtClean="0"/>
              <a:t>Staffing and training</a:t>
            </a:r>
          </a:p>
          <a:p>
            <a:r>
              <a:rPr lang="en-US" dirty="0" smtClean="0"/>
              <a:t>Public education and understanding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674" y="3317113"/>
            <a:ext cx="5238750" cy="2857500"/>
          </a:xfrm>
          <a:prstGeom prst="rect">
            <a:avLst/>
          </a:prstGeom>
          <a:solidFill>
            <a:schemeClr val="bg1"/>
          </a:solidFill>
          <a:ln w="28575">
            <a:solidFill>
              <a:schemeClr val="accent1"/>
            </a:solidFill>
          </a:ln>
        </p:spPr>
      </p:pic>
    </p:spTree>
    <p:extLst>
      <p:ext uri="{BB962C8B-B14F-4D97-AF65-F5344CB8AC3E}">
        <p14:creationId xmlns:p14="http://schemas.microsoft.com/office/powerpoint/2010/main" val="383167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Fullerton</a:t>
            </a:r>
            <a:endParaRPr lang="en-US" dirty="0"/>
          </a:p>
        </p:txBody>
      </p:sp>
      <p:sp>
        <p:nvSpPr>
          <p:cNvPr id="3" name="Content Placeholder 2"/>
          <p:cNvSpPr>
            <a:spLocks noGrp="1"/>
          </p:cNvSpPr>
          <p:nvPr>
            <p:ph idx="1"/>
          </p:nvPr>
        </p:nvSpPr>
        <p:spPr>
          <a:xfrm>
            <a:off x="677334" y="1518321"/>
            <a:ext cx="9057216" cy="5165309"/>
          </a:xfrm>
        </p:spPr>
        <p:txBody>
          <a:bodyPr/>
          <a:lstStyle/>
          <a:p>
            <a:r>
              <a:rPr lang="en-US" sz="2400" dirty="0" smtClean="0"/>
              <a:t>Activate Import Water Connection for eastern side of City</a:t>
            </a:r>
          </a:p>
          <a:p>
            <a:r>
              <a:rPr lang="en-US" sz="2400" dirty="0" smtClean="0"/>
              <a:t>Continue working with OCWD and Division of Drinking Water on testing and treatment options</a:t>
            </a:r>
          </a:p>
          <a:p>
            <a:r>
              <a:rPr lang="en-US" sz="2400" dirty="0" smtClean="0"/>
              <a:t>City Council consideration of situation and options – including rate increase for import water</a:t>
            </a:r>
          </a:p>
          <a:p>
            <a:r>
              <a:rPr lang="en-US" sz="2400" dirty="0" smtClean="0"/>
              <a:t>Continue public outreach and community meetings</a:t>
            </a:r>
          </a:p>
          <a:p>
            <a:pPr marL="0" indent="0">
              <a:buNone/>
            </a:pPr>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069" y="4410918"/>
            <a:ext cx="4564889" cy="2447081"/>
          </a:xfrm>
          <a:prstGeom prst="rect">
            <a:avLst/>
          </a:prstGeom>
        </p:spPr>
      </p:pic>
    </p:spTree>
    <p:extLst>
      <p:ext uri="{BB962C8B-B14F-4D97-AF65-F5344CB8AC3E}">
        <p14:creationId xmlns:p14="http://schemas.microsoft.com/office/powerpoint/2010/main" val="3339339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Advice </a:t>
            </a:r>
            <a:r>
              <a:rPr lang="en-US" dirty="0" smtClean="0"/>
              <a:t>for </a:t>
            </a:r>
            <a:r>
              <a:rPr lang="en-US" dirty="0"/>
              <a:t>other retailers</a:t>
            </a:r>
            <a:br>
              <a:rPr lang="en-US" dirty="0"/>
            </a:br>
            <a:endParaRPr lang="en-US" dirty="0"/>
          </a:p>
        </p:txBody>
      </p:sp>
      <p:sp>
        <p:nvSpPr>
          <p:cNvPr id="3" name="Content Placeholder 2"/>
          <p:cNvSpPr>
            <a:spLocks noGrp="1"/>
          </p:cNvSpPr>
          <p:nvPr>
            <p:ph idx="1"/>
          </p:nvPr>
        </p:nvSpPr>
        <p:spPr>
          <a:xfrm>
            <a:off x="677334" y="1441250"/>
            <a:ext cx="8596668" cy="3880773"/>
          </a:xfrm>
        </p:spPr>
        <p:txBody>
          <a:bodyPr/>
          <a:lstStyle/>
          <a:p>
            <a:r>
              <a:rPr lang="en-US" dirty="0" smtClean="0"/>
              <a:t>Stay involved</a:t>
            </a:r>
          </a:p>
          <a:p>
            <a:r>
              <a:rPr lang="en-US" dirty="0" smtClean="0"/>
              <a:t>Work with partner organizations</a:t>
            </a:r>
          </a:p>
          <a:p>
            <a:r>
              <a:rPr lang="en-US" dirty="0" smtClean="0"/>
              <a:t>Engage with Regulators and Legislators – ensure broader approach to future contaminants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475" y="3264461"/>
            <a:ext cx="4391025" cy="2922028"/>
          </a:xfrm>
          <a:prstGeom prst="rect">
            <a:avLst/>
          </a:prstGeom>
          <a:solidFill>
            <a:schemeClr val="bg1"/>
          </a:solidFill>
          <a:ln w="19050">
            <a:solidFill>
              <a:schemeClr val="accent1"/>
            </a:solidFill>
          </a:ln>
        </p:spPr>
      </p:pic>
    </p:spTree>
    <p:extLst>
      <p:ext uri="{BB962C8B-B14F-4D97-AF65-F5344CB8AC3E}">
        <p14:creationId xmlns:p14="http://schemas.microsoft.com/office/powerpoint/2010/main" val="3214470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Thank you</a:t>
            </a:r>
            <a:endParaRPr lang="en-US" sz="2400" dirty="0"/>
          </a:p>
        </p:txBody>
      </p:sp>
      <p:sp>
        <p:nvSpPr>
          <p:cNvPr id="5" name="Text Placeholder 4"/>
          <p:cNvSpPr>
            <a:spLocks noGrp="1"/>
          </p:cNvSpPr>
          <p:nvPr>
            <p:ph type="body" idx="1"/>
          </p:nvPr>
        </p:nvSpPr>
        <p:spPr/>
        <p:txBody>
          <a:bodyPr/>
          <a:lstStyle/>
          <a:p>
            <a:r>
              <a:rPr lang="en-US" dirty="0" smtClean="0"/>
              <a:t>Meg McWade, City of Fullerton</a:t>
            </a:r>
          </a:p>
          <a:p>
            <a:r>
              <a:rPr lang="en-US" dirty="0" smtClean="0"/>
              <a:t>mmcwade@cityoffullerton.com</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600" y="919543"/>
            <a:ext cx="5219701" cy="3253613"/>
          </a:xfrm>
          <a:prstGeom prst="rect">
            <a:avLst/>
          </a:prstGeom>
        </p:spPr>
      </p:pic>
    </p:spTree>
    <p:extLst>
      <p:ext uri="{BB962C8B-B14F-4D97-AF65-F5344CB8AC3E}">
        <p14:creationId xmlns:p14="http://schemas.microsoft.com/office/powerpoint/2010/main" val="2870254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840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Fullerton’s Water System, cont.</a:t>
            </a:r>
            <a:endParaRPr lang="en-US" dirty="0"/>
          </a:p>
        </p:txBody>
      </p:sp>
      <p:sp>
        <p:nvSpPr>
          <p:cNvPr id="3" name="Content Placeholder 2"/>
          <p:cNvSpPr>
            <a:spLocks noGrp="1"/>
          </p:cNvSpPr>
          <p:nvPr>
            <p:ph idx="1"/>
          </p:nvPr>
        </p:nvSpPr>
        <p:spPr>
          <a:xfrm>
            <a:off x="763598" y="1496355"/>
            <a:ext cx="8596668" cy="3880773"/>
          </a:xfrm>
        </p:spPr>
        <p:txBody>
          <a:bodyPr>
            <a:normAutofit lnSpcReduction="10000"/>
          </a:bodyPr>
          <a:lstStyle/>
          <a:p>
            <a:pPr>
              <a:lnSpc>
                <a:spcPct val="200000"/>
              </a:lnSpc>
              <a:spcBef>
                <a:spcPts val="50"/>
              </a:spcBef>
            </a:pPr>
            <a:r>
              <a:rPr lang="en-US" dirty="0" smtClean="0"/>
              <a:t>10 Wells (oldest drilled in 1927)</a:t>
            </a:r>
          </a:p>
          <a:p>
            <a:pPr>
              <a:lnSpc>
                <a:spcPct val="200000"/>
              </a:lnSpc>
              <a:spcBef>
                <a:spcPts val="50"/>
              </a:spcBef>
            </a:pPr>
            <a:r>
              <a:rPr lang="en-US" dirty="0" smtClean="0"/>
              <a:t>6 Active </a:t>
            </a:r>
            <a:r>
              <a:rPr lang="en-US" dirty="0"/>
              <a:t>MWD </a:t>
            </a:r>
            <a:r>
              <a:rPr lang="en-US" dirty="0" smtClean="0"/>
              <a:t>Connections (soon to be 7)</a:t>
            </a:r>
          </a:p>
          <a:p>
            <a:pPr>
              <a:lnSpc>
                <a:spcPct val="200000"/>
              </a:lnSpc>
              <a:spcBef>
                <a:spcPts val="50"/>
              </a:spcBef>
            </a:pPr>
            <a:r>
              <a:rPr lang="en-US" dirty="0"/>
              <a:t>14 Booster Stations</a:t>
            </a:r>
          </a:p>
          <a:p>
            <a:pPr>
              <a:lnSpc>
                <a:spcPct val="200000"/>
              </a:lnSpc>
              <a:spcBef>
                <a:spcPts val="50"/>
              </a:spcBef>
            </a:pPr>
            <a:r>
              <a:rPr lang="en-US" dirty="0" smtClean="0"/>
              <a:t>67.5 Million Gallons Storage Capacity</a:t>
            </a:r>
            <a:endParaRPr lang="en-US" dirty="0"/>
          </a:p>
          <a:p>
            <a:pPr>
              <a:lnSpc>
                <a:spcPct val="200000"/>
              </a:lnSpc>
              <a:spcBef>
                <a:spcPts val="50"/>
              </a:spcBef>
            </a:pPr>
            <a:r>
              <a:rPr lang="en-US" dirty="0" smtClean="0"/>
              <a:t>21.3 MGD Average Daily Water Consumption</a:t>
            </a:r>
          </a:p>
          <a:p>
            <a:pPr>
              <a:lnSpc>
                <a:spcPct val="200000"/>
              </a:lnSpc>
              <a:spcBef>
                <a:spcPts val="50"/>
              </a:spcBef>
            </a:pPr>
            <a:r>
              <a:rPr lang="en-US" dirty="0" smtClean="0"/>
              <a:t>36.0 MGD Peak Demand</a:t>
            </a:r>
          </a:p>
          <a:p>
            <a:pPr>
              <a:lnSpc>
                <a:spcPct val="200000"/>
              </a:lnSpc>
              <a:spcBef>
                <a:spcPts val="50"/>
              </a:spcBef>
            </a:pPr>
            <a:r>
              <a:rPr lang="en-US" dirty="0" smtClean="0">
                <a:latin typeface="Trebuchet MS" panose="020B0603020202020204" pitchFamily="34" charset="0"/>
                <a:cs typeface="Times New Roman"/>
              </a:rPr>
              <a:t>Over 420 Miles of Pipeline (over half of which exceed useful life)</a:t>
            </a:r>
          </a:p>
        </p:txBody>
      </p:sp>
      <p:pic>
        <p:nvPicPr>
          <p:cNvPr id="4" name="Picture 3"/>
          <p:cNvPicPr>
            <a:picLocks noChangeAspect="1"/>
          </p:cNvPicPr>
          <p:nvPr/>
        </p:nvPicPr>
        <p:blipFill>
          <a:blip r:embed="rId3"/>
          <a:stretch>
            <a:fillRect/>
          </a:stretch>
        </p:blipFill>
        <p:spPr>
          <a:xfrm>
            <a:off x="7096563" y="1394586"/>
            <a:ext cx="2686050" cy="1685925"/>
          </a:xfrm>
          <a:prstGeom prst="rect">
            <a:avLst/>
          </a:prstGeom>
        </p:spPr>
      </p:pic>
    </p:spTree>
    <p:extLst>
      <p:ext uri="{BB962C8B-B14F-4D97-AF65-F5344CB8AC3E}">
        <p14:creationId xmlns:p14="http://schemas.microsoft.com/office/powerpoint/2010/main" val="2662900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Fullerton’s Sources of Water</a:t>
            </a:r>
            <a:endParaRPr lang="en-US" dirty="0"/>
          </a:p>
        </p:txBody>
      </p:sp>
      <p:sp>
        <p:nvSpPr>
          <p:cNvPr id="3" name="Content Placeholder 2"/>
          <p:cNvSpPr>
            <a:spLocks noGrp="1"/>
          </p:cNvSpPr>
          <p:nvPr>
            <p:ph idx="1"/>
          </p:nvPr>
        </p:nvSpPr>
        <p:spPr>
          <a:xfrm>
            <a:off x="634190" y="1634374"/>
            <a:ext cx="5939126" cy="3880773"/>
          </a:xfrm>
        </p:spPr>
        <p:txBody>
          <a:bodyPr>
            <a:normAutofit fontScale="25000" lnSpcReduction="20000"/>
          </a:bodyPr>
          <a:lstStyle/>
          <a:p>
            <a:pPr>
              <a:spcBef>
                <a:spcPts val="50"/>
              </a:spcBef>
              <a:spcAft>
                <a:spcPts val="1200"/>
              </a:spcAft>
            </a:pPr>
            <a:r>
              <a:rPr lang="en-US" sz="7200" dirty="0" smtClean="0"/>
              <a:t>The </a:t>
            </a:r>
            <a:r>
              <a:rPr lang="en-US" sz="7200" dirty="0"/>
              <a:t>City relies on a combination of imported water and local groundwater to meet its water needs</a:t>
            </a:r>
            <a:r>
              <a:rPr lang="en-US" sz="7200" dirty="0" smtClean="0"/>
              <a:t>.</a:t>
            </a:r>
            <a:r>
              <a:rPr lang="en-US" sz="7200" dirty="0"/>
              <a:t> </a:t>
            </a:r>
            <a:endParaRPr lang="en-US" sz="7200" dirty="0" smtClean="0"/>
          </a:p>
          <a:p>
            <a:pPr lvl="1">
              <a:spcBef>
                <a:spcPts val="50"/>
              </a:spcBef>
              <a:spcAft>
                <a:spcPts val="1200"/>
              </a:spcAft>
            </a:pPr>
            <a:r>
              <a:rPr lang="en-US" sz="7200" dirty="0" smtClean="0"/>
              <a:t>75</a:t>
            </a:r>
            <a:r>
              <a:rPr lang="en-US" sz="7200" dirty="0"/>
              <a:t>% groundwater </a:t>
            </a:r>
          </a:p>
          <a:p>
            <a:pPr lvl="1">
              <a:spcBef>
                <a:spcPts val="50"/>
              </a:spcBef>
              <a:spcAft>
                <a:spcPts val="1200"/>
              </a:spcAft>
            </a:pPr>
            <a:r>
              <a:rPr lang="en-US" sz="7200" dirty="0"/>
              <a:t>25% </a:t>
            </a:r>
            <a:r>
              <a:rPr lang="en-US" sz="7200" dirty="0" smtClean="0"/>
              <a:t>imported</a:t>
            </a:r>
          </a:p>
          <a:p>
            <a:pPr>
              <a:lnSpc>
                <a:spcPct val="100000"/>
              </a:lnSpc>
              <a:spcBef>
                <a:spcPts val="50"/>
              </a:spcBef>
              <a:spcAft>
                <a:spcPts val="1200"/>
              </a:spcAft>
            </a:pPr>
            <a:r>
              <a:rPr lang="en-US" sz="7200" dirty="0" smtClean="0"/>
              <a:t>The City partners with </a:t>
            </a:r>
            <a:r>
              <a:rPr lang="en-US" sz="7200" dirty="0"/>
              <a:t>two primary </a:t>
            </a:r>
            <a:r>
              <a:rPr lang="en-US" sz="7200" dirty="0" smtClean="0"/>
              <a:t>agencies </a:t>
            </a:r>
          </a:p>
          <a:p>
            <a:pPr lvl="1">
              <a:spcBef>
                <a:spcPts val="50"/>
              </a:spcBef>
              <a:spcAft>
                <a:spcPts val="1200"/>
              </a:spcAft>
            </a:pPr>
            <a:r>
              <a:rPr lang="en-US" sz="7200" dirty="0" smtClean="0"/>
              <a:t>Orange County Water District (OCWD) – Groundwater </a:t>
            </a:r>
          </a:p>
          <a:p>
            <a:pPr lvl="1">
              <a:spcBef>
                <a:spcPts val="50"/>
              </a:spcBef>
              <a:spcAft>
                <a:spcPts val="1200"/>
              </a:spcAft>
            </a:pPr>
            <a:r>
              <a:rPr lang="en-US" sz="7200" dirty="0" smtClean="0"/>
              <a:t>Metropolitan Water District of Southern California (MWD) – Import Water</a:t>
            </a:r>
          </a:p>
          <a:p>
            <a:pPr>
              <a:spcBef>
                <a:spcPts val="50"/>
              </a:spcBef>
              <a:spcAft>
                <a:spcPts val="1200"/>
              </a:spcAft>
            </a:pPr>
            <a:r>
              <a:rPr lang="en-US" sz="7200" dirty="0" smtClean="0"/>
              <a:t>Goal is to provide a safe </a:t>
            </a:r>
            <a:r>
              <a:rPr lang="en-US" sz="7200" dirty="0"/>
              <a:t>and reliable water supply that will continue to serve the community in periods of drought and shortage</a:t>
            </a:r>
            <a:r>
              <a:rPr lang="en-US" sz="7200" dirty="0" smtClean="0"/>
              <a:t>.</a:t>
            </a:r>
          </a:p>
          <a:p>
            <a:pPr>
              <a:spcBef>
                <a:spcPts val="50"/>
              </a:spcBef>
              <a:spcAft>
                <a:spcPts val="1200"/>
              </a:spcAft>
            </a:pPr>
            <a:r>
              <a:rPr lang="en-US" sz="7200" dirty="0" smtClean="0"/>
              <a:t>Groundwater is local, reliable, and least expensive source of water</a:t>
            </a:r>
            <a:endParaRPr lang="en-US" sz="7200" dirty="0"/>
          </a:p>
          <a:p>
            <a:pPr>
              <a:lnSpc>
                <a:spcPct val="100000"/>
              </a:lnSpc>
              <a:spcBef>
                <a:spcPts val="50"/>
              </a:spcBef>
              <a:spcAft>
                <a:spcPts val="1200"/>
              </a:spcAft>
            </a:pPr>
            <a:endParaRPr lang="en-US" b="1" dirty="0">
              <a:latin typeface="Times New Roman"/>
              <a:cs typeface="Times New Roman"/>
            </a:endParaRPr>
          </a:p>
          <a:p>
            <a:pPr>
              <a:spcAft>
                <a:spcPts val="1200"/>
              </a:spcAft>
            </a:pPr>
            <a:endParaRPr lang="en-US" dirty="0"/>
          </a:p>
        </p:txBody>
      </p:sp>
      <p:pic>
        <p:nvPicPr>
          <p:cNvPr id="4" name="Picture 3"/>
          <p:cNvPicPr>
            <a:picLocks noChangeAspect="1"/>
          </p:cNvPicPr>
          <p:nvPr/>
        </p:nvPicPr>
        <p:blipFill>
          <a:blip r:embed="rId3"/>
          <a:stretch>
            <a:fillRect/>
          </a:stretch>
        </p:blipFill>
        <p:spPr>
          <a:xfrm>
            <a:off x="6616460" y="1566220"/>
            <a:ext cx="4854365" cy="3713143"/>
          </a:xfrm>
          <a:prstGeom prst="rect">
            <a:avLst/>
          </a:prstGeom>
        </p:spPr>
      </p:pic>
    </p:spTree>
    <p:extLst>
      <p:ext uri="{BB962C8B-B14F-4D97-AF65-F5344CB8AC3E}">
        <p14:creationId xmlns:p14="http://schemas.microsoft.com/office/powerpoint/2010/main" val="2867597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47427" y="1929942"/>
            <a:ext cx="9049647" cy="4754193"/>
          </a:xfrm>
          <a:prstGeom prst="rect">
            <a:avLst/>
          </a:prstGeom>
        </p:spPr>
      </p:pic>
      <p:sp>
        <p:nvSpPr>
          <p:cNvPr id="2" name="Title 1"/>
          <p:cNvSpPr>
            <a:spLocks noGrp="1"/>
          </p:cNvSpPr>
          <p:nvPr>
            <p:ph type="title"/>
          </p:nvPr>
        </p:nvSpPr>
        <p:spPr>
          <a:xfrm>
            <a:off x="600152" y="94445"/>
            <a:ext cx="8596668" cy="1320800"/>
          </a:xfrm>
        </p:spPr>
        <p:txBody>
          <a:bodyPr/>
          <a:lstStyle/>
          <a:p>
            <a:r>
              <a:rPr lang="en-US" dirty="0" smtClean="0"/>
              <a:t>PFAS – “Forever Chemical”</a:t>
            </a:r>
            <a:endParaRPr lang="en-US" dirty="0"/>
          </a:p>
        </p:txBody>
      </p:sp>
      <p:sp>
        <p:nvSpPr>
          <p:cNvPr id="6" name="Content Placeholder 2"/>
          <p:cNvSpPr txBox="1">
            <a:spLocks/>
          </p:cNvSpPr>
          <p:nvPr/>
        </p:nvSpPr>
        <p:spPr bwMode="auto">
          <a:xfrm>
            <a:off x="226573" y="699295"/>
            <a:ext cx="11514666" cy="146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78" indent="-457178" defTabSz="1219140">
              <a:spcBef>
                <a:spcPts val="0"/>
              </a:spcBef>
              <a:spcAft>
                <a:spcPts val="0"/>
              </a:spcAft>
              <a:defRPr/>
            </a:pPr>
            <a:r>
              <a:rPr lang="en-US" altLang="en-US" sz="2400" dirty="0">
                <a:cs typeface="Arial" panose="020B0604020202020204" pitchFamily="34" charset="0"/>
              </a:rPr>
              <a:t>PFAS = Per- and Polyfluoroalkyl Substances  (family of 1000s of chemicals)</a:t>
            </a:r>
          </a:p>
          <a:p>
            <a:pPr marL="0" indent="0" defTabSz="1219140">
              <a:spcBef>
                <a:spcPts val="0"/>
              </a:spcBef>
              <a:spcAft>
                <a:spcPts val="0"/>
              </a:spcAft>
              <a:buNone/>
              <a:defRPr/>
            </a:pPr>
            <a:endParaRPr lang="en-US" altLang="en-US" sz="600" dirty="0">
              <a:cs typeface="Arial" panose="020B0604020202020204" pitchFamily="34" charset="0"/>
            </a:endParaRPr>
          </a:p>
          <a:p>
            <a:pPr marL="457178" indent="-457178" defTabSz="1219140">
              <a:spcBef>
                <a:spcPts val="0"/>
              </a:spcBef>
              <a:spcAft>
                <a:spcPts val="0"/>
              </a:spcAft>
              <a:defRPr/>
            </a:pPr>
            <a:r>
              <a:rPr lang="en-US" altLang="en-US" sz="2400" dirty="0">
                <a:cs typeface="Arial" panose="020B0604020202020204" pitchFamily="34" charset="0"/>
              </a:rPr>
              <a:t>PFOA = Perfluorooctanoic Acid (C</a:t>
            </a:r>
            <a:r>
              <a:rPr lang="en-US" altLang="en-US" sz="2400" baseline="-25000" dirty="0">
                <a:cs typeface="Arial" panose="020B0604020202020204" pitchFamily="34" charset="0"/>
              </a:rPr>
              <a:t>8</a:t>
            </a:r>
            <a:r>
              <a:rPr lang="en-US" altLang="en-US" sz="2400" dirty="0">
                <a:cs typeface="Arial" panose="020B0604020202020204" pitchFamily="34" charset="0"/>
              </a:rPr>
              <a:t>HF</a:t>
            </a:r>
            <a:r>
              <a:rPr lang="en-US" altLang="en-US" sz="2400" baseline="-25000" dirty="0">
                <a:cs typeface="Arial" panose="020B0604020202020204" pitchFamily="34" charset="0"/>
              </a:rPr>
              <a:t>15</a:t>
            </a:r>
            <a:r>
              <a:rPr lang="en-US" altLang="en-US" sz="2400" dirty="0">
                <a:cs typeface="Arial" panose="020B0604020202020204" pitchFamily="34" charset="0"/>
              </a:rPr>
              <a:t>O</a:t>
            </a:r>
            <a:r>
              <a:rPr lang="en-US" altLang="en-US" sz="2400" baseline="-25000" dirty="0">
                <a:cs typeface="Arial" panose="020B0604020202020204" pitchFamily="34" charset="0"/>
              </a:rPr>
              <a:t>2</a:t>
            </a:r>
            <a:r>
              <a:rPr lang="en-US" altLang="en-US" sz="2400" dirty="0">
                <a:cs typeface="Arial" panose="020B0604020202020204" pitchFamily="34" charset="0"/>
              </a:rPr>
              <a:t>)</a:t>
            </a:r>
          </a:p>
          <a:p>
            <a:pPr marL="0" indent="0" defTabSz="1219140">
              <a:spcBef>
                <a:spcPts val="0"/>
              </a:spcBef>
              <a:spcAft>
                <a:spcPts val="0"/>
              </a:spcAft>
              <a:buNone/>
              <a:defRPr/>
            </a:pPr>
            <a:endParaRPr lang="en-US" altLang="en-US" sz="600" dirty="0">
              <a:cs typeface="Arial" panose="020B0604020202020204" pitchFamily="34" charset="0"/>
            </a:endParaRPr>
          </a:p>
          <a:p>
            <a:pPr marL="457178" indent="-457178" defTabSz="1219140">
              <a:spcBef>
                <a:spcPts val="0"/>
              </a:spcBef>
              <a:spcAft>
                <a:spcPts val="0"/>
              </a:spcAft>
              <a:defRPr/>
            </a:pPr>
            <a:r>
              <a:rPr lang="en-US" altLang="en-US" sz="2400" dirty="0">
                <a:cs typeface="Arial" panose="020B0604020202020204" pitchFamily="34" charset="0"/>
              </a:rPr>
              <a:t>PFOS = Perfluorooctane Sulfonate (C</a:t>
            </a:r>
            <a:r>
              <a:rPr lang="en-US" altLang="en-US" sz="2400" baseline="-25000" dirty="0">
                <a:cs typeface="Arial" panose="020B0604020202020204" pitchFamily="34" charset="0"/>
              </a:rPr>
              <a:t>8</a:t>
            </a:r>
            <a:r>
              <a:rPr lang="en-US" altLang="en-US" sz="2400" dirty="0">
                <a:cs typeface="Arial" panose="020B0604020202020204" pitchFamily="34" charset="0"/>
              </a:rPr>
              <a:t>HF</a:t>
            </a:r>
            <a:r>
              <a:rPr lang="en-US" altLang="en-US" sz="2400" baseline="-25000" dirty="0">
                <a:cs typeface="Arial" panose="020B0604020202020204" pitchFamily="34" charset="0"/>
              </a:rPr>
              <a:t>17</a:t>
            </a:r>
            <a:r>
              <a:rPr lang="en-US" altLang="en-US" sz="2400" dirty="0">
                <a:cs typeface="Arial" panose="020B0604020202020204" pitchFamily="34" charset="0"/>
              </a:rPr>
              <a:t>O</a:t>
            </a:r>
            <a:r>
              <a:rPr lang="en-US" altLang="en-US" sz="2400" baseline="-25000" dirty="0">
                <a:cs typeface="Arial" panose="020B0604020202020204" pitchFamily="34" charset="0"/>
              </a:rPr>
              <a:t>3</a:t>
            </a:r>
            <a:r>
              <a:rPr lang="en-US" altLang="en-US" sz="2400" dirty="0">
                <a:cs typeface="Arial" panose="020B0604020202020204" pitchFamily="34" charset="0"/>
              </a:rPr>
              <a:t>S)</a:t>
            </a:r>
          </a:p>
        </p:txBody>
      </p:sp>
    </p:spTree>
    <p:extLst>
      <p:ext uri="{BB962C8B-B14F-4D97-AF65-F5344CB8AC3E}">
        <p14:creationId xmlns:p14="http://schemas.microsoft.com/office/powerpoint/2010/main" val="2925554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7812" y="219379"/>
            <a:ext cx="11720989" cy="1003300"/>
          </a:xfrm>
        </p:spPr>
        <p:txBody>
          <a:bodyPr>
            <a:noAutofit/>
          </a:bodyPr>
          <a:lstStyle/>
          <a:p>
            <a:r>
              <a:rPr lang="en-US" altLang="en-US" sz="3200" b="1" dirty="0">
                <a:latin typeface="Arial" panose="020B0604020202020204" pitchFamily="34" charset="0"/>
                <a:cs typeface="Arial" panose="020B0604020202020204" pitchFamily="34" charset="0"/>
              </a:rPr>
              <a:t>PFAS Used Across A Wide Range of Industries and Consumer Products: </a:t>
            </a:r>
            <a:r>
              <a:rPr lang="en-US" altLang="en-US" sz="3200" u="sng" dirty="0">
                <a:latin typeface="Arial" panose="020B0604020202020204" pitchFamily="34" charset="0"/>
                <a:cs typeface="Arial" panose="020B0604020202020204" pitchFamily="34" charset="0"/>
              </a:rPr>
              <a:t>Water/Oil/Stain Resistant</a:t>
            </a:r>
          </a:p>
        </p:txBody>
      </p:sp>
      <p:pic>
        <p:nvPicPr>
          <p:cNvPr id="6" name="Picture 5">
            <a:extLst>
              <a:ext uri="{FF2B5EF4-FFF2-40B4-BE49-F238E27FC236}">
                <a16:creationId xmlns:a16="http://schemas.microsoft.com/office/drawing/2014/main" xmlns="" id="{779FF21B-173A-4E47-9B59-A68073DA0D66}"/>
              </a:ext>
            </a:extLst>
          </p:cNvPr>
          <p:cNvPicPr>
            <a:picLocks noChangeAspect="1"/>
          </p:cNvPicPr>
          <p:nvPr/>
        </p:nvPicPr>
        <p:blipFill>
          <a:blip r:embed="rId3"/>
          <a:stretch>
            <a:fillRect/>
          </a:stretch>
        </p:blipFill>
        <p:spPr>
          <a:xfrm>
            <a:off x="3516089" y="1511300"/>
            <a:ext cx="2987237" cy="1917700"/>
          </a:xfrm>
          <a:prstGeom prst="rect">
            <a:avLst/>
          </a:prstGeom>
          <a:ln w="19050">
            <a:noFill/>
          </a:ln>
        </p:spPr>
      </p:pic>
      <p:pic>
        <p:nvPicPr>
          <p:cNvPr id="7" name="Picture 6">
            <a:extLst>
              <a:ext uri="{FF2B5EF4-FFF2-40B4-BE49-F238E27FC236}">
                <a16:creationId xmlns:a16="http://schemas.microsoft.com/office/drawing/2014/main" xmlns="" id="{3203E078-EB7F-4EC4-BBFF-9FFC5C5E8583}"/>
              </a:ext>
            </a:extLst>
          </p:cNvPr>
          <p:cNvPicPr>
            <a:picLocks noChangeAspect="1"/>
          </p:cNvPicPr>
          <p:nvPr/>
        </p:nvPicPr>
        <p:blipFill>
          <a:blip r:embed="rId4"/>
          <a:stretch>
            <a:fillRect/>
          </a:stretch>
        </p:blipFill>
        <p:spPr>
          <a:xfrm>
            <a:off x="6733060" y="1597640"/>
            <a:ext cx="3295571" cy="1601907"/>
          </a:xfrm>
          <a:prstGeom prst="rect">
            <a:avLst/>
          </a:prstGeom>
          <a:ln w="19050">
            <a:noFill/>
          </a:ln>
        </p:spPr>
      </p:pic>
      <p:pic>
        <p:nvPicPr>
          <p:cNvPr id="8" name="Picture 7">
            <a:extLst>
              <a:ext uri="{FF2B5EF4-FFF2-40B4-BE49-F238E27FC236}">
                <a16:creationId xmlns:a16="http://schemas.microsoft.com/office/drawing/2014/main" xmlns="" id="{8B61F79E-20A8-47E1-ACA5-6E4A074A39C6}"/>
              </a:ext>
            </a:extLst>
          </p:cNvPr>
          <p:cNvPicPr>
            <a:picLocks noChangeAspect="1"/>
          </p:cNvPicPr>
          <p:nvPr/>
        </p:nvPicPr>
        <p:blipFill>
          <a:blip r:embed="rId5"/>
          <a:stretch>
            <a:fillRect/>
          </a:stretch>
        </p:blipFill>
        <p:spPr>
          <a:xfrm>
            <a:off x="6096000" y="3987114"/>
            <a:ext cx="2108200" cy="2108200"/>
          </a:xfrm>
          <a:prstGeom prst="rect">
            <a:avLst/>
          </a:prstGeom>
        </p:spPr>
      </p:pic>
      <p:pic>
        <p:nvPicPr>
          <p:cNvPr id="9" name="Picture 8">
            <a:extLst>
              <a:ext uri="{FF2B5EF4-FFF2-40B4-BE49-F238E27FC236}">
                <a16:creationId xmlns:a16="http://schemas.microsoft.com/office/drawing/2014/main" xmlns="" id="{516BD0A6-B67D-49F3-9F2A-508BEDFFDC56}"/>
              </a:ext>
            </a:extLst>
          </p:cNvPr>
          <p:cNvPicPr>
            <a:picLocks noChangeAspect="1"/>
          </p:cNvPicPr>
          <p:nvPr/>
        </p:nvPicPr>
        <p:blipFill>
          <a:blip r:embed="rId6"/>
          <a:stretch>
            <a:fillRect/>
          </a:stretch>
        </p:blipFill>
        <p:spPr>
          <a:xfrm>
            <a:off x="323489" y="3523896"/>
            <a:ext cx="2209800" cy="2209800"/>
          </a:xfrm>
          <a:prstGeom prst="rect">
            <a:avLst/>
          </a:prstGeom>
        </p:spPr>
      </p:pic>
      <p:pic>
        <p:nvPicPr>
          <p:cNvPr id="10" name="Picture 9">
            <a:extLst>
              <a:ext uri="{FF2B5EF4-FFF2-40B4-BE49-F238E27FC236}">
                <a16:creationId xmlns:a16="http://schemas.microsoft.com/office/drawing/2014/main" xmlns="" id="{D543D8E7-0142-497C-A86F-EAE66CCED201}"/>
              </a:ext>
            </a:extLst>
          </p:cNvPr>
          <p:cNvPicPr>
            <a:picLocks noChangeAspect="1"/>
          </p:cNvPicPr>
          <p:nvPr/>
        </p:nvPicPr>
        <p:blipFill>
          <a:blip r:embed="rId7"/>
          <a:stretch>
            <a:fillRect/>
          </a:stretch>
        </p:blipFill>
        <p:spPr>
          <a:xfrm>
            <a:off x="301316" y="1416405"/>
            <a:ext cx="2881789" cy="1917700"/>
          </a:xfrm>
          <a:prstGeom prst="rect">
            <a:avLst/>
          </a:prstGeom>
        </p:spPr>
      </p:pic>
      <p:pic>
        <p:nvPicPr>
          <p:cNvPr id="11" name="Picture 10">
            <a:extLst>
              <a:ext uri="{FF2B5EF4-FFF2-40B4-BE49-F238E27FC236}">
                <a16:creationId xmlns:a16="http://schemas.microsoft.com/office/drawing/2014/main" xmlns="" id="{57730375-303C-459F-B15B-ADC9F0601954}"/>
              </a:ext>
            </a:extLst>
          </p:cNvPr>
          <p:cNvPicPr>
            <a:picLocks noChangeAspect="1"/>
          </p:cNvPicPr>
          <p:nvPr/>
        </p:nvPicPr>
        <p:blipFill rotWithShape="1">
          <a:blip r:embed="rId8"/>
          <a:srcRect b="14433"/>
          <a:stretch/>
        </p:blipFill>
        <p:spPr>
          <a:xfrm>
            <a:off x="8601384" y="3987114"/>
            <a:ext cx="3289300" cy="2108200"/>
          </a:xfrm>
          <a:prstGeom prst="rect">
            <a:avLst/>
          </a:prstGeom>
        </p:spPr>
      </p:pic>
      <p:pic>
        <p:nvPicPr>
          <p:cNvPr id="12" name="Picture 11">
            <a:extLst>
              <a:ext uri="{FF2B5EF4-FFF2-40B4-BE49-F238E27FC236}">
                <a16:creationId xmlns:a16="http://schemas.microsoft.com/office/drawing/2014/main" xmlns="" id="{6ECD6159-1370-45A3-8479-85B590943AFD}"/>
              </a:ext>
            </a:extLst>
          </p:cNvPr>
          <p:cNvPicPr>
            <a:picLocks noChangeAspect="1"/>
          </p:cNvPicPr>
          <p:nvPr/>
        </p:nvPicPr>
        <p:blipFill>
          <a:blip r:embed="rId9"/>
          <a:stretch>
            <a:fillRect/>
          </a:stretch>
        </p:blipFill>
        <p:spPr>
          <a:xfrm>
            <a:off x="10308528" y="1345573"/>
            <a:ext cx="1582156" cy="2377559"/>
          </a:xfrm>
          <a:prstGeom prst="rect">
            <a:avLst/>
          </a:prstGeom>
        </p:spPr>
      </p:pic>
      <p:pic>
        <p:nvPicPr>
          <p:cNvPr id="13" name="Picture 12">
            <a:extLst>
              <a:ext uri="{FF2B5EF4-FFF2-40B4-BE49-F238E27FC236}">
                <a16:creationId xmlns:a16="http://schemas.microsoft.com/office/drawing/2014/main" xmlns="" id="{E150A9CD-2E2E-4984-8A83-11070AC494F3}"/>
              </a:ext>
            </a:extLst>
          </p:cNvPr>
          <p:cNvPicPr>
            <a:picLocks noChangeAspect="1"/>
          </p:cNvPicPr>
          <p:nvPr/>
        </p:nvPicPr>
        <p:blipFill>
          <a:blip r:embed="rId10"/>
          <a:stretch>
            <a:fillRect/>
          </a:stretch>
        </p:blipFill>
        <p:spPr>
          <a:xfrm>
            <a:off x="2788005" y="4191162"/>
            <a:ext cx="2997600" cy="1838249"/>
          </a:xfrm>
          <a:prstGeom prst="rect">
            <a:avLst/>
          </a:prstGeom>
        </p:spPr>
      </p:pic>
    </p:spTree>
    <p:extLst>
      <p:ext uri="{BB962C8B-B14F-4D97-AF65-F5344CB8AC3E}">
        <p14:creationId xmlns:p14="http://schemas.microsoft.com/office/powerpoint/2010/main" val="1033113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4059" y="320589"/>
            <a:ext cx="10515600" cy="93062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alt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439616" y="1903313"/>
            <a:ext cx="8706500" cy="4797620"/>
          </a:xfrm>
          <a:prstGeom prst="rect">
            <a:avLst/>
          </a:prstGeom>
        </p:spPr>
      </p:pic>
      <p:pic>
        <p:nvPicPr>
          <p:cNvPr id="6" name="Picture 5"/>
          <p:cNvPicPr>
            <a:picLocks noChangeAspect="1"/>
          </p:cNvPicPr>
          <p:nvPr/>
        </p:nvPicPr>
        <p:blipFill>
          <a:blip r:embed="rId4"/>
          <a:stretch>
            <a:fillRect/>
          </a:stretch>
        </p:blipFill>
        <p:spPr>
          <a:xfrm>
            <a:off x="2586770" y="774963"/>
            <a:ext cx="5400675" cy="952500"/>
          </a:xfrm>
          <a:prstGeom prst="rect">
            <a:avLst/>
          </a:prstGeom>
        </p:spPr>
      </p:pic>
    </p:spTree>
    <p:extLst>
      <p:ext uri="{BB962C8B-B14F-4D97-AF65-F5344CB8AC3E}">
        <p14:creationId xmlns:p14="http://schemas.microsoft.com/office/powerpoint/2010/main" val="215852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1628" y="274749"/>
            <a:ext cx="7712255" cy="6402946"/>
          </a:xfrm>
          <a:prstGeom prst="rect">
            <a:avLst/>
          </a:prstGeom>
        </p:spPr>
      </p:pic>
      <p:sp>
        <p:nvSpPr>
          <p:cNvPr id="2" name="Title 1"/>
          <p:cNvSpPr>
            <a:spLocks noGrp="1"/>
          </p:cNvSpPr>
          <p:nvPr>
            <p:ph type="title"/>
          </p:nvPr>
        </p:nvSpPr>
        <p:spPr>
          <a:xfrm>
            <a:off x="677685" y="184597"/>
            <a:ext cx="8596668" cy="1320800"/>
          </a:xfrm>
        </p:spPr>
        <p:txBody>
          <a:bodyPr/>
          <a:lstStyle/>
          <a:p>
            <a:r>
              <a:rPr lang="en-US" dirty="0" smtClean="0"/>
              <a:t>PFAS Exposures</a:t>
            </a:r>
            <a:endParaRPr lang="en-US" dirty="0"/>
          </a:p>
        </p:txBody>
      </p:sp>
    </p:spTree>
    <p:extLst>
      <p:ext uri="{BB962C8B-B14F-4D97-AF65-F5344CB8AC3E}">
        <p14:creationId xmlns:p14="http://schemas.microsoft.com/office/powerpoint/2010/main" val="2775882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7621" y="380316"/>
            <a:ext cx="10920742" cy="5891695"/>
          </a:xfrm>
          <a:prstGeom prst="rect">
            <a:avLst/>
          </a:prstGeom>
          <a:noFill/>
          <a:ln w="38100">
            <a:solidFill>
              <a:schemeClr val="tx1"/>
            </a:solidFill>
          </a:ln>
        </p:spPr>
      </p:pic>
    </p:spTree>
    <p:extLst>
      <p:ext uri="{BB962C8B-B14F-4D97-AF65-F5344CB8AC3E}">
        <p14:creationId xmlns:p14="http://schemas.microsoft.com/office/powerpoint/2010/main" val="2216711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27042</TotalTime>
  <Words>1506</Words>
  <Application>Microsoft Office PowerPoint</Application>
  <PresentationFormat>Widescreen</PresentationFormat>
  <Paragraphs>199</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Times New Roman</vt:lpstr>
      <vt:lpstr>Trebuchet MS</vt:lpstr>
      <vt:lpstr>Trebuchet MS (Headings)</vt:lpstr>
      <vt:lpstr>Wingdings 3</vt:lpstr>
      <vt:lpstr>Facet</vt:lpstr>
      <vt:lpstr>PFAS (PFOA &amp; PFOS) – Now What? Fullerton – A Retail Agency Perspective</vt:lpstr>
      <vt:lpstr>City of Fullerton’s Water System</vt:lpstr>
      <vt:lpstr>City of Fullerton’s Water System, cont.</vt:lpstr>
      <vt:lpstr>Fullerton’s Sources of Water</vt:lpstr>
      <vt:lpstr>PFAS – “Forever Chemical”</vt:lpstr>
      <vt:lpstr>PFAS Used Across A Wide Range of Industries and Consumer Products: Water/Oil/Stain Resistant</vt:lpstr>
      <vt:lpstr>PowerPoint Presentation</vt:lpstr>
      <vt:lpstr>PFAS Exposures</vt:lpstr>
      <vt:lpstr>PowerPoint Presentation</vt:lpstr>
      <vt:lpstr>Division of Drinking Water (DDW)</vt:lpstr>
      <vt:lpstr>EPA and CA Regulatory Timeline </vt:lpstr>
      <vt:lpstr>Division of Drinking Water NLs &amp; RLs</vt:lpstr>
      <vt:lpstr>PFAS Testing of Fullerton’s System</vt:lpstr>
      <vt:lpstr>Fullerton Wells – Division of Drinking Water Testing Orders - 2019</vt:lpstr>
      <vt:lpstr>PFAS Testing of Fullerton’s System</vt:lpstr>
      <vt:lpstr>PowerPoint Presentation</vt:lpstr>
      <vt:lpstr>Budget and cost concerns</vt:lpstr>
      <vt:lpstr>Budget and Cost Concerns, cont.     Thanks to Orange County Water District Board, Staff, and Other Groundwater Producers</vt:lpstr>
      <vt:lpstr>Public Trust Issues</vt:lpstr>
      <vt:lpstr>Other potential items </vt:lpstr>
      <vt:lpstr>Next Steps for Fullerton</vt:lpstr>
      <vt:lpstr>Advice for other retailers </vt:lpstr>
      <vt:lpstr>Thank you</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Agency Impacts PFAS and City of Fullerton</dc:title>
  <dc:creator>Meg McWade</dc:creator>
  <cp:lastModifiedBy>Meg McWade</cp:lastModifiedBy>
  <cp:revision>143</cp:revision>
  <cp:lastPrinted>2020-02-19T06:22:41Z</cp:lastPrinted>
  <dcterms:created xsi:type="dcterms:W3CDTF">2019-08-21T22:31:46Z</dcterms:created>
  <dcterms:modified xsi:type="dcterms:W3CDTF">2020-02-19T06:23:03Z</dcterms:modified>
</cp:coreProperties>
</file>