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BFBEF-41BD-4C34-916D-0F392F18F84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8D9BC4-A94F-4B85-A406-3C6D79E8D19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Visioning:  One Water – all for one, one for all</a:t>
          </a:r>
        </a:p>
      </dgm:t>
    </dgm:pt>
    <dgm:pt modelId="{0BE76B6D-843D-4B5C-89A1-470582633B2A}" type="parTrans" cxnId="{046B30B4-6698-46A0-B8C1-248E2048E985}">
      <dgm:prSet/>
      <dgm:spPr/>
      <dgm:t>
        <a:bodyPr/>
        <a:lstStyle/>
        <a:p>
          <a:endParaRPr lang="en-US"/>
        </a:p>
      </dgm:t>
    </dgm:pt>
    <dgm:pt modelId="{DBACCEC4-A9F1-4054-9F20-7D6392F77FE7}" type="sibTrans" cxnId="{046B30B4-6698-46A0-B8C1-248E2048E985}">
      <dgm:prSet/>
      <dgm:spPr/>
      <dgm:t>
        <a:bodyPr/>
        <a:lstStyle/>
        <a:p>
          <a:endParaRPr lang="en-US"/>
        </a:p>
      </dgm:t>
    </dgm:pt>
    <dgm:pt modelId="{0CF13F7A-71A6-440D-A01F-3874F176874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Operations:  Luddite culture shift to technological explosion</a:t>
          </a:r>
        </a:p>
      </dgm:t>
    </dgm:pt>
    <dgm:pt modelId="{5ECB2A98-5511-495C-93A0-73ED3CFF0446}" type="parTrans" cxnId="{6C46E5CC-DE8E-4FD5-A0DB-973CD6BBAC5F}">
      <dgm:prSet/>
      <dgm:spPr/>
      <dgm:t>
        <a:bodyPr/>
        <a:lstStyle/>
        <a:p>
          <a:endParaRPr lang="en-US"/>
        </a:p>
      </dgm:t>
    </dgm:pt>
    <dgm:pt modelId="{40C22EF2-3694-4338-AD75-67FD4A81A6F4}" type="sibTrans" cxnId="{6C46E5CC-DE8E-4FD5-A0DB-973CD6BBAC5F}">
      <dgm:prSet/>
      <dgm:spPr/>
      <dgm:t>
        <a:bodyPr/>
        <a:lstStyle/>
        <a:p>
          <a:endParaRPr lang="en-US"/>
        </a:p>
      </dgm:t>
    </dgm:pt>
    <dgm:pt modelId="{F651BB9B-0096-4E8C-86F7-C090B09CC99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Organizational resiliency: aligning organizational environment with organizational and social resiliency</a:t>
          </a:r>
        </a:p>
      </dgm:t>
    </dgm:pt>
    <dgm:pt modelId="{0EAF03CE-F113-4711-BF7E-1074315B1BD1}" type="parTrans" cxnId="{306F47F1-0226-46CC-904E-7A559E05EB7B}">
      <dgm:prSet/>
      <dgm:spPr/>
      <dgm:t>
        <a:bodyPr/>
        <a:lstStyle/>
        <a:p>
          <a:endParaRPr lang="en-US"/>
        </a:p>
      </dgm:t>
    </dgm:pt>
    <dgm:pt modelId="{51EC5E0D-FAD3-40A2-9CC0-13E612DA8B19}" type="sibTrans" cxnId="{306F47F1-0226-46CC-904E-7A559E05EB7B}">
      <dgm:prSet/>
      <dgm:spPr/>
      <dgm:t>
        <a:bodyPr/>
        <a:lstStyle/>
        <a:p>
          <a:endParaRPr lang="en-US"/>
        </a:p>
      </dgm:t>
    </dgm:pt>
    <dgm:pt modelId="{3B5008CC-E68E-441D-A8E8-3035DAB716C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Organization transformation:  Human Capital Ecosystem Management</a:t>
          </a:r>
        </a:p>
      </dgm:t>
    </dgm:pt>
    <dgm:pt modelId="{EBD650AE-5FA0-4D45-97BB-1C2E0F4D5739}" type="parTrans" cxnId="{F1EDC9A5-1F6B-426C-AA18-2E3E517DD66E}">
      <dgm:prSet/>
      <dgm:spPr/>
      <dgm:t>
        <a:bodyPr/>
        <a:lstStyle/>
        <a:p>
          <a:endParaRPr lang="en-US"/>
        </a:p>
      </dgm:t>
    </dgm:pt>
    <dgm:pt modelId="{96B9BA63-31BD-40DB-A217-2FE1561472B3}" type="sibTrans" cxnId="{F1EDC9A5-1F6B-426C-AA18-2E3E517DD66E}">
      <dgm:prSet/>
      <dgm:spPr/>
      <dgm:t>
        <a:bodyPr/>
        <a:lstStyle/>
        <a:p>
          <a:endParaRPr lang="en-US"/>
        </a:p>
      </dgm:t>
    </dgm:pt>
    <dgm:pt modelId="{359B8D65-F729-43A3-BFC7-B1E587CB0F37}" type="pres">
      <dgm:prSet presAssocID="{5B6BFBEF-41BD-4C34-916D-0F392F18F84E}" presName="matrix" presStyleCnt="0">
        <dgm:presLayoutVars>
          <dgm:chMax val="1"/>
          <dgm:dir/>
          <dgm:resizeHandles val="exact"/>
        </dgm:presLayoutVars>
      </dgm:prSet>
      <dgm:spPr/>
    </dgm:pt>
    <dgm:pt modelId="{8C94D85F-F266-40E6-BE68-326CB84B2D5E}" type="pres">
      <dgm:prSet presAssocID="{5B6BFBEF-41BD-4C34-916D-0F392F18F84E}" presName="diamond" presStyleLbl="bgShp" presStyleIdx="0" presStyleCnt="1"/>
      <dgm:spPr/>
    </dgm:pt>
    <dgm:pt modelId="{2B394FE7-5E02-443E-A3DD-E8C356433CFE}" type="pres">
      <dgm:prSet presAssocID="{5B6BFBEF-41BD-4C34-916D-0F392F18F84E}" presName="quad1" presStyleLbl="node1" presStyleIdx="0" presStyleCnt="4" custScaleX="99606" custScaleY="123728">
        <dgm:presLayoutVars>
          <dgm:chMax val="0"/>
          <dgm:chPref val="0"/>
          <dgm:bulletEnabled val="1"/>
        </dgm:presLayoutVars>
      </dgm:prSet>
      <dgm:spPr/>
    </dgm:pt>
    <dgm:pt modelId="{3C433E7C-0753-44A2-B14C-55881A926310}" type="pres">
      <dgm:prSet presAssocID="{5B6BFBEF-41BD-4C34-916D-0F392F18F84E}" presName="quad2" presStyleLbl="node1" presStyleIdx="1" presStyleCnt="4" custScaleY="125933">
        <dgm:presLayoutVars>
          <dgm:chMax val="0"/>
          <dgm:chPref val="0"/>
          <dgm:bulletEnabled val="1"/>
        </dgm:presLayoutVars>
      </dgm:prSet>
      <dgm:spPr/>
    </dgm:pt>
    <dgm:pt modelId="{45020213-2351-44C9-A149-556E4052B892}" type="pres">
      <dgm:prSet presAssocID="{5B6BFBEF-41BD-4C34-916D-0F392F18F84E}" presName="quad3" presStyleLbl="node1" presStyleIdx="2" presStyleCnt="4" custScaleY="119149">
        <dgm:presLayoutVars>
          <dgm:chMax val="0"/>
          <dgm:chPref val="0"/>
          <dgm:bulletEnabled val="1"/>
        </dgm:presLayoutVars>
      </dgm:prSet>
      <dgm:spPr/>
    </dgm:pt>
    <dgm:pt modelId="{05DABF59-D038-41D4-BA77-DC70015468DE}" type="pres">
      <dgm:prSet presAssocID="{5B6BFBEF-41BD-4C34-916D-0F392F18F84E}" presName="quad4" presStyleLbl="node1" presStyleIdx="3" presStyleCnt="4" custScaleY="123753">
        <dgm:presLayoutVars>
          <dgm:chMax val="0"/>
          <dgm:chPref val="0"/>
          <dgm:bulletEnabled val="1"/>
        </dgm:presLayoutVars>
      </dgm:prSet>
      <dgm:spPr/>
    </dgm:pt>
  </dgm:ptLst>
  <dgm:cxnLst>
    <dgm:cxn modelId="{20B8882E-1247-49F6-B45F-CCB12B2DF57D}" type="presOf" srcId="{9D8D9BC4-A94F-4B85-A406-3C6D79E8D19A}" destId="{2B394FE7-5E02-443E-A3DD-E8C356433CFE}" srcOrd="0" destOrd="0" presId="urn:microsoft.com/office/officeart/2005/8/layout/matrix3"/>
    <dgm:cxn modelId="{153CC35F-FC43-4566-B79D-0D61DA730D90}" type="presOf" srcId="{5B6BFBEF-41BD-4C34-916D-0F392F18F84E}" destId="{359B8D65-F729-43A3-BFC7-B1E587CB0F37}" srcOrd="0" destOrd="0" presId="urn:microsoft.com/office/officeart/2005/8/layout/matrix3"/>
    <dgm:cxn modelId="{6A63C94D-6AF6-498E-AD87-08C36F549AF5}" type="presOf" srcId="{0CF13F7A-71A6-440D-A01F-3874F176874E}" destId="{3C433E7C-0753-44A2-B14C-55881A926310}" srcOrd="0" destOrd="0" presId="urn:microsoft.com/office/officeart/2005/8/layout/matrix3"/>
    <dgm:cxn modelId="{5DBFFF85-D51B-4161-B4C1-58C2E2E06843}" type="presOf" srcId="{3B5008CC-E68E-441D-A8E8-3035DAB716C3}" destId="{05DABF59-D038-41D4-BA77-DC70015468DE}" srcOrd="0" destOrd="0" presId="urn:microsoft.com/office/officeart/2005/8/layout/matrix3"/>
    <dgm:cxn modelId="{B4901E8B-197A-4302-ACD8-32F7B5161E95}" type="presOf" srcId="{F651BB9B-0096-4E8C-86F7-C090B09CC999}" destId="{45020213-2351-44C9-A149-556E4052B892}" srcOrd="0" destOrd="0" presId="urn:microsoft.com/office/officeart/2005/8/layout/matrix3"/>
    <dgm:cxn modelId="{F1EDC9A5-1F6B-426C-AA18-2E3E517DD66E}" srcId="{5B6BFBEF-41BD-4C34-916D-0F392F18F84E}" destId="{3B5008CC-E68E-441D-A8E8-3035DAB716C3}" srcOrd="3" destOrd="0" parTransId="{EBD650AE-5FA0-4D45-97BB-1C2E0F4D5739}" sibTransId="{96B9BA63-31BD-40DB-A217-2FE1561472B3}"/>
    <dgm:cxn modelId="{046B30B4-6698-46A0-B8C1-248E2048E985}" srcId="{5B6BFBEF-41BD-4C34-916D-0F392F18F84E}" destId="{9D8D9BC4-A94F-4B85-A406-3C6D79E8D19A}" srcOrd="0" destOrd="0" parTransId="{0BE76B6D-843D-4B5C-89A1-470582633B2A}" sibTransId="{DBACCEC4-A9F1-4054-9F20-7D6392F77FE7}"/>
    <dgm:cxn modelId="{6C46E5CC-DE8E-4FD5-A0DB-973CD6BBAC5F}" srcId="{5B6BFBEF-41BD-4C34-916D-0F392F18F84E}" destId="{0CF13F7A-71A6-440D-A01F-3874F176874E}" srcOrd="1" destOrd="0" parTransId="{5ECB2A98-5511-495C-93A0-73ED3CFF0446}" sibTransId="{40C22EF2-3694-4338-AD75-67FD4A81A6F4}"/>
    <dgm:cxn modelId="{306F47F1-0226-46CC-904E-7A559E05EB7B}" srcId="{5B6BFBEF-41BD-4C34-916D-0F392F18F84E}" destId="{F651BB9B-0096-4E8C-86F7-C090B09CC999}" srcOrd="2" destOrd="0" parTransId="{0EAF03CE-F113-4711-BF7E-1074315B1BD1}" sibTransId="{51EC5E0D-FAD3-40A2-9CC0-13E612DA8B19}"/>
    <dgm:cxn modelId="{C9C462D0-1834-4AF0-8409-0B287F461C86}" type="presParOf" srcId="{359B8D65-F729-43A3-BFC7-B1E587CB0F37}" destId="{8C94D85F-F266-40E6-BE68-326CB84B2D5E}" srcOrd="0" destOrd="0" presId="urn:microsoft.com/office/officeart/2005/8/layout/matrix3"/>
    <dgm:cxn modelId="{A259D87A-4020-4A29-A49F-BFEAB1F55C96}" type="presParOf" srcId="{359B8D65-F729-43A3-BFC7-B1E587CB0F37}" destId="{2B394FE7-5E02-443E-A3DD-E8C356433CFE}" srcOrd="1" destOrd="0" presId="urn:microsoft.com/office/officeart/2005/8/layout/matrix3"/>
    <dgm:cxn modelId="{E3F75749-7EFA-4109-938A-8A12EDBFAA48}" type="presParOf" srcId="{359B8D65-F729-43A3-BFC7-B1E587CB0F37}" destId="{3C433E7C-0753-44A2-B14C-55881A926310}" srcOrd="2" destOrd="0" presId="urn:microsoft.com/office/officeart/2005/8/layout/matrix3"/>
    <dgm:cxn modelId="{1D102889-E478-4D06-AB81-F5CCE20D3632}" type="presParOf" srcId="{359B8D65-F729-43A3-BFC7-B1E587CB0F37}" destId="{45020213-2351-44C9-A149-556E4052B892}" srcOrd="3" destOrd="0" presId="urn:microsoft.com/office/officeart/2005/8/layout/matrix3"/>
    <dgm:cxn modelId="{531E103C-E00C-45FE-8948-6391B687FB08}" type="presParOf" srcId="{359B8D65-F729-43A3-BFC7-B1E587CB0F37}" destId="{05DABF59-D038-41D4-BA77-DC70015468D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4D85F-F266-40E6-BE68-326CB84B2D5E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4FE7-5E02-443E-A3DD-E8C356433CFE}">
      <dsp:nvSpPr>
        <dsp:cNvPr id="0" name=""/>
        <dsp:cNvSpPr/>
      </dsp:nvSpPr>
      <dsp:spPr>
        <a:xfrm>
          <a:off x="906650" y="268245"/>
          <a:ext cx="2138369" cy="26562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Visioning:  One Water – all for one, one for all</a:t>
          </a:r>
        </a:p>
      </dsp:txBody>
      <dsp:txXfrm>
        <a:off x="1011037" y="372632"/>
        <a:ext cx="1929595" cy="2447453"/>
      </dsp:txXfrm>
    </dsp:sp>
    <dsp:sp modelId="{3C433E7C-0753-44A2-B14C-55881A926310}">
      <dsp:nvSpPr>
        <dsp:cNvPr id="0" name=""/>
        <dsp:cNvSpPr/>
      </dsp:nvSpPr>
      <dsp:spPr>
        <a:xfrm>
          <a:off x="3214390" y="244576"/>
          <a:ext cx="2146828" cy="2703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Operations:  Luddite culture shift to technological explosion</a:t>
          </a:r>
        </a:p>
      </dsp:txBody>
      <dsp:txXfrm>
        <a:off x="3319190" y="349376"/>
        <a:ext cx="1937228" cy="2493965"/>
      </dsp:txXfrm>
    </dsp:sp>
    <dsp:sp modelId="{45020213-2351-44C9-A149-556E4052B892}">
      <dsp:nvSpPr>
        <dsp:cNvPr id="0" name=""/>
        <dsp:cNvSpPr/>
      </dsp:nvSpPr>
      <dsp:spPr>
        <a:xfrm>
          <a:off x="902421" y="2629366"/>
          <a:ext cx="2146828" cy="2557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Organizational resiliency: aligning organizational environment with organizational and social resiliency</a:t>
          </a:r>
        </a:p>
      </dsp:txBody>
      <dsp:txXfrm>
        <a:off x="1007221" y="2734166"/>
        <a:ext cx="1937228" cy="2348324"/>
      </dsp:txXfrm>
    </dsp:sp>
    <dsp:sp modelId="{05DABF59-D038-41D4-BA77-DC70015468DE}">
      <dsp:nvSpPr>
        <dsp:cNvPr id="0" name=""/>
        <dsp:cNvSpPr/>
      </dsp:nvSpPr>
      <dsp:spPr>
        <a:xfrm>
          <a:off x="3214390" y="2579946"/>
          <a:ext cx="2146828" cy="26567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Organization transformation:  Human Capital Ecosystem Management</a:t>
          </a:r>
        </a:p>
      </dsp:txBody>
      <dsp:txXfrm>
        <a:off x="3319190" y="2684746"/>
        <a:ext cx="1937228" cy="244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0FBD-3573-1439-EEBA-3A27D806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4DC5B-24AA-552F-6750-9A807CC76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493F-CEA5-198B-491D-9A2573D6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AB642-7364-2AD5-64CE-7EBFBEA1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49E9-8B5B-CF47-809C-EE32D306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BF5B-6459-67C9-40BA-88AC57D2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93ED1-320B-B924-B658-7D144B412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841E-345E-4307-46B6-BAAF2E0B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AE4D-C821-4BA0-EBDD-AD2D057B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EE547-FD48-DA72-AADF-47C96248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B0CC5-63B5-0E13-29E3-49D8D0AFF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FA6B5-4A97-0BD4-4C23-15A7B442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F90D-5B8F-5BD4-0CC1-09D69C95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3E1A-821F-4479-A071-31B008E7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4B09-A006-B07A-2F84-B19DA83A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8BB4-BFD8-0CBC-DEEB-3B8C964D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69A5-4710-3EBA-284B-2A21F855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54C6-15A6-BB59-0D5E-CD039541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D7046-2FDF-E600-E891-09F909E6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8B1E-F2A9-B749-5EC6-DF210097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4C2C-6818-B91D-6CEE-48DE35BB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C922-47A4-5595-24F0-A97B8D2D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015A2-A2B3-2249-71AE-66A41785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F061-4A3C-101D-0E58-4B117C8E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FF23-91F7-FE41-C6B4-2FD0BC7D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D0B-EA63-5803-BD81-C04E198E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7B1B-7753-9044-2C10-8E441FBA8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A7E7B-F367-9E5C-D4F7-2FB9080C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0F79E-F4F6-5E19-F61C-4F6C9BF0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B5183-586A-2106-3A8D-C3F85269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7D8F-F0A9-B80C-9938-BCEF1843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534-32CE-5D45-FD99-0949AA36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6B07B-A0AF-D24D-1B27-3F2D0876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2D08-F1C2-5F1E-8A81-182D3C6B4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F316-A97D-7FE4-63E9-35AC45C47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166FC-53DF-58A9-AFE6-C8D372119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D861C-5001-3A7F-9311-F8E2C69F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47CAE-1A94-D343-074D-0D433C3B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BF5CC-4BBE-74B2-409E-FA766E5C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8F6D-9478-5BDC-038B-BBCE3C2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C7A9F-C846-8A99-1DB1-CAE0DEF3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CED0D-6B16-1602-5C22-AAB8656C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83B1-837D-D8E7-DC8F-585382A1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8BED9-87DC-6667-FAF1-2A1C277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A6D91-FBA9-3867-E3B0-AE9A1DE1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85B4-60AA-34CA-5F93-9EA2E31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457C-0B21-2E0D-E95B-D449EF3A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E86C-5B75-E682-DFF0-5ADE8C39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E11DB-4594-5C29-C229-2A91E6894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B7D45-B9C0-831B-DE71-860851D4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656E-ABBD-B6A1-D021-5DD79B7F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48B-E9E5-D91B-4563-3B7F7EF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2C94-C285-E5E1-0EE3-4B81BFA7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33C40-2ABE-7590-8C2B-DBFF9A022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8AA91-5A02-3A96-FA6A-FB6461E39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90C56-E398-6659-57FA-69BC6992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1CEC0-C390-C932-E841-89F7949A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5AB34-CA08-4A20-8CF9-CC3CA212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41E93-1D9C-A45F-9981-2FC1619C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27F15-CBD6-4D86-E7BC-698B86C6B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77FC7-FFA4-6F26-FB8A-0446C3CD3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156E9-7F12-4311-9F1F-B48B62E473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D10D-37A9-CFE3-C5EA-0AF43B333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3C4C-9076-99C0-DB88-6E605B345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2688-342F-429C-A860-202C2D5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6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sofmalta.com/articles/view/why-we-all-need-water.78691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shaunlevick.com/post/202/" TargetMode="External"/><Relationship Id="rId7" Type="http://schemas.openxmlformats.org/officeDocument/2006/relationships/hyperlink" Target="https://vegetablegrowersnews.com/news/hand-held-technology-allows-farmers-to-identify-plant-diseases-in-the-field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commons.wikimedia.org/wiki/File:Document-open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erman.co.za/agile-organisational-model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drianPodskanPhD/ap-solution-eng-client20140911redo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5EC3-D033-55AC-2CA8-0E78C1276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Lighting Water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AB50B-D697-727F-69B6-A71AC862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UWI Conference:  . . .  And the beat goes on . . . Time to change the beat</a:t>
            </a:r>
          </a:p>
          <a:p>
            <a:pPr algn="l"/>
            <a:r>
              <a:rPr lang="en-US" sz="2000"/>
              <a:t>February 24, 2023, Palm Springs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urple coloured lightbulb">
            <a:extLst>
              <a:ext uri="{FF2B5EF4-FFF2-40B4-BE49-F238E27FC236}">
                <a16:creationId xmlns:a16="http://schemas.microsoft.com/office/drawing/2014/main" id="{FA9259B4-04C1-5AF5-6A27-921CC6B76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r="2875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04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A1814-5FC3-E203-EEED-2F6CFD0E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Trends in the Utility Management Column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5A90B-3F81-7BC8-F9FE-F1A38EEE6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1377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99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35474-8246-B01B-FD0B-CDF84ECF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Vision shift to One Water view </a:t>
            </a:r>
            <a:r>
              <a:rPr lang="en-US" sz="1400" dirty="0"/>
              <a:t>(US Water Alliance)           </a:t>
            </a:r>
          </a:p>
        </p:txBody>
      </p:sp>
      <p:pic>
        <p:nvPicPr>
          <p:cNvPr id="5" name="Picture 4" descr="A drop of water falling into water&#10;&#10;Description automatically generated with medium confidence">
            <a:extLst>
              <a:ext uri="{FF2B5EF4-FFF2-40B4-BE49-F238E27FC236}">
                <a16:creationId xmlns:a16="http://schemas.microsoft.com/office/drawing/2014/main" id="{93BA1A32-59CA-1907-6797-02C126C0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792" b="2"/>
          <a:stretch/>
        </p:blipFill>
        <p:spPr>
          <a:xfrm>
            <a:off x="1" y="3105151"/>
            <a:ext cx="5820353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4AD0-5451-FBAC-B7E9-238F58AA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354" y="167426"/>
            <a:ext cx="6131240" cy="6690572"/>
          </a:xfrm>
        </p:spPr>
        <p:txBody>
          <a:bodyPr anchor="t">
            <a:noAutofit/>
          </a:bodyPr>
          <a:lstStyle/>
          <a:p>
            <a:endParaRPr lang="en-US" sz="2200" dirty="0"/>
          </a:p>
          <a:p>
            <a:r>
              <a:rPr lang="en-US" sz="2200" dirty="0"/>
              <a:t>The mindset that all water has value, from the water resources in our ecosystems to our drinking water, wastewater, and stormwater. </a:t>
            </a:r>
          </a:p>
          <a:p>
            <a:r>
              <a:rPr lang="en-US" sz="2200" dirty="0"/>
              <a:t>A focus on achieving multiple benefits, meaning that our water-related investments should provide economic, environmental, and societal returns.</a:t>
            </a:r>
          </a:p>
          <a:p>
            <a:r>
              <a:rPr lang="en-US" sz="2200" dirty="0"/>
              <a:t>Approaching decisions with a systems mindset, one that encompasses the full water cycle and larger infrastructure systems.</a:t>
            </a:r>
          </a:p>
          <a:p>
            <a:r>
              <a:rPr lang="en-US" sz="2200" dirty="0"/>
              <a:t>Utilizing watershed-scale thinking,  action that respects and responds to the natural ecosystem, geology, and hydrology of an area.</a:t>
            </a:r>
          </a:p>
          <a:p>
            <a:r>
              <a:rPr lang="en-US" sz="2200" dirty="0"/>
              <a:t>Intervening with right-sized solutions to achieve the desired outcome.</a:t>
            </a:r>
          </a:p>
          <a:p>
            <a:r>
              <a:rPr lang="en-US" sz="2200" dirty="0"/>
              <a:t>Relying on partnerships and inclusion, recognizing that real progress will only be made when all stakeholders have a seat at the table.</a:t>
            </a:r>
          </a:p>
        </p:txBody>
      </p:sp>
    </p:spTree>
    <p:extLst>
      <p:ext uri="{BB962C8B-B14F-4D97-AF65-F5344CB8AC3E}">
        <p14:creationId xmlns:p14="http://schemas.microsoft.com/office/powerpoint/2010/main" val="321578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700D4-7076-02A5-AF71-33B2FD5A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5"/>
            <a:ext cx="4753535" cy="1107030"/>
          </a:xfrm>
        </p:spPr>
        <p:txBody>
          <a:bodyPr>
            <a:normAutofit/>
          </a:bodyPr>
          <a:lstStyle/>
          <a:p>
            <a:r>
              <a:rPr lang="en-US" sz="4000" dirty="0"/>
              <a:t>Utility culture</a:t>
            </a:r>
          </a:p>
        </p:txBody>
      </p:sp>
      <p:pic>
        <p:nvPicPr>
          <p:cNvPr id="14" name="Picture 13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323B615D-2496-1810-0E13-035BEC847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17" r="23902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4DDE9F6-C758-03D4-FEA3-8220098F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28" r="5508"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3C09E1-1B27-B8F3-7E43-10C597E0D9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" b="4072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CE66-73F2-C53B-1CC5-0B98814C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1664025"/>
            <a:ext cx="4753534" cy="444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Changing culture in the face of a technological explosion is an imperative all utilities could learn, and there’s plenty of examples where a luddite culture failed to grasp the demands of customers. </a:t>
            </a:r>
            <a:r>
              <a:rPr lang="en-US" sz="1200" dirty="0"/>
              <a:t>(Roger Smith, General Manager, Oracle Energy and Water)</a:t>
            </a:r>
          </a:p>
          <a:p>
            <a:endParaRPr lang="en-US" sz="14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3D8D0-C630-F3BE-192A-79B12959DF99}"/>
              </a:ext>
            </a:extLst>
          </p:cNvPr>
          <p:cNvSpPr txBox="1"/>
          <p:nvPr/>
        </p:nvSpPr>
        <p:spPr>
          <a:xfrm>
            <a:off x="3882114" y="313959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Document-open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6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8B018EA-57BB-835E-E6F4-E56FAE64D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51" r="11159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B6267-CB5B-2759-3F5A-35E287D9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71941"/>
            <a:ext cx="4432863" cy="1695496"/>
          </a:xfrm>
        </p:spPr>
        <p:txBody>
          <a:bodyPr>
            <a:normAutofit/>
          </a:bodyPr>
          <a:lstStyle/>
          <a:p>
            <a:r>
              <a:rPr lang="en-US" sz="3700" dirty="0"/>
              <a:t>Utilities Policies Internationally </a:t>
            </a:r>
            <a:r>
              <a:rPr lang="en-US" sz="1200" dirty="0"/>
              <a:t>(</a:t>
            </a:r>
            <a:r>
              <a:rPr lang="en-US" sz="1200" dirty="0" err="1"/>
              <a:t>Elsivier</a:t>
            </a:r>
            <a:r>
              <a:rPr lang="en-US" sz="1200" dirty="0"/>
              <a:t>, Dec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2EC7-B989-8415-E654-D68D01A0D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22738"/>
            <a:ext cx="4306163" cy="506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water sector has </a:t>
            </a:r>
            <a:r>
              <a:rPr lang="en-US" sz="1800" dirty="0" err="1"/>
              <a:t>signalled</a:t>
            </a:r>
            <a:r>
              <a:rPr lang="en-US" sz="1800" dirty="0"/>
              <a:t> the need to advance </a:t>
            </a:r>
            <a:r>
              <a:rPr lang="en-US" sz="1800" dirty="0" err="1"/>
              <a:t>organisational</a:t>
            </a:r>
            <a:r>
              <a:rPr lang="en-US" sz="1800" dirty="0"/>
              <a:t> and social resilience efforts. </a:t>
            </a:r>
          </a:p>
          <a:p>
            <a:pPr marL="0" indent="0">
              <a:buNone/>
            </a:pPr>
            <a:r>
              <a:rPr lang="en-US" sz="1800" dirty="0"/>
              <a:t>There is a lack of understanding of whether the </a:t>
            </a:r>
            <a:r>
              <a:rPr lang="en-US" sz="1800" dirty="0" err="1"/>
              <a:t>organisational</a:t>
            </a:r>
            <a:r>
              <a:rPr lang="en-US" sz="1800" dirty="0"/>
              <a:t> environment in water utilities is conducive to </a:t>
            </a:r>
            <a:r>
              <a:rPr lang="en-US" sz="1800" dirty="0" err="1"/>
              <a:t>organisational</a:t>
            </a:r>
            <a:r>
              <a:rPr lang="en-US" sz="1800" dirty="0"/>
              <a:t> resilience. </a:t>
            </a:r>
          </a:p>
          <a:p>
            <a:pPr marL="0" indent="0">
              <a:buNone/>
            </a:pPr>
            <a:r>
              <a:rPr lang="en-US" sz="1800" dirty="0"/>
              <a:t>There is a need to broaden the cognitive frame of utilities to account for flexible concepts of enhanced sense-making.</a:t>
            </a:r>
          </a:p>
          <a:p>
            <a:pPr marL="0" indent="0">
              <a:buNone/>
            </a:pPr>
            <a:r>
              <a:rPr lang="en-US" sz="1800" dirty="0"/>
              <a:t>Categories of </a:t>
            </a:r>
            <a:r>
              <a:rPr lang="en-US" sz="1800" dirty="0" err="1"/>
              <a:t>organisational</a:t>
            </a:r>
            <a:r>
              <a:rPr lang="en-US" sz="1800" dirty="0"/>
              <a:t> silos and a set of cultural attributes </a:t>
            </a:r>
            <a:r>
              <a:rPr lang="en-US" sz="1800"/>
              <a:t>contribute to and </a:t>
            </a:r>
            <a:r>
              <a:rPr lang="en-US" sz="1800" dirty="0"/>
              <a:t>impact </a:t>
            </a:r>
            <a:r>
              <a:rPr lang="en-US" sz="1800" dirty="0" err="1"/>
              <a:t>organisational</a:t>
            </a:r>
            <a:r>
              <a:rPr lang="en-US" sz="1800" dirty="0"/>
              <a:t> resilience. </a:t>
            </a:r>
          </a:p>
          <a:p>
            <a:pPr marL="0" indent="0">
              <a:buNone/>
            </a:pPr>
            <a:r>
              <a:rPr lang="en-US" sz="1800" dirty="0"/>
              <a:t>Interventions are needed to develop the cognitive, </a:t>
            </a:r>
            <a:r>
              <a:rPr lang="en-US" sz="1800" dirty="0" err="1"/>
              <a:t>behavioural</a:t>
            </a:r>
            <a:r>
              <a:rPr lang="en-US" sz="1800" dirty="0"/>
              <a:t>, and contextual properties of utilities that support </a:t>
            </a:r>
            <a:r>
              <a:rPr lang="en-US" sz="1800" dirty="0" err="1"/>
              <a:t>organisational</a:t>
            </a:r>
            <a:r>
              <a:rPr lang="en-US" sz="1800" dirty="0"/>
              <a:t> resilience.</a:t>
            </a:r>
          </a:p>
        </p:txBody>
      </p:sp>
    </p:spTree>
    <p:extLst>
      <p:ext uri="{BB962C8B-B14F-4D97-AF65-F5344CB8AC3E}">
        <p14:creationId xmlns:p14="http://schemas.microsoft.com/office/powerpoint/2010/main" val="37561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6A9D-C8A5-798E-687A-897561AB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1" y="178505"/>
            <a:ext cx="7534141" cy="1676603"/>
          </a:xfrm>
        </p:spPr>
        <p:txBody>
          <a:bodyPr>
            <a:normAutofit/>
          </a:bodyPr>
          <a:lstStyle/>
          <a:p>
            <a:r>
              <a:rPr lang="en-US" sz="3400" dirty="0"/>
              <a:t>Organization Transformation: Building an adaptable organization to sustain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06F9-72A3-EBF5-67F2-0593C437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210" y="1738648"/>
            <a:ext cx="7748769" cy="448517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We are in a world of continuous transformation. Organization transformation can occur at the enterprise, business unit, or functional level. </a:t>
            </a:r>
          </a:p>
          <a:p>
            <a:pPr marL="0" indent="0">
              <a:buNone/>
            </a:pPr>
            <a:r>
              <a:rPr lang="en-US" sz="2400" dirty="0"/>
              <a:t>As employers and their providers navigate the Human Capital ecosystem, they face a variety of challenges that require critical change management solutions. </a:t>
            </a:r>
          </a:p>
          <a:p>
            <a:pPr marL="0" indent="0">
              <a:buNone/>
            </a:pPr>
            <a:r>
              <a:rPr lang="en-US" sz="2400" dirty="0"/>
              <a:t>These transformations often include adopting new technologies, increasing sustainability, changing the organization’s culture, modernizing specific functions, and adapting its very structure through organizational design. </a:t>
            </a:r>
          </a:p>
          <a:p>
            <a:pPr marL="0" indent="0">
              <a:buNone/>
            </a:pPr>
            <a:r>
              <a:rPr lang="en-US" sz="1200" dirty="0"/>
              <a:t>(Deloitte)</a:t>
            </a:r>
          </a:p>
        </p:txBody>
      </p:sp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A16B2389-1BE6-54E2-6722-3F2B20780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23" r="25082"/>
          <a:stretch/>
        </p:blipFill>
        <p:spPr>
          <a:xfrm>
            <a:off x="20" y="10"/>
            <a:ext cx="44431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498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Lighting Water Solutions</vt:lpstr>
      <vt:lpstr>Trends in the Utility Management Column </vt:lpstr>
      <vt:lpstr>Vision shift to One Water view (US Water Alliance)           </vt:lpstr>
      <vt:lpstr>Utility culture</vt:lpstr>
      <vt:lpstr>Utilities Policies Internationally (Elsivier, Dec 2022)</vt:lpstr>
      <vt:lpstr>Organization Transformation: Building an adaptable organization to sustain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Water Solutions</dc:title>
  <dc:creator>Keith Deister</dc:creator>
  <cp:lastModifiedBy>Stacy Davis</cp:lastModifiedBy>
  <cp:revision>2</cp:revision>
  <dcterms:created xsi:type="dcterms:W3CDTF">2023-02-19T22:33:00Z</dcterms:created>
  <dcterms:modified xsi:type="dcterms:W3CDTF">2023-02-21T21:55:49Z</dcterms:modified>
</cp:coreProperties>
</file>