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
  </p:notesMasterIdLst>
  <p:handoutMasterIdLst>
    <p:handoutMasterId r:id="rId10"/>
  </p:handoutMasterIdLst>
  <p:sldIdLst>
    <p:sldId id="333" r:id="rId2"/>
    <p:sldId id="332" r:id="rId3"/>
    <p:sldId id="331" r:id="rId4"/>
    <p:sldId id="278" r:id="rId5"/>
    <p:sldId id="306" r:id="rId6"/>
    <p:sldId id="314" r:id="rId7"/>
    <p:sldId id="310" r:id="rId8"/>
  </p:sldIdLst>
  <p:sldSz cx="6858000" cy="9144000" type="letter"/>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908">
          <p15:clr>
            <a:srgbClr val="A4A3A4"/>
          </p15:clr>
        </p15:guide>
        <p15:guide id="3" orient="horz" pos="5517">
          <p15:clr>
            <a:srgbClr val="A4A3A4"/>
          </p15:clr>
        </p15:guide>
        <p15:guide id="4" orient="horz" pos="3888">
          <p15:clr>
            <a:srgbClr val="A4A3A4"/>
          </p15:clr>
        </p15:guide>
        <p15:guide id="5" orient="horz" pos="1872">
          <p15:clr>
            <a:srgbClr val="A4A3A4"/>
          </p15:clr>
        </p15:guide>
        <p15:guide id="6" orient="horz" pos="392">
          <p15:clr>
            <a:srgbClr val="A4A3A4"/>
          </p15:clr>
        </p15:guide>
        <p15:guide id="7" orient="horz" pos="4851">
          <p15:clr>
            <a:srgbClr val="A4A3A4"/>
          </p15:clr>
        </p15:guide>
        <p15:guide id="8" orient="horz" pos="44">
          <p15:clr>
            <a:srgbClr val="A4A3A4"/>
          </p15:clr>
        </p15:guide>
        <p15:guide id="9" pos="4230">
          <p15:clr>
            <a:srgbClr val="A4A3A4"/>
          </p15:clr>
        </p15:guide>
        <p15:guide id="10" pos="1381">
          <p15:clr>
            <a:srgbClr val="A4A3A4"/>
          </p15:clr>
        </p15:guide>
        <p15:guide id="11" pos="2159">
          <p15:clr>
            <a:srgbClr val="A4A3A4"/>
          </p15:clr>
        </p15:guide>
        <p15:guide id="12" pos="1378">
          <p15:clr>
            <a:srgbClr val="A4A3A4"/>
          </p15:clr>
        </p15:guide>
        <p15:guide id="13" pos="93">
          <p15:clr>
            <a:srgbClr val="A4A3A4"/>
          </p15:clr>
        </p15:guide>
        <p15:guide id="14" pos="2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Thomas" initials="GT" lastIdx="5" clrIdx="0">
    <p:extLst>
      <p:ext uri="{19B8F6BF-5375-455C-9EA6-DF929625EA0E}">
        <p15:presenceInfo xmlns:p15="http://schemas.microsoft.com/office/powerpoint/2012/main" userId="S::gthomas@evmwd.net::b389e7ee-257f-4e94-a123-2ab7f9afe898" providerId="AD"/>
      </p:ext>
    </p:extLst>
  </p:cmAuthor>
  <p:cmAuthor id="2" name="Susie Evans" initials="SE" lastIdx="27" clrIdx="1">
    <p:extLst>
      <p:ext uri="{19B8F6BF-5375-455C-9EA6-DF929625EA0E}">
        <p15:presenceInfo xmlns:p15="http://schemas.microsoft.com/office/powerpoint/2012/main" userId="S::sevans@evmwd.net::05fde90f-9826-452c-979c-03aaaeb5e0f6" providerId="AD"/>
      </p:ext>
    </p:extLst>
  </p:cmAuthor>
  <p:cmAuthor id="3" name="Christy Gonzalez" initials="CG" lastIdx="1" clrIdx="2">
    <p:extLst>
      <p:ext uri="{19B8F6BF-5375-455C-9EA6-DF929625EA0E}">
        <p15:presenceInfo xmlns:p15="http://schemas.microsoft.com/office/powerpoint/2012/main" userId="S::cgonzalez@evmwd.net::024d654a-5f26-42f7-8ac7-c2e045bbbdf1" providerId="AD"/>
      </p:ext>
    </p:extLst>
  </p:cmAuthor>
  <p:cmAuthor id="4" name="Barbara Mason" initials="BM" lastIdx="1" clrIdx="3">
    <p:extLst>
      <p:ext uri="{19B8F6BF-5375-455C-9EA6-DF929625EA0E}">
        <p15:presenceInfo xmlns:p15="http://schemas.microsoft.com/office/powerpoint/2012/main" userId="S::bmason@evmwd.net::76f42d0d-e123-46da-b3b2-c058c03d0f19" providerId="AD"/>
      </p:ext>
    </p:extLst>
  </p:cmAuthor>
  <p:cmAuthor id="5" name="Guest User" initials="GU" lastIdx="33" clrIdx="4">
    <p:extLst>
      <p:ext uri="{19B8F6BF-5375-455C-9EA6-DF929625EA0E}">
        <p15:presenceInfo xmlns:p15="http://schemas.microsoft.com/office/powerpoint/2012/main" userId="S::urn:spo:anon#6ddfa4fcab4012a3e2e914a09b785976c85f981721536fe73b3a400d4e92d062::" providerId="AD"/>
      </p:ext>
    </p:extLst>
  </p:cmAuthor>
  <p:cmAuthor id="6" name="Haley Munson" initials="HM" lastIdx="33" clrIdx="5">
    <p:extLst>
      <p:ext uri="{19B8F6BF-5375-455C-9EA6-DF929625EA0E}">
        <p15:presenceInfo xmlns:p15="http://schemas.microsoft.com/office/powerpoint/2012/main" userId="S::hmunson@evmwd.net::0414d8c2-aa2e-4c0f-ba92-261a170bc377" providerId="AD"/>
      </p:ext>
    </p:extLst>
  </p:cmAuthor>
  <p:cmAuthor id="7" name="Jennifer Dancho" initials="JD" lastIdx="14" clrIdx="6">
    <p:extLst>
      <p:ext uri="{19B8F6BF-5375-455C-9EA6-DF929625EA0E}">
        <p15:presenceInfo xmlns:p15="http://schemas.microsoft.com/office/powerpoint/2012/main" userId="S::jdancho@evmwd.net::46b62029-4789-4508-b18d-5ee2c4b2a8c5" providerId="AD"/>
      </p:ext>
    </p:extLst>
  </p:cmAuthor>
  <p:cmAuthor id="8" name="Skyler Munson" initials="SM" lastIdx="29" clrIdx="7">
    <p:extLst>
      <p:ext uri="{19B8F6BF-5375-455C-9EA6-DF929625EA0E}">
        <p15:presenceInfo xmlns:p15="http://schemas.microsoft.com/office/powerpoint/2012/main" userId="S::smunson@evmwd.net::1d3f3f82-d303-4942-b02d-624acba1a650" providerId="AD"/>
      </p:ext>
    </p:extLst>
  </p:cmAuthor>
  <p:cmAuthor id="9" name="Allison Cadava" initials="AC" lastIdx="1" clrIdx="8">
    <p:extLst>
      <p:ext uri="{19B8F6BF-5375-455C-9EA6-DF929625EA0E}">
        <p15:presenceInfo xmlns:p15="http://schemas.microsoft.com/office/powerpoint/2012/main" userId="S::acadava@evmwd.net::0771c793-f970-433a-a873-b2f99f90f98f" providerId="AD"/>
      </p:ext>
    </p:extLst>
  </p:cmAuthor>
  <p:cmAuthor id="10" name="Greg Morrison" initials="GM" lastIdx="25" clrIdx="9">
    <p:extLst>
      <p:ext uri="{19B8F6BF-5375-455C-9EA6-DF929625EA0E}">
        <p15:presenceInfo xmlns:p15="http://schemas.microsoft.com/office/powerpoint/2012/main" userId="S::gmorrison@evmwd.net::b390f2d4-240c-46b3-9875-fb153300cb1f" providerId="AD"/>
      </p:ext>
    </p:extLst>
  </p:cmAuthor>
  <p:cmAuthor id="11" name="Parag Kalaria" initials="PK" lastIdx="1" clrIdx="10">
    <p:extLst>
      <p:ext uri="{19B8F6BF-5375-455C-9EA6-DF929625EA0E}">
        <p15:presenceInfo xmlns:p15="http://schemas.microsoft.com/office/powerpoint/2012/main" userId="S::pkalaria@evmwd.net::4f3c2d5d-be83-4288-9c4b-7ad134577408" providerId="AD"/>
      </p:ext>
    </p:extLst>
  </p:cmAuthor>
  <p:cmAuthor id="12" name="Mayra Cabrera" initials="MC" lastIdx="4" clrIdx="11">
    <p:extLst>
      <p:ext uri="{19B8F6BF-5375-455C-9EA6-DF929625EA0E}">
        <p15:presenceInfo xmlns:p15="http://schemas.microsoft.com/office/powerpoint/2012/main" userId="S::mcabrera@evmwd.net::0a9aaa4b-f588-453e-a764-4bae5540adec" providerId="AD"/>
      </p:ext>
    </p:extLst>
  </p:cmAuthor>
  <p:cmAuthor id="13" name="Vanessa Paneto" initials="VP" lastIdx="3" clrIdx="12">
    <p:extLst>
      <p:ext uri="{19B8F6BF-5375-455C-9EA6-DF929625EA0E}">
        <p15:presenceInfo xmlns:p15="http://schemas.microsoft.com/office/powerpoint/2012/main" userId="S::vpaneto@evmwd.net::b7c65bac-ffe6-4c43-97b3-4f00ae25790a" providerId="AD"/>
      </p:ext>
    </p:extLst>
  </p:cmAuthor>
  <p:cmAuthor id="14" name="Jon Moore" initials="JM" lastIdx="2" clrIdx="13">
    <p:extLst>
      <p:ext uri="{19B8F6BF-5375-455C-9EA6-DF929625EA0E}">
        <p15:presenceInfo xmlns:p15="http://schemas.microsoft.com/office/powerpoint/2012/main" userId="S::jmoore@evmwd.net::9356a6a5-0751-4aff-bda1-85493eb0ad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7"/>
    <a:srgbClr val="EC1C24"/>
    <a:srgbClr val="99FFCC"/>
    <a:srgbClr val="66FFCC"/>
    <a:srgbClr val="00FFFF"/>
    <a:srgbClr val="F8F8F8"/>
    <a:srgbClr val="969696"/>
    <a:srgbClr val="993300"/>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7F610-EB14-4B36-A30D-2A3E6183DED7}" v="8" dt="2023-02-21T19:00:03.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p:cViewPr varScale="1">
        <p:scale>
          <a:sx n="79" d="100"/>
          <a:sy n="79" d="100"/>
        </p:scale>
        <p:origin x="3108" y="96"/>
      </p:cViewPr>
      <p:guideLst>
        <p:guide orient="horz" pos="2880"/>
        <p:guide orient="horz" pos="908"/>
        <p:guide orient="horz" pos="5517"/>
        <p:guide orient="horz" pos="3888"/>
        <p:guide orient="horz" pos="1872"/>
        <p:guide orient="horz" pos="392"/>
        <p:guide orient="horz" pos="4851"/>
        <p:guide orient="horz" pos="44"/>
        <p:guide pos="4230"/>
        <p:guide pos="1381"/>
        <p:guide pos="2159"/>
        <p:guide pos="1378"/>
        <p:guide pos="93"/>
        <p:guide pos="2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t" anchorCtr="0" compatLnSpc="1">
            <a:prstTxWarp prst="textNoShape">
              <a:avLst/>
            </a:prstTxWarp>
          </a:bodyPr>
          <a:lstStyle>
            <a:lvl1pPr defTabSz="951562">
              <a:defRPr sz="1300" i="1">
                <a:latin typeface="Times New Roman" charset="0"/>
              </a:defRPr>
            </a:lvl1pPr>
          </a:lstStyle>
          <a:p>
            <a:pPr>
              <a:defRPr/>
            </a:pPr>
            <a:endParaRPr lang="en-US" altLang="en-US" dirty="0"/>
          </a:p>
        </p:txBody>
      </p:sp>
      <p:sp>
        <p:nvSpPr>
          <p:cNvPr id="30723" name="Rectangle 3"/>
          <p:cNvSpPr>
            <a:spLocks noGrp="1" noChangeArrowheads="1"/>
          </p:cNvSpPr>
          <p:nvPr>
            <p:ph type="dt" sz="quarter" idx="1"/>
          </p:nvPr>
        </p:nvSpPr>
        <p:spPr bwMode="auto">
          <a:xfrm>
            <a:off x="4145281" y="0"/>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t" anchorCtr="0" compatLnSpc="1">
            <a:prstTxWarp prst="textNoShape">
              <a:avLst/>
            </a:prstTxWarp>
          </a:bodyPr>
          <a:lstStyle>
            <a:lvl1pPr algn="r" defTabSz="951562">
              <a:defRPr sz="1300" i="1">
                <a:latin typeface="Times New Roman" charset="0"/>
              </a:defRPr>
            </a:lvl1pPr>
          </a:lstStyle>
          <a:p>
            <a:pPr>
              <a:defRPr/>
            </a:pPr>
            <a:endParaRPr lang="en-US" altLang="en-US" dirty="0"/>
          </a:p>
        </p:txBody>
      </p:sp>
      <p:sp>
        <p:nvSpPr>
          <p:cNvPr id="30724" name="Rectangle 4"/>
          <p:cNvSpPr>
            <a:spLocks noGrp="1" noChangeArrowheads="1"/>
          </p:cNvSpPr>
          <p:nvPr>
            <p:ph type="ftr" sz="quarter" idx="2"/>
          </p:nvPr>
        </p:nvSpPr>
        <p:spPr bwMode="auto">
          <a:xfrm>
            <a:off x="1" y="9122383"/>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b" anchorCtr="0" compatLnSpc="1">
            <a:prstTxWarp prst="textNoShape">
              <a:avLst/>
            </a:prstTxWarp>
          </a:bodyPr>
          <a:lstStyle>
            <a:lvl1pPr defTabSz="951562">
              <a:defRPr sz="1300" i="1">
                <a:latin typeface="Times New Roman" charset="0"/>
              </a:defRPr>
            </a:lvl1pPr>
          </a:lstStyle>
          <a:p>
            <a:pPr>
              <a:defRPr/>
            </a:pPr>
            <a:endParaRPr lang="en-US" altLang="en-US" dirty="0"/>
          </a:p>
        </p:txBody>
      </p:sp>
      <p:sp>
        <p:nvSpPr>
          <p:cNvPr id="30725" name="Rectangle 5"/>
          <p:cNvSpPr>
            <a:spLocks noGrp="1" noChangeArrowheads="1"/>
          </p:cNvSpPr>
          <p:nvPr>
            <p:ph type="sldNum" sz="quarter" idx="3"/>
          </p:nvPr>
        </p:nvSpPr>
        <p:spPr bwMode="auto">
          <a:xfrm>
            <a:off x="4145281" y="9122383"/>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b" anchorCtr="0" compatLnSpc="1">
            <a:prstTxWarp prst="textNoShape">
              <a:avLst/>
            </a:prstTxWarp>
          </a:bodyPr>
          <a:lstStyle>
            <a:lvl1pPr algn="r" defTabSz="951562">
              <a:defRPr sz="1300" i="1">
                <a:latin typeface="Times New Roman" charset="0"/>
              </a:defRPr>
            </a:lvl1pPr>
          </a:lstStyle>
          <a:p>
            <a:pPr>
              <a:defRPr/>
            </a:pPr>
            <a:fld id="{6587CF10-B3DB-42DE-A9F0-D14DC8824EA5}" type="slidenum">
              <a:rPr lang="en-US" altLang="en-US"/>
              <a:pPr>
                <a:defRPr/>
              </a:pPr>
              <a:t>‹#›</a:t>
            </a:fld>
            <a:endParaRPr lang="en-US" altLang="en-US" dirty="0"/>
          </a:p>
        </p:txBody>
      </p:sp>
    </p:spTree>
    <p:extLst>
      <p:ext uri="{BB962C8B-B14F-4D97-AF65-F5344CB8AC3E}">
        <p14:creationId xmlns:p14="http://schemas.microsoft.com/office/powerpoint/2010/main" val="3440606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t" anchorCtr="0" compatLnSpc="1">
            <a:prstTxWarp prst="textNoShape">
              <a:avLst/>
            </a:prstTxWarp>
          </a:bodyPr>
          <a:lstStyle>
            <a:lvl1pPr defTabSz="951562">
              <a:defRPr sz="1300" i="1">
                <a:latin typeface="Times New Roman" charset="0"/>
              </a:defRPr>
            </a:lvl1pPr>
          </a:lstStyle>
          <a:p>
            <a:pPr>
              <a:defRPr/>
            </a:pPr>
            <a:endParaRPr lang="en-US" altLang="en-US" dirty="0"/>
          </a:p>
        </p:txBody>
      </p:sp>
      <p:sp>
        <p:nvSpPr>
          <p:cNvPr id="22531" name="Rectangle 3"/>
          <p:cNvSpPr>
            <a:spLocks noGrp="1" noChangeArrowheads="1"/>
          </p:cNvSpPr>
          <p:nvPr>
            <p:ph type="dt" idx="1"/>
          </p:nvPr>
        </p:nvSpPr>
        <p:spPr bwMode="auto">
          <a:xfrm>
            <a:off x="4145281" y="0"/>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t" anchorCtr="0" compatLnSpc="1">
            <a:prstTxWarp prst="textNoShape">
              <a:avLst/>
            </a:prstTxWarp>
          </a:bodyPr>
          <a:lstStyle>
            <a:lvl1pPr algn="r" defTabSz="951562">
              <a:defRPr sz="1300" i="1">
                <a:latin typeface="Times New Roman" charset="0"/>
              </a:defRPr>
            </a:lvl1pPr>
          </a:lstStyle>
          <a:p>
            <a:pPr>
              <a:defRPr/>
            </a:pPr>
            <a:endParaRPr lang="en-US" altLang="en-US" dirty="0"/>
          </a:p>
        </p:txBody>
      </p:sp>
      <p:sp>
        <p:nvSpPr>
          <p:cNvPr id="21508" name="Rectangle 4"/>
          <p:cNvSpPr>
            <a:spLocks noGrp="1" noRot="1" noChangeAspect="1" noChangeArrowheads="1" noTextEdit="1"/>
          </p:cNvSpPr>
          <p:nvPr>
            <p:ph type="sldImg" idx="2"/>
          </p:nvPr>
        </p:nvSpPr>
        <p:spPr bwMode="auto">
          <a:xfrm>
            <a:off x="2308225" y="719138"/>
            <a:ext cx="2700338" cy="3602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75361" y="4561192"/>
            <a:ext cx="5364480" cy="432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2534" name="Rectangle 6"/>
          <p:cNvSpPr>
            <a:spLocks noGrp="1" noChangeArrowheads="1"/>
          </p:cNvSpPr>
          <p:nvPr>
            <p:ph type="ftr" sz="quarter" idx="4"/>
          </p:nvPr>
        </p:nvSpPr>
        <p:spPr bwMode="auto">
          <a:xfrm>
            <a:off x="1" y="9122383"/>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b" anchorCtr="0" compatLnSpc="1">
            <a:prstTxWarp prst="textNoShape">
              <a:avLst/>
            </a:prstTxWarp>
          </a:bodyPr>
          <a:lstStyle>
            <a:lvl1pPr defTabSz="951562">
              <a:defRPr sz="1300" i="1">
                <a:latin typeface="Times New Roman" charset="0"/>
              </a:defRPr>
            </a:lvl1pPr>
          </a:lstStyle>
          <a:p>
            <a:pPr>
              <a:defRPr/>
            </a:pPr>
            <a:endParaRPr lang="en-US" altLang="en-US" dirty="0"/>
          </a:p>
        </p:txBody>
      </p:sp>
      <p:sp>
        <p:nvSpPr>
          <p:cNvPr id="22535" name="Rectangle 7"/>
          <p:cNvSpPr>
            <a:spLocks noGrp="1" noChangeArrowheads="1"/>
          </p:cNvSpPr>
          <p:nvPr>
            <p:ph type="sldNum" sz="quarter" idx="5"/>
          </p:nvPr>
        </p:nvSpPr>
        <p:spPr bwMode="auto">
          <a:xfrm>
            <a:off x="4145281" y="9122383"/>
            <a:ext cx="3169920" cy="4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5" tIns="47603" rIns="95205" bIns="47603" numCol="1" anchor="b" anchorCtr="0" compatLnSpc="1">
            <a:prstTxWarp prst="textNoShape">
              <a:avLst/>
            </a:prstTxWarp>
          </a:bodyPr>
          <a:lstStyle>
            <a:lvl1pPr algn="r" defTabSz="951562">
              <a:defRPr sz="1300" i="1">
                <a:latin typeface="Times New Roman" charset="0"/>
              </a:defRPr>
            </a:lvl1pPr>
          </a:lstStyle>
          <a:p>
            <a:pPr>
              <a:defRPr/>
            </a:pPr>
            <a:fld id="{CCC8A5CD-8533-480F-92D1-F6ACF2AEBB4A}" type="slidenum">
              <a:rPr lang="en-US" altLang="en-US"/>
              <a:pPr>
                <a:defRPr/>
              </a:pPr>
              <a:t>‹#›</a:t>
            </a:fld>
            <a:endParaRPr lang="en-US" altLang="en-US" dirty="0"/>
          </a:p>
        </p:txBody>
      </p:sp>
    </p:spTree>
    <p:extLst>
      <p:ext uri="{BB962C8B-B14F-4D97-AF65-F5344CB8AC3E}">
        <p14:creationId xmlns:p14="http://schemas.microsoft.com/office/powerpoint/2010/main" val="2951079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C8A5CD-8533-480F-92D1-F6ACF2AEBB4A}" type="slidenum">
              <a:rPr lang="en-US" altLang="en-US" smtClean="0"/>
              <a:pPr>
                <a:defRPr/>
              </a:pPr>
              <a:t>3</a:t>
            </a:fld>
            <a:endParaRPr lang="en-US" altLang="en-US" dirty="0"/>
          </a:p>
        </p:txBody>
      </p:sp>
    </p:spTree>
    <p:extLst>
      <p:ext uri="{BB962C8B-B14F-4D97-AF65-F5344CB8AC3E}">
        <p14:creationId xmlns:p14="http://schemas.microsoft.com/office/powerpoint/2010/main" val="30440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2000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0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86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42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6583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384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24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879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05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965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507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rinconwater.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p:cNvSpPr>
          <p:nvPr userDrawn="1"/>
        </p:nvSpPr>
        <p:spPr bwMode="auto">
          <a:xfrm>
            <a:off x="0" y="0"/>
            <a:ext cx="4391025" cy="406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dirty="0"/>
          </a:p>
        </p:txBody>
      </p:sp>
      <p:sp>
        <p:nvSpPr>
          <p:cNvPr id="1027" name="Oval 27"/>
          <p:cNvSpPr>
            <a:spLocks noChangeArrowheads="1"/>
          </p:cNvSpPr>
          <p:nvPr userDrawn="1"/>
        </p:nvSpPr>
        <p:spPr bwMode="auto">
          <a:xfrm>
            <a:off x="3241675" y="12700"/>
            <a:ext cx="358775" cy="3587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dirty="0"/>
          </a:p>
        </p:txBody>
      </p:sp>
      <p:sp>
        <p:nvSpPr>
          <p:cNvPr id="1028" name="Arc 22"/>
          <p:cNvSpPr>
            <a:spLocks/>
          </p:cNvSpPr>
          <p:nvPr userDrawn="1"/>
        </p:nvSpPr>
        <p:spPr bwMode="auto">
          <a:xfrm>
            <a:off x="4384675" y="0"/>
            <a:ext cx="273050" cy="406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3" name="Rectangle 19"/>
          <p:cNvSpPr>
            <a:spLocks noChangeArrowheads="1"/>
          </p:cNvSpPr>
          <p:nvPr/>
        </p:nvSpPr>
        <p:spPr bwMode="auto">
          <a:xfrm>
            <a:off x="3175000" y="69850"/>
            <a:ext cx="4953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41" tIns="48322" rIns="96641" bIns="48322"/>
          <a:lstStyle>
            <a:lvl1pPr defTabSz="966788">
              <a:defRPr sz="2400">
                <a:solidFill>
                  <a:schemeClr val="tx1"/>
                </a:solidFill>
                <a:latin typeface="Times New Roman" charset="0"/>
              </a:defRPr>
            </a:lvl1pPr>
            <a:lvl2pPr marL="482600" defTabSz="966788">
              <a:defRPr sz="2400">
                <a:solidFill>
                  <a:schemeClr val="tx1"/>
                </a:solidFill>
                <a:latin typeface="Times New Roman" charset="0"/>
              </a:defRPr>
            </a:lvl2pPr>
            <a:lvl3pPr marL="966788" defTabSz="966788">
              <a:defRPr sz="2400">
                <a:solidFill>
                  <a:schemeClr val="tx1"/>
                </a:solidFill>
                <a:latin typeface="Times New Roman" charset="0"/>
              </a:defRPr>
            </a:lvl3pPr>
            <a:lvl4pPr marL="1449388" defTabSz="966788">
              <a:defRPr sz="2400">
                <a:solidFill>
                  <a:schemeClr val="tx1"/>
                </a:solidFill>
                <a:latin typeface="Times New Roman" charset="0"/>
              </a:defRPr>
            </a:lvl4pPr>
            <a:lvl5pPr marL="1933575" defTabSz="966788">
              <a:defRPr sz="2400">
                <a:solidFill>
                  <a:schemeClr val="tx1"/>
                </a:solidFill>
                <a:latin typeface="Times New Roman" charset="0"/>
              </a:defRPr>
            </a:lvl5pPr>
            <a:lvl6pPr marL="2390775" defTabSz="966788" fontAlgn="base">
              <a:spcBef>
                <a:spcPct val="0"/>
              </a:spcBef>
              <a:spcAft>
                <a:spcPct val="0"/>
              </a:spcAft>
              <a:defRPr sz="2400">
                <a:solidFill>
                  <a:schemeClr val="tx1"/>
                </a:solidFill>
                <a:latin typeface="Times New Roman" charset="0"/>
              </a:defRPr>
            </a:lvl6pPr>
            <a:lvl7pPr marL="2847975" defTabSz="966788" fontAlgn="base">
              <a:spcBef>
                <a:spcPct val="0"/>
              </a:spcBef>
              <a:spcAft>
                <a:spcPct val="0"/>
              </a:spcAft>
              <a:defRPr sz="2400">
                <a:solidFill>
                  <a:schemeClr val="tx1"/>
                </a:solidFill>
                <a:latin typeface="Times New Roman" charset="0"/>
              </a:defRPr>
            </a:lvl7pPr>
            <a:lvl8pPr marL="3305175" defTabSz="966788" fontAlgn="base">
              <a:spcBef>
                <a:spcPct val="0"/>
              </a:spcBef>
              <a:spcAft>
                <a:spcPct val="0"/>
              </a:spcAft>
              <a:defRPr sz="2400">
                <a:solidFill>
                  <a:schemeClr val="tx1"/>
                </a:solidFill>
                <a:latin typeface="Times New Roman" charset="0"/>
              </a:defRPr>
            </a:lvl8pPr>
            <a:lvl9pPr marL="3762375" defTabSz="966788" fontAlgn="base">
              <a:spcBef>
                <a:spcPct val="0"/>
              </a:spcBef>
              <a:spcAft>
                <a:spcPct val="0"/>
              </a:spcAft>
              <a:defRPr sz="2400">
                <a:solidFill>
                  <a:schemeClr val="tx1"/>
                </a:solidFill>
                <a:latin typeface="Times New Roman" charset="0"/>
              </a:defRPr>
            </a:lvl9pPr>
          </a:lstStyle>
          <a:p>
            <a:pPr algn="ctr" eaLnBrk="0" hangingPunct="0">
              <a:defRPr/>
            </a:pPr>
            <a:fld id="{BE179DD7-0504-4CD6-A12B-AD2BD297FC75}" type="slidenum">
              <a:rPr lang="en-US" altLang="en-US" sz="1000" b="1" smtClean="0">
                <a:latin typeface="Verdana" pitchFamily="34" charset="0"/>
              </a:rPr>
              <a:pPr algn="ctr" eaLnBrk="0" hangingPunct="0">
                <a:defRPr/>
              </a:pPr>
              <a:t>‹#›</a:t>
            </a:fld>
            <a:endParaRPr lang="en-US" altLang="en-US" sz="1000" b="1" dirty="0">
              <a:latin typeface="Verdana" pitchFamily="34" charset="0"/>
            </a:endParaRPr>
          </a:p>
        </p:txBody>
      </p:sp>
      <p:sp>
        <p:nvSpPr>
          <p:cNvPr id="1031" name="Line 28"/>
          <p:cNvSpPr>
            <a:spLocks noChangeShapeType="1"/>
          </p:cNvSpPr>
          <p:nvPr userDrawn="1"/>
        </p:nvSpPr>
        <p:spPr bwMode="auto">
          <a:xfrm>
            <a:off x="0" y="417513"/>
            <a:ext cx="6867525" cy="0"/>
          </a:xfrm>
          <a:prstGeom prst="line">
            <a:avLst/>
          </a:prstGeom>
          <a:noFill/>
          <a:ln w="38100">
            <a:solidFill>
              <a:schemeClr val="bg2">
                <a:alpha val="50195"/>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 name="Rectangle 31"/>
          <p:cNvSpPr>
            <a:spLocks noChangeArrowheads="1"/>
          </p:cNvSpPr>
          <p:nvPr userDrawn="1"/>
        </p:nvSpPr>
        <p:spPr bwMode="auto">
          <a:xfrm>
            <a:off x="0" y="0"/>
            <a:ext cx="1114425" cy="622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dirty="0"/>
          </a:p>
        </p:txBody>
      </p:sp>
      <p:sp>
        <p:nvSpPr>
          <p:cNvPr id="1034" name="Oval 29"/>
          <p:cNvSpPr>
            <a:spLocks noChangeArrowheads="1"/>
          </p:cNvSpPr>
          <p:nvPr userDrawn="1"/>
        </p:nvSpPr>
        <p:spPr bwMode="auto">
          <a:xfrm>
            <a:off x="785813" y="-3175"/>
            <a:ext cx="657225" cy="657225"/>
          </a:xfrm>
          <a:prstGeom prst="ellipse">
            <a:avLst/>
          </a:prstGeom>
          <a:solidFill>
            <a:schemeClr val="bg1"/>
          </a:solidFill>
          <a:ln>
            <a:noFill/>
          </a:ln>
          <a:effectLst/>
          <a:extLst>
            <a:ext uri="{91240B29-F687-4F45-9708-019B960494DF}">
              <a14:hiddenLine xmlns:a14="http://schemas.microsoft.com/office/drawing/2010/main" w="9525">
                <a:solidFill>
                  <a:srgbClr val="0099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en-US" altLang="en-US" dirty="0"/>
          </a:p>
        </p:txBody>
      </p:sp>
      <p:pic>
        <p:nvPicPr>
          <p:cNvPr id="1035" name="Picture 12">
            <a:hlinkClick r:id="rId13" tooltip="&quot;Rincon Water Dek Diablo&quo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p:blipFill>
        <p:spPr bwMode="auto">
          <a:xfrm>
            <a:off x="150813" y="84654"/>
            <a:ext cx="995362" cy="28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9436-70BB-3FD8-9A41-5690148F85D9}"/>
              </a:ext>
            </a:extLst>
          </p:cNvPr>
          <p:cNvSpPr>
            <a:spLocks noGrp="1"/>
          </p:cNvSpPr>
          <p:nvPr>
            <p:ph type="title"/>
          </p:nvPr>
        </p:nvSpPr>
        <p:spPr>
          <a:xfrm>
            <a:off x="342900" y="910827"/>
            <a:ext cx="6172200" cy="1524000"/>
          </a:xfrm>
        </p:spPr>
        <p:txBody>
          <a:bodyPr/>
          <a:lstStyle/>
          <a:p>
            <a:r>
              <a:rPr lang="en-US" dirty="0"/>
              <a:t>Elsinore Valley MWD</a:t>
            </a:r>
          </a:p>
        </p:txBody>
      </p:sp>
      <p:pic>
        <p:nvPicPr>
          <p:cNvPr id="4" name="Picture 5">
            <a:extLst>
              <a:ext uri="{FF2B5EF4-FFF2-40B4-BE49-F238E27FC236}">
                <a16:creationId xmlns:a16="http://schemas.microsoft.com/office/drawing/2014/main" id="{AFEB4FD8-E01D-5C74-3079-47AE796E10AD}"/>
              </a:ext>
            </a:extLst>
          </p:cNvPr>
          <p:cNvPicPr>
            <a:picLocks noGrp="1" noChangeAspect="1"/>
          </p:cNvPicPr>
          <p:nvPr>
            <p:ph idx="1"/>
          </p:nvPr>
        </p:nvPicPr>
        <p:blipFill>
          <a:blip r:embed="rId2"/>
          <a:stretch>
            <a:fillRect/>
          </a:stretch>
        </p:blipFill>
        <p:spPr>
          <a:xfrm>
            <a:off x="342900" y="2434827"/>
            <a:ext cx="6172200" cy="5431634"/>
          </a:xfrm>
          <a:prstGeom prst="rect">
            <a:avLst/>
          </a:prstGeom>
        </p:spPr>
      </p:pic>
    </p:spTree>
    <p:extLst>
      <p:ext uri="{BB962C8B-B14F-4D97-AF65-F5344CB8AC3E}">
        <p14:creationId xmlns:p14="http://schemas.microsoft.com/office/powerpoint/2010/main" val="86846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1"/>
          <p:cNvSpPr>
            <a:spLocks noChangeArrowheads="1"/>
          </p:cNvSpPr>
          <p:nvPr/>
        </p:nvSpPr>
        <p:spPr bwMode="auto">
          <a:xfrm>
            <a:off x="0" y="-12700"/>
            <a:ext cx="6858000" cy="622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latin typeface="Calibri" panose="020F0502020204030204" pitchFamily="34" charset="0"/>
            </a:endParaRPr>
          </a:p>
        </p:txBody>
      </p:sp>
      <p:sp>
        <p:nvSpPr>
          <p:cNvPr id="2150" name="Rectangle 102"/>
          <p:cNvSpPr>
            <a:spLocks noChangeArrowheads="1"/>
          </p:cNvSpPr>
          <p:nvPr/>
        </p:nvSpPr>
        <p:spPr bwMode="auto">
          <a:xfrm>
            <a:off x="0" y="-6350"/>
            <a:ext cx="6858000" cy="306388"/>
          </a:xfrm>
          <a:prstGeom prst="rect">
            <a:avLst/>
          </a:prstGeom>
          <a:solidFill>
            <a:srgbClr val="003B77"/>
          </a:solidFill>
          <a:ln>
            <a:noFill/>
          </a:ln>
          <a:effectLst/>
        </p:spPr>
        <p:txBody>
          <a:bodyPr wrap="none" anchor="ctr"/>
          <a:lstStyle/>
          <a:p>
            <a:pPr>
              <a:defRPr/>
            </a:pPr>
            <a:endParaRPr lang="en-US" dirty="0">
              <a:latin typeface="Calibri" panose="020F0502020204030204" pitchFamily="34" charset="0"/>
            </a:endParaRPr>
          </a:p>
        </p:txBody>
      </p:sp>
      <p:sp>
        <p:nvSpPr>
          <p:cNvPr id="2052" name="Line 103"/>
          <p:cNvSpPr>
            <a:spLocks noChangeShapeType="1"/>
          </p:cNvSpPr>
          <p:nvPr/>
        </p:nvSpPr>
        <p:spPr bwMode="auto">
          <a:xfrm>
            <a:off x="0" y="314325"/>
            <a:ext cx="6858000" cy="0"/>
          </a:xfrm>
          <a:prstGeom prst="line">
            <a:avLst/>
          </a:prstGeom>
          <a:noFill/>
          <a:ln w="381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053" name="Rectangle 104"/>
          <p:cNvSpPr>
            <a:spLocks noChangeArrowheads="1"/>
          </p:cNvSpPr>
          <p:nvPr/>
        </p:nvSpPr>
        <p:spPr bwMode="auto">
          <a:xfrm>
            <a:off x="5330825" y="-6350"/>
            <a:ext cx="1527175" cy="447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latin typeface="Calibri" panose="020F0502020204030204" pitchFamily="34" charset="0"/>
            </a:endParaRPr>
          </a:p>
        </p:txBody>
      </p:sp>
      <p:sp>
        <p:nvSpPr>
          <p:cNvPr id="2054" name="Oval 106"/>
          <p:cNvSpPr>
            <a:spLocks noChangeArrowheads="1"/>
          </p:cNvSpPr>
          <p:nvPr/>
        </p:nvSpPr>
        <p:spPr bwMode="auto">
          <a:xfrm>
            <a:off x="5002213" y="-14288"/>
            <a:ext cx="657225" cy="657226"/>
          </a:xfrm>
          <a:prstGeom prst="ellipse">
            <a:avLst/>
          </a:prstGeom>
          <a:solidFill>
            <a:schemeClr val="bg1"/>
          </a:solidFill>
          <a:ln>
            <a:noFill/>
          </a:ln>
          <a:effectLst/>
          <a:extLst>
            <a:ext uri="{91240B29-F687-4F45-9708-019B960494DF}">
              <a14:hiddenLine xmlns:a14="http://schemas.microsoft.com/office/drawing/2010/main" w="9525">
                <a:solidFill>
                  <a:srgbClr val="0099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latin typeface="Calibri" panose="020F0502020204030204" pitchFamily="34" charset="0"/>
            </a:endParaRPr>
          </a:p>
        </p:txBody>
      </p:sp>
      <p:sp>
        <p:nvSpPr>
          <p:cNvPr id="2156" name="Rectangle 108"/>
          <p:cNvSpPr>
            <a:spLocks noChangeArrowheads="1"/>
          </p:cNvSpPr>
          <p:nvPr/>
        </p:nvSpPr>
        <p:spPr bwMode="auto">
          <a:xfrm>
            <a:off x="0" y="3486801"/>
            <a:ext cx="68675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US" altLang="en-US" sz="4400" b="1" dirty="0">
                <a:effectLst>
                  <a:outerShdw blurRad="38100" dist="38100" dir="2700000" algn="tl">
                    <a:srgbClr val="C0C0C0"/>
                  </a:outerShdw>
                </a:effectLst>
                <a:latin typeface="Calibri" panose="020F0502020204030204" pitchFamily="34" charset="0"/>
              </a:rPr>
              <a:t>Strategic Plan</a:t>
            </a:r>
          </a:p>
        </p:txBody>
      </p:sp>
      <p:sp>
        <p:nvSpPr>
          <p:cNvPr id="2056" name="Rectangle 98"/>
          <p:cNvSpPr>
            <a:spLocks noChangeArrowheads="1"/>
          </p:cNvSpPr>
          <p:nvPr/>
        </p:nvSpPr>
        <p:spPr bwMode="auto">
          <a:xfrm>
            <a:off x="0" y="8743950"/>
            <a:ext cx="68580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latin typeface="Calibri" panose="020F0502020204030204" pitchFamily="34" charset="0"/>
            </a:endParaRPr>
          </a:p>
        </p:txBody>
      </p:sp>
      <p:pic>
        <p:nvPicPr>
          <p:cNvPr id="2057" name="Picture 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530376" y="7458027"/>
            <a:ext cx="1797248"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6" name="Rectangle 88"/>
          <p:cNvSpPr>
            <a:spLocks noChangeArrowheads="1"/>
          </p:cNvSpPr>
          <p:nvPr/>
        </p:nvSpPr>
        <p:spPr bwMode="auto">
          <a:xfrm>
            <a:off x="4763" y="6806218"/>
            <a:ext cx="6857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eaLnBrk="0" hangingPunct="0">
              <a:defRPr/>
            </a:pPr>
            <a:r>
              <a:rPr lang="en-US" altLang="en-US" sz="2800" b="1" dirty="0">
                <a:effectLst>
                  <a:outerShdw blurRad="38100" dist="38100" dir="2700000" algn="tl">
                    <a:srgbClr val="C0C0C0"/>
                  </a:outerShdw>
                </a:effectLst>
                <a:latin typeface="Calibri"/>
                <a:cs typeface="Calibri"/>
              </a:rPr>
              <a:t>August 2021</a:t>
            </a:r>
          </a:p>
        </p:txBody>
      </p:sp>
      <p:sp>
        <p:nvSpPr>
          <p:cNvPr id="2144" name="Line 96"/>
          <p:cNvSpPr>
            <a:spLocks noChangeShapeType="1"/>
          </p:cNvSpPr>
          <p:nvPr/>
        </p:nvSpPr>
        <p:spPr bwMode="auto">
          <a:xfrm>
            <a:off x="0" y="8872538"/>
            <a:ext cx="6867525" cy="0"/>
          </a:xfrm>
          <a:prstGeom prst="line">
            <a:avLst/>
          </a:prstGeom>
          <a:noFill/>
          <a:ln w="38100">
            <a:solidFill>
              <a:srgbClr val="EC1C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latin typeface="Calibri" panose="020F0502020204030204" pitchFamily="34" charset="0"/>
            </a:endParaRPr>
          </a:p>
        </p:txBody>
      </p:sp>
      <p:sp>
        <p:nvSpPr>
          <p:cNvPr id="2147" name="Rectangle 99"/>
          <p:cNvSpPr>
            <a:spLocks noChangeArrowheads="1"/>
          </p:cNvSpPr>
          <p:nvPr/>
        </p:nvSpPr>
        <p:spPr bwMode="auto">
          <a:xfrm>
            <a:off x="4763" y="4256242"/>
            <a:ext cx="6857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US" altLang="en-US" sz="4400" b="1" dirty="0">
                <a:effectLst>
                  <a:outerShdw blurRad="38100" dist="38100" dir="2700000" algn="tl">
                    <a:srgbClr val="C0C0C0"/>
                  </a:outerShdw>
                </a:effectLst>
                <a:latin typeface="Calibri" panose="020F0502020204030204" pitchFamily="34" charset="0"/>
              </a:rPr>
              <a:t>2021-2026</a:t>
            </a:r>
          </a:p>
        </p:txBody>
      </p:sp>
      <p:pic>
        <p:nvPicPr>
          <p:cNvPr id="3" name="Picture 2">
            <a:extLst>
              <a:ext uri="{FF2B5EF4-FFF2-40B4-BE49-F238E27FC236}">
                <a16:creationId xmlns:a16="http://schemas.microsoft.com/office/drawing/2014/main" id="{D0C512F4-5C73-4F0D-A7FB-D75BDFB4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57" y="1526409"/>
            <a:ext cx="4624086" cy="1315321"/>
          </a:xfrm>
          <a:prstGeom prst="rect">
            <a:avLst/>
          </a:prstGeom>
        </p:spPr>
      </p:pic>
      <p:sp>
        <p:nvSpPr>
          <p:cNvPr id="2" name="TextBox 1">
            <a:extLst>
              <a:ext uri="{FF2B5EF4-FFF2-40B4-BE49-F238E27FC236}">
                <a16:creationId xmlns:a16="http://schemas.microsoft.com/office/drawing/2014/main" id="{83D24808-34C9-4D50-9917-56676702DA97}"/>
              </a:ext>
            </a:extLst>
          </p:cNvPr>
          <p:cNvSpPr txBox="1"/>
          <p:nvPr/>
        </p:nvSpPr>
        <p:spPr>
          <a:xfrm>
            <a:off x="5198118" y="68560"/>
            <a:ext cx="1628775" cy="307777"/>
          </a:xfrm>
          <a:prstGeom prst="rect">
            <a:avLst/>
          </a:prstGeom>
          <a:noFill/>
        </p:spPr>
        <p:txBody>
          <a:bodyPr wrap="square" lIns="91440" tIns="45720" rIns="91440" bIns="45720" rtlCol="0" anchor="t">
            <a:spAutoFit/>
          </a:bodyPr>
          <a:lstStyle/>
          <a:p>
            <a:r>
              <a:rPr lang="en-US" sz="1400" dirty="0">
                <a:latin typeface="Calibri"/>
                <a:cs typeface="Calibri"/>
              </a:rPr>
              <a:t>Version: 8/30/2021</a:t>
            </a:r>
            <a:endParaRPr lang="en-US" sz="1400" dirty="0">
              <a:latin typeface="Calibri" panose="020F0502020204030204" pitchFamily="34" charset="0"/>
            </a:endParaRPr>
          </a:p>
        </p:txBody>
      </p:sp>
    </p:spTree>
    <p:extLst>
      <p:ext uri="{BB962C8B-B14F-4D97-AF65-F5344CB8AC3E}">
        <p14:creationId xmlns:p14="http://schemas.microsoft.com/office/powerpoint/2010/main" val="84880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441326" y="622300"/>
            <a:ext cx="6273800" cy="8145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1143000" indent="-1143000" algn="ctr"/>
            <a:r>
              <a:rPr lang="en-US" altLang="en-US" sz="2200" b="1" dirty="0">
                <a:solidFill>
                  <a:srgbClr val="000000"/>
                </a:solidFill>
                <a:latin typeface="Calibri" panose="020F0502020204030204" pitchFamily="34" charset="0"/>
              </a:rPr>
              <a:t>About this Strategic Plan</a:t>
            </a:r>
          </a:p>
          <a:p>
            <a:pPr marL="1143000" indent="-1143000"/>
            <a:endParaRPr lang="en-US" altLang="en-US" sz="1200" dirty="0">
              <a:latin typeface="Calibri" panose="020F0502020204030204" pitchFamily="34" charset="0"/>
            </a:endParaRPr>
          </a:p>
          <a:p>
            <a:r>
              <a:rPr lang="en-US" altLang="en-US" sz="1800" b="1" dirty="0">
                <a:latin typeface="Calibri" panose="020F0502020204030204" pitchFamily="34" charset="0"/>
              </a:rPr>
              <a:t>Strategic Planning Primer </a:t>
            </a:r>
            <a:endParaRPr lang="en-US" altLang="en-US" sz="1800" b="1" dirty="0">
              <a:solidFill>
                <a:srgbClr val="000000"/>
              </a:solidFill>
              <a:latin typeface="Calibri" panose="020F0502020204030204" pitchFamily="34" charset="0"/>
            </a:endParaRPr>
          </a:p>
          <a:p>
            <a:r>
              <a:rPr lang="en-US" altLang="en-US" sz="1100" dirty="0">
                <a:solidFill>
                  <a:srgbClr val="000000"/>
                </a:solidFill>
                <a:latin typeface="Calibri"/>
                <a:cs typeface="Calibri"/>
              </a:rPr>
              <a:t>Joe Sterling provided a Strategic Planning Primer outlining the strategic planning and management concepts used during the planning process and reflecting the plan document structure and language. These tools represent the best and most widely adopted planning tools relevant for EVMWD. This helped keep best practice planning and management language consistent by referring to the Primer.</a:t>
            </a:r>
          </a:p>
          <a:p>
            <a:endParaRPr lang="en-US" altLang="en-US" sz="1100" dirty="0">
              <a:latin typeface="Calibri" panose="020F0502020204030204" pitchFamily="34" charset="0"/>
            </a:endParaRPr>
          </a:p>
          <a:p>
            <a:pPr lvl="0"/>
            <a:r>
              <a:rPr lang="en-US" altLang="en-US" sz="1800" b="1" dirty="0">
                <a:solidFill>
                  <a:srgbClr val="000000"/>
                </a:solidFill>
                <a:latin typeface="Calibri" panose="020F0502020204030204" pitchFamily="34" charset="0"/>
              </a:rPr>
              <a:t>Trends Analysis (PESTEL)</a:t>
            </a:r>
          </a:p>
          <a:p>
            <a:r>
              <a:rPr lang="en-US" altLang="en-US" sz="1100" dirty="0">
                <a:solidFill>
                  <a:srgbClr val="000000"/>
                </a:solidFill>
                <a:latin typeface="Calibri"/>
                <a:cs typeface="Calibri"/>
              </a:rPr>
              <a:t>Conducted an industry trends analysis covering Political, Economic, Social, Technical, Environmental, and Legal topics facing water industry peers. Sourced analysis information from over 20 water district strategic plans and many more district websites, as well as industry publications and expert input. </a:t>
            </a:r>
            <a:endParaRPr lang="en-US" altLang="en-US" sz="1100" dirty="0">
              <a:solidFill>
                <a:srgbClr val="000000"/>
              </a:solidFill>
              <a:latin typeface="Calibri" panose="020F0502020204030204" pitchFamily="34" charset="0"/>
              <a:cs typeface="Calibri"/>
            </a:endParaRPr>
          </a:p>
          <a:p>
            <a:pPr lvl="0"/>
            <a:endParaRPr lang="en-US" altLang="en-US" sz="1100" dirty="0">
              <a:solidFill>
                <a:srgbClr val="000000"/>
              </a:solidFill>
              <a:latin typeface="Calibri" panose="020F0502020204030204" pitchFamily="34" charset="0"/>
            </a:endParaRPr>
          </a:p>
          <a:p>
            <a:r>
              <a:rPr lang="en-US" altLang="en-US" sz="1800" b="1" dirty="0">
                <a:solidFill>
                  <a:srgbClr val="000000"/>
                </a:solidFill>
                <a:latin typeface="Calibri"/>
                <a:cs typeface="Calibri"/>
              </a:rPr>
              <a:t>SWOTT (Strengths, Weaknesses, Opportunities, Threats, Trends)</a:t>
            </a:r>
          </a:p>
          <a:p>
            <a:r>
              <a:rPr lang="en-US" altLang="en-US" sz="1100" dirty="0">
                <a:solidFill>
                  <a:srgbClr val="000000"/>
                </a:solidFill>
                <a:latin typeface="Calibri"/>
                <a:cs typeface="Calibri"/>
              </a:rPr>
              <a:t>A SWOTT analysis assessed the current internal and external conditions making up the strategic and tactical context for the planning process. All EVMWD staff and Board members who participated in the planning process developed the SWOTT analysis. For a more in-depth SWOTT explanation, see the Strategic Planning Primer and separate analysis-specific results.</a:t>
            </a:r>
          </a:p>
          <a:p>
            <a:pPr lvl="0"/>
            <a:endParaRPr lang="en-US" altLang="en-US" sz="1100" dirty="0">
              <a:solidFill>
                <a:srgbClr val="000000"/>
              </a:solidFill>
              <a:latin typeface="Calibri" panose="020F0502020204030204" pitchFamily="34" charset="0"/>
            </a:endParaRPr>
          </a:p>
          <a:p>
            <a:pPr lvl="0"/>
            <a:r>
              <a:rPr lang="en-US" altLang="en-US" sz="1800" b="1" dirty="0">
                <a:solidFill>
                  <a:srgbClr val="000000"/>
                </a:solidFill>
                <a:latin typeface="Calibri" panose="020F0502020204030204" pitchFamily="34" charset="0"/>
              </a:rPr>
              <a:t>How to Evolve This Plan Over Time	</a:t>
            </a:r>
          </a:p>
          <a:p>
            <a:pPr lvl="0"/>
            <a:r>
              <a:rPr lang="en-US" sz="1100" dirty="0">
                <a:latin typeface="Calibri"/>
                <a:cs typeface="Calibri"/>
              </a:rPr>
              <a:t>Significant document edits (once first completed) will likely be made annually. Changes will most likely involve fine tuning the measures, fine tuning the objectives, and updating the initiatives. In the Strategic Planning Primer you’ll find </a:t>
            </a:r>
            <a:r>
              <a:rPr lang="en-US" sz="1100" b="1" dirty="0">
                <a:latin typeface="Calibri"/>
                <a:cs typeface="Calibri"/>
              </a:rPr>
              <a:t>monthly operational review </a:t>
            </a:r>
            <a:r>
              <a:rPr lang="en-US" sz="1100" dirty="0">
                <a:latin typeface="Calibri"/>
                <a:cs typeface="Calibri"/>
              </a:rPr>
              <a:t>meeting suggestions compared to </a:t>
            </a:r>
            <a:r>
              <a:rPr lang="en-US" sz="1100" b="1" dirty="0">
                <a:latin typeface="Calibri"/>
                <a:cs typeface="Calibri"/>
              </a:rPr>
              <a:t>quarterly strategic review </a:t>
            </a:r>
            <a:r>
              <a:rPr lang="en-US" sz="1100" dirty="0">
                <a:latin typeface="Calibri"/>
                <a:cs typeface="Calibri"/>
              </a:rPr>
              <a:t>meetings. A process for the PESTEL, SWOTT, and plan element updates should be conducted annually. The 2020’s will see more and accelerated industry and world changes, so testing all planning assumptions more frequently than in previous decades is prudent.</a:t>
            </a:r>
          </a:p>
          <a:p>
            <a:endParaRPr kumimoji="0" lang="en-US" altLang="en-US" sz="1100" i="0" u="none" strike="noStrike" cap="none" normalizeH="0" baseline="0" dirty="0">
              <a:ln>
                <a:noFill/>
              </a:ln>
              <a:solidFill>
                <a:schemeClr val="tx1"/>
              </a:solidFill>
              <a:effectLst/>
              <a:latin typeface="Calibri" panose="020F0502020204030204" pitchFamily="34" charset="0"/>
            </a:endParaRPr>
          </a:p>
          <a:p>
            <a:r>
              <a:rPr lang="en-US" altLang="en-US" sz="1800" b="1" dirty="0">
                <a:solidFill>
                  <a:srgbClr val="000000"/>
                </a:solidFill>
                <a:latin typeface="Calibri"/>
                <a:cs typeface="Calibri"/>
              </a:rPr>
              <a:t>Planning Process Used    (December 2020 through June 2021)</a:t>
            </a:r>
            <a:endParaRPr lang="en-US" altLang="en-US" sz="1200" b="1" dirty="0">
              <a:solidFill>
                <a:srgbClr val="000000"/>
              </a:solidFill>
              <a:latin typeface="Calibri"/>
              <a:cs typeface="Calibri"/>
            </a:endParaRPr>
          </a:p>
          <a:p>
            <a:pPr marL="569595" indent="-569595"/>
            <a:r>
              <a:rPr lang="en-US" sz="1100" b="1" dirty="0">
                <a:latin typeface="Calibri" panose="020F0502020204030204" pitchFamily="34" charset="0"/>
              </a:rPr>
              <a:t>Phase 1: Planning to Plan </a:t>
            </a:r>
            <a:r>
              <a:rPr lang="en-US" sz="1100" dirty="0">
                <a:latin typeface="Calibri" panose="020F0502020204030204" pitchFamily="34" charset="0"/>
              </a:rPr>
              <a:t>- This phase included designing a customized planning process for EVMWD based on leadership meetings. The Strategic Planning Primer was also customized and delivered to all planning participants. The process was coordinated with the GM and the branding consultants.</a:t>
            </a:r>
            <a:endParaRPr lang="en-US" altLang="en-US" sz="1100" b="1" dirty="0">
              <a:latin typeface="Calibri" panose="020F0502020204030204" pitchFamily="34" charset="0"/>
              <a:cs typeface="Calibri" panose="020F0502020204030204" pitchFamily="34" charset="0"/>
            </a:endParaRPr>
          </a:p>
          <a:p>
            <a:pPr marL="569595" indent="-569595"/>
            <a:r>
              <a:rPr lang="en-US" altLang="en-US" sz="1100" b="1" dirty="0">
                <a:latin typeface="Calibri"/>
                <a:cs typeface="Calibri"/>
              </a:rPr>
              <a:t>Phase 2: Situation Analysis </a:t>
            </a:r>
            <a:r>
              <a:rPr lang="en-US" altLang="en-US" sz="1100" dirty="0">
                <a:latin typeface="Calibri"/>
                <a:cs typeface="Calibri"/>
              </a:rPr>
              <a:t>– This phase included interviews with Board members and workshops to engage all staff. It produced the SWOTT analysis, a PESTEL analysis (Political, Economic, Social, Technical, Environmental, Legal), and other conditions and trends perspectives.</a:t>
            </a:r>
          </a:p>
          <a:p>
            <a:pPr marL="569595" indent="-569595"/>
            <a:r>
              <a:rPr lang="en-US" altLang="en-US" sz="1100" b="1" dirty="0">
                <a:latin typeface="Calibri" panose="020F0502020204030204" pitchFamily="34" charset="0"/>
              </a:rPr>
              <a:t>Phase 3: Strategic Direction </a:t>
            </a:r>
            <a:r>
              <a:rPr lang="en-US" altLang="en-US" sz="1100" dirty="0">
                <a:latin typeface="Calibri" panose="020F0502020204030204" pitchFamily="34" charset="0"/>
              </a:rPr>
              <a:t>– This phase included workshops with the Board, Staff, and brand consultant meetings. This phase produced mission, vision, values updates, and produced this document’s objectives, measures, targets and initiatives. </a:t>
            </a:r>
            <a:endParaRPr lang="en-US" altLang="en-US" sz="1100" dirty="0">
              <a:latin typeface="Calibri" panose="020F0502020204030204" pitchFamily="34" charset="0"/>
              <a:cs typeface="Calibri" panose="020F0502020204030204" pitchFamily="34" charset="0"/>
            </a:endParaRPr>
          </a:p>
          <a:p>
            <a:pPr marL="569595" indent="-569595"/>
            <a:r>
              <a:rPr lang="en-US" altLang="en-US" sz="1100" b="1" dirty="0">
                <a:latin typeface="Calibri" panose="020F0502020204030204" pitchFamily="34" charset="0"/>
              </a:rPr>
              <a:t>Phase 4: Complete Plan Document </a:t>
            </a:r>
            <a:r>
              <a:rPr lang="en-US" altLang="en-US" sz="1100" dirty="0">
                <a:latin typeface="Calibri" panose="020F0502020204030204" pitchFamily="34" charset="0"/>
              </a:rPr>
              <a:t>– This phase included a review cycle whereby all staff and Board members had multiple review, fine tune, and plan ratifying opportunities. The final 2021 version of the plan reflects an unprecedented collaboration for EVMWD. The plan is the District’s most comprehensive and implementable strategic management tool to date.</a:t>
            </a:r>
            <a:endParaRPr lang="en-US" altLang="en-US" sz="1100" dirty="0">
              <a:latin typeface="Calibri" panose="020F0502020204030204" pitchFamily="34" charset="0"/>
              <a:cs typeface="Calibri" panose="020F0502020204030204" pitchFamily="34" charset="0"/>
            </a:endParaRPr>
          </a:p>
          <a:p>
            <a:endParaRPr kumimoji="0" lang="en-US" altLang="en-US" sz="1200" i="0" u="none" strike="noStrike" cap="none" normalizeH="0" baseline="0" dirty="0">
              <a:ln>
                <a:noFill/>
              </a:ln>
              <a:solidFill>
                <a:schemeClr val="tx1"/>
              </a:solidFill>
              <a:effectLst/>
              <a:latin typeface="Calibri" panose="020F0502020204030204" pitchFamily="34" charset="0"/>
            </a:endParaRPr>
          </a:p>
        </p:txBody>
      </p:sp>
      <p:sp>
        <p:nvSpPr>
          <p:cNvPr id="6" name="Control 4"/>
          <p:cNvSpPr>
            <a:spLocks noChangeArrowheads="1" noChangeShapeType="1"/>
          </p:cNvSpPr>
          <p:nvPr/>
        </p:nvSpPr>
        <p:spPr bwMode="auto">
          <a:xfrm>
            <a:off x="4713288" y="5705475"/>
            <a:ext cx="6799262" cy="46640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Control 5"/>
          <p:cNvSpPr>
            <a:spLocks noChangeArrowheads="1" noChangeShapeType="1"/>
          </p:cNvSpPr>
          <p:nvPr/>
        </p:nvSpPr>
        <p:spPr bwMode="auto">
          <a:xfrm>
            <a:off x="4713288" y="5705475"/>
            <a:ext cx="6799262" cy="46640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9331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8"/>
          <p:cNvSpPr>
            <a:spLocks noChangeArrowheads="1"/>
          </p:cNvSpPr>
          <p:nvPr/>
        </p:nvSpPr>
        <p:spPr bwMode="auto">
          <a:xfrm>
            <a:off x="147638" y="3276432"/>
            <a:ext cx="6567487" cy="463550"/>
          </a:xfrm>
          <a:prstGeom prst="roundRect">
            <a:avLst>
              <a:gd name="adj" fmla="val 16667"/>
            </a:avLst>
          </a:prstGeom>
          <a:solidFill>
            <a:schemeClr val="accent2">
              <a:lumMod val="75000"/>
            </a:schemeClr>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lvl="0" algn="ctr"/>
            <a:r>
              <a:rPr kumimoji="0" lang="en-US" altLang="en-US" b="1" i="0" u="none" strike="noStrike" cap="none" normalizeH="0" baseline="0" dirty="0">
                <a:ln>
                  <a:noFill/>
                </a:ln>
                <a:solidFill>
                  <a:schemeClr val="bg1"/>
                </a:solidFill>
                <a:effectLst/>
                <a:latin typeface="Calibri" panose="020F0502020204030204" pitchFamily="34" charset="0"/>
              </a:rPr>
              <a:t>VALUES</a:t>
            </a:r>
          </a:p>
        </p:txBody>
      </p:sp>
      <p:sp>
        <p:nvSpPr>
          <p:cNvPr id="7" name="Text Box 19"/>
          <p:cNvSpPr txBox="1">
            <a:spLocks noChangeArrowheads="1"/>
          </p:cNvSpPr>
          <p:nvPr/>
        </p:nvSpPr>
        <p:spPr bwMode="auto">
          <a:xfrm>
            <a:off x="-16332" y="616744"/>
            <a:ext cx="6864350"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Calibri" panose="020F0502020204030204" pitchFamily="34" charset="0"/>
              </a:rPr>
              <a:t>Strategic Direction</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sp>
        <p:nvSpPr>
          <p:cNvPr id="8" name="AutoShape 20"/>
          <p:cNvSpPr>
            <a:spLocks noChangeArrowheads="1"/>
          </p:cNvSpPr>
          <p:nvPr/>
        </p:nvSpPr>
        <p:spPr bwMode="auto">
          <a:xfrm>
            <a:off x="147638" y="1434307"/>
            <a:ext cx="6567487" cy="463550"/>
          </a:xfrm>
          <a:prstGeom prst="roundRect">
            <a:avLst>
              <a:gd name="adj" fmla="val 16667"/>
            </a:avLst>
          </a:prstGeom>
          <a:solidFill>
            <a:schemeClr val="accent2">
              <a:lumMod val="75000"/>
            </a:schemeClr>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lvl="0" algn="ctr"/>
            <a:r>
              <a:rPr kumimoji="0" lang="en-US" altLang="en-US" b="1" i="0" u="none" strike="noStrike" cap="none" normalizeH="0" baseline="0" dirty="0">
                <a:ln>
                  <a:noFill/>
                </a:ln>
                <a:solidFill>
                  <a:schemeClr val="bg1"/>
                </a:solidFill>
                <a:effectLst/>
                <a:latin typeface="Calibri" panose="020F0502020204030204" pitchFamily="34" charset="0"/>
              </a:rPr>
              <a:t>MISSION</a:t>
            </a:r>
          </a:p>
        </p:txBody>
      </p:sp>
      <p:sp>
        <p:nvSpPr>
          <p:cNvPr id="9" name="Text Box 21"/>
          <p:cNvSpPr txBox="1">
            <a:spLocks noChangeArrowheads="1"/>
          </p:cNvSpPr>
          <p:nvPr/>
        </p:nvSpPr>
        <p:spPr bwMode="auto">
          <a:xfrm>
            <a:off x="277375" y="1955294"/>
            <a:ext cx="5728905" cy="1176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600" b="1" baseline="0" dirty="0">
              <a:solidFill>
                <a:srgbClr val="00334D"/>
              </a:solidFill>
              <a:latin typeface="Calibri" panose="020F0502020204030204" pitchFamily="34" charset="0"/>
            </a:endParaRPr>
          </a:p>
          <a:p>
            <a:pPr marL="974725" lvl="0"/>
            <a:r>
              <a:rPr lang="en-US" altLang="en-US" sz="1600" b="1" dirty="0">
                <a:solidFill>
                  <a:srgbClr val="00334D"/>
                </a:solidFill>
                <a:latin typeface="Calibri" panose="020F0502020204030204" pitchFamily="34" charset="0"/>
              </a:rPr>
              <a:t>The EVMWD team delivers total water management that powers the health and vibrancy of its communities so life can flourish.</a:t>
            </a:r>
          </a:p>
          <a:p>
            <a:pPr lvl="0"/>
            <a:endParaRPr kumimoji="0" lang="en-US" altLang="en-US" sz="1600" b="1" i="0" u="none" strike="noStrike" cap="none" normalizeH="0" baseline="0" dirty="0">
              <a:ln>
                <a:noFill/>
              </a:ln>
              <a:solidFill>
                <a:srgbClr val="00334D"/>
              </a:solidFill>
              <a:effectLst/>
              <a:latin typeface="Calibri" panose="020F0502020204030204" pitchFamily="34" charset="0"/>
            </a:endParaRPr>
          </a:p>
        </p:txBody>
      </p:sp>
      <p:sp>
        <p:nvSpPr>
          <p:cNvPr id="10" name="Text Box 21"/>
          <p:cNvSpPr txBox="1">
            <a:spLocks noChangeArrowheads="1"/>
          </p:cNvSpPr>
          <p:nvPr/>
        </p:nvSpPr>
        <p:spPr bwMode="auto">
          <a:xfrm>
            <a:off x="436332" y="3739982"/>
            <a:ext cx="6064952" cy="3793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2">
                    <a:lumMod val="50000"/>
                  </a:schemeClr>
                </a:solidFill>
                <a:effectLst/>
                <a:latin typeface="Calibri"/>
                <a:cs typeface="Calibri"/>
              </a:rPr>
              <a:t>To succeed,</a:t>
            </a:r>
            <a:r>
              <a:rPr kumimoji="0" lang="en-US" altLang="en-US" sz="1600" b="1" i="0" u="none" strike="noStrike" cap="none" normalizeH="0" dirty="0">
                <a:ln>
                  <a:noFill/>
                </a:ln>
                <a:solidFill>
                  <a:schemeClr val="accent2">
                    <a:lumMod val="50000"/>
                  </a:schemeClr>
                </a:solidFill>
                <a:effectLst/>
                <a:latin typeface="Calibri"/>
                <a:cs typeface="Calibri"/>
              </a:rPr>
              <a:t> we prize above all…</a:t>
            </a:r>
          </a:p>
          <a:p>
            <a:pPr marR="0" lvl="0" algn="l" defTabSz="914400" rtl="0" eaLnBrk="1" fontAlgn="base" latinLnBrk="0" hangingPunct="1">
              <a:lnSpc>
                <a:spcPct val="100000"/>
              </a:lnSpc>
              <a:spcBef>
                <a:spcPct val="0"/>
              </a:spcBef>
              <a:spcAft>
                <a:spcPct val="0"/>
              </a:spcAft>
              <a:buClrTx/>
              <a:buSzTx/>
              <a:buFontTx/>
              <a:buNone/>
              <a:tabLst/>
            </a:pPr>
            <a:endParaRPr lang="en-US" altLang="en-US" sz="1050" b="1" baseline="0" dirty="0">
              <a:solidFill>
                <a:srgbClr val="00334D"/>
              </a:solidFill>
              <a:latin typeface="Calibri" panose="020F0502020204030204" pitchFamily="34" charset="0"/>
            </a:endParaRPr>
          </a:p>
          <a:p>
            <a:r>
              <a:rPr lang="en-US" sz="1600" b="1" dirty="0">
                <a:solidFill>
                  <a:schemeClr val="accent2">
                    <a:lumMod val="50000"/>
                  </a:schemeClr>
                </a:solidFill>
                <a:latin typeface="Calibri"/>
                <a:cs typeface="Calibri"/>
              </a:rPr>
              <a:t>PROFESSIONALISM </a:t>
            </a:r>
            <a:br>
              <a:rPr lang="en-US" sz="1050" dirty="0">
                <a:latin typeface="Calibri" panose="020F0502020204030204" pitchFamily="34" charset="0"/>
              </a:rPr>
            </a:b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Perseverance</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Productivity</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Reliability</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b="1" dirty="0">
                <a:solidFill>
                  <a:schemeClr val="accent2">
                    <a:lumMod val="50000"/>
                  </a:schemeClr>
                </a:solidFill>
                <a:latin typeface="Calibri"/>
                <a:cs typeface="Calibri"/>
              </a:rPr>
              <a:t> </a:t>
            </a:r>
            <a:r>
              <a:rPr lang="en-US" sz="1050" dirty="0">
                <a:latin typeface="Calibri"/>
                <a:cs typeface="Calibri"/>
              </a:rPr>
              <a:t>Poise</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Quality Work</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Competence </a:t>
            </a:r>
          </a:p>
          <a:p>
            <a:r>
              <a:rPr lang="en-US" sz="1050" dirty="0">
                <a:latin typeface="Calibri"/>
                <a:cs typeface="Calibri"/>
              </a:rPr>
              <a:t>This means we show knowledge, effectiveness, and competency with coworker and customer interactions. We maintain a calm, professional outward demeanor, upholding a reputation for accuracy, dependability, expertise, efficiency, and high quality through information, services, and product delivery.  </a:t>
            </a:r>
            <a:br>
              <a:rPr lang="en-US" sz="1050" dirty="0">
                <a:latin typeface="Calibri" panose="020F0502020204030204" pitchFamily="34" charset="0"/>
              </a:rPr>
            </a:br>
            <a:r>
              <a:rPr lang="en-US" sz="1600" b="1" dirty="0">
                <a:solidFill>
                  <a:schemeClr val="accent2">
                    <a:lumMod val="50000"/>
                  </a:schemeClr>
                </a:solidFill>
                <a:latin typeface="Calibri"/>
                <a:cs typeface="Calibri"/>
              </a:rPr>
              <a:t>ENTHUSIASM</a:t>
            </a:r>
            <a:br>
              <a:rPr lang="en-US" sz="1050" dirty="0">
                <a:latin typeface="Calibri" panose="020F0502020204030204" pitchFamily="34" charset="0"/>
              </a:rPr>
            </a:b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Learning</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Innovation</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Compassion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Sense of humor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Humility</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Excitement </a:t>
            </a:r>
            <a:r>
              <a:rPr lang="en-US" sz="1050">
                <a:solidFill>
                  <a:schemeClr val="accent2">
                    <a:lumMod val="50000"/>
                  </a:schemeClr>
                </a:solidFill>
                <a:latin typeface="Calibri"/>
                <a:cs typeface="Calibri"/>
                <a:sym typeface="Wingdings" panose="05000000000000000000" pitchFamily="2" charset="2"/>
              </a:rPr>
              <a:t></a:t>
            </a:r>
            <a:r>
              <a:rPr lang="en-US" sz="1050">
                <a:latin typeface="Calibri"/>
                <a:cs typeface="Calibri"/>
              </a:rPr>
              <a:t> Mindfulness </a:t>
            </a:r>
            <a:br>
              <a:rPr lang="en-US" sz="1050" dirty="0">
                <a:latin typeface="Calibri" panose="020F0502020204030204" pitchFamily="34" charset="0"/>
              </a:rPr>
            </a:br>
            <a:r>
              <a:rPr lang="en-US" sz="1050" dirty="0">
                <a:latin typeface="Calibri"/>
                <a:cs typeface="Calibri"/>
              </a:rPr>
              <a:t>This means we possess a strong drive and desire for learning, innovation, forward-thinking, and the overall desire to do our job well.</a:t>
            </a:r>
          </a:p>
          <a:p>
            <a:r>
              <a:rPr lang="en-US" sz="1600" b="1" dirty="0">
                <a:solidFill>
                  <a:schemeClr val="accent2">
                    <a:lumMod val="50000"/>
                  </a:schemeClr>
                </a:solidFill>
                <a:latin typeface="Calibri"/>
                <a:cs typeface="Calibri"/>
              </a:rPr>
              <a:t>INTEGRITY</a:t>
            </a:r>
            <a:br>
              <a:rPr lang="en-US" sz="1050" dirty="0">
                <a:latin typeface="Calibri" panose="020F0502020204030204" pitchFamily="34" charset="0"/>
              </a:rPr>
            </a:b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Loyalty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Courage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Insight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Transparency</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Openness </a:t>
            </a:r>
            <a:br>
              <a:rPr lang="en-US" sz="1050" b="1" dirty="0">
                <a:latin typeface="Calibri" panose="020F0502020204030204" pitchFamily="34" charset="0"/>
              </a:rPr>
            </a:br>
            <a:r>
              <a:rPr lang="en-US" sz="1050" dirty="0">
                <a:latin typeface="Calibri"/>
                <a:cs typeface="Calibri"/>
              </a:rPr>
              <a:t>This means we are sincere and demonstrate high moral standards in principles, intentions, and actions; we have an honest and open approach to all conduct aspects that encourages loyalty, transparency, fairness, and trust.</a:t>
            </a:r>
          </a:p>
          <a:p>
            <a:r>
              <a:rPr lang="en-US" sz="1600" b="1" dirty="0">
                <a:solidFill>
                  <a:schemeClr val="accent2">
                    <a:lumMod val="50000"/>
                  </a:schemeClr>
                </a:solidFill>
                <a:latin typeface="Calibri"/>
                <a:cs typeface="Calibri"/>
              </a:rPr>
              <a:t>INCLUSIVENESS</a:t>
            </a:r>
            <a:br>
              <a:rPr lang="en-US" sz="1050" dirty="0">
                <a:latin typeface="Calibri" panose="020F0502020204030204" pitchFamily="34" charset="0"/>
              </a:rPr>
            </a:b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Communication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Appreciation</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Diversity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Teamwork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Respect </a:t>
            </a:r>
            <a:br>
              <a:rPr lang="en-US" sz="1050" b="1" dirty="0">
                <a:latin typeface="Calibri" panose="020F0502020204030204" pitchFamily="34" charset="0"/>
              </a:rPr>
            </a:br>
            <a:r>
              <a:rPr lang="en-US" sz="1050" dirty="0">
                <a:latin typeface="Calibri"/>
                <a:cs typeface="Calibri"/>
              </a:rPr>
              <a:t>This means we conduct ourselves in a manner promoting respect and teamwork. Inclusiveness means communication with and appreciation for all, understanding each person is unique. We strive to understand how to work with our differences, provide better service, work products, and enhance organizational culture.</a:t>
            </a:r>
          </a:p>
          <a:p>
            <a:r>
              <a:rPr lang="en-US" sz="1600" b="1" dirty="0">
                <a:solidFill>
                  <a:schemeClr val="accent2">
                    <a:lumMod val="50000"/>
                  </a:schemeClr>
                </a:solidFill>
                <a:latin typeface="Calibri"/>
                <a:cs typeface="Calibri"/>
              </a:rPr>
              <a:t>STEWARDSHIP</a:t>
            </a:r>
            <a:br>
              <a:rPr lang="en-US" sz="1050" dirty="0">
                <a:latin typeface="Calibri" panose="020F0502020204030204" pitchFamily="34" charset="0"/>
              </a:rPr>
            </a:b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Fiscal responsibility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Environmental responsibility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Customer service</a:t>
            </a:r>
            <a:r>
              <a:rPr lang="en-US" sz="1050" dirty="0">
                <a:solidFill>
                  <a:schemeClr val="accent2">
                    <a:lumMod val="50000"/>
                  </a:schemeClr>
                </a:solidFill>
                <a:latin typeface="Calibri"/>
                <a:cs typeface="Calibri"/>
              </a:rPr>
              <a:t> </a:t>
            </a:r>
            <a:r>
              <a:rPr lang="en-US" sz="1050" dirty="0">
                <a:solidFill>
                  <a:schemeClr val="accent2">
                    <a:lumMod val="50000"/>
                  </a:schemeClr>
                </a:solidFill>
                <a:latin typeface="Calibri"/>
                <a:cs typeface="Calibri"/>
                <a:sym typeface="Wingdings" panose="05000000000000000000" pitchFamily="2" charset="2"/>
              </a:rPr>
              <a:t></a:t>
            </a:r>
            <a:r>
              <a:rPr lang="en-US" sz="1050" dirty="0">
                <a:solidFill>
                  <a:schemeClr val="accent2">
                    <a:lumMod val="50000"/>
                  </a:schemeClr>
                </a:solidFill>
                <a:latin typeface="Calibri"/>
                <a:cs typeface="Calibri"/>
              </a:rPr>
              <a:t> </a:t>
            </a:r>
            <a:r>
              <a:rPr lang="en-US" sz="1050" dirty="0">
                <a:latin typeface="Calibri"/>
                <a:cs typeface="Calibri"/>
              </a:rPr>
              <a:t>Resource management </a:t>
            </a:r>
            <a:r>
              <a:rPr lang="en-US" sz="1050" dirty="0">
                <a:solidFill>
                  <a:schemeClr val="accent2">
                    <a:lumMod val="50000"/>
                  </a:schemeClr>
                </a:solidFill>
                <a:latin typeface="Calibri"/>
                <a:cs typeface="Calibri"/>
                <a:sym typeface="Wingdings" panose="05000000000000000000" pitchFamily="2" charset="2"/>
              </a:rPr>
              <a:t></a:t>
            </a:r>
            <a:r>
              <a:rPr lang="en-US" sz="1050" dirty="0">
                <a:latin typeface="Calibri"/>
                <a:cs typeface="Calibri"/>
              </a:rPr>
              <a:t> Safety consciousness. This means we take responsibility for and ownership of assigned responsibilities; we value public health and the environment, we consider customer expectations, both internal and external; </a:t>
            </a:r>
            <a:br>
              <a:rPr lang="en-US" sz="1050" dirty="0">
                <a:latin typeface="Calibri" panose="020F0502020204030204" pitchFamily="34" charset="0"/>
              </a:rPr>
            </a:br>
            <a:r>
              <a:rPr lang="en-US" sz="1050" dirty="0">
                <a:latin typeface="Calibri"/>
                <a:cs typeface="Calibri"/>
              </a:rPr>
              <a:t>we demonstrate a proactive, positive willingness to serve (service to others).</a:t>
            </a:r>
          </a:p>
          <a:p>
            <a:pPr lvl="0"/>
            <a:endParaRPr kumimoji="0" lang="en-US" altLang="en-US" sz="1050" b="0" i="0" u="none" strike="noStrike" cap="none" normalizeH="0" baseline="0" dirty="0">
              <a:ln>
                <a:noFill/>
              </a:ln>
              <a:solidFill>
                <a:srgbClr val="00334D"/>
              </a:solidFill>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9"/>
          <p:cNvSpPr txBox="1">
            <a:spLocks noChangeArrowheads="1"/>
          </p:cNvSpPr>
          <p:nvPr/>
        </p:nvSpPr>
        <p:spPr bwMode="auto">
          <a:xfrm>
            <a:off x="-16332" y="616744"/>
            <a:ext cx="6864350"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Calibri" panose="020F0502020204030204" pitchFamily="34" charset="0"/>
              </a:rPr>
              <a:t>Strategic Direction</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sp>
        <p:nvSpPr>
          <p:cNvPr id="8" name="AutoShape 20"/>
          <p:cNvSpPr>
            <a:spLocks noChangeArrowheads="1"/>
          </p:cNvSpPr>
          <p:nvPr/>
        </p:nvSpPr>
        <p:spPr bwMode="auto">
          <a:xfrm>
            <a:off x="216563" y="1210786"/>
            <a:ext cx="6567487" cy="463550"/>
          </a:xfrm>
          <a:prstGeom prst="roundRect">
            <a:avLst>
              <a:gd name="adj" fmla="val 16667"/>
            </a:avLst>
          </a:prstGeom>
          <a:solidFill>
            <a:schemeClr val="accent2">
              <a:lumMod val="75000"/>
            </a:schemeClr>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lvl="0" algn="ctr"/>
            <a:r>
              <a:rPr kumimoji="0" lang="en-US" altLang="en-US" b="1" i="0" u="none" strike="noStrike" cap="none" normalizeH="0" baseline="0" dirty="0">
                <a:ln>
                  <a:noFill/>
                </a:ln>
                <a:solidFill>
                  <a:schemeClr val="bg1"/>
                </a:solidFill>
                <a:effectLst/>
                <a:latin typeface="Calibri" panose="020F0502020204030204" pitchFamily="34" charset="0"/>
              </a:rPr>
              <a:t>VISION</a:t>
            </a:r>
          </a:p>
        </p:txBody>
      </p:sp>
      <p:sp>
        <p:nvSpPr>
          <p:cNvPr id="9" name="Text Box 21"/>
          <p:cNvSpPr txBox="1">
            <a:spLocks noChangeArrowheads="1"/>
          </p:cNvSpPr>
          <p:nvPr/>
        </p:nvSpPr>
        <p:spPr bwMode="auto">
          <a:xfrm>
            <a:off x="446314" y="1685822"/>
            <a:ext cx="6268811" cy="7126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334D"/>
              </a:solidFill>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b="1" dirty="0">
                <a:solidFill>
                  <a:srgbClr val="00334D"/>
                </a:solidFill>
                <a:latin typeface="Calibri"/>
                <a:cs typeface="Calibri"/>
              </a:rPr>
              <a:t>EVMWD is </a:t>
            </a:r>
            <a:r>
              <a:rPr lang="en-US" sz="2000" b="1" dirty="0">
                <a:solidFill>
                  <a:srgbClr val="00334D"/>
                </a:solidFill>
                <a:latin typeface="Calibri"/>
                <a:cs typeface="Calibri"/>
              </a:rPr>
              <a:t>Southern California’s most innovative, diverse and trusted public utility partner</a:t>
            </a:r>
            <a:r>
              <a:rPr lang="en-US" sz="1600" b="1" dirty="0">
                <a:solidFill>
                  <a:srgbClr val="00334D"/>
                </a:solidFill>
                <a:latin typeface="Calibri"/>
                <a:cs typeface="Calibri"/>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600" b="1" dirty="0">
              <a:solidFill>
                <a:srgbClr val="00334D"/>
              </a:solidFill>
              <a:latin typeface="Calibri" panose="020F0502020204030204" pitchFamily="34" charset="0"/>
            </a:endParaRPr>
          </a:p>
          <a:p>
            <a:r>
              <a:rPr lang="en-US" sz="1600" b="1" dirty="0">
                <a:solidFill>
                  <a:srgbClr val="00334D"/>
                </a:solidFill>
                <a:latin typeface="Calibri"/>
                <a:cs typeface="Calibri"/>
              </a:rPr>
              <a:t>By 2030 EVMWD will be:</a:t>
            </a:r>
            <a:br>
              <a:rPr lang="en-US" sz="1600" b="1" dirty="0">
                <a:latin typeface="Calibri" panose="020F0502020204030204" pitchFamily="34" charset="0"/>
              </a:rPr>
            </a:br>
            <a:endParaRPr lang="en-US" sz="1400" b="1" dirty="0">
              <a:solidFill>
                <a:srgbClr val="00334D"/>
              </a:solidFill>
              <a:latin typeface="Calibri" panose="020F0502020204030204" pitchFamily="34" charset="0"/>
            </a:endParaRPr>
          </a:p>
          <a:p>
            <a:pPr marL="171450" indent="-171450">
              <a:buFont typeface="Arial" panose="020B0604020202020204" pitchFamily="34" charset="0"/>
              <a:buChar char="•"/>
            </a:pPr>
            <a:r>
              <a:rPr lang="en-US" sz="1400" b="1" dirty="0">
                <a:latin typeface="Calibri"/>
                <a:cs typeface="Calibri"/>
              </a:rPr>
              <a:t>Innovative, creative, proactive, and technologically advanced.</a:t>
            </a:r>
            <a:br>
              <a:rPr lang="en-US" sz="1400" b="1" dirty="0">
                <a:latin typeface="Calibri" panose="020F0502020204030204" pitchFamily="34" charset="0"/>
              </a:rPr>
            </a:br>
            <a:r>
              <a:rPr lang="en-US" sz="1400" dirty="0">
                <a:latin typeface="Calibri"/>
                <a:cs typeface="Calibri"/>
              </a:rPr>
              <a:t>We will be a leader in technology and process innovation to provide the cleanest water, wastewater, and recycled water services focused on public health. We provide proactive, efficient operations </a:t>
            </a:r>
            <a:r>
              <a:rPr lang="en-US" sz="1400">
                <a:latin typeface="Calibri"/>
                <a:cs typeface="Calibri"/>
              </a:rPr>
              <a:t>and ensure </a:t>
            </a:r>
            <a:r>
              <a:rPr lang="en-US" sz="1400" dirty="0">
                <a:latin typeface="Calibri"/>
                <a:cs typeface="Calibri"/>
              </a:rPr>
              <a:t>reliable infrastructure.</a:t>
            </a:r>
          </a:p>
          <a:p>
            <a:pPr marL="171450" indent="-171450">
              <a:buFont typeface="Arial" panose="020B0604020202020204" pitchFamily="34" charset="0"/>
              <a:buChar char="•"/>
            </a:pPr>
            <a:endParaRPr lang="en-US" sz="1400" dirty="0">
              <a:latin typeface="Calibri" panose="020F0502020204030204" pitchFamily="34" charset="0"/>
            </a:endParaRPr>
          </a:p>
          <a:p>
            <a:pPr marL="171450" indent="-171450">
              <a:buFont typeface="Arial" panose="020B0604020202020204" pitchFamily="34" charset="0"/>
              <a:buChar char="•"/>
            </a:pPr>
            <a:r>
              <a:rPr lang="en-US" sz="1400" b="1" dirty="0">
                <a:latin typeface="Calibri"/>
                <a:cs typeface="Calibri"/>
              </a:rPr>
              <a:t>“One Water:” water sourcing, wastewater treatment, water recycling.</a:t>
            </a:r>
            <a:br>
              <a:rPr lang="en-US" sz="1400" dirty="0">
                <a:latin typeface="Calibri" panose="020F0502020204030204" pitchFamily="34" charset="0"/>
              </a:rPr>
            </a:br>
            <a:r>
              <a:rPr lang="en-US" sz="1400" dirty="0">
                <a:latin typeface="Calibri"/>
                <a:cs typeface="Calibri"/>
              </a:rPr>
              <a:t>We will operate a system that produces the highest quality water, most reliable water distribution, comprehensive wastewater collection, and effective water recycling. We manage every drop in the basin as One Water system that is sustainable, resilient and diversified.</a:t>
            </a:r>
          </a:p>
          <a:p>
            <a:pPr marL="171450" indent="-171450">
              <a:buFont typeface="Arial" panose="020B0604020202020204" pitchFamily="34" charset="0"/>
              <a:buChar char="•"/>
            </a:pPr>
            <a:endParaRPr lang="en-US" sz="1400" dirty="0">
              <a:latin typeface="Calibri" panose="020F0502020204030204" pitchFamily="34" charset="0"/>
            </a:endParaRPr>
          </a:p>
          <a:p>
            <a:pPr marL="171450" indent="-171450">
              <a:buFont typeface="Arial" panose="020B0604020202020204" pitchFamily="34" charset="0"/>
              <a:buChar char="•"/>
            </a:pPr>
            <a:r>
              <a:rPr lang="en-US" sz="1400" b="1" dirty="0">
                <a:latin typeface="Calibri"/>
                <a:cs typeface="Calibri"/>
              </a:rPr>
              <a:t>Trusted and recognized for positive relationships: Customers, Community, Staff.</a:t>
            </a:r>
            <a:r>
              <a:rPr lang="en-US" sz="1400" dirty="0">
                <a:latin typeface="Calibri"/>
                <a:cs typeface="Calibri"/>
              </a:rPr>
              <a:t> We will exceed customer expectations, increase customer satisfaction, increase two‐way communication, and increase community collaboration. We will earn the complete trust of our customers, peers, community and staff by industry leading transparency and engagement.</a:t>
            </a:r>
            <a:br>
              <a:rPr lang="en-US" sz="1400" dirty="0">
                <a:latin typeface="Calibri" panose="020F0502020204030204" pitchFamily="34" charset="0"/>
              </a:rPr>
            </a:br>
            <a:endParaRPr lang="en-US" sz="1400" dirty="0">
              <a:latin typeface="Calibri" panose="020F0502020204030204" pitchFamily="34" charset="0"/>
            </a:endParaRPr>
          </a:p>
          <a:p>
            <a:pPr marL="171450" indent="-171450">
              <a:buFont typeface="Arial" panose="020B0604020202020204" pitchFamily="34" charset="0"/>
              <a:buChar char="•"/>
            </a:pPr>
            <a:r>
              <a:rPr lang="en-US" sz="1400" b="1" dirty="0">
                <a:latin typeface="Calibri"/>
                <a:cs typeface="Calibri"/>
              </a:rPr>
              <a:t>Fiscally fit and highest value. </a:t>
            </a:r>
            <a:br>
              <a:rPr lang="en-US" sz="1400" dirty="0">
                <a:latin typeface="Calibri" panose="020F0502020204030204" pitchFamily="34" charset="0"/>
              </a:rPr>
            </a:br>
            <a:r>
              <a:rPr lang="en-US" sz="1400" dirty="0">
                <a:latin typeface="Calibri"/>
                <a:cs typeface="Calibri"/>
              </a:rPr>
              <a:t>We will be one of the financially strongest and most resilient Districts for our size in Southern California. Our rate structure will provide resources and services at the best value for the rate payer dollar.</a:t>
            </a:r>
          </a:p>
          <a:p>
            <a:pPr marL="171450" lvl="0" indent="-171450">
              <a:buFont typeface="Arial" panose="020B0604020202020204" pitchFamily="34" charset="0"/>
              <a:buChar char="•"/>
            </a:pPr>
            <a:endParaRPr lang="en-US" sz="1400" dirty="0">
              <a:latin typeface="Calibri" panose="020F0502020204030204" pitchFamily="34" charset="0"/>
            </a:endParaRPr>
          </a:p>
        </p:txBody>
      </p:sp>
    </p:spTree>
    <p:extLst>
      <p:ext uri="{BB962C8B-B14F-4D97-AF65-F5344CB8AC3E}">
        <p14:creationId xmlns:p14="http://schemas.microsoft.com/office/powerpoint/2010/main" val="2028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6"/>
          <p:cNvSpPr txBox="1">
            <a:spLocks noChangeArrowheads="1"/>
          </p:cNvSpPr>
          <p:nvPr/>
        </p:nvSpPr>
        <p:spPr bwMode="auto">
          <a:xfrm>
            <a:off x="0" y="402816"/>
            <a:ext cx="6858001"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Calibri" panose="020F0502020204030204" pitchFamily="34" charset="0"/>
              </a:rPr>
              <a:t>EVMWD - Strategy Map</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grpSp>
        <p:nvGrpSpPr>
          <p:cNvPr id="21" name="Group 20">
            <a:extLst>
              <a:ext uri="{FF2B5EF4-FFF2-40B4-BE49-F238E27FC236}">
                <a16:creationId xmlns:a16="http://schemas.microsoft.com/office/drawing/2014/main" id="{B107AFA3-36EA-4E6C-BF96-0C6062FB53E5}"/>
              </a:ext>
            </a:extLst>
          </p:cNvPr>
          <p:cNvGrpSpPr/>
          <p:nvPr/>
        </p:nvGrpSpPr>
        <p:grpSpPr>
          <a:xfrm>
            <a:off x="-6965" y="793969"/>
            <a:ext cx="6874136" cy="8045231"/>
            <a:chOff x="-6965" y="793969"/>
            <a:chExt cx="6874136" cy="8045231"/>
          </a:xfrm>
        </p:grpSpPr>
        <p:sp>
          <p:nvSpPr>
            <p:cNvPr id="93" name="Round Same Side Corner Rectangle 92"/>
            <p:cNvSpPr/>
            <p:nvPr/>
          </p:nvSpPr>
          <p:spPr>
            <a:xfrm>
              <a:off x="9170" y="793969"/>
              <a:ext cx="6858001" cy="7302858"/>
            </a:xfrm>
            <a:prstGeom prst="round2SameRect">
              <a:avLst>
                <a:gd name="adj1" fmla="val 7569"/>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0" name="Round Same Side Corner Rectangle 89"/>
            <p:cNvSpPr/>
            <p:nvPr/>
          </p:nvSpPr>
          <p:spPr>
            <a:xfrm>
              <a:off x="-6965" y="7883434"/>
              <a:ext cx="6864966" cy="955766"/>
            </a:xfrm>
            <a:prstGeom prst="round2SameRect">
              <a:avLst/>
            </a:prstGeom>
            <a:pattFill prst="lgConfetti">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9" name="Group 8"/>
            <p:cNvGrpSpPr/>
            <p:nvPr/>
          </p:nvGrpSpPr>
          <p:grpSpPr>
            <a:xfrm>
              <a:off x="187294" y="1897038"/>
              <a:ext cx="6569476" cy="5986398"/>
              <a:chOff x="187294" y="2735077"/>
              <a:chExt cx="6569476" cy="5148357"/>
            </a:xfrm>
          </p:grpSpPr>
          <p:sp>
            <p:nvSpPr>
              <p:cNvPr id="46" name="Up Arrow 45"/>
              <p:cNvSpPr/>
              <p:nvPr/>
            </p:nvSpPr>
            <p:spPr>
              <a:xfrm>
                <a:off x="187294" y="2735077"/>
                <a:ext cx="6569476" cy="5146877"/>
              </a:xfrm>
              <a:prstGeom prst="upArrow">
                <a:avLst>
                  <a:gd name="adj1" fmla="val 87421"/>
                  <a:gd name="adj2" fmla="val 19042"/>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70" name="Straight Connector 69"/>
              <p:cNvCxnSpPr>
                <a:cxnSpLocks/>
              </p:cNvCxnSpPr>
              <p:nvPr/>
            </p:nvCxnSpPr>
            <p:spPr>
              <a:xfrm>
                <a:off x="582559" y="3714231"/>
                <a:ext cx="24188" cy="4169203"/>
              </a:xfrm>
              <a:prstGeom prst="line">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6343201" y="3677973"/>
                <a:ext cx="0" cy="4198062"/>
              </a:xfrm>
              <a:prstGeom prst="line">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0" name="Text Box 22"/>
            <p:cNvSpPr txBox="1">
              <a:spLocks noChangeArrowheads="1"/>
            </p:cNvSpPr>
            <p:nvPr/>
          </p:nvSpPr>
          <p:spPr bwMode="auto">
            <a:xfrm>
              <a:off x="1085764" y="3284024"/>
              <a:ext cx="4778419" cy="461665"/>
            </a:xfrm>
            <a:prstGeom prst="rect">
              <a:avLst/>
            </a:prstGeom>
            <a:noFill/>
            <a:ln w="9525">
              <a:noFill/>
              <a:miter lim="800000"/>
              <a:headEnd/>
              <a:tailEnd/>
            </a:ln>
          </p:spPr>
          <p:txBody>
            <a:bodyPr wrap="square">
              <a:spAutoFit/>
            </a:bodyPr>
            <a:lstStyle/>
            <a:p>
              <a:pPr algn="ctr">
                <a:spcBef>
                  <a:spcPct val="50000"/>
                </a:spcBef>
              </a:pPr>
              <a:r>
                <a:rPr lang="en-US" sz="1200" b="1" dirty="0">
                  <a:latin typeface="Calibri" panose="020F0502020204030204" pitchFamily="34" charset="0"/>
                </a:rPr>
                <a:t>All objectives contribute to expressing the Mission &amp; </a:t>
              </a:r>
              <a:r>
                <a:rPr lang="en-US" sz="1200" b="1" i="0" dirty="0">
                  <a:latin typeface="Calibri" panose="020F0502020204030204" pitchFamily="34" charset="0"/>
                </a:rPr>
                <a:t>Achieve the </a:t>
              </a:r>
              <a:r>
                <a:rPr lang="en-US" sz="1200" b="1" dirty="0">
                  <a:latin typeface="Calibri" panose="020F0502020204030204" pitchFamily="34" charset="0"/>
                </a:rPr>
                <a:t>Vision.</a:t>
              </a:r>
              <a:br>
                <a:rPr lang="en-US" sz="1200" b="1" dirty="0">
                  <a:latin typeface="Calibri" panose="020F0502020204030204" pitchFamily="34" charset="0"/>
                </a:rPr>
              </a:br>
              <a:endParaRPr lang="en-US" sz="1200" b="1" i="0" dirty="0">
                <a:latin typeface="Calibri" panose="020F0502020204030204" pitchFamily="34" charset="0"/>
              </a:endParaRPr>
            </a:p>
          </p:txBody>
        </p:sp>
        <p:sp>
          <p:nvSpPr>
            <p:cNvPr id="49" name="Text Box 19"/>
            <p:cNvSpPr txBox="1">
              <a:spLocks noChangeArrowheads="1"/>
            </p:cNvSpPr>
            <p:nvPr/>
          </p:nvSpPr>
          <p:spPr bwMode="auto">
            <a:xfrm rot="16200000">
              <a:off x="-2014099" y="5189965"/>
              <a:ext cx="4793206" cy="400110"/>
            </a:xfrm>
            <a:prstGeom prst="rect">
              <a:avLst/>
            </a:prstGeom>
            <a:noFill/>
            <a:ln w="9525">
              <a:noFill/>
              <a:miter lim="800000"/>
              <a:headEnd/>
              <a:tailEnd/>
            </a:ln>
          </p:spPr>
          <p:txBody>
            <a:bodyPr wrap="square">
              <a:spAutoFit/>
            </a:bodyPr>
            <a:lstStyle/>
            <a:p>
              <a:pPr>
                <a:spcBef>
                  <a:spcPts val="0"/>
                </a:spcBef>
                <a:tabLst>
                  <a:tab pos="1257300" algn="l"/>
                  <a:tab pos="2400300" algn="l"/>
                  <a:tab pos="3486150" algn="l"/>
                </a:tabLst>
              </a:pPr>
              <a:r>
                <a:rPr lang="en-US" sz="1000" b="1" dirty="0">
                  <a:solidFill>
                    <a:schemeClr val="accent5">
                      <a:lumMod val="75000"/>
                    </a:schemeClr>
                  </a:solidFill>
                  <a:latin typeface="Calibri" panose="020F0502020204030204" pitchFamily="34" charset="0"/>
                </a:rPr>
                <a:t>District                         Operating                    Finance                 Stakeholders	</a:t>
              </a:r>
            </a:p>
            <a:p>
              <a:pPr>
                <a:spcBef>
                  <a:spcPts val="0"/>
                </a:spcBef>
                <a:tabLst>
                  <a:tab pos="1257300" algn="l"/>
                  <a:tab pos="2400300" algn="l"/>
                  <a:tab pos="3486150" algn="l"/>
                </a:tabLst>
              </a:pPr>
              <a:r>
                <a:rPr lang="en-US" sz="1000" b="1" dirty="0">
                  <a:solidFill>
                    <a:schemeClr val="accent5">
                      <a:lumMod val="75000"/>
                    </a:schemeClr>
                  </a:solidFill>
                  <a:latin typeface="Calibri" panose="020F0502020204030204" pitchFamily="34" charset="0"/>
                </a:rPr>
                <a:t>Capabilities                Processes                     &amp; Service              &amp; Stewardship</a:t>
              </a:r>
              <a:endParaRPr lang="en-US" sz="1000" b="1" i="0" dirty="0">
                <a:solidFill>
                  <a:schemeClr val="accent5">
                    <a:lumMod val="75000"/>
                  </a:schemeClr>
                </a:solidFill>
                <a:latin typeface="Calibri" panose="020F0502020204030204" pitchFamily="34" charset="0"/>
              </a:endParaRPr>
            </a:p>
          </p:txBody>
        </p:sp>
        <p:sp>
          <p:nvSpPr>
            <p:cNvPr id="86" name="Text Box 21"/>
            <p:cNvSpPr txBox="1">
              <a:spLocks noChangeArrowheads="1"/>
            </p:cNvSpPr>
            <p:nvPr/>
          </p:nvSpPr>
          <p:spPr bwMode="auto">
            <a:xfrm>
              <a:off x="268813" y="8006505"/>
              <a:ext cx="6302803" cy="735884"/>
            </a:xfrm>
            <a:prstGeom prst="rect">
              <a:avLst/>
            </a:prstGeom>
            <a:solidFill>
              <a:schemeClr val="bg1">
                <a:lumMod val="85000"/>
              </a:schemeClr>
            </a:solidFill>
            <a:ln>
              <a:noFill/>
            </a:ln>
            <a:effec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buFontTx/>
                <a:buNone/>
                <a:tabLst/>
              </a:pPr>
              <a:r>
                <a:rPr lang="en-US" altLang="en-US" sz="1600" b="1" dirty="0">
                  <a:solidFill>
                    <a:srgbClr val="00334D"/>
                  </a:solidFill>
                  <a:latin typeface="Calibri" panose="020F0502020204030204" pitchFamily="34" charset="0"/>
                </a:rPr>
                <a:t>EVMWD </a:t>
              </a:r>
              <a:r>
                <a:rPr kumimoji="0" lang="en-US" altLang="en-US" sz="1600" b="1" i="0" u="none" strike="noStrike" cap="none" normalizeH="0" baseline="0" dirty="0">
                  <a:ln>
                    <a:noFill/>
                  </a:ln>
                  <a:solidFill>
                    <a:srgbClr val="00334D"/>
                  </a:solidFill>
                  <a:effectLst/>
                  <a:latin typeface="Calibri" panose="020F0502020204030204" pitchFamily="34" charset="0"/>
                </a:rPr>
                <a:t>VALUES:</a:t>
              </a:r>
              <a:endParaRPr lang="en-US" altLang="en-US" sz="1600" b="1" baseline="0" dirty="0">
                <a:solidFill>
                  <a:srgbClr val="00334D"/>
                </a:solidFill>
                <a:latin typeface="Calibri" panose="020F0502020204030204" pitchFamily="34" charset="0"/>
              </a:endParaRPr>
            </a:p>
            <a:p>
              <a:pPr lvl="0" algn="ctr"/>
              <a:r>
                <a:rPr lang="en-US" sz="1000" dirty="0">
                  <a:solidFill>
                    <a:schemeClr val="bg1">
                      <a:lumMod val="50000"/>
                    </a:schemeClr>
                  </a:solidFill>
                  <a:sym typeface="Wingdings" panose="05000000000000000000" pitchFamily="2" charset="2"/>
                </a:rPr>
                <a:t></a:t>
              </a:r>
              <a:r>
                <a:rPr lang="en-US" sz="1000" dirty="0">
                  <a:solidFill>
                    <a:schemeClr val="bg1">
                      <a:lumMod val="50000"/>
                    </a:schemeClr>
                  </a:solidFill>
                </a:rPr>
                <a:t> </a:t>
              </a:r>
              <a:r>
                <a:rPr lang="en-US" altLang="en-US" sz="1400" b="1" dirty="0">
                  <a:solidFill>
                    <a:srgbClr val="00334D"/>
                  </a:solidFill>
                  <a:latin typeface="Calibri" panose="020F0502020204030204" pitchFamily="34" charset="0"/>
                </a:rPr>
                <a:t>Professionalism</a:t>
              </a:r>
              <a:r>
                <a:rPr lang="en-US" sz="1000" dirty="0">
                  <a:solidFill>
                    <a:schemeClr val="bg1">
                      <a:lumMod val="50000"/>
                    </a:schemeClr>
                  </a:solidFill>
                  <a:sym typeface="Wingdings" panose="05000000000000000000" pitchFamily="2" charset="2"/>
                </a:rPr>
                <a:t> </a:t>
              </a:r>
              <a:r>
                <a:rPr lang="en-US" sz="1000" dirty="0">
                  <a:solidFill>
                    <a:schemeClr val="bg1">
                      <a:lumMod val="50000"/>
                    </a:schemeClr>
                  </a:solidFill>
                </a:rPr>
                <a:t> </a:t>
              </a:r>
              <a:r>
                <a:rPr lang="en-US" altLang="en-US" sz="1400" b="1" dirty="0">
                  <a:solidFill>
                    <a:srgbClr val="00334D"/>
                  </a:solidFill>
                  <a:latin typeface="Calibri" panose="020F0502020204030204" pitchFamily="34" charset="0"/>
                </a:rPr>
                <a:t>Enthusiasm</a:t>
              </a:r>
              <a:r>
                <a:rPr lang="en-US" sz="1000" dirty="0">
                  <a:solidFill>
                    <a:schemeClr val="bg1">
                      <a:lumMod val="50000"/>
                    </a:schemeClr>
                  </a:solidFill>
                  <a:sym typeface="Wingdings" panose="05000000000000000000" pitchFamily="2" charset="2"/>
                </a:rPr>
                <a:t> </a:t>
              </a:r>
              <a:r>
                <a:rPr lang="en-US" sz="1000" dirty="0">
                  <a:solidFill>
                    <a:schemeClr val="bg1">
                      <a:lumMod val="50000"/>
                    </a:schemeClr>
                  </a:solidFill>
                </a:rPr>
                <a:t> </a:t>
              </a:r>
              <a:r>
                <a:rPr lang="en-US" altLang="en-US" sz="1400" b="1" dirty="0">
                  <a:solidFill>
                    <a:srgbClr val="00334D"/>
                  </a:solidFill>
                  <a:latin typeface="Calibri" panose="020F0502020204030204" pitchFamily="34" charset="0"/>
                </a:rPr>
                <a:t>Integrity</a:t>
              </a:r>
              <a:r>
                <a:rPr lang="en-US" sz="1000" dirty="0">
                  <a:solidFill>
                    <a:schemeClr val="bg1">
                      <a:lumMod val="50000"/>
                    </a:schemeClr>
                  </a:solidFill>
                  <a:sym typeface="Wingdings" panose="05000000000000000000" pitchFamily="2" charset="2"/>
                </a:rPr>
                <a:t> </a:t>
              </a:r>
              <a:r>
                <a:rPr lang="en-US" sz="1000" dirty="0">
                  <a:solidFill>
                    <a:schemeClr val="bg1">
                      <a:lumMod val="50000"/>
                    </a:schemeClr>
                  </a:solidFill>
                </a:rPr>
                <a:t> </a:t>
              </a:r>
              <a:r>
                <a:rPr lang="en-US" altLang="en-US" sz="1400" b="1" dirty="0">
                  <a:solidFill>
                    <a:srgbClr val="00334D"/>
                  </a:solidFill>
                  <a:latin typeface="Calibri" panose="020F0502020204030204" pitchFamily="34" charset="0"/>
                </a:rPr>
                <a:t>Inclusiveness</a:t>
              </a:r>
              <a:r>
                <a:rPr lang="en-US" sz="1000" dirty="0">
                  <a:solidFill>
                    <a:schemeClr val="bg1">
                      <a:lumMod val="50000"/>
                    </a:schemeClr>
                  </a:solidFill>
                  <a:sym typeface="Wingdings" panose="05000000000000000000" pitchFamily="2" charset="2"/>
                </a:rPr>
                <a:t> </a:t>
              </a:r>
              <a:r>
                <a:rPr lang="en-US" sz="1000" dirty="0">
                  <a:solidFill>
                    <a:schemeClr val="bg1">
                      <a:lumMod val="50000"/>
                    </a:schemeClr>
                  </a:solidFill>
                </a:rPr>
                <a:t> </a:t>
              </a:r>
              <a:r>
                <a:rPr lang="en-US" altLang="en-US" sz="1400" b="1" dirty="0">
                  <a:solidFill>
                    <a:srgbClr val="00334D"/>
                  </a:solidFill>
                  <a:latin typeface="Calibri" panose="020F0502020204030204" pitchFamily="34" charset="0"/>
                </a:rPr>
                <a:t>Stewardship</a:t>
              </a:r>
            </a:p>
            <a:p>
              <a:pPr marR="0" lvl="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334D"/>
                </a:solidFill>
                <a:effectLst/>
                <a:latin typeface="Calibri" panose="020F0502020204030204" pitchFamily="34" charset="0"/>
              </a:endParaRPr>
            </a:p>
          </p:txBody>
        </p:sp>
        <p:sp>
          <p:nvSpPr>
            <p:cNvPr id="91" name="TextBox 90"/>
            <p:cNvSpPr txBox="1"/>
            <p:nvPr/>
          </p:nvSpPr>
          <p:spPr>
            <a:xfrm>
              <a:off x="622882" y="2211880"/>
              <a:ext cx="2748104" cy="1015663"/>
            </a:xfrm>
            <a:prstGeom prst="rect">
              <a:avLst/>
            </a:prstGeom>
            <a:noFill/>
          </p:spPr>
          <p:txBody>
            <a:bodyPr wrap="square" rtlCol="0">
              <a:spAutoFit/>
            </a:bodyPr>
            <a:lstStyle/>
            <a:p>
              <a:pPr lvl="0" algn="r"/>
              <a:r>
                <a:rPr kumimoji="0" lang="en-US" altLang="en-US" sz="1600" b="1" i="0" u="none" strike="noStrike" cap="none" normalizeH="0" dirty="0">
                  <a:ln>
                    <a:noFill/>
                  </a:ln>
                  <a:effectLst/>
                  <a:latin typeface="Calibri" panose="020F0502020204030204" pitchFamily="34" charset="0"/>
                </a:rPr>
                <a:t>MISSION </a:t>
              </a:r>
              <a:br>
                <a:rPr kumimoji="0" lang="en-US" altLang="en-US" sz="1400" b="1" i="0" u="none" strike="noStrike" cap="none" normalizeH="0" dirty="0">
                  <a:ln>
                    <a:noFill/>
                  </a:ln>
                  <a:effectLst/>
                  <a:latin typeface="Calibri" panose="020F0502020204030204" pitchFamily="34" charset="0"/>
                </a:rPr>
              </a:br>
              <a:r>
                <a:rPr kumimoji="0" lang="en-US" altLang="en-US" sz="1100" i="0" u="none" strike="noStrike" cap="none" normalizeH="0" dirty="0">
                  <a:ln>
                    <a:noFill/>
                  </a:ln>
                  <a:effectLst/>
                  <a:latin typeface="Calibri" panose="020F0502020204030204" pitchFamily="34" charset="0"/>
                </a:rPr>
                <a:t>The EVMWD team delivers </a:t>
              </a:r>
            </a:p>
            <a:p>
              <a:pPr lvl="0" algn="r"/>
              <a:r>
                <a:rPr lang="en-US" sz="1100" dirty="0">
                  <a:latin typeface="Calibri" panose="020F0502020204030204" pitchFamily="34" charset="0"/>
                </a:rPr>
                <a:t>total water management that</a:t>
              </a:r>
            </a:p>
            <a:p>
              <a:pPr lvl="0" algn="r"/>
              <a:r>
                <a:rPr lang="en-US" sz="1100" dirty="0">
                  <a:latin typeface="Calibri" panose="020F0502020204030204" pitchFamily="34" charset="0"/>
                </a:rPr>
                <a:t>powers the health and vibrancy</a:t>
              </a:r>
            </a:p>
            <a:p>
              <a:pPr lvl="0" algn="r"/>
              <a:r>
                <a:rPr lang="en-US" sz="1100" dirty="0">
                  <a:latin typeface="Calibri" panose="020F0502020204030204" pitchFamily="34" charset="0"/>
                </a:rPr>
                <a:t>of its communities so life can flourish. </a:t>
              </a:r>
            </a:p>
          </p:txBody>
        </p:sp>
        <p:sp>
          <p:nvSpPr>
            <p:cNvPr id="92" name="Text Box 21"/>
            <p:cNvSpPr txBox="1">
              <a:spLocks noChangeArrowheads="1"/>
            </p:cNvSpPr>
            <p:nvPr/>
          </p:nvSpPr>
          <p:spPr bwMode="auto">
            <a:xfrm>
              <a:off x="3549157" y="2217039"/>
              <a:ext cx="2380474" cy="986092"/>
            </a:xfrm>
            <a:prstGeom prst="rect">
              <a:avLst/>
            </a:prstGeom>
            <a:noFill/>
            <a:ln>
              <a:noFill/>
            </a:ln>
            <a:effectLst/>
          </p:spPr>
          <p:txBody>
            <a:bodyPr vert="horz" wrap="square" lIns="36576" tIns="36576" rIns="36576" bIns="36576" numCol="1" anchor="t" anchorCtr="0" compatLnSpc="1">
              <a:prstTxWarp prst="textNoShape">
                <a:avLst/>
              </a:prstTxWarp>
            </a:bodyPr>
            <a:lstStyle/>
            <a:p>
              <a:r>
                <a:rPr kumimoji="0" lang="en-US" altLang="en-US" sz="1600" b="1" i="0" u="none" strike="noStrike" cap="none" normalizeH="0" baseline="0" dirty="0">
                  <a:ln>
                    <a:noFill/>
                  </a:ln>
                  <a:effectLst/>
                  <a:latin typeface="Calibri" panose="020F0502020204030204" pitchFamily="34" charset="0"/>
                </a:rPr>
                <a:t>VISION </a:t>
              </a:r>
              <a:br>
                <a:rPr kumimoji="0" lang="en-US" altLang="en-US" sz="1400" b="1" i="0" u="none" strike="noStrike" cap="none" normalizeH="0" baseline="0" dirty="0">
                  <a:ln>
                    <a:noFill/>
                  </a:ln>
                  <a:effectLst/>
                  <a:latin typeface="Calibri" panose="020F0502020204030204" pitchFamily="34" charset="0"/>
                </a:rPr>
              </a:br>
              <a:r>
                <a:rPr kumimoji="0" lang="en-US" altLang="en-US" sz="1100" i="0" u="none" strike="noStrike" cap="none" normalizeH="0" baseline="0" dirty="0">
                  <a:ln>
                    <a:noFill/>
                  </a:ln>
                  <a:effectLst/>
                  <a:latin typeface="Calibri" panose="020F0502020204030204" pitchFamily="34" charset="0"/>
                </a:rPr>
                <a:t>EVMWD</a:t>
              </a:r>
              <a:r>
                <a:rPr lang="en-US" altLang="en-US" sz="1100" dirty="0">
                  <a:latin typeface="Calibri" panose="020F0502020204030204" pitchFamily="34" charset="0"/>
                </a:rPr>
                <a:t> </a:t>
              </a:r>
              <a:r>
                <a:rPr kumimoji="0" lang="en-US" altLang="en-US" sz="1100" i="0" u="none" strike="noStrike" cap="none" normalizeH="0" baseline="0" dirty="0">
                  <a:ln>
                    <a:noFill/>
                  </a:ln>
                  <a:effectLst/>
                  <a:latin typeface="Calibri" panose="020F0502020204030204" pitchFamily="34" charset="0"/>
                </a:rPr>
                <a:t>will become… </a:t>
              </a:r>
              <a:br>
                <a:rPr kumimoji="0" lang="en-US" altLang="en-US" sz="1100" i="0" u="none" strike="noStrike" cap="none" normalizeH="0" baseline="0" dirty="0">
                  <a:ln>
                    <a:noFill/>
                  </a:ln>
                  <a:effectLst/>
                  <a:latin typeface="Calibri" panose="020F0502020204030204" pitchFamily="34" charset="0"/>
                </a:rPr>
              </a:br>
              <a:r>
                <a:rPr lang="en-US" sz="1100" dirty="0">
                  <a:latin typeface="Calibri" panose="020F0502020204030204" pitchFamily="34" charset="0"/>
                </a:rPr>
                <a:t>Southern California’s most</a:t>
              </a:r>
            </a:p>
            <a:p>
              <a:r>
                <a:rPr lang="en-US" sz="1100" dirty="0">
                  <a:latin typeface="Calibri" panose="020F0502020204030204" pitchFamily="34" charset="0"/>
                </a:rPr>
                <a:t>Innovative, diverse and trusted </a:t>
              </a:r>
            </a:p>
            <a:p>
              <a:r>
                <a:rPr lang="en-US" sz="1100" dirty="0">
                  <a:latin typeface="Calibri" panose="020F0502020204030204" pitchFamily="34" charset="0"/>
                </a:rPr>
                <a:t>public utility partner.</a:t>
              </a:r>
            </a:p>
            <a:p>
              <a:endParaRPr lang="en-US" sz="1100" dirty="0">
                <a:latin typeface="Calibri" panose="020F0502020204030204" pitchFamily="34" charset="0"/>
              </a:endParaRPr>
            </a:p>
          </p:txBody>
        </p:sp>
        <p:grpSp>
          <p:nvGrpSpPr>
            <p:cNvPr id="13" name="Group 12">
              <a:extLst>
                <a:ext uri="{FF2B5EF4-FFF2-40B4-BE49-F238E27FC236}">
                  <a16:creationId xmlns:a16="http://schemas.microsoft.com/office/drawing/2014/main" id="{486B807B-2597-4F51-8C6F-A420CEEEFBF0}"/>
                </a:ext>
              </a:extLst>
            </p:cNvPr>
            <p:cNvGrpSpPr/>
            <p:nvPr/>
          </p:nvGrpSpPr>
          <p:grpSpPr>
            <a:xfrm>
              <a:off x="1561038" y="5792184"/>
              <a:ext cx="1206617" cy="945010"/>
              <a:chOff x="1530894" y="5792184"/>
              <a:chExt cx="1206617" cy="945010"/>
            </a:xfrm>
          </p:grpSpPr>
          <p:sp>
            <p:nvSpPr>
              <p:cNvPr id="51" name="Rounded Rectangle 50"/>
              <p:cNvSpPr/>
              <p:nvPr/>
            </p:nvSpPr>
            <p:spPr>
              <a:xfrm>
                <a:off x="1594511" y="5822794"/>
                <a:ext cx="1143000" cy="914400"/>
              </a:xfrm>
              <a:prstGeom prst="roundRect">
                <a:avLst>
                  <a:gd name="adj" fmla="val 1217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52" name="TextBox 51"/>
              <p:cNvSpPr txBox="1"/>
              <p:nvPr/>
            </p:nvSpPr>
            <p:spPr>
              <a:xfrm>
                <a:off x="1594511" y="5822794"/>
                <a:ext cx="1143000" cy="769441"/>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Optimize</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&amp; Diversify Water</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Sourcing</a:t>
                </a:r>
                <a:endParaRPr lang="en-US" sz="1100" dirty="0">
                  <a:latin typeface="Calibri" pitchFamily="34" charset="0"/>
                  <a:cs typeface="Calibri" pitchFamily="34" charset="0"/>
                </a:endParaRPr>
              </a:p>
            </p:txBody>
          </p:sp>
          <p:grpSp>
            <p:nvGrpSpPr>
              <p:cNvPr id="15" name="Group 14"/>
              <p:cNvGrpSpPr/>
              <p:nvPr/>
            </p:nvGrpSpPr>
            <p:grpSpPr>
              <a:xfrm>
                <a:off x="1530894" y="5792184"/>
                <a:ext cx="375152" cy="215444"/>
                <a:chOff x="833441" y="5792184"/>
                <a:chExt cx="375152" cy="215444"/>
              </a:xfrm>
            </p:grpSpPr>
            <p:sp>
              <p:nvSpPr>
                <p:cNvPr id="95" name="Round Diagonal Corner Rectangle 94"/>
                <p:cNvSpPr/>
                <p:nvPr/>
              </p:nvSpPr>
              <p:spPr>
                <a:xfrm>
                  <a:off x="897057" y="582001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4" name="TextBox 13"/>
                <p:cNvSpPr txBox="1"/>
                <p:nvPr/>
              </p:nvSpPr>
              <p:spPr>
                <a:xfrm>
                  <a:off x="833441" y="579218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OP1</a:t>
                  </a:r>
                </a:p>
              </p:txBody>
            </p:sp>
          </p:grpSp>
        </p:grpSp>
        <p:grpSp>
          <p:nvGrpSpPr>
            <p:cNvPr id="12" name="Group 11">
              <a:extLst>
                <a:ext uri="{FF2B5EF4-FFF2-40B4-BE49-F238E27FC236}">
                  <a16:creationId xmlns:a16="http://schemas.microsoft.com/office/drawing/2014/main" id="{A038F70A-6991-470E-836B-B7C27DC26E99}"/>
                </a:ext>
              </a:extLst>
            </p:cNvPr>
            <p:cNvGrpSpPr/>
            <p:nvPr/>
          </p:nvGrpSpPr>
          <p:grpSpPr>
            <a:xfrm>
              <a:off x="2900923" y="5792184"/>
              <a:ext cx="1208445" cy="945010"/>
              <a:chOff x="2871693" y="5792184"/>
              <a:chExt cx="1208445" cy="945010"/>
            </a:xfrm>
          </p:grpSpPr>
          <p:sp>
            <p:nvSpPr>
              <p:cNvPr id="80" name="Rounded Rectangle 79"/>
              <p:cNvSpPr/>
              <p:nvPr/>
            </p:nvSpPr>
            <p:spPr>
              <a:xfrm>
                <a:off x="2930160" y="5822794"/>
                <a:ext cx="1143000" cy="914400"/>
              </a:xfrm>
              <a:prstGeom prst="roundRect">
                <a:avLst>
                  <a:gd name="adj" fmla="val 1217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81" name="TextBox 80"/>
              <p:cNvSpPr txBox="1"/>
              <p:nvPr/>
            </p:nvSpPr>
            <p:spPr>
              <a:xfrm>
                <a:off x="2937138" y="5834186"/>
                <a:ext cx="1143000" cy="600164"/>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Maintain</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&amp; Upgrade</a:t>
                </a:r>
              </a:p>
              <a:p>
                <a:pPr algn="ctr"/>
                <a:r>
                  <a:rPr lang="en-US" sz="1100" b="1" dirty="0">
                    <a:latin typeface="Calibri" panose="020F0502020204030204" pitchFamily="34" charset="0"/>
                    <a:cs typeface="Calibri" pitchFamily="34" charset="0"/>
                  </a:rPr>
                  <a:t>Technology</a:t>
                </a:r>
              </a:p>
            </p:txBody>
          </p:sp>
          <p:grpSp>
            <p:nvGrpSpPr>
              <p:cNvPr id="16" name="Group 15"/>
              <p:cNvGrpSpPr/>
              <p:nvPr/>
            </p:nvGrpSpPr>
            <p:grpSpPr>
              <a:xfrm>
                <a:off x="2871693" y="5792184"/>
                <a:ext cx="375152" cy="215444"/>
                <a:chOff x="2174240" y="5792184"/>
                <a:chExt cx="375152" cy="215444"/>
              </a:xfrm>
            </p:grpSpPr>
            <p:sp>
              <p:nvSpPr>
                <p:cNvPr id="96" name="Round Diagonal Corner Rectangle 95"/>
                <p:cNvSpPr/>
                <p:nvPr/>
              </p:nvSpPr>
              <p:spPr>
                <a:xfrm>
                  <a:off x="2229900" y="582001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99" name="TextBox 98"/>
                <p:cNvSpPr txBox="1"/>
                <p:nvPr/>
              </p:nvSpPr>
              <p:spPr>
                <a:xfrm>
                  <a:off x="2174240" y="579218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OP2</a:t>
                  </a:r>
                </a:p>
              </p:txBody>
            </p:sp>
          </p:grpSp>
        </p:grpSp>
        <p:grpSp>
          <p:nvGrpSpPr>
            <p:cNvPr id="11" name="Group 10">
              <a:extLst>
                <a:ext uri="{FF2B5EF4-FFF2-40B4-BE49-F238E27FC236}">
                  <a16:creationId xmlns:a16="http://schemas.microsoft.com/office/drawing/2014/main" id="{8A526A02-8F42-4AA4-ABD3-91D8885D2F94}"/>
                </a:ext>
              </a:extLst>
            </p:cNvPr>
            <p:cNvGrpSpPr/>
            <p:nvPr/>
          </p:nvGrpSpPr>
          <p:grpSpPr>
            <a:xfrm>
              <a:off x="4242636" y="5792184"/>
              <a:ext cx="1196317" cy="945010"/>
              <a:chOff x="4212492" y="5792184"/>
              <a:chExt cx="1196317" cy="945010"/>
            </a:xfrm>
          </p:grpSpPr>
          <p:sp>
            <p:nvSpPr>
              <p:cNvPr id="63" name="Rounded Rectangle 62"/>
              <p:cNvSpPr/>
              <p:nvPr/>
            </p:nvSpPr>
            <p:spPr>
              <a:xfrm>
                <a:off x="4265809" y="5822794"/>
                <a:ext cx="1143000" cy="914400"/>
              </a:xfrm>
              <a:prstGeom prst="roundRect">
                <a:avLst>
                  <a:gd name="adj" fmla="val 1217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64" name="TextBox 63"/>
              <p:cNvSpPr txBox="1"/>
              <p:nvPr/>
            </p:nvSpPr>
            <p:spPr>
              <a:xfrm>
                <a:off x="4265809" y="5822794"/>
                <a:ext cx="1143000" cy="600164"/>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Maintain</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&amp; Upgrade</a:t>
                </a:r>
              </a:p>
              <a:p>
                <a:pPr algn="ctr"/>
                <a:r>
                  <a:rPr lang="en-US" sz="1100" b="1" dirty="0">
                    <a:latin typeface="Calibri" panose="020F0502020204030204" pitchFamily="34" charset="0"/>
                    <a:cs typeface="Calibri" pitchFamily="34" charset="0"/>
                  </a:rPr>
                  <a:t>Infrastructure</a:t>
                </a:r>
                <a:endParaRPr lang="en-US" sz="1100" dirty="0">
                  <a:latin typeface="Calibri" pitchFamily="34" charset="0"/>
                  <a:cs typeface="Calibri" pitchFamily="34" charset="0"/>
                </a:endParaRPr>
              </a:p>
            </p:txBody>
          </p:sp>
          <p:grpSp>
            <p:nvGrpSpPr>
              <p:cNvPr id="17" name="Group 16"/>
              <p:cNvGrpSpPr/>
              <p:nvPr/>
            </p:nvGrpSpPr>
            <p:grpSpPr>
              <a:xfrm>
                <a:off x="4212492" y="5792184"/>
                <a:ext cx="375152" cy="215444"/>
                <a:chOff x="3515039" y="5792184"/>
                <a:chExt cx="375152" cy="215444"/>
              </a:xfrm>
            </p:grpSpPr>
            <p:sp>
              <p:nvSpPr>
                <p:cNvPr id="97" name="Round Diagonal Corner Rectangle 96"/>
                <p:cNvSpPr/>
                <p:nvPr/>
              </p:nvSpPr>
              <p:spPr>
                <a:xfrm>
                  <a:off x="3565549" y="582001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00" name="TextBox 99"/>
                <p:cNvSpPr txBox="1"/>
                <p:nvPr/>
              </p:nvSpPr>
              <p:spPr>
                <a:xfrm>
                  <a:off x="3515039" y="579218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OP3</a:t>
                  </a:r>
                </a:p>
              </p:txBody>
            </p:sp>
          </p:grpSp>
        </p:grpSp>
        <p:grpSp>
          <p:nvGrpSpPr>
            <p:cNvPr id="6" name="Group 5">
              <a:extLst>
                <a:ext uri="{FF2B5EF4-FFF2-40B4-BE49-F238E27FC236}">
                  <a16:creationId xmlns:a16="http://schemas.microsoft.com/office/drawing/2014/main" id="{8A37D542-A327-4C24-8A49-2A7EB52E407E}"/>
                </a:ext>
              </a:extLst>
            </p:cNvPr>
            <p:cNvGrpSpPr/>
            <p:nvPr/>
          </p:nvGrpSpPr>
          <p:grpSpPr>
            <a:xfrm>
              <a:off x="3575071" y="4784748"/>
              <a:ext cx="1831247" cy="931362"/>
              <a:chOff x="-4494353" y="6024392"/>
              <a:chExt cx="1831247" cy="931362"/>
            </a:xfrm>
          </p:grpSpPr>
          <p:sp>
            <p:nvSpPr>
              <p:cNvPr id="54" name="Rounded Rectangle 53"/>
              <p:cNvSpPr/>
              <p:nvPr/>
            </p:nvSpPr>
            <p:spPr>
              <a:xfrm>
                <a:off x="-4446186" y="6041354"/>
                <a:ext cx="1783080" cy="914400"/>
              </a:xfrm>
              <a:prstGeom prst="roundRect">
                <a:avLst>
                  <a:gd name="adj" fmla="val 1217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55" name="TextBox 54"/>
              <p:cNvSpPr txBox="1"/>
              <p:nvPr/>
            </p:nvSpPr>
            <p:spPr>
              <a:xfrm>
                <a:off x="-4446186" y="6041354"/>
                <a:ext cx="1783079" cy="769441"/>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Provide</a:t>
                </a:r>
              </a:p>
              <a:p>
                <a:pPr algn="ctr"/>
                <a:r>
                  <a:rPr lang="en-US" sz="1100" b="1" dirty="0">
                    <a:latin typeface="Calibri" panose="020F0502020204030204" pitchFamily="34" charset="0"/>
                    <a:cs typeface="Calibri" pitchFamily="34" charset="0"/>
                  </a:rPr>
                  <a:t>Excellent &amp; Effective </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Customer</a:t>
                </a:r>
              </a:p>
              <a:p>
                <a:pPr algn="ctr"/>
                <a:r>
                  <a:rPr lang="en-US" sz="1100" b="1" dirty="0">
                    <a:latin typeface="Calibri" panose="020F0502020204030204" pitchFamily="34" charset="0"/>
                    <a:cs typeface="Calibri" pitchFamily="34" charset="0"/>
                  </a:rPr>
                  <a:t>Service</a:t>
                </a:r>
                <a:endParaRPr lang="en-US" sz="1100" dirty="0">
                  <a:latin typeface="Calibri" pitchFamily="34" charset="0"/>
                  <a:cs typeface="Calibri" pitchFamily="34" charset="0"/>
                </a:endParaRPr>
              </a:p>
            </p:txBody>
          </p:sp>
          <p:grpSp>
            <p:nvGrpSpPr>
              <p:cNvPr id="18" name="Group 17"/>
              <p:cNvGrpSpPr/>
              <p:nvPr/>
            </p:nvGrpSpPr>
            <p:grpSpPr>
              <a:xfrm>
                <a:off x="-4494353" y="6024392"/>
                <a:ext cx="375152" cy="215444"/>
                <a:chOff x="4855838" y="5915016"/>
                <a:chExt cx="375152" cy="215444"/>
              </a:xfrm>
            </p:grpSpPr>
            <p:sp>
              <p:nvSpPr>
                <p:cNvPr id="98" name="Round Diagonal Corner Rectangle 97"/>
                <p:cNvSpPr/>
                <p:nvPr/>
              </p:nvSpPr>
              <p:spPr>
                <a:xfrm>
                  <a:off x="4901198" y="5929200"/>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01" name="TextBox 100"/>
                <p:cNvSpPr txBox="1"/>
                <p:nvPr/>
              </p:nvSpPr>
              <p:spPr>
                <a:xfrm>
                  <a:off x="4855838" y="5915016"/>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SF2</a:t>
                  </a:r>
                </a:p>
              </p:txBody>
            </p:sp>
          </p:grpSp>
        </p:grpSp>
        <p:grpSp>
          <p:nvGrpSpPr>
            <p:cNvPr id="4" name="Group 3">
              <a:extLst>
                <a:ext uri="{FF2B5EF4-FFF2-40B4-BE49-F238E27FC236}">
                  <a16:creationId xmlns:a16="http://schemas.microsoft.com/office/drawing/2014/main" id="{747A923A-BB89-4501-B5C5-585B553EE253}"/>
                </a:ext>
              </a:extLst>
            </p:cNvPr>
            <p:cNvGrpSpPr/>
            <p:nvPr/>
          </p:nvGrpSpPr>
          <p:grpSpPr>
            <a:xfrm>
              <a:off x="803869" y="6812582"/>
              <a:ext cx="1326622" cy="940922"/>
              <a:chOff x="836675" y="6812582"/>
              <a:chExt cx="1203383" cy="940922"/>
            </a:xfrm>
          </p:grpSpPr>
          <p:sp>
            <p:nvSpPr>
              <p:cNvPr id="67" name="Rounded Rectangle 66"/>
              <p:cNvSpPr/>
              <p:nvPr/>
            </p:nvSpPr>
            <p:spPr>
              <a:xfrm>
                <a:off x="897058" y="6839104"/>
                <a:ext cx="1143000" cy="914400"/>
              </a:xfrm>
              <a:prstGeom prst="roundRect">
                <a:avLst>
                  <a:gd name="adj" fmla="val 1217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68" name="TextBox 67"/>
              <p:cNvSpPr txBox="1"/>
              <p:nvPr/>
            </p:nvSpPr>
            <p:spPr>
              <a:xfrm>
                <a:off x="897058" y="6847982"/>
                <a:ext cx="1143000" cy="769441"/>
              </a:xfrm>
              <a:prstGeom prst="rect">
                <a:avLst/>
              </a:prstGeom>
              <a:noFill/>
            </p:spPr>
            <p:txBody>
              <a:bodyPr wrap="square" rtlCol="0">
                <a:spAutoFit/>
              </a:bodyPr>
              <a:lstStyle/>
              <a:p>
                <a:pPr algn="ct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Elevate Communications</a:t>
                </a:r>
              </a:p>
            </p:txBody>
          </p:sp>
          <p:grpSp>
            <p:nvGrpSpPr>
              <p:cNvPr id="102" name="Group 101"/>
              <p:cNvGrpSpPr/>
              <p:nvPr/>
            </p:nvGrpSpPr>
            <p:grpSpPr>
              <a:xfrm>
                <a:off x="836675" y="6812582"/>
                <a:ext cx="375152" cy="215444"/>
                <a:chOff x="833441" y="5723944"/>
                <a:chExt cx="375152" cy="215444"/>
              </a:xfrm>
            </p:grpSpPr>
            <p:sp>
              <p:nvSpPr>
                <p:cNvPr id="103" name="Round Diagonal Corner Rectangle 102"/>
                <p:cNvSpPr/>
                <p:nvPr/>
              </p:nvSpPr>
              <p:spPr>
                <a:xfrm>
                  <a:off x="897057" y="575177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04" name="TextBox 103"/>
                <p:cNvSpPr txBox="1"/>
                <p:nvPr/>
              </p:nvSpPr>
              <p:spPr>
                <a:xfrm>
                  <a:off x="833441" y="572394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C 1</a:t>
                  </a:r>
                </a:p>
              </p:txBody>
            </p:sp>
          </p:grpSp>
        </p:grpSp>
        <p:grpSp>
          <p:nvGrpSpPr>
            <p:cNvPr id="5" name="Group 4">
              <a:extLst>
                <a:ext uri="{FF2B5EF4-FFF2-40B4-BE49-F238E27FC236}">
                  <a16:creationId xmlns:a16="http://schemas.microsoft.com/office/drawing/2014/main" id="{15CEA3F8-04E8-463B-902D-C7F7C92F5222}"/>
                </a:ext>
              </a:extLst>
            </p:cNvPr>
            <p:cNvGrpSpPr/>
            <p:nvPr/>
          </p:nvGrpSpPr>
          <p:grpSpPr>
            <a:xfrm>
              <a:off x="2150344" y="6812582"/>
              <a:ext cx="1320945" cy="981517"/>
              <a:chOff x="2177474" y="6812582"/>
              <a:chExt cx="1198233" cy="981517"/>
            </a:xfrm>
          </p:grpSpPr>
          <p:sp>
            <p:nvSpPr>
              <p:cNvPr id="74" name="Rounded Rectangle 73"/>
              <p:cNvSpPr/>
              <p:nvPr/>
            </p:nvSpPr>
            <p:spPr>
              <a:xfrm>
                <a:off x="2232707" y="6839104"/>
                <a:ext cx="1143000" cy="914400"/>
              </a:xfrm>
              <a:prstGeom prst="roundRect">
                <a:avLst>
                  <a:gd name="adj" fmla="val 1217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75" name="TextBox 74"/>
              <p:cNvSpPr txBox="1"/>
              <p:nvPr/>
            </p:nvSpPr>
            <p:spPr>
              <a:xfrm>
                <a:off x="2232707" y="6855380"/>
                <a:ext cx="1143000" cy="938719"/>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Improve Organizational Skills &amp; Innovation Culture</a:t>
                </a:r>
              </a:p>
            </p:txBody>
          </p:sp>
          <p:grpSp>
            <p:nvGrpSpPr>
              <p:cNvPr id="105" name="Group 104"/>
              <p:cNvGrpSpPr/>
              <p:nvPr/>
            </p:nvGrpSpPr>
            <p:grpSpPr>
              <a:xfrm>
                <a:off x="2177474" y="6812582"/>
                <a:ext cx="375152" cy="215444"/>
                <a:chOff x="2174240" y="5723944"/>
                <a:chExt cx="375152" cy="215444"/>
              </a:xfrm>
            </p:grpSpPr>
            <p:sp>
              <p:nvSpPr>
                <p:cNvPr id="106" name="Round Diagonal Corner Rectangle 105"/>
                <p:cNvSpPr/>
                <p:nvPr/>
              </p:nvSpPr>
              <p:spPr>
                <a:xfrm>
                  <a:off x="2229900" y="575177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07" name="TextBox 106"/>
                <p:cNvSpPr txBox="1"/>
                <p:nvPr/>
              </p:nvSpPr>
              <p:spPr>
                <a:xfrm>
                  <a:off x="2174240" y="572394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C 2</a:t>
                  </a:r>
                </a:p>
              </p:txBody>
            </p:sp>
          </p:grpSp>
        </p:grpSp>
        <p:grpSp>
          <p:nvGrpSpPr>
            <p:cNvPr id="3" name="Group 2">
              <a:extLst>
                <a:ext uri="{FF2B5EF4-FFF2-40B4-BE49-F238E27FC236}">
                  <a16:creationId xmlns:a16="http://schemas.microsoft.com/office/drawing/2014/main" id="{0D507753-10E4-4683-A1A9-F04ECC87A7B5}"/>
                </a:ext>
              </a:extLst>
            </p:cNvPr>
            <p:cNvGrpSpPr/>
            <p:nvPr/>
          </p:nvGrpSpPr>
          <p:grpSpPr>
            <a:xfrm>
              <a:off x="3491671" y="6812582"/>
              <a:ext cx="1315267" cy="940922"/>
              <a:chOff x="3518273" y="6812582"/>
              <a:chExt cx="1193083" cy="940922"/>
            </a:xfrm>
          </p:grpSpPr>
          <p:sp>
            <p:nvSpPr>
              <p:cNvPr id="65" name="Rounded Rectangle 64"/>
              <p:cNvSpPr/>
              <p:nvPr/>
            </p:nvSpPr>
            <p:spPr>
              <a:xfrm>
                <a:off x="3568356" y="6839104"/>
                <a:ext cx="1143000" cy="914400"/>
              </a:xfrm>
              <a:prstGeom prst="roundRect">
                <a:avLst>
                  <a:gd name="adj" fmla="val 1217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66" name="TextBox 65"/>
              <p:cNvSpPr txBox="1"/>
              <p:nvPr/>
            </p:nvSpPr>
            <p:spPr>
              <a:xfrm>
                <a:off x="3568356" y="6855380"/>
                <a:ext cx="1143000" cy="769441"/>
              </a:xfrm>
              <a:prstGeom prst="rect">
                <a:avLst/>
              </a:prstGeom>
              <a:noFill/>
            </p:spPr>
            <p:txBody>
              <a:bodyPr wrap="square" rtlCol="0">
                <a:spAutoFit/>
              </a:bodyPr>
              <a:lstStyle/>
              <a:p>
                <a:pPr algn="ctr"/>
                <a:endParaRPr lang="en-US" sz="1100" b="1" dirty="0">
                  <a:latin typeface="Calibri" panose="020F0502020204030204" pitchFamily="34" charset="0"/>
                  <a:cs typeface="Calibri" pitchFamily="34" charset="0"/>
                </a:endParaRPr>
              </a:p>
              <a:p>
                <a:pPr algn="ctr"/>
                <a:r>
                  <a:rPr lang="en-US" sz="1100" b="1" dirty="0">
                    <a:latin typeface="Calibri" panose="020F0502020204030204" pitchFamily="34" charset="0"/>
                    <a:cs typeface="Calibri" pitchFamily="34" charset="0"/>
                  </a:rPr>
                  <a:t>Hire, Develop &amp; Retain Skilled Personnel</a:t>
                </a:r>
              </a:p>
            </p:txBody>
          </p:sp>
          <p:grpSp>
            <p:nvGrpSpPr>
              <p:cNvPr id="108" name="Group 107"/>
              <p:cNvGrpSpPr/>
              <p:nvPr/>
            </p:nvGrpSpPr>
            <p:grpSpPr>
              <a:xfrm>
                <a:off x="3518273" y="6812582"/>
                <a:ext cx="375152" cy="215444"/>
                <a:chOff x="3515039" y="5723944"/>
                <a:chExt cx="375152" cy="215444"/>
              </a:xfrm>
            </p:grpSpPr>
            <p:sp>
              <p:nvSpPr>
                <p:cNvPr id="109" name="Round Diagonal Corner Rectangle 108"/>
                <p:cNvSpPr/>
                <p:nvPr/>
              </p:nvSpPr>
              <p:spPr>
                <a:xfrm>
                  <a:off x="3565549" y="575177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10" name="TextBox 109"/>
                <p:cNvSpPr txBox="1"/>
                <p:nvPr/>
              </p:nvSpPr>
              <p:spPr>
                <a:xfrm>
                  <a:off x="3515039" y="572394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C 3</a:t>
                  </a:r>
                </a:p>
              </p:txBody>
            </p:sp>
          </p:grpSp>
        </p:grpSp>
        <p:grpSp>
          <p:nvGrpSpPr>
            <p:cNvPr id="2" name="Group 1">
              <a:extLst>
                <a:ext uri="{FF2B5EF4-FFF2-40B4-BE49-F238E27FC236}">
                  <a16:creationId xmlns:a16="http://schemas.microsoft.com/office/drawing/2014/main" id="{6C963CA6-5CF0-4B70-AE84-CB6D10E060AA}"/>
                </a:ext>
              </a:extLst>
            </p:cNvPr>
            <p:cNvGrpSpPr/>
            <p:nvPr/>
          </p:nvGrpSpPr>
          <p:grpSpPr>
            <a:xfrm>
              <a:off x="4827847" y="6812582"/>
              <a:ext cx="1309591" cy="940922"/>
              <a:chOff x="4859072" y="6812582"/>
              <a:chExt cx="1187934" cy="940922"/>
            </a:xfrm>
          </p:grpSpPr>
          <p:sp>
            <p:nvSpPr>
              <p:cNvPr id="72" name="Rounded Rectangle 71"/>
              <p:cNvSpPr/>
              <p:nvPr/>
            </p:nvSpPr>
            <p:spPr>
              <a:xfrm>
                <a:off x="4904006" y="6839104"/>
                <a:ext cx="1143000" cy="914400"/>
              </a:xfrm>
              <a:prstGeom prst="roundRect">
                <a:avLst>
                  <a:gd name="adj" fmla="val 1217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73" name="TextBox 72"/>
              <p:cNvSpPr txBox="1"/>
              <p:nvPr/>
            </p:nvSpPr>
            <p:spPr>
              <a:xfrm>
                <a:off x="4904006" y="6855380"/>
                <a:ext cx="1143000" cy="769441"/>
              </a:xfrm>
              <a:prstGeom prst="rect">
                <a:avLst/>
              </a:prstGeom>
              <a:noFill/>
            </p:spPr>
            <p:txBody>
              <a:bodyPr wrap="square" rtlCol="0">
                <a:spAutoFit/>
              </a:bodyPr>
              <a:lstStyle/>
              <a:p>
                <a:pPr algn="ctr"/>
                <a:endParaRPr lang="en-US" sz="1100" b="1" dirty="0">
                  <a:latin typeface="Calibri" panose="020F0502020204030204" pitchFamily="34" charset="0"/>
                  <a:cs typeface="Calibri" pitchFamily="34" charset="0"/>
                </a:endParaRPr>
              </a:p>
              <a:p>
                <a:pPr algn="ctr"/>
                <a:r>
                  <a:rPr lang="en-US" sz="1100" b="1" dirty="0">
                    <a:latin typeface="Calibri" panose="020F0502020204030204" pitchFamily="34" charset="0"/>
                    <a:cs typeface="Calibri" pitchFamily="34" charset="0"/>
                  </a:rPr>
                  <a:t>Strengthen</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District</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Security</a:t>
                </a:r>
              </a:p>
            </p:txBody>
          </p:sp>
          <p:grpSp>
            <p:nvGrpSpPr>
              <p:cNvPr id="111" name="Group 110"/>
              <p:cNvGrpSpPr/>
              <p:nvPr/>
            </p:nvGrpSpPr>
            <p:grpSpPr>
              <a:xfrm>
                <a:off x="4859072" y="6812582"/>
                <a:ext cx="375152" cy="215444"/>
                <a:chOff x="4855838" y="5723944"/>
                <a:chExt cx="375152" cy="215444"/>
              </a:xfrm>
            </p:grpSpPr>
            <p:sp>
              <p:nvSpPr>
                <p:cNvPr id="112" name="Round Diagonal Corner Rectangle 111"/>
                <p:cNvSpPr/>
                <p:nvPr/>
              </p:nvSpPr>
              <p:spPr>
                <a:xfrm>
                  <a:off x="4901198" y="5751776"/>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13" name="TextBox 112"/>
                <p:cNvSpPr txBox="1"/>
                <p:nvPr/>
              </p:nvSpPr>
              <p:spPr>
                <a:xfrm>
                  <a:off x="4855838" y="5723944"/>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C 4</a:t>
                  </a:r>
                </a:p>
              </p:txBody>
            </p:sp>
          </p:grpSp>
        </p:grpSp>
        <p:grpSp>
          <p:nvGrpSpPr>
            <p:cNvPr id="22" name="Group 21">
              <a:extLst>
                <a:ext uri="{FF2B5EF4-FFF2-40B4-BE49-F238E27FC236}">
                  <a16:creationId xmlns:a16="http://schemas.microsoft.com/office/drawing/2014/main" id="{3BDBDD99-6C7F-4226-A2D9-D1C67BD3BCB6}"/>
                </a:ext>
              </a:extLst>
            </p:cNvPr>
            <p:cNvGrpSpPr/>
            <p:nvPr/>
          </p:nvGrpSpPr>
          <p:grpSpPr>
            <a:xfrm>
              <a:off x="1577139" y="3727988"/>
              <a:ext cx="1206617" cy="945010"/>
              <a:chOff x="-5600635" y="3898665"/>
              <a:chExt cx="1206617" cy="945010"/>
            </a:xfrm>
          </p:grpSpPr>
          <p:sp>
            <p:nvSpPr>
              <p:cNvPr id="133" name="Rounded Rectangle 50">
                <a:extLst>
                  <a:ext uri="{FF2B5EF4-FFF2-40B4-BE49-F238E27FC236}">
                    <a16:creationId xmlns:a16="http://schemas.microsoft.com/office/drawing/2014/main" id="{9AB286EA-8297-46D3-8055-FCDB11D8F9EE}"/>
                  </a:ext>
                </a:extLst>
              </p:cNvPr>
              <p:cNvSpPr/>
              <p:nvPr/>
            </p:nvSpPr>
            <p:spPr>
              <a:xfrm>
                <a:off x="-5537018" y="3929275"/>
                <a:ext cx="1143000" cy="914400"/>
              </a:xfrm>
              <a:prstGeom prst="roundRect">
                <a:avLst>
                  <a:gd name="adj" fmla="val 121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134" name="TextBox 133">
                <a:extLst>
                  <a:ext uri="{FF2B5EF4-FFF2-40B4-BE49-F238E27FC236}">
                    <a16:creationId xmlns:a16="http://schemas.microsoft.com/office/drawing/2014/main" id="{3811C2DE-7D94-4752-804F-95CCBB557358}"/>
                  </a:ext>
                </a:extLst>
              </p:cNvPr>
              <p:cNvSpPr txBox="1"/>
              <p:nvPr/>
            </p:nvSpPr>
            <p:spPr>
              <a:xfrm>
                <a:off x="-5537018" y="3929275"/>
                <a:ext cx="1143000" cy="769441"/>
              </a:xfrm>
              <a:prstGeom prst="rect">
                <a:avLst/>
              </a:prstGeom>
              <a:noFill/>
            </p:spPr>
            <p:txBody>
              <a:bodyPr wrap="square" rtlCol="0">
                <a:spAutoFit/>
              </a:bodyPr>
              <a:lstStyle/>
              <a:p>
                <a:pPr algn="ct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Build</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Recognized</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Value</a:t>
                </a:r>
              </a:p>
            </p:txBody>
          </p:sp>
          <p:sp>
            <p:nvSpPr>
              <p:cNvPr id="140" name="Round Diagonal Corner Rectangle 94">
                <a:extLst>
                  <a:ext uri="{FF2B5EF4-FFF2-40B4-BE49-F238E27FC236}">
                    <a16:creationId xmlns:a16="http://schemas.microsoft.com/office/drawing/2014/main" id="{908EAA1C-957F-4BBC-9EE3-0CB3F95CC9DF}"/>
                  </a:ext>
                </a:extLst>
              </p:cNvPr>
              <p:cNvSpPr/>
              <p:nvPr/>
            </p:nvSpPr>
            <p:spPr>
              <a:xfrm>
                <a:off x="-5537019" y="3926497"/>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41" name="TextBox 140">
                <a:extLst>
                  <a:ext uri="{FF2B5EF4-FFF2-40B4-BE49-F238E27FC236}">
                    <a16:creationId xmlns:a16="http://schemas.microsoft.com/office/drawing/2014/main" id="{18C867F3-D0DE-4EE1-ABAB-CD1152FEAB39}"/>
                  </a:ext>
                </a:extLst>
              </p:cNvPr>
              <p:cNvSpPr txBox="1"/>
              <p:nvPr/>
            </p:nvSpPr>
            <p:spPr>
              <a:xfrm>
                <a:off x="-5600635" y="3898665"/>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S1</a:t>
                </a:r>
              </a:p>
            </p:txBody>
          </p:sp>
        </p:grpSp>
        <p:grpSp>
          <p:nvGrpSpPr>
            <p:cNvPr id="19" name="Group 18">
              <a:extLst>
                <a:ext uri="{FF2B5EF4-FFF2-40B4-BE49-F238E27FC236}">
                  <a16:creationId xmlns:a16="http://schemas.microsoft.com/office/drawing/2014/main" id="{A07E504A-D2FB-4D0A-AE17-E5B34286B096}"/>
                </a:ext>
              </a:extLst>
            </p:cNvPr>
            <p:cNvGrpSpPr/>
            <p:nvPr/>
          </p:nvGrpSpPr>
          <p:grpSpPr>
            <a:xfrm>
              <a:off x="2911435" y="3727988"/>
              <a:ext cx="1191168" cy="945010"/>
              <a:chOff x="-1578238" y="3898665"/>
              <a:chExt cx="1191168" cy="945010"/>
            </a:xfrm>
          </p:grpSpPr>
          <p:sp>
            <p:nvSpPr>
              <p:cNvPr id="135" name="Rounded Rectangle 53">
                <a:extLst>
                  <a:ext uri="{FF2B5EF4-FFF2-40B4-BE49-F238E27FC236}">
                    <a16:creationId xmlns:a16="http://schemas.microsoft.com/office/drawing/2014/main" id="{E3B3EDEA-BC56-4275-B0B4-5388583A7D2F}"/>
                  </a:ext>
                </a:extLst>
              </p:cNvPr>
              <p:cNvSpPr/>
              <p:nvPr/>
            </p:nvSpPr>
            <p:spPr>
              <a:xfrm>
                <a:off x="-1530070" y="3929275"/>
                <a:ext cx="1143000" cy="914400"/>
              </a:xfrm>
              <a:prstGeom prst="roundRect">
                <a:avLst>
                  <a:gd name="adj" fmla="val 121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136" name="TextBox 135">
                <a:extLst>
                  <a:ext uri="{FF2B5EF4-FFF2-40B4-BE49-F238E27FC236}">
                    <a16:creationId xmlns:a16="http://schemas.microsoft.com/office/drawing/2014/main" id="{BBD7B9F9-DC9D-4790-8D1C-3BF8D1E90DD3}"/>
                  </a:ext>
                </a:extLst>
              </p:cNvPr>
              <p:cNvSpPr txBox="1"/>
              <p:nvPr/>
            </p:nvSpPr>
            <p:spPr>
              <a:xfrm>
                <a:off x="-1530070" y="3929275"/>
                <a:ext cx="1143000" cy="769441"/>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Expand</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Collaboration,</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Innovation &amp;</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Relationships</a:t>
                </a:r>
                <a:endParaRPr lang="en-US" sz="1100" dirty="0">
                  <a:latin typeface="Calibri" pitchFamily="34" charset="0"/>
                  <a:cs typeface="Calibri" pitchFamily="34" charset="0"/>
                </a:endParaRPr>
              </a:p>
            </p:txBody>
          </p:sp>
          <p:sp>
            <p:nvSpPr>
              <p:cNvPr id="149" name="Round Diagonal Corner Rectangle 97">
                <a:extLst>
                  <a:ext uri="{FF2B5EF4-FFF2-40B4-BE49-F238E27FC236}">
                    <a16:creationId xmlns:a16="http://schemas.microsoft.com/office/drawing/2014/main" id="{9781BCBC-172A-4260-90AF-F3727A76163F}"/>
                  </a:ext>
                </a:extLst>
              </p:cNvPr>
              <p:cNvSpPr/>
              <p:nvPr/>
            </p:nvSpPr>
            <p:spPr>
              <a:xfrm>
                <a:off x="-1532878" y="3926497"/>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50" name="TextBox 149">
                <a:extLst>
                  <a:ext uri="{FF2B5EF4-FFF2-40B4-BE49-F238E27FC236}">
                    <a16:creationId xmlns:a16="http://schemas.microsoft.com/office/drawing/2014/main" id="{95511930-B992-4466-8299-6CA2BDF380F8}"/>
                  </a:ext>
                </a:extLst>
              </p:cNvPr>
              <p:cNvSpPr txBox="1"/>
              <p:nvPr/>
            </p:nvSpPr>
            <p:spPr>
              <a:xfrm>
                <a:off x="-1578238" y="3898665"/>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S2</a:t>
                </a:r>
              </a:p>
            </p:txBody>
          </p:sp>
        </p:grpSp>
        <p:cxnSp>
          <p:nvCxnSpPr>
            <p:cNvPr id="151" name="Straight Connector 150">
              <a:extLst>
                <a:ext uri="{FF2B5EF4-FFF2-40B4-BE49-F238E27FC236}">
                  <a16:creationId xmlns:a16="http://schemas.microsoft.com/office/drawing/2014/main" id="{E14015E9-143F-4EB3-9467-40E368250CD2}"/>
                </a:ext>
              </a:extLst>
            </p:cNvPr>
            <p:cNvCxnSpPr/>
            <p:nvPr/>
          </p:nvCxnSpPr>
          <p:spPr>
            <a:xfrm>
              <a:off x="897058" y="3592507"/>
              <a:ext cx="5149948"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E34B9C26-2FE8-4BA9-BBAE-103D15A5E71C}"/>
                </a:ext>
              </a:extLst>
            </p:cNvPr>
            <p:cNvGrpSpPr/>
            <p:nvPr/>
          </p:nvGrpSpPr>
          <p:grpSpPr>
            <a:xfrm>
              <a:off x="4230283" y="3731792"/>
              <a:ext cx="1191168" cy="945010"/>
              <a:chOff x="-1578238" y="3898665"/>
              <a:chExt cx="1191168" cy="945010"/>
            </a:xfrm>
          </p:grpSpPr>
          <p:sp>
            <p:nvSpPr>
              <p:cNvPr id="116" name="Rounded Rectangle 53">
                <a:extLst>
                  <a:ext uri="{FF2B5EF4-FFF2-40B4-BE49-F238E27FC236}">
                    <a16:creationId xmlns:a16="http://schemas.microsoft.com/office/drawing/2014/main" id="{DBAFC8B6-F699-40B2-A04C-793CA5CAE179}"/>
                  </a:ext>
                </a:extLst>
              </p:cNvPr>
              <p:cNvSpPr/>
              <p:nvPr/>
            </p:nvSpPr>
            <p:spPr>
              <a:xfrm>
                <a:off x="-1530070" y="3929275"/>
                <a:ext cx="1143000" cy="914400"/>
              </a:xfrm>
              <a:prstGeom prst="roundRect">
                <a:avLst>
                  <a:gd name="adj" fmla="val 121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117" name="TextBox 116">
                <a:extLst>
                  <a:ext uri="{FF2B5EF4-FFF2-40B4-BE49-F238E27FC236}">
                    <a16:creationId xmlns:a16="http://schemas.microsoft.com/office/drawing/2014/main" id="{D04B5F53-44BB-456E-B4E8-8DD32F126866}"/>
                  </a:ext>
                </a:extLst>
              </p:cNvPr>
              <p:cNvSpPr txBox="1"/>
              <p:nvPr/>
            </p:nvSpPr>
            <p:spPr>
              <a:xfrm>
                <a:off x="-1530070" y="3929275"/>
                <a:ext cx="1143000" cy="769441"/>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Protect</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Public Health &amp; Environmental</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Resources</a:t>
                </a:r>
              </a:p>
            </p:txBody>
          </p:sp>
          <p:sp>
            <p:nvSpPr>
              <p:cNvPr id="118" name="Round Diagonal Corner Rectangle 97">
                <a:extLst>
                  <a:ext uri="{FF2B5EF4-FFF2-40B4-BE49-F238E27FC236}">
                    <a16:creationId xmlns:a16="http://schemas.microsoft.com/office/drawing/2014/main" id="{F2161F7B-3FDF-466D-B248-C598E1D20C21}"/>
                  </a:ext>
                </a:extLst>
              </p:cNvPr>
              <p:cNvSpPr/>
              <p:nvPr/>
            </p:nvSpPr>
            <p:spPr>
              <a:xfrm>
                <a:off x="-1532878" y="3926497"/>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19" name="TextBox 118">
                <a:extLst>
                  <a:ext uri="{FF2B5EF4-FFF2-40B4-BE49-F238E27FC236}">
                    <a16:creationId xmlns:a16="http://schemas.microsoft.com/office/drawing/2014/main" id="{F8BEDDE7-509B-42FC-BB73-70AF9C7497EF}"/>
                  </a:ext>
                </a:extLst>
              </p:cNvPr>
              <p:cNvSpPr txBox="1"/>
              <p:nvPr/>
            </p:nvSpPr>
            <p:spPr>
              <a:xfrm>
                <a:off x="-1578238" y="3898665"/>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S3</a:t>
                </a:r>
              </a:p>
            </p:txBody>
          </p:sp>
        </p:grpSp>
        <p:sp>
          <p:nvSpPr>
            <p:cNvPr id="121" name="Rounded Rectangle 53">
              <a:extLst>
                <a:ext uri="{FF2B5EF4-FFF2-40B4-BE49-F238E27FC236}">
                  <a16:creationId xmlns:a16="http://schemas.microsoft.com/office/drawing/2014/main" id="{55E13896-CDAE-4DA4-A484-FD89F1787775}"/>
                </a:ext>
              </a:extLst>
            </p:cNvPr>
            <p:cNvSpPr/>
            <p:nvPr/>
          </p:nvSpPr>
          <p:spPr>
            <a:xfrm>
              <a:off x="1640755" y="4801710"/>
              <a:ext cx="1784685" cy="914400"/>
            </a:xfrm>
            <a:prstGeom prst="roundRect">
              <a:avLst>
                <a:gd name="adj" fmla="val 1217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endParaRPr>
            </a:p>
          </p:txBody>
        </p:sp>
        <p:sp>
          <p:nvSpPr>
            <p:cNvPr id="122" name="TextBox 121">
              <a:extLst>
                <a:ext uri="{FF2B5EF4-FFF2-40B4-BE49-F238E27FC236}">
                  <a16:creationId xmlns:a16="http://schemas.microsoft.com/office/drawing/2014/main" id="{4C2E2FC1-3BDC-4135-9F8B-F538344EF4BF}"/>
                </a:ext>
              </a:extLst>
            </p:cNvPr>
            <p:cNvSpPr txBox="1"/>
            <p:nvPr/>
          </p:nvSpPr>
          <p:spPr>
            <a:xfrm>
              <a:off x="1640754" y="4801710"/>
              <a:ext cx="1784686" cy="769441"/>
            </a:xfrm>
            <a:prstGeom prst="rect">
              <a:avLst/>
            </a:prstGeom>
            <a:noFill/>
          </p:spPr>
          <p:txBody>
            <a:bodyPr wrap="square" rtlCol="0">
              <a:spAutoFit/>
            </a:bodyPr>
            <a:lstStyle/>
            <a:p>
              <a:pPr algn="ctr"/>
              <a:r>
                <a:rPr lang="en-US" sz="1100" b="1" dirty="0">
                  <a:latin typeface="Calibri" panose="020F0502020204030204" pitchFamily="34" charset="0"/>
                  <a:cs typeface="Calibri" pitchFamily="34" charset="0"/>
                </a:rPr>
                <a:t>Maintain </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Financial</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Strength &amp; </a:t>
              </a:r>
              <a:br>
                <a:rPr lang="en-US" sz="1100" b="1" dirty="0">
                  <a:latin typeface="Calibri" panose="020F0502020204030204" pitchFamily="34" charset="0"/>
                  <a:cs typeface="Calibri" pitchFamily="34" charset="0"/>
                </a:rPr>
              </a:br>
              <a:r>
                <a:rPr lang="en-US" sz="1100" b="1" dirty="0">
                  <a:latin typeface="Calibri" panose="020F0502020204030204" pitchFamily="34" charset="0"/>
                  <a:cs typeface="Calibri" pitchFamily="34" charset="0"/>
                </a:rPr>
                <a:t>Resiliency</a:t>
              </a:r>
            </a:p>
          </p:txBody>
        </p:sp>
        <p:grpSp>
          <p:nvGrpSpPr>
            <p:cNvPr id="123" name="Group 122">
              <a:extLst>
                <a:ext uri="{FF2B5EF4-FFF2-40B4-BE49-F238E27FC236}">
                  <a16:creationId xmlns:a16="http://schemas.microsoft.com/office/drawing/2014/main" id="{8722367B-6D39-4D6C-BECC-8360D59892A3}"/>
                </a:ext>
              </a:extLst>
            </p:cNvPr>
            <p:cNvGrpSpPr/>
            <p:nvPr/>
          </p:nvGrpSpPr>
          <p:grpSpPr>
            <a:xfrm>
              <a:off x="1601234" y="4784748"/>
              <a:ext cx="375152" cy="215444"/>
              <a:chOff x="4855838" y="5915016"/>
              <a:chExt cx="375152" cy="215444"/>
            </a:xfrm>
          </p:grpSpPr>
          <p:sp>
            <p:nvSpPr>
              <p:cNvPr id="124" name="Round Diagonal Corner Rectangle 97">
                <a:extLst>
                  <a:ext uri="{FF2B5EF4-FFF2-40B4-BE49-F238E27FC236}">
                    <a16:creationId xmlns:a16="http://schemas.microsoft.com/office/drawing/2014/main" id="{36768775-CFE5-4E04-AA77-8FC5DE549729}"/>
                  </a:ext>
                </a:extLst>
              </p:cNvPr>
              <p:cNvSpPr/>
              <p:nvPr/>
            </p:nvSpPr>
            <p:spPr>
              <a:xfrm>
                <a:off x="4901198" y="5929200"/>
                <a:ext cx="255881" cy="157698"/>
              </a:xfrm>
              <a:prstGeom prst="round2Diag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Calibri" panose="020F0502020204030204" pitchFamily="34" charset="0"/>
                </a:endParaRPr>
              </a:p>
            </p:txBody>
          </p:sp>
          <p:sp>
            <p:nvSpPr>
              <p:cNvPr id="125" name="TextBox 124">
                <a:extLst>
                  <a:ext uri="{FF2B5EF4-FFF2-40B4-BE49-F238E27FC236}">
                    <a16:creationId xmlns:a16="http://schemas.microsoft.com/office/drawing/2014/main" id="{66446EA7-DF57-4B81-A99D-F6D88E7F6F1F}"/>
                  </a:ext>
                </a:extLst>
              </p:cNvPr>
              <p:cNvSpPr txBox="1"/>
              <p:nvPr/>
            </p:nvSpPr>
            <p:spPr>
              <a:xfrm>
                <a:off x="4855838" y="5915016"/>
                <a:ext cx="375152"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rPr>
                  <a:t>SF1</a:t>
                </a:r>
              </a:p>
            </p:txBody>
          </p:sp>
        </p:grpSp>
      </p:grpSp>
      <p:sp>
        <p:nvSpPr>
          <p:cNvPr id="84" name="TextBox 83">
            <a:extLst>
              <a:ext uri="{FF2B5EF4-FFF2-40B4-BE49-F238E27FC236}">
                <a16:creationId xmlns:a16="http://schemas.microsoft.com/office/drawing/2014/main" id="{E3FA3973-868B-407D-AA02-83B4ED9DB945}"/>
              </a:ext>
            </a:extLst>
          </p:cNvPr>
          <p:cNvSpPr txBox="1"/>
          <p:nvPr/>
        </p:nvSpPr>
        <p:spPr>
          <a:xfrm>
            <a:off x="159630" y="819423"/>
            <a:ext cx="3113872" cy="1938992"/>
          </a:xfrm>
          <a:prstGeom prst="rect">
            <a:avLst/>
          </a:prstGeom>
          <a:noFill/>
        </p:spPr>
        <p:txBody>
          <a:bodyPr wrap="square" lIns="91440" tIns="45720" rIns="91440" bIns="45720" rtlCol="0" anchor="t">
            <a:spAutoFit/>
          </a:bodyPr>
          <a:lstStyle/>
          <a:p>
            <a:r>
              <a:rPr lang="en-US" altLang="en-US" sz="1200" b="1" dirty="0">
                <a:solidFill>
                  <a:srgbClr val="00334D"/>
                </a:solidFill>
                <a:latin typeface="Calibri"/>
                <a:cs typeface="Calibri"/>
              </a:rPr>
              <a:t>About this map: </a:t>
            </a:r>
            <a:br>
              <a:rPr lang="en-US" altLang="en-US" sz="1200" b="1" dirty="0">
                <a:latin typeface="Calibri" panose="020F0502020204030204" pitchFamily="34" charset="0"/>
              </a:rPr>
            </a:br>
            <a:r>
              <a:rPr lang="en-US" altLang="en-US" sz="1200" dirty="0">
                <a:solidFill>
                  <a:srgbClr val="00334D"/>
                </a:solidFill>
                <a:latin typeface="Calibri"/>
                <a:cs typeface="Calibri"/>
              </a:rPr>
              <a:t>Each block represents an objective that EVMWD works to achieve every day. The bottom row of objectives improve our District Capabilities. These enable the next layer up, our Operating Processes. Those, in</a:t>
            </a:r>
            <a:br>
              <a:rPr lang="en-US" altLang="en-US" sz="1200" dirty="0">
                <a:latin typeface="Calibri" panose="020F0502020204030204" pitchFamily="34" charset="0"/>
              </a:rPr>
            </a:br>
            <a:r>
              <a:rPr lang="en-US" altLang="en-US" sz="1200" dirty="0">
                <a:solidFill>
                  <a:srgbClr val="00334D"/>
                </a:solidFill>
                <a:latin typeface="Calibri"/>
                <a:cs typeface="Calibri"/>
              </a:rPr>
              <a:t>turn, produce Financial and Service </a:t>
            </a:r>
            <a:br>
              <a:rPr lang="en-US" altLang="en-US" sz="1200" dirty="0">
                <a:latin typeface="Calibri" panose="020F0502020204030204" pitchFamily="34" charset="0"/>
              </a:rPr>
            </a:br>
            <a:r>
              <a:rPr lang="en-US" altLang="en-US" sz="1200" dirty="0">
                <a:solidFill>
                  <a:srgbClr val="00334D"/>
                </a:solidFill>
                <a:latin typeface="Calibri"/>
                <a:cs typeface="Calibri"/>
              </a:rPr>
              <a:t>results, and finally Stakeholder</a:t>
            </a:r>
            <a:br>
              <a:rPr lang="en-US" altLang="en-US" sz="1200" dirty="0">
                <a:latin typeface="Calibri" panose="020F0502020204030204" pitchFamily="34" charset="0"/>
              </a:rPr>
            </a:br>
            <a:r>
              <a:rPr lang="en-US" altLang="en-US" sz="1200" dirty="0">
                <a:latin typeface="Calibri" panose="020F0502020204030204" pitchFamily="34" charset="0"/>
              </a:rPr>
              <a:t>and </a:t>
            </a:r>
            <a:r>
              <a:rPr lang="en-US" altLang="en-US" sz="1200" dirty="0">
                <a:solidFill>
                  <a:srgbClr val="00334D"/>
                </a:solidFill>
                <a:latin typeface="Calibri"/>
                <a:cs typeface="Calibri"/>
              </a:rPr>
              <a:t>Stewardship</a:t>
            </a:r>
            <a:br>
              <a:rPr lang="en-US" altLang="en-US" sz="1200" dirty="0">
                <a:latin typeface="Calibri" panose="020F0502020204030204" pitchFamily="34" charset="0"/>
              </a:rPr>
            </a:br>
            <a:r>
              <a:rPr lang="en-US" altLang="en-US" sz="1200" dirty="0">
                <a:solidFill>
                  <a:srgbClr val="00334D"/>
                </a:solidFill>
                <a:latin typeface="Calibri"/>
                <a:cs typeface="Calibri"/>
              </a:rPr>
              <a:t>outcomes.</a:t>
            </a:r>
            <a:endParaRPr lang="en-US" sz="1050" dirty="0">
              <a:latin typeface="Calibri"/>
              <a:cs typeface="Calibri"/>
            </a:endParaRPr>
          </a:p>
        </p:txBody>
      </p:sp>
      <p:sp>
        <p:nvSpPr>
          <p:cNvPr id="89" name="Text Box 21">
            <a:extLst>
              <a:ext uri="{FF2B5EF4-FFF2-40B4-BE49-F238E27FC236}">
                <a16:creationId xmlns:a16="http://schemas.microsoft.com/office/drawing/2014/main" id="{061DF405-398D-4A84-BC1F-77506D18B596}"/>
              </a:ext>
            </a:extLst>
          </p:cNvPr>
          <p:cNvSpPr txBox="1">
            <a:spLocks noChangeArrowheads="1"/>
          </p:cNvSpPr>
          <p:nvPr/>
        </p:nvSpPr>
        <p:spPr bwMode="auto">
          <a:xfrm>
            <a:off x="3298371" y="819422"/>
            <a:ext cx="3305996" cy="2233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r" defTabSz="914409"/>
            <a:r>
              <a:rPr lang="en-US" sz="1200" b="1" dirty="0">
                <a:solidFill>
                  <a:srgbClr val="00334D"/>
                </a:solidFill>
                <a:latin typeface="Calibri" panose="020F0502020204030204" pitchFamily="34" charset="0"/>
              </a:rPr>
              <a:t>Doing a good job:</a:t>
            </a:r>
            <a:r>
              <a:rPr lang="en-US" sz="1200" dirty="0">
                <a:solidFill>
                  <a:srgbClr val="00334D"/>
                </a:solidFill>
                <a:latin typeface="Calibri" panose="020F0502020204030204" pitchFamily="34" charset="0"/>
              </a:rPr>
              <a:t> </a:t>
            </a:r>
            <a:br>
              <a:rPr lang="en-US" sz="1200" dirty="0">
                <a:solidFill>
                  <a:srgbClr val="00334D"/>
                </a:solidFill>
                <a:latin typeface="Calibri" panose="020F0502020204030204" pitchFamily="34" charset="0"/>
              </a:rPr>
            </a:br>
            <a:r>
              <a:rPr lang="en-US" sz="1200" dirty="0">
                <a:solidFill>
                  <a:srgbClr val="00334D"/>
                </a:solidFill>
                <a:latin typeface="Calibri" panose="020F0502020204030204" pitchFamily="34" charset="0"/>
              </a:rPr>
              <a:t>EVMWD’s Board and Staff are working hard to achieve these objectives. There is a direct linkage </a:t>
            </a:r>
          </a:p>
          <a:p>
            <a:pPr algn="r" defTabSz="914409"/>
            <a:r>
              <a:rPr lang="en-US" sz="1200" dirty="0">
                <a:solidFill>
                  <a:srgbClr val="00334D"/>
                </a:solidFill>
                <a:latin typeface="Calibri" panose="020F0502020204030204" pitchFamily="34" charset="0"/>
              </a:rPr>
              <a:t>between getting results on the objectives and expressing the District’s mission. The objectives each have measures of success and targeted initiatives so progress toward the </a:t>
            </a:r>
            <a:br>
              <a:rPr lang="en-US" sz="1200" dirty="0">
                <a:solidFill>
                  <a:srgbClr val="00334D"/>
                </a:solidFill>
                <a:latin typeface="Calibri" panose="020F0502020204030204" pitchFamily="34" charset="0"/>
              </a:rPr>
            </a:br>
            <a:r>
              <a:rPr lang="en-US" sz="1200" dirty="0">
                <a:solidFill>
                  <a:srgbClr val="00334D"/>
                </a:solidFill>
                <a:latin typeface="Calibri" panose="020F0502020204030204" pitchFamily="34" charset="0"/>
              </a:rPr>
              <a:t>District’s vision is intentional </a:t>
            </a:r>
            <a:br>
              <a:rPr lang="en-US" sz="1200" dirty="0">
                <a:solidFill>
                  <a:srgbClr val="00334D"/>
                </a:solidFill>
                <a:latin typeface="Calibri" panose="020F0502020204030204" pitchFamily="34" charset="0"/>
              </a:rPr>
            </a:br>
            <a:r>
              <a:rPr lang="en-US" sz="1200" dirty="0">
                <a:solidFill>
                  <a:srgbClr val="00334D"/>
                </a:solidFill>
                <a:latin typeface="Calibri" panose="020F0502020204030204" pitchFamily="34" charset="0"/>
              </a:rPr>
              <a:t>and performance can </a:t>
            </a:r>
            <a:br>
              <a:rPr lang="en-US" sz="1200" dirty="0">
                <a:solidFill>
                  <a:srgbClr val="00334D"/>
                </a:solidFill>
                <a:latin typeface="Calibri" panose="020F0502020204030204" pitchFamily="34" charset="0"/>
              </a:rPr>
            </a:br>
            <a:r>
              <a:rPr lang="en-US" sz="1200" dirty="0">
                <a:solidFill>
                  <a:srgbClr val="00334D"/>
                </a:solidFill>
                <a:latin typeface="Calibri" panose="020F0502020204030204" pitchFamily="34" charset="0"/>
              </a:rPr>
              <a:t>be tracked.</a:t>
            </a:r>
            <a:endParaRPr lang="en-US" sz="1050" dirty="0">
              <a:latin typeface="Calibri" panose="020F0502020204030204" pitchFamily="34" charset="0"/>
            </a:endParaRPr>
          </a:p>
        </p:txBody>
      </p:sp>
    </p:spTree>
    <p:extLst>
      <p:ext uri="{BB962C8B-B14F-4D97-AF65-F5344CB8AC3E}">
        <p14:creationId xmlns:p14="http://schemas.microsoft.com/office/powerpoint/2010/main" val="211968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147638" y="622300"/>
            <a:ext cx="6567488" cy="683986"/>
          </a:xfrm>
          <a:prstGeom prst="roundRect">
            <a:avLst>
              <a:gd name="adj" fmla="val 16667"/>
            </a:avLst>
          </a:prstGeom>
          <a:solidFill>
            <a:schemeClr val="accent3">
              <a:lumMod val="60000"/>
              <a:lumOff val="40000"/>
            </a:schemeClr>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2743200" lvl="0" indent="-2624138"/>
            <a:r>
              <a:rPr lang="en-US" altLang="en-US" sz="2000" b="1" dirty="0">
                <a:latin typeface="Calibri" panose="020F0502020204030204" pitchFamily="34" charset="0"/>
              </a:rPr>
              <a:t>OP1. </a:t>
            </a:r>
            <a:r>
              <a:rPr kumimoji="0" lang="en-US" altLang="en-US" sz="2000" b="1" i="0" u="none" strike="noStrike" cap="none" normalizeH="0" baseline="0" dirty="0">
                <a:ln>
                  <a:noFill/>
                </a:ln>
                <a:effectLst/>
                <a:latin typeface="Calibri" panose="020F0502020204030204" pitchFamily="34" charset="0"/>
              </a:rPr>
              <a:t>Operating Process: OPTIMIZE &amp; DIVERSIFY </a:t>
            </a:r>
            <a:br>
              <a:rPr kumimoji="0" lang="en-US" altLang="en-US" sz="2000" b="1" i="0" u="none" strike="noStrike" cap="none" normalizeH="0" baseline="0" dirty="0">
                <a:ln>
                  <a:noFill/>
                </a:ln>
                <a:effectLst/>
                <a:latin typeface="Calibri" panose="020F0502020204030204" pitchFamily="34" charset="0"/>
              </a:rPr>
            </a:br>
            <a:r>
              <a:rPr kumimoji="0" lang="en-US" altLang="en-US" sz="2000" b="1" i="0" u="none" strike="noStrike" cap="none" normalizeH="0" baseline="0" dirty="0">
                <a:ln>
                  <a:noFill/>
                </a:ln>
                <a:effectLst/>
                <a:latin typeface="Calibri" panose="020F0502020204030204" pitchFamily="34" charset="0"/>
              </a:rPr>
              <a:t>WATER SOURCING</a:t>
            </a:r>
            <a:endParaRPr lang="en-US" altLang="en-US" dirty="0">
              <a:latin typeface="Calibri" panose="020F0502020204030204" pitchFamily="34" charset="0"/>
            </a:endParaRPr>
          </a:p>
        </p:txBody>
      </p:sp>
      <p:sp>
        <p:nvSpPr>
          <p:cNvPr id="9" name="TextBox 8"/>
          <p:cNvSpPr txBox="1"/>
          <p:nvPr/>
        </p:nvSpPr>
        <p:spPr>
          <a:xfrm>
            <a:off x="4713288" y="0"/>
            <a:ext cx="2144712" cy="430887"/>
          </a:xfrm>
          <a:prstGeom prst="rect">
            <a:avLst/>
          </a:prstGeom>
          <a:noFill/>
        </p:spPr>
        <p:txBody>
          <a:bodyPr wrap="square" rtlCol="0">
            <a:spAutoFit/>
          </a:bodyPr>
          <a:lstStyle/>
          <a:p>
            <a:pPr algn="ctr"/>
            <a:r>
              <a:rPr lang="en-US" altLang="en-US" sz="2200" b="1" dirty="0">
                <a:latin typeface="Calibri" panose="020F0502020204030204" pitchFamily="34" charset="0"/>
              </a:rPr>
              <a:t>OP1</a:t>
            </a:r>
            <a:endParaRPr lang="en-US" sz="2200" dirty="0">
              <a:latin typeface="Calibri" panose="020F0502020204030204" pitchFamily="34" charset="0"/>
            </a:endParaRPr>
          </a:p>
        </p:txBody>
      </p:sp>
      <p:sp>
        <p:nvSpPr>
          <p:cNvPr id="6" name="Text Box 3">
            <a:extLst>
              <a:ext uri="{FF2B5EF4-FFF2-40B4-BE49-F238E27FC236}">
                <a16:creationId xmlns:a16="http://schemas.microsoft.com/office/drawing/2014/main" id="{8D7FDE15-9F2F-46FD-BB7A-5FBF18CBF608}"/>
              </a:ext>
            </a:extLst>
          </p:cNvPr>
          <p:cNvSpPr txBox="1">
            <a:spLocks noChangeArrowheads="1"/>
          </p:cNvSpPr>
          <p:nvPr/>
        </p:nvSpPr>
        <p:spPr bwMode="auto">
          <a:xfrm>
            <a:off x="441326" y="1440543"/>
            <a:ext cx="6273800" cy="218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1143000" lvl="0" indent="-1143000"/>
            <a:r>
              <a:rPr kumimoji="0" lang="en-US" altLang="en-US" sz="1800" b="1" i="0" u="none" strike="noStrike" cap="none" normalizeH="0" baseline="0" dirty="0">
                <a:ln>
                  <a:noFill/>
                </a:ln>
                <a:solidFill>
                  <a:srgbClr val="000000"/>
                </a:solidFill>
                <a:effectLst/>
                <a:latin typeface="Calibri" panose="020F0502020204030204" pitchFamily="34" charset="0"/>
              </a:rPr>
              <a:t>Objective: 	</a:t>
            </a:r>
            <a:r>
              <a:rPr lang="en-US" altLang="en-US" sz="1800" b="1" dirty="0">
                <a:solidFill>
                  <a:srgbClr val="000000"/>
                </a:solidFill>
                <a:latin typeface="Calibri" panose="020F0502020204030204" pitchFamily="34" charset="0"/>
              </a:rPr>
              <a:t>Proactively optimize and diversify water sources to meet increasing quality standards and </a:t>
            </a:r>
            <a:br>
              <a:rPr lang="en-US" altLang="en-US" sz="1800" b="1" dirty="0">
                <a:solidFill>
                  <a:srgbClr val="000000"/>
                </a:solidFill>
                <a:latin typeface="Calibri" panose="020F0502020204030204" pitchFamily="34" charset="0"/>
              </a:rPr>
            </a:br>
            <a:r>
              <a:rPr lang="en-US" altLang="en-US" sz="1800" b="1" dirty="0">
                <a:solidFill>
                  <a:srgbClr val="000000"/>
                </a:solidFill>
                <a:latin typeface="Calibri" panose="020F0502020204030204" pitchFamily="34" charset="0"/>
              </a:rPr>
              <a:t>greater demand. </a:t>
            </a:r>
            <a:endParaRPr kumimoji="0" lang="en-US" altLang="en-US" sz="1800" b="1" i="0" u="none" strike="noStrike" cap="none" normalizeH="0" baseline="0" dirty="0">
              <a:ln>
                <a:noFill/>
              </a:ln>
              <a:solidFill>
                <a:srgbClr val="000000"/>
              </a:solidFill>
              <a:effectLst/>
              <a:latin typeface="Calibri" panose="020F0502020204030204" pitchFamily="34" charset="0"/>
            </a:endParaRPr>
          </a:p>
          <a:p>
            <a:pPr marL="1143000" indent="-1143000"/>
            <a:r>
              <a:rPr lang="en-US" altLang="en-US" sz="1800" b="1" dirty="0">
                <a:solidFill>
                  <a:srgbClr val="000000"/>
                </a:solidFill>
                <a:latin typeface="Calibri" panose="020F0502020204030204" pitchFamily="34" charset="0"/>
              </a:rPr>
              <a:t>Measures: 	</a:t>
            </a:r>
            <a:r>
              <a:rPr lang="en-US" altLang="en-US" sz="1100" dirty="0">
                <a:solidFill>
                  <a:srgbClr val="000000"/>
                </a:solidFill>
                <a:latin typeface="Calibri" panose="020F0502020204030204" pitchFamily="34" charset="0"/>
              </a:rPr>
              <a:t>We will know we are successful when…</a:t>
            </a:r>
          </a:p>
          <a:p>
            <a:pPr marL="1308100" indent="-166688">
              <a:buFont typeface="Arial" panose="020B0604020202020204" pitchFamily="34" charset="0"/>
              <a:buChar char="•"/>
            </a:pPr>
            <a:r>
              <a:rPr lang="en-US" altLang="en-US" sz="1100" dirty="0">
                <a:solidFill>
                  <a:srgbClr val="000000"/>
                </a:solidFill>
                <a:latin typeface="Calibri" panose="020F0502020204030204" pitchFamily="34" charset="0"/>
              </a:rPr>
              <a:t>Develop and implement plans that focus the District’s efforts on meeting “One Water” by 2050.</a:t>
            </a:r>
          </a:p>
        </p:txBody>
      </p:sp>
      <p:graphicFrame>
        <p:nvGraphicFramePr>
          <p:cNvPr id="7" name="Table 6"/>
          <p:cNvGraphicFramePr>
            <a:graphicFrameLocks noGrp="1"/>
          </p:cNvGraphicFramePr>
          <p:nvPr>
            <p:extLst>
              <p:ext uri="{D42A27DB-BD31-4B8C-83A1-F6EECF244321}">
                <p14:modId xmlns:p14="http://schemas.microsoft.com/office/powerpoint/2010/main" val="3574417842"/>
              </p:ext>
            </p:extLst>
          </p:nvPr>
        </p:nvGraphicFramePr>
        <p:xfrm>
          <a:off x="441325" y="2999803"/>
          <a:ext cx="6273800" cy="5529885"/>
        </p:xfrm>
        <a:graphic>
          <a:graphicData uri="http://schemas.openxmlformats.org/drawingml/2006/table">
            <a:tbl>
              <a:tblPr/>
              <a:tblGrid>
                <a:gridCol w="3706851">
                  <a:extLst>
                    <a:ext uri="{9D8B030D-6E8A-4147-A177-3AD203B41FA5}">
                      <a16:colId xmlns:a16="http://schemas.microsoft.com/office/drawing/2014/main" val="20000"/>
                    </a:ext>
                  </a:extLst>
                </a:gridCol>
                <a:gridCol w="1087691">
                  <a:extLst>
                    <a:ext uri="{9D8B030D-6E8A-4147-A177-3AD203B41FA5}">
                      <a16:colId xmlns:a16="http://schemas.microsoft.com/office/drawing/2014/main" val="20001"/>
                    </a:ext>
                  </a:extLst>
                </a:gridCol>
                <a:gridCol w="1479258">
                  <a:extLst>
                    <a:ext uri="{9D8B030D-6E8A-4147-A177-3AD203B41FA5}">
                      <a16:colId xmlns:a16="http://schemas.microsoft.com/office/drawing/2014/main" val="20002"/>
                    </a:ext>
                  </a:extLst>
                </a:gridCol>
              </a:tblGrid>
              <a:tr h="414990">
                <a:tc>
                  <a:txBody>
                    <a:bodyPr/>
                    <a:lstStyle/>
                    <a:p>
                      <a:pPr marR="0" indent="0" algn="l" rtl="0">
                        <a:lnSpc>
                          <a:spcPct val="113000"/>
                        </a:lnSpc>
                        <a:spcBef>
                          <a:spcPts val="0"/>
                        </a:spcBef>
                        <a:spcAft>
                          <a:spcPts val="900"/>
                        </a:spcAft>
                      </a:pPr>
                      <a:r>
                        <a:rPr lang="en-US" sz="1200" b="1" kern="1400" dirty="0">
                          <a:solidFill>
                            <a:srgbClr val="000000"/>
                          </a:solidFill>
                          <a:effectLst/>
                          <a:latin typeface="Calibri" panose="020F0502020204030204" pitchFamily="34" charset="0"/>
                        </a:rPr>
                        <a:t>Initiatives</a:t>
                      </a:r>
                      <a:endParaRPr lang="en-US" sz="1200" kern="1400" dirty="0">
                        <a:solidFill>
                          <a:srgbClr val="000000"/>
                        </a:solidFill>
                        <a:effectLst/>
                        <a:latin typeface="Calibri" panose="020F0502020204030204" pitchFamily="34" charset="0"/>
                      </a:endParaRPr>
                    </a:p>
                  </a:txBody>
                  <a:tcPr marL="62260" marR="62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R="0" indent="0" algn="l" rtl="0">
                        <a:lnSpc>
                          <a:spcPct val="113000"/>
                        </a:lnSpc>
                        <a:spcBef>
                          <a:spcPts val="0"/>
                        </a:spcBef>
                        <a:spcAft>
                          <a:spcPts val="900"/>
                        </a:spcAft>
                      </a:pPr>
                      <a:r>
                        <a:rPr lang="en-US" sz="1200" b="1" kern="1400" dirty="0">
                          <a:solidFill>
                            <a:srgbClr val="000000"/>
                          </a:solidFill>
                          <a:effectLst/>
                          <a:latin typeface="Calibri" panose="020F0502020204030204" pitchFamily="34" charset="0"/>
                        </a:rPr>
                        <a:t>Target Date</a:t>
                      </a:r>
                      <a:endParaRPr lang="en-US" sz="1200" kern="1400" dirty="0">
                        <a:solidFill>
                          <a:srgbClr val="000000"/>
                        </a:solidFill>
                        <a:effectLst/>
                        <a:latin typeface="Calibri" panose="020F0502020204030204" pitchFamily="34" charset="0"/>
                      </a:endParaRPr>
                    </a:p>
                  </a:txBody>
                  <a:tcPr marL="62260" marR="62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R="0" indent="0" algn="l" rtl="0">
                        <a:lnSpc>
                          <a:spcPct val="113000"/>
                        </a:lnSpc>
                        <a:spcBef>
                          <a:spcPts val="0"/>
                        </a:spcBef>
                        <a:spcAft>
                          <a:spcPts val="900"/>
                        </a:spcAft>
                      </a:pPr>
                      <a:r>
                        <a:rPr lang="en-US" sz="1200" b="1" kern="1400" dirty="0">
                          <a:solidFill>
                            <a:srgbClr val="000000"/>
                          </a:solidFill>
                          <a:effectLst/>
                          <a:latin typeface="Calibri" panose="020F0502020204030204" pitchFamily="34" charset="0"/>
                        </a:rPr>
                        <a:t>Responsible Group</a:t>
                      </a:r>
                      <a:endParaRPr lang="en-US" sz="1200" kern="1400" dirty="0">
                        <a:solidFill>
                          <a:srgbClr val="000000"/>
                        </a:solidFill>
                        <a:effectLst/>
                        <a:latin typeface="Calibri" panose="020F0502020204030204" pitchFamily="34" charset="0"/>
                      </a:endParaRPr>
                    </a:p>
                  </a:txBody>
                  <a:tcPr marL="62260" marR="62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848449">
                <a:tc>
                  <a:txBody>
                    <a:bodyPr/>
                    <a:lstStyle/>
                    <a:p>
                      <a:pPr marL="43815" marR="0">
                        <a:lnSpc>
                          <a:spcPct val="107000"/>
                        </a:lnSpc>
                        <a:spcBef>
                          <a:spcPts val="0"/>
                        </a:spcBef>
                        <a:spcAft>
                          <a:spcPts val="1200"/>
                        </a:spcAft>
                      </a:pPr>
                      <a:r>
                        <a:rPr lang="en-US" sz="1000" b="1" kern="14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Update the I</a:t>
                      </a:r>
                      <a:r>
                        <a:rPr lang="en-US" sz="10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ntegrated </a:t>
                      </a:r>
                      <a:r>
                        <a:rPr lang="en-US" sz="1000" b="1" kern="14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R</a:t>
                      </a:r>
                      <a:r>
                        <a:rPr lang="en-US" sz="10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esources </a:t>
                      </a:r>
                      <a:r>
                        <a:rPr lang="en-US" sz="1000" b="1" kern="14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t>
                      </a: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 </a:t>
                      </a:r>
                      <a:b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addressing  long-term water supply, water quality, and climate</a:t>
                      </a:r>
                      <a:r>
                        <a:rPr lang="en-US" sz="1000" u="sng"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challenges.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Dec 2022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Engineering; Operations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6893">
                <a:tc>
                  <a:txBody>
                    <a:bodyPr/>
                    <a:lstStyle/>
                    <a:p>
                      <a:pPr marL="45720" marR="0">
                        <a:lnSpc>
                          <a:spcPct val="107000"/>
                        </a:lnSpc>
                        <a:spcBef>
                          <a:spcPts val="0"/>
                        </a:spcBef>
                        <a:spcAft>
                          <a:spcPts val="1200"/>
                        </a:spcAft>
                      </a:pPr>
                      <a: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 a comprehensive groundwater treatment strategy </a:t>
                      </a:r>
                      <a:br>
                        <a:rPr lang="en-US"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part of the Water Master Plan Update.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Mar 2023</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Engineering; Operations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0031">
                <a:tc>
                  <a:txBody>
                    <a:bodyPr/>
                    <a:lstStyle/>
                    <a:p>
                      <a:pPr marL="43815" marR="0">
                        <a:lnSpc>
                          <a:spcPct val="107000"/>
                        </a:lnSpc>
                        <a:spcBef>
                          <a:spcPts val="0"/>
                        </a:spcBef>
                        <a:spcAft>
                          <a:spcPts val="1200"/>
                        </a:spcAft>
                      </a:pPr>
                      <a:r>
                        <a:rPr lang="en-US" sz="10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 Groundwater Sustainability Plans </a:t>
                      </a:r>
                      <a:r>
                        <a:rPr lang="en-US"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(GSP) </a:t>
                      </a:r>
                      <a:br>
                        <a:rPr lang="en-US"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our local groundwater basins (Elsinore Valley (Elsinore, Warm Springs, and Lee Lake) and Bedford/Coldwater sub-basins) as requested by Sustainability Groundwater Management Act (SGMA) fostering long sustainable Groundwater resources use.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Dec 2021; followed by annual and 5-year updates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Water Resources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270">
                <a:tc>
                  <a:txBody>
                    <a:bodyPr/>
                    <a:lstStyle/>
                    <a:p>
                      <a:pPr marL="43815" marR="0">
                        <a:lnSpc>
                          <a:spcPct val="107000"/>
                        </a:lnSpc>
                        <a:spcBef>
                          <a:spcPts val="0"/>
                        </a:spcBef>
                        <a:spcAft>
                          <a:spcPts val="1200"/>
                        </a:spcAft>
                      </a:pPr>
                      <a:r>
                        <a:rPr lang="en-US" sz="10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Optimize existing assets use to decrease imported water dependence.</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2030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Engineering; Operations; Water Resources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31273">
                <a:tc>
                  <a:txBody>
                    <a:bodyPr/>
                    <a:lstStyle/>
                    <a:p>
                      <a:pPr marL="0" marR="0">
                        <a:lnSpc>
                          <a:spcPct val="107000"/>
                        </a:lnSpc>
                        <a:spcBef>
                          <a:spcPts val="0"/>
                        </a:spcBef>
                        <a:spcAft>
                          <a:spcPts val="12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Explore purchasing additional groundwater or surface water rights.</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2030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Assistant General Manager-Engineering &amp; Operations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972985"/>
                  </a:ext>
                </a:extLst>
              </a:tr>
              <a:tr h="881979">
                <a:tc>
                  <a:txBody>
                    <a:bodyPr/>
                    <a:lstStyle/>
                    <a:p>
                      <a:pPr marL="0" marR="0">
                        <a:lnSpc>
                          <a:spcPct val="107000"/>
                        </a:lnSpc>
                        <a:spcBef>
                          <a:spcPts val="0"/>
                        </a:spcBef>
                        <a:spcAft>
                          <a:spcPts val="12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 regional coalition to explore the Inland Empire area desalination feasibility.</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2030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12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Assistant General Manager-Engineering &amp; Operations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2230" marR="622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120673"/>
                  </a:ext>
                </a:extLst>
              </a:tr>
            </a:tbl>
          </a:graphicData>
        </a:graphic>
      </p:graphicFrame>
    </p:spTree>
    <p:extLst>
      <p:ext uri="{BB962C8B-B14F-4D97-AF65-F5344CB8AC3E}">
        <p14:creationId xmlns:p14="http://schemas.microsoft.com/office/powerpoint/2010/main" val="1938224095"/>
      </p:ext>
    </p:extLst>
  </p:cSld>
  <p:clrMapOvr>
    <a:masterClrMapping/>
  </p:clrMapOvr>
</p:sld>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1588</Words>
  <Application>Microsoft Office PowerPoint</Application>
  <PresentationFormat>Letter Paper (8.5x11 in)</PresentationFormat>
  <Paragraphs>121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Verdana</vt:lpstr>
      <vt:lpstr>Default Design</vt:lpstr>
      <vt:lpstr>Elsinore Valley MWD</vt:lpstr>
      <vt:lpstr>PowerPoint Presentation</vt:lpstr>
      <vt:lpstr>PowerPoint Presentation</vt:lpstr>
      <vt:lpstr>PowerPoint Presentation</vt:lpstr>
      <vt:lpstr>PowerPoint Presentation</vt:lpstr>
      <vt:lpstr>PowerPoint Presentation</vt:lpstr>
      <vt:lpstr>PowerPoint Presentation</vt:lpstr>
    </vt:vector>
  </TitlesOfParts>
  <Company>Sterling Insights,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Carlsbad - 8/21/03 - Sponsor Session</dc:title>
  <dc:creator>Joseph B. Sterling</dc:creator>
  <dc:description>www.SterlingInsights.com_x000d_
619-659-1234_x000d_
Thanks. _x000d_
Great event!</dc:description>
  <cp:lastModifiedBy>Stacy Davis</cp:lastModifiedBy>
  <cp:revision>4</cp:revision>
  <cp:lastPrinted>2021-08-30T15:26:08Z</cp:lastPrinted>
  <dcterms:created xsi:type="dcterms:W3CDTF">2003-04-04T00:11:25Z</dcterms:created>
  <dcterms:modified xsi:type="dcterms:W3CDTF">2023-02-21T21:11:58Z</dcterms:modified>
</cp:coreProperties>
</file>