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0" r:id="rId2"/>
    <p:sldId id="262" r:id="rId3"/>
    <p:sldId id="258" r:id="rId4"/>
    <p:sldId id="257" r:id="rId5"/>
    <p:sldId id="265" r:id="rId6"/>
    <p:sldId id="264" r:id="rId7"/>
    <p:sldId id="266"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3E92A4-5732-404D-975E-18B81BD19E87}" v="1365" dt="2023-02-18T04:09:03.517"/>
    <p1510:client id="{80B789A5-D272-5FD8-364D-4DE705FD565E}" v="687" dt="2023-02-18T00:59:49.821"/>
    <p1510:client id="{A11538CD-9EAF-15FA-9A8B-54055F7A04E2}" v="16" dt="2023-02-18T01:58:22.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63" d="100"/>
          <a:sy n="63" d="100"/>
        </p:scale>
        <p:origin x="90" y="56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FCB746-C175-434B-8BBB-72BA4276C24D}" type="datetimeFigureOut">
              <a:t>2/21/2023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5C899-7979-4B7B-A8A5-9D5FA361B7CE}" type="slidenum">
              <a:t>‹#›</a:t>
            </a:fld>
            <a:endParaRPr lang="en-US" dirty="0"/>
          </a:p>
        </p:txBody>
      </p:sp>
    </p:spTree>
    <p:extLst>
      <p:ext uri="{BB962C8B-B14F-4D97-AF65-F5344CB8AC3E}">
        <p14:creationId xmlns:p14="http://schemas.microsoft.com/office/powerpoint/2010/main" val="169602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45C899-7979-4B7B-A8A5-9D5FA361B7CE}" type="slidenum">
              <a:rPr lang="en-US" smtClean="0"/>
              <a:t>1</a:t>
            </a:fld>
            <a:endParaRPr lang="en-US" dirty="0"/>
          </a:p>
        </p:txBody>
      </p:sp>
    </p:spTree>
    <p:extLst>
      <p:ext uri="{BB962C8B-B14F-4D97-AF65-F5344CB8AC3E}">
        <p14:creationId xmlns:p14="http://schemas.microsoft.com/office/powerpoint/2010/main" val="50379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merger of 1 wholesaler (Castaic Lake Water Agency), and 3 retailers (Newhall County Water District, Santa Clarita Water Division, and Valencia Water Company)</a:t>
            </a:r>
            <a:br>
              <a:rPr lang="en-US" dirty="0"/>
            </a:br>
            <a:br>
              <a:rPr lang="en-US" dirty="0"/>
            </a:br>
            <a:r>
              <a:rPr lang="en-US" dirty="0"/>
              <a:t>Unified facilities, resources, assets, staff, and governance. Scaled to local watershed.</a:t>
            </a:r>
          </a:p>
          <a:p>
            <a:endParaRPr lang="en-US" dirty="0"/>
          </a:p>
          <a:p>
            <a:r>
              <a:rPr lang="en-US" dirty="0"/>
              <a:t>73,000 active retail services. 295,000 people in service area</a:t>
            </a:r>
          </a:p>
          <a:p>
            <a:r>
              <a:rPr lang="en-US" dirty="0"/>
              <a:t>About 50/50 Import and Local</a:t>
            </a:r>
          </a:p>
          <a:p>
            <a:r>
              <a:rPr lang="en-US" dirty="0"/>
              <a:t>-SWP Table A, BVRRB Supply Contract, Semitropic Water Bank, Rosedale Water Bank</a:t>
            </a:r>
          </a:p>
          <a:p>
            <a:r>
              <a:rPr lang="en-US" dirty="0"/>
              <a:t>-2 Treatment Plants, Backbone Large Diameter regional conveyance system</a:t>
            </a:r>
          </a:p>
          <a:p>
            <a:r>
              <a:rPr lang="en-US" dirty="0"/>
              <a:t>Alluvial and Saugus Aquifers</a:t>
            </a:r>
          </a:p>
          <a:p>
            <a:r>
              <a:rPr lang="en-US" dirty="0"/>
              <a:t>-45 wells (36 Alluvial, 9 Saugus)</a:t>
            </a:r>
          </a:p>
          <a:p>
            <a:r>
              <a:rPr lang="en-US" dirty="0"/>
              <a:t>-History of GW contamination– perchlorate and voc’s, </a:t>
            </a:r>
          </a:p>
          <a:p>
            <a:r>
              <a:rPr lang="en-US" dirty="0"/>
              <a:t>-5 GW treatment systems (and counting)</a:t>
            </a:r>
          </a:p>
          <a:p>
            <a:r>
              <a:rPr lang="en-US" dirty="0"/>
              <a:t>Recycled Water</a:t>
            </a:r>
            <a:br>
              <a:rPr lang="en-US" dirty="0"/>
            </a:br>
            <a:endParaRPr lang="en-US" dirty="0"/>
          </a:p>
          <a:p>
            <a:r>
              <a:rPr lang="en-US" dirty="0"/>
              <a:t>Strategic planning process in 2019 (updating later this year)</a:t>
            </a:r>
          </a:p>
          <a:p>
            <a:endParaRPr lang="en-US" dirty="0"/>
          </a:p>
          <a:p>
            <a:r>
              <a:rPr lang="en-US" dirty="0"/>
              <a:t>Completed fifth year of service</a:t>
            </a:r>
          </a:p>
          <a:p>
            <a:r>
              <a:rPr lang="en-US" dirty="0"/>
              <a:t>Board transition from original 15 to single 9 member elected Board</a:t>
            </a:r>
          </a:p>
          <a:p>
            <a:endParaRPr lang="en-US" dirty="0"/>
          </a:p>
        </p:txBody>
      </p:sp>
      <p:sp>
        <p:nvSpPr>
          <p:cNvPr id="4" name="Slide Number Placeholder 3"/>
          <p:cNvSpPr>
            <a:spLocks noGrp="1"/>
          </p:cNvSpPr>
          <p:nvPr>
            <p:ph type="sldNum" sz="quarter" idx="5"/>
          </p:nvPr>
        </p:nvSpPr>
        <p:spPr/>
        <p:txBody>
          <a:bodyPr/>
          <a:lstStyle/>
          <a:p>
            <a:fld id="{4D45C899-7979-4B7B-A8A5-9D5FA361B7CE}" type="slidenum">
              <a:rPr lang="en-US" smtClean="0"/>
              <a:t>2</a:t>
            </a:fld>
            <a:endParaRPr lang="en-US" dirty="0"/>
          </a:p>
        </p:txBody>
      </p:sp>
    </p:spTree>
    <p:extLst>
      <p:ext uri="{BB962C8B-B14F-4D97-AF65-F5344CB8AC3E}">
        <p14:creationId xmlns:p14="http://schemas.microsoft.com/office/powerpoint/2010/main" val="202719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Overarching Goals in the Strategic Plan</a:t>
            </a:r>
            <a:br>
              <a:rPr lang="en-US" dirty="0"/>
            </a:br>
            <a:endParaRPr lang="en-US" dirty="0"/>
          </a:p>
          <a:p>
            <a:r>
              <a:rPr lang="en-US" dirty="0"/>
              <a:t>A – Customer and Community</a:t>
            </a:r>
            <a:br>
              <a:rPr lang="en-US" dirty="0"/>
            </a:br>
            <a:r>
              <a:rPr lang="en-US" dirty="0"/>
              <a:t>B – Infrastructure Reliability</a:t>
            </a:r>
          </a:p>
          <a:p>
            <a:r>
              <a:rPr lang="en-US" dirty="0"/>
              <a:t>C – Water Supply and Resource Sustainability</a:t>
            </a:r>
          </a:p>
          <a:p>
            <a:r>
              <a:rPr lang="en-US" dirty="0"/>
              <a:t>D – Water Quality and Environmental Compliance</a:t>
            </a:r>
          </a:p>
          <a:p>
            <a:r>
              <a:rPr lang="en-US" dirty="0"/>
              <a:t>E – Financial Resiliency</a:t>
            </a:r>
          </a:p>
          <a:p>
            <a:r>
              <a:rPr lang="en-US" dirty="0"/>
              <a:t>F – High Performance Team</a:t>
            </a:r>
            <a:br>
              <a:rPr lang="en-US" dirty="0"/>
            </a:br>
            <a:endParaRPr lang="en-US" dirty="0"/>
          </a:p>
          <a:p>
            <a:endParaRPr lang="en-US" dirty="0"/>
          </a:p>
          <a:p>
            <a:r>
              <a:rPr lang="en-US" dirty="0"/>
              <a:t>In a recent review of the goals and objectives identified, we have accomplished the majority of them, and made significant progress on most that have not been completed</a:t>
            </a:r>
            <a:br>
              <a:rPr lang="en-US" dirty="0"/>
            </a:br>
            <a:br>
              <a:rPr lang="en-US" dirty="0"/>
            </a:br>
            <a:r>
              <a:rPr lang="en-US" dirty="0"/>
              <a:t>We plan to update the plan and look ahead again this year</a:t>
            </a:r>
            <a:br>
              <a:rPr lang="en-US" dirty="0"/>
            </a:br>
            <a:br>
              <a:rPr lang="en-US" dirty="0"/>
            </a:br>
            <a:r>
              <a:rPr lang="en-US" dirty="0"/>
              <a:t>But… despite the best plans…</a:t>
            </a:r>
            <a:br>
              <a:rPr lang="en-US" dirty="0"/>
            </a:br>
            <a:endParaRPr lang="en-US" dirty="0"/>
          </a:p>
          <a:p>
            <a:endParaRPr lang="en-US" dirty="0"/>
          </a:p>
          <a:p>
            <a:endParaRPr lang="en-US" dirty="0"/>
          </a:p>
          <a:p>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4D45C899-7979-4B7B-A8A5-9D5FA361B7CE}" type="slidenum">
              <a:rPr lang="en-US" smtClean="0"/>
              <a:t>3</a:t>
            </a:fld>
            <a:endParaRPr lang="en-US" dirty="0"/>
          </a:p>
        </p:txBody>
      </p:sp>
    </p:spTree>
    <p:extLst>
      <p:ext uri="{BB962C8B-B14F-4D97-AF65-F5344CB8AC3E}">
        <p14:creationId xmlns:p14="http://schemas.microsoft.com/office/powerpoint/2010/main" val="83600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unexpected inevitably happens! </a:t>
            </a:r>
          </a:p>
          <a:p>
            <a:br>
              <a:rPr lang="en-US" dirty="0"/>
            </a:br>
            <a:r>
              <a:rPr lang="en-US" dirty="0"/>
              <a:t>For this panel, I thought the intersection of two (or three) of those unexpecteds would illustrate how the things you did do to plan for other reasons, can sometimes make a big difference.</a:t>
            </a:r>
          </a:p>
          <a:p>
            <a:endParaRPr lang="en-US" dirty="0"/>
          </a:p>
          <a:p>
            <a:r>
              <a:rPr lang="en-US" dirty="0"/>
              <a:t>In 2019 sampling orders led to the discovery of PFOA and PFOS in some of our wells. We decided to sample all of them so we would know what was there and start planning for the worst case before a revised Response Level was issued by the Division of Drinking Water.  We also started to triage which wells could have treatment added the fastest, with the least potential for site complications, and the greatest restoration of supply in the most helpful locations in the system. We also accelerated planned system interconnects to improve interoperability.  We started treatability bench scale studies of different treatment media, formed a PFAS Strike Team of staff and consultants, and launched the design of the first location. We also pre-ordered vessels for a first treatment plant to restore 3 wells to service.</a:t>
            </a:r>
          </a:p>
          <a:p>
            <a:endParaRPr lang="en-US" dirty="0"/>
          </a:p>
          <a:p>
            <a:r>
              <a:rPr lang="en-US" dirty="0"/>
              <a:t>In 2020, that revised RL knocked out 22 wells. And we had a 15% State Water Project Allocation.  In late 2020 our first PFAS plant went online. Our second went online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400A4D8-062F-F24D-A70A-E510052D1872}" type="slidenum">
              <a:rPr lang="en-US" smtClean="0"/>
              <a:t>4</a:t>
            </a:fld>
            <a:endParaRPr lang="en-US" dirty="0"/>
          </a:p>
        </p:txBody>
      </p:sp>
    </p:spTree>
    <p:extLst>
      <p:ext uri="{BB962C8B-B14F-4D97-AF65-F5344CB8AC3E}">
        <p14:creationId xmlns:p14="http://schemas.microsoft.com/office/powerpoint/2010/main" val="156142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March 2019 sampling orders led to the discovery of PFOA and PFOS in some of our wells. </a:t>
            </a:r>
            <a:br>
              <a:rPr lang="en-US" dirty="0"/>
            </a:br>
            <a:r>
              <a:rPr lang="en-US" dirty="0"/>
              <a:t>We decided to sample all of them so we would know what was there and start planning for the worst case before a revised Response Level was issued by the Division of Drinking Water.  </a:t>
            </a:r>
            <a:br>
              <a:rPr lang="en-US" dirty="0"/>
            </a:br>
            <a:r>
              <a:rPr lang="en-US" dirty="0"/>
              <a:t>We also started to triage which wells could have treatment added the fastest, with the least potential for site complications, and the greatest restoration of supply in the most helpful locations in the system. We accelerated planned system interconnects to improve interoperability.  We started treatability bench scale studies of different treatment media, and formed a PFAS Strike Team of staff and consultants, and launched the design for the first location. We also pre-ordered vessels for a first treatment plant to restore 3 wells to service.</a:t>
            </a:r>
          </a:p>
          <a:p>
            <a:endParaRPr lang="en-US" dirty="0"/>
          </a:p>
          <a:p>
            <a:r>
              <a:rPr lang="en-US" dirty="0"/>
              <a:t>In early 2020, that revised RL knocked out 22 wells. And we had a 15% State Water Project Allocation.  In December 2020 our first PFAS plant went online. In 2021 the SWP allocation as 5%, and in 2022 it ended up at 5%. Water we had banked for future dry years was instrumental in helping us to meet demand. </a:t>
            </a:r>
          </a:p>
          <a:p>
            <a:endParaRPr lang="en-US" dirty="0"/>
          </a:p>
        </p:txBody>
      </p:sp>
      <p:sp>
        <p:nvSpPr>
          <p:cNvPr id="4" name="Slide Number Placeholder 3"/>
          <p:cNvSpPr>
            <a:spLocks noGrp="1"/>
          </p:cNvSpPr>
          <p:nvPr>
            <p:ph type="sldNum" sz="quarter" idx="5"/>
          </p:nvPr>
        </p:nvSpPr>
        <p:spPr/>
        <p:txBody>
          <a:bodyPr/>
          <a:lstStyle/>
          <a:p>
            <a:fld id="{000464D3-D169-416B-AD46-F0A17C28F871}" type="slidenum">
              <a:rPr lang="en-US" smtClean="0"/>
              <a:t>5</a:t>
            </a:fld>
            <a:endParaRPr lang="en-US" dirty="0"/>
          </a:p>
        </p:txBody>
      </p:sp>
    </p:spTree>
    <p:extLst>
      <p:ext uri="{BB962C8B-B14F-4D97-AF65-F5344CB8AC3E}">
        <p14:creationId xmlns:p14="http://schemas.microsoft.com/office/powerpoint/2010/main" val="3789055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went right?</a:t>
            </a:r>
          </a:p>
          <a:p>
            <a:endParaRPr lang="en-US" dirty="0"/>
          </a:p>
          <a:p>
            <a:r>
              <a:rPr lang="en-US" dirty="0"/>
              <a:t>A single staff was probably better positioned to plan and direct the needed work and resources to respond to both situation in a coordinated manner. </a:t>
            </a:r>
          </a:p>
          <a:p>
            <a:endParaRPr lang="en-US" dirty="0"/>
          </a:p>
          <a:p>
            <a:r>
              <a:rPr lang="en-US" dirty="0"/>
              <a:t>The four systems strengths helped adapt to the conditions. </a:t>
            </a:r>
            <a:br>
              <a:rPr lang="en-US" dirty="0"/>
            </a:br>
            <a:br>
              <a:rPr lang="en-US" dirty="0"/>
            </a:br>
            <a:r>
              <a:rPr lang="en-US" dirty="0"/>
              <a:t>Water banking investments made now, for many years in the future, proved to be more valuable sooner then envisioned.</a:t>
            </a:r>
          </a:p>
          <a:p>
            <a:endParaRPr lang="en-US" dirty="0"/>
          </a:p>
          <a:p>
            <a:r>
              <a:rPr lang="en-US" dirty="0"/>
              <a:t>It was the ultimate team building experience for our staff – engineering, water resources, finance, water quality and operations, public information, grants, CEQA, permitting, etc.</a:t>
            </a:r>
            <a:br>
              <a:rPr lang="en-US" dirty="0"/>
            </a:br>
            <a:br>
              <a:rPr lang="en-US" dirty="0"/>
            </a:br>
            <a:r>
              <a:rPr lang="en-US" dirty="0"/>
              <a:t>With One Board we were better able to get critical early decisions and commitment of resources.</a:t>
            </a:r>
          </a:p>
          <a:p>
            <a:endParaRPr lang="en-US" dirty="0"/>
          </a:p>
        </p:txBody>
      </p:sp>
      <p:sp>
        <p:nvSpPr>
          <p:cNvPr id="4" name="Slide Number Placeholder 3"/>
          <p:cNvSpPr>
            <a:spLocks noGrp="1"/>
          </p:cNvSpPr>
          <p:nvPr>
            <p:ph type="sldNum" sz="quarter" idx="5"/>
          </p:nvPr>
        </p:nvSpPr>
        <p:spPr/>
        <p:txBody>
          <a:bodyPr/>
          <a:lstStyle/>
          <a:p>
            <a:fld id="{4D45C899-7979-4B7B-A8A5-9D5FA361B7CE}" type="slidenum">
              <a:rPr lang="en-US" smtClean="0"/>
              <a:t>6</a:t>
            </a:fld>
            <a:endParaRPr lang="en-US" dirty="0"/>
          </a:p>
        </p:txBody>
      </p:sp>
    </p:spTree>
    <p:extLst>
      <p:ext uri="{BB962C8B-B14F-4D97-AF65-F5344CB8AC3E}">
        <p14:creationId xmlns:p14="http://schemas.microsoft.com/office/powerpoint/2010/main" val="357312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on the cusp of big investments in conveyance, surface and groundwater storage, local resources, and conservation.</a:t>
            </a:r>
          </a:p>
          <a:p>
            <a:endParaRPr lang="en-US" dirty="0"/>
          </a:p>
          <a:p>
            <a:r>
              <a:rPr lang="en-US" dirty="0"/>
              <a:t>Water quality is going to get ever more complex and expensive. </a:t>
            </a:r>
          </a:p>
          <a:p>
            <a:endParaRPr lang="en-US" dirty="0"/>
          </a:p>
          <a:p>
            <a:r>
              <a:rPr lang="en-US" dirty="0"/>
              <a:t>Energy transition has some difficult to predict outcomes, but we are launching.</a:t>
            </a:r>
          </a:p>
          <a:p>
            <a:endParaRPr lang="en-US" dirty="0"/>
          </a:p>
          <a:p>
            <a:r>
              <a:rPr lang="en-US" dirty="0"/>
              <a:t>Climate change factors into every new resource investment.</a:t>
            </a:r>
          </a:p>
          <a:p>
            <a:endParaRPr lang="en-US" dirty="0"/>
          </a:p>
          <a:p>
            <a:r>
              <a:rPr lang="en-US" dirty="0"/>
              <a:t>Project viability and dependability of project partners matters.</a:t>
            </a:r>
          </a:p>
          <a:p>
            <a:endParaRPr lang="en-US" dirty="0"/>
          </a:p>
          <a:p>
            <a:r>
              <a:rPr lang="en-US" dirty="0"/>
              <a:t>Either/or is a false dichotomy and a temptation to not take action.</a:t>
            </a:r>
          </a:p>
          <a:p>
            <a:endParaRPr lang="en-US" dirty="0"/>
          </a:p>
          <a:p>
            <a:r>
              <a:rPr lang="en-US" dirty="0"/>
              <a:t>Economics and cost will matter. The cost of chronic shortages or catastrophic failure must also be considered.</a:t>
            </a:r>
          </a:p>
          <a:p>
            <a:endParaRPr lang="en-US" dirty="0"/>
          </a:p>
          <a:p>
            <a:r>
              <a:rPr lang="en-US" dirty="0"/>
              <a:t>Diversified early investments may spare us from mayhem.</a:t>
            </a:r>
          </a:p>
          <a:p>
            <a:endParaRPr lang="en-US" dirty="0"/>
          </a:p>
          <a:p>
            <a:endParaRPr lang="en-US" dirty="0"/>
          </a:p>
        </p:txBody>
      </p:sp>
      <p:sp>
        <p:nvSpPr>
          <p:cNvPr id="4" name="Slide Number Placeholder 3"/>
          <p:cNvSpPr>
            <a:spLocks noGrp="1"/>
          </p:cNvSpPr>
          <p:nvPr>
            <p:ph type="sldNum" sz="quarter" idx="5"/>
          </p:nvPr>
        </p:nvSpPr>
        <p:spPr/>
        <p:txBody>
          <a:bodyPr/>
          <a:lstStyle/>
          <a:p>
            <a:fld id="{4D45C899-7979-4B7B-A8A5-9D5FA361B7CE}" type="slidenum">
              <a:rPr lang="en-US" smtClean="0"/>
              <a:t>7</a:t>
            </a:fld>
            <a:endParaRPr lang="en-US" dirty="0"/>
          </a:p>
        </p:txBody>
      </p:sp>
    </p:spTree>
    <p:extLst>
      <p:ext uri="{BB962C8B-B14F-4D97-AF65-F5344CB8AC3E}">
        <p14:creationId xmlns:p14="http://schemas.microsoft.com/office/powerpoint/2010/main" val="2658543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0A93-D2DB-4D48-9EF8-25B2B456CC47}"/>
              </a:ext>
            </a:extLst>
          </p:cNvPr>
          <p:cNvSpPr>
            <a:spLocks noGrp="1"/>
          </p:cNvSpPr>
          <p:nvPr>
            <p:ph type="ctrTitle"/>
          </p:nvPr>
        </p:nvSpPr>
        <p:spPr>
          <a:xfrm>
            <a:off x="1524000" y="1122363"/>
            <a:ext cx="9144000" cy="2387600"/>
          </a:xfrm>
        </p:spPr>
        <p:txBody>
          <a:bodyPr anchor="b"/>
          <a:lstStyle>
            <a:lvl1pPr algn="ctr">
              <a:defRPr sz="6000" b="1">
                <a:solidFill>
                  <a:schemeClr val="tx2"/>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a:extLst>
              <a:ext uri="{FF2B5EF4-FFF2-40B4-BE49-F238E27FC236}">
                <a16:creationId xmlns:a16="http://schemas.microsoft.com/office/drawing/2014/main" id="{E312E27A-BAAB-AD4C-B551-953478CD6343}"/>
              </a:ext>
            </a:extLst>
          </p:cNvPr>
          <p:cNvSpPr>
            <a:spLocks noGrp="1"/>
          </p:cNvSpPr>
          <p:nvPr>
            <p:ph type="subTitle" idx="1"/>
          </p:nvPr>
        </p:nvSpPr>
        <p:spPr>
          <a:xfrm>
            <a:off x="1524000" y="3602038"/>
            <a:ext cx="9144000" cy="1655762"/>
          </a:xfrm>
        </p:spPr>
        <p:txBody>
          <a:bodyPr/>
          <a:lstStyle>
            <a:lvl1pPr marL="0" indent="0" algn="ctr">
              <a:buNone/>
              <a:defRPr sz="2400" b="1">
                <a:solidFill>
                  <a:schemeClr val="accent5"/>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F6C0FD-65D1-F347-93C6-4B606BB91F35}"/>
              </a:ext>
            </a:extLst>
          </p:cNvPr>
          <p:cNvSpPr>
            <a:spLocks noGrp="1"/>
          </p:cNvSpPr>
          <p:nvPr>
            <p:ph type="dt" sz="half" idx="10"/>
          </p:nvPr>
        </p:nvSpPr>
        <p:spPr>
          <a:xfrm>
            <a:off x="8890000" y="207963"/>
            <a:ext cx="2743200" cy="365125"/>
          </a:xfrm>
        </p:spPr>
        <p:txBody>
          <a:bodyPr/>
          <a:lstStyle>
            <a:lvl1pPr algn="r">
              <a:defRPr>
                <a:solidFill>
                  <a:schemeClr val="bg1"/>
                </a:solidFill>
              </a:defRPr>
            </a:lvl1pPr>
          </a:lstStyle>
          <a:p>
            <a:endParaRPr lang="en-US" dirty="0"/>
          </a:p>
        </p:txBody>
      </p:sp>
      <p:pic>
        <p:nvPicPr>
          <p:cNvPr id="7" name="Picture 6">
            <a:extLst>
              <a:ext uri="{FF2B5EF4-FFF2-40B4-BE49-F238E27FC236}">
                <a16:creationId xmlns:a16="http://schemas.microsoft.com/office/drawing/2014/main" id="{CB2513B6-4DA8-E942-BC8C-B5C416897C75}"/>
              </a:ext>
            </a:extLst>
          </p:cNvPr>
          <p:cNvPicPr>
            <a:picLocks noChangeAspect="1"/>
          </p:cNvPicPr>
          <p:nvPr userDrawn="1"/>
        </p:nvPicPr>
        <p:blipFill>
          <a:blip r:embed="rId2"/>
          <a:stretch>
            <a:fillRect/>
          </a:stretch>
        </p:blipFill>
        <p:spPr>
          <a:xfrm>
            <a:off x="0" y="833"/>
            <a:ext cx="12192000" cy="6856332"/>
          </a:xfrm>
          <a:prstGeom prst="rect">
            <a:avLst/>
          </a:prstGeom>
        </p:spPr>
      </p:pic>
    </p:spTree>
    <p:extLst>
      <p:ext uri="{BB962C8B-B14F-4D97-AF65-F5344CB8AC3E}">
        <p14:creationId xmlns:p14="http://schemas.microsoft.com/office/powerpoint/2010/main" val="9985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2513B6-4DA8-E942-BC8C-B5C416897C75}"/>
              </a:ext>
            </a:extLst>
          </p:cNvPr>
          <p:cNvPicPr>
            <a:picLocks noChangeAspect="1"/>
          </p:cNvPicPr>
          <p:nvPr userDrawn="1"/>
        </p:nvPicPr>
        <p:blipFill>
          <a:blip r:embed="rId2"/>
          <a:stretch>
            <a:fillRect/>
          </a:stretch>
        </p:blipFill>
        <p:spPr>
          <a:xfrm>
            <a:off x="0" y="833"/>
            <a:ext cx="12192000" cy="6856332"/>
          </a:xfrm>
          <a:prstGeom prst="rect">
            <a:avLst/>
          </a:prstGeom>
        </p:spPr>
      </p:pic>
    </p:spTree>
    <p:extLst>
      <p:ext uri="{BB962C8B-B14F-4D97-AF65-F5344CB8AC3E}">
        <p14:creationId xmlns:p14="http://schemas.microsoft.com/office/powerpoint/2010/main" val="279755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763F26-C1B3-4F4A-B3CE-CF3D36B1ADE1}"/>
              </a:ext>
            </a:extLst>
          </p:cNvPr>
          <p:cNvPicPr>
            <a:picLocks noChangeAspect="1"/>
          </p:cNvPicPr>
          <p:nvPr userDrawn="1"/>
        </p:nvPicPr>
        <p:blipFill>
          <a:blip r:embed="rId2"/>
          <a:stretch>
            <a:fillRect/>
          </a:stretch>
        </p:blipFill>
        <p:spPr>
          <a:xfrm>
            <a:off x="0" y="833"/>
            <a:ext cx="12192000" cy="6856332"/>
          </a:xfrm>
          <a:prstGeom prst="rect">
            <a:avLst/>
          </a:prstGeom>
        </p:spPr>
      </p:pic>
    </p:spTree>
    <p:extLst>
      <p:ext uri="{BB962C8B-B14F-4D97-AF65-F5344CB8AC3E}">
        <p14:creationId xmlns:p14="http://schemas.microsoft.com/office/powerpoint/2010/main" val="2546404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63F26-C1B3-4F4A-B3CE-CF3D36B1ADE1}"/>
              </a:ext>
            </a:extLst>
          </p:cNvPr>
          <p:cNvPicPr>
            <a:picLocks noChangeAspect="1"/>
          </p:cNvPicPr>
          <p:nvPr userDrawn="1"/>
        </p:nvPicPr>
        <p:blipFill>
          <a:blip r:embed="rId2"/>
          <a:stretch>
            <a:fillRect/>
          </a:stretch>
        </p:blipFill>
        <p:spPr>
          <a:xfrm>
            <a:off x="0" y="833"/>
            <a:ext cx="12192000" cy="6856332"/>
          </a:xfrm>
          <a:prstGeom prst="rect">
            <a:avLst/>
          </a:prstGeom>
        </p:spPr>
      </p:pic>
      <p:sp>
        <p:nvSpPr>
          <p:cNvPr id="2" name="Title 1">
            <a:extLst>
              <a:ext uri="{FF2B5EF4-FFF2-40B4-BE49-F238E27FC236}">
                <a16:creationId xmlns:a16="http://schemas.microsoft.com/office/drawing/2014/main" id="{5C08473B-7AA8-FD4D-8296-DEA1E22ED9C3}"/>
              </a:ext>
            </a:extLst>
          </p:cNvPr>
          <p:cNvSpPr>
            <a:spLocks noGrp="1"/>
          </p:cNvSpPr>
          <p:nvPr>
            <p:ph type="title"/>
          </p:nvPr>
        </p:nvSpPr>
        <p:spPr>
          <a:xfrm>
            <a:off x="839788" y="457200"/>
            <a:ext cx="3932237" cy="1600200"/>
          </a:xfrm>
        </p:spPr>
        <p:txBody>
          <a:bodyPr anchor="b"/>
          <a:lstStyle>
            <a:lvl1pPr>
              <a:defRPr sz="3200" b="1">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08F2D7E-787D-9C41-9E82-2F2761241BA2}"/>
              </a:ext>
            </a:extLst>
          </p:cNvPr>
          <p:cNvSpPr>
            <a:spLocks noGrp="1"/>
          </p:cNvSpPr>
          <p:nvPr>
            <p:ph idx="1"/>
          </p:nvPr>
        </p:nvSpPr>
        <p:spPr>
          <a:xfrm>
            <a:off x="5183188" y="987425"/>
            <a:ext cx="6172200" cy="4873625"/>
          </a:xfrm>
        </p:spPr>
        <p:txBody>
          <a:bodyPr/>
          <a:lstStyle>
            <a:lvl1pPr>
              <a:defRPr sz="3200" b="0">
                <a:solidFill>
                  <a:schemeClr val="tx1"/>
                </a:solidFill>
              </a:defRPr>
            </a:lvl1pPr>
            <a:lvl2pPr>
              <a:defRPr sz="2800" b="0">
                <a:solidFill>
                  <a:schemeClr val="tx1"/>
                </a:solidFill>
              </a:defRPr>
            </a:lvl2pPr>
            <a:lvl3pPr>
              <a:defRPr sz="2400" b="0">
                <a:solidFill>
                  <a:schemeClr val="tx1"/>
                </a:solidFill>
              </a:defRPr>
            </a:lvl3pPr>
            <a:lvl4pPr>
              <a:defRPr sz="2000" b="0">
                <a:solidFill>
                  <a:schemeClr val="tx1"/>
                </a:solidFill>
              </a:defRPr>
            </a:lvl4pPr>
            <a:lvl5pPr>
              <a:defRPr sz="2000" b="0">
                <a:solidFill>
                  <a:schemeClr val="tx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8B2EC9-DA63-8A43-AFEF-85A9FEFE9777}"/>
              </a:ext>
            </a:extLst>
          </p:cNvPr>
          <p:cNvSpPr>
            <a:spLocks noGrp="1"/>
          </p:cNvSpPr>
          <p:nvPr>
            <p:ph type="body" sz="half" idx="2"/>
          </p:nvPr>
        </p:nvSpPr>
        <p:spPr>
          <a:xfrm>
            <a:off x="839788" y="2057400"/>
            <a:ext cx="3932237" cy="3811588"/>
          </a:xfrm>
        </p:spPr>
        <p:txBody>
          <a:bodyPr/>
          <a:lstStyle>
            <a:lvl1pPr marL="0" indent="0">
              <a:buNone/>
              <a:defRPr sz="16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43705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2513B6-4DA8-E942-BC8C-B5C416897C75}"/>
              </a:ext>
            </a:extLst>
          </p:cNvPr>
          <p:cNvPicPr>
            <a:picLocks noChangeAspect="1"/>
          </p:cNvPicPr>
          <p:nvPr userDrawn="1"/>
        </p:nvPicPr>
        <p:blipFill>
          <a:blip r:embed="rId2"/>
          <a:stretch>
            <a:fillRect/>
          </a:stretch>
        </p:blipFill>
        <p:spPr>
          <a:xfrm>
            <a:off x="0" y="833"/>
            <a:ext cx="12192000" cy="6856332"/>
          </a:xfrm>
          <a:prstGeom prst="rect">
            <a:avLst/>
          </a:prstGeom>
        </p:spPr>
      </p:pic>
      <p:sp>
        <p:nvSpPr>
          <p:cNvPr id="2" name="Title 1">
            <a:extLst>
              <a:ext uri="{FF2B5EF4-FFF2-40B4-BE49-F238E27FC236}">
                <a16:creationId xmlns:a16="http://schemas.microsoft.com/office/drawing/2014/main" id="{5C08473B-7AA8-FD4D-8296-DEA1E22ED9C3}"/>
              </a:ext>
            </a:extLst>
          </p:cNvPr>
          <p:cNvSpPr>
            <a:spLocks noGrp="1"/>
          </p:cNvSpPr>
          <p:nvPr>
            <p:ph type="title"/>
          </p:nvPr>
        </p:nvSpPr>
        <p:spPr>
          <a:xfrm>
            <a:off x="839788" y="457200"/>
            <a:ext cx="3932237" cy="1600200"/>
          </a:xfrm>
        </p:spPr>
        <p:txBody>
          <a:bodyPr anchor="b"/>
          <a:lstStyle>
            <a:lvl1pPr>
              <a:defRPr sz="3200" b="1">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08F2D7E-787D-9C41-9E82-2F2761241BA2}"/>
              </a:ext>
            </a:extLst>
          </p:cNvPr>
          <p:cNvSpPr>
            <a:spLocks noGrp="1"/>
          </p:cNvSpPr>
          <p:nvPr>
            <p:ph idx="1"/>
          </p:nvPr>
        </p:nvSpPr>
        <p:spPr>
          <a:xfrm>
            <a:off x="5183188" y="987425"/>
            <a:ext cx="6172200" cy="4873625"/>
          </a:xfrm>
        </p:spPr>
        <p:txBody>
          <a:bodyPr/>
          <a:lstStyle>
            <a:lvl1pPr>
              <a:defRPr sz="3200" b="0">
                <a:solidFill>
                  <a:schemeClr val="tx1"/>
                </a:solidFill>
              </a:defRPr>
            </a:lvl1pPr>
            <a:lvl2pPr>
              <a:defRPr sz="2800" b="0">
                <a:solidFill>
                  <a:schemeClr val="tx1"/>
                </a:solidFill>
              </a:defRPr>
            </a:lvl2pPr>
            <a:lvl3pPr>
              <a:defRPr sz="2400" b="0">
                <a:solidFill>
                  <a:schemeClr val="tx1"/>
                </a:solidFill>
              </a:defRPr>
            </a:lvl3pPr>
            <a:lvl4pPr>
              <a:defRPr sz="2000" b="0">
                <a:solidFill>
                  <a:schemeClr val="tx1"/>
                </a:solidFill>
              </a:defRPr>
            </a:lvl4pPr>
            <a:lvl5pPr>
              <a:defRPr sz="2000" b="0">
                <a:solidFill>
                  <a:schemeClr val="tx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8B2EC9-DA63-8A43-AFEF-85A9FEFE9777}"/>
              </a:ext>
            </a:extLst>
          </p:cNvPr>
          <p:cNvSpPr>
            <a:spLocks noGrp="1"/>
          </p:cNvSpPr>
          <p:nvPr>
            <p:ph type="body" sz="half" idx="2"/>
          </p:nvPr>
        </p:nvSpPr>
        <p:spPr>
          <a:xfrm>
            <a:off x="839788" y="2057400"/>
            <a:ext cx="3932237" cy="3811588"/>
          </a:xfrm>
        </p:spPr>
        <p:txBody>
          <a:bodyPr/>
          <a:lstStyle>
            <a:lvl1pPr marL="0" indent="0">
              <a:buNone/>
              <a:defRPr sz="16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08249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2513B6-4DA8-E942-BC8C-B5C416897C75}"/>
              </a:ext>
            </a:extLst>
          </p:cNvPr>
          <p:cNvPicPr>
            <a:picLocks noChangeAspect="1"/>
          </p:cNvPicPr>
          <p:nvPr userDrawn="1"/>
        </p:nvPicPr>
        <p:blipFill>
          <a:blip r:embed="rId2"/>
          <a:stretch>
            <a:fillRect/>
          </a:stretch>
        </p:blipFill>
        <p:spPr>
          <a:xfrm>
            <a:off x="0" y="833"/>
            <a:ext cx="12192000" cy="6856332"/>
          </a:xfrm>
          <a:prstGeom prst="rect">
            <a:avLst/>
          </a:prstGeom>
        </p:spPr>
      </p:pic>
      <p:sp>
        <p:nvSpPr>
          <p:cNvPr id="2" name="Title 1">
            <a:extLst>
              <a:ext uri="{FF2B5EF4-FFF2-40B4-BE49-F238E27FC236}">
                <a16:creationId xmlns:a16="http://schemas.microsoft.com/office/drawing/2014/main" id="{59AFC570-BCA6-AB49-95C1-D361D4C14756}"/>
              </a:ext>
            </a:extLst>
          </p:cNvPr>
          <p:cNvSpPr>
            <a:spLocks noGrp="1"/>
          </p:cNvSpPr>
          <p:nvPr>
            <p:ph type="title"/>
          </p:nvPr>
        </p:nvSpPr>
        <p:spPr>
          <a:xfrm>
            <a:off x="839788" y="457200"/>
            <a:ext cx="3932237" cy="1600200"/>
          </a:xfrm>
        </p:spPr>
        <p:txBody>
          <a:bodyPr anchor="b"/>
          <a:lstStyle>
            <a:lvl1pPr>
              <a:defRPr sz="3200" b="1">
                <a:solidFill>
                  <a:schemeClr val="tx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085B259-7BEA-BE4D-9348-472A2E7C35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2382AA7-7864-B34B-91D3-6C9DF1EC7A43}"/>
              </a:ext>
            </a:extLst>
          </p:cNvPr>
          <p:cNvSpPr>
            <a:spLocks noGrp="1"/>
          </p:cNvSpPr>
          <p:nvPr>
            <p:ph type="body" sz="half" idx="2"/>
          </p:nvPr>
        </p:nvSpPr>
        <p:spPr>
          <a:xfrm>
            <a:off x="839788" y="2057400"/>
            <a:ext cx="3932237" cy="3811588"/>
          </a:xfrm>
        </p:spPr>
        <p:txBody>
          <a:bodyPr/>
          <a:lstStyle>
            <a:lvl1pPr marL="0" indent="0">
              <a:buNone/>
              <a:defRPr sz="16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40914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763F26-C1B3-4F4A-B3CE-CF3D36B1ADE1}"/>
              </a:ext>
            </a:extLst>
          </p:cNvPr>
          <p:cNvPicPr>
            <a:picLocks noChangeAspect="1"/>
          </p:cNvPicPr>
          <p:nvPr userDrawn="1"/>
        </p:nvPicPr>
        <p:blipFill>
          <a:blip r:embed="rId2"/>
          <a:stretch>
            <a:fillRect/>
          </a:stretch>
        </p:blipFill>
        <p:spPr>
          <a:xfrm>
            <a:off x="0" y="833"/>
            <a:ext cx="12192000" cy="6856332"/>
          </a:xfrm>
          <a:prstGeom prst="rect">
            <a:avLst/>
          </a:prstGeom>
        </p:spPr>
      </p:pic>
      <p:sp>
        <p:nvSpPr>
          <p:cNvPr id="2" name="Title 1">
            <a:extLst>
              <a:ext uri="{FF2B5EF4-FFF2-40B4-BE49-F238E27FC236}">
                <a16:creationId xmlns:a16="http://schemas.microsoft.com/office/drawing/2014/main" id="{59AFC570-BCA6-AB49-95C1-D361D4C14756}"/>
              </a:ext>
            </a:extLst>
          </p:cNvPr>
          <p:cNvSpPr>
            <a:spLocks noGrp="1"/>
          </p:cNvSpPr>
          <p:nvPr>
            <p:ph type="title"/>
          </p:nvPr>
        </p:nvSpPr>
        <p:spPr>
          <a:xfrm>
            <a:off x="839788" y="457200"/>
            <a:ext cx="3932237" cy="1600200"/>
          </a:xfrm>
        </p:spPr>
        <p:txBody>
          <a:bodyPr anchor="b"/>
          <a:lstStyle>
            <a:lvl1pPr>
              <a:defRPr sz="3200" b="1">
                <a:solidFill>
                  <a:schemeClr val="tx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085B259-7BEA-BE4D-9348-472A2E7C35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2382AA7-7864-B34B-91D3-6C9DF1EC7A43}"/>
              </a:ext>
            </a:extLst>
          </p:cNvPr>
          <p:cNvSpPr>
            <a:spLocks noGrp="1"/>
          </p:cNvSpPr>
          <p:nvPr>
            <p:ph type="body" sz="half" idx="2"/>
          </p:nvPr>
        </p:nvSpPr>
        <p:spPr>
          <a:xfrm>
            <a:off x="839788" y="2057400"/>
            <a:ext cx="3932237" cy="3811588"/>
          </a:xfrm>
        </p:spPr>
        <p:txBody>
          <a:bodyPr/>
          <a:lstStyle>
            <a:lvl1pPr marL="0" indent="0">
              <a:buNone/>
              <a:defRPr sz="16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575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763F26-C1B3-4F4A-B3CE-CF3D36B1ADE1}"/>
              </a:ext>
            </a:extLst>
          </p:cNvPr>
          <p:cNvPicPr>
            <a:picLocks noChangeAspect="1"/>
          </p:cNvPicPr>
          <p:nvPr userDrawn="1"/>
        </p:nvPicPr>
        <p:blipFill>
          <a:blip r:embed="rId2"/>
          <a:stretch>
            <a:fillRect/>
          </a:stretch>
        </p:blipFill>
        <p:spPr>
          <a:xfrm>
            <a:off x="0" y="833"/>
            <a:ext cx="12192000" cy="6856332"/>
          </a:xfrm>
          <a:prstGeom prst="rect">
            <a:avLst/>
          </a:prstGeom>
        </p:spPr>
      </p:pic>
      <p:sp>
        <p:nvSpPr>
          <p:cNvPr id="2" name="Title 1">
            <a:extLst>
              <a:ext uri="{FF2B5EF4-FFF2-40B4-BE49-F238E27FC236}">
                <a16:creationId xmlns:a16="http://schemas.microsoft.com/office/drawing/2014/main" id="{5F03B385-0190-E440-90F2-9710D88F0B20}"/>
              </a:ext>
            </a:extLst>
          </p:cNvPr>
          <p:cNvSpPr>
            <a:spLocks noGrp="1"/>
          </p:cNvSpPr>
          <p:nvPr>
            <p:ph type="title"/>
          </p:nvPr>
        </p:nvSpPr>
        <p:spPr/>
        <p:txBody>
          <a:bodyPr/>
          <a:lstStyle>
            <a:lvl1pPr>
              <a:defRPr b="1">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ABFF421-9DAC-E44F-81A7-F78D11140473}"/>
              </a:ext>
            </a:extLst>
          </p:cNvPr>
          <p:cNvSpPr>
            <a:spLocks noGrp="1"/>
          </p:cNvSpPr>
          <p:nvPr>
            <p:ph idx="1"/>
          </p:nvPr>
        </p:nvSpPr>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01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2513B6-4DA8-E942-BC8C-B5C416897C75}"/>
              </a:ext>
            </a:extLst>
          </p:cNvPr>
          <p:cNvPicPr>
            <a:picLocks noChangeAspect="1"/>
          </p:cNvPicPr>
          <p:nvPr userDrawn="1"/>
        </p:nvPicPr>
        <p:blipFill>
          <a:blip r:embed="rId2"/>
          <a:stretch>
            <a:fillRect/>
          </a:stretch>
        </p:blipFill>
        <p:spPr>
          <a:xfrm>
            <a:off x="0" y="833"/>
            <a:ext cx="12192000" cy="6856332"/>
          </a:xfrm>
          <a:prstGeom prst="rect">
            <a:avLst/>
          </a:prstGeom>
        </p:spPr>
      </p:pic>
      <p:sp>
        <p:nvSpPr>
          <p:cNvPr id="2" name="Title 1">
            <a:extLst>
              <a:ext uri="{FF2B5EF4-FFF2-40B4-BE49-F238E27FC236}">
                <a16:creationId xmlns:a16="http://schemas.microsoft.com/office/drawing/2014/main" id="{3DC8E0E0-EF16-954D-B481-B0365017F6C5}"/>
              </a:ext>
            </a:extLst>
          </p:cNvPr>
          <p:cNvSpPr>
            <a:spLocks noGrp="1"/>
          </p:cNvSpPr>
          <p:nvPr>
            <p:ph type="title"/>
          </p:nvPr>
        </p:nvSpPr>
        <p:spPr>
          <a:xfrm>
            <a:off x="831850" y="1709738"/>
            <a:ext cx="10515600" cy="2852737"/>
          </a:xfrm>
        </p:spPr>
        <p:txBody>
          <a:bodyPr anchor="b"/>
          <a:lstStyle>
            <a:lvl1pPr>
              <a:defRPr sz="6000" b="1">
                <a:solidFill>
                  <a:schemeClr val="tx2"/>
                </a:solidFill>
                <a:effectLst>
                  <a:outerShdw blurRad="38100" dist="38100" dir="2700000" algn="tl">
                    <a:srgbClr val="000000">
                      <a:alpha val="43137"/>
                    </a:srgbClr>
                  </a:outerShdw>
                </a:effectLst>
              </a:defRPr>
            </a:lvl1pPr>
          </a:lstStyle>
          <a:p>
            <a:r>
              <a:rPr lang="en-US"/>
              <a:t>Click to edit Master title style</a:t>
            </a:r>
          </a:p>
        </p:txBody>
      </p:sp>
      <p:sp>
        <p:nvSpPr>
          <p:cNvPr id="3" name="Text Placeholder 2">
            <a:extLst>
              <a:ext uri="{FF2B5EF4-FFF2-40B4-BE49-F238E27FC236}">
                <a16:creationId xmlns:a16="http://schemas.microsoft.com/office/drawing/2014/main" id="{79CFA977-E216-1549-9A89-E02F9B996985}"/>
              </a:ext>
            </a:extLst>
          </p:cNvPr>
          <p:cNvSpPr>
            <a:spLocks noGrp="1"/>
          </p:cNvSpPr>
          <p:nvPr>
            <p:ph type="body" idx="1"/>
          </p:nvPr>
        </p:nvSpPr>
        <p:spPr>
          <a:xfrm>
            <a:off x="831850" y="4589463"/>
            <a:ext cx="10515600" cy="1500187"/>
          </a:xfrm>
        </p:spPr>
        <p:txBody>
          <a:bodyPr/>
          <a:lstStyle>
            <a:lvl1pPr marL="0" indent="0">
              <a:buNone/>
              <a:defRPr sz="2400" b="1">
                <a:solidFill>
                  <a:schemeClr val="accent5"/>
                </a:solidFill>
                <a:effectLst>
                  <a:outerShdw blurRad="38100" dist="38100" dir="2700000" algn="tl">
                    <a:srgbClr val="000000">
                      <a:alpha val="43137"/>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0386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63F26-C1B3-4F4A-B3CE-CF3D36B1ADE1}"/>
              </a:ext>
            </a:extLst>
          </p:cNvPr>
          <p:cNvPicPr>
            <a:picLocks noChangeAspect="1"/>
          </p:cNvPicPr>
          <p:nvPr userDrawn="1"/>
        </p:nvPicPr>
        <p:blipFill>
          <a:blip r:embed="rId2"/>
          <a:stretch>
            <a:fillRect/>
          </a:stretch>
        </p:blipFill>
        <p:spPr>
          <a:xfrm>
            <a:off x="0" y="833"/>
            <a:ext cx="12192000" cy="6856332"/>
          </a:xfrm>
          <a:prstGeom prst="rect">
            <a:avLst/>
          </a:prstGeom>
        </p:spPr>
      </p:pic>
      <p:sp>
        <p:nvSpPr>
          <p:cNvPr id="2" name="Title 1">
            <a:extLst>
              <a:ext uri="{FF2B5EF4-FFF2-40B4-BE49-F238E27FC236}">
                <a16:creationId xmlns:a16="http://schemas.microsoft.com/office/drawing/2014/main" id="{BC32DBE9-260B-B94A-9327-3147E572E701}"/>
              </a:ext>
            </a:extLst>
          </p:cNvPr>
          <p:cNvSpPr>
            <a:spLocks noGrp="1"/>
          </p:cNvSpPr>
          <p:nvPr>
            <p:ph type="title"/>
          </p:nvPr>
        </p:nvSpPr>
        <p:spPr/>
        <p:txBody>
          <a:bodyPr/>
          <a:lstStyle>
            <a:lvl1pPr>
              <a:defRPr b="1">
                <a:solidFill>
                  <a:schemeClr val="tx2"/>
                </a:solidFill>
                <a:effectLst/>
              </a:defRPr>
            </a:lvl1pPr>
          </a:lstStyle>
          <a:p>
            <a:r>
              <a:rPr lang="en-US"/>
              <a:t>Click to edit Master title style</a:t>
            </a:r>
          </a:p>
        </p:txBody>
      </p:sp>
      <p:sp>
        <p:nvSpPr>
          <p:cNvPr id="3" name="Content Placeholder 2">
            <a:extLst>
              <a:ext uri="{FF2B5EF4-FFF2-40B4-BE49-F238E27FC236}">
                <a16:creationId xmlns:a16="http://schemas.microsoft.com/office/drawing/2014/main" id="{FFFD76A5-C042-E940-8165-6409E4000EC9}"/>
              </a:ext>
            </a:extLst>
          </p:cNvPr>
          <p:cNvSpPr>
            <a:spLocks noGrp="1"/>
          </p:cNvSpPr>
          <p:nvPr>
            <p:ph sz="half" idx="1"/>
          </p:nvPr>
        </p:nvSpPr>
        <p:spPr>
          <a:xfrm>
            <a:off x="838200" y="1825625"/>
            <a:ext cx="5181600" cy="4351338"/>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A275FA-17F5-FB4F-886D-3B0539510BA9}"/>
              </a:ext>
            </a:extLst>
          </p:cNvPr>
          <p:cNvSpPr>
            <a:spLocks noGrp="1"/>
          </p:cNvSpPr>
          <p:nvPr>
            <p:ph sz="half" idx="2"/>
          </p:nvPr>
        </p:nvSpPr>
        <p:spPr>
          <a:xfrm>
            <a:off x="6172200" y="1825625"/>
            <a:ext cx="5181600" cy="4351338"/>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897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2513B6-4DA8-E942-BC8C-B5C416897C75}"/>
              </a:ext>
            </a:extLst>
          </p:cNvPr>
          <p:cNvPicPr>
            <a:picLocks noChangeAspect="1"/>
          </p:cNvPicPr>
          <p:nvPr userDrawn="1"/>
        </p:nvPicPr>
        <p:blipFill>
          <a:blip r:embed="rId2"/>
          <a:stretch>
            <a:fillRect/>
          </a:stretch>
        </p:blipFill>
        <p:spPr>
          <a:xfrm>
            <a:off x="0" y="833"/>
            <a:ext cx="12192000" cy="6856332"/>
          </a:xfrm>
          <a:prstGeom prst="rect">
            <a:avLst/>
          </a:prstGeom>
        </p:spPr>
      </p:pic>
      <p:sp>
        <p:nvSpPr>
          <p:cNvPr id="2" name="Title 1">
            <a:extLst>
              <a:ext uri="{FF2B5EF4-FFF2-40B4-BE49-F238E27FC236}">
                <a16:creationId xmlns:a16="http://schemas.microsoft.com/office/drawing/2014/main" id="{BC32DBE9-260B-B94A-9327-3147E572E701}"/>
              </a:ext>
            </a:extLst>
          </p:cNvPr>
          <p:cNvSpPr>
            <a:spLocks noGrp="1"/>
          </p:cNvSpPr>
          <p:nvPr>
            <p:ph type="title"/>
          </p:nvPr>
        </p:nvSpPr>
        <p:spPr/>
        <p:txBody>
          <a:bodyPr/>
          <a:lstStyle>
            <a:lvl1pPr>
              <a:defRPr b="1">
                <a:solidFill>
                  <a:schemeClr val="tx2"/>
                </a:solidFill>
                <a:effectLst/>
              </a:defRPr>
            </a:lvl1pPr>
          </a:lstStyle>
          <a:p>
            <a:r>
              <a:rPr lang="en-US"/>
              <a:t>Click to edit Master title style</a:t>
            </a:r>
          </a:p>
        </p:txBody>
      </p:sp>
      <p:sp>
        <p:nvSpPr>
          <p:cNvPr id="3" name="Content Placeholder 2">
            <a:extLst>
              <a:ext uri="{FF2B5EF4-FFF2-40B4-BE49-F238E27FC236}">
                <a16:creationId xmlns:a16="http://schemas.microsoft.com/office/drawing/2014/main" id="{FFFD76A5-C042-E940-8165-6409E4000EC9}"/>
              </a:ext>
            </a:extLst>
          </p:cNvPr>
          <p:cNvSpPr>
            <a:spLocks noGrp="1"/>
          </p:cNvSpPr>
          <p:nvPr>
            <p:ph sz="half" idx="1"/>
          </p:nvPr>
        </p:nvSpPr>
        <p:spPr>
          <a:xfrm>
            <a:off x="838200" y="1825625"/>
            <a:ext cx="5181600" cy="4351338"/>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A275FA-17F5-FB4F-886D-3B0539510BA9}"/>
              </a:ext>
            </a:extLst>
          </p:cNvPr>
          <p:cNvSpPr>
            <a:spLocks noGrp="1"/>
          </p:cNvSpPr>
          <p:nvPr>
            <p:ph sz="half" idx="2"/>
          </p:nvPr>
        </p:nvSpPr>
        <p:spPr>
          <a:xfrm>
            <a:off x="6172200" y="1825625"/>
            <a:ext cx="5181600" cy="4351338"/>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245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763F26-C1B3-4F4A-B3CE-CF3D36B1ADE1}"/>
              </a:ext>
            </a:extLst>
          </p:cNvPr>
          <p:cNvPicPr>
            <a:picLocks noChangeAspect="1"/>
          </p:cNvPicPr>
          <p:nvPr userDrawn="1"/>
        </p:nvPicPr>
        <p:blipFill>
          <a:blip r:embed="rId2"/>
          <a:stretch>
            <a:fillRect/>
          </a:stretch>
        </p:blipFill>
        <p:spPr>
          <a:xfrm>
            <a:off x="0" y="833"/>
            <a:ext cx="12192000" cy="6856332"/>
          </a:xfrm>
          <a:prstGeom prst="rect">
            <a:avLst/>
          </a:prstGeom>
        </p:spPr>
      </p:pic>
      <p:sp>
        <p:nvSpPr>
          <p:cNvPr id="2" name="Title 1">
            <a:extLst>
              <a:ext uri="{FF2B5EF4-FFF2-40B4-BE49-F238E27FC236}">
                <a16:creationId xmlns:a16="http://schemas.microsoft.com/office/drawing/2014/main" id="{89431ACF-4DE5-BC43-8458-7162C9590AAE}"/>
              </a:ext>
            </a:extLst>
          </p:cNvPr>
          <p:cNvSpPr>
            <a:spLocks noGrp="1"/>
          </p:cNvSpPr>
          <p:nvPr>
            <p:ph type="title"/>
          </p:nvPr>
        </p:nvSpPr>
        <p:spPr>
          <a:xfrm>
            <a:off x="839788" y="365125"/>
            <a:ext cx="10515600" cy="1325563"/>
          </a:xfrm>
        </p:spPr>
        <p:txBody>
          <a:bodyPr/>
          <a:lstStyle>
            <a:lvl1pPr>
              <a:defRPr b="1">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0379FFE7-907E-6A4A-9EEB-FE9D576E4ED7}"/>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F2E33B-C386-964C-BD38-DBB78249B729}"/>
              </a:ext>
            </a:extLst>
          </p:cNvPr>
          <p:cNvSpPr>
            <a:spLocks noGrp="1"/>
          </p:cNvSpPr>
          <p:nvPr>
            <p:ph sz="half" idx="2"/>
          </p:nvPr>
        </p:nvSpPr>
        <p:spPr>
          <a:xfrm>
            <a:off x="839788" y="2505075"/>
            <a:ext cx="5157787" cy="3684588"/>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454B03-B9F4-8945-B02F-D622F31366CB}"/>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1575E5-11A8-3F43-81A9-CE832ED84185}"/>
              </a:ext>
            </a:extLst>
          </p:cNvPr>
          <p:cNvSpPr>
            <a:spLocks noGrp="1"/>
          </p:cNvSpPr>
          <p:nvPr>
            <p:ph sz="quarter" idx="4"/>
          </p:nvPr>
        </p:nvSpPr>
        <p:spPr>
          <a:xfrm>
            <a:off x="6172200" y="2505075"/>
            <a:ext cx="5183188" cy="3684588"/>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075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2513B6-4DA8-E942-BC8C-B5C416897C75}"/>
              </a:ext>
            </a:extLst>
          </p:cNvPr>
          <p:cNvPicPr>
            <a:picLocks noChangeAspect="1"/>
          </p:cNvPicPr>
          <p:nvPr userDrawn="1"/>
        </p:nvPicPr>
        <p:blipFill>
          <a:blip r:embed="rId2"/>
          <a:stretch>
            <a:fillRect/>
          </a:stretch>
        </p:blipFill>
        <p:spPr>
          <a:xfrm>
            <a:off x="0" y="833"/>
            <a:ext cx="12192000" cy="6856332"/>
          </a:xfrm>
          <a:prstGeom prst="rect">
            <a:avLst/>
          </a:prstGeom>
        </p:spPr>
      </p:pic>
      <p:sp>
        <p:nvSpPr>
          <p:cNvPr id="2" name="Title 1">
            <a:extLst>
              <a:ext uri="{FF2B5EF4-FFF2-40B4-BE49-F238E27FC236}">
                <a16:creationId xmlns:a16="http://schemas.microsoft.com/office/drawing/2014/main" id="{89431ACF-4DE5-BC43-8458-7162C9590AAE}"/>
              </a:ext>
            </a:extLst>
          </p:cNvPr>
          <p:cNvSpPr>
            <a:spLocks noGrp="1"/>
          </p:cNvSpPr>
          <p:nvPr>
            <p:ph type="title"/>
          </p:nvPr>
        </p:nvSpPr>
        <p:spPr>
          <a:xfrm>
            <a:off x="839788" y="365125"/>
            <a:ext cx="10515600" cy="1325563"/>
          </a:xfrm>
        </p:spPr>
        <p:txBody>
          <a:bodyPr/>
          <a:lstStyle>
            <a:lvl1pPr>
              <a:defRPr b="1">
                <a:solidFill>
                  <a:schemeClr val="tx2"/>
                </a:solidFill>
                <a:effectLst/>
              </a:defRPr>
            </a:lvl1pPr>
          </a:lstStyle>
          <a:p>
            <a:r>
              <a:rPr lang="en-US"/>
              <a:t>Click to edit Master title style</a:t>
            </a:r>
          </a:p>
        </p:txBody>
      </p:sp>
      <p:sp>
        <p:nvSpPr>
          <p:cNvPr id="3" name="Text Placeholder 2">
            <a:extLst>
              <a:ext uri="{FF2B5EF4-FFF2-40B4-BE49-F238E27FC236}">
                <a16:creationId xmlns:a16="http://schemas.microsoft.com/office/drawing/2014/main" id="{0379FFE7-907E-6A4A-9EEB-FE9D576E4ED7}"/>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F2E33B-C386-964C-BD38-DBB78249B729}"/>
              </a:ext>
            </a:extLst>
          </p:cNvPr>
          <p:cNvSpPr>
            <a:spLocks noGrp="1"/>
          </p:cNvSpPr>
          <p:nvPr>
            <p:ph sz="half" idx="2"/>
          </p:nvPr>
        </p:nvSpPr>
        <p:spPr>
          <a:xfrm>
            <a:off x="839788" y="2505075"/>
            <a:ext cx="5157787" cy="3684588"/>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454B03-B9F4-8945-B02F-D622F31366CB}"/>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1575E5-11A8-3F43-81A9-CE832ED84185}"/>
              </a:ext>
            </a:extLst>
          </p:cNvPr>
          <p:cNvSpPr>
            <a:spLocks noGrp="1"/>
          </p:cNvSpPr>
          <p:nvPr>
            <p:ph sz="quarter" idx="4"/>
          </p:nvPr>
        </p:nvSpPr>
        <p:spPr>
          <a:xfrm>
            <a:off x="6172200" y="2505075"/>
            <a:ext cx="5183188" cy="3684588"/>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503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2513B6-4DA8-E942-BC8C-B5C416897C75}"/>
              </a:ext>
            </a:extLst>
          </p:cNvPr>
          <p:cNvPicPr>
            <a:picLocks noChangeAspect="1"/>
          </p:cNvPicPr>
          <p:nvPr userDrawn="1"/>
        </p:nvPicPr>
        <p:blipFill>
          <a:blip r:embed="rId2"/>
          <a:stretch>
            <a:fillRect/>
          </a:stretch>
        </p:blipFill>
        <p:spPr>
          <a:xfrm>
            <a:off x="0" y="833"/>
            <a:ext cx="12192000" cy="6856332"/>
          </a:xfrm>
          <a:prstGeom prst="rect">
            <a:avLst/>
          </a:prstGeom>
        </p:spPr>
      </p:pic>
      <p:sp>
        <p:nvSpPr>
          <p:cNvPr id="2" name="Title 1">
            <a:extLst>
              <a:ext uri="{FF2B5EF4-FFF2-40B4-BE49-F238E27FC236}">
                <a16:creationId xmlns:a16="http://schemas.microsoft.com/office/drawing/2014/main" id="{87689A8C-5374-6548-886C-8F4AFF72AE41}"/>
              </a:ext>
            </a:extLst>
          </p:cNvPr>
          <p:cNvSpPr>
            <a:spLocks noGrp="1"/>
          </p:cNvSpPr>
          <p:nvPr>
            <p:ph type="title"/>
          </p:nvPr>
        </p:nvSpPr>
        <p:spPr/>
        <p:txBody>
          <a:bodyPr/>
          <a:lstStyle>
            <a:lvl1pPr>
              <a:defRPr b="1">
                <a:solidFill>
                  <a:schemeClr val="tx2"/>
                </a:solidFill>
                <a:effectLst/>
              </a:defRPr>
            </a:lvl1pPr>
          </a:lstStyle>
          <a:p>
            <a:r>
              <a:rPr lang="en-US"/>
              <a:t>Click to edit Master title style</a:t>
            </a:r>
          </a:p>
        </p:txBody>
      </p:sp>
    </p:spTree>
    <p:extLst>
      <p:ext uri="{BB962C8B-B14F-4D97-AF65-F5344CB8AC3E}">
        <p14:creationId xmlns:p14="http://schemas.microsoft.com/office/powerpoint/2010/main" val="187078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763F26-C1B3-4F4A-B3CE-CF3D36B1ADE1}"/>
              </a:ext>
            </a:extLst>
          </p:cNvPr>
          <p:cNvPicPr>
            <a:picLocks noChangeAspect="1"/>
          </p:cNvPicPr>
          <p:nvPr userDrawn="1"/>
        </p:nvPicPr>
        <p:blipFill>
          <a:blip r:embed="rId2"/>
          <a:stretch>
            <a:fillRect/>
          </a:stretch>
        </p:blipFill>
        <p:spPr>
          <a:xfrm>
            <a:off x="0" y="833"/>
            <a:ext cx="12192000" cy="6856332"/>
          </a:xfrm>
          <a:prstGeom prst="rect">
            <a:avLst/>
          </a:prstGeom>
        </p:spPr>
      </p:pic>
      <p:sp>
        <p:nvSpPr>
          <p:cNvPr id="2" name="Title 1">
            <a:extLst>
              <a:ext uri="{FF2B5EF4-FFF2-40B4-BE49-F238E27FC236}">
                <a16:creationId xmlns:a16="http://schemas.microsoft.com/office/drawing/2014/main" id="{87689A8C-5374-6548-886C-8F4AFF72AE41}"/>
              </a:ext>
            </a:extLst>
          </p:cNvPr>
          <p:cNvSpPr>
            <a:spLocks noGrp="1"/>
          </p:cNvSpPr>
          <p:nvPr>
            <p:ph type="title"/>
          </p:nvPr>
        </p:nvSpPr>
        <p:spPr/>
        <p:txBody>
          <a:bodyPr/>
          <a:lstStyle>
            <a:lvl1pPr>
              <a:defRPr b="1">
                <a:solidFill>
                  <a:schemeClr val="tx2"/>
                </a:solidFill>
                <a:effectLst/>
              </a:defRPr>
            </a:lvl1pPr>
          </a:lstStyle>
          <a:p>
            <a:r>
              <a:rPr lang="en-US"/>
              <a:t>Click to edit Master title style</a:t>
            </a:r>
          </a:p>
        </p:txBody>
      </p:sp>
    </p:spTree>
    <p:extLst>
      <p:ext uri="{BB962C8B-B14F-4D97-AF65-F5344CB8AC3E}">
        <p14:creationId xmlns:p14="http://schemas.microsoft.com/office/powerpoint/2010/main" val="1718221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D920D-C7AA-6847-87F0-A44315B75C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81589-A65D-A649-95BE-742081FE8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F2C48-3DEC-CF43-B2AE-D2C9FF8AAB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2A9E495-D4EC-D54E-9827-7C984DF545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3DDD9E-442E-8146-9B8E-FC64FF14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B23E7-5121-E64D-8AA6-0567D37FB776}" type="slidenum">
              <a:rPr lang="en-US" smtClean="0"/>
              <a:t>‹#›</a:t>
            </a:fld>
            <a:endParaRPr lang="en-US" dirty="0"/>
          </a:p>
        </p:txBody>
      </p:sp>
    </p:spTree>
    <p:extLst>
      <p:ext uri="{BB962C8B-B14F-4D97-AF65-F5344CB8AC3E}">
        <p14:creationId xmlns:p14="http://schemas.microsoft.com/office/powerpoint/2010/main" val="110165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61" r:id="rId7"/>
    <p:sldLayoutId id="2147483654" r:id="rId8"/>
    <p:sldLayoutId id="2147483659" r:id="rId9"/>
    <p:sldLayoutId id="2147483655" r:id="rId10"/>
    <p:sldLayoutId id="2147483658" r:id="rId11"/>
    <p:sldLayoutId id="2147483656" r:id="rId12"/>
    <p:sldLayoutId id="2147483662" r:id="rId13"/>
    <p:sldLayoutId id="2147483657" r:id="rId14"/>
    <p:sldLayoutId id="2147483663"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cid:cd681571-9aad-4161-b17b-2eaf75044c8a@namprd19.prod.outlook.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Jd0lySEHd0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3088-5F99-A24B-B0E9-D6250739639C}"/>
              </a:ext>
            </a:extLst>
          </p:cNvPr>
          <p:cNvSpPr>
            <a:spLocks noGrp="1"/>
          </p:cNvSpPr>
          <p:nvPr>
            <p:ph type="ctrTitle"/>
          </p:nvPr>
        </p:nvSpPr>
        <p:spPr>
          <a:xfrm>
            <a:off x="1302058" y="1065320"/>
            <a:ext cx="9144000" cy="4002563"/>
          </a:xfrm>
        </p:spPr>
        <p:txBody>
          <a:bodyPr anchor="ctr">
            <a:normAutofit/>
          </a:bodyPr>
          <a:lstStyle/>
          <a:p>
            <a:r>
              <a:rPr lang="en-US" dirty="0"/>
              <a:t>SCV Water </a:t>
            </a:r>
            <a:br>
              <a:rPr lang="en-US" dirty="0"/>
            </a:br>
            <a:r>
              <a:rPr lang="en-US" sz="4400" dirty="0"/>
              <a:t>Matt Stone</a:t>
            </a:r>
            <a:br>
              <a:rPr lang="en-US" dirty="0"/>
            </a:br>
            <a:br>
              <a:rPr lang="en-US" dirty="0"/>
            </a:br>
            <a:r>
              <a:rPr lang="en-US" sz="4000" dirty="0"/>
              <a:t>Urban Water Institute</a:t>
            </a:r>
            <a:br>
              <a:rPr lang="en-US" sz="4000" dirty="0"/>
            </a:br>
            <a:r>
              <a:rPr lang="en-US" sz="4000" dirty="0"/>
              <a:t>February, 2023</a:t>
            </a:r>
            <a:br>
              <a:rPr lang="en-US" sz="4000" dirty="0"/>
            </a:br>
            <a:endParaRPr lang="en-US" sz="4000" dirty="0"/>
          </a:p>
        </p:txBody>
      </p:sp>
      <p:sp>
        <p:nvSpPr>
          <p:cNvPr id="3" name="Content Placeholder 2">
            <a:extLst>
              <a:ext uri="{FF2B5EF4-FFF2-40B4-BE49-F238E27FC236}">
                <a16:creationId xmlns:a16="http://schemas.microsoft.com/office/drawing/2014/main" id="{1173A0DD-6A49-C04B-B2FA-B8F71D08786E}"/>
              </a:ext>
            </a:extLst>
          </p:cNvPr>
          <p:cNvSpPr>
            <a:spLocks noGrp="1"/>
          </p:cNvSpPr>
          <p:nvPr>
            <p:ph type="subTitle" idx="1"/>
          </p:nvPr>
        </p:nvSpPr>
        <p:spPr>
          <a:xfrm>
            <a:off x="1660478" y="3590665"/>
            <a:ext cx="9144000" cy="1655762"/>
          </a:xfrm>
        </p:spPr>
        <p:txBody>
          <a:bodyPr vert="horz" lIns="91440" tIns="45720" rIns="91440" bIns="45720" rtlCol="0">
            <a:normAutofit/>
          </a:bodyPr>
          <a:lstStyle/>
          <a:p>
            <a:pPr>
              <a:spcAft>
                <a:spcPts val="600"/>
              </a:spcAft>
            </a:pPr>
            <a:endParaRPr lang="en-US" dirty="0"/>
          </a:p>
          <a:p>
            <a:pPr>
              <a:spcAft>
                <a:spcPts val="600"/>
              </a:spcAft>
            </a:pPr>
            <a:endParaRPr lang="en-US" dirty="0"/>
          </a:p>
          <a:p>
            <a:pPr>
              <a:spcAft>
                <a:spcPts val="600"/>
              </a:spcAft>
            </a:pPr>
            <a:endParaRPr lang="en-US" dirty="0"/>
          </a:p>
        </p:txBody>
      </p:sp>
    </p:spTree>
    <p:extLst>
      <p:ext uri="{BB962C8B-B14F-4D97-AF65-F5344CB8AC3E}">
        <p14:creationId xmlns:p14="http://schemas.microsoft.com/office/powerpoint/2010/main" val="365881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3088-5F99-A24B-B0E9-D6250739639C}"/>
              </a:ext>
            </a:extLst>
          </p:cNvPr>
          <p:cNvSpPr>
            <a:spLocks noGrp="1"/>
          </p:cNvSpPr>
          <p:nvPr>
            <p:ph type="title"/>
          </p:nvPr>
        </p:nvSpPr>
        <p:spPr/>
        <p:txBody>
          <a:bodyPr/>
          <a:lstStyle/>
          <a:p>
            <a:r>
              <a:rPr lang="en-US" dirty="0"/>
              <a:t>SCV Water Story</a:t>
            </a:r>
          </a:p>
        </p:txBody>
      </p:sp>
      <p:sp>
        <p:nvSpPr>
          <p:cNvPr id="3" name="Content Placeholder 2">
            <a:extLst>
              <a:ext uri="{FF2B5EF4-FFF2-40B4-BE49-F238E27FC236}">
                <a16:creationId xmlns:a16="http://schemas.microsoft.com/office/drawing/2014/main" id="{1173A0DD-6A49-C04B-B2FA-B8F71D08786E}"/>
              </a:ext>
            </a:extLst>
          </p:cNvPr>
          <p:cNvSpPr>
            <a:spLocks noGrp="1"/>
          </p:cNvSpPr>
          <p:nvPr>
            <p:ph sz="half" idx="1"/>
          </p:nvPr>
        </p:nvSpPr>
        <p:spPr>
          <a:xfrm>
            <a:off x="1541690" y="1617458"/>
            <a:ext cx="4118747" cy="4095445"/>
          </a:xfr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a:lnSpc>
                <a:spcPct val="100000"/>
              </a:lnSpc>
              <a:spcAft>
                <a:spcPts val="600"/>
              </a:spcAft>
            </a:pPr>
            <a:r>
              <a:rPr lang="en-US" sz="2400" dirty="0"/>
              <a:t>Merged 4 Water Providers in 2018</a:t>
            </a:r>
            <a:endParaRPr lang="en-US" dirty="0"/>
          </a:p>
          <a:p>
            <a:pPr>
              <a:lnSpc>
                <a:spcPct val="100000"/>
              </a:lnSpc>
              <a:spcAft>
                <a:spcPts val="600"/>
              </a:spcAft>
            </a:pPr>
            <a:r>
              <a:rPr lang="en-US" sz="2400" dirty="0"/>
              <a:t>Facts and Figures</a:t>
            </a:r>
          </a:p>
          <a:p>
            <a:pPr>
              <a:lnSpc>
                <a:spcPct val="100000"/>
              </a:lnSpc>
              <a:spcAft>
                <a:spcPts val="600"/>
              </a:spcAft>
            </a:pPr>
            <a:r>
              <a:rPr lang="en-US" sz="2400" dirty="0"/>
              <a:t>2019 Strategic Plan Guided Much of Our Progress</a:t>
            </a:r>
          </a:p>
          <a:p>
            <a:pPr>
              <a:lnSpc>
                <a:spcPct val="100000"/>
              </a:lnSpc>
              <a:spcAft>
                <a:spcPts val="600"/>
              </a:spcAft>
            </a:pPr>
            <a:r>
              <a:rPr lang="en-US" sz="2400" dirty="0">
                <a:ea typeface="+mn-lt"/>
                <a:cs typeface="+mn-lt"/>
              </a:rPr>
              <a:t>Recently Completed Fifth Year of Service</a:t>
            </a:r>
          </a:p>
          <a:p>
            <a:pPr>
              <a:lnSpc>
                <a:spcPct val="100000"/>
              </a:lnSpc>
              <a:spcAft>
                <a:spcPts val="600"/>
              </a:spcAft>
            </a:pPr>
            <a:r>
              <a:rPr lang="en-US" sz="2400" dirty="0">
                <a:ea typeface="+mn-lt"/>
                <a:cs typeface="+mn-lt"/>
              </a:rPr>
              <a:t>9 Member Board transition</a:t>
            </a:r>
          </a:p>
          <a:p>
            <a:pPr>
              <a:lnSpc>
                <a:spcPct val="100000"/>
              </a:lnSpc>
              <a:spcAft>
                <a:spcPts val="600"/>
              </a:spcAft>
            </a:pPr>
            <a:endParaRPr lang="en-US" sz="2400" dirty="0"/>
          </a:p>
          <a:p>
            <a:pPr>
              <a:lnSpc>
                <a:spcPct val="100000"/>
              </a:lnSpc>
              <a:spcAft>
                <a:spcPts val="600"/>
              </a:spcAft>
            </a:pPr>
            <a:endParaRPr lang="en-US" sz="2400" dirty="0"/>
          </a:p>
          <a:p>
            <a:pPr>
              <a:lnSpc>
                <a:spcPct val="100000"/>
              </a:lnSpc>
              <a:spcAft>
                <a:spcPts val="600"/>
              </a:spcAft>
            </a:pPr>
            <a:endParaRPr lang="en-US" sz="2400" dirty="0"/>
          </a:p>
        </p:txBody>
      </p:sp>
      <p:pic>
        <p:nvPicPr>
          <p:cNvPr id="1026" name="Picture 2" descr="SCV Water and Water Division Service Map">
            <a:extLst>
              <a:ext uri="{FF2B5EF4-FFF2-40B4-BE49-F238E27FC236}">
                <a16:creationId xmlns:a16="http://schemas.microsoft.com/office/drawing/2014/main" id="{E2A0DF7D-5C76-FF38-535B-1409C2B21DFD}"/>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744327" y="818148"/>
            <a:ext cx="6058884" cy="515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35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BE78-47D4-032F-FD51-7C8CE4948D45}"/>
              </a:ext>
            </a:extLst>
          </p:cNvPr>
          <p:cNvSpPr>
            <a:spLocks noGrp="1"/>
          </p:cNvSpPr>
          <p:nvPr>
            <p:ph type="title"/>
          </p:nvPr>
        </p:nvSpPr>
        <p:spPr>
          <a:xfrm>
            <a:off x="883693" y="103543"/>
            <a:ext cx="10515600" cy="1325563"/>
          </a:xfrm>
        </p:spPr>
        <p:txBody>
          <a:bodyPr/>
          <a:lstStyle/>
          <a:p>
            <a:r>
              <a:rPr lang="en-US" dirty="0"/>
              <a:t>Vision, Mission, Goals</a:t>
            </a:r>
          </a:p>
        </p:txBody>
      </p:sp>
      <p:pic>
        <p:nvPicPr>
          <p:cNvPr id="4" name="Picture 3">
            <a:extLst>
              <a:ext uri="{FF2B5EF4-FFF2-40B4-BE49-F238E27FC236}">
                <a16:creationId xmlns:a16="http://schemas.microsoft.com/office/drawing/2014/main" id="{C7514112-DF90-9196-0FF2-9218766A2533}"/>
              </a:ext>
            </a:extLst>
          </p:cNvPr>
          <p:cNvPicPr>
            <a:picLocks noChangeAspect="1"/>
          </p:cNvPicPr>
          <p:nvPr/>
        </p:nvPicPr>
        <p:blipFill>
          <a:blip r:embed="rId3"/>
          <a:stretch>
            <a:fillRect/>
          </a:stretch>
        </p:blipFill>
        <p:spPr>
          <a:xfrm>
            <a:off x="6437854" y="1110699"/>
            <a:ext cx="5576043" cy="4806515"/>
          </a:xfrm>
          <a:prstGeom prst="rect">
            <a:avLst/>
          </a:prstGeom>
        </p:spPr>
      </p:pic>
      <p:sp>
        <p:nvSpPr>
          <p:cNvPr id="6" name="Content Placeholder 2">
            <a:extLst>
              <a:ext uri="{FF2B5EF4-FFF2-40B4-BE49-F238E27FC236}">
                <a16:creationId xmlns:a16="http://schemas.microsoft.com/office/drawing/2014/main" id="{80B3CC72-D20B-110B-44AF-D520061BA24A}"/>
              </a:ext>
            </a:extLst>
          </p:cNvPr>
          <p:cNvSpPr txBox="1">
            <a:spLocks/>
          </p:cNvSpPr>
          <p:nvPr/>
        </p:nvSpPr>
        <p:spPr>
          <a:xfrm>
            <a:off x="1572127" y="1438938"/>
            <a:ext cx="4868480" cy="435133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Vision: </a:t>
            </a:r>
          </a:p>
          <a:p>
            <a:pPr marL="0" indent="0">
              <a:buNone/>
            </a:pPr>
            <a:r>
              <a:rPr lang="en-US" dirty="0">
                <a:latin typeface="Trebuchet MS"/>
              </a:rPr>
              <a:t>Exemplary water management for a high quality of life in the Santa Clarita Valley. </a:t>
            </a:r>
            <a:endParaRPr lang="en-US" sz="800" dirty="0">
              <a:latin typeface="Trebuchet MS"/>
            </a:endParaRPr>
          </a:p>
          <a:p>
            <a:pPr marL="0" indent="0">
              <a:buFont typeface="Arial" panose="020B0604020202020204" pitchFamily="34" charset="0"/>
              <a:buNone/>
            </a:pPr>
            <a:endParaRPr lang="en-US" dirty="0"/>
          </a:p>
          <a:p>
            <a:pPr marL="0" indent="0">
              <a:buFont typeface="Arial" panose="020B0604020202020204" pitchFamily="34" charset="0"/>
              <a:buNone/>
            </a:pPr>
            <a:r>
              <a:rPr lang="en-US" dirty="0"/>
              <a:t>Mission:</a:t>
            </a:r>
          </a:p>
          <a:p>
            <a:pPr marL="0" indent="0">
              <a:buFont typeface="Arial" panose="020B0604020202020204" pitchFamily="34" charset="0"/>
              <a:buNone/>
            </a:pPr>
            <a:r>
              <a:rPr lang="en-US" dirty="0"/>
              <a:t>Providing responsible water stewardship to ensure the Santa Clarita Valley has reliable supplies of high quality water at a reasonable cost.</a:t>
            </a:r>
          </a:p>
        </p:txBody>
      </p:sp>
    </p:spTree>
    <p:extLst>
      <p:ext uri="{BB962C8B-B14F-4D97-AF65-F5344CB8AC3E}">
        <p14:creationId xmlns:p14="http://schemas.microsoft.com/office/powerpoint/2010/main" val="321374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3088-5F99-A24B-B0E9-D6250739639C}"/>
              </a:ext>
            </a:extLst>
          </p:cNvPr>
          <p:cNvSpPr>
            <a:spLocks noGrp="1"/>
          </p:cNvSpPr>
          <p:nvPr>
            <p:ph type="title"/>
          </p:nvPr>
        </p:nvSpPr>
        <p:spPr>
          <a:xfrm>
            <a:off x="838200" y="365125"/>
            <a:ext cx="10515600" cy="1325563"/>
          </a:xfrm>
        </p:spPr>
        <p:txBody>
          <a:bodyPr anchor="ctr">
            <a:normAutofit/>
          </a:bodyPr>
          <a:lstStyle/>
          <a:p>
            <a:r>
              <a:rPr lang="en-US" dirty="0"/>
              <a:t>The Unexpected Inevitably Happens</a:t>
            </a:r>
          </a:p>
        </p:txBody>
      </p:sp>
      <p:sp>
        <p:nvSpPr>
          <p:cNvPr id="17" name="Content Placeholder 2">
            <a:extLst>
              <a:ext uri="{FF2B5EF4-FFF2-40B4-BE49-F238E27FC236}">
                <a16:creationId xmlns:a16="http://schemas.microsoft.com/office/drawing/2014/main" id="{1173A0DD-6A49-C04B-B2FA-B8F71D08786E}"/>
              </a:ext>
            </a:extLst>
          </p:cNvPr>
          <p:cNvSpPr>
            <a:spLocks noGrp="1"/>
          </p:cNvSpPr>
          <p:nvPr>
            <p:ph sz="half" idx="1"/>
          </p:nvPr>
        </p:nvSpPr>
        <p:spPr>
          <a:xfrm>
            <a:off x="1640305" y="1716422"/>
            <a:ext cx="4840706" cy="4351338"/>
          </a:xfrm>
        </p:spPr>
        <p:txBody>
          <a:bodyPr vert="horz" lIns="91440" tIns="45720" rIns="91440" bIns="45720" rtlCol="0">
            <a:normAutofit/>
          </a:bodyPr>
          <a:lstStyle/>
          <a:p>
            <a:pPr marL="457200" indent="-457200">
              <a:buFont typeface="Wingdings" panose="020B0604020202020204" pitchFamily="34" charset="0"/>
              <a:buChar char="v"/>
            </a:pPr>
            <a:r>
              <a:rPr lang="en-US" dirty="0"/>
              <a:t>PFAS Response Level Impacts Numerous Wells</a:t>
            </a:r>
          </a:p>
          <a:p>
            <a:pPr marL="457200" indent="-457200">
              <a:buFont typeface="Wingdings" panose="020B0604020202020204" pitchFamily="34" charset="0"/>
              <a:buChar char="v"/>
            </a:pPr>
            <a:r>
              <a:rPr lang="en-US" dirty="0"/>
              <a:t>EPIC Drought – 15%/5%/5%</a:t>
            </a:r>
          </a:p>
          <a:p>
            <a:pPr marL="0" indent="0">
              <a:buNone/>
            </a:pPr>
            <a:r>
              <a:rPr lang="en-US" dirty="0"/>
              <a:t> </a:t>
            </a:r>
          </a:p>
          <a:p>
            <a:pPr>
              <a:buFont typeface="Wingdings" panose="05000000000000000000" pitchFamily="2" charset="2"/>
              <a:buChar char="Ø"/>
            </a:pPr>
            <a:r>
              <a:rPr lang="en-US" dirty="0"/>
              <a:t>COVID-19</a:t>
            </a:r>
          </a:p>
          <a:p>
            <a:pPr>
              <a:buFont typeface="Wingdings" panose="05000000000000000000" pitchFamily="2" charset="2"/>
              <a:buChar char="Ø"/>
            </a:pPr>
            <a:r>
              <a:rPr lang="en-US" dirty="0"/>
              <a:t>Supply Chain Challenges</a:t>
            </a:r>
          </a:p>
          <a:p>
            <a:pPr>
              <a:buFont typeface="Wingdings" panose="05000000000000000000" pitchFamily="2" charset="2"/>
              <a:buChar char="Ø"/>
            </a:pPr>
            <a:r>
              <a:rPr lang="en-US" dirty="0"/>
              <a:t>Inflationary Pressures</a:t>
            </a:r>
          </a:p>
          <a:p>
            <a:pPr>
              <a:buFont typeface="Wingdings" panose="05000000000000000000" pitchFamily="2" charset="2"/>
              <a:buChar char="Ø"/>
            </a:pPr>
            <a:r>
              <a:rPr lang="en-US" dirty="0"/>
              <a:t>New Mandates </a:t>
            </a:r>
          </a:p>
          <a:p>
            <a:pPr marL="0" indent="0">
              <a:buNone/>
            </a:pPr>
            <a:endParaRPr lang="en-US" dirty="0"/>
          </a:p>
          <a:p>
            <a:endParaRPr lang="en-US" dirty="0"/>
          </a:p>
        </p:txBody>
      </p:sp>
      <p:pic>
        <p:nvPicPr>
          <p:cNvPr id="14" name="Content Placeholder 13">
            <a:extLst>
              <a:ext uri="{FF2B5EF4-FFF2-40B4-BE49-F238E27FC236}">
                <a16:creationId xmlns:a16="http://schemas.microsoft.com/office/drawing/2014/main" id="{87D786D2-E1B6-9D4A-7DB9-EEF66D018BE9}"/>
              </a:ext>
            </a:extLst>
          </p:cNvPr>
          <p:cNvPicPr>
            <a:picLocks noGrp="1"/>
          </p:cNvPicPr>
          <p:nvPr>
            <p:ph sz="half" idx="2"/>
          </p:nvPr>
        </p:nvPicPr>
        <p:blipFill>
          <a:blip r:embed="rId3" r:link="rId4">
            <a:extLst>
              <a:ext uri="{28A0092B-C50C-407E-A947-70E740481C1C}">
                <a14:useLocalDpi xmlns:a14="http://schemas.microsoft.com/office/drawing/2010/main" val="0"/>
              </a:ext>
            </a:extLst>
          </a:blip>
          <a:srcRect/>
          <a:stretch>
            <a:fillRect/>
          </a:stretch>
        </p:blipFill>
        <p:spPr bwMode="auto">
          <a:xfrm>
            <a:off x="6821905" y="2117017"/>
            <a:ext cx="4329994" cy="3151669"/>
          </a:xfrm>
          <a:prstGeom prst="rect">
            <a:avLst/>
          </a:prstGeom>
          <a:noFill/>
          <a:ln>
            <a:noFill/>
          </a:ln>
        </p:spPr>
      </p:pic>
    </p:spTree>
    <p:extLst>
      <p:ext uri="{BB962C8B-B14F-4D97-AF65-F5344CB8AC3E}">
        <p14:creationId xmlns:p14="http://schemas.microsoft.com/office/powerpoint/2010/main" val="162001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838200" y="45522"/>
            <a:ext cx="10515600" cy="1325563"/>
          </a:xfrm>
        </p:spPr>
        <p:txBody>
          <a:bodyPr/>
          <a:lstStyle/>
          <a:p>
            <a:r>
              <a:rPr lang="en-US" dirty="0"/>
              <a:t>SCV Water PFAS Timeline</a:t>
            </a:r>
          </a:p>
        </p:txBody>
      </p:sp>
      <p:pic>
        <p:nvPicPr>
          <p:cNvPr id="38" name="Picture 20" descr="Timeline&#10;&#10;Description automatically generated">
            <a:extLst>
              <a:ext uri="{FF2B5EF4-FFF2-40B4-BE49-F238E27FC236}">
                <a16:creationId xmlns:a16="http://schemas.microsoft.com/office/drawing/2014/main" id="{3938B7F5-A137-2243-8546-E0BD112EA89D}"/>
              </a:ext>
            </a:extLst>
          </p:cNvPr>
          <p:cNvPicPr>
            <a:picLocks noChangeAspect="1"/>
          </p:cNvPicPr>
          <p:nvPr/>
        </p:nvPicPr>
        <p:blipFill>
          <a:blip r:embed="rId3"/>
          <a:stretch>
            <a:fillRect/>
          </a:stretch>
        </p:blipFill>
        <p:spPr>
          <a:xfrm>
            <a:off x="1591734" y="1564337"/>
            <a:ext cx="10023122" cy="4169421"/>
          </a:xfrm>
          <a:prstGeom prst="rect">
            <a:avLst/>
          </a:prstGeom>
        </p:spPr>
      </p:pic>
    </p:spTree>
    <p:extLst>
      <p:ext uri="{BB962C8B-B14F-4D97-AF65-F5344CB8AC3E}">
        <p14:creationId xmlns:p14="http://schemas.microsoft.com/office/powerpoint/2010/main" val="324462660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AB5B7-07ED-7AD7-072D-44D720AAE42F}"/>
              </a:ext>
            </a:extLst>
          </p:cNvPr>
          <p:cNvSpPr>
            <a:spLocks noGrp="1"/>
          </p:cNvSpPr>
          <p:nvPr>
            <p:ph type="title"/>
          </p:nvPr>
        </p:nvSpPr>
        <p:spPr/>
        <p:txBody>
          <a:bodyPr/>
          <a:lstStyle/>
          <a:p>
            <a:r>
              <a:rPr lang="en-US" dirty="0"/>
              <a:t>PFAS Impacts and Drought Response</a:t>
            </a:r>
          </a:p>
        </p:txBody>
      </p:sp>
      <p:pic>
        <p:nvPicPr>
          <p:cNvPr id="6" name="Content Placeholder 5" descr="A picture containing sky, outdoor, trailer&#10;&#10;Description automatically generated">
            <a:extLst>
              <a:ext uri="{FF2B5EF4-FFF2-40B4-BE49-F238E27FC236}">
                <a16:creationId xmlns:a16="http://schemas.microsoft.com/office/drawing/2014/main" id="{BC42085E-ACB1-5D20-E659-29E945FE8CC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557210" y="1631324"/>
            <a:ext cx="5181600" cy="3886200"/>
          </a:xfrm>
        </p:spPr>
      </p:pic>
      <p:sp>
        <p:nvSpPr>
          <p:cNvPr id="4" name="Content Placeholder 3">
            <a:extLst>
              <a:ext uri="{FF2B5EF4-FFF2-40B4-BE49-F238E27FC236}">
                <a16:creationId xmlns:a16="http://schemas.microsoft.com/office/drawing/2014/main" id="{F148524E-EFAE-A047-CE4A-7377EF1F6A39}"/>
              </a:ext>
            </a:extLst>
          </p:cNvPr>
          <p:cNvSpPr>
            <a:spLocks noGrp="1"/>
          </p:cNvSpPr>
          <p:nvPr>
            <p:ph sz="half" idx="2"/>
          </p:nvPr>
        </p:nvSpPr>
        <p:spPr>
          <a:xfrm>
            <a:off x="1375611" y="1661006"/>
            <a:ext cx="4796589" cy="3886200"/>
          </a:xfrm>
        </p:spPr>
        <p:txBody>
          <a:bodyPr>
            <a:normAutofit fontScale="92500" lnSpcReduction="20000"/>
          </a:bodyPr>
          <a:lstStyle/>
          <a:p>
            <a:r>
              <a:rPr lang="en-US" dirty="0"/>
              <a:t>One Staff</a:t>
            </a:r>
          </a:p>
          <a:p>
            <a:r>
              <a:rPr lang="en-US" dirty="0"/>
              <a:t>Optimize 4 Water Systems</a:t>
            </a:r>
          </a:p>
          <a:p>
            <a:r>
              <a:rPr lang="en-US" dirty="0"/>
              <a:t>Optimize Resource Strategy</a:t>
            </a:r>
          </a:p>
          <a:p>
            <a:r>
              <a:rPr lang="en-US" dirty="0"/>
              <a:t>Ultimate Team Building</a:t>
            </a:r>
          </a:p>
          <a:p>
            <a:r>
              <a:rPr lang="en-US" dirty="0"/>
              <a:t>One Board – Decisions, Budgeting, Grants</a:t>
            </a:r>
          </a:p>
          <a:p>
            <a:r>
              <a:rPr lang="en-US" dirty="0"/>
              <a:t>The Upshot? Fortune Favors the Prepared (even when you didn’t prepare fully for THAT).</a:t>
            </a:r>
          </a:p>
          <a:p>
            <a:endParaRPr lang="en-US" dirty="0"/>
          </a:p>
        </p:txBody>
      </p:sp>
    </p:spTree>
    <p:extLst>
      <p:ext uri="{BB962C8B-B14F-4D97-AF65-F5344CB8AC3E}">
        <p14:creationId xmlns:p14="http://schemas.microsoft.com/office/powerpoint/2010/main" val="81260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74FA-4FAA-35B3-34BE-EC3802C64F38}"/>
              </a:ext>
            </a:extLst>
          </p:cNvPr>
          <p:cNvSpPr>
            <a:spLocks noGrp="1"/>
          </p:cNvSpPr>
          <p:nvPr>
            <p:ph type="title"/>
          </p:nvPr>
        </p:nvSpPr>
        <p:spPr/>
        <p:txBody>
          <a:bodyPr>
            <a:normAutofit fontScale="90000"/>
          </a:bodyPr>
          <a:lstStyle/>
          <a:p>
            <a:r>
              <a:rPr lang="en-US" dirty="0"/>
              <a:t>How Does This Inform New Generational Investments in Reliability?</a:t>
            </a:r>
          </a:p>
        </p:txBody>
      </p:sp>
      <p:sp>
        <p:nvSpPr>
          <p:cNvPr id="3" name="Content Placeholder 2">
            <a:extLst>
              <a:ext uri="{FF2B5EF4-FFF2-40B4-BE49-F238E27FC236}">
                <a16:creationId xmlns:a16="http://schemas.microsoft.com/office/drawing/2014/main" id="{73D1B965-A06C-8ACC-A3B9-BAC2C7F8688A}"/>
              </a:ext>
            </a:extLst>
          </p:cNvPr>
          <p:cNvSpPr>
            <a:spLocks noGrp="1"/>
          </p:cNvSpPr>
          <p:nvPr>
            <p:ph sz="half" idx="1"/>
          </p:nvPr>
        </p:nvSpPr>
        <p:spPr>
          <a:xfrm>
            <a:off x="1580224" y="1825625"/>
            <a:ext cx="4882719" cy="4351338"/>
          </a:xfrm>
        </p:spPr>
        <p:txBody>
          <a:bodyPr>
            <a:normAutofit fontScale="85000" lnSpcReduction="10000"/>
          </a:bodyPr>
          <a:lstStyle/>
          <a:p>
            <a:r>
              <a:rPr lang="en-US" dirty="0"/>
              <a:t>We are on the cusp of big investments in conveyance, surface and groundwater storage, local resources, and conservation.</a:t>
            </a:r>
          </a:p>
          <a:p>
            <a:r>
              <a:rPr lang="en-US" dirty="0"/>
              <a:t>Water quality is going to get ever more complex and expensive. </a:t>
            </a:r>
          </a:p>
          <a:p>
            <a:r>
              <a:rPr lang="en-US" dirty="0"/>
              <a:t>Energy transition has some difficult to predict outcomes, but we are launching.</a:t>
            </a:r>
          </a:p>
          <a:p>
            <a:r>
              <a:rPr lang="en-US" dirty="0"/>
              <a:t>Climate change factors into every new resource investment.</a:t>
            </a:r>
          </a:p>
          <a:p>
            <a:endParaRPr lang="en-US" dirty="0"/>
          </a:p>
        </p:txBody>
      </p:sp>
      <p:sp>
        <p:nvSpPr>
          <p:cNvPr id="4" name="Content Placeholder 3">
            <a:extLst>
              <a:ext uri="{FF2B5EF4-FFF2-40B4-BE49-F238E27FC236}">
                <a16:creationId xmlns:a16="http://schemas.microsoft.com/office/drawing/2014/main" id="{DAD57B1C-E85A-3B70-1E70-70EEDC132D0B}"/>
              </a:ext>
            </a:extLst>
          </p:cNvPr>
          <p:cNvSpPr>
            <a:spLocks noGrp="1"/>
          </p:cNvSpPr>
          <p:nvPr>
            <p:ph sz="half" idx="2"/>
          </p:nvPr>
        </p:nvSpPr>
        <p:spPr>
          <a:xfrm>
            <a:off x="6578354" y="1825625"/>
            <a:ext cx="4775446" cy="4184558"/>
          </a:xfrm>
        </p:spPr>
        <p:txBody>
          <a:bodyPr>
            <a:normAutofit fontScale="85000" lnSpcReduction="10000"/>
          </a:bodyPr>
          <a:lstStyle/>
          <a:p>
            <a:r>
              <a:rPr lang="en-US" dirty="0"/>
              <a:t>Project viability and dependability of project partners matters.</a:t>
            </a:r>
          </a:p>
          <a:p>
            <a:r>
              <a:rPr lang="en-US" dirty="0"/>
              <a:t>Either/or is a false dichotomy and a temptation to not take action.</a:t>
            </a:r>
          </a:p>
          <a:p>
            <a:r>
              <a:rPr lang="en-US" dirty="0"/>
              <a:t>Economics and cost will matter. The cost of chronic shortages or catastrophic failure must also be considered.</a:t>
            </a:r>
          </a:p>
          <a:p>
            <a:r>
              <a:rPr lang="en-US" dirty="0"/>
              <a:t>Diversified early investments may spare us from mayhem.</a:t>
            </a:r>
          </a:p>
          <a:p>
            <a:pPr marL="0" indent="0">
              <a:buNone/>
            </a:pPr>
            <a:endParaRPr lang="en-US" dirty="0"/>
          </a:p>
        </p:txBody>
      </p:sp>
    </p:spTree>
    <p:extLst>
      <p:ext uri="{BB962C8B-B14F-4D97-AF65-F5344CB8AC3E}">
        <p14:creationId xmlns:p14="http://schemas.microsoft.com/office/powerpoint/2010/main" val="89138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3BED-D8CB-0A42-B4A1-093BBA52C85C}"/>
              </a:ext>
            </a:extLst>
          </p:cNvPr>
          <p:cNvSpPr>
            <a:spLocks noGrp="1"/>
          </p:cNvSpPr>
          <p:nvPr>
            <p:ph type="title"/>
          </p:nvPr>
        </p:nvSpPr>
        <p:spPr/>
        <p:txBody>
          <a:bodyPr/>
          <a:lstStyle/>
          <a:p>
            <a:r>
              <a:rPr lang="en-US" dirty="0"/>
              <a:t>Bonus Slide</a:t>
            </a:r>
            <a:br>
              <a:rPr lang="en-US" dirty="0"/>
            </a:br>
            <a:r>
              <a:rPr lang="en-US" dirty="0"/>
              <a:t>SCV Water 5-year Anniversary Video</a:t>
            </a:r>
          </a:p>
        </p:txBody>
      </p:sp>
      <p:sp>
        <p:nvSpPr>
          <p:cNvPr id="4" name="Content Placeholder 3">
            <a:extLst>
              <a:ext uri="{FF2B5EF4-FFF2-40B4-BE49-F238E27FC236}">
                <a16:creationId xmlns:a16="http://schemas.microsoft.com/office/drawing/2014/main" id="{013F10A2-F9E7-3B9D-5549-CB9BCA47A768}"/>
              </a:ext>
            </a:extLst>
          </p:cNvPr>
          <p:cNvSpPr>
            <a:spLocks noGrp="1"/>
          </p:cNvSpPr>
          <p:nvPr>
            <p:ph sz="half" idx="2"/>
          </p:nvPr>
        </p:nvSpPr>
        <p:spPr>
          <a:xfrm>
            <a:off x="1899821" y="2743199"/>
            <a:ext cx="9453979" cy="3433763"/>
          </a:xfrm>
        </p:spPr>
        <p:txBody>
          <a:bodyPr/>
          <a:lstStyle/>
          <a:p>
            <a:pPr marL="0" indent="0">
              <a:buNone/>
            </a:pPr>
            <a:r>
              <a:rPr lang="en-US" sz="54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https://youtu.be/Jd0lySEHd0g</a:t>
            </a:r>
            <a:endParaRPr lang="en-US" sz="54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8965234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ection Title Pag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VWater_Simplified_16.9.potx" id="{104F13C0-7637-49B0-B236-94477B788FEB}" vid="{22EFB4C4-1876-4622-BF7F-98A272A33A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TotalTime>
  <Words>1225</Words>
  <Application>Microsoft Office PowerPoint</Application>
  <PresentationFormat>Widescreen</PresentationFormat>
  <Paragraphs>108</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Trebuchet MS</vt:lpstr>
      <vt:lpstr>Wingdings</vt:lpstr>
      <vt:lpstr>Office Theme</vt:lpstr>
      <vt:lpstr>SCV Water  Matt Stone  Urban Water Institute February, 2023 </vt:lpstr>
      <vt:lpstr>SCV Water Story</vt:lpstr>
      <vt:lpstr>Vision, Mission, Goals</vt:lpstr>
      <vt:lpstr>The Unexpected Inevitably Happens</vt:lpstr>
      <vt:lpstr>SCV Water PFAS Timeline</vt:lpstr>
      <vt:lpstr>PFAS Impacts and Drought Response</vt:lpstr>
      <vt:lpstr>How Does This Inform New Generational Investments in Reliability?</vt:lpstr>
      <vt:lpstr>Bonus Slide SCV Water 5-year Anniversary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 1</dc:creator>
  <cp:lastModifiedBy>Marissa Cordero</cp:lastModifiedBy>
  <cp:revision>219</cp:revision>
  <dcterms:created xsi:type="dcterms:W3CDTF">2023-02-18T00:17:20Z</dcterms:created>
  <dcterms:modified xsi:type="dcterms:W3CDTF">2023-02-21T17:10:41Z</dcterms:modified>
</cp:coreProperties>
</file>