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2" r:id="rId5"/>
    <p:sldId id="259" r:id="rId6"/>
    <p:sldId id="260"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6F3F2-18A1-4D70-9E92-1BF2D0909548}" v="12" dt="2023-02-18T01:35:36.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111" d="100"/>
          <a:sy n="111"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76D5F-BE14-420D-AE79-AB88156061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A5C108-E7CD-4B9E-B30D-6B95C6922FA9}">
      <dgm:prSet/>
      <dgm:spPr/>
      <dgm:t>
        <a:bodyPr/>
        <a:lstStyle/>
        <a:p>
          <a:r>
            <a:rPr lang="en-US" b="1" dirty="0"/>
            <a:t>Who’s on Beat, Who’s off Beat, Who’s Not Part of the Beat? Featuring the need for and current state of the relationship between city and county decision makers and water agency decision makers.</a:t>
          </a:r>
        </a:p>
      </dgm:t>
    </dgm:pt>
    <dgm:pt modelId="{0518339A-4D2B-4540-A19E-E106229269D6}" type="parTrans" cxnId="{70B5C1CA-371F-48A5-BD88-E72C00461260}">
      <dgm:prSet/>
      <dgm:spPr/>
      <dgm:t>
        <a:bodyPr/>
        <a:lstStyle/>
        <a:p>
          <a:endParaRPr lang="en-US"/>
        </a:p>
      </dgm:t>
    </dgm:pt>
    <dgm:pt modelId="{048F46BE-E66B-4250-B43B-26DE8534F484}" type="sibTrans" cxnId="{70B5C1CA-371F-48A5-BD88-E72C00461260}">
      <dgm:prSet/>
      <dgm:spPr/>
      <dgm:t>
        <a:bodyPr/>
        <a:lstStyle/>
        <a:p>
          <a:endParaRPr lang="en-US"/>
        </a:p>
      </dgm:t>
    </dgm:pt>
    <dgm:pt modelId="{F72EE09D-6F45-4DAF-8FBF-E944201CF960}">
      <dgm:prSet/>
      <dgm:spPr/>
      <dgm:t>
        <a:bodyPr/>
        <a:lstStyle/>
        <a:p>
          <a:r>
            <a:rPr lang="en-US" b="1" dirty="0"/>
            <a:t>Mayor Deborah Robertson, City of Rialto</a:t>
          </a:r>
        </a:p>
      </dgm:t>
    </dgm:pt>
    <dgm:pt modelId="{8529F8E7-6B96-4C10-8274-DA968451F01F}" type="parTrans" cxnId="{51255033-A941-4016-92BB-A867E0BBA370}">
      <dgm:prSet/>
      <dgm:spPr/>
      <dgm:t>
        <a:bodyPr/>
        <a:lstStyle/>
        <a:p>
          <a:endParaRPr lang="en-US"/>
        </a:p>
      </dgm:t>
    </dgm:pt>
    <dgm:pt modelId="{676E76F2-C053-4366-872C-D587300A7E7D}" type="sibTrans" cxnId="{51255033-A941-4016-92BB-A867E0BBA370}">
      <dgm:prSet/>
      <dgm:spPr/>
      <dgm:t>
        <a:bodyPr/>
        <a:lstStyle/>
        <a:p>
          <a:endParaRPr lang="en-US"/>
        </a:p>
      </dgm:t>
    </dgm:pt>
    <dgm:pt modelId="{2B874591-3204-49B0-8580-4FEB9F6629C5}">
      <dgm:prSet/>
      <dgm:spPr/>
      <dgm:t>
        <a:bodyPr/>
        <a:lstStyle/>
        <a:p>
          <a:r>
            <a:rPr lang="en-US" b="1" dirty="0"/>
            <a:t>Mayor Patricia Lock Dawson, City of Riverside</a:t>
          </a:r>
        </a:p>
      </dgm:t>
    </dgm:pt>
    <dgm:pt modelId="{63E709C0-C4D0-4CFC-A530-374F88BE488E}" type="parTrans" cxnId="{81CD5E25-A8F5-400B-8B6D-53345A6B6D6C}">
      <dgm:prSet/>
      <dgm:spPr/>
      <dgm:t>
        <a:bodyPr/>
        <a:lstStyle/>
        <a:p>
          <a:endParaRPr lang="en-US"/>
        </a:p>
      </dgm:t>
    </dgm:pt>
    <dgm:pt modelId="{D09A7AC5-0562-4D03-B7CA-158FF5D8C4DF}" type="sibTrans" cxnId="{81CD5E25-A8F5-400B-8B6D-53345A6B6D6C}">
      <dgm:prSet/>
      <dgm:spPr/>
      <dgm:t>
        <a:bodyPr/>
        <a:lstStyle/>
        <a:p>
          <a:endParaRPr lang="en-US"/>
        </a:p>
      </dgm:t>
    </dgm:pt>
    <dgm:pt modelId="{27B8A2F8-4754-459D-927F-117F9152F068}">
      <dgm:prSet/>
      <dgm:spPr/>
      <dgm:t>
        <a:bodyPr/>
        <a:lstStyle/>
        <a:p>
          <a:r>
            <a:rPr lang="en-US" b="1" dirty="0"/>
            <a:t>Mayor Jeremy Smith, City of Canyon Lake</a:t>
          </a:r>
        </a:p>
      </dgm:t>
    </dgm:pt>
    <dgm:pt modelId="{CCFB7AFB-33D6-4875-8103-D4ABA4578B2F}" type="parTrans" cxnId="{1F08DA6E-B5CF-47E2-A697-DEF19AC2876F}">
      <dgm:prSet/>
      <dgm:spPr/>
      <dgm:t>
        <a:bodyPr/>
        <a:lstStyle/>
        <a:p>
          <a:endParaRPr lang="en-US"/>
        </a:p>
      </dgm:t>
    </dgm:pt>
    <dgm:pt modelId="{89A0E330-8C4D-4A76-9783-CF4FBED69B26}" type="sibTrans" cxnId="{1F08DA6E-B5CF-47E2-A697-DEF19AC2876F}">
      <dgm:prSet/>
      <dgm:spPr/>
      <dgm:t>
        <a:bodyPr/>
        <a:lstStyle/>
        <a:p>
          <a:endParaRPr lang="en-US"/>
        </a:p>
      </dgm:t>
    </dgm:pt>
    <dgm:pt modelId="{892658C0-7971-44CE-B796-FA13BACCC29F}">
      <dgm:prSet/>
      <dgm:spPr/>
      <dgm:t>
        <a:bodyPr/>
        <a:lstStyle/>
        <a:p>
          <a:r>
            <a:rPr lang="en-US" b="1" dirty="0"/>
            <a:t>Co-Moderators: Ane Deister, UWI Executive Director </a:t>
          </a:r>
        </a:p>
      </dgm:t>
    </dgm:pt>
    <dgm:pt modelId="{86E44D50-A0C0-46B8-93FD-163976376EBD}" type="parTrans" cxnId="{5DE54289-CAC9-4DDF-A550-CF39D031DA1F}">
      <dgm:prSet/>
      <dgm:spPr/>
      <dgm:t>
        <a:bodyPr/>
        <a:lstStyle/>
        <a:p>
          <a:endParaRPr lang="en-US"/>
        </a:p>
      </dgm:t>
    </dgm:pt>
    <dgm:pt modelId="{005051B1-5CF0-45EF-BF34-5E9347E9FD6A}" type="sibTrans" cxnId="{5DE54289-CAC9-4DDF-A550-CF39D031DA1F}">
      <dgm:prSet/>
      <dgm:spPr/>
      <dgm:t>
        <a:bodyPr/>
        <a:lstStyle/>
        <a:p>
          <a:endParaRPr lang="en-US"/>
        </a:p>
      </dgm:t>
    </dgm:pt>
    <dgm:pt modelId="{0DC3AB62-260B-400F-94DF-BADE5741072F}">
      <dgm:prSet/>
      <dgm:spPr/>
      <dgm:t>
        <a:bodyPr/>
        <a:lstStyle/>
        <a:p>
          <a:r>
            <a:rPr lang="en-US" b="1" dirty="0"/>
            <a:t>Steve </a:t>
          </a:r>
          <a:r>
            <a:rPr lang="en-US" b="1" dirty="0" err="1"/>
            <a:t>Bucknam</a:t>
          </a:r>
          <a:r>
            <a:rPr lang="en-US" b="1" dirty="0"/>
            <a:t>, President, </a:t>
          </a:r>
          <a:r>
            <a:rPr lang="en-US" b="1" dirty="0" err="1"/>
            <a:t>Bucknam</a:t>
          </a:r>
          <a:r>
            <a:rPr lang="en-US" b="1" dirty="0"/>
            <a:t> &amp; Associates</a:t>
          </a:r>
        </a:p>
      </dgm:t>
    </dgm:pt>
    <dgm:pt modelId="{6B4BB1B4-7AF0-4822-9B24-041F81A2DC0F}" type="parTrans" cxnId="{98FB87A0-35BF-4674-BD1E-89FE77FB3AB1}">
      <dgm:prSet/>
      <dgm:spPr/>
      <dgm:t>
        <a:bodyPr/>
        <a:lstStyle/>
        <a:p>
          <a:endParaRPr lang="en-US"/>
        </a:p>
      </dgm:t>
    </dgm:pt>
    <dgm:pt modelId="{2035AB48-8E8E-4460-A793-75EF25E42977}" type="sibTrans" cxnId="{98FB87A0-35BF-4674-BD1E-89FE77FB3AB1}">
      <dgm:prSet/>
      <dgm:spPr/>
      <dgm:t>
        <a:bodyPr/>
        <a:lstStyle/>
        <a:p>
          <a:endParaRPr lang="en-US"/>
        </a:p>
      </dgm:t>
    </dgm:pt>
    <dgm:pt modelId="{B8591702-1B03-4D48-BDC4-694650BE2DE7}" type="pres">
      <dgm:prSet presAssocID="{D5676D5F-BE14-420D-AE79-AB8815606173}" presName="linear" presStyleCnt="0">
        <dgm:presLayoutVars>
          <dgm:animLvl val="lvl"/>
          <dgm:resizeHandles val="exact"/>
        </dgm:presLayoutVars>
      </dgm:prSet>
      <dgm:spPr/>
    </dgm:pt>
    <dgm:pt modelId="{7EABACB6-325B-42A7-AC2D-9F573DF0E97F}" type="pres">
      <dgm:prSet presAssocID="{59A5C108-E7CD-4B9E-B30D-6B95C6922FA9}" presName="parentText" presStyleLbl="node1" presStyleIdx="0" presStyleCnt="6">
        <dgm:presLayoutVars>
          <dgm:chMax val="0"/>
          <dgm:bulletEnabled val="1"/>
        </dgm:presLayoutVars>
      </dgm:prSet>
      <dgm:spPr/>
    </dgm:pt>
    <dgm:pt modelId="{CD0181F2-994A-4FE7-A30A-0A1582BD1780}" type="pres">
      <dgm:prSet presAssocID="{048F46BE-E66B-4250-B43B-26DE8534F484}" presName="spacer" presStyleCnt="0"/>
      <dgm:spPr/>
    </dgm:pt>
    <dgm:pt modelId="{07278B4B-544B-4D52-BE19-163EF39C4B36}" type="pres">
      <dgm:prSet presAssocID="{F72EE09D-6F45-4DAF-8FBF-E944201CF960}" presName="parentText" presStyleLbl="node1" presStyleIdx="1" presStyleCnt="6">
        <dgm:presLayoutVars>
          <dgm:chMax val="0"/>
          <dgm:bulletEnabled val="1"/>
        </dgm:presLayoutVars>
      </dgm:prSet>
      <dgm:spPr/>
    </dgm:pt>
    <dgm:pt modelId="{2BD65DD7-525C-47C5-8E9E-34A9AAAFF78C}" type="pres">
      <dgm:prSet presAssocID="{676E76F2-C053-4366-872C-D587300A7E7D}" presName="spacer" presStyleCnt="0"/>
      <dgm:spPr/>
    </dgm:pt>
    <dgm:pt modelId="{174C7438-D44A-437A-B8C4-BBDFB20264E6}" type="pres">
      <dgm:prSet presAssocID="{2B874591-3204-49B0-8580-4FEB9F6629C5}" presName="parentText" presStyleLbl="node1" presStyleIdx="2" presStyleCnt="6">
        <dgm:presLayoutVars>
          <dgm:chMax val="0"/>
          <dgm:bulletEnabled val="1"/>
        </dgm:presLayoutVars>
      </dgm:prSet>
      <dgm:spPr/>
    </dgm:pt>
    <dgm:pt modelId="{C7CB37D7-94A3-417A-9291-1B5909988939}" type="pres">
      <dgm:prSet presAssocID="{D09A7AC5-0562-4D03-B7CA-158FF5D8C4DF}" presName="spacer" presStyleCnt="0"/>
      <dgm:spPr/>
    </dgm:pt>
    <dgm:pt modelId="{DAF2CDB1-E3D9-411F-940C-A5DFAA52FD2D}" type="pres">
      <dgm:prSet presAssocID="{27B8A2F8-4754-459D-927F-117F9152F068}" presName="parentText" presStyleLbl="node1" presStyleIdx="3" presStyleCnt="6">
        <dgm:presLayoutVars>
          <dgm:chMax val="0"/>
          <dgm:bulletEnabled val="1"/>
        </dgm:presLayoutVars>
      </dgm:prSet>
      <dgm:spPr/>
    </dgm:pt>
    <dgm:pt modelId="{47596350-4882-473C-B042-A24B2A8097F3}" type="pres">
      <dgm:prSet presAssocID="{89A0E330-8C4D-4A76-9783-CF4FBED69B26}" presName="spacer" presStyleCnt="0"/>
      <dgm:spPr/>
    </dgm:pt>
    <dgm:pt modelId="{6071441C-7D84-4597-8FAB-8644D768DC46}" type="pres">
      <dgm:prSet presAssocID="{892658C0-7971-44CE-B796-FA13BACCC29F}" presName="parentText" presStyleLbl="node1" presStyleIdx="4" presStyleCnt="6">
        <dgm:presLayoutVars>
          <dgm:chMax val="0"/>
          <dgm:bulletEnabled val="1"/>
        </dgm:presLayoutVars>
      </dgm:prSet>
      <dgm:spPr/>
    </dgm:pt>
    <dgm:pt modelId="{A34A9323-49DE-4B3A-9ED9-7BC4206EAE6C}" type="pres">
      <dgm:prSet presAssocID="{005051B1-5CF0-45EF-BF34-5E9347E9FD6A}" presName="spacer" presStyleCnt="0"/>
      <dgm:spPr/>
    </dgm:pt>
    <dgm:pt modelId="{681A76BE-FACB-447C-9960-D7F356976C2C}" type="pres">
      <dgm:prSet presAssocID="{0DC3AB62-260B-400F-94DF-BADE5741072F}" presName="parentText" presStyleLbl="node1" presStyleIdx="5" presStyleCnt="6">
        <dgm:presLayoutVars>
          <dgm:chMax val="0"/>
          <dgm:bulletEnabled val="1"/>
        </dgm:presLayoutVars>
      </dgm:prSet>
      <dgm:spPr/>
    </dgm:pt>
  </dgm:ptLst>
  <dgm:cxnLst>
    <dgm:cxn modelId="{E10CA016-5516-431D-9F8E-4B04BB0D27E6}" type="presOf" srcId="{27B8A2F8-4754-459D-927F-117F9152F068}" destId="{DAF2CDB1-E3D9-411F-940C-A5DFAA52FD2D}" srcOrd="0" destOrd="0" presId="urn:microsoft.com/office/officeart/2005/8/layout/vList2"/>
    <dgm:cxn modelId="{81CD5E25-A8F5-400B-8B6D-53345A6B6D6C}" srcId="{D5676D5F-BE14-420D-AE79-AB8815606173}" destId="{2B874591-3204-49B0-8580-4FEB9F6629C5}" srcOrd="2" destOrd="0" parTransId="{63E709C0-C4D0-4CFC-A530-374F88BE488E}" sibTransId="{D09A7AC5-0562-4D03-B7CA-158FF5D8C4DF}"/>
    <dgm:cxn modelId="{51255033-A941-4016-92BB-A867E0BBA370}" srcId="{D5676D5F-BE14-420D-AE79-AB8815606173}" destId="{F72EE09D-6F45-4DAF-8FBF-E944201CF960}" srcOrd="1" destOrd="0" parTransId="{8529F8E7-6B96-4C10-8274-DA968451F01F}" sibTransId="{676E76F2-C053-4366-872C-D587300A7E7D}"/>
    <dgm:cxn modelId="{DF3F115E-F2B0-437B-ADCA-5176ABB2E473}" type="presOf" srcId="{2B874591-3204-49B0-8580-4FEB9F6629C5}" destId="{174C7438-D44A-437A-B8C4-BBDFB20264E6}" srcOrd="0" destOrd="0" presId="urn:microsoft.com/office/officeart/2005/8/layout/vList2"/>
    <dgm:cxn modelId="{952F6F63-3672-448E-BA2F-E1D3C9AC20DB}" type="presOf" srcId="{D5676D5F-BE14-420D-AE79-AB8815606173}" destId="{B8591702-1B03-4D48-BDC4-694650BE2DE7}" srcOrd="0" destOrd="0" presId="urn:microsoft.com/office/officeart/2005/8/layout/vList2"/>
    <dgm:cxn modelId="{1F08DA6E-B5CF-47E2-A697-DEF19AC2876F}" srcId="{D5676D5F-BE14-420D-AE79-AB8815606173}" destId="{27B8A2F8-4754-459D-927F-117F9152F068}" srcOrd="3" destOrd="0" parTransId="{CCFB7AFB-33D6-4875-8103-D4ABA4578B2F}" sibTransId="{89A0E330-8C4D-4A76-9783-CF4FBED69B26}"/>
    <dgm:cxn modelId="{5DC72F7F-88CF-4959-BBED-9A72940C193D}" type="presOf" srcId="{F72EE09D-6F45-4DAF-8FBF-E944201CF960}" destId="{07278B4B-544B-4D52-BE19-163EF39C4B36}" srcOrd="0" destOrd="0" presId="urn:microsoft.com/office/officeart/2005/8/layout/vList2"/>
    <dgm:cxn modelId="{5DE54289-CAC9-4DDF-A550-CF39D031DA1F}" srcId="{D5676D5F-BE14-420D-AE79-AB8815606173}" destId="{892658C0-7971-44CE-B796-FA13BACCC29F}" srcOrd="4" destOrd="0" parTransId="{86E44D50-A0C0-46B8-93FD-163976376EBD}" sibTransId="{005051B1-5CF0-45EF-BF34-5E9347E9FD6A}"/>
    <dgm:cxn modelId="{98FB87A0-35BF-4674-BD1E-89FE77FB3AB1}" srcId="{D5676D5F-BE14-420D-AE79-AB8815606173}" destId="{0DC3AB62-260B-400F-94DF-BADE5741072F}" srcOrd="5" destOrd="0" parTransId="{6B4BB1B4-7AF0-4822-9B24-041F81A2DC0F}" sibTransId="{2035AB48-8E8E-4460-A793-75EF25E42977}"/>
    <dgm:cxn modelId="{F90176BD-2B56-4E21-9638-39EA87DD0467}" type="presOf" srcId="{0DC3AB62-260B-400F-94DF-BADE5741072F}" destId="{681A76BE-FACB-447C-9960-D7F356976C2C}" srcOrd="0" destOrd="0" presId="urn:microsoft.com/office/officeart/2005/8/layout/vList2"/>
    <dgm:cxn modelId="{70B5C1CA-371F-48A5-BD88-E72C00461260}" srcId="{D5676D5F-BE14-420D-AE79-AB8815606173}" destId="{59A5C108-E7CD-4B9E-B30D-6B95C6922FA9}" srcOrd="0" destOrd="0" parTransId="{0518339A-4D2B-4540-A19E-E106229269D6}" sibTransId="{048F46BE-E66B-4250-B43B-26DE8534F484}"/>
    <dgm:cxn modelId="{8A6C43CF-CF1E-4A44-8EC9-061B1A60774D}" type="presOf" srcId="{59A5C108-E7CD-4B9E-B30D-6B95C6922FA9}" destId="{7EABACB6-325B-42A7-AC2D-9F573DF0E97F}" srcOrd="0" destOrd="0" presId="urn:microsoft.com/office/officeart/2005/8/layout/vList2"/>
    <dgm:cxn modelId="{FEB5D2DC-DECC-4329-BBA7-8395F0456676}" type="presOf" srcId="{892658C0-7971-44CE-B796-FA13BACCC29F}" destId="{6071441C-7D84-4597-8FAB-8644D768DC46}" srcOrd="0" destOrd="0" presId="urn:microsoft.com/office/officeart/2005/8/layout/vList2"/>
    <dgm:cxn modelId="{A81B1242-E379-452A-B2CB-89AA41322700}" type="presParOf" srcId="{B8591702-1B03-4D48-BDC4-694650BE2DE7}" destId="{7EABACB6-325B-42A7-AC2D-9F573DF0E97F}" srcOrd="0" destOrd="0" presId="urn:microsoft.com/office/officeart/2005/8/layout/vList2"/>
    <dgm:cxn modelId="{2F5A0FB0-7356-434E-BB52-CD33B0172D20}" type="presParOf" srcId="{B8591702-1B03-4D48-BDC4-694650BE2DE7}" destId="{CD0181F2-994A-4FE7-A30A-0A1582BD1780}" srcOrd="1" destOrd="0" presId="urn:microsoft.com/office/officeart/2005/8/layout/vList2"/>
    <dgm:cxn modelId="{EAC5576E-4B17-4CE5-A4F5-A97FD2739600}" type="presParOf" srcId="{B8591702-1B03-4D48-BDC4-694650BE2DE7}" destId="{07278B4B-544B-4D52-BE19-163EF39C4B36}" srcOrd="2" destOrd="0" presId="urn:microsoft.com/office/officeart/2005/8/layout/vList2"/>
    <dgm:cxn modelId="{DE0BF3A9-ECF4-4F9F-A014-5F60F4DB96C6}" type="presParOf" srcId="{B8591702-1B03-4D48-BDC4-694650BE2DE7}" destId="{2BD65DD7-525C-47C5-8E9E-34A9AAAFF78C}" srcOrd="3" destOrd="0" presId="urn:microsoft.com/office/officeart/2005/8/layout/vList2"/>
    <dgm:cxn modelId="{24C4CE15-A99B-471A-8556-D6401B69282E}" type="presParOf" srcId="{B8591702-1B03-4D48-BDC4-694650BE2DE7}" destId="{174C7438-D44A-437A-B8C4-BBDFB20264E6}" srcOrd="4" destOrd="0" presId="urn:microsoft.com/office/officeart/2005/8/layout/vList2"/>
    <dgm:cxn modelId="{A9452886-9087-4D08-B72D-F3557F17C872}" type="presParOf" srcId="{B8591702-1B03-4D48-BDC4-694650BE2DE7}" destId="{C7CB37D7-94A3-417A-9291-1B5909988939}" srcOrd="5" destOrd="0" presId="urn:microsoft.com/office/officeart/2005/8/layout/vList2"/>
    <dgm:cxn modelId="{999531D4-35EE-40F3-89FE-5A08E5055778}" type="presParOf" srcId="{B8591702-1B03-4D48-BDC4-694650BE2DE7}" destId="{DAF2CDB1-E3D9-411F-940C-A5DFAA52FD2D}" srcOrd="6" destOrd="0" presId="urn:microsoft.com/office/officeart/2005/8/layout/vList2"/>
    <dgm:cxn modelId="{5C0A524A-5F7F-4A11-A8F3-840AB2B9C125}" type="presParOf" srcId="{B8591702-1B03-4D48-BDC4-694650BE2DE7}" destId="{47596350-4882-473C-B042-A24B2A8097F3}" srcOrd="7" destOrd="0" presId="urn:microsoft.com/office/officeart/2005/8/layout/vList2"/>
    <dgm:cxn modelId="{A5DD0D8C-7B0D-4D4D-9B12-83F33EC74237}" type="presParOf" srcId="{B8591702-1B03-4D48-BDC4-694650BE2DE7}" destId="{6071441C-7D84-4597-8FAB-8644D768DC46}" srcOrd="8" destOrd="0" presId="urn:microsoft.com/office/officeart/2005/8/layout/vList2"/>
    <dgm:cxn modelId="{0ECA2C77-AD75-4A70-8072-0AC704198E69}" type="presParOf" srcId="{B8591702-1B03-4D48-BDC4-694650BE2DE7}" destId="{A34A9323-49DE-4B3A-9ED9-7BC4206EAE6C}" srcOrd="9" destOrd="0" presId="urn:microsoft.com/office/officeart/2005/8/layout/vList2"/>
    <dgm:cxn modelId="{9B02BB0C-9A44-42CC-A6E7-223C58C679B6}" type="presParOf" srcId="{B8591702-1B03-4D48-BDC4-694650BE2DE7}" destId="{681A76BE-FACB-447C-9960-D7F356976C2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F8132-BA50-4DCE-A8F9-157DD373B376}"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CAFA44D3-C834-4AF3-AE25-D7E8D5293D17}">
      <dgm:prSet custT="1"/>
      <dgm:spPr/>
      <dgm:t>
        <a:bodyPr/>
        <a:lstStyle/>
        <a:p>
          <a:r>
            <a:rPr lang="en-US" sz="2800" b="1" dirty="0"/>
            <a:t>What could go wrong?</a:t>
          </a:r>
        </a:p>
      </dgm:t>
    </dgm:pt>
    <dgm:pt modelId="{225422EC-7461-4213-860E-97BDC0659701}" type="parTrans" cxnId="{DEC9082B-F5F8-48DA-A30E-9E342E2A6BE3}">
      <dgm:prSet/>
      <dgm:spPr/>
      <dgm:t>
        <a:bodyPr/>
        <a:lstStyle/>
        <a:p>
          <a:endParaRPr lang="en-US"/>
        </a:p>
      </dgm:t>
    </dgm:pt>
    <dgm:pt modelId="{53DB145B-BAD6-4ACD-B741-D946C6584CFA}" type="sibTrans" cxnId="{DEC9082B-F5F8-48DA-A30E-9E342E2A6BE3}">
      <dgm:prSet/>
      <dgm:spPr/>
      <dgm:t>
        <a:bodyPr/>
        <a:lstStyle/>
        <a:p>
          <a:endParaRPr lang="en-US"/>
        </a:p>
      </dgm:t>
    </dgm:pt>
    <dgm:pt modelId="{9DBA9036-A8D0-4154-BFC2-ED22F26713F2}">
      <dgm:prSet custT="1"/>
      <dgm:spPr/>
      <dgm:t>
        <a:bodyPr/>
        <a:lstStyle/>
        <a:p>
          <a:r>
            <a:rPr lang="en-US" sz="1800" b="1" dirty="0"/>
            <a:t>Are the regulations, ordinances, time- tables and jurisdictional authorities all lined up, nicely synced?</a:t>
          </a:r>
        </a:p>
      </dgm:t>
    </dgm:pt>
    <dgm:pt modelId="{C2B30FDF-C86E-4049-A678-8C2700CC9B19}" type="parTrans" cxnId="{1B9A1AF8-17E3-4B66-8D4E-CCE96D20765F}">
      <dgm:prSet/>
      <dgm:spPr/>
      <dgm:t>
        <a:bodyPr/>
        <a:lstStyle/>
        <a:p>
          <a:endParaRPr lang="en-US"/>
        </a:p>
      </dgm:t>
    </dgm:pt>
    <dgm:pt modelId="{8ADF57E7-713C-4FF6-A43B-82B59B9FEAAA}" type="sibTrans" cxnId="{1B9A1AF8-17E3-4B66-8D4E-CCE96D20765F}">
      <dgm:prSet/>
      <dgm:spPr/>
      <dgm:t>
        <a:bodyPr/>
        <a:lstStyle/>
        <a:p>
          <a:endParaRPr lang="en-US"/>
        </a:p>
      </dgm:t>
    </dgm:pt>
    <dgm:pt modelId="{EE4FA1B6-F4E9-4A12-9D4A-689DD337D5A4}">
      <dgm:prSet custT="1"/>
      <dgm:spPr/>
      <dgm:t>
        <a:bodyPr/>
        <a:lstStyle/>
        <a:p>
          <a:r>
            <a:rPr lang="en-US" sz="2000" b="1" dirty="0"/>
            <a:t>Are there hiccups in the process?</a:t>
          </a:r>
        </a:p>
      </dgm:t>
    </dgm:pt>
    <dgm:pt modelId="{46B528CE-FD8E-4EEA-A5BD-B0DADB417A9B}" type="parTrans" cxnId="{DB4098EF-38EB-4D3D-9C29-BD6EE12C0D3F}">
      <dgm:prSet/>
      <dgm:spPr/>
      <dgm:t>
        <a:bodyPr/>
        <a:lstStyle/>
        <a:p>
          <a:endParaRPr lang="en-US"/>
        </a:p>
      </dgm:t>
    </dgm:pt>
    <dgm:pt modelId="{E143B0AC-FA56-4BEB-B3B6-84430FCB2EA9}" type="sibTrans" cxnId="{DB4098EF-38EB-4D3D-9C29-BD6EE12C0D3F}">
      <dgm:prSet/>
      <dgm:spPr/>
      <dgm:t>
        <a:bodyPr/>
        <a:lstStyle/>
        <a:p>
          <a:endParaRPr lang="en-US"/>
        </a:p>
      </dgm:t>
    </dgm:pt>
    <dgm:pt modelId="{60B769F9-639A-45FF-9F49-4B0FC715D299}">
      <dgm:prSet custT="1"/>
      <dgm:spPr/>
      <dgm:t>
        <a:bodyPr/>
        <a:lstStyle/>
        <a:p>
          <a:r>
            <a:rPr lang="en-US" sz="1900" b="1" dirty="0"/>
            <a:t>Is it typical for city councils / county boards of supervisors to convene planning/approval activities with water utility officials?</a:t>
          </a:r>
        </a:p>
      </dgm:t>
    </dgm:pt>
    <dgm:pt modelId="{7C235F3C-686F-4CC9-87CF-85983DA5224A}" type="parTrans" cxnId="{DB44BAAF-3923-42BA-B92F-5B32785FC7C6}">
      <dgm:prSet/>
      <dgm:spPr/>
      <dgm:t>
        <a:bodyPr/>
        <a:lstStyle/>
        <a:p>
          <a:endParaRPr lang="en-US"/>
        </a:p>
      </dgm:t>
    </dgm:pt>
    <dgm:pt modelId="{1773B0D7-4627-4809-A378-C47537CA57F8}" type="sibTrans" cxnId="{DB44BAAF-3923-42BA-B92F-5B32785FC7C6}">
      <dgm:prSet/>
      <dgm:spPr/>
      <dgm:t>
        <a:bodyPr/>
        <a:lstStyle/>
        <a:p>
          <a:endParaRPr lang="en-US"/>
        </a:p>
      </dgm:t>
    </dgm:pt>
    <dgm:pt modelId="{400C71EA-3B27-4076-8926-B5DE41175493}">
      <dgm:prSet custT="1"/>
      <dgm:spPr/>
      <dgm:t>
        <a:bodyPr/>
        <a:lstStyle/>
        <a:p>
          <a:r>
            <a:rPr lang="en-US" sz="2000" b="1" dirty="0"/>
            <a:t>Are there instances where approvals and commitments may have been given and then had to be rescinded?</a:t>
          </a:r>
        </a:p>
      </dgm:t>
    </dgm:pt>
    <dgm:pt modelId="{5602A62B-E3FE-4281-97C6-03A2FAA8ABF3}" type="parTrans" cxnId="{21097543-E741-4CBD-9EC3-4BD63187572A}">
      <dgm:prSet/>
      <dgm:spPr/>
      <dgm:t>
        <a:bodyPr/>
        <a:lstStyle/>
        <a:p>
          <a:endParaRPr lang="en-US"/>
        </a:p>
      </dgm:t>
    </dgm:pt>
    <dgm:pt modelId="{B0A05F0A-C673-44EF-BDCF-635CBD09420B}" type="sibTrans" cxnId="{21097543-E741-4CBD-9EC3-4BD63187572A}">
      <dgm:prSet/>
      <dgm:spPr/>
      <dgm:t>
        <a:bodyPr/>
        <a:lstStyle/>
        <a:p>
          <a:endParaRPr lang="en-US"/>
        </a:p>
      </dgm:t>
    </dgm:pt>
    <dgm:pt modelId="{F7D2FF2D-23AB-4E03-927E-378CA73A94D9}">
      <dgm:prSet/>
      <dgm:spPr/>
      <dgm:t>
        <a:bodyPr/>
        <a:lstStyle/>
        <a:p>
          <a:r>
            <a:rPr lang="en-US" b="1" dirty="0"/>
            <a:t>Are there instances of well managed collaboration?</a:t>
          </a:r>
        </a:p>
      </dgm:t>
    </dgm:pt>
    <dgm:pt modelId="{9E228729-7CD1-4C23-AF28-BF814C64D8FE}" type="parTrans" cxnId="{9BB66C72-C7BD-4DFE-81D0-F2420675D45F}">
      <dgm:prSet/>
      <dgm:spPr/>
      <dgm:t>
        <a:bodyPr/>
        <a:lstStyle/>
        <a:p>
          <a:endParaRPr lang="en-US"/>
        </a:p>
      </dgm:t>
    </dgm:pt>
    <dgm:pt modelId="{610D3AC2-A2D7-4869-811F-B975460C2E96}" type="sibTrans" cxnId="{9BB66C72-C7BD-4DFE-81D0-F2420675D45F}">
      <dgm:prSet/>
      <dgm:spPr/>
      <dgm:t>
        <a:bodyPr/>
        <a:lstStyle/>
        <a:p>
          <a:endParaRPr lang="en-US"/>
        </a:p>
      </dgm:t>
    </dgm:pt>
    <dgm:pt modelId="{A662E2A7-1E6C-458A-B52A-5F9A334361E7}" type="pres">
      <dgm:prSet presAssocID="{633F8132-BA50-4DCE-A8F9-157DD373B376}" presName="Name0" presStyleCnt="0">
        <dgm:presLayoutVars>
          <dgm:dir/>
          <dgm:animLvl val="lvl"/>
          <dgm:resizeHandles val="exact"/>
        </dgm:presLayoutVars>
      </dgm:prSet>
      <dgm:spPr/>
    </dgm:pt>
    <dgm:pt modelId="{8719CB21-B4E3-48D4-A432-88D872613CFD}" type="pres">
      <dgm:prSet presAssocID="{F7D2FF2D-23AB-4E03-927E-378CA73A94D9}" presName="boxAndChildren" presStyleCnt="0"/>
      <dgm:spPr/>
    </dgm:pt>
    <dgm:pt modelId="{AADB4C88-C240-4693-BEAB-4E4EC249D6C7}" type="pres">
      <dgm:prSet presAssocID="{F7D2FF2D-23AB-4E03-927E-378CA73A94D9}" presName="parentTextBox" presStyleLbl="node1" presStyleIdx="0" presStyleCnt="6"/>
      <dgm:spPr/>
    </dgm:pt>
    <dgm:pt modelId="{77497E6E-7E43-49E0-B263-C161371E9157}" type="pres">
      <dgm:prSet presAssocID="{B0A05F0A-C673-44EF-BDCF-635CBD09420B}" presName="sp" presStyleCnt="0"/>
      <dgm:spPr/>
    </dgm:pt>
    <dgm:pt modelId="{8C96FBC5-3CD5-4686-ACC9-5C7BAA2123FB}" type="pres">
      <dgm:prSet presAssocID="{400C71EA-3B27-4076-8926-B5DE41175493}" presName="arrowAndChildren" presStyleCnt="0"/>
      <dgm:spPr/>
    </dgm:pt>
    <dgm:pt modelId="{BC13A225-95CA-486A-BCAA-017D1257DFC2}" type="pres">
      <dgm:prSet presAssocID="{400C71EA-3B27-4076-8926-B5DE41175493}" presName="parentTextArrow" presStyleLbl="node1" presStyleIdx="1" presStyleCnt="6"/>
      <dgm:spPr/>
    </dgm:pt>
    <dgm:pt modelId="{5811A078-BA97-4C99-9DD7-64ED36CA724D}" type="pres">
      <dgm:prSet presAssocID="{1773B0D7-4627-4809-A378-C47537CA57F8}" presName="sp" presStyleCnt="0"/>
      <dgm:spPr/>
    </dgm:pt>
    <dgm:pt modelId="{49A40CF4-7BCF-4CE2-A1FC-424DAAE816E4}" type="pres">
      <dgm:prSet presAssocID="{60B769F9-639A-45FF-9F49-4B0FC715D299}" presName="arrowAndChildren" presStyleCnt="0"/>
      <dgm:spPr/>
    </dgm:pt>
    <dgm:pt modelId="{352F7642-E77A-454D-8179-60021117F77E}" type="pres">
      <dgm:prSet presAssocID="{60B769F9-639A-45FF-9F49-4B0FC715D299}" presName="parentTextArrow" presStyleLbl="node1" presStyleIdx="2" presStyleCnt="6"/>
      <dgm:spPr/>
    </dgm:pt>
    <dgm:pt modelId="{13CF8A4F-7270-4DE1-9016-C63E3803BA3C}" type="pres">
      <dgm:prSet presAssocID="{E143B0AC-FA56-4BEB-B3B6-84430FCB2EA9}" presName="sp" presStyleCnt="0"/>
      <dgm:spPr/>
    </dgm:pt>
    <dgm:pt modelId="{9D186397-26A1-4960-800F-8645716DFA00}" type="pres">
      <dgm:prSet presAssocID="{EE4FA1B6-F4E9-4A12-9D4A-689DD337D5A4}" presName="arrowAndChildren" presStyleCnt="0"/>
      <dgm:spPr/>
    </dgm:pt>
    <dgm:pt modelId="{FD06D979-0B96-42D6-BF92-150CFB472B35}" type="pres">
      <dgm:prSet presAssocID="{EE4FA1B6-F4E9-4A12-9D4A-689DD337D5A4}" presName="parentTextArrow" presStyleLbl="node1" presStyleIdx="3" presStyleCnt="6"/>
      <dgm:spPr/>
    </dgm:pt>
    <dgm:pt modelId="{E141BB8F-04F6-432B-A40B-48CEE0D57CFF}" type="pres">
      <dgm:prSet presAssocID="{8ADF57E7-713C-4FF6-A43B-82B59B9FEAAA}" presName="sp" presStyleCnt="0"/>
      <dgm:spPr/>
    </dgm:pt>
    <dgm:pt modelId="{9A167EC3-8537-4C5D-96C2-EDEB15FD9549}" type="pres">
      <dgm:prSet presAssocID="{9DBA9036-A8D0-4154-BFC2-ED22F26713F2}" presName="arrowAndChildren" presStyleCnt="0"/>
      <dgm:spPr/>
    </dgm:pt>
    <dgm:pt modelId="{FCDF29DC-AF74-4642-941E-6AD7DA5E9DEC}" type="pres">
      <dgm:prSet presAssocID="{9DBA9036-A8D0-4154-BFC2-ED22F26713F2}" presName="parentTextArrow" presStyleLbl="node1" presStyleIdx="4" presStyleCnt="6"/>
      <dgm:spPr/>
    </dgm:pt>
    <dgm:pt modelId="{C8AA3AB5-8730-4672-9718-B50FD048452E}" type="pres">
      <dgm:prSet presAssocID="{53DB145B-BAD6-4ACD-B741-D946C6584CFA}" presName="sp" presStyleCnt="0"/>
      <dgm:spPr/>
    </dgm:pt>
    <dgm:pt modelId="{83B7FE34-BBF0-43BE-8A49-7A3F00E0916E}" type="pres">
      <dgm:prSet presAssocID="{CAFA44D3-C834-4AF3-AE25-D7E8D5293D17}" presName="arrowAndChildren" presStyleCnt="0"/>
      <dgm:spPr/>
    </dgm:pt>
    <dgm:pt modelId="{1F4B71C7-5CC0-4F23-B73D-E68C296B7B6E}" type="pres">
      <dgm:prSet presAssocID="{CAFA44D3-C834-4AF3-AE25-D7E8D5293D17}" presName="parentTextArrow" presStyleLbl="node1" presStyleIdx="5" presStyleCnt="6"/>
      <dgm:spPr/>
    </dgm:pt>
  </dgm:ptLst>
  <dgm:cxnLst>
    <dgm:cxn modelId="{735E820F-80E8-4CA7-AC68-8609B9B4AAF4}" type="presOf" srcId="{EE4FA1B6-F4E9-4A12-9D4A-689DD337D5A4}" destId="{FD06D979-0B96-42D6-BF92-150CFB472B35}" srcOrd="0" destOrd="0" presId="urn:microsoft.com/office/officeart/2005/8/layout/process4"/>
    <dgm:cxn modelId="{6E11A915-FB98-4011-B40C-DAE25AB471EA}" type="presOf" srcId="{CAFA44D3-C834-4AF3-AE25-D7E8D5293D17}" destId="{1F4B71C7-5CC0-4F23-B73D-E68C296B7B6E}" srcOrd="0" destOrd="0" presId="urn:microsoft.com/office/officeart/2005/8/layout/process4"/>
    <dgm:cxn modelId="{BAC5CC1A-740C-4BF8-9798-E3908FEEEBA2}" type="presOf" srcId="{F7D2FF2D-23AB-4E03-927E-378CA73A94D9}" destId="{AADB4C88-C240-4693-BEAB-4E4EC249D6C7}" srcOrd="0" destOrd="0" presId="urn:microsoft.com/office/officeart/2005/8/layout/process4"/>
    <dgm:cxn modelId="{DEC9082B-F5F8-48DA-A30E-9E342E2A6BE3}" srcId="{633F8132-BA50-4DCE-A8F9-157DD373B376}" destId="{CAFA44D3-C834-4AF3-AE25-D7E8D5293D17}" srcOrd="0" destOrd="0" parTransId="{225422EC-7461-4213-860E-97BDC0659701}" sibTransId="{53DB145B-BAD6-4ACD-B741-D946C6584CFA}"/>
    <dgm:cxn modelId="{E7B54C2B-FAA4-472D-9DCC-AC2C9542856C}" type="presOf" srcId="{60B769F9-639A-45FF-9F49-4B0FC715D299}" destId="{352F7642-E77A-454D-8179-60021117F77E}" srcOrd="0" destOrd="0" presId="urn:microsoft.com/office/officeart/2005/8/layout/process4"/>
    <dgm:cxn modelId="{21097543-E741-4CBD-9EC3-4BD63187572A}" srcId="{633F8132-BA50-4DCE-A8F9-157DD373B376}" destId="{400C71EA-3B27-4076-8926-B5DE41175493}" srcOrd="4" destOrd="0" parTransId="{5602A62B-E3FE-4281-97C6-03A2FAA8ABF3}" sibTransId="{B0A05F0A-C673-44EF-BDCF-635CBD09420B}"/>
    <dgm:cxn modelId="{9BB66C72-C7BD-4DFE-81D0-F2420675D45F}" srcId="{633F8132-BA50-4DCE-A8F9-157DD373B376}" destId="{F7D2FF2D-23AB-4E03-927E-378CA73A94D9}" srcOrd="5" destOrd="0" parTransId="{9E228729-7CD1-4C23-AF28-BF814C64D8FE}" sibTransId="{610D3AC2-A2D7-4869-811F-B975460C2E96}"/>
    <dgm:cxn modelId="{F8A7DB57-1A2F-4C5B-B358-49387DEFAE6F}" type="presOf" srcId="{400C71EA-3B27-4076-8926-B5DE41175493}" destId="{BC13A225-95CA-486A-BCAA-017D1257DFC2}" srcOrd="0" destOrd="0" presId="urn:microsoft.com/office/officeart/2005/8/layout/process4"/>
    <dgm:cxn modelId="{8B0A8E86-F86C-4E7D-BDA2-2DD339100598}" type="presOf" srcId="{9DBA9036-A8D0-4154-BFC2-ED22F26713F2}" destId="{FCDF29DC-AF74-4642-941E-6AD7DA5E9DEC}" srcOrd="0" destOrd="0" presId="urn:microsoft.com/office/officeart/2005/8/layout/process4"/>
    <dgm:cxn modelId="{DB44BAAF-3923-42BA-B92F-5B32785FC7C6}" srcId="{633F8132-BA50-4DCE-A8F9-157DD373B376}" destId="{60B769F9-639A-45FF-9F49-4B0FC715D299}" srcOrd="3" destOrd="0" parTransId="{7C235F3C-686F-4CC9-87CF-85983DA5224A}" sibTransId="{1773B0D7-4627-4809-A378-C47537CA57F8}"/>
    <dgm:cxn modelId="{DB4098EF-38EB-4D3D-9C29-BD6EE12C0D3F}" srcId="{633F8132-BA50-4DCE-A8F9-157DD373B376}" destId="{EE4FA1B6-F4E9-4A12-9D4A-689DD337D5A4}" srcOrd="2" destOrd="0" parTransId="{46B528CE-FD8E-4EEA-A5BD-B0DADB417A9B}" sibTransId="{E143B0AC-FA56-4BEB-B3B6-84430FCB2EA9}"/>
    <dgm:cxn modelId="{D73E11F0-879A-4A88-A7DC-E3B9E0771DB8}" type="presOf" srcId="{633F8132-BA50-4DCE-A8F9-157DD373B376}" destId="{A662E2A7-1E6C-458A-B52A-5F9A334361E7}" srcOrd="0" destOrd="0" presId="urn:microsoft.com/office/officeart/2005/8/layout/process4"/>
    <dgm:cxn modelId="{1B9A1AF8-17E3-4B66-8D4E-CCE96D20765F}" srcId="{633F8132-BA50-4DCE-A8F9-157DD373B376}" destId="{9DBA9036-A8D0-4154-BFC2-ED22F26713F2}" srcOrd="1" destOrd="0" parTransId="{C2B30FDF-C86E-4049-A678-8C2700CC9B19}" sibTransId="{8ADF57E7-713C-4FF6-A43B-82B59B9FEAAA}"/>
    <dgm:cxn modelId="{BAA6F117-27B1-4865-BD9F-84ACDB497C22}" type="presParOf" srcId="{A662E2A7-1E6C-458A-B52A-5F9A334361E7}" destId="{8719CB21-B4E3-48D4-A432-88D872613CFD}" srcOrd="0" destOrd="0" presId="urn:microsoft.com/office/officeart/2005/8/layout/process4"/>
    <dgm:cxn modelId="{1DE060DB-3927-4C17-A539-EE9F2DFE0521}" type="presParOf" srcId="{8719CB21-B4E3-48D4-A432-88D872613CFD}" destId="{AADB4C88-C240-4693-BEAB-4E4EC249D6C7}" srcOrd="0" destOrd="0" presId="urn:microsoft.com/office/officeart/2005/8/layout/process4"/>
    <dgm:cxn modelId="{BBCBE68D-0A80-48CC-8EBC-49266EB273F9}" type="presParOf" srcId="{A662E2A7-1E6C-458A-B52A-5F9A334361E7}" destId="{77497E6E-7E43-49E0-B263-C161371E9157}" srcOrd="1" destOrd="0" presId="urn:microsoft.com/office/officeart/2005/8/layout/process4"/>
    <dgm:cxn modelId="{8B01DEC3-9E09-448F-9A5F-F2EABF3BC329}" type="presParOf" srcId="{A662E2A7-1E6C-458A-B52A-5F9A334361E7}" destId="{8C96FBC5-3CD5-4686-ACC9-5C7BAA2123FB}" srcOrd="2" destOrd="0" presId="urn:microsoft.com/office/officeart/2005/8/layout/process4"/>
    <dgm:cxn modelId="{9A786BC4-D616-45CD-947D-D1DE33971451}" type="presParOf" srcId="{8C96FBC5-3CD5-4686-ACC9-5C7BAA2123FB}" destId="{BC13A225-95CA-486A-BCAA-017D1257DFC2}" srcOrd="0" destOrd="0" presId="urn:microsoft.com/office/officeart/2005/8/layout/process4"/>
    <dgm:cxn modelId="{D05C0967-7D57-4B4B-83AD-FDD0D2AC6A74}" type="presParOf" srcId="{A662E2A7-1E6C-458A-B52A-5F9A334361E7}" destId="{5811A078-BA97-4C99-9DD7-64ED36CA724D}" srcOrd="3" destOrd="0" presId="urn:microsoft.com/office/officeart/2005/8/layout/process4"/>
    <dgm:cxn modelId="{DF6FEB86-7DDA-44DC-8A61-FE52AFE89BF4}" type="presParOf" srcId="{A662E2A7-1E6C-458A-B52A-5F9A334361E7}" destId="{49A40CF4-7BCF-4CE2-A1FC-424DAAE816E4}" srcOrd="4" destOrd="0" presId="urn:microsoft.com/office/officeart/2005/8/layout/process4"/>
    <dgm:cxn modelId="{4BBCF328-B4E3-4D26-BC5B-596EAA617ED1}" type="presParOf" srcId="{49A40CF4-7BCF-4CE2-A1FC-424DAAE816E4}" destId="{352F7642-E77A-454D-8179-60021117F77E}" srcOrd="0" destOrd="0" presId="urn:microsoft.com/office/officeart/2005/8/layout/process4"/>
    <dgm:cxn modelId="{E8ACBF50-0E08-4A1A-90B9-8C42EAEBA3F6}" type="presParOf" srcId="{A662E2A7-1E6C-458A-B52A-5F9A334361E7}" destId="{13CF8A4F-7270-4DE1-9016-C63E3803BA3C}" srcOrd="5" destOrd="0" presId="urn:microsoft.com/office/officeart/2005/8/layout/process4"/>
    <dgm:cxn modelId="{F31959BC-4065-4BCA-BF61-3123A21A26EC}" type="presParOf" srcId="{A662E2A7-1E6C-458A-B52A-5F9A334361E7}" destId="{9D186397-26A1-4960-800F-8645716DFA00}" srcOrd="6" destOrd="0" presId="urn:microsoft.com/office/officeart/2005/8/layout/process4"/>
    <dgm:cxn modelId="{FD6554A5-562B-443B-B5DF-E213AC1CB986}" type="presParOf" srcId="{9D186397-26A1-4960-800F-8645716DFA00}" destId="{FD06D979-0B96-42D6-BF92-150CFB472B35}" srcOrd="0" destOrd="0" presId="urn:microsoft.com/office/officeart/2005/8/layout/process4"/>
    <dgm:cxn modelId="{9442302F-9305-44E5-8227-E9A4F89446A4}" type="presParOf" srcId="{A662E2A7-1E6C-458A-B52A-5F9A334361E7}" destId="{E141BB8F-04F6-432B-A40B-48CEE0D57CFF}" srcOrd="7" destOrd="0" presId="urn:microsoft.com/office/officeart/2005/8/layout/process4"/>
    <dgm:cxn modelId="{5F837736-4704-418C-B696-71F78F6BB19D}" type="presParOf" srcId="{A662E2A7-1E6C-458A-B52A-5F9A334361E7}" destId="{9A167EC3-8537-4C5D-96C2-EDEB15FD9549}" srcOrd="8" destOrd="0" presId="urn:microsoft.com/office/officeart/2005/8/layout/process4"/>
    <dgm:cxn modelId="{184F885F-3818-47AE-A41C-81A21C02CEAD}" type="presParOf" srcId="{9A167EC3-8537-4C5D-96C2-EDEB15FD9549}" destId="{FCDF29DC-AF74-4642-941E-6AD7DA5E9DEC}" srcOrd="0" destOrd="0" presId="urn:microsoft.com/office/officeart/2005/8/layout/process4"/>
    <dgm:cxn modelId="{9BFAED9A-C8FC-482A-9C31-738EF44D444A}" type="presParOf" srcId="{A662E2A7-1E6C-458A-B52A-5F9A334361E7}" destId="{C8AA3AB5-8730-4672-9718-B50FD048452E}" srcOrd="9" destOrd="0" presId="urn:microsoft.com/office/officeart/2005/8/layout/process4"/>
    <dgm:cxn modelId="{21517B8F-B5C8-4A91-9F1F-5748FE4CD1ED}" type="presParOf" srcId="{A662E2A7-1E6C-458A-B52A-5F9A334361E7}" destId="{83B7FE34-BBF0-43BE-8A49-7A3F00E0916E}" srcOrd="10" destOrd="0" presId="urn:microsoft.com/office/officeart/2005/8/layout/process4"/>
    <dgm:cxn modelId="{C3435A19-5A01-4DDC-A408-8345ED40B825}" type="presParOf" srcId="{83B7FE34-BBF0-43BE-8A49-7A3F00E0916E}" destId="{1F4B71C7-5CC0-4F23-B73D-E68C296B7B6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4E0D22-6B37-42BB-BDAE-1C648B142B0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793FE81-AFB7-4BE5-AC6C-FB41FE4DF08A}">
      <dgm:prSet custT="1"/>
      <dgm:spPr/>
      <dgm:t>
        <a:bodyPr/>
        <a:lstStyle/>
        <a:p>
          <a:r>
            <a:rPr lang="en-US" sz="2000" b="1" dirty="0"/>
            <a:t>Before a new water service connection is authorized for installation, on-site addition or on-site expansion to an existing service, a water commitment must be obtained from the District. </a:t>
          </a:r>
        </a:p>
      </dgm:t>
    </dgm:pt>
    <dgm:pt modelId="{2B73A0CD-94DB-4BA9-BB3B-1DEF5CD26EC0}" type="parTrans" cxnId="{441E8A6E-1F61-4B2A-8896-CF10AE2EB886}">
      <dgm:prSet/>
      <dgm:spPr/>
      <dgm:t>
        <a:bodyPr/>
        <a:lstStyle/>
        <a:p>
          <a:endParaRPr lang="en-US"/>
        </a:p>
      </dgm:t>
    </dgm:pt>
    <dgm:pt modelId="{6881CD59-27D7-47CF-A2B5-391247BE325F}" type="sibTrans" cxnId="{441E8A6E-1F61-4B2A-8896-CF10AE2EB886}">
      <dgm:prSet/>
      <dgm:spPr/>
      <dgm:t>
        <a:bodyPr/>
        <a:lstStyle/>
        <a:p>
          <a:endParaRPr lang="en-US"/>
        </a:p>
      </dgm:t>
    </dgm:pt>
    <dgm:pt modelId="{83556C67-2AB0-460C-80C0-1C6B10AC8913}">
      <dgm:prSet/>
      <dgm:spPr/>
      <dgm:t>
        <a:bodyPr/>
        <a:lstStyle/>
        <a:p>
          <a:r>
            <a:rPr lang="en-US" b="1" dirty="0"/>
            <a:t>This section identifies the process for obtaining a new water commitment. The water commitment process, outlined in this Section, </a:t>
          </a:r>
          <a:r>
            <a:rPr lang="en-US" b="1" dirty="0">
              <a:highlight>
                <a:srgbClr val="FFFF00"/>
              </a:highlight>
            </a:rPr>
            <a:t>requires the developer or End User to proceed at their own risk, with no assurances or guarantees that a water commitment will be made</a:t>
          </a:r>
          <a:r>
            <a:rPr lang="en-US" b="1" dirty="0"/>
            <a:t>, until all steps in the applicable water commitment process are complete. Compliance with these Rules does not create a right to water service in favor of any developer or builder unless water is available.    (Clark County Nevada)</a:t>
          </a:r>
        </a:p>
      </dgm:t>
    </dgm:pt>
    <dgm:pt modelId="{DA4379EE-857E-4A8C-9628-B3930BC84EB0}" type="parTrans" cxnId="{48913501-EBAC-431B-BACA-D65E321C7D0B}">
      <dgm:prSet/>
      <dgm:spPr/>
      <dgm:t>
        <a:bodyPr/>
        <a:lstStyle/>
        <a:p>
          <a:endParaRPr lang="en-US"/>
        </a:p>
      </dgm:t>
    </dgm:pt>
    <dgm:pt modelId="{620AE7B4-C9F6-4D97-9F99-656CF96E6AC2}" type="sibTrans" cxnId="{48913501-EBAC-431B-BACA-D65E321C7D0B}">
      <dgm:prSet/>
      <dgm:spPr/>
      <dgm:t>
        <a:bodyPr/>
        <a:lstStyle/>
        <a:p>
          <a:endParaRPr lang="en-US"/>
        </a:p>
      </dgm:t>
    </dgm:pt>
    <dgm:pt modelId="{3D5FA866-996F-43F8-AE02-01D655771E23}" type="pres">
      <dgm:prSet presAssocID="{9B4E0D22-6B37-42BB-BDAE-1C648B142B06}" presName="hierChild1" presStyleCnt="0">
        <dgm:presLayoutVars>
          <dgm:chPref val="1"/>
          <dgm:dir/>
          <dgm:animOne val="branch"/>
          <dgm:animLvl val="lvl"/>
          <dgm:resizeHandles/>
        </dgm:presLayoutVars>
      </dgm:prSet>
      <dgm:spPr/>
    </dgm:pt>
    <dgm:pt modelId="{AD5DE566-5CD9-4F0C-B9E7-5FA6F29F6161}" type="pres">
      <dgm:prSet presAssocID="{8793FE81-AFB7-4BE5-AC6C-FB41FE4DF08A}" presName="hierRoot1" presStyleCnt="0"/>
      <dgm:spPr/>
    </dgm:pt>
    <dgm:pt modelId="{926043FF-151F-4FA1-BF18-6A0D89A6E149}" type="pres">
      <dgm:prSet presAssocID="{8793FE81-AFB7-4BE5-AC6C-FB41FE4DF08A}" presName="composite" presStyleCnt="0"/>
      <dgm:spPr/>
    </dgm:pt>
    <dgm:pt modelId="{91ECE9E4-A066-4CC3-8FEA-1BADA98B4270}" type="pres">
      <dgm:prSet presAssocID="{8793FE81-AFB7-4BE5-AC6C-FB41FE4DF08A}" presName="background" presStyleLbl="node0" presStyleIdx="0" presStyleCnt="2"/>
      <dgm:spPr/>
    </dgm:pt>
    <dgm:pt modelId="{4CAC326F-8443-4214-AB26-7946742951C4}" type="pres">
      <dgm:prSet presAssocID="{8793FE81-AFB7-4BE5-AC6C-FB41FE4DF08A}" presName="text" presStyleLbl="fgAcc0" presStyleIdx="0" presStyleCnt="2">
        <dgm:presLayoutVars>
          <dgm:chPref val="3"/>
        </dgm:presLayoutVars>
      </dgm:prSet>
      <dgm:spPr/>
    </dgm:pt>
    <dgm:pt modelId="{B481850C-5847-437F-8B8A-0B5A8963DCFE}" type="pres">
      <dgm:prSet presAssocID="{8793FE81-AFB7-4BE5-AC6C-FB41FE4DF08A}" presName="hierChild2" presStyleCnt="0"/>
      <dgm:spPr/>
    </dgm:pt>
    <dgm:pt modelId="{752083FF-426B-44DD-9A35-7BFCAAE7BDBC}" type="pres">
      <dgm:prSet presAssocID="{83556C67-2AB0-460C-80C0-1C6B10AC8913}" presName="hierRoot1" presStyleCnt="0"/>
      <dgm:spPr/>
    </dgm:pt>
    <dgm:pt modelId="{0F853AB0-10FF-4B5E-9FF9-8B3D75E2A8BE}" type="pres">
      <dgm:prSet presAssocID="{83556C67-2AB0-460C-80C0-1C6B10AC8913}" presName="composite" presStyleCnt="0"/>
      <dgm:spPr/>
    </dgm:pt>
    <dgm:pt modelId="{1EEAF35A-9221-4619-8C18-96817F5AA5D6}" type="pres">
      <dgm:prSet presAssocID="{83556C67-2AB0-460C-80C0-1C6B10AC8913}" presName="background" presStyleLbl="node0" presStyleIdx="1" presStyleCnt="2"/>
      <dgm:spPr/>
    </dgm:pt>
    <dgm:pt modelId="{9C38012A-8B06-48A3-A128-02615C53ABAC}" type="pres">
      <dgm:prSet presAssocID="{83556C67-2AB0-460C-80C0-1C6B10AC8913}" presName="text" presStyleLbl="fgAcc0" presStyleIdx="1" presStyleCnt="2" custScaleX="116688" custScaleY="136015" custLinFactNeighborY="-7418">
        <dgm:presLayoutVars>
          <dgm:chPref val="3"/>
        </dgm:presLayoutVars>
      </dgm:prSet>
      <dgm:spPr/>
    </dgm:pt>
    <dgm:pt modelId="{B0AB6E3D-9BB6-4843-A189-9EAB2A2DF57C}" type="pres">
      <dgm:prSet presAssocID="{83556C67-2AB0-460C-80C0-1C6B10AC8913}" presName="hierChild2" presStyleCnt="0"/>
      <dgm:spPr/>
    </dgm:pt>
  </dgm:ptLst>
  <dgm:cxnLst>
    <dgm:cxn modelId="{48913501-EBAC-431B-BACA-D65E321C7D0B}" srcId="{9B4E0D22-6B37-42BB-BDAE-1C648B142B06}" destId="{83556C67-2AB0-460C-80C0-1C6B10AC8913}" srcOrd="1" destOrd="0" parTransId="{DA4379EE-857E-4A8C-9628-B3930BC84EB0}" sibTransId="{620AE7B4-C9F6-4D97-9F99-656CF96E6AC2}"/>
    <dgm:cxn modelId="{441E8A6E-1F61-4B2A-8896-CF10AE2EB886}" srcId="{9B4E0D22-6B37-42BB-BDAE-1C648B142B06}" destId="{8793FE81-AFB7-4BE5-AC6C-FB41FE4DF08A}" srcOrd="0" destOrd="0" parTransId="{2B73A0CD-94DB-4BA9-BB3B-1DEF5CD26EC0}" sibTransId="{6881CD59-27D7-47CF-A2B5-391247BE325F}"/>
    <dgm:cxn modelId="{A4267A7D-E4E6-4FEE-B1D2-70711B7987D1}" type="presOf" srcId="{83556C67-2AB0-460C-80C0-1C6B10AC8913}" destId="{9C38012A-8B06-48A3-A128-02615C53ABAC}" srcOrd="0" destOrd="0" presId="urn:microsoft.com/office/officeart/2005/8/layout/hierarchy1"/>
    <dgm:cxn modelId="{A57BD08F-A77D-4FB5-BD10-47EA2C0E9072}" type="presOf" srcId="{8793FE81-AFB7-4BE5-AC6C-FB41FE4DF08A}" destId="{4CAC326F-8443-4214-AB26-7946742951C4}" srcOrd="0" destOrd="0" presId="urn:microsoft.com/office/officeart/2005/8/layout/hierarchy1"/>
    <dgm:cxn modelId="{840392CB-B23C-4D19-9CC5-EF6E7F2918C1}" type="presOf" srcId="{9B4E0D22-6B37-42BB-BDAE-1C648B142B06}" destId="{3D5FA866-996F-43F8-AE02-01D655771E23}" srcOrd="0" destOrd="0" presId="urn:microsoft.com/office/officeart/2005/8/layout/hierarchy1"/>
    <dgm:cxn modelId="{1CBAF937-4BE0-4F25-83E7-B100C95B8C55}" type="presParOf" srcId="{3D5FA866-996F-43F8-AE02-01D655771E23}" destId="{AD5DE566-5CD9-4F0C-B9E7-5FA6F29F6161}" srcOrd="0" destOrd="0" presId="urn:microsoft.com/office/officeart/2005/8/layout/hierarchy1"/>
    <dgm:cxn modelId="{5884FFA2-9BB8-4CEB-9F45-B7CE204ACFA4}" type="presParOf" srcId="{AD5DE566-5CD9-4F0C-B9E7-5FA6F29F6161}" destId="{926043FF-151F-4FA1-BF18-6A0D89A6E149}" srcOrd="0" destOrd="0" presId="urn:microsoft.com/office/officeart/2005/8/layout/hierarchy1"/>
    <dgm:cxn modelId="{62E50006-E599-407B-A9B7-3879C6A5B80F}" type="presParOf" srcId="{926043FF-151F-4FA1-BF18-6A0D89A6E149}" destId="{91ECE9E4-A066-4CC3-8FEA-1BADA98B4270}" srcOrd="0" destOrd="0" presId="urn:microsoft.com/office/officeart/2005/8/layout/hierarchy1"/>
    <dgm:cxn modelId="{2ACB3944-F17C-4063-86C6-231E39160638}" type="presParOf" srcId="{926043FF-151F-4FA1-BF18-6A0D89A6E149}" destId="{4CAC326F-8443-4214-AB26-7946742951C4}" srcOrd="1" destOrd="0" presId="urn:microsoft.com/office/officeart/2005/8/layout/hierarchy1"/>
    <dgm:cxn modelId="{85EEE880-0E26-418D-B508-B0430F3F2238}" type="presParOf" srcId="{AD5DE566-5CD9-4F0C-B9E7-5FA6F29F6161}" destId="{B481850C-5847-437F-8B8A-0B5A8963DCFE}" srcOrd="1" destOrd="0" presId="urn:microsoft.com/office/officeart/2005/8/layout/hierarchy1"/>
    <dgm:cxn modelId="{8E8BAE49-289A-4FC5-B9A2-A3D10D4D9E23}" type="presParOf" srcId="{3D5FA866-996F-43F8-AE02-01D655771E23}" destId="{752083FF-426B-44DD-9A35-7BFCAAE7BDBC}" srcOrd="1" destOrd="0" presId="urn:microsoft.com/office/officeart/2005/8/layout/hierarchy1"/>
    <dgm:cxn modelId="{94FA7FEA-8F15-4074-A7B9-F41C2F8AD7E8}" type="presParOf" srcId="{752083FF-426B-44DD-9A35-7BFCAAE7BDBC}" destId="{0F853AB0-10FF-4B5E-9FF9-8B3D75E2A8BE}" srcOrd="0" destOrd="0" presId="urn:microsoft.com/office/officeart/2005/8/layout/hierarchy1"/>
    <dgm:cxn modelId="{987F458F-3A66-4A17-AAF0-DD4BD39C7251}" type="presParOf" srcId="{0F853AB0-10FF-4B5E-9FF9-8B3D75E2A8BE}" destId="{1EEAF35A-9221-4619-8C18-96817F5AA5D6}" srcOrd="0" destOrd="0" presId="urn:microsoft.com/office/officeart/2005/8/layout/hierarchy1"/>
    <dgm:cxn modelId="{3A4BD3A2-4578-4480-8E47-B3C11645D7F3}" type="presParOf" srcId="{0F853AB0-10FF-4B5E-9FF9-8B3D75E2A8BE}" destId="{9C38012A-8B06-48A3-A128-02615C53ABAC}" srcOrd="1" destOrd="0" presId="urn:microsoft.com/office/officeart/2005/8/layout/hierarchy1"/>
    <dgm:cxn modelId="{C4587755-316A-4DBA-BD37-F3D1D893B32C}" type="presParOf" srcId="{752083FF-426B-44DD-9A35-7BFCAAE7BDBC}" destId="{B0AB6E3D-9BB6-4843-A189-9EAB2A2DF57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963674-045C-431A-AD55-8303B60652D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3C2C342-67D0-4630-B4AE-4336636287CB}">
      <dgm:prSet/>
      <dgm:spPr/>
      <dgm:t>
        <a:bodyPr/>
        <a:lstStyle/>
        <a:p>
          <a:r>
            <a:rPr lang="en-US" b="1" dirty="0"/>
            <a:t>Coalinga city officials estimate their small town will run out of water by Dec. 1.</a:t>
          </a:r>
        </a:p>
      </dgm:t>
    </dgm:pt>
    <dgm:pt modelId="{86C513B5-5816-4EE9-B403-48C2CD513E13}" type="parTrans" cxnId="{47FDB098-99E4-4A31-8BD0-1B8CF710A14B}">
      <dgm:prSet/>
      <dgm:spPr/>
      <dgm:t>
        <a:bodyPr/>
        <a:lstStyle/>
        <a:p>
          <a:endParaRPr lang="en-US"/>
        </a:p>
      </dgm:t>
    </dgm:pt>
    <dgm:pt modelId="{397A5C3B-6FC1-4035-9FE0-A5560D655780}" type="sibTrans" cxnId="{47FDB098-99E4-4A31-8BD0-1B8CF710A14B}">
      <dgm:prSet/>
      <dgm:spPr/>
      <dgm:t>
        <a:bodyPr/>
        <a:lstStyle/>
        <a:p>
          <a:endParaRPr lang="en-US"/>
        </a:p>
      </dgm:t>
    </dgm:pt>
    <dgm:pt modelId="{14A3864D-1D99-4F00-A2AB-D58D5801EDF2}">
      <dgm:prSet/>
      <dgm:spPr/>
      <dgm:t>
        <a:bodyPr/>
        <a:lstStyle/>
        <a:p>
          <a:r>
            <a:rPr lang="en-US" b="1" dirty="0"/>
            <a:t>The city, which is typically allocated 10,000 acre-feet of water, has only been allocated about 2,000 acre-feet this year, according to Pro-</a:t>
          </a:r>
          <a:r>
            <a:rPr lang="en-US" b="1" dirty="0" err="1"/>
            <a:t>Tem</a:t>
          </a:r>
          <a:r>
            <a:rPr lang="en-US" b="1" dirty="0"/>
            <a:t> Mayor Ray Singleton. And that supply is almost gone.</a:t>
          </a:r>
        </a:p>
      </dgm:t>
    </dgm:pt>
    <dgm:pt modelId="{1DCE7D31-6EDE-441B-982E-31107C4DFC41}" type="parTrans" cxnId="{AC22DC64-39A4-4DD3-93EE-9A36B5D1BDF8}">
      <dgm:prSet/>
      <dgm:spPr/>
      <dgm:t>
        <a:bodyPr/>
        <a:lstStyle/>
        <a:p>
          <a:endParaRPr lang="en-US"/>
        </a:p>
      </dgm:t>
    </dgm:pt>
    <dgm:pt modelId="{BEA70BAB-C2FC-49FA-842B-34E9186A6244}" type="sibTrans" cxnId="{AC22DC64-39A4-4DD3-93EE-9A36B5D1BDF8}">
      <dgm:prSet/>
      <dgm:spPr/>
      <dgm:t>
        <a:bodyPr/>
        <a:lstStyle/>
        <a:p>
          <a:endParaRPr lang="en-US"/>
        </a:p>
      </dgm:t>
    </dgm:pt>
    <dgm:pt modelId="{93C4D37C-2F41-4C0F-8666-1CC79E7C7214}" type="pres">
      <dgm:prSet presAssocID="{D3963674-045C-431A-AD55-8303B60652D3}" presName="linear" presStyleCnt="0">
        <dgm:presLayoutVars>
          <dgm:animLvl val="lvl"/>
          <dgm:resizeHandles val="exact"/>
        </dgm:presLayoutVars>
      </dgm:prSet>
      <dgm:spPr/>
    </dgm:pt>
    <dgm:pt modelId="{8C4E745A-BCDA-4383-9BCF-C931416D9AE8}" type="pres">
      <dgm:prSet presAssocID="{43C2C342-67D0-4630-B4AE-4336636287CB}" presName="parentText" presStyleLbl="node1" presStyleIdx="0" presStyleCnt="2">
        <dgm:presLayoutVars>
          <dgm:chMax val="0"/>
          <dgm:bulletEnabled val="1"/>
        </dgm:presLayoutVars>
      </dgm:prSet>
      <dgm:spPr/>
    </dgm:pt>
    <dgm:pt modelId="{45610BDE-1753-46A3-AF62-D3A52EA829BF}" type="pres">
      <dgm:prSet presAssocID="{397A5C3B-6FC1-4035-9FE0-A5560D655780}" presName="spacer" presStyleCnt="0"/>
      <dgm:spPr/>
    </dgm:pt>
    <dgm:pt modelId="{EAD175F6-524D-43B0-A6F4-3136F50AF201}" type="pres">
      <dgm:prSet presAssocID="{14A3864D-1D99-4F00-A2AB-D58D5801EDF2}" presName="parentText" presStyleLbl="node1" presStyleIdx="1" presStyleCnt="2">
        <dgm:presLayoutVars>
          <dgm:chMax val="0"/>
          <dgm:bulletEnabled val="1"/>
        </dgm:presLayoutVars>
      </dgm:prSet>
      <dgm:spPr/>
    </dgm:pt>
  </dgm:ptLst>
  <dgm:cxnLst>
    <dgm:cxn modelId="{292C6512-C4C9-4ECF-83A1-28722F76C5FE}" type="presOf" srcId="{14A3864D-1D99-4F00-A2AB-D58D5801EDF2}" destId="{EAD175F6-524D-43B0-A6F4-3136F50AF201}" srcOrd="0" destOrd="0" presId="urn:microsoft.com/office/officeart/2005/8/layout/vList2"/>
    <dgm:cxn modelId="{8E1E2C61-C606-4865-BED3-F71459DDD76D}" type="presOf" srcId="{43C2C342-67D0-4630-B4AE-4336636287CB}" destId="{8C4E745A-BCDA-4383-9BCF-C931416D9AE8}" srcOrd="0" destOrd="0" presId="urn:microsoft.com/office/officeart/2005/8/layout/vList2"/>
    <dgm:cxn modelId="{AC22DC64-39A4-4DD3-93EE-9A36B5D1BDF8}" srcId="{D3963674-045C-431A-AD55-8303B60652D3}" destId="{14A3864D-1D99-4F00-A2AB-D58D5801EDF2}" srcOrd="1" destOrd="0" parTransId="{1DCE7D31-6EDE-441B-982E-31107C4DFC41}" sibTransId="{BEA70BAB-C2FC-49FA-842B-34E9186A6244}"/>
    <dgm:cxn modelId="{47FDB098-99E4-4A31-8BD0-1B8CF710A14B}" srcId="{D3963674-045C-431A-AD55-8303B60652D3}" destId="{43C2C342-67D0-4630-B4AE-4336636287CB}" srcOrd="0" destOrd="0" parTransId="{86C513B5-5816-4EE9-B403-48C2CD513E13}" sibTransId="{397A5C3B-6FC1-4035-9FE0-A5560D655780}"/>
    <dgm:cxn modelId="{5D9E5EA2-E6DC-4906-BA9D-9154A9213D79}" type="presOf" srcId="{D3963674-045C-431A-AD55-8303B60652D3}" destId="{93C4D37C-2F41-4C0F-8666-1CC79E7C7214}" srcOrd="0" destOrd="0" presId="urn:microsoft.com/office/officeart/2005/8/layout/vList2"/>
    <dgm:cxn modelId="{F2F6B2B6-FF73-41B7-BCBD-08B473C0ADA8}" type="presParOf" srcId="{93C4D37C-2F41-4C0F-8666-1CC79E7C7214}" destId="{8C4E745A-BCDA-4383-9BCF-C931416D9AE8}" srcOrd="0" destOrd="0" presId="urn:microsoft.com/office/officeart/2005/8/layout/vList2"/>
    <dgm:cxn modelId="{790153CE-AB41-4BE3-A966-1DAA3FF95258}" type="presParOf" srcId="{93C4D37C-2F41-4C0F-8666-1CC79E7C7214}" destId="{45610BDE-1753-46A3-AF62-D3A52EA829BF}" srcOrd="1" destOrd="0" presId="urn:microsoft.com/office/officeart/2005/8/layout/vList2"/>
    <dgm:cxn modelId="{A9198011-1A5C-41F7-AE82-EC57046F6410}" type="presParOf" srcId="{93C4D37C-2F41-4C0F-8666-1CC79E7C7214}" destId="{EAD175F6-524D-43B0-A6F4-3136F50AF20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F721CF-C1DC-472A-9FE5-7B691A71C9BA}"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B8998C19-2FEB-4EEB-801C-ECCDC04C57D3}">
      <dgm:prSet custT="1"/>
      <dgm:spPr/>
      <dgm:t>
        <a:bodyPr/>
        <a:lstStyle/>
        <a:p>
          <a:r>
            <a:rPr lang="en-US" sz="2000" b="1" dirty="0"/>
            <a:t>As 2018 was winding down, one of California’s leading newspapers suggested, via a front-page, banner-headlined article, that the drought that had plagued the state for much of this decade may be returning.</a:t>
          </a:r>
        </a:p>
      </dgm:t>
    </dgm:pt>
    <dgm:pt modelId="{99C34CB6-BBC8-4CB7-ADF1-E73677EA00FE}" type="parTrans" cxnId="{C2531D19-58EB-49E4-A900-21B358DB7B56}">
      <dgm:prSet/>
      <dgm:spPr/>
      <dgm:t>
        <a:bodyPr/>
        <a:lstStyle/>
        <a:p>
          <a:endParaRPr lang="en-US"/>
        </a:p>
      </dgm:t>
    </dgm:pt>
    <dgm:pt modelId="{D180FA24-5983-4E56-BE8F-39F50F45420A}" type="sibTrans" cxnId="{C2531D19-58EB-49E4-A900-21B358DB7B56}">
      <dgm:prSet/>
      <dgm:spPr/>
      <dgm:t>
        <a:bodyPr/>
        <a:lstStyle/>
        <a:p>
          <a:endParaRPr lang="en-US"/>
        </a:p>
      </dgm:t>
    </dgm:pt>
    <dgm:pt modelId="{987DF18E-15FD-4C45-9AC9-7E03A111B4B1}">
      <dgm:prSet custT="1"/>
      <dgm:spPr/>
      <dgm:t>
        <a:bodyPr/>
        <a:lstStyle/>
        <a:p>
          <a:r>
            <a:rPr lang="en-US" sz="2000" b="1" dirty="0"/>
            <a:t>Just weeks later, that same newspaper was reporting that record-level midwinter storms were choking mountain passes with snow, rapidly filling reservoirs and causing serious local flooding.</a:t>
          </a:r>
        </a:p>
      </dgm:t>
    </dgm:pt>
    <dgm:pt modelId="{758FCF81-210C-4E1E-85A1-242BB70DD2EC}" type="parTrans" cxnId="{AA15EB99-49D1-4B4E-90AA-DBA9F59A09EC}">
      <dgm:prSet/>
      <dgm:spPr/>
      <dgm:t>
        <a:bodyPr/>
        <a:lstStyle/>
        <a:p>
          <a:endParaRPr lang="en-US"/>
        </a:p>
      </dgm:t>
    </dgm:pt>
    <dgm:pt modelId="{95C66EE8-D5F0-4315-AE91-76313796D6F4}" type="sibTrans" cxnId="{AA15EB99-49D1-4B4E-90AA-DBA9F59A09EC}">
      <dgm:prSet/>
      <dgm:spPr/>
      <dgm:t>
        <a:bodyPr/>
        <a:lstStyle/>
        <a:p>
          <a:endParaRPr lang="en-US"/>
        </a:p>
      </dgm:t>
    </dgm:pt>
    <dgm:pt modelId="{CB1E5DD2-8A01-4D90-9321-15C705411AD1}">
      <dgm:prSet custT="1"/>
      <dgm:spPr/>
      <dgm:t>
        <a:bodyPr/>
        <a:lstStyle/>
        <a:p>
          <a:r>
            <a:rPr lang="en-US" sz="2000" b="1" dirty="0"/>
            <a:t>Neither was incorrect at the time, but their juxtaposition underscores the unpredictable nature of California’s water supply.</a:t>
          </a:r>
        </a:p>
      </dgm:t>
    </dgm:pt>
    <dgm:pt modelId="{E79C1B00-9C6D-4381-A57D-2130BE942647}" type="parTrans" cxnId="{3334B6E1-5D9A-4C98-9B35-2D9D7A94F2E3}">
      <dgm:prSet/>
      <dgm:spPr/>
      <dgm:t>
        <a:bodyPr/>
        <a:lstStyle/>
        <a:p>
          <a:endParaRPr lang="en-US"/>
        </a:p>
      </dgm:t>
    </dgm:pt>
    <dgm:pt modelId="{83147FDA-1617-43CC-B583-4910660415D9}" type="sibTrans" cxnId="{3334B6E1-5D9A-4C98-9B35-2D9D7A94F2E3}">
      <dgm:prSet/>
      <dgm:spPr/>
      <dgm:t>
        <a:bodyPr/>
        <a:lstStyle/>
        <a:p>
          <a:endParaRPr lang="en-US"/>
        </a:p>
      </dgm:t>
    </dgm:pt>
    <dgm:pt modelId="{7960CFF4-076C-4243-B3AC-6F715529B6A8}">
      <dgm:prSet custT="1"/>
      <dgm:spPr/>
      <dgm:t>
        <a:bodyPr/>
        <a:lstStyle/>
        <a:p>
          <a:r>
            <a:rPr lang="en-US" sz="1900" b="1" dirty="0"/>
            <a:t>The fickleness of nature has been compounded by a decades-long, multi-front struggle among hundreds of water agencies and other interested parties over allocations of the precious liquid, not unlike the perpetual religious and ethnic wars that consumed medieval Europe.</a:t>
          </a:r>
        </a:p>
      </dgm:t>
    </dgm:pt>
    <dgm:pt modelId="{A63A55D9-6A0E-4D79-A953-CD154EB16C39}" type="parTrans" cxnId="{F98716B4-4DC2-4BE5-AD39-C81BA7308921}">
      <dgm:prSet/>
      <dgm:spPr/>
      <dgm:t>
        <a:bodyPr/>
        <a:lstStyle/>
        <a:p>
          <a:endParaRPr lang="en-US"/>
        </a:p>
      </dgm:t>
    </dgm:pt>
    <dgm:pt modelId="{9EF8CCCB-EB42-45D4-81CA-FEBBD0107116}" type="sibTrans" cxnId="{F98716B4-4DC2-4BE5-AD39-C81BA7308921}">
      <dgm:prSet/>
      <dgm:spPr/>
      <dgm:t>
        <a:bodyPr/>
        <a:lstStyle/>
        <a:p>
          <a:endParaRPr lang="en-US"/>
        </a:p>
      </dgm:t>
    </dgm:pt>
    <dgm:pt modelId="{99B9C676-1549-4FD3-9CB0-42B3596E6B04}">
      <dgm:prSet custT="1"/>
      <dgm:spPr/>
      <dgm:t>
        <a:bodyPr/>
        <a:lstStyle/>
        <a:p>
          <a:r>
            <a:rPr lang="en-US" sz="2000" b="1" dirty="0"/>
            <a:t>Adding another layer of complexity, the </a:t>
          </a:r>
          <a:r>
            <a:rPr lang="en-US" sz="2000" b="1" dirty="0">
              <a:highlight>
                <a:srgbClr val="FFFF00"/>
              </a:highlight>
            </a:rPr>
            <a:t>conflicts over California’s water supply are often proxy wars for land-use disputes, </a:t>
          </a:r>
          <a:r>
            <a:rPr lang="en-US" sz="2000" b="1" dirty="0"/>
            <a:t>involving such issues as whether the state’s chronic shortage of housing should be addressed by continuing to carve farmlands into subdivisions or shift to a high-density mode that builds up rather than out. </a:t>
          </a:r>
          <a:r>
            <a:rPr lang="en-US" sz="2000" b="1" dirty="0">
              <a:highlight>
                <a:srgbClr val="FFFF00"/>
              </a:highlight>
            </a:rPr>
            <a:t>Water supply is very often the decisive factor in land-use decisions,</a:t>
          </a:r>
          <a:r>
            <a:rPr lang="en-US" sz="2000" b="1" dirty="0"/>
            <a:t> thanks to state laws requiring developers to prove they can obtain enough water to serve their projects.</a:t>
          </a:r>
        </a:p>
      </dgm:t>
    </dgm:pt>
    <dgm:pt modelId="{5485C4DE-64FD-4451-AF88-748DACB72481}" type="parTrans" cxnId="{A2308D15-718E-4185-BD96-215FD806F5C0}">
      <dgm:prSet/>
      <dgm:spPr/>
      <dgm:t>
        <a:bodyPr/>
        <a:lstStyle/>
        <a:p>
          <a:endParaRPr lang="en-US"/>
        </a:p>
      </dgm:t>
    </dgm:pt>
    <dgm:pt modelId="{9BE0DC28-4EDB-48D4-9AAE-8C2C6D4CD017}" type="sibTrans" cxnId="{A2308D15-718E-4185-BD96-215FD806F5C0}">
      <dgm:prSet/>
      <dgm:spPr/>
      <dgm:t>
        <a:bodyPr/>
        <a:lstStyle/>
        <a:p>
          <a:endParaRPr lang="en-US"/>
        </a:p>
      </dgm:t>
    </dgm:pt>
    <dgm:pt modelId="{C428E47D-14CE-4B5C-9825-EFDB63B4DD43}" type="pres">
      <dgm:prSet presAssocID="{12F721CF-C1DC-472A-9FE5-7B691A71C9BA}" presName="vert0" presStyleCnt="0">
        <dgm:presLayoutVars>
          <dgm:dir/>
          <dgm:animOne val="branch"/>
          <dgm:animLvl val="lvl"/>
        </dgm:presLayoutVars>
      </dgm:prSet>
      <dgm:spPr/>
    </dgm:pt>
    <dgm:pt modelId="{9AC9166F-AA89-4611-90CA-837DF67F69C9}" type="pres">
      <dgm:prSet presAssocID="{B8998C19-2FEB-4EEB-801C-ECCDC04C57D3}" presName="thickLine" presStyleLbl="alignNode1" presStyleIdx="0" presStyleCnt="5"/>
      <dgm:spPr/>
    </dgm:pt>
    <dgm:pt modelId="{46E9CB24-702B-4A75-BCD4-5C1D0D38B7B7}" type="pres">
      <dgm:prSet presAssocID="{B8998C19-2FEB-4EEB-801C-ECCDC04C57D3}" presName="horz1" presStyleCnt="0"/>
      <dgm:spPr/>
    </dgm:pt>
    <dgm:pt modelId="{254A2D5E-B008-46D2-B59A-F95545B9E592}" type="pres">
      <dgm:prSet presAssocID="{B8998C19-2FEB-4EEB-801C-ECCDC04C57D3}" presName="tx1" presStyleLbl="revTx" presStyleIdx="0" presStyleCnt="5" custScaleY="53134"/>
      <dgm:spPr/>
    </dgm:pt>
    <dgm:pt modelId="{702ED8EF-72F9-4589-8E4B-3B8B168EE5F8}" type="pres">
      <dgm:prSet presAssocID="{B8998C19-2FEB-4EEB-801C-ECCDC04C57D3}" presName="vert1" presStyleCnt="0"/>
      <dgm:spPr/>
    </dgm:pt>
    <dgm:pt modelId="{DCCFB120-544E-45FD-A742-5FEF408EB383}" type="pres">
      <dgm:prSet presAssocID="{987DF18E-15FD-4C45-9AC9-7E03A111B4B1}" presName="thickLine" presStyleLbl="alignNode1" presStyleIdx="1" presStyleCnt="5"/>
      <dgm:spPr/>
    </dgm:pt>
    <dgm:pt modelId="{BFFD0FF3-73A1-4A52-B8FA-5A0DAEE5114A}" type="pres">
      <dgm:prSet presAssocID="{987DF18E-15FD-4C45-9AC9-7E03A111B4B1}" presName="horz1" presStyleCnt="0"/>
      <dgm:spPr/>
    </dgm:pt>
    <dgm:pt modelId="{15F9F7CA-FA0B-4F00-A381-2875533AE985}" type="pres">
      <dgm:prSet presAssocID="{987DF18E-15FD-4C45-9AC9-7E03A111B4B1}" presName="tx1" presStyleLbl="revTx" presStyleIdx="1" presStyleCnt="5" custScaleY="48218"/>
      <dgm:spPr/>
    </dgm:pt>
    <dgm:pt modelId="{0BADC7C3-141F-44EE-9E0C-C8CA8D1791E3}" type="pres">
      <dgm:prSet presAssocID="{987DF18E-15FD-4C45-9AC9-7E03A111B4B1}" presName="vert1" presStyleCnt="0"/>
      <dgm:spPr/>
    </dgm:pt>
    <dgm:pt modelId="{E0577258-EA52-45F9-A4F3-F0C75FEA6451}" type="pres">
      <dgm:prSet presAssocID="{CB1E5DD2-8A01-4D90-9321-15C705411AD1}" presName="thickLine" presStyleLbl="alignNode1" presStyleIdx="2" presStyleCnt="5"/>
      <dgm:spPr/>
    </dgm:pt>
    <dgm:pt modelId="{178C4D17-16A9-45A6-9651-FF1BE2A6AEDA}" type="pres">
      <dgm:prSet presAssocID="{CB1E5DD2-8A01-4D90-9321-15C705411AD1}" presName="horz1" presStyleCnt="0"/>
      <dgm:spPr/>
    </dgm:pt>
    <dgm:pt modelId="{393DDD5B-35F5-498F-88CB-1332887190D2}" type="pres">
      <dgm:prSet presAssocID="{CB1E5DD2-8A01-4D90-9321-15C705411AD1}" presName="tx1" presStyleLbl="revTx" presStyleIdx="2" presStyleCnt="5" custScaleY="38842" custLinFactNeighborY="-1081"/>
      <dgm:spPr/>
    </dgm:pt>
    <dgm:pt modelId="{67FF7FD7-2CAA-40A2-BFBE-3096F1BAFF74}" type="pres">
      <dgm:prSet presAssocID="{CB1E5DD2-8A01-4D90-9321-15C705411AD1}" presName="vert1" presStyleCnt="0"/>
      <dgm:spPr/>
    </dgm:pt>
    <dgm:pt modelId="{ABB0BB45-E64E-47C3-82B4-6FF36F934D85}" type="pres">
      <dgm:prSet presAssocID="{7960CFF4-076C-4243-B3AC-6F715529B6A8}" presName="thickLine" presStyleLbl="alignNode1" presStyleIdx="3" presStyleCnt="5"/>
      <dgm:spPr/>
    </dgm:pt>
    <dgm:pt modelId="{F106C535-5074-4275-B6D4-7E0185679EEE}" type="pres">
      <dgm:prSet presAssocID="{7960CFF4-076C-4243-B3AC-6F715529B6A8}" presName="horz1" presStyleCnt="0"/>
      <dgm:spPr/>
    </dgm:pt>
    <dgm:pt modelId="{822B8DC7-88AB-46E4-B750-897241176DE7}" type="pres">
      <dgm:prSet presAssocID="{7960CFF4-076C-4243-B3AC-6F715529B6A8}" presName="tx1" presStyleLbl="revTx" presStyleIdx="3" presStyleCnt="5" custScaleY="55284"/>
      <dgm:spPr/>
    </dgm:pt>
    <dgm:pt modelId="{C5EC312A-7432-42CF-B9EF-48714D0D2E86}" type="pres">
      <dgm:prSet presAssocID="{7960CFF4-076C-4243-B3AC-6F715529B6A8}" presName="vert1" presStyleCnt="0"/>
      <dgm:spPr/>
    </dgm:pt>
    <dgm:pt modelId="{FFFF57E3-87AC-4FFD-BBEE-AE9648A86D42}" type="pres">
      <dgm:prSet presAssocID="{99B9C676-1549-4FD3-9CB0-42B3596E6B04}" presName="thickLine" presStyleLbl="alignNode1" presStyleIdx="4" presStyleCnt="5"/>
      <dgm:spPr/>
    </dgm:pt>
    <dgm:pt modelId="{16ABE893-F989-472A-95D6-539C46BDC92D}" type="pres">
      <dgm:prSet presAssocID="{99B9C676-1549-4FD3-9CB0-42B3596E6B04}" presName="horz1" presStyleCnt="0"/>
      <dgm:spPr/>
    </dgm:pt>
    <dgm:pt modelId="{29A65AD3-FF8A-4627-A6A6-4BD94F729C3D}" type="pres">
      <dgm:prSet presAssocID="{99B9C676-1549-4FD3-9CB0-42B3596E6B04}" presName="tx1" presStyleLbl="revTx" presStyleIdx="4" presStyleCnt="5" custScaleY="121874"/>
      <dgm:spPr/>
    </dgm:pt>
    <dgm:pt modelId="{0E11E572-0E6A-4B08-A02D-7EC26145EFBE}" type="pres">
      <dgm:prSet presAssocID="{99B9C676-1549-4FD3-9CB0-42B3596E6B04}" presName="vert1" presStyleCnt="0"/>
      <dgm:spPr/>
    </dgm:pt>
  </dgm:ptLst>
  <dgm:cxnLst>
    <dgm:cxn modelId="{A2308D15-718E-4185-BD96-215FD806F5C0}" srcId="{12F721CF-C1DC-472A-9FE5-7B691A71C9BA}" destId="{99B9C676-1549-4FD3-9CB0-42B3596E6B04}" srcOrd="4" destOrd="0" parTransId="{5485C4DE-64FD-4451-AF88-748DACB72481}" sibTransId="{9BE0DC28-4EDB-48D4-9AAE-8C2C6D4CD017}"/>
    <dgm:cxn modelId="{C2531D19-58EB-49E4-A900-21B358DB7B56}" srcId="{12F721CF-C1DC-472A-9FE5-7B691A71C9BA}" destId="{B8998C19-2FEB-4EEB-801C-ECCDC04C57D3}" srcOrd="0" destOrd="0" parTransId="{99C34CB6-BBC8-4CB7-ADF1-E73677EA00FE}" sibTransId="{D180FA24-5983-4E56-BE8F-39F50F45420A}"/>
    <dgm:cxn modelId="{CA6E3A28-661F-4B9F-8759-AEE56C5109E4}" type="presOf" srcId="{7960CFF4-076C-4243-B3AC-6F715529B6A8}" destId="{822B8DC7-88AB-46E4-B750-897241176DE7}" srcOrd="0" destOrd="0" presId="urn:microsoft.com/office/officeart/2008/layout/LinedList"/>
    <dgm:cxn modelId="{3DB3A360-2075-48F5-B7F8-2A060EE205BB}" type="presOf" srcId="{987DF18E-15FD-4C45-9AC9-7E03A111B4B1}" destId="{15F9F7CA-FA0B-4F00-A381-2875533AE985}" srcOrd="0" destOrd="0" presId="urn:microsoft.com/office/officeart/2008/layout/LinedList"/>
    <dgm:cxn modelId="{B679544C-068B-44AD-9EAF-67DEE03F8CB9}" type="presOf" srcId="{12F721CF-C1DC-472A-9FE5-7B691A71C9BA}" destId="{C428E47D-14CE-4B5C-9825-EFDB63B4DD43}" srcOrd="0" destOrd="0" presId="urn:microsoft.com/office/officeart/2008/layout/LinedList"/>
    <dgm:cxn modelId="{E7D7DA4D-1906-4068-9F1B-7624CCCBA504}" type="presOf" srcId="{CB1E5DD2-8A01-4D90-9321-15C705411AD1}" destId="{393DDD5B-35F5-498F-88CB-1332887190D2}" srcOrd="0" destOrd="0" presId="urn:microsoft.com/office/officeart/2008/layout/LinedList"/>
    <dgm:cxn modelId="{54AC1958-D3C3-46C1-B216-10FEB81C0F2C}" type="presOf" srcId="{99B9C676-1549-4FD3-9CB0-42B3596E6B04}" destId="{29A65AD3-FF8A-4627-A6A6-4BD94F729C3D}" srcOrd="0" destOrd="0" presId="urn:microsoft.com/office/officeart/2008/layout/LinedList"/>
    <dgm:cxn modelId="{AA15EB99-49D1-4B4E-90AA-DBA9F59A09EC}" srcId="{12F721CF-C1DC-472A-9FE5-7B691A71C9BA}" destId="{987DF18E-15FD-4C45-9AC9-7E03A111B4B1}" srcOrd="1" destOrd="0" parTransId="{758FCF81-210C-4E1E-85A1-242BB70DD2EC}" sibTransId="{95C66EE8-D5F0-4315-AE91-76313796D6F4}"/>
    <dgm:cxn modelId="{7EBC83A2-9152-4E11-A2E4-61A31002ED08}" type="presOf" srcId="{B8998C19-2FEB-4EEB-801C-ECCDC04C57D3}" destId="{254A2D5E-B008-46D2-B59A-F95545B9E592}" srcOrd="0" destOrd="0" presId="urn:microsoft.com/office/officeart/2008/layout/LinedList"/>
    <dgm:cxn modelId="{F98716B4-4DC2-4BE5-AD39-C81BA7308921}" srcId="{12F721CF-C1DC-472A-9FE5-7B691A71C9BA}" destId="{7960CFF4-076C-4243-B3AC-6F715529B6A8}" srcOrd="3" destOrd="0" parTransId="{A63A55D9-6A0E-4D79-A953-CD154EB16C39}" sibTransId="{9EF8CCCB-EB42-45D4-81CA-FEBBD0107116}"/>
    <dgm:cxn modelId="{3334B6E1-5D9A-4C98-9B35-2D9D7A94F2E3}" srcId="{12F721CF-C1DC-472A-9FE5-7B691A71C9BA}" destId="{CB1E5DD2-8A01-4D90-9321-15C705411AD1}" srcOrd="2" destOrd="0" parTransId="{E79C1B00-9C6D-4381-A57D-2130BE942647}" sibTransId="{83147FDA-1617-43CC-B583-4910660415D9}"/>
    <dgm:cxn modelId="{3CD84EDA-04C6-43D0-96D2-D42674E0940C}" type="presParOf" srcId="{C428E47D-14CE-4B5C-9825-EFDB63B4DD43}" destId="{9AC9166F-AA89-4611-90CA-837DF67F69C9}" srcOrd="0" destOrd="0" presId="urn:microsoft.com/office/officeart/2008/layout/LinedList"/>
    <dgm:cxn modelId="{6D1DA404-132C-4C40-833A-C49C480EBCCD}" type="presParOf" srcId="{C428E47D-14CE-4B5C-9825-EFDB63B4DD43}" destId="{46E9CB24-702B-4A75-BCD4-5C1D0D38B7B7}" srcOrd="1" destOrd="0" presId="urn:microsoft.com/office/officeart/2008/layout/LinedList"/>
    <dgm:cxn modelId="{5E3FB57D-9F83-454A-8ADF-E0B3B0B45D46}" type="presParOf" srcId="{46E9CB24-702B-4A75-BCD4-5C1D0D38B7B7}" destId="{254A2D5E-B008-46D2-B59A-F95545B9E592}" srcOrd="0" destOrd="0" presId="urn:microsoft.com/office/officeart/2008/layout/LinedList"/>
    <dgm:cxn modelId="{4D08AE8D-81E2-4604-9587-599863C7E107}" type="presParOf" srcId="{46E9CB24-702B-4A75-BCD4-5C1D0D38B7B7}" destId="{702ED8EF-72F9-4589-8E4B-3B8B168EE5F8}" srcOrd="1" destOrd="0" presId="urn:microsoft.com/office/officeart/2008/layout/LinedList"/>
    <dgm:cxn modelId="{0C617FB4-1C93-4139-A942-AB9A5ED8C440}" type="presParOf" srcId="{C428E47D-14CE-4B5C-9825-EFDB63B4DD43}" destId="{DCCFB120-544E-45FD-A742-5FEF408EB383}" srcOrd="2" destOrd="0" presId="urn:microsoft.com/office/officeart/2008/layout/LinedList"/>
    <dgm:cxn modelId="{48B26C71-D302-4416-BACD-5496DDC8B6CC}" type="presParOf" srcId="{C428E47D-14CE-4B5C-9825-EFDB63B4DD43}" destId="{BFFD0FF3-73A1-4A52-B8FA-5A0DAEE5114A}" srcOrd="3" destOrd="0" presId="urn:microsoft.com/office/officeart/2008/layout/LinedList"/>
    <dgm:cxn modelId="{9E88AC41-B202-48F3-87D2-B346D3B54BF9}" type="presParOf" srcId="{BFFD0FF3-73A1-4A52-B8FA-5A0DAEE5114A}" destId="{15F9F7CA-FA0B-4F00-A381-2875533AE985}" srcOrd="0" destOrd="0" presId="urn:microsoft.com/office/officeart/2008/layout/LinedList"/>
    <dgm:cxn modelId="{0AC4C258-0F32-479E-823F-58132C91F4F1}" type="presParOf" srcId="{BFFD0FF3-73A1-4A52-B8FA-5A0DAEE5114A}" destId="{0BADC7C3-141F-44EE-9E0C-C8CA8D1791E3}" srcOrd="1" destOrd="0" presId="urn:microsoft.com/office/officeart/2008/layout/LinedList"/>
    <dgm:cxn modelId="{3B562616-2FF9-4F3D-B700-1CCD45388C58}" type="presParOf" srcId="{C428E47D-14CE-4B5C-9825-EFDB63B4DD43}" destId="{E0577258-EA52-45F9-A4F3-F0C75FEA6451}" srcOrd="4" destOrd="0" presId="urn:microsoft.com/office/officeart/2008/layout/LinedList"/>
    <dgm:cxn modelId="{42FDCDDA-B146-49C2-A254-E9FE364F1EFB}" type="presParOf" srcId="{C428E47D-14CE-4B5C-9825-EFDB63B4DD43}" destId="{178C4D17-16A9-45A6-9651-FF1BE2A6AEDA}" srcOrd="5" destOrd="0" presId="urn:microsoft.com/office/officeart/2008/layout/LinedList"/>
    <dgm:cxn modelId="{7553D851-2DA0-4256-A8E4-828942DE3684}" type="presParOf" srcId="{178C4D17-16A9-45A6-9651-FF1BE2A6AEDA}" destId="{393DDD5B-35F5-498F-88CB-1332887190D2}" srcOrd="0" destOrd="0" presId="urn:microsoft.com/office/officeart/2008/layout/LinedList"/>
    <dgm:cxn modelId="{8F835797-0A3F-494A-A850-9E607C31C82F}" type="presParOf" srcId="{178C4D17-16A9-45A6-9651-FF1BE2A6AEDA}" destId="{67FF7FD7-2CAA-40A2-BFBE-3096F1BAFF74}" srcOrd="1" destOrd="0" presId="urn:microsoft.com/office/officeart/2008/layout/LinedList"/>
    <dgm:cxn modelId="{B51BD65A-121F-4A3E-88EE-826D56F6CAFE}" type="presParOf" srcId="{C428E47D-14CE-4B5C-9825-EFDB63B4DD43}" destId="{ABB0BB45-E64E-47C3-82B4-6FF36F934D85}" srcOrd="6" destOrd="0" presId="urn:microsoft.com/office/officeart/2008/layout/LinedList"/>
    <dgm:cxn modelId="{C248E60F-2857-4784-B85F-DAF333217637}" type="presParOf" srcId="{C428E47D-14CE-4B5C-9825-EFDB63B4DD43}" destId="{F106C535-5074-4275-B6D4-7E0185679EEE}" srcOrd="7" destOrd="0" presId="urn:microsoft.com/office/officeart/2008/layout/LinedList"/>
    <dgm:cxn modelId="{C809668E-E8E7-4352-9018-00C26D7347AF}" type="presParOf" srcId="{F106C535-5074-4275-B6D4-7E0185679EEE}" destId="{822B8DC7-88AB-46E4-B750-897241176DE7}" srcOrd="0" destOrd="0" presId="urn:microsoft.com/office/officeart/2008/layout/LinedList"/>
    <dgm:cxn modelId="{395CB45A-6394-4375-BA82-2B801C1AAF1F}" type="presParOf" srcId="{F106C535-5074-4275-B6D4-7E0185679EEE}" destId="{C5EC312A-7432-42CF-B9EF-48714D0D2E86}" srcOrd="1" destOrd="0" presId="urn:microsoft.com/office/officeart/2008/layout/LinedList"/>
    <dgm:cxn modelId="{9997E75B-0E87-4245-B026-6F2304B5552F}" type="presParOf" srcId="{C428E47D-14CE-4B5C-9825-EFDB63B4DD43}" destId="{FFFF57E3-87AC-4FFD-BBEE-AE9648A86D42}" srcOrd="8" destOrd="0" presId="urn:microsoft.com/office/officeart/2008/layout/LinedList"/>
    <dgm:cxn modelId="{202B7EE1-8F5D-475E-B077-0953EA6FA54A}" type="presParOf" srcId="{C428E47D-14CE-4B5C-9825-EFDB63B4DD43}" destId="{16ABE893-F989-472A-95D6-539C46BDC92D}" srcOrd="9" destOrd="0" presId="urn:microsoft.com/office/officeart/2008/layout/LinedList"/>
    <dgm:cxn modelId="{73A8C262-369E-48F8-AF51-A862279CF284}" type="presParOf" srcId="{16ABE893-F989-472A-95D6-539C46BDC92D}" destId="{29A65AD3-FF8A-4627-A6A6-4BD94F729C3D}" srcOrd="0" destOrd="0" presId="urn:microsoft.com/office/officeart/2008/layout/LinedList"/>
    <dgm:cxn modelId="{78854743-8243-464F-B1A5-07C955FDFA80}" type="presParOf" srcId="{16ABE893-F989-472A-95D6-539C46BDC92D}" destId="{0E11E572-0E6A-4B08-A02D-7EC26145EF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41B2CC-E36A-41C4-8EE0-FCE72692E8FD}"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CF240EDE-13D0-44EB-BFB0-6017D81A11AE}">
      <dgm:prSet custT="1"/>
      <dgm:spPr/>
      <dgm:t>
        <a:bodyPr/>
        <a:lstStyle/>
        <a:p>
          <a:r>
            <a:rPr lang="en-US" sz="2800" b="1" dirty="0"/>
            <a:t>On September 25, 2012, Governor Edmund G. Brown Jr. signed Assembly Bill (AB) 685, making California the first state in the nation to legislatively recognize the human right to water.</a:t>
          </a:r>
        </a:p>
      </dgm:t>
    </dgm:pt>
    <dgm:pt modelId="{13976C14-3F4D-4C54-8AE8-F986FCE685F9}" type="parTrans" cxnId="{D53AE9C2-B92E-46AD-B4C0-058D76BEA0B4}">
      <dgm:prSet/>
      <dgm:spPr/>
      <dgm:t>
        <a:bodyPr/>
        <a:lstStyle/>
        <a:p>
          <a:endParaRPr lang="en-US"/>
        </a:p>
      </dgm:t>
    </dgm:pt>
    <dgm:pt modelId="{4F457095-2FC0-46EC-9076-C7849C24B222}" type="sibTrans" cxnId="{D53AE9C2-B92E-46AD-B4C0-058D76BEA0B4}">
      <dgm:prSet/>
      <dgm:spPr/>
      <dgm:t>
        <a:bodyPr/>
        <a:lstStyle/>
        <a:p>
          <a:endParaRPr lang="en-US"/>
        </a:p>
      </dgm:t>
    </dgm:pt>
    <dgm:pt modelId="{2BD909BF-A49E-4C48-A77E-E748B287607E}">
      <dgm:prSet custT="1"/>
      <dgm:spPr/>
      <dgm:t>
        <a:bodyPr/>
        <a:lstStyle/>
        <a:p>
          <a:r>
            <a:rPr lang="en-US" sz="2500" b="1" dirty="0"/>
            <a:t>Now in the Water Code as Section 106.3, the state statutorily recognizes that “every human being has the right to safe, clean, affordable, and accessible water adequate for human consumption, cooking, and sanitary purposes.” The human right to water extends to all Californians, including disadvantaged individuals and groups and communities in rural and urban areas.</a:t>
          </a:r>
        </a:p>
      </dgm:t>
    </dgm:pt>
    <dgm:pt modelId="{E6F1FC49-BB3E-4DA8-9840-2C49DEA47236}" type="parTrans" cxnId="{911717C6-C52A-4245-B134-721F5D923F75}">
      <dgm:prSet/>
      <dgm:spPr/>
      <dgm:t>
        <a:bodyPr/>
        <a:lstStyle/>
        <a:p>
          <a:endParaRPr lang="en-US"/>
        </a:p>
      </dgm:t>
    </dgm:pt>
    <dgm:pt modelId="{78A274D1-09EC-4B98-8938-33EB158DAC8B}" type="sibTrans" cxnId="{911717C6-C52A-4245-B134-721F5D923F75}">
      <dgm:prSet/>
      <dgm:spPr/>
      <dgm:t>
        <a:bodyPr/>
        <a:lstStyle/>
        <a:p>
          <a:endParaRPr lang="en-US"/>
        </a:p>
      </dgm:t>
    </dgm:pt>
    <dgm:pt modelId="{8E27246B-9A13-468B-BCC0-725A731FD077}" type="pres">
      <dgm:prSet presAssocID="{6941B2CC-E36A-41C4-8EE0-FCE72692E8FD}" presName="vert0" presStyleCnt="0">
        <dgm:presLayoutVars>
          <dgm:dir/>
          <dgm:animOne val="branch"/>
          <dgm:animLvl val="lvl"/>
        </dgm:presLayoutVars>
      </dgm:prSet>
      <dgm:spPr/>
    </dgm:pt>
    <dgm:pt modelId="{9F43D74D-C8D6-4E7F-8FDB-3C3238F54676}" type="pres">
      <dgm:prSet presAssocID="{CF240EDE-13D0-44EB-BFB0-6017D81A11AE}" presName="thickLine" presStyleLbl="alignNode1" presStyleIdx="0" presStyleCnt="2"/>
      <dgm:spPr/>
    </dgm:pt>
    <dgm:pt modelId="{727FBE9F-72E8-4A9D-B57C-A51A1CB0C5A8}" type="pres">
      <dgm:prSet presAssocID="{CF240EDE-13D0-44EB-BFB0-6017D81A11AE}" presName="horz1" presStyleCnt="0"/>
      <dgm:spPr/>
    </dgm:pt>
    <dgm:pt modelId="{B85B789C-4496-43EC-A173-C2FB6EF113F9}" type="pres">
      <dgm:prSet presAssocID="{CF240EDE-13D0-44EB-BFB0-6017D81A11AE}" presName="tx1" presStyleLbl="revTx" presStyleIdx="0" presStyleCnt="2"/>
      <dgm:spPr/>
    </dgm:pt>
    <dgm:pt modelId="{6C30B71C-76C9-4874-BAF7-574736F8C51B}" type="pres">
      <dgm:prSet presAssocID="{CF240EDE-13D0-44EB-BFB0-6017D81A11AE}" presName="vert1" presStyleCnt="0"/>
      <dgm:spPr/>
    </dgm:pt>
    <dgm:pt modelId="{7A31773B-DB0C-420A-BD37-95566978F0BF}" type="pres">
      <dgm:prSet presAssocID="{2BD909BF-A49E-4C48-A77E-E748B287607E}" presName="thickLine" presStyleLbl="alignNode1" presStyleIdx="1" presStyleCnt="2"/>
      <dgm:spPr/>
    </dgm:pt>
    <dgm:pt modelId="{FD290EAC-52CF-4DFF-8C88-A3DF4BDCF75E}" type="pres">
      <dgm:prSet presAssocID="{2BD909BF-A49E-4C48-A77E-E748B287607E}" presName="horz1" presStyleCnt="0"/>
      <dgm:spPr/>
    </dgm:pt>
    <dgm:pt modelId="{32F877DF-6944-415C-9510-46EAED25E814}" type="pres">
      <dgm:prSet presAssocID="{2BD909BF-A49E-4C48-A77E-E748B287607E}" presName="tx1" presStyleLbl="revTx" presStyleIdx="1" presStyleCnt="2" custScaleY="139391" custLinFactNeighborY="16175"/>
      <dgm:spPr/>
    </dgm:pt>
    <dgm:pt modelId="{DBDB5C24-2ABF-415F-AE48-A2FA66005C80}" type="pres">
      <dgm:prSet presAssocID="{2BD909BF-A49E-4C48-A77E-E748B287607E}" presName="vert1" presStyleCnt="0"/>
      <dgm:spPr/>
    </dgm:pt>
  </dgm:ptLst>
  <dgm:cxnLst>
    <dgm:cxn modelId="{E89AE924-07AA-4925-9910-2642800CBF6E}" type="presOf" srcId="{6941B2CC-E36A-41C4-8EE0-FCE72692E8FD}" destId="{8E27246B-9A13-468B-BCC0-725A731FD077}" srcOrd="0" destOrd="0" presId="urn:microsoft.com/office/officeart/2008/layout/LinedList"/>
    <dgm:cxn modelId="{E89997AB-292E-409B-88A7-78A493963B02}" type="presOf" srcId="{2BD909BF-A49E-4C48-A77E-E748B287607E}" destId="{32F877DF-6944-415C-9510-46EAED25E814}" srcOrd="0" destOrd="0" presId="urn:microsoft.com/office/officeart/2008/layout/LinedList"/>
    <dgm:cxn modelId="{D53AE9C2-B92E-46AD-B4C0-058D76BEA0B4}" srcId="{6941B2CC-E36A-41C4-8EE0-FCE72692E8FD}" destId="{CF240EDE-13D0-44EB-BFB0-6017D81A11AE}" srcOrd="0" destOrd="0" parTransId="{13976C14-3F4D-4C54-8AE8-F986FCE685F9}" sibTransId="{4F457095-2FC0-46EC-9076-C7849C24B222}"/>
    <dgm:cxn modelId="{911717C6-C52A-4245-B134-721F5D923F75}" srcId="{6941B2CC-E36A-41C4-8EE0-FCE72692E8FD}" destId="{2BD909BF-A49E-4C48-A77E-E748B287607E}" srcOrd="1" destOrd="0" parTransId="{E6F1FC49-BB3E-4DA8-9840-2C49DEA47236}" sibTransId="{78A274D1-09EC-4B98-8938-33EB158DAC8B}"/>
    <dgm:cxn modelId="{F5F495EC-E248-44F6-8DD7-F672488FD086}" type="presOf" srcId="{CF240EDE-13D0-44EB-BFB0-6017D81A11AE}" destId="{B85B789C-4496-43EC-A173-C2FB6EF113F9}" srcOrd="0" destOrd="0" presId="urn:microsoft.com/office/officeart/2008/layout/LinedList"/>
    <dgm:cxn modelId="{1702B9B6-3D4E-4017-B819-294C40EBF0A2}" type="presParOf" srcId="{8E27246B-9A13-468B-BCC0-725A731FD077}" destId="{9F43D74D-C8D6-4E7F-8FDB-3C3238F54676}" srcOrd="0" destOrd="0" presId="urn:microsoft.com/office/officeart/2008/layout/LinedList"/>
    <dgm:cxn modelId="{809C1CE8-6C7C-43DD-B007-50B21C886ED8}" type="presParOf" srcId="{8E27246B-9A13-468B-BCC0-725A731FD077}" destId="{727FBE9F-72E8-4A9D-B57C-A51A1CB0C5A8}" srcOrd="1" destOrd="0" presId="urn:microsoft.com/office/officeart/2008/layout/LinedList"/>
    <dgm:cxn modelId="{B4607923-D7F1-4360-8395-047851E70DEB}" type="presParOf" srcId="{727FBE9F-72E8-4A9D-B57C-A51A1CB0C5A8}" destId="{B85B789C-4496-43EC-A173-C2FB6EF113F9}" srcOrd="0" destOrd="0" presId="urn:microsoft.com/office/officeart/2008/layout/LinedList"/>
    <dgm:cxn modelId="{003160AF-2502-4C51-BC92-0F74450FF450}" type="presParOf" srcId="{727FBE9F-72E8-4A9D-B57C-A51A1CB0C5A8}" destId="{6C30B71C-76C9-4874-BAF7-574736F8C51B}" srcOrd="1" destOrd="0" presId="urn:microsoft.com/office/officeart/2008/layout/LinedList"/>
    <dgm:cxn modelId="{8301BF54-BEA6-4199-850D-2194BC9A7EE6}" type="presParOf" srcId="{8E27246B-9A13-468B-BCC0-725A731FD077}" destId="{7A31773B-DB0C-420A-BD37-95566978F0BF}" srcOrd="2" destOrd="0" presId="urn:microsoft.com/office/officeart/2008/layout/LinedList"/>
    <dgm:cxn modelId="{37B5A28F-76C7-4C85-8859-5A08B7DF2DC3}" type="presParOf" srcId="{8E27246B-9A13-468B-BCC0-725A731FD077}" destId="{FD290EAC-52CF-4DFF-8C88-A3DF4BDCF75E}" srcOrd="3" destOrd="0" presId="urn:microsoft.com/office/officeart/2008/layout/LinedList"/>
    <dgm:cxn modelId="{11EEBA36-407C-43A9-9627-26F947720B14}" type="presParOf" srcId="{FD290EAC-52CF-4DFF-8C88-A3DF4BDCF75E}" destId="{32F877DF-6944-415C-9510-46EAED25E814}" srcOrd="0" destOrd="0" presId="urn:microsoft.com/office/officeart/2008/layout/LinedList"/>
    <dgm:cxn modelId="{9E136669-1EFB-490A-B635-C5787F8274EE}" type="presParOf" srcId="{FD290EAC-52CF-4DFF-8C88-A3DF4BDCF75E}" destId="{DBDB5C24-2ABF-415F-AE48-A2FA66005C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B542ED-7C03-4441-AACB-E52772318F4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95DA78D-2DFE-43E1-9A2C-64CF1C80E512}">
      <dgm:prSet custT="1"/>
      <dgm:spPr/>
      <dgm:t>
        <a:bodyPr/>
        <a:lstStyle/>
        <a:p>
          <a:r>
            <a:rPr lang="en-US" sz="2200" b="1" dirty="0"/>
            <a:t>In Swanson v. Marin Municipal Water District (1976) 56 Cal.App.3d 512, a property owner filed a petition for writ of mandate, seeking to compel the water district to extend a pipeline and provide service to his proposed new home.  The trial court granted judgment in favor of the property owner, and issued a writ compelling the water district to grant the pipeline extension and provide water service to the property.  The court of appeal reversed.</a:t>
          </a:r>
        </a:p>
      </dgm:t>
    </dgm:pt>
    <dgm:pt modelId="{9DB907B3-1A40-408F-A288-60391CFA704D}" type="parTrans" cxnId="{FA4707EA-5F81-4CBE-8826-00FA00CCDBF9}">
      <dgm:prSet/>
      <dgm:spPr/>
      <dgm:t>
        <a:bodyPr/>
        <a:lstStyle/>
        <a:p>
          <a:endParaRPr lang="en-US"/>
        </a:p>
      </dgm:t>
    </dgm:pt>
    <dgm:pt modelId="{76CB33A3-9ABE-454D-85AB-E87D95A5B44B}" type="sibTrans" cxnId="{FA4707EA-5F81-4CBE-8826-00FA00CCDBF9}">
      <dgm:prSet/>
      <dgm:spPr/>
      <dgm:t>
        <a:bodyPr/>
        <a:lstStyle/>
        <a:p>
          <a:endParaRPr lang="en-US"/>
        </a:p>
      </dgm:t>
    </dgm:pt>
    <dgm:pt modelId="{72005F18-1D25-4C4F-9E6E-8BFE6D9BAA0F}">
      <dgm:prSet custT="1"/>
      <dgm:spPr/>
      <dgm:t>
        <a:bodyPr/>
        <a:lstStyle/>
        <a:p>
          <a:r>
            <a:rPr lang="en-US" sz="2000" b="1" dirty="0"/>
            <a:t>The court of appeal held that “a potential water user does not possess any absolute right to be afforded water service and . . . the Constitution does not require that he be treated in the same manner as established users of the water system.”  Id. at 522.  In Swanson, the water district had previously adopted a moratorium in response to a perceived imbalance between its water supply and demand.  Where such a situation exists, the water district has a rational basis for implementing a moratorium on new service.  The court of appeal did, however, recognize some limits to a water district’s authority to deny applications.</a:t>
          </a:r>
        </a:p>
      </dgm:t>
    </dgm:pt>
    <dgm:pt modelId="{44B9A2F8-AD60-48E1-8C3F-40618C1C39C0}" type="parTrans" cxnId="{C5DD4871-7CC4-4A2F-95BF-D15E70C2D660}">
      <dgm:prSet/>
      <dgm:spPr/>
      <dgm:t>
        <a:bodyPr/>
        <a:lstStyle/>
        <a:p>
          <a:endParaRPr lang="en-US"/>
        </a:p>
      </dgm:t>
    </dgm:pt>
    <dgm:pt modelId="{C32BE17A-00FF-4FE2-88E7-B7C33A59455B}" type="sibTrans" cxnId="{C5DD4871-7CC4-4A2F-95BF-D15E70C2D660}">
      <dgm:prSet/>
      <dgm:spPr/>
      <dgm:t>
        <a:bodyPr/>
        <a:lstStyle/>
        <a:p>
          <a:endParaRPr lang="en-US"/>
        </a:p>
      </dgm:t>
    </dgm:pt>
    <dgm:pt modelId="{169843DA-2275-46F6-93D2-3879B8545BFE}" type="pres">
      <dgm:prSet presAssocID="{28B542ED-7C03-4441-AACB-E52772318F47}" presName="linear" presStyleCnt="0">
        <dgm:presLayoutVars>
          <dgm:animLvl val="lvl"/>
          <dgm:resizeHandles val="exact"/>
        </dgm:presLayoutVars>
      </dgm:prSet>
      <dgm:spPr/>
    </dgm:pt>
    <dgm:pt modelId="{C9A94D2E-A10D-4481-94D1-623CE9C68C96}" type="pres">
      <dgm:prSet presAssocID="{B95DA78D-2DFE-43E1-9A2C-64CF1C80E512}" presName="parentText" presStyleLbl="node1" presStyleIdx="0" presStyleCnt="2" custLinFactY="-14741" custLinFactNeighborX="-1264" custLinFactNeighborY="-100000">
        <dgm:presLayoutVars>
          <dgm:chMax val="0"/>
          <dgm:bulletEnabled val="1"/>
        </dgm:presLayoutVars>
      </dgm:prSet>
      <dgm:spPr/>
    </dgm:pt>
    <dgm:pt modelId="{C455112B-E49A-45A5-A89D-F662E3CE380C}" type="pres">
      <dgm:prSet presAssocID="{76CB33A3-9ABE-454D-85AB-E87D95A5B44B}" presName="spacer" presStyleCnt="0"/>
      <dgm:spPr/>
    </dgm:pt>
    <dgm:pt modelId="{AA0C077D-C12B-4FF1-8369-1D1AE8C97962}" type="pres">
      <dgm:prSet presAssocID="{72005F18-1D25-4C4F-9E6E-8BFE6D9BAA0F}" presName="parentText" presStyleLbl="node1" presStyleIdx="1" presStyleCnt="2">
        <dgm:presLayoutVars>
          <dgm:chMax val="0"/>
          <dgm:bulletEnabled val="1"/>
        </dgm:presLayoutVars>
      </dgm:prSet>
      <dgm:spPr/>
    </dgm:pt>
  </dgm:ptLst>
  <dgm:cxnLst>
    <dgm:cxn modelId="{B11FA315-0267-4683-8603-18E61B974516}" type="presOf" srcId="{72005F18-1D25-4C4F-9E6E-8BFE6D9BAA0F}" destId="{AA0C077D-C12B-4FF1-8369-1D1AE8C97962}" srcOrd="0" destOrd="0" presId="urn:microsoft.com/office/officeart/2005/8/layout/vList2"/>
    <dgm:cxn modelId="{31E0206E-5B77-4867-8A92-88D5EF2C70AB}" type="presOf" srcId="{B95DA78D-2DFE-43E1-9A2C-64CF1C80E512}" destId="{C9A94D2E-A10D-4481-94D1-623CE9C68C96}" srcOrd="0" destOrd="0" presId="urn:microsoft.com/office/officeart/2005/8/layout/vList2"/>
    <dgm:cxn modelId="{C5DD4871-7CC4-4A2F-95BF-D15E70C2D660}" srcId="{28B542ED-7C03-4441-AACB-E52772318F47}" destId="{72005F18-1D25-4C4F-9E6E-8BFE6D9BAA0F}" srcOrd="1" destOrd="0" parTransId="{44B9A2F8-AD60-48E1-8C3F-40618C1C39C0}" sibTransId="{C32BE17A-00FF-4FE2-88E7-B7C33A59455B}"/>
    <dgm:cxn modelId="{F326B5C7-929A-4E96-8AF3-54FC51B7F570}" type="presOf" srcId="{28B542ED-7C03-4441-AACB-E52772318F47}" destId="{169843DA-2275-46F6-93D2-3879B8545BFE}" srcOrd="0" destOrd="0" presId="urn:microsoft.com/office/officeart/2005/8/layout/vList2"/>
    <dgm:cxn modelId="{FA4707EA-5F81-4CBE-8826-00FA00CCDBF9}" srcId="{28B542ED-7C03-4441-AACB-E52772318F47}" destId="{B95DA78D-2DFE-43E1-9A2C-64CF1C80E512}" srcOrd="0" destOrd="0" parTransId="{9DB907B3-1A40-408F-A288-60391CFA704D}" sibTransId="{76CB33A3-9ABE-454D-85AB-E87D95A5B44B}"/>
    <dgm:cxn modelId="{ACC8CF0E-C699-4036-A425-328B19456C99}" type="presParOf" srcId="{169843DA-2275-46F6-93D2-3879B8545BFE}" destId="{C9A94D2E-A10D-4481-94D1-623CE9C68C96}" srcOrd="0" destOrd="0" presId="urn:microsoft.com/office/officeart/2005/8/layout/vList2"/>
    <dgm:cxn modelId="{A26C5B8E-A6E7-4FBF-8024-33414C5F74C5}" type="presParOf" srcId="{169843DA-2275-46F6-93D2-3879B8545BFE}" destId="{C455112B-E49A-45A5-A89D-F662E3CE380C}" srcOrd="1" destOrd="0" presId="urn:microsoft.com/office/officeart/2005/8/layout/vList2"/>
    <dgm:cxn modelId="{F159E304-8692-4893-ACAE-34B2A527B7CC}" type="presParOf" srcId="{169843DA-2275-46F6-93D2-3879B8545BFE}" destId="{AA0C077D-C12B-4FF1-8369-1D1AE8C9796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BACB6-325B-42A7-AC2D-9F573DF0E97F}">
      <dsp:nvSpPr>
        <dsp:cNvPr id="0" name=""/>
        <dsp:cNvSpPr/>
      </dsp:nvSpPr>
      <dsp:spPr>
        <a:xfrm>
          <a:off x="0" y="22946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Who’s on Beat, Who’s off Beat, Who’s Not Part of the Beat? Featuring the need for and current state of the relationship between city and county decision makers and water agency decision makers.</a:t>
          </a:r>
        </a:p>
      </dsp:txBody>
      <dsp:txXfrm>
        <a:off x="36896" y="266365"/>
        <a:ext cx="10441808" cy="682028"/>
      </dsp:txXfrm>
    </dsp:sp>
    <dsp:sp modelId="{07278B4B-544B-4D52-BE19-163EF39C4B36}">
      <dsp:nvSpPr>
        <dsp:cNvPr id="0" name=""/>
        <dsp:cNvSpPr/>
      </dsp:nvSpPr>
      <dsp:spPr>
        <a:xfrm>
          <a:off x="0" y="104000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Mayor Deborah Robertson, City of Rialto</a:t>
          </a:r>
        </a:p>
      </dsp:txBody>
      <dsp:txXfrm>
        <a:off x="36896" y="1076905"/>
        <a:ext cx="10441808" cy="682028"/>
      </dsp:txXfrm>
    </dsp:sp>
    <dsp:sp modelId="{174C7438-D44A-437A-B8C4-BBDFB20264E6}">
      <dsp:nvSpPr>
        <dsp:cNvPr id="0" name=""/>
        <dsp:cNvSpPr/>
      </dsp:nvSpPr>
      <dsp:spPr>
        <a:xfrm>
          <a:off x="0" y="185054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Mayor Patricia Lock Dawson, City of Riverside</a:t>
          </a:r>
        </a:p>
      </dsp:txBody>
      <dsp:txXfrm>
        <a:off x="36896" y="1887445"/>
        <a:ext cx="10441808" cy="682028"/>
      </dsp:txXfrm>
    </dsp:sp>
    <dsp:sp modelId="{DAF2CDB1-E3D9-411F-940C-A5DFAA52FD2D}">
      <dsp:nvSpPr>
        <dsp:cNvPr id="0" name=""/>
        <dsp:cNvSpPr/>
      </dsp:nvSpPr>
      <dsp:spPr>
        <a:xfrm>
          <a:off x="0" y="266108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Mayor Jeremy Smith, City of Canyon Lake</a:t>
          </a:r>
        </a:p>
      </dsp:txBody>
      <dsp:txXfrm>
        <a:off x="36896" y="2697985"/>
        <a:ext cx="10441808" cy="682028"/>
      </dsp:txXfrm>
    </dsp:sp>
    <dsp:sp modelId="{6071441C-7D84-4597-8FAB-8644D768DC46}">
      <dsp:nvSpPr>
        <dsp:cNvPr id="0" name=""/>
        <dsp:cNvSpPr/>
      </dsp:nvSpPr>
      <dsp:spPr>
        <a:xfrm>
          <a:off x="0" y="347162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Co-Moderators: Ane Deister, UWI Executive Director </a:t>
          </a:r>
        </a:p>
      </dsp:txBody>
      <dsp:txXfrm>
        <a:off x="36896" y="3508525"/>
        <a:ext cx="10441808" cy="682028"/>
      </dsp:txXfrm>
    </dsp:sp>
    <dsp:sp modelId="{681A76BE-FACB-447C-9960-D7F356976C2C}">
      <dsp:nvSpPr>
        <dsp:cNvPr id="0" name=""/>
        <dsp:cNvSpPr/>
      </dsp:nvSpPr>
      <dsp:spPr>
        <a:xfrm>
          <a:off x="0" y="428216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Steve </a:t>
          </a:r>
          <a:r>
            <a:rPr lang="en-US" sz="1900" b="1" kern="1200" dirty="0" err="1"/>
            <a:t>Bucknam</a:t>
          </a:r>
          <a:r>
            <a:rPr lang="en-US" sz="1900" b="1" kern="1200" dirty="0"/>
            <a:t>, President, </a:t>
          </a:r>
          <a:r>
            <a:rPr lang="en-US" sz="1900" b="1" kern="1200" dirty="0" err="1"/>
            <a:t>Bucknam</a:t>
          </a:r>
          <a:r>
            <a:rPr lang="en-US" sz="1900" b="1" kern="1200" dirty="0"/>
            <a:t> &amp; Associates</a:t>
          </a:r>
        </a:p>
      </dsp:txBody>
      <dsp:txXfrm>
        <a:off x="36896" y="4319065"/>
        <a:ext cx="10441808" cy="682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B4C88-C240-4693-BEAB-4E4EC249D6C7}">
      <dsp:nvSpPr>
        <dsp:cNvPr id="0" name=""/>
        <dsp:cNvSpPr/>
      </dsp:nvSpPr>
      <dsp:spPr>
        <a:xfrm>
          <a:off x="0" y="5033387"/>
          <a:ext cx="6991294" cy="6606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Are there instances of well managed collaboration?</a:t>
          </a:r>
        </a:p>
      </dsp:txBody>
      <dsp:txXfrm>
        <a:off x="0" y="5033387"/>
        <a:ext cx="6991294" cy="660629"/>
      </dsp:txXfrm>
    </dsp:sp>
    <dsp:sp modelId="{BC13A225-95CA-486A-BCAA-017D1257DFC2}">
      <dsp:nvSpPr>
        <dsp:cNvPr id="0" name=""/>
        <dsp:cNvSpPr/>
      </dsp:nvSpPr>
      <dsp:spPr>
        <a:xfrm rot="10800000">
          <a:off x="0" y="4027249"/>
          <a:ext cx="6991294" cy="101604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Are there instances where approvals and commitments may have been given and then had to be rescinded?</a:t>
          </a:r>
        </a:p>
      </dsp:txBody>
      <dsp:txXfrm rot="10800000">
        <a:off x="0" y="4027249"/>
        <a:ext cx="6991294" cy="660198"/>
      </dsp:txXfrm>
    </dsp:sp>
    <dsp:sp modelId="{352F7642-E77A-454D-8179-60021117F77E}">
      <dsp:nvSpPr>
        <dsp:cNvPr id="0" name=""/>
        <dsp:cNvSpPr/>
      </dsp:nvSpPr>
      <dsp:spPr>
        <a:xfrm rot="10800000">
          <a:off x="0" y="3021110"/>
          <a:ext cx="6991294" cy="1016048"/>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Is it typical for city councils / county boards of supervisors to convene planning/approval activities with water utility officials?</a:t>
          </a:r>
        </a:p>
      </dsp:txBody>
      <dsp:txXfrm rot="10800000">
        <a:off x="0" y="3021110"/>
        <a:ext cx="6991294" cy="660198"/>
      </dsp:txXfrm>
    </dsp:sp>
    <dsp:sp modelId="{FD06D979-0B96-42D6-BF92-150CFB472B35}">
      <dsp:nvSpPr>
        <dsp:cNvPr id="0" name=""/>
        <dsp:cNvSpPr/>
      </dsp:nvSpPr>
      <dsp:spPr>
        <a:xfrm rot="10800000">
          <a:off x="0" y="2014971"/>
          <a:ext cx="6991294" cy="1016048"/>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Are there hiccups in the process?</a:t>
          </a:r>
        </a:p>
      </dsp:txBody>
      <dsp:txXfrm rot="10800000">
        <a:off x="0" y="2014971"/>
        <a:ext cx="6991294" cy="660198"/>
      </dsp:txXfrm>
    </dsp:sp>
    <dsp:sp modelId="{FCDF29DC-AF74-4642-941E-6AD7DA5E9DEC}">
      <dsp:nvSpPr>
        <dsp:cNvPr id="0" name=""/>
        <dsp:cNvSpPr/>
      </dsp:nvSpPr>
      <dsp:spPr>
        <a:xfrm rot="10800000">
          <a:off x="0" y="1008833"/>
          <a:ext cx="6991294" cy="1016048"/>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Are the regulations, ordinances, time- tables and jurisdictional authorities all lined up, nicely synced?</a:t>
          </a:r>
        </a:p>
      </dsp:txBody>
      <dsp:txXfrm rot="10800000">
        <a:off x="0" y="1008833"/>
        <a:ext cx="6991294" cy="660198"/>
      </dsp:txXfrm>
    </dsp:sp>
    <dsp:sp modelId="{1F4B71C7-5CC0-4F23-B73D-E68C296B7B6E}">
      <dsp:nvSpPr>
        <dsp:cNvPr id="0" name=""/>
        <dsp:cNvSpPr/>
      </dsp:nvSpPr>
      <dsp:spPr>
        <a:xfrm rot="10800000">
          <a:off x="0" y="2694"/>
          <a:ext cx="6991294" cy="1016048"/>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What could go wrong?</a:t>
          </a:r>
        </a:p>
      </dsp:txBody>
      <dsp:txXfrm rot="10800000">
        <a:off x="0" y="2694"/>
        <a:ext cx="6991294" cy="660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E9E4-A066-4CC3-8FEA-1BADA98B4270}">
      <dsp:nvSpPr>
        <dsp:cNvPr id="0" name=""/>
        <dsp:cNvSpPr/>
      </dsp:nvSpPr>
      <dsp:spPr>
        <a:xfrm>
          <a:off x="462648" y="1212"/>
          <a:ext cx="3780934" cy="24008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C326F-8443-4214-AB26-7946742951C4}">
      <dsp:nvSpPr>
        <dsp:cNvPr id="0" name=""/>
        <dsp:cNvSpPr/>
      </dsp:nvSpPr>
      <dsp:spPr>
        <a:xfrm>
          <a:off x="882752" y="400311"/>
          <a:ext cx="3780934" cy="24008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Before a new water service connection is authorized for installation, on-site addition or on-site expansion to an existing service, a water commitment must be obtained from the District. </a:t>
          </a:r>
        </a:p>
      </dsp:txBody>
      <dsp:txXfrm>
        <a:off x="953072" y="470631"/>
        <a:ext cx="3640294" cy="2260253"/>
      </dsp:txXfrm>
    </dsp:sp>
    <dsp:sp modelId="{1EEAF35A-9221-4619-8C18-96817F5AA5D6}">
      <dsp:nvSpPr>
        <dsp:cNvPr id="0" name=""/>
        <dsp:cNvSpPr/>
      </dsp:nvSpPr>
      <dsp:spPr>
        <a:xfrm>
          <a:off x="5083790" y="-176885"/>
          <a:ext cx="4411896" cy="3265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8012A-8B06-48A3-A128-02615C53ABAC}">
      <dsp:nvSpPr>
        <dsp:cNvPr id="0" name=""/>
        <dsp:cNvSpPr/>
      </dsp:nvSpPr>
      <dsp:spPr>
        <a:xfrm>
          <a:off x="5503894" y="222212"/>
          <a:ext cx="4411896" cy="32655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This section identifies the process for obtaining a new water commitment. The water commitment process, outlined in this Section, </a:t>
          </a:r>
          <a:r>
            <a:rPr lang="en-US" sz="1700" b="1" kern="1200" dirty="0">
              <a:highlight>
                <a:srgbClr val="FFFF00"/>
              </a:highlight>
            </a:rPr>
            <a:t>requires the developer or End User to proceed at their own risk, with no assurances or guarantees that a water commitment will be made</a:t>
          </a:r>
          <a:r>
            <a:rPr lang="en-US" sz="1700" b="1" kern="1200" dirty="0"/>
            <a:t>, until all steps in the applicable water commitment process are complete. Compliance with these Rules does not create a right to water service in favor of any developer or builder unless water is available.    (Clark County Nevada)</a:t>
          </a:r>
        </a:p>
      </dsp:txBody>
      <dsp:txXfrm>
        <a:off x="5599539" y="317857"/>
        <a:ext cx="4220606" cy="3074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E745A-BCDA-4383-9BCF-C931416D9AE8}">
      <dsp:nvSpPr>
        <dsp:cNvPr id="0" name=""/>
        <dsp:cNvSpPr/>
      </dsp:nvSpPr>
      <dsp:spPr>
        <a:xfrm>
          <a:off x="0" y="55674"/>
          <a:ext cx="10378440" cy="15103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Coalinga city officials estimate their small town will run out of water by Dec. 1.</a:t>
          </a:r>
        </a:p>
      </dsp:txBody>
      <dsp:txXfrm>
        <a:off x="73731" y="129405"/>
        <a:ext cx="10230978" cy="1362934"/>
      </dsp:txXfrm>
    </dsp:sp>
    <dsp:sp modelId="{EAD175F6-524D-43B0-A6F4-3136F50AF201}">
      <dsp:nvSpPr>
        <dsp:cNvPr id="0" name=""/>
        <dsp:cNvSpPr/>
      </dsp:nvSpPr>
      <dsp:spPr>
        <a:xfrm>
          <a:off x="0" y="1643831"/>
          <a:ext cx="10378440" cy="151039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The city, which is typically allocated 10,000 acre-feet of water, has only been allocated about 2,000 acre-feet this year, according to Pro-</a:t>
          </a:r>
          <a:r>
            <a:rPr lang="en-US" sz="2700" b="1" kern="1200" dirty="0" err="1"/>
            <a:t>Tem</a:t>
          </a:r>
          <a:r>
            <a:rPr lang="en-US" sz="2700" b="1" kern="1200" dirty="0"/>
            <a:t> Mayor Ray Singleton. And that supply is almost gone.</a:t>
          </a:r>
        </a:p>
      </dsp:txBody>
      <dsp:txXfrm>
        <a:off x="73731" y="1717562"/>
        <a:ext cx="10230978" cy="13629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9166F-AA89-4611-90CA-837DF67F69C9}">
      <dsp:nvSpPr>
        <dsp:cNvPr id="0" name=""/>
        <dsp:cNvSpPr/>
      </dsp:nvSpPr>
      <dsp:spPr>
        <a:xfrm>
          <a:off x="0" y="1740"/>
          <a:ext cx="735179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4A2D5E-B008-46D2-B59A-F95545B9E592}">
      <dsp:nvSpPr>
        <dsp:cNvPr id="0" name=""/>
        <dsp:cNvSpPr/>
      </dsp:nvSpPr>
      <dsp:spPr>
        <a:xfrm>
          <a:off x="0" y="1740"/>
          <a:ext cx="7351798" cy="1105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As 2018 was winding down, one of California’s leading newspapers suggested, via a front-page, banner-headlined article, that the drought that had plagued the state for much of this decade may be returning.</a:t>
          </a:r>
        </a:p>
      </dsp:txBody>
      <dsp:txXfrm>
        <a:off x="0" y="1740"/>
        <a:ext cx="7351798" cy="1105118"/>
      </dsp:txXfrm>
    </dsp:sp>
    <dsp:sp modelId="{DCCFB120-544E-45FD-A742-5FEF408EB383}">
      <dsp:nvSpPr>
        <dsp:cNvPr id="0" name=""/>
        <dsp:cNvSpPr/>
      </dsp:nvSpPr>
      <dsp:spPr>
        <a:xfrm>
          <a:off x="0" y="1106859"/>
          <a:ext cx="735179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5F9F7CA-FA0B-4F00-A381-2875533AE985}">
      <dsp:nvSpPr>
        <dsp:cNvPr id="0" name=""/>
        <dsp:cNvSpPr/>
      </dsp:nvSpPr>
      <dsp:spPr>
        <a:xfrm>
          <a:off x="0" y="1106859"/>
          <a:ext cx="7351798" cy="1002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Just weeks later, that same newspaper was reporting that record-level midwinter storms were choking mountain passes with snow, rapidly filling reservoirs and causing serious local flooding.</a:t>
          </a:r>
        </a:p>
      </dsp:txBody>
      <dsp:txXfrm>
        <a:off x="0" y="1106859"/>
        <a:ext cx="7351798" cy="1002872"/>
      </dsp:txXfrm>
    </dsp:sp>
    <dsp:sp modelId="{E0577258-EA52-45F9-A4F3-F0C75FEA6451}">
      <dsp:nvSpPr>
        <dsp:cNvPr id="0" name=""/>
        <dsp:cNvSpPr/>
      </dsp:nvSpPr>
      <dsp:spPr>
        <a:xfrm>
          <a:off x="0" y="2109731"/>
          <a:ext cx="735179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93DDD5B-35F5-498F-88CB-1332887190D2}">
      <dsp:nvSpPr>
        <dsp:cNvPr id="0" name=""/>
        <dsp:cNvSpPr/>
      </dsp:nvSpPr>
      <dsp:spPr>
        <a:xfrm>
          <a:off x="0" y="2087248"/>
          <a:ext cx="7351798" cy="807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Neither was incorrect at the time, but their juxtaposition underscores the unpredictable nature of California’s water supply.</a:t>
          </a:r>
        </a:p>
      </dsp:txBody>
      <dsp:txXfrm>
        <a:off x="0" y="2087248"/>
        <a:ext cx="7351798" cy="807863"/>
      </dsp:txXfrm>
    </dsp:sp>
    <dsp:sp modelId="{ABB0BB45-E64E-47C3-82B4-6FF36F934D85}">
      <dsp:nvSpPr>
        <dsp:cNvPr id="0" name=""/>
        <dsp:cNvSpPr/>
      </dsp:nvSpPr>
      <dsp:spPr>
        <a:xfrm>
          <a:off x="0" y="2917595"/>
          <a:ext cx="735179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22B8DC7-88AB-46E4-B750-897241176DE7}">
      <dsp:nvSpPr>
        <dsp:cNvPr id="0" name=""/>
        <dsp:cNvSpPr/>
      </dsp:nvSpPr>
      <dsp:spPr>
        <a:xfrm>
          <a:off x="0" y="2917595"/>
          <a:ext cx="7351798" cy="1149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The fickleness of nature has been compounded by a decades-long, multi-front struggle among hundreds of water agencies and other interested parties over allocations of the precious liquid, not unlike the perpetual religious and ethnic wars that consumed medieval Europe.</a:t>
          </a:r>
        </a:p>
      </dsp:txBody>
      <dsp:txXfrm>
        <a:off x="0" y="2917595"/>
        <a:ext cx="7351798" cy="1149836"/>
      </dsp:txXfrm>
    </dsp:sp>
    <dsp:sp modelId="{FFFF57E3-87AC-4FFD-BBEE-AE9648A86D42}">
      <dsp:nvSpPr>
        <dsp:cNvPr id="0" name=""/>
        <dsp:cNvSpPr/>
      </dsp:nvSpPr>
      <dsp:spPr>
        <a:xfrm>
          <a:off x="0" y="4067431"/>
          <a:ext cx="735179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A65AD3-FF8A-4627-A6A6-4BD94F729C3D}">
      <dsp:nvSpPr>
        <dsp:cNvPr id="0" name=""/>
        <dsp:cNvSpPr/>
      </dsp:nvSpPr>
      <dsp:spPr>
        <a:xfrm>
          <a:off x="0" y="4067431"/>
          <a:ext cx="7344618" cy="253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Adding another layer of complexity, the </a:t>
          </a:r>
          <a:r>
            <a:rPr lang="en-US" sz="2000" b="1" kern="1200" dirty="0">
              <a:highlight>
                <a:srgbClr val="FFFF00"/>
              </a:highlight>
            </a:rPr>
            <a:t>conflicts over California’s water supply are often proxy wars for land-use disputes, </a:t>
          </a:r>
          <a:r>
            <a:rPr lang="en-US" sz="2000" b="1" kern="1200" dirty="0"/>
            <a:t>involving such issues as whether the state’s chronic shortage of housing should be addressed by continuing to carve farmlands into subdivisions or shift to a high-density mode that builds up rather than out. </a:t>
          </a:r>
          <a:r>
            <a:rPr lang="en-US" sz="2000" b="1" kern="1200" dirty="0">
              <a:highlight>
                <a:srgbClr val="FFFF00"/>
              </a:highlight>
            </a:rPr>
            <a:t>Water supply is very often the decisive factor in land-use decisions,</a:t>
          </a:r>
          <a:r>
            <a:rPr lang="en-US" sz="2000" b="1" kern="1200" dirty="0"/>
            <a:t> thanks to state laws requiring developers to prove they can obtain enough water to serve their projects.</a:t>
          </a:r>
        </a:p>
      </dsp:txBody>
      <dsp:txXfrm>
        <a:off x="0" y="4067431"/>
        <a:ext cx="7344618" cy="2534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3D74D-C8D6-4E7F-8FDB-3C3238F54676}">
      <dsp:nvSpPr>
        <dsp:cNvPr id="0" name=""/>
        <dsp:cNvSpPr/>
      </dsp:nvSpPr>
      <dsp:spPr>
        <a:xfrm>
          <a:off x="0" y="1607"/>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85B789C-4496-43EC-A173-C2FB6EF113F9}">
      <dsp:nvSpPr>
        <dsp:cNvPr id="0" name=""/>
        <dsp:cNvSpPr/>
      </dsp:nvSpPr>
      <dsp:spPr>
        <a:xfrm>
          <a:off x="0" y="1607"/>
          <a:ext cx="6666833" cy="2276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On September 25, 2012, Governor Edmund G. Brown Jr. signed Assembly Bill (AB) 685, making California the first state in the nation to legislatively recognize the human right to water.</a:t>
          </a:r>
        </a:p>
      </dsp:txBody>
      <dsp:txXfrm>
        <a:off x="0" y="1607"/>
        <a:ext cx="6666833" cy="2276905"/>
      </dsp:txXfrm>
    </dsp:sp>
    <dsp:sp modelId="{7A31773B-DB0C-420A-BD37-95566978F0BF}">
      <dsp:nvSpPr>
        <dsp:cNvPr id="0" name=""/>
        <dsp:cNvSpPr/>
      </dsp:nvSpPr>
      <dsp:spPr>
        <a:xfrm>
          <a:off x="0" y="2278512"/>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F877DF-6944-415C-9510-46EAED25E814}">
      <dsp:nvSpPr>
        <dsp:cNvPr id="0" name=""/>
        <dsp:cNvSpPr/>
      </dsp:nvSpPr>
      <dsp:spPr>
        <a:xfrm>
          <a:off x="0" y="2280119"/>
          <a:ext cx="6660322" cy="317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Now in the Water Code as Section 106.3, the state statutorily recognizes that “every human being has the right to safe, clean, affordable, and accessible water adequate for human consumption, cooking, and sanitary purposes.” The human right to water extends to all Californians, including disadvantaged individuals and groups and communities in rural and urban areas.</a:t>
          </a:r>
        </a:p>
      </dsp:txBody>
      <dsp:txXfrm>
        <a:off x="0" y="2280119"/>
        <a:ext cx="6660322" cy="3173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4D2E-A10D-4481-94D1-623CE9C68C96}">
      <dsp:nvSpPr>
        <dsp:cNvPr id="0" name=""/>
        <dsp:cNvSpPr/>
      </dsp:nvSpPr>
      <dsp:spPr>
        <a:xfrm>
          <a:off x="0" y="0"/>
          <a:ext cx="7374349" cy="316146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In Swanson v. Marin Municipal Water District (1976) 56 Cal.App.3d 512, a property owner filed a petition for writ of mandate, seeking to compel the water district to extend a pipeline and provide service to his proposed new home.  The trial court granted judgment in favor of the property owner, and issued a writ compelling the water district to grant the pipeline extension and provide water service to the property.  The court of appeal reversed.</a:t>
          </a:r>
        </a:p>
      </dsp:txBody>
      <dsp:txXfrm>
        <a:off x="154330" y="154330"/>
        <a:ext cx="7065689" cy="2852807"/>
      </dsp:txXfrm>
    </dsp:sp>
    <dsp:sp modelId="{AA0C077D-C12B-4FF1-8369-1D1AE8C97962}">
      <dsp:nvSpPr>
        <dsp:cNvPr id="0" name=""/>
        <dsp:cNvSpPr/>
      </dsp:nvSpPr>
      <dsp:spPr>
        <a:xfrm>
          <a:off x="0" y="3175979"/>
          <a:ext cx="7374349" cy="3161467"/>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The court of appeal held that “a potential water user does not possess any absolute right to be afforded water service and . . . the Constitution does not require that he be treated in the same manner as established users of the water system.”  Id. at 522.  In Swanson, the water district had previously adopted a moratorium in response to a perceived imbalance between its water supply and demand.  Where such a situation exists, the water district has a rational basis for implementing a moratorium on new service.  The court of appeal did, however, recognize some limits to a water district’s authority to deny applications.</a:t>
          </a:r>
        </a:p>
      </dsp:txBody>
      <dsp:txXfrm>
        <a:off x="154330" y="3330309"/>
        <a:ext cx="7065689" cy="28528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51CB-7403-3020-2CFB-FE569049F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3A085D-9AC0-FD8C-13F1-8944A95A77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D072C9-3066-847D-970C-46F6C5942DB9}"/>
              </a:ext>
            </a:extLst>
          </p:cNvPr>
          <p:cNvSpPr>
            <a:spLocks noGrp="1"/>
          </p:cNvSpPr>
          <p:nvPr>
            <p:ph type="dt" sz="half" idx="10"/>
          </p:nvPr>
        </p:nvSpPr>
        <p:spPr/>
        <p:txBody>
          <a:bodyPr/>
          <a:lstStyle/>
          <a:p>
            <a:fld id="{8191CADB-CBFC-4350-A331-485B29BD7197}" type="datetimeFigureOut">
              <a:rPr lang="en-US" smtClean="0"/>
              <a:t>2/21/2023</a:t>
            </a:fld>
            <a:endParaRPr lang="en-US"/>
          </a:p>
        </p:txBody>
      </p:sp>
      <p:sp>
        <p:nvSpPr>
          <p:cNvPr id="5" name="Footer Placeholder 4">
            <a:extLst>
              <a:ext uri="{FF2B5EF4-FFF2-40B4-BE49-F238E27FC236}">
                <a16:creationId xmlns:a16="http://schemas.microsoft.com/office/drawing/2014/main" id="{7712A379-5503-4648-F7DC-C5683E2D2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EEF35-51D4-A5D9-E7AD-3C05999749BC}"/>
              </a:ext>
            </a:extLst>
          </p:cNvPr>
          <p:cNvSpPr>
            <a:spLocks noGrp="1"/>
          </p:cNvSpPr>
          <p:nvPr>
            <p:ph type="sldNum" sz="quarter" idx="12"/>
          </p:nvPr>
        </p:nvSpPr>
        <p:spPr/>
        <p:txBody>
          <a:bodyPr/>
          <a:lstStyle/>
          <a:p>
            <a:fld id="{C372B28B-80D6-4F94-85C0-DD662495D76B}" type="slidenum">
              <a:rPr lang="en-US" smtClean="0"/>
              <a:t>‹#›</a:t>
            </a:fld>
            <a:endParaRPr lang="en-US"/>
          </a:p>
        </p:txBody>
      </p:sp>
    </p:spTree>
    <p:extLst>
      <p:ext uri="{BB962C8B-B14F-4D97-AF65-F5344CB8AC3E}">
        <p14:creationId xmlns:p14="http://schemas.microsoft.com/office/powerpoint/2010/main" val="290322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C4DF-023F-0BE6-8214-6ED83AD364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4A4B4-D8BA-354A-168B-29741F05AE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77675-FD9F-3261-359B-57FF206BB655}"/>
              </a:ext>
            </a:extLst>
          </p:cNvPr>
          <p:cNvSpPr>
            <a:spLocks noGrp="1"/>
          </p:cNvSpPr>
          <p:nvPr>
            <p:ph type="dt" sz="half" idx="10"/>
          </p:nvPr>
        </p:nvSpPr>
        <p:spPr/>
        <p:txBody>
          <a:bodyPr/>
          <a:lstStyle/>
          <a:p>
            <a:fld id="{8191CADB-CBFC-4350-A331-485B29BD7197}" type="datetimeFigureOut">
              <a:rPr lang="en-US" smtClean="0"/>
              <a:t>2/21/2023</a:t>
            </a:fld>
            <a:endParaRPr lang="en-US"/>
          </a:p>
        </p:txBody>
      </p:sp>
      <p:sp>
        <p:nvSpPr>
          <p:cNvPr id="5" name="Footer Placeholder 4">
            <a:extLst>
              <a:ext uri="{FF2B5EF4-FFF2-40B4-BE49-F238E27FC236}">
                <a16:creationId xmlns:a16="http://schemas.microsoft.com/office/drawing/2014/main" id="{A5D0D969-F712-9A88-15BC-6A9192F7E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ECC89-C1BB-2F23-D45D-C20329FA4A7C}"/>
              </a:ext>
            </a:extLst>
          </p:cNvPr>
          <p:cNvSpPr>
            <a:spLocks noGrp="1"/>
          </p:cNvSpPr>
          <p:nvPr>
            <p:ph type="sldNum" sz="quarter" idx="12"/>
          </p:nvPr>
        </p:nvSpPr>
        <p:spPr/>
        <p:txBody>
          <a:bodyPr/>
          <a:lstStyle/>
          <a:p>
            <a:fld id="{C372B28B-80D6-4F94-85C0-DD662495D76B}" type="slidenum">
              <a:rPr lang="en-US" smtClean="0"/>
              <a:t>‹#›</a:t>
            </a:fld>
            <a:endParaRPr lang="en-US"/>
          </a:p>
        </p:txBody>
      </p:sp>
    </p:spTree>
    <p:extLst>
      <p:ext uri="{BB962C8B-B14F-4D97-AF65-F5344CB8AC3E}">
        <p14:creationId xmlns:p14="http://schemas.microsoft.com/office/powerpoint/2010/main" val="426724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76FE1B-EA47-BE14-A173-131CB966E1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E906E4-E52D-D16F-2771-46CB3F17F3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0C1C8-A982-06C2-9E2B-6D9266FDB31F}"/>
              </a:ext>
            </a:extLst>
          </p:cNvPr>
          <p:cNvSpPr>
            <a:spLocks noGrp="1"/>
          </p:cNvSpPr>
          <p:nvPr>
            <p:ph type="dt" sz="half" idx="10"/>
          </p:nvPr>
        </p:nvSpPr>
        <p:spPr/>
        <p:txBody>
          <a:bodyPr/>
          <a:lstStyle/>
          <a:p>
            <a:fld id="{8191CADB-CBFC-4350-A331-485B29BD7197}" type="datetimeFigureOut">
              <a:rPr lang="en-US" smtClean="0"/>
              <a:t>2/21/2023</a:t>
            </a:fld>
            <a:endParaRPr lang="en-US"/>
          </a:p>
        </p:txBody>
      </p:sp>
      <p:sp>
        <p:nvSpPr>
          <p:cNvPr id="5" name="Footer Placeholder 4">
            <a:extLst>
              <a:ext uri="{FF2B5EF4-FFF2-40B4-BE49-F238E27FC236}">
                <a16:creationId xmlns:a16="http://schemas.microsoft.com/office/drawing/2014/main" id="{96202464-37A6-F8D1-22C2-FA1D9CC88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CB6F6-8DBC-A51D-954E-60ED13F3359A}"/>
              </a:ext>
            </a:extLst>
          </p:cNvPr>
          <p:cNvSpPr>
            <a:spLocks noGrp="1"/>
          </p:cNvSpPr>
          <p:nvPr>
            <p:ph type="sldNum" sz="quarter" idx="12"/>
          </p:nvPr>
        </p:nvSpPr>
        <p:spPr/>
        <p:txBody>
          <a:bodyPr/>
          <a:lstStyle/>
          <a:p>
            <a:fld id="{C372B28B-80D6-4F94-85C0-DD662495D76B}" type="slidenum">
              <a:rPr lang="en-US" smtClean="0"/>
              <a:t>‹#›</a:t>
            </a:fld>
            <a:endParaRPr lang="en-US"/>
          </a:p>
        </p:txBody>
      </p:sp>
    </p:spTree>
    <p:extLst>
      <p:ext uri="{BB962C8B-B14F-4D97-AF65-F5344CB8AC3E}">
        <p14:creationId xmlns:p14="http://schemas.microsoft.com/office/powerpoint/2010/main" val="415139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D982-D948-72EA-CA4E-8AAA5BE9C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745D9-EEC9-6352-B88D-DC84D16DE4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AE5C8-CAC8-9A4F-5E2E-D73359B7EBA8}"/>
              </a:ext>
            </a:extLst>
          </p:cNvPr>
          <p:cNvSpPr>
            <a:spLocks noGrp="1"/>
          </p:cNvSpPr>
          <p:nvPr>
            <p:ph type="dt" sz="half" idx="10"/>
          </p:nvPr>
        </p:nvSpPr>
        <p:spPr/>
        <p:txBody>
          <a:bodyPr/>
          <a:lstStyle/>
          <a:p>
            <a:fld id="{8191CADB-CBFC-4350-A331-485B29BD7197}" type="datetimeFigureOut">
              <a:rPr lang="en-US" smtClean="0"/>
              <a:t>2/21/2023</a:t>
            </a:fld>
            <a:endParaRPr lang="en-US"/>
          </a:p>
        </p:txBody>
      </p:sp>
      <p:sp>
        <p:nvSpPr>
          <p:cNvPr id="5" name="Footer Placeholder 4">
            <a:extLst>
              <a:ext uri="{FF2B5EF4-FFF2-40B4-BE49-F238E27FC236}">
                <a16:creationId xmlns:a16="http://schemas.microsoft.com/office/drawing/2014/main" id="{75F0D702-F1A3-0B6A-B42D-5942D8E8C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D842F-C2E5-1DC8-7765-F3BC8031FC30}"/>
              </a:ext>
            </a:extLst>
          </p:cNvPr>
          <p:cNvSpPr>
            <a:spLocks noGrp="1"/>
          </p:cNvSpPr>
          <p:nvPr>
            <p:ph type="sldNum" sz="quarter" idx="12"/>
          </p:nvPr>
        </p:nvSpPr>
        <p:spPr/>
        <p:txBody>
          <a:bodyPr/>
          <a:lstStyle/>
          <a:p>
            <a:fld id="{C372B28B-80D6-4F94-85C0-DD662495D76B}" type="slidenum">
              <a:rPr lang="en-US" smtClean="0"/>
              <a:t>‹#›</a:t>
            </a:fld>
            <a:endParaRPr lang="en-US"/>
          </a:p>
        </p:txBody>
      </p:sp>
    </p:spTree>
    <p:extLst>
      <p:ext uri="{BB962C8B-B14F-4D97-AF65-F5344CB8AC3E}">
        <p14:creationId xmlns:p14="http://schemas.microsoft.com/office/powerpoint/2010/main" val="103262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39E4-8B38-9D44-8974-58D4A11FEA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3939B0-B2D6-D527-7692-5A5D571E43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112C2C-BD2E-9B8E-4F45-44AB4E08DE32}"/>
              </a:ext>
            </a:extLst>
          </p:cNvPr>
          <p:cNvSpPr>
            <a:spLocks noGrp="1"/>
          </p:cNvSpPr>
          <p:nvPr>
            <p:ph type="dt" sz="half" idx="10"/>
          </p:nvPr>
        </p:nvSpPr>
        <p:spPr/>
        <p:txBody>
          <a:bodyPr/>
          <a:lstStyle/>
          <a:p>
            <a:fld id="{8191CADB-CBFC-4350-A331-485B29BD7197}" type="datetimeFigureOut">
              <a:rPr lang="en-US" smtClean="0"/>
              <a:t>2/21/2023</a:t>
            </a:fld>
            <a:endParaRPr lang="en-US"/>
          </a:p>
        </p:txBody>
      </p:sp>
      <p:sp>
        <p:nvSpPr>
          <p:cNvPr id="5" name="Footer Placeholder 4">
            <a:extLst>
              <a:ext uri="{FF2B5EF4-FFF2-40B4-BE49-F238E27FC236}">
                <a16:creationId xmlns:a16="http://schemas.microsoft.com/office/drawing/2014/main" id="{4DF6AFD9-3E0B-2E8E-0619-E481DAEAA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E1000-2FEA-6117-033D-9A083D40879C}"/>
              </a:ext>
            </a:extLst>
          </p:cNvPr>
          <p:cNvSpPr>
            <a:spLocks noGrp="1"/>
          </p:cNvSpPr>
          <p:nvPr>
            <p:ph type="sldNum" sz="quarter" idx="12"/>
          </p:nvPr>
        </p:nvSpPr>
        <p:spPr/>
        <p:txBody>
          <a:bodyPr/>
          <a:lstStyle/>
          <a:p>
            <a:fld id="{C372B28B-80D6-4F94-85C0-DD662495D76B}" type="slidenum">
              <a:rPr lang="en-US" smtClean="0"/>
              <a:t>‹#›</a:t>
            </a:fld>
            <a:endParaRPr lang="en-US"/>
          </a:p>
        </p:txBody>
      </p:sp>
    </p:spTree>
    <p:extLst>
      <p:ext uri="{BB962C8B-B14F-4D97-AF65-F5344CB8AC3E}">
        <p14:creationId xmlns:p14="http://schemas.microsoft.com/office/powerpoint/2010/main" val="154498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4C8C-C747-88A0-3A8F-7E983E60F2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31A2A9-5E21-F397-9F3E-92E442B956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646CDE-4D63-DC0E-CE3B-2C52D4EF93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0981F6-C61E-01CB-4FC2-3CE875ECDE0B}"/>
              </a:ext>
            </a:extLst>
          </p:cNvPr>
          <p:cNvSpPr>
            <a:spLocks noGrp="1"/>
          </p:cNvSpPr>
          <p:nvPr>
            <p:ph type="dt" sz="half" idx="10"/>
          </p:nvPr>
        </p:nvSpPr>
        <p:spPr/>
        <p:txBody>
          <a:bodyPr/>
          <a:lstStyle/>
          <a:p>
            <a:fld id="{8191CADB-CBFC-4350-A331-485B29BD7197}" type="datetimeFigureOut">
              <a:rPr lang="en-US" smtClean="0"/>
              <a:t>2/21/2023</a:t>
            </a:fld>
            <a:endParaRPr lang="en-US"/>
          </a:p>
        </p:txBody>
      </p:sp>
      <p:sp>
        <p:nvSpPr>
          <p:cNvPr id="6" name="Footer Placeholder 5">
            <a:extLst>
              <a:ext uri="{FF2B5EF4-FFF2-40B4-BE49-F238E27FC236}">
                <a16:creationId xmlns:a16="http://schemas.microsoft.com/office/drawing/2014/main" id="{83D5C010-292F-DB1F-6274-7290886BE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E2504-0603-CF65-0706-9AF8D2D562BE}"/>
              </a:ext>
            </a:extLst>
          </p:cNvPr>
          <p:cNvSpPr>
            <a:spLocks noGrp="1"/>
          </p:cNvSpPr>
          <p:nvPr>
            <p:ph type="sldNum" sz="quarter" idx="12"/>
          </p:nvPr>
        </p:nvSpPr>
        <p:spPr/>
        <p:txBody>
          <a:bodyPr/>
          <a:lstStyle/>
          <a:p>
            <a:fld id="{C372B28B-80D6-4F94-85C0-DD662495D76B}" type="slidenum">
              <a:rPr lang="en-US" smtClean="0"/>
              <a:t>‹#›</a:t>
            </a:fld>
            <a:endParaRPr lang="en-US"/>
          </a:p>
        </p:txBody>
      </p:sp>
    </p:spTree>
    <p:extLst>
      <p:ext uri="{BB962C8B-B14F-4D97-AF65-F5344CB8AC3E}">
        <p14:creationId xmlns:p14="http://schemas.microsoft.com/office/powerpoint/2010/main" val="22998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9D2D-D5C9-E34B-24C9-DB3B8CAABF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6005F-477B-B2B4-87D5-80AF2D187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E989BE-D41A-D001-8B8B-A4EF7350CC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5FBC24-9B40-6E22-0261-5051B40D8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F935EC-7A73-E273-D397-C774B4453A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C0BF44-7690-4C81-5EE9-C91F0BE21983}"/>
              </a:ext>
            </a:extLst>
          </p:cNvPr>
          <p:cNvSpPr>
            <a:spLocks noGrp="1"/>
          </p:cNvSpPr>
          <p:nvPr>
            <p:ph type="dt" sz="half" idx="10"/>
          </p:nvPr>
        </p:nvSpPr>
        <p:spPr/>
        <p:txBody>
          <a:bodyPr/>
          <a:lstStyle/>
          <a:p>
            <a:fld id="{8191CADB-CBFC-4350-A331-485B29BD7197}" type="datetimeFigureOut">
              <a:rPr lang="en-US" smtClean="0"/>
              <a:t>2/21/2023</a:t>
            </a:fld>
            <a:endParaRPr lang="en-US"/>
          </a:p>
        </p:txBody>
      </p:sp>
      <p:sp>
        <p:nvSpPr>
          <p:cNvPr id="8" name="Footer Placeholder 7">
            <a:extLst>
              <a:ext uri="{FF2B5EF4-FFF2-40B4-BE49-F238E27FC236}">
                <a16:creationId xmlns:a16="http://schemas.microsoft.com/office/drawing/2014/main" id="{C611F169-8960-0CF9-62C0-F3BD22A0CA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C68A95-798D-0BF0-A852-379CDEFDADB0}"/>
              </a:ext>
            </a:extLst>
          </p:cNvPr>
          <p:cNvSpPr>
            <a:spLocks noGrp="1"/>
          </p:cNvSpPr>
          <p:nvPr>
            <p:ph type="sldNum" sz="quarter" idx="12"/>
          </p:nvPr>
        </p:nvSpPr>
        <p:spPr/>
        <p:txBody>
          <a:bodyPr/>
          <a:lstStyle/>
          <a:p>
            <a:fld id="{C372B28B-80D6-4F94-85C0-DD662495D76B}" type="slidenum">
              <a:rPr lang="en-US" smtClean="0"/>
              <a:t>‹#›</a:t>
            </a:fld>
            <a:endParaRPr lang="en-US"/>
          </a:p>
        </p:txBody>
      </p:sp>
    </p:spTree>
    <p:extLst>
      <p:ext uri="{BB962C8B-B14F-4D97-AF65-F5344CB8AC3E}">
        <p14:creationId xmlns:p14="http://schemas.microsoft.com/office/powerpoint/2010/main" val="149796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F3F1-9898-744A-72ED-640FBA5D27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DA0F4-4962-AFE2-5EB7-72765D101CAF}"/>
              </a:ext>
            </a:extLst>
          </p:cNvPr>
          <p:cNvSpPr>
            <a:spLocks noGrp="1"/>
          </p:cNvSpPr>
          <p:nvPr>
            <p:ph type="dt" sz="half" idx="10"/>
          </p:nvPr>
        </p:nvSpPr>
        <p:spPr/>
        <p:txBody>
          <a:bodyPr/>
          <a:lstStyle/>
          <a:p>
            <a:fld id="{8191CADB-CBFC-4350-A331-485B29BD7197}" type="datetimeFigureOut">
              <a:rPr lang="en-US" smtClean="0"/>
              <a:t>2/21/2023</a:t>
            </a:fld>
            <a:endParaRPr lang="en-US"/>
          </a:p>
        </p:txBody>
      </p:sp>
      <p:sp>
        <p:nvSpPr>
          <p:cNvPr id="4" name="Footer Placeholder 3">
            <a:extLst>
              <a:ext uri="{FF2B5EF4-FFF2-40B4-BE49-F238E27FC236}">
                <a16:creationId xmlns:a16="http://schemas.microsoft.com/office/drawing/2014/main" id="{65A261C7-507C-E2AA-42BD-3977742BAD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B1CFA9-56F7-7266-6F30-A203B564B7BC}"/>
              </a:ext>
            </a:extLst>
          </p:cNvPr>
          <p:cNvSpPr>
            <a:spLocks noGrp="1"/>
          </p:cNvSpPr>
          <p:nvPr>
            <p:ph type="sldNum" sz="quarter" idx="12"/>
          </p:nvPr>
        </p:nvSpPr>
        <p:spPr/>
        <p:txBody>
          <a:bodyPr/>
          <a:lstStyle/>
          <a:p>
            <a:fld id="{C372B28B-80D6-4F94-85C0-DD662495D76B}" type="slidenum">
              <a:rPr lang="en-US" smtClean="0"/>
              <a:t>‹#›</a:t>
            </a:fld>
            <a:endParaRPr lang="en-US"/>
          </a:p>
        </p:txBody>
      </p:sp>
    </p:spTree>
    <p:extLst>
      <p:ext uri="{BB962C8B-B14F-4D97-AF65-F5344CB8AC3E}">
        <p14:creationId xmlns:p14="http://schemas.microsoft.com/office/powerpoint/2010/main" val="374614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CA0BF-2751-FF87-950B-C165C6D21DF2}"/>
              </a:ext>
            </a:extLst>
          </p:cNvPr>
          <p:cNvSpPr>
            <a:spLocks noGrp="1"/>
          </p:cNvSpPr>
          <p:nvPr>
            <p:ph type="dt" sz="half" idx="10"/>
          </p:nvPr>
        </p:nvSpPr>
        <p:spPr/>
        <p:txBody>
          <a:bodyPr/>
          <a:lstStyle/>
          <a:p>
            <a:fld id="{8191CADB-CBFC-4350-A331-485B29BD7197}" type="datetimeFigureOut">
              <a:rPr lang="en-US" smtClean="0"/>
              <a:t>2/21/2023</a:t>
            </a:fld>
            <a:endParaRPr lang="en-US"/>
          </a:p>
        </p:txBody>
      </p:sp>
      <p:sp>
        <p:nvSpPr>
          <p:cNvPr id="3" name="Footer Placeholder 2">
            <a:extLst>
              <a:ext uri="{FF2B5EF4-FFF2-40B4-BE49-F238E27FC236}">
                <a16:creationId xmlns:a16="http://schemas.microsoft.com/office/drawing/2014/main" id="{544CD446-F32D-C78E-3B96-DF36CBFA65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0A1B35-C252-15B5-497A-3903742CE8A4}"/>
              </a:ext>
            </a:extLst>
          </p:cNvPr>
          <p:cNvSpPr>
            <a:spLocks noGrp="1"/>
          </p:cNvSpPr>
          <p:nvPr>
            <p:ph type="sldNum" sz="quarter" idx="12"/>
          </p:nvPr>
        </p:nvSpPr>
        <p:spPr/>
        <p:txBody>
          <a:bodyPr/>
          <a:lstStyle/>
          <a:p>
            <a:fld id="{C372B28B-80D6-4F94-85C0-DD662495D76B}" type="slidenum">
              <a:rPr lang="en-US" smtClean="0"/>
              <a:t>‹#›</a:t>
            </a:fld>
            <a:endParaRPr lang="en-US"/>
          </a:p>
        </p:txBody>
      </p:sp>
    </p:spTree>
    <p:extLst>
      <p:ext uri="{BB962C8B-B14F-4D97-AF65-F5344CB8AC3E}">
        <p14:creationId xmlns:p14="http://schemas.microsoft.com/office/powerpoint/2010/main" val="379209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B3B2-F93E-155B-AA9F-F3EE0361A1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ACD77D-7D96-10EF-37A9-95A3EF039B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733EC8-A5FE-6DC2-DDE6-B897787D9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42056-8FBB-A078-EEC8-E65E7864FFF7}"/>
              </a:ext>
            </a:extLst>
          </p:cNvPr>
          <p:cNvSpPr>
            <a:spLocks noGrp="1"/>
          </p:cNvSpPr>
          <p:nvPr>
            <p:ph type="dt" sz="half" idx="10"/>
          </p:nvPr>
        </p:nvSpPr>
        <p:spPr/>
        <p:txBody>
          <a:bodyPr/>
          <a:lstStyle/>
          <a:p>
            <a:fld id="{8191CADB-CBFC-4350-A331-485B29BD7197}" type="datetimeFigureOut">
              <a:rPr lang="en-US" smtClean="0"/>
              <a:t>2/21/2023</a:t>
            </a:fld>
            <a:endParaRPr lang="en-US"/>
          </a:p>
        </p:txBody>
      </p:sp>
      <p:sp>
        <p:nvSpPr>
          <p:cNvPr id="6" name="Footer Placeholder 5">
            <a:extLst>
              <a:ext uri="{FF2B5EF4-FFF2-40B4-BE49-F238E27FC236}">
                <a16:creationId xmlns:a16="http://schemas.microsoft.com/office/drawing/2014/main" id="{F708F691-1312-FFF6-A609-1EF87849D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C51BB6-01C9-E33F-A5EF-B052F36B67BB}"/>
              </a:ext>
            </a:extLst>
          </p:cNvPr>
          <p:cNvSpPr>
            <a:spLocks noGrp="1"/>
          </p:cNvSpPr>
          <p:nvPr>
            <p:ph type="sldNum" sz="quarter" idx="12"/>
          </p:nvPr>
        </p:nvSpPr>
        <p:spPr/>
        <p:txBody>
          <a:bodyPr/>
          <a:lstStyle/>
          <a:p>
            <a:fld id="{C372B28B-80D6-4F94-85C0-DD662495D76B}" type="slidenum">
              <a:rPr lang="en-US" smtClean="0"/>
              <a:t>‹#›</a:t>
            </a:fld>
            <a:endParaRPr lang="en-US"/>
          </a:p>
        </p:txBody>
      </p:sp>
    </p:spTree>
    <p:extLst>
      <p:ext uri="{BB962C8B-B14F-4D97-AF65-F5344CB8AC3E}">
        <p14:creationId xmlns:p14="http://schemas.microsoft.com/office/powerpoint/2010/main" val="377333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AFC5-A8EB-3CAB-AFAD-0C69CAFE1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B8338-24E7-F0A8-8295-E7884E32D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8380B2-3B0D-2CA6-7CDF-BB37BFB55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3F9CB-076F-B6E8-2BE6-04164B30AAFD}"/>
              </a:ext>
            </a:extLst>
          </p:cNvPr>
          <p:cNvSpPr>
            <a:spLocks noGrp="1"/>
          </p:cNvSpPr>
          <p:nvPr>
            <p:ph type="dt" sz="half" idx="10"/>
          </p:nvPr>
        </p:nvSpPr>
        <p:spPr/>
        <p:txBody>
          <a:bodyPr/>
          <a:lstStyle/>
          <a:p>
            <a:fld id="{8191CADB-CBFC-4350-A331-485B29BD7197}" type="datetimeFigureOut">
              <a:rPr lang="en-US" smtClean="0"/>
              <a:t>2/21/2023</a:t>
            </a:fld>
            <a:endParaRPr lang="en-US"/>
          </a:p>
        </p:txBody>
      </p:sp>
      <p:sp>
        <p:nvSpPr>
          <p:cNvPr id="6" name="Footer Placeholder 5">
            <a:extLst>
              <a:ext uri="{FF2B5EF4-FFF2-40B4-BE49-F238E27FC236}">
                <a16:creationId xmlns:a16="http://schemas.microsoft.com/office/drawing/2014/main" id="{B35116CA-9893-38EF-0C95-B684B1B1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F63AA-402B-CDAF-B4B7-91D7B894424D}"/>
              </a:ext>
            </a:extLst>
          </p:cNvPr>
          <p:cNvSpPr>
            <a:spLocks noGrp="1"/>
          </p:cNvSpPr>
          <p:nvPr>
            <p:ph type="sldNum" sz="quarter" idx="12"/>
          </p:nvPr>
        </p:nvSpPr>
        <p:spPr/>
        <p:txBody>
          <a:bodyPr/>
          <a:lstStyle/>
          <a:p>
            <a:fld id="{C372B28B-80D6-4F94-85C0-DD662495D76B}" type="slidenum">
              <a:rPr lang="en-US" smtClean="0"/>
              <a:t>‹#›</a:t>
            </a:fld>
            <a:endParaRPr lang="en-US"/>
          </a:p>
        </p:txBody>
      </p:sp>
    </p:spTree>
    <p:extLst>
      <p:ext uri="{BB962C8B-B14F-4D97-AF65-F5344CB8AC3E}">
        <p14:creationId xmlns:p14="http://schemas.microsoft.com/office/powerpoint/2010/main" val="205481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77E682-C536-D6A5-9A28-B8AAE91CA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B81504-590E-6753-4CCA-9AE7E2B1E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BD0C3-E817-611A-9A20-35F7DBB2B7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1CADB-CBFC-4350-A331-485B29BD7197}" type="datetimeFigureOut">
              <a:rPr lang="en-US" smtClean="0"/>
              <a:t>2/21/2023</a:t>
            </a:fld>
            <a:endParaRPr lang="en-US"/>
          </a:p>
        </p:txBody>
      </p:sp>
      <p:sp>
        <p:nvSpPr>
          <p:cNvPr id="5" name="Footer Placeholder 4">
            <a:extLst>
              <a:ext uri="{FF2B5EF4-FFF2-40B4-BE49-F238E27FC236}">
                <a16:creationId xmlns:a16="http://schemas.microsoft.com/office/drawing/2014/main" id="{2C1E25A1-20DE-24BC-95FB-B4D3C4D7B6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DC6617-9191-388E-B51A-487B2A08D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2B28B-80D6-4F94-85C0-DD662495D76B}" type="slidenum">
              <a:rPr lang="en-US" smtClean="0"/>
              <a:t>‹#›</a:t>
            </a:fld>
            <a:endParaRPr lang="en-US"/>
          </a:p>
        </p:txBody>
      </p:sp>
    </p:spTree>
    <p:extLst>
      <p:ext uri="{BB962C8B-B14F-4D97-AF65-F5344CB8AC3E}">
        <p14:creationId xmlns:p14="http://schemas.microsoft.com/office/powerpoint/2010/main" val="341253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616648F6-0265-E611-FA3E-A42FDF025936}"/>
              </a:ext>
            </a:extLst>
          </p:cNvPr>
          <p:cNvPicPr>
            <a:picLocks noChangeAspect="1"/>
          </p:cNvPicPr>
          <p:nvPr/>
        </p:nvPicPr>
        <p:blipFill rotWithShape="1">
          <a:blip r:embed="rId2"/>
          <a:srcRect t="7131" r="-2" b="19263"/>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40320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FC543-0E6F-E555-B822-A7021482F581}"/>
              </a:ext>
            </a:extLst>
          </p:cNvPr>
          <p:cNvSpPr>
            <a:spLocks noGrp="1"/>
          </p:cNvSpPr>
          <p:nvPr>
            <p:ph type="title"/>
          </p:nvPr>
        </p:nvSpPr>
        <p:spPr>
          <a:xfrm>
            <a:off x="572493" y="238539"/>
            <a:ext cx="11047013" cy="1434415"/>
          </a:xfrm>
        </p:spPr>
        <p:txBody>
          <a:bodyPr anchor="b">
            <a:normAutofit/>
          </a:bodyPr>
          <a:lstStyle/>
          <a:p>
            <a:r>
              <a:rPr lang="en-US" sz="4600" b="1" dirty="0"/>
              <a:t>And the beat goes on . . . Time to change the beat</a:t>
            </a:r>
          </a:p>
        </p:txBody>
      </p:sp>
      <p:sp>
        <p:nvSpPr>
          <p:cNvPr id="18"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flection on swimming pool">
            <a:extLst>
              <a:ext uri="{FF2B5EF4-FFF2-40B4-BE49-F238E27FC236}">
                <a16:creationId xmlns:a16="http://schemas.microsoft.com/office/drawing/2014/main" id="{8ECA8396-D935-BC83-A4F0-EEE68DC18D64}"/>
              </a:ext>
            </a:extLst>
          </p:cNvPr>
          <p:cNvPicPr>
            <a:picLocks noChangeAspect="1"/>
          </p:cNvPicPr>
          <p:nvPr/>
        </p:nvPicPr>
        <p:blipFill rotWithShape="1">
          <a:blip r:embed="rId2"/>
          <a:srcRect l="12192" r="24892"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6FFA7C94-E85B-71BA-CE94-AF5564467FAC}"/>
              </a:ext>
            </a:extLst>
          </p:cNvPr>
          <p:cNvSpPr>
            <a:spLocks noGrp="1"/>
          </p:cNvSpPr>
          <p:nvPr>
            <p:ph idx="1"/>
          </p:nvPr>
        </p:nvSpPr>
        <p:spPr>
          <a:xfrm>
            <a:off x="4905955" y="2071316"/>
            <a:ext cx="6713552" cy="4114800"/>
          </a:xfrm>
        </p:spPr>
        <p:txBody>
          <a:bodyPr anchor="t">
            <a:normAutofit/>
          </a:bodyPr>
          <a:lstStyle/>
          <a:p>
            <a:r>
              <a:rPr lang="en-US" sz="2200" b="1" dirty="0"/>
              <a:t>Conference theme recognizes that some of the most challenging water decisions have been on an ‘endless treadmill’ – same policies, practices, evaluation and assessments . . . The same old beat.</a:t>
            </a:r>
          </a:p>
          <a:p>
            <a:r>
              <a:rPr lang="en-US" sz="2200" b="1" dirty="0"/>
              <a:t>We opened the conference with some reality checks on where we are today – to assess if we have enough water to go around.</a:t>
            </a:r>
          </a:p>
          <a:p>
            <a:r>
              <a:rPr lang="en-US" sz="2200" b="1" dirty="0"/>
              <a:t>As the conference shifts we identify how we need to ‘change the beat’; show examples of where that is being done successfully; and then propose how we need to kick the beat up even more.</a:t>
            </a:r>
          </a:p>
        </p:txBody>
      </p:sp>
    </p:spTree>
    <p:extLst>
      <p:ext uri="{BB962C8B-B14F-4D97-AF65-F5344CB8AC3E}">
        <p14:creationId xmlns:p14="http://schemas.microsoft.com/office/powerpoint/2010/main" val="148621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631D-DF92-17F6-748D-8941179B467E}"/>
              </a:ext>
            </a:extLst>
          </p:cNvPr>
          <p:cNvSpPr>
            <a:spLocks noGrp="1"/>
          </p:cNvSpPr>
          <p:nvPr>
            <p:ph type="title"/>
          </p:nvPr>
        </p:nvSpPr>
        <p:spPr/>
        <p:txBody>
          <a:bodyPr/>
          <a:lstStyle/>
          <a:p>
            <a:r>
              <a:rPr lang="en-US" b="1" dirty="0"/>
              <a:t>UWI Program February 23</a:t>
            </a:r>
            <a:r>
              <a:rPr lang="en-US" b="1" baseline="30000" dirty="0"/>
              <a:t>rd</a:t>
            </a:r>
            <a:r>
              <a:rPr lang="en-US" b="1" dirty="0"/>
              <a:t> – 9:00 am</a:t>
            </a:r>
          </a:p>
        </p:txBody>
      </p:sp>
      <p:graphicFrame>
        <p:nvGraphicFramePr>
          <p:cNvPr id="5" name="Content Placeholder 2">
            <a:extLst>
              <a:ext uri="{FF2B5EF4-FFF2-40B4-BE49-F238E27FC236}">
                <a16:creationId xmlns:a16="http://schemas.microsoft.com/office/drawing/2014/main" id="{2C570481-7FE9-7030-659B-5A5803F9D2AF}"/>
              </a:ext>
            </a:extLst>
          </p:cNvPr>
          <p:cNvGraphicFramePr>
            <a:graphicFrameLocks noGrp="1"/>
          </p:cNvGraphicFramePr>
          <p:nvPr>
            <p:ph idx="1"/>
            <p:extLst>
              <p:ext uri="{D42A27DB-BD31-4B8C-83A1-F6EECF244321}">
                <p14:modId xmlns:p14="http://schemas.microsoft.com/office/powerpoint/2010/main" val="2155494171"/>
              </p:ext>
            </p:extLst>
          </p:nvPr>
        </p:nvGraphicFramePr>
        <p:xfrm>
          <a:off x="838200" y="1352282"/>
          <a:ext cx="10515600" cy="5267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0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D2E57-FFEA-FF86-A219-2F88D424E322}"/>
              </a:ext>
            </a:extLst>
          </p:cNvPr>
          <p:cNvSpPr>
            <a:spLocks noGrp="1"/>
          </p:cNvSpPr>
          <p:nvPr>
            <p:ph type="title"/>
          </p:nvPr>
        </p:nvSpPr>
        <p:spPr>
          <a:xfrm>
            <a:off x="594360" y="1209086"/>
            <a:ext cx="3876848" cy="4064925"/>
          </a:xfrm>
          <a:solidFill>
            <a:schemeClr val="accent1">
              <a:lumMod val="40000"/>
              <a:lumOff val="60000"/>
            </a:schemeClr>
          </a:solidFill>
        </p:spPr>
        <p:txBody>
          <a:bodyPr anchor="ctr">
            <a:normAutofit/>
          </a:bodyPr>
          <a:lstStyle/>
          <a:p>
            <a:r>
              <a:rPr lang="en-US" sz="5000" b="1" dirty="0"/>
              <a:t>Land Development Approvals and Water Supply Commitments</a:t>
            </a:r>
          </a:p>
        </p:txBody>
      </p:sp>
      <p:grpSp>
        <p:nvGrpSpPr>
          <p:cNvPr id="18" name="Group 17">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9"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534DA3C-765B-CDC1-18EF-A17E549B5622}"/>
              </a:ext>
            </a:extLst>
          </p:cNvPr>
          <p:cNvGraphicFramePr>
            <a:graphicFrameLocks noGrp="1"/>
          </p:cNvGraphicFramePr>
          <p:nvPr>
            <p:ph idx="1"/>
            <p:extLst>
              <p:ext uri="{D42A27DB-BD31-4B8C-83A1-F6EECF244321}">
                <p14:modId xmlns:p14="http://schemas.microsoft.com/office/powerpoint/2010/main" val="3058931967"/>
              </p:ext>
            </p:extLst>
          </p:nvPr>
        </p:nvGraphicFramePr>
        <p:xfrm>
          <a:off x="5144539" y="457200"/>
          <a:ext cx="6991294"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157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B6C4E-7D7F-68EB-E788-E60DD15CBCF4}"/>
              </a:ext>
            </a:extLst>
          </p:cNvPr>
          <p:cNvSpPr>
            <a:spLocks noGrp="1"/>
          </p:cNvSpPr>
          <p:nvPr>
            <p:ph type="title"/>
          </p:nvPr>
        </p:nvSpPr>
        <p:spPr>
          <a:xfrm>
            <a:off x="1043630" y="809898"/>
            <a:ext cx="10310169" cy="1554480"/>
          </a:xfrm>
        </p:spPr>
        <p:txBody>
          <a:bodyPr anchor="ctr">
            <a:normAutofit/>
          </a:bodyPr>
          <a:lstStyle/>
          <a:p>
            <a:r>
              <a:rPr lang="en-US" sz="4800" b="1" dirty="0"/>
              <a:t>Water System Service Rules - Commitment</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DD79604-3AFB-6B6A-64CA-3CD07EFF3777}"/>
              </a:ext>
            </a:extLst>
          </p:cNvPr>
          <p:cNvGraphicFramePr>
            <a:graphicFrameLocks noGrp="1"/>
          </p:cNvGraphicFramePr>
          <p:nvPr>
            <p:ph idx="1"/>
            <p:extLst>
              <p:ext uri="{D42A27DB-BD31-4B8C-83A1-F6EECF244321}">
                <p14:modId xmlns:p14="http://schemas.microsoft.com/office/powerpoint/2010/main" val="2005935789"/>
              </p:ext>
            </p:extLst>
          </p:nvPr>
        </p:nvGraphicFramePr>
        <p:xfrm>
          <a:off x="904602" y="2560322"/>
          <a:ext cx="10378440" cy="3667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48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A04BD1-F272-6B6B-659F-014C79C778FD}"/>
              </a:ext>
            </a:extLst>
          </p:cNvPr>
          <p:cNvSpPr>
            <a:spLocks noGrp="1"/>
          </p:cNvSpPr>
          <p:nvPr>
            <p:ph type="title"/>
          </p:nvPr>
        </p:nvSpPr>
        <p:spPr>
          <a:xfrm>
            <a:off x="1043631" y="809898"/>
            <a:ext cx="10173010" cy="1554480"/>
          </a:xfrm>
        </p:spPr>
        <p:txBody>
          <a:bodyPr anchor="ctr">
            <a:normAutofit/>
          </a:bodyPr>
          <a:lstStyle/>
          <a:p>
            <a:r>
              <a:rPr lang="en-US" sz="4800" b="1" dirty="0"/>
              <a:t>News October 2022 – City Running Dry</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5" name="Content Placeholder 2">
            <a:extLst>
              <a:ext uri="{FF2B5EF4-FFF2-40B4-BE49-F238E27FC236}">
                <a16:creationId xmlns:a16="http://schemas.microsoft.com/office/drawing/2014/main" id="{D5F4A679-47C5-8B6F-73B8-5E058DAE7121}"/>
              </a:ext>
            </a:extLst>
          </p:cNvPr>
          <p:cNvGraphicFramePr>
            <a:graphicFrameLocks noGrp="1"/>
          </p:cNvGraphicFramePr>
          <p:nvPr>
            <p:ph idx="1"/>
            <p:extLst>
              <p:ext uri="{D42A27DB-BD31-4B8C-83A1-F6EECF244321}">
                <p14:modId xmlns:p14="http://schemas.microsoft.com/office/powerpoint/2010/main" val="27764518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54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Rectangle 5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842C8-9370-092C-EDC7-6054023884FA}"/>
              </a:ext>
            </a:extLst>
          </p:cNvPr>
          <p:cNvSpPr>
            <a:spLocks noGrp="1"/>
          </p:cNvSpPr>
          <p:nvPr>
            <p:ph type="title"/>
          </p:nvPr>
        </p:nvSpPr>
        <p:spPr>
          <a:xfrm>
            <a:off x="586478" y="1683756"/>
            <a:ext cx="3115265" cy="2396359"/>
          </a:xfrm>
        </p:spPr>
        <p:txBody>
          <a:bodyPr anchor="b">
            <a:normAutofit/>
          </a:bodyPr>
          <a:lstStyle/>
          <a:p>
            <a:pPr algn="r"/>
            <a:r>
              <a:rPr lang="en-US" sz="4000" b="1" dirty="0">
                <a:solidFill>
                  <a:srgbClr val="FFFFFF"/>
                </a:solidFill>
              </a:rPr>
              <a:t>Dan Walter June 2020 – The rest of the story?</a:t>
            </a:r>
          </a:p>
        </p:txBody>
      </p:sp>
      <p:graphicFrame>
        <p:nvGraphicFramePr>
          <p:cNvPr id="5" name="Content Placeholder 2">
            <a:extLst>
              <a:ext uri="{FF2B5EF4-FFF2-40B4-BE49-F238E27FC236}">
                <a16:creationId xmlns:a16="http://schemas.microsoft.com/office/drawing/2014/main" id="{5CBC1F4C-B70F-1E2C-9BAD-C44238B1027F}"/>
              </a:ext>
            </a:extLst>
          </p:cNvPr>
          <p:cNvGraphicFramePr>
            <a:graphicFrameLocks noGrp="1"/>
          </p:cNvGraphicFramePr>
          <p:nvPr>
            <p:ph idx="1"/>
            <p:extLst>
              <p:ext uri="{D42A27DB-BD31-4B8C-83A1-F6EECF244321}">
                <p14:modId xmlns:p14="http://schemas.microsoft.com/office/powerpoint/2010/main" val="3519948182"/>
              </p:ext>
            </p:extLst>
          </p:nvPr>
        </p:nvGraphicFramePr>
        <p:xfrm>
          <a:off x="4624302" y="10138"/>
          <a:ext cx="7351798" cy="6603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134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E8C3E-E4F0-0111-CD7E-48BCF54A2762}"/>
              </a:ext>
            </a:extLst>
          </p:cNvPr>
          <p:cNvSpPr>
            <a:spLocks noGrp="1"/>
          </p:cNvSpPr>
          <p:nvPr>
            <p:ph type="title"/>
          </p:nvPr>
        </p:nvSpPr>
        <p:spPr>
          <a:xfrm>
            <a:off x="586478" y="1683756"/>
            <a:ext cx="3115265" cy="2396359"/>
          </a:xfrm>
        </p:spPr>
        <p:txBody>
          <a:bodyPr anchor="b">
            <a:normAutofit/>
          </a:bodyPr>
          <a:lstStyle/>
          <a:p>
            <a:pPr algn="r"/>
            <a:r>
              <a:rPr lang="en-US" sz="4000" b="1" dirty="0">
                <a:solidFill>
                  <a:srgbClr val="FFFFFF"/>
                </a:solidFill>
              </a:rPr>
              <a:t>State overarching politics </a:t>
            </a:r>
          </a:p>
        </p:txBody>
      </p:sp>
      <p:graphicFrame>
        <p:nvGraphicFramePr>
          <p:cNvPr id="5" name="Content Placeholder 2">
            <a:extLst>
              <a:ext uri="{FF2B5EF4-FFF2-40B4-BE49-F238E27FC236}">
                <a16:creationId xmlns:a16="http://schemas.microsoft.com/office/drawing/2014/main" id="{A6CFA335-0D70-A3A8-B91F-903079D3675A}"/>
              </a:ext>
            </a:extLst>
          </p:cNvPr>
          <p:cNvGraphicFramePr>
            <a:graphicFrameLocks noGrp="1"/>
          </p:cNvGraphicFramePr>
          <p:nvPr>
            <p:ph idx="1"/>
            <p:extLst>
              <p:ext uri="{D42A27DB-BD31-4B8C-83A1-F6EECF244321}">
                <p14:modId xmlns:p14="http://schemas.microsoft.com/office/powerpoint/2010/main" val="149835482"/>
              </p:ext>
            </p:extLst>
          </p:nvPr>
        </p:nvGraphicFramePr>
        <p:xfrm>
          <a:off x="4487451" y="511388"/>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998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991BD-AE8A-A1FB-89D4-6AEC147E68C2}"/>
              </a:ext>
            </a:extLst>
          </p:cNvPr>
          <p:cNvSpPr>
            <a:spLocks noGrp="1"/>
          </p:cNvSpPr>
          <p:nvPr>
            <p:ph type="title"/>
          </p:nvPr>
        </p:nvSpPr>
        <p:spPr>
          <a:xfrm>
            <a:off x="586478" y="1683756"/>
            <a:ext cx="3115265" cy="2396359"/>
          </a:xfrm>
        </p:spPr>
        <p:txBody>
          <a:bodyPr anchor="b">
            <a:normAutofit/>
          </a:bodyPr>
          <a:lstStyle/>
          <a:p>
            <a:pPr algn="r"/>
            <a:r>
              <a:rPr lang="en-US" sz="4000" b="1" dirty="0">
                <a:solidFill>
                  <a:srgbClr val="FFFFFF"/>
                </a:solidFill>
              </a:rPr>
              <a:t>Historic legal disputes – have we evolved?</a:t>
            </a:r>
          </a:p>
        </p:txBody>
      </p:sp>
      <p:graphicFrame>
        <p:nvGraphicFramePr>
          <p:cNvPr id="5" name="Content Placeholder 2">
            <a:extLst>
              <a:ext uri="{FF2B5EF4-FFF2-40B4-BE49-F238E27FC236}">
                <a16:creationId xmlns:a16="http://schemas.microsoft.com/office/drawing/2014/main" id="{0A03E0D8-F697-96E2-775C-4ECB013929EC}"/>
              </a:ext>
            </a:extLst>
          </p:cNvPr>
          <p:cNvGraphicFramePr>
            <a:graphicFrameLocks noGrp="1"/>
          </p:cNvGraphicFramePr>
          <p:nvPr>
            <p:ph idx="1"/>
            <p:extLst>
              <p:ext uri="{D42A27DB-BD31-4B8C-83A1-F6EECF244321}">
                <p14:modId xmlns:p14="http://schemas.microsoft.com/office/powerpoint/2010/main" val="1868046381"/>
              </p:ext>
            </p:extLst>
          </p:nvPr>
        </p:nvGraphicFramePr>
        <p:xfrm>
          <a:off x="4487451" y="113366"/>
          <a:ext cx="7374349" cy="6338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5381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TotalTime>
  <Words>1008</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And the beat goes on . . . Time to change the beat</vt:lpstr>
      <vt:lpstr>UWI Program February 23rd – 9:00 am</vt:lpstr>
      <vt:lpstr>Land Development Approvals and Water Supply Commitments</vt:lpstr>
      <vt:lpstr>Water System Service Rules - Commitment</vt:lpstr>
      <vt:lpstr>News October 2022 – City Running Dry</vt:lpstr>
      <vt:lpstr>Dan Walter June 2020 – The rest of the story?</vt:lpstr>
      <vt:lpstr>State overarching politics </vt:lpstr>
      <vt:lpstr>Historic legal disputes – have we evolved?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Deister</dc:creator>
  <cp:lastModifiedBy>Stacy Davis</cp:lastModifiedBy>
  <cp:revision>3</cp:revision>
  <dcterms:created xsi:type="dcterms:W3CDTF">2023-02-14T20:52:11Z</dcterms:created>
  <dcterms:modified xsi:type="dcterms:W3CDTF">2023-02-21T21:27:21Z</dcterms:modified>
</cp:coreProperties>
</file>