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4" r:id="rId5"/>
    <p:sldId id="266" r:id="rId6"/>
    <p:sldId id="918" r:id="rId7"/>
    <p:sldId id="880" r:id="rId8"/>
    <p:sldId id="921" r:id="rId9"/>
    <p:sldId id="293" r:id="rId10"/>
    <p:sldId id="919" r:id="rId11"/>
    <p:sldId id="367" r:id="rId12"/>
    <p:sldId id="277" r:id="rId13"/>
    <p:sldId id="374" r:id="rId14"/>
    <p:sldId id="275" r:id="rId15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3">
          <p15:clr>
            <a:srgbClr val="A4A3A4"/>
          </p15:clr>
        </p15:guide>
        <p15:guide id="2" pos="73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8C8"/>
    <a:srgbClr val="1C5967"/>
    <a:srgbClr val="357AA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97" d="100"/>
          <a:sy n="97" d="100"/>
        </p:scale>
        <p:origin x="1160" y="200"/>
      </p:cViewPr>
      <p:guideLst>
        <p:guide orient="horz" pos="3983"/>
        <p:guide pos="73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3451614379883"/>
          <c:y val="3.9699435234069824E-2"/>
          <c:w val="0.80776548385620117"/>
          <c:h val="0.9206011295318603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beyond</c:v>
                </c:pt>
              </c:strCache>
            </c:strRef>
          </c:tx>
          <c:spPr>
            <a:solidFill>
              <a:srgbClr val="33638D"/>
            </a:solidFill>
            <a:ln>
              <a:noFill/>
            </a:ln>
            <a:effectLst/>
          </c:spPr>
          <c:invertIfNegative val="0"/>
          <c:val>
            <c:numRef>
              <c:f>Sheet1!$B$3</c:f>
              <c:numCache>
                <c:formatCode>General</c:formatCode>
                <c:ptCount val="1"/>
                <c:pt idx="0">
                  <c:v>1800000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9-4BBD-8FAD-88C7D0892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axId val="1106870575"/>
        <c:axId val="1106870991"/>
      </c:barChart>
      <c:catAx>
        <c:axId val="11068705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6870991"/>
        <c:crosses val="autoZero"/>
        <c:auto val="0"/>
        <c:lblAlgn val="ctr"/>
        <c:lblOffset val="100"/>
        <c:noMultiLvlLbl val="0"/>
      </c:catAx>
      <c:valAx>
        <c:axId val="1106870991"/>
        <c:scaling>
          <c:orientation val="minMax"/>
          <c:max val="2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87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26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C-48F2-A908-8E6D92F589F6}"/>
              </c:ext>
            </c:extLst>
          </c:dPt>
          <c:dPt>
            <c:idx val="1"/>
            <c:invertIfNegative val="0"/>
            <c:bubble3D val="0"/>
            <c:spPr>
              <a:solidFill>
                <a:srgbClr val="3363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C-48F2-A908-8E6D92F589F6}"/>
              </c:ext>
            </c:extLst>
          </c:dPt>
          <c:dPt>
            <c:idx val="2"/>
            <c:invertIfNegative val="0"/>
            <c:bubble3D val="0"/>
            <c:spPr>
              <a:solidFill>
                <a:srgbClr val="238A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0C-48F2-A908-8E6D92F589F6}"/>
              </c:ext>
            </c:extLst>
          </c:dPt>
          <c:dPt>
            <c:idx val="3"/>
            <c:invertIfNegative val="0"/>
            <c:bubble3D val="0"/>
            <c:spPr>
              <a:solidFill>
                <a:srgbClr val="20A3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0C-48F2-A908-8E6D92F589F6}"/>
              </c:ext>
            </c:extLst>
          </c:dPt>
          <c:dPt>
            <c:idx val="4"/>
            <c:invertIfNegative val="0"/>
            <c:bubble3D val="0"/>
            <c:spPr>
              <a:solidFill>
                <a:srgbClr val="55C6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0C-48F2-A908-8E6D92F589F6}"/>
              </c:ext>
            </c:extLst>
          </c:dPt>
          <c:dPt>
            <c:idx val="5"/>
            <c:invertIfNegative val="0"/>
            <c:bubble3D val="0"/>
            <c:spPr>
              <a:solidFill>
                <a:srgbClr val="B8DE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0C-48F2-A908-8E6D92F589F6}"/>
              </c:ext>
            </c:extLst>
          </c:dPt>
          <c:cat>
            <c:strRef>
              <c:f>Sheet1!$A$2:$A$7</c:f>
              <c:strCache>
                <c:ptCount val="6"/>
                <c:pt idx="0">
                  <c:v>Agricultural Irrigation</c:v>
                </c:pt>
                <c:pt idx="1">
                  <c:v>Landscape &amp; Golf Course Irrigation</c:v>
                </c:pt>
                <c:pt idx="2">
                  <c:v>Industrial &amp; Commercial Application</c:v>
                </c:pt>
                <c:pt idx="3">
                  <c:v>Geothermal Energy Production</c:v>
                </c:pt>
                <c:pt idx="4">
                  <c:v>Potable Uses</c:v>
                </c:pt>
                <c:pt idx="5">
                  <c:v>Other Non-Potable Uses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143000</c:v>
                </c:pt>
                <c:pt idx="1">
                  <c:v>160000</c:v>
                </c:pt>
                <c:pt idx="2">
                  <c:v>103000</c:v>
                </c:pt>
                <c:pt idx="3">
                  <c:v>18000</c:v>
                </c:pt>
                <c:pt idx="4">
                  <c:v>176000</c:v>
                </c:pt>
                <c:pt idx="5">
                  <c:v>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0C-48F2-A908-8E6D92F589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2677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0C-48F2-A908-8E6D92F589F6}"/>
              </c:ext>
            </c:extLst>
          </c:dPt>
          <c:dPt>
            <c:idx val="1"/>
            <c:invertIfNegative val="0"/>
            <c:bubble3D val="0"/>
            <c:spPr>
              <a:solidFill>
                <a:srgbClr val="33638D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10C-48F2-A908-8E6D92F589F6}"/>
              </c:ext>
            </c:extLst>
          </c:dPt>
          <c:dPt>
            <c:idx val="2"/>
            <c:invertIfNegative val="0"/>
            <c:bubble3D val="0"/>
            <c:spPr>
              <a:solidFill>
                <a:srgbClr val="238A8D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10C-48F2-A908-8E6D92F589F6}"/>
              </c:ext>
            </c:extLst>
          </c:dPt>
          <c:dPt>
            <c:idx val="3"/>
            <c:invertIfNegative val="0"/>
            <c:bubble3D val="0"/>
            <c:spPr>
              <a:solidFill>
                <a:srgbClr val="20A387">
                  <a:alpha val="7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10C-48F2-A908-8E6D92F589F6}"/>
              </c:ext>
            </c:extLst>
          </c:dPt>
          <c:dPt>
            <c:idx val="4"/>
            <c:invertIfNegative val="0"/>
            <c:bubble3D val="0"/>
            <c:spPr>
              <a:solidFill>
                <a:srgbClr val="55C667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10C-48F2-A908-8E6D92F589F6}"/>
              </c:ext>
            </c:extLst>
          </c:dPt>
          <c:dPt>
            <c:idx val="5"/>
            <c:invertIfNegative val="0"/>
            <c:bubble3D val="0"/>
            <c:spPr>
              <a:solidFill>
                <a:srgbClr val="B8DE29">
                  <a:alpha val="67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E10C-48F2-A908-8E6D92F589F6}"/>
              </c:ext>
            </c:extLst>
          </c:dPt>
          <c:cat>
            <c:strRef>
              <c:f>Sheet1!$A$2:$A$7</c:f>
              <c:strCache>
                <c:ptCount val="6"/>
                <c:pt idx="0">
                  <c:v>Agricultural Irrigation</c:v>
                </c:pt>
                <c:pt idx="1">
                  <c:v>Landscape &amp; Golf Course Irrigation</c:v>
                </c:pt>
                <c:pt idx="2">
                  <c:v>Industrial &amp; Commercial Application</c:v>
                </c:pt>
                <c:pt idx="3">
                  <c:v>Geothermal Energy Production</c:v>
                </c:pt>
                <c:pt idx="4">
                  <c:v>Potable Uses</c:v>
                </c:pt>
                <c:pt idx="5">
                  <c:v>Other Non-Potable Uses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193000</c:v>
                </c:pt>
                <c:pt idx="1">
                  <c:v>206000</c:v>
                </c:pt>
                <c:pt idx="2">
                  <c:v>110000</c:v>
                </c:pt>
                <c:pt idx="3">
                  <c:v>13000</c:v>
                </c:pt>
                <c:pt idx="4">
                  <c:v>177000</c:v>
                </c:pt>
                <c:pt idx="5">
                  <c:v>31000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10C-48F2-A908-8E6D92F589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2677">
                <a:alpha val="6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2677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4676-45EE-938D-F2BDB8EF0875}"/>
              </c:ext>
            </c:extLst>
          </c:dPt>
          <c:dPt>
            <c:idx val="1"/>
            <c:invertIfNegative val="0"/>
            <c:bubble3D val="0"/>
            <c:spPr>
              <a:solidFill>
                <a:srgbClr val="33638D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10C-48F2-A908-8E6D92F589F6}"/>
              </c:ext>
            </c:extLst>
          </c:dPt>
          <c:dPt>
            <c:idx val="2"/>
            <c:invertIfNegative val="0"/>
            <c:bubble3D val="0"/>
            <c:spPr>
              <a:solidFill>
                <a:srgbClr val="238A8D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10C-48F2-A908-8E6D92F589F6}"/>
              </c:ext>
            </c:extLst>
          </c:dPt>
          <c:dPt>
            <c:idx val="3"/>
            <c:invertIfNegative val="0"/>
            <c:bubble3D val="0"/>
            <c:spPr>
              <a:solidFill>
                <a:srgbClr val="20A387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10C-48F2-A908-8E6D92F589F6}"/>
              </c:ext>
            </c:extLst>
          </c:dPt>
          <c:dPt>
            <c:idx val="4"/>
            <c:invertIfNegative val="0"/>
            <c:bubble3D val="0"/>
            <c:spPr>
              <a:solidFill>
                <a:srgbClr val="55C667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10C-48F2-A908-8E6D92F589F6}"/>
              </c:ext>
            </c:extLst>
          </c:dPt>
          <c:dPt>
            <c:idx val="5"/>
            <c:invertIfNegative val="0"/>
            <c:bubble3D val="0"/>
            <c:spPr>
              <a:solidFill>
                <a:srgbClr val="B8DE29">
                  <a:alpha val="4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10C-48F2-A908-8E6D92F589F6}"/>
              </c:ext>
            </c:extLst>
          </c:dPt>
          <c:cat>
            <c:strRef>
              <c:f>Sheet1!$A$2:$A$7</c:f>
              <c:strCache>
                <c:ptCount val="6"/>
                <c:pt idx="0">
                  <c:v>Agricultural Irrigation</c:v>
                </c:pt>
                <c:pt idx="1">
                  <c:v>Landscape &amp; Golf Course Irrigation</c:v>
                </c:pt>
                <c:pt idx="2">
                  <c:v>Industrial &amp; Commercial Application</c:v>
                </c:pt>
                <c:pt idx="3">
                  <c:v>Geothermal Energy Production</c:v>
                </c:pt>
                <c:pt idx="4">
                  <c:v>Potable Uses</c:v>
                </c:pt>
                <c:pt idx="5">
                  <c:v>Other Non-Potable Uses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190000</c:v>
                </c:pt>
                <c:pt idx="1">
                  <c:v>202000</c:v>
                </c:pt>
                <c:pt idx="2">
                  <c:v>106000</c:v>
                </c:pt>
                <c:pt idx="3">
                  <c:v>13000</c:v>
                </c:pt>
                <c:pt idx="4">
                  <c:v>183000</c:v>
                </c:pt>
                <c:pt idx="5">
                  <c:v>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E10C-48F2-A908-8E6D92F58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939144927"/>
        <c:axId val="1796071983"/>
      </c:barChart>
      <c:catAx>
        <c:axId val="19391449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6071983"/>
        <c:crosses val="autoZero"/>
        <c:auto val="0"/>
        <c:lblAlgn val="ctr"/>
        <c:lblOffset val="100"/>
        <c:noMultiLvlLbl val="0"/>
      </c:catAx>
      <c:valAx>
        <c:axId val="1796071983"/>
        <c:scaling>
          <c:orientation val="minMax"/>
          <c:max val="2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144927"/>
        <c:crosses val="autoZero"/>
        <c:crossBetween val="between"/>
        <c:majorUnit val="2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F79F4-99A9-D344-AB10-13AE8CC4DFF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3555153-02BA-2C46-8095-DB98E5C18CDF}">
      <dgm:prSet phldrT="[Text]"/>
      <dgm:spPr/>
      <dgm:t>
        <a:bodyPr/>
        <a:lstStyle/>
        <a:p>
          <a:pPr rtl="0"/>
          <a:r>
            <a:rPr lang="en-US" dirty="0"/>
            <a:t>April: Release of New DPR Draft</a:t>
          </a:r>
        </a:p>
      </dgm:t>
    </dgm:pt>
    <dgm:pt modelId="{69BE765B-AD00-7B46-89C3-4B97484D7E64}" type="parTrans" cxnId="{42F04E02-2FB3-6644-9FF6-2225AC8E6405}">
      <dgm:prSet/>
      <dgm:spPr/>
      <dgm:t>
        <a:bodyPr/>
        <a:lstStyle/>
        <a:p>
          <a:endParaRPr lang="en-US"/>
        </a:p>
      </dgm:t>
    </dgm:pt>
    <dgm:pt modelId="{BA828948-E0C5-5340-957F-FDACF36AF7B2}" type="sibTrans" cxnId="{42F04E02-2FB3-6644-9FF6-2225AC8E6405}">
      <dgm:prSet/>
      <dgm:spPr/>
      <dgm:t>
        <a:bodyPr/>
        <a:lstStyle/>
        <a:p>
          <a:endParaRPr lang="en-US"/>
        </a:p>
      </dgm:t>
    </dgm:pt>
    <dgm:pt modelId="{34FB52C5-BD75-F549-9F7B-7D823DE2834A}">
      <dgm:prSet phldrT="[Text]"/>
      <dgm:spPr/>
      <dgm:t>
        <a:bodyPr/>
        <a:lstStyle/>
        <a:p>
          <a:pPr rtl="0"/>
          <a:r>
            <a:rPr lang="en-US" dirty="0"/>
            <a:t>April 45 day comment period --  board workshop</a:t>
          </a:r>
        </a:p>
      </dgm:t>
    </dgm:pt>
    <dgm:pt modelId="{024179C5-3A65-0C47-A299-002208C7B067}" type="parTrans" cxnId="{05D04F9D-91F8-DC42-BDF0-0BB5C507F338}">
      <dgm:prSet/>
      <dgm:spPr/>
      <dgm:t>
        <a:bodyPr/>
        <a:lstStyle/>
        <a:p>
          <a:endParaRPr lang="en-US"/>
        </a:p>
      </dgm:t>
    </dgm:pt>
    <dgm:pt modelId="{AF8560A9-6F65-2F4B-81CD-BD9DB309086E}" type="sibTrans" cxnId="{05D04F9D-91F8-DC42-BDF0-0BB5C507F338}">
      <dgm:prSet/>
      <dgm:spPr/>
      <dgm:t>
        <a:bodyPr/>
        <a:lstStyle/>
        <a:p>
          <a:endParaRPr lang="en-US"/>
        </a:p>
      </dgm:t>
    </dgm:pt>
    <dgm:pt modelId="{C46EF3C1-9D63-0F45-9509-B69BF5F7ADE3}">
      <dgm:prSet phldrT="[Text]"/>
      <dgm:spPr/>
      <dgm:t>
        <a:bodyPr/>
        <a:lstStyle/>
        <a:p>
          <a:pPr rtl="0"/>
          <a:r>
            <a:rPr lang="en-US" dirty="0"/>
            <a:t>Dec. 31 Board adopts regulations</a:t>
          </a:r>
        </a:p>
      </dgm:t>
    </dgm:pt>
    <dgm:pt modelId="{8B392D69-3D5F-7E47-B7BE-4F988C3C5B38}" type="parTrans" cxnId="{A625780B-240A-F14D-BF1F-CB16D099666C}">
      <dgm:prSet/>
      <dgm:spPr/>
      <dgm:t>
        <a:bodyPr/>
        <a:lstStyle/>
        <a:p>
          <a:endParaRPr lang="en-US"/>
        </a:p>
      </dgm:t>
    </dgm:pt>
    <dgm:pt modelId="{05F9ACAE-79A6-214D-B1EC-4265BC6A406A}" type="sibTrans" cxnId="{A625780B-240A-F14D-BF1F-CB16D099666C}">
      <dgm:prSet/>
      <dgm:spPr/>
      <dgm:t>
        <a:bodyPr/>
        <a:lstStyle/>
        <a:p>
          <a:endParaRPr lang="en-US"/>
        </a:p>
      </dgm:t>
    </dgm:pt>
    <dgm:pt modelId="{A8A04A19-B8C4-1541-B3CF-36521C27719A}" type="pres">
      <dgm:prSet presAssocID="{506F79F4-99A9-D344-AB10-13AE8CC4DFF0}" presName="arrowDiagram" presStyleCnt="0">
        <dgm:presLayoutVars>
          <dgm:chMax val="5"/>
          <dgm:dir/>
          <dgm:resizeHandles val="exact"/>
        </dgm:presLayoutVars>
      </dgm:prSet>
      <dgm:spPr/>
    </dgm:pt>
    <dgm:pt modelId="{95339C2E-E1B0-734B-A9D3-4A42DB2C4F4F}" type="pres">
      <dgm:prSet presAssocID="{506F79F4-99A9-D344-AB10-13AE8CC4DFF0}" presName="arrow" presStyleLbl="bgShp" presStyleIdx="0" presStyleCnt="1"/>
      <dgm:spPr/>
    </dgm:pt>
    <dgm:pt modelId="{702ABC32-0579-9B46-B20E-5F4A596B1230}" type="pres">
      <dgm:prSet presAssocID="{506F79F4-99A9-D344-AB10-13AE8CC4DFF0}" presName="arrowDiagram3" presStyleCnt="0"/>
      <dgm:spPr/>
    </dgm:pt>
    <dgm:pt modelId="{30705482-CB3D-E946-B735-D5A49E9094D2}" type="pres">
      <dgm:prSet presAssocID="{43555153-02BA-2C46-8095-DB98E5C18CDF}" presName="bullet3a" presStyleLbl="node1" presStyleIdx="0" presStyleCnt="3" custLinFactNeighborX="-29767" custLinFactNeighborY="69987"/>
      <dgm:spPr/>
    </dgm:pt>
    <dgm:pt modelId="{39E0B38C-F1A1-4546-B3A8-055E095B1E0B}" type="pres">
      <dgm:prSet presAssocID="{43555153-02BA-2C46-8095-DB98E5C18CDF}" presName="textBox3a" presStyleLbl="revTx" presStyleIdx="0" presStyleCnt="3" custScaleX="88195" custScaleY="72753" custLinFactNeighborX="-9243" custLinFactNeighborY="11006">
        <dgm:presLayoutVars>
          <dgm:bulletEnabled val="1"/>
        </dgm:presLayoutVars>
      </dgm:prSet>
      <dgm:spPr/>
    </dgm:pt>
    <dgm:pt modelId="{48E524B6-F39B-5D42-81CA-6D8848DE8749}" type="pres">
      <dgm:prSet presAssocID="{34FB52C5-BD75-F549-9F7B-7D823DE2834A}" presName="bullet3b" presStyleLbl="node1" presStyleIdx="1" presStyleCnt="3" custLinFactNeighborX="-68389" custLinFactNeighborY="30586"/>
      <dgm:spPr/>
    </dgm:pt>
    <dgm:pt modelId="{078E9EFE-8EB5-4B41-AEA7-93D89EAA5AB2}" type="pres">
      <dgm:prSet presAssocID="{34FB52C5-BD75-F549-9F7B-7D823DE2834A}" presName="textBox3b" presStyleLbl="revTx" presStyleIdx="1" presStyleCnt="3" custScaleX="75937" custScaleY="81521" custLinFactNeighborX="-35203" custLinFactNeighborY="3289">
        <dgm:presLayoutVars>
          <dgm:bulletEnabled val="1"/>
        </dgm:presLayoutVars>
      </dgm:prSet>
      <dgm:spPr/>
    </dgm:pt>
    <dgm:pt modelId="{7C55A59B-F2E8-224F-A2DB-E8905D1BCBCB}" type="pres">
      <dgm:prSet presAssocID="{C46EF3C1-9D63-0F45-9509-B69BF5F7ADE3}" presName="bullet3c" presStyleLbl="node1" presStyleIdx="2" presStyleCnt="3" custScaleX="73412" custScaleY="75652" custLinFactNeighborX="-60763" custLinFactNeighborY="-1263"/>
      <dgm:spPr/>
    </dgm:pt>
    <dgm:pt modelId="{1D9C3EA1-169B-7B4B-8492-249B08156570}" type="pres">
      <dgm:prSet presAssocID="{C46EF3C1-9D63-0F45-9509-B69BF5F7ADE3}" presName="textBox3c" presStyleLbl="revTx" presStyleIdx="2" presStyleCnt="3" custScaleX="73663" custScaleY="30283" custLinFactNeighborX="72185" custLinFactNeighborY="-31983">
        <dgm:presLayoutVars>
          <dgm:bulletEnabled val="1"/>
        </dgm:presLayoutVars>
      </dgm:prSet>
      <dgm:spPr/>
    </dgm:pt>
  </dgm:ptLst>
  <dgm:cxnLst>
    <dgm:cxn modelId="{42F04E02-2FB3-6644-9FF6-2225AC8E6405}" srcId="{506F79F4-99A9-D344-AB10-13AE8CC4DFF0}" destId="{43555153-02BA-2C46-8095-DB98E5C18CDF}" srcOrd="0" destOrd="0" parTransId="{69BE765B-AD00-7B46-89C3-4B97484D7E64}" sibTransId="{BA828948-E0C5-5340-957F-FDACF36AF7B2}"/>
    <dgm:cxn modelId="{A625780B-240A-F14D-BF1F-CB16D099666C}" srcId="{506F79F4-99A9-D344-AB10-13AE8CC4DFF0}" destId="{C46EF3C1-9D63-0F45-9509-B69BF5F7ADE3}" srcOrd="2" destOrd="0" parTransId="{8B392D69-3D5F-7E47-B7BE-4F988C3C5B38}" sibTransId="{05F9ACAE-79A6-214D-B1EC-4265BC6A406A}"/>
    <dgm:cxn modelId="{02750169-0713-174A-9694-CF1CCCEA9475}" type="presOf" srcId="{34FB52C5-BD75-F549-9F7B-7D823DE2834A}" destId="{078E9EFE-8EB5-4B41-AEA7-93D89EAA5AB2}" srcOrd="0" destOrd="0" presId="urn:microsoft.com/office/officeart/2005/8/layout/arrow2"/>
    <dgm:cxn modelId="{8ADE7182-CD6B-704D-9F76-64EAE4748A36}" type="presOf" srcId="{506F79F4-99A9-D344-AB10-13AE8CC4DFF0}" destId="{A8A04A19-B8C4-1541-B3CF-36521C27719A}" srcOrd="0" destOrd="0" presId="urn:microsoft.com/office/officeart/2005/8/layout/arrow2"/>
    <dgm:cxn modelId="{05D04F9D-91F8-DC42-BDF0-0BB5C507F338}" srcId="{506F79F4-99A9-D344-AB10-13AE8CC4DFF0}" destId="{34FB52C5-BD75-F549-9F7B-7D823DE2834A}" srcOrd="1" destOrd="0" parTransId="{024179C5-3A65-0C47-A299-002208C7B067}" sibTransId="{AF8560A9-6F65-2F4B-81CD-BD9DB309086E}"/>
    <dgm:cxn modelId="{CD5F6FE5-19DF-9342-AFA1-9BB687FECAD2}" type="presOf" srcId="{C46EF3C1-9D63-0F45-9509-B69BF5F7ADE3}" destId="{1D9C3EA1-169B-7B4B-8492-249B08156570}" srcOrd="0" destOrd="0" presId="urn:microsoft.com/office/officeart/2005/8/layout/arrow2"/>
    <dgm:cxn modelId="{A59C39E9-3DA1-8547-B937-35E5F6CFB9F2}" type="presOf" srcId="{43555153-02BA-2C46-8095-DB98E5C18CDF}" destId="{39E0B38C-F1A1-4546-B3A8-055E095B1E0B}" srcOrd="0" destOrd="0" presId="urn:microsoft.com/office/officeart/2005/8/layout/arrow2"/>
    <dgm:cxn modelId="{68B05A37-7C2D-8C44-A5BA-4C0351808543}" type="presParOf" srcId="{A8A04A19-B8C4-1541-B3CF-36521C27719A}" destId="{95339C2E-E1B0-734B-A9D3-4A42DB2C4F4F}" srcOrd="0" destOrd="0" presId="urn:microsoft.com/office/officeart/2005/8/layout/arrow2"/>
    <dgm:cxn modelId="{21978BE5-85C8-E743-A770-06481BFB2046}" type="presParOf" srcId="{A8A04A19-B8C4-1541-B3CF-36521C27719A}" destId="{702ABC32-0579-9B46-B20E-5F4A596B1230}" srcOrd="1" destOrd="0" presId="urn:microsoft.com/office/officeart/2005/8/layout/arrow2"/>
    <dgm:cxn modelId="{05B9B6E6-D7A6-0F47-A1DF-BA0C989E5FE1}" type="presParOf" srcId="{702ABC32-0579-9B46-B20E-5F4A596B1230}" destId="{30705482-CB3D-E946-B735-D5A49E9094D2}" srcOrd="0" destOrd="0" presId="urn:microsoft.com/office/officeart/2005/8/layout/arrow2"/>
    <dgm:cxn modelId="{EF4A3F3E-2A49-C542-8B90-414580477241}" type="presParOf" srcId="{702ABC32-0579-9B46-B20E-5F4A596B1230}" destId="{39E0B38C-F1A1-4546-B3A8-055E095B1E0B}" srcOrd="1" destOrd="0" presId="urn:microsoft.com/office/officeart/2005/8/layout/arrow2"/>
    <dgm:cxn modelId="{BA495D24-DAF0-B74A-93F1-D1B8935EB0F6}" type="presParOf" srcId="{702ABC32-0579-9B46-B20E-5F4A596B1230}" destId="{48E524B6-F39B-5D42-81CA-6D8848DE8749}" srcOrd="2" destOrd="0" presId="urn:microsoft.com/office/officeart/2005/8/layout/arrow2"/>
    <dgm:cxn modelId="{AF8FD619-8999-154C-98F8-0DFACB3138CE}" type="presParOf" srcId="{702ABC32-0579-9B46-B20E-5F4A596B1230}" destId="{078E9EFE-8EB5-4B41-AEA7-93D89EAA5AB2}" srcOrd="3" destOrd="0" presId="urn:microsoft.com/office/officeart/2005/8/layout/arrow2"/>
    <dgm:cxn modelId="{0108277C-E16A-3E40-AAC4-F2E042FCDE23}" type="presParOf" srcId="{702ABC32-0579-9B46-B20E-5F4A596B1230}" destId="{7C55A59B-F2E8-224F-A2DB-E8905D1BCBCB}" srcOrd="4" destOrd="0" presId="urn:microsoft.com/office/officeart/2005/8/layout/arrow2"/>
    <dgm:cxn modelId="{C62F39E8-01B3-8B40-96C8-49A3A5BE5322}" type="presParOf" srcId="{702ABC32-0579-9B46-B20E-5F4A596B1230}" destId="{1D9C3EA1-169B-7B4B-8492-249B0815657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39C2E-E1B0-734B-A9D3-4A42DB2C4F4F}">
      <dsp:nvSpPr>
        <dsp:cNvPr id="0" name=""/>
        <dsp:cNvSpPr/>
      </dsp:nvSpPr>
      <dsp:spPr>
        <a:xfrm>
          <a:off x="890347" y="0"/>
          <a:ext cx="7999566" cy="499972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05482-CB3D-E946-B735-D5A49E9094D2}">
      <dsp:nvSpPr>
        <dsp:cNvPr id="0" name=""/>
        <dsp:cNvSpPr/>
      </dsp:nvSpPr>
      <dsp:spPr>
        <a:xfrm>
          <a:off x="1844380" y="3596378"/>
          <a:ext cx="207988" cy="207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0B38C-F1A1-4546-B3A8-055E095B1E0B}">
      <dsp:nvSpPr>
        <dsp:cNvPr id="0" name=""/>
        <dsp:cNvSpPr/>
      </dsp:nvSpPr>
      <dsp:spPr>
        <a:xfrm>
          <a:off x="1948023" y="3910684"/>
          <a:ext cx="1643865" cy="105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09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April: Release of New DPR Draft</a:t>
          </a:r>
        </a:p>
      </dsp:txBody>
      <dsp:txXfrm>
        <a:off x="1948023" y="3910684"/>
        <a:ext cx="1643865" cy="1051223"/>
      </dsp:txXfrm>
    </dsp:sp>
    <dsp:sp modelId="{48E524B6-F39B-5D42-81CA-6D8848DE8749}">
      <dsp:nvSpPr>
        <dsp:cNvPr id="0" name=""/>
        <dsp:cNvSpPr/>
      </dsp:nvSpPr>
      <dsp:spPr>
        <a:xfrm>
          <a:off x="3485064" y="2206883"/>
          <a:ext cx="375979" cy="37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E9EFE-8EB5-4B41-AEA7-93D89EAA5AB2}">
      <dsp:nvSpPr>
        <dsp:cNvPr id="0" name=""/>
        <dsp:cNvSpPr/>
      </dsp:nvSpPr>
      <dsp:spPr>
        <a:xfrm>
          <a:off x="3485314" y="2620633"/>
          <a:ext cx="1457911" cy="221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24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April 45 day comment period --  board workshop</a:t>
          </a:r>
        </a:p>
      </dsp:txBody>
      <dsp:txXfrm>
        <a:off x="3485314" y="2620633"/>
        <a:ext cx="1457911" cy="2217251"/>
      </dsp:txXfrm>
    </dsp:sp>
    <dsp:sp modelId="{7C55A59B-F2E8-224F-A2DB-E8905D1BCBCB}">
      <dsp:nvSpPr>
        <dsp:cNvPr id="0" name=""/>
        <dsp:cNvSpPr/>
      </dsp:nvSpPr>
      <dsp:spPr>
        <a:xfrm>
          <a:off x="5703248" y="1321665"/>
          <a:ext cx="381721" cy="393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C3EA1-169B-7B4B-8492-249B08156570}">
      <dsp:nvSpPr>
        <dsp:cNvPr id="0" name=""/>
        <dsp:cNvSpPr/>
      </dsp:nvSpPr>
      <dsp:spPr>
        <a:xfrm>
          <a:off x="7848757" y="1624835"/>
          <a:ext cx="1414252" cy="105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22" tIns="0" rIns="0" bIns="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Dec. 31 Board adopts regulations</a:t>
          </a:r>
        </a:p>
      </dsp:txBody>
      <dsp:txXfrm>
        <a:off x="7848757" y="1624835"/>
        <a:ext cx="1414252" cy="1052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808DF-98D3-1142-B415-6AC5A52EF499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B9FC1-31CC-A14A-9176-E8BE5C866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8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33AFB-EF2D-45B7-8EBF-7E4E4EE82C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of the challenging nature of pathogen detection, </a:t>
            </a:r>
            <a:r>
              <a:rPr lang="en-US" err="1"/>
              <a:t>particu</a:t>
            </a:r>
            <a:endParaRPr lang="en-US"/>
          </a:p>
          <a:p>
            <a:r>
              <a:rPr lang="en-US" err="1"/>
              <a:t>larly</a:t>
            </a:r>
            <a:r>
              <a:rPr lang="en-US"/>
              <a:t> in highly treated water, the drinking water industry has </a:t>
            </a:r>
            <a:r>
              <a:rPr lang="en-US" err="1"/>
              <a:t>histori</a:t>
            </a:r>
            <a:r>
              <a:rPr lang="en-US"/>
              <a:t>-</a:t>
            </a:r>
          </a:p>
          <a:p>
            <a:r>
              <a:rPr lang="en-US" err="1"/>
              <a:t>cally</a:t>
            </a:r>
            <a:r>
              <a:rPr lang="en-US"/>
              <a:t> relied on a log removal value (LRV) framework to ensure adequate</a:t>
            </a:r>
          </a:p>
          <a:p>
            <a:r>
              <a:rPr lang="en-US"/>
              <a:t>protection of public health (</a:t>
            </a:r>
            <a:r>
              <a:rPr lang="en-US" err="1"/>
              <a:t>Pecson</a:t>
            </a:r>
            <a:r>
              <a:rPr lang="en-US"/>
              <a:t> et al., 2015).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33AFB-EF2D-45B7-8EBF-7E4E4EE82C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no projects in the ground so how do we know what flexibility we may need for the future.  For example </a:t>
            </a:r>
            <a:r>
              <a:rPr lang="en-US" err="1"/>
              <a:t>pathegen</a:t>
            </a:r>
            <a:r>
              <a:rPr lang="en-US"/>
              <a:t>, source control monitoring and staffing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33AFB-EF2D-45B7-8EBF-7E4E4EE82C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-18468691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8648" r="3141" b="6032"/>
          <a:stretch/>
        </p:blipFill>
        <p:spPr>
          <a:xfrm>
            <a:off x="2343401" y="0"/>
            <a:ext cx="80772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109368" cy="6858000"/>
          </a:xfrm>
          <a:prstGeom prst="rect">
            <a:avLst/>
          </a:prstGeom>
          <a:gradFill>
            <a:gsLst>
              <a:gs pos="36000">
                <a:srgbClr val="1C1148"/>
              </a:gs>
              <a:gs pos="100000">
                <a:srgbClr val="1C5967">
                  <a:alpha val="89000"/>
                </a:srgbClr>
              </a:gs>
              <a:gs pos="0">
                <a:srgbClr val="1C1148"/>
              </a:gs>
            </a:gsLst>
            <a:lin ang="193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163" y="584200"/>
            <a:ext cx="4841635" cy="2247900"/>
          </a:xfrm>
        </p:spPr>
        <p:txBody>
          <a:bodyPr lIns="0" tIns="0" rIns="0" bIns="0" anchor="b" anchorCtr="0">
            <a:normAutofit/>
          </a:bodyPr>
          <a:lstStyle>
            <a:lvl1pPr algn="l">
              <a:tabLst>
                <a:tab pos="338138" algn="l"/>
              </a:tabLst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PRESENTATION TITLE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096003" y="0"/>
            <a:ext cx="240632" cy="68682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14640" y="4203700"/>
            <a:ext cx="4841875" cy="6096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Presenter Name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640" y="5715000"/>
            <a:ext cx="4841875" cy="54537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959100"/>
            <a:ext cx="4841875" cy="10414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 cap="none" baseline="0">
                <a:solidFill>
                  <a:srgbClr val="0D88C8"/>
                </a:solidFill>
              </a:defRPr>
            </a:lvl1pPr>
          </a:lstStyle>
          <a:p>
            <a:pPr lvl="0"/>
            <a:r>
              <a:rPr lang="en-US" sz="2200" dirty="0">
                <a:solidFill>
                  <a:srgbClr val="0D88C8"/>
                </a:solidFill>
              </a:rPr>
              <a:t>Insert Presentation Subtitle Here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14640" y="4864100"/>
            <a:ext cx="4841875" cy="596900"/>
          </a:xfrm>
        </p:spPr>
        <p:txBody>
          <a:bodyPr lIns="0" tIns="0" rIns="0" bIns="0" anchor="t">
            <a:normAutofit/>
          </a:bodyPr>
          <a:lstStyle>
            <a:lvl1pPr marL="0" marR="0" indent="0" algn="l" defTabSz="6094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8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Affiliation</a:t>
            </a:r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425761" y="5232435"/>
            <a:ext cx="4293333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75" dirty="0">
                <a:solidFill>
                  <a:schemeClr val="accent1"/>
                </a:solidFill>
                <a:latin typeface="Calibri"/>
                <a:cs typeface="Calibri"/>
              </a:rPr>
              <a:t>ENGAGE. EDUCATE.</a:t>
            </a:r>
            <a:r>
              <a:rPr lang="en-US" sz="1875" baseline="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sz="1875" dirty="0">
                <a:solidFill>
                  <a:schemeClr val="accent1"/>
                </a:solidFill>
                <a:latin typeface="Calibri"/>
                <a:cs typeface="Calibri"/>
              </a:rPr>
              <a:t>ADVOCATE.</a:t>
            </a:r>
          </a:p>
          <a:p>
            <a:pPr>
              <a:lnSpc>
                <a:spcPct val="110000"/>
              </a:lnSpc>
            </a:pPr>
            <a:endParaRPr lang="en-US" sz="24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WateReuse_CA_cmyk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5669279"/>
            <a:ext cx="3102011" cy="6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2" y="1600201"/>
            <a:ext cx="9027936" cy="4525963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EF9D3AC-0C1E-3741-AB53-E1D9930824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863072" y="6510528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493" rtl="0" eaLnBrk="1" latinLnBrk="0" hangingPunct="1">
              <a:defRPr sz="11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6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-18468691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6931" r="15471" b="4824"/>
          <a:stretch/>
        </p:blipFill>
        <p:spPr>
          <a:xfrm>
            <a:off x="120317" y="53476"/>
            <a:ext cx="6737683" cy="67109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312735" y="1917040"/>
            <a:ext cx="9876089" cy="3056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776368" y="1920240"/>
            <a:ext cx="3429000" cy="3054096"/>
          </a:xfrm>
          <a:prstGeom prst="rect">
            <a:avLst/>
          </a:prstGeom>
          <a:gradFill>
            <a:gsLst>
              <a:gs pos="0">
                <a:srgbClr val="1C1148"/>
              </a:gs>
              <a:gs pos="100000">
                <a:srgbClr val="1C5967">
                  <a:alpha val="76000"/>
                </a:srgbClr>
              </a:gs>
              <a:gs pos="36000">
                <a:srgbClr val="1C1148"/>
              </a:gs>
            </a:gsLst>
            <a:lin ang="193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802107" y="2456217"/>
            <a:ext cx="5448300" cy="1920875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6" name="Picture 15" descr="WateReuse_CA_cmyk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92" y="5669279"/>
            <a:ext cx="3102011" cy="6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4639"/>
            <a:ext cx="908812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441" y="1570039"/>
            <a:ext cx="438912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8441" y="1570039"/>
            <a:ext cx="4389120" cy="3394075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EF9D3AC-0C1E-3741-AB53-E1D9930824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863072" y="6510528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493" rtl="0" eaLnBrk="1" latinLnBrk="0" hangingPunct="1">
              <a:defRPr sz="11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4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560513"/>
            <a:ext cx="43708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2200275"/>
            <a:ext cx="4370832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302597" y="1560514"/>
            <a:ext cx="438912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302597" y="2200276"/>
            <a:ext cx="438912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EF9D3AC-0C1E-3741-AB53-E1D9930824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863072" y="6510528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493" rtl="0" eaLnBrk="1" latinLnBrk="0" hangingPunct="1">
              <a:defRPr sz="11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2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EF9D3AC-0C1E-3741-AB53-E1D9930824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863072" y="6510528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493" rtl="0" eaLnBrk="1" latinLnBrk="0" hangingPunct="1">
              <a:defRPr sz="11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EF9D3AC-0C1E-3741-AB53-E1D9930824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863072" y="6510528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493" rtl="0" eaLnBrk="1" latinLnBrk="0" hangingPunct="1">
              <a:defRPr sz="11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4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482600"/>
            <a:ext cx="4010039" cy="1790700"/>
          </a:xfrm>
        </p:spPr>
        <p:txBody>
          <a:bodyPr anchor="t">
            <a:noAutofit/>
          </a:bodyPr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5492" y="482600"/>
            <a:ext cx="4899208" cy="5643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3" y="2451100"/>
            <a:ext cx="4010039" cy="3675065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EF9D3AC-0C1E-3741-AB53-E1D9930824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863072" y="6510528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493" rtl="0" eaLnBrk="1" latinLnBrk="0" hangingPunct="1">
              <a:defRPr sz="1100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60949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609493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0295" y="4800600"/>
            <a:ext cx="7313295" cy="566739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2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302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EF9D3AC-0C1E-3741-AB53-E1D9930824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6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8902859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8902859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iStock-184686912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8953" r="51653" b="27073"/>
          <a:stretch/>
        </p:blipFill>
        <p:spPr>
          <a:xfrm>
            <a:off x="9677112" y="3078480"/>
            <a:ext cx="2514888" cy="35052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73160" y="6370320"/>
            <a:ext cx="3429000" cy="497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DBB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4150" y="649732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373368"/>
            <a:ext cx="8778240" cy="497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03F4AB2-7ECD-40A3-95C9-7D1674FAE1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50289" y="6451773"/>
            <a:ext cx="1709151" cy="3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6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09493" rtl="0" eaLnBrk="1" latinLnBrk="0" hangingPunct="1">
        <a:spcBef>
          <a:spcPct val="0"/>
        </a:spcBef>
        <a:buNone/>
        <a:defRPr sz="4000" kern="1200">
          <a:solidFill>
            <a:schemeClr val="accent2"/>
          </a:solidFill>
          <a:latin typeface="Calibri"/>
          <a:ea typeface="+mj-ea"/>
          <a:cs typeface="Calibri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rgbClr val="000000"/>
          </a:solidFill>
          <a:latin typeface="Calibri"/>
          <a:ea typeface="+mn-ea"/>
          <a:cs typeface="Calibri"/>
        </a:defRPr>
      </a:lvl1pPr>
      <a:lvl2pPr marL="990427" indent="-380933" algn="l" defTabSz="609493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000000"/>
          </a:solidFill>
          <a:latin typeface="Calibri"/>
          <a:ea typeface="+mn-ea"/>
          <a:cs typeface="Calibri"/>
        </a:defRPr>
      </a:lvl2pPr>
      <a:lvl3pPr marL="1599920" indent="-380933" algn="l" defTabSz="609493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000000"/>
          </a:solidFill>
          <a:latin typeface="Calibri"/>
          <a:ea typeface="+mn-ea"/>
          <a:cs typeface="Calibri"/>
        </a:defRPr>
      </a:lvl3pPr>
      <a:lvl4pPr marL="2209413" indent="-380933" algn="l" defTabSz="609493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000000"/>
          </a:solidFill>
          <a:latin typeface="Calibri"/>
          <a:ea typeface="+mn-ea"/>
          <a:cs typeface="Calibri"/>
        </a:defRPr>
      </a:lvl4pPr>
      <a:lvl5pPr marL="2818907" indent="-380933" algn="l" defTabSz="609493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000000"/>
          </a:solidFill>
          <a:latin typeface="Calibri"/>
          <a:ea typeface="+mn-ea"/>
          <a:cs typeface="Calibri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882" y="2654300"/>
            <a:ext cx="5661548" cy="7857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 new Drumbeat!</a:t>
            </a:r>
            <a:br>
              <a:rPr lang="en-US" dirty="0"/>
            </a:br>
            <a:r>
              <a:rPr lang="en-US" dirty="0"/>
              <a:t>Direct Potable Reuse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Jennifer West, Managing Director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February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WateReuse</a:t>
            </a:r>
            <a:r>
              <a:rPr lang="en-US" dirty="0"/>
              <a:t> California</a:t>
            </a:r>
          </a:p>
        </p:txBody>
      </p:sp>
    </p:spTree>
    <p:extLst>
      <p:ext uri="{BB962C8B-B14F-4D97-AF65-F5344CB8AC3E}">
        <p14:creationId xmlns:p14="http://schemas.microsoft.com/office/powerpoint/2010/main" val="215540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09EB-C9F3-C344-A243-0CB4DAC5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443" y="236380"/>
            <a:ext cx="8902859" cy="1143000"/>
          </a:xfrm>
        </p:spPr>
        <p:txBody>
          <a:bodyPr/>
          <a:lstStyle/>
          <a:p>
            <a:r>
              <a:rPr lang="en-US" b="1"/>
              <a:t>Need Broad Alternatives Clause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D3B4F7-6E6B-6A4F-BBD7-A33EA91C3F5F}"/>
              </a:ext>
            </a:extLst>
          </p:cNvPr>
          <p:cNvSpPr/>
          <p:nvPr/>
        </p:nvSpPr>
        <p:spPr>
          <a:xfrm>
            <a:off x="242186" y="1114417"/>
            <a:ext cx="2285405" cy="2133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/>
              <a:t>Requirement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2A772873-331C-494E-84BE-FF4E41729B8C}"/>
              </a:ext>
            </a:extLst>
          </p:cNvPr>
          <p:cNvSpPr/>
          <p:nvPr/>
        </p:nvSpPr>
        <p:spPr>
          <a:xfrm>
            <a:off x="9683922" y="1038142"/>
            <a:ext cx="2437765" cy="2133044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Alternative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B7350BE-6371-EE4B-A68E-BEF9A3F2D37A}"/>
              </a:ext>
            </a:extLst>
          </p:cNvPr>
          <p:cNvSpPr/>
          <p:nvPr/>
        </p:nvSpPr>
        <p:spPr>
          <a:xfrm>
            <a:off x="2742485" y="1705533"/>
            <a:ext cx="7465655" cy="837982"/>
          </a:xfrm>
          <a:prstGeom prst="rightArrow">
            <a:avLst/>
          </a:prstGeom>
          <a:gradFill>
            <a:gsLst>
              <a:gs pos="30000">
                <a:schemeClr val="accent1"/>
              </a:gs>
              <a:gs pos="64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D7417-EFE4-194F-AA81-1393AA5B9558}"/>
              </a:ext>
            </a:extLst>
          </p:cNvPr>
          <p:cNvSpPr txBox="1"/>
          <p:nvPr/>
        </p:nvSpPr>
        <p:spPr>
          <a:xfrm>
            <a:off x="4687560" y="2770535"/>
            <a:ext cx="130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6"/>
                </a:solidFill>
                <a:cs typeface="Arial" panose="020B0604020202020204" pitchFamily="34" charset="0"/>
              </a:rPr>
              <a:t>Independent advisory panel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22596-9A4A-454E-B35A-65917CAA2658}"/>
              </a:ext>
            </a:extLst>
          </p:cNvPr>
          <p:cNvSpPr txBox="1"/>
          <p:nvPr/>
        </p:nvSpPr>
        <p:spPr>
          <a:xfrm>
            <a:off x="6750406" y="2666161"/>
            <a:ext cx="130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C00000"/>
                </a:solidFill>
                <a:cs typeface="Arial" panose="020B0604020202020204" pitchFamily="34" charset="0"/>
              </a:rPr>
              <a:t>Public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9598D-C7E8-8846-95F7-DAB9FC618319}"/>
              </a:ext>
            </a:extLst>
          </p:cNvPr>
          <p:cNvSpPr txBox="1"/>
          <p:nvPr/>
        </p:nvSpPr>
        <p:spPr>
          <a:xfrm>
            <a:off x="8608357" y="2666161"/>
            <a:ext cx="1142702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>
                <a:solidFill>
                  <a:schemeClr val="accent4"/>
                </a:solidFill>
                <a:cs typeface="Arial" panose="020B0604020202020204" pitchFamily="34" charset="0"/>
              </a:rPr>
              <a:t>Written Approval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721525-922A-2547-B28E-BD14927DE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96" y="3806689"/>
            <a:ext cx="9115818" cy="25470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Need broad alternative clause same as other potable reuse regulations: </a:t>
            </a:r>
            <a:r>
              <a:rPr lang="en-US" u="sng"/>
              <a:t>Now only applies</a:t>
            </a:r>
            <a:r>
              <a:rPr lang="en-US" u="sng">
                <a:solidFill>
                  <a:schemeClr val="tx1"/>
                </a:solidFill>
              </a:rPr>
              <a:t> to </a:t>
            </a:r>
            <a:r>
              <a:rPr lang="en-US" u="sng"/>
              <a:t>chemical requirements</a:t>
            </a:r>
          </a:p>
          <a:p>
            <a:pPr>
              <a:lnSpc>
                <a:spcPct val="110000"/>
              </a:lnSpc>
            </a:pPr>
            <a:r>
              <a:rPr lang="en-US"/>
              <a:t>Allows DPR regulations to adapt over time to new research </a:t>
            </a:r>
            <a:r>
              <a:rPr lang="en-US">
                <a:solidFill>
                  <a:schemeClr val="tx1"/>
                </a:solidFill>
              </a:rPr>
              <a:t>and project experience</a:t>
            </a:r>
          </a:p>
          <a:p>
            <a:pPr>
              <a:lnSpc>
                <a:spcPct val="110000"/>
              </a:lnSpc>
            </a:pPr>
            <a:r>
              <a:rPr lang="en-US"/>
              <a:t>Requires equivalent or better levels of performance to protect public health</a:t>
            </a:r>
          </a:p>
          <a:p>
            <a:pPr>
              <a:lnSpc>
                <a:spcPct val="110000"/>
              </a:lnSpc>
            </a:pPr>
            <a:endParaRPr lang="en-US"/>
          </a:p>
        </p:txBody>
      </p:sp>
      <p:pic>
        <p:nvPicPr>
          <p:cNvPr id="15" name="Graphic 14" descr="Hurdle outline">
            <a:extLst>
              <a:ext uri="{FF2B5EF4-FFF2-40B4-BE49-F238E27FC236}">
                <a16:creationId xmlns:a16="http://schemas.microsoft.com/office/drawing/2014/main" id="{3972355E-3919-B24A-A8B5-1E8DDA836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5068" y="2447574"/>
            <a:ext cx="1142702" cy="1142702"/>
          </a:xfrm>
          <a:prstGeom prst="rect">
            <a:avLst/>
          </a:prstGeom>
        </p:spPr>
      </p:pic>
      <p:pic>
        <p:nvPicPr>
          <p:cNvPr id="16" name="Graphic 15" descr="Hurdle outline">
            <a:extLst>
              <a:ext uri="{FF2B5EF4-FFF2-40B4-BE49-F238E27FC236}">
                <a16:creationId xmlns:a16="http://schemas.microsoft.com/office/drawing/2014/main" id="{B33BF718-601C-4544-AA89-F9B7DBF61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1152" y="2357840"/>
            <a:ext cx="1142702" cy="11427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DC7F80-1B8B-6342-97E9-F4716F0EFC6E}"/>
              </a:ext>
            </a:extLst>
          </p:cNvPr>
          <p:cNvSpPr txBox="1"/>
          <p:nvPr/>
        </p:nvSpPr>
        <p:spPr>
          <a:xfrm>
            <a:off x="2316933" y="2739802"/>
            <a:ext cx="164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7030A0"/>
                </a:solidFill>
                <a:cs typeface="Arial" panose="020B0604020202020204" pitchFamily="34" charset="0"/>
              </a:rPr>
              <a:t>Demonstration</a:t>
            </a:r>
          </a:p>
        </p:txBody>
      </p:sp>
      <p:pic>
        <p:nvPicPr>
          <p:cNvPr id="18" name="Graphic 17" descr="Hurdle outline">
            <a:extLst>
              <a:ext uri="{FF2B5EF4-FFF2-40B4-BE49-F238E27FC236}">
                <a16:creationId xmlns:a16="http://schemas.microsoft.com/office/drawing/2014/main" id="{B34EF33C-D5C7-BD4C-99B4-923AF09F4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5101" y="2453709"/>
            <a:ext cx="1142702" cy="11427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9DB023-45DC-F547-9DF4-E9A1B4E1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92078"/>
            <a:ext cx="2742486" cy="365030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l" defTabSz="914126" rtl="0" eaLnBrk="1" latinLnBrk="0" hangingPunct="1">
              <a:defRPr sz="199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63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C6992-3713-1744-8915-EC8DA4A20B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119E46-E0C3-E640-A3E1-C13F24236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700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B6D6-1D51-07A4-0232-7E18799C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54" y="485777"/>
            <a:ext cx="8902859" cy="1143000"/>
          </a:xfrm>
        </p:spPr>
        <p:txBody>
          <a:bodyPr>
            <a:normAutofit fontScale="90000"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sz="18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2700" b="1" i="0" u="none" strike="noStrike" kern="1200" dirty="0">
                <a:solidFill>
                  <a:srgbClr val="053349"/>
                </a:solidFill>
                <a:effectLst/>
                <a:latin typeface="CenturyGothic"/>
              </a:rPr>
              <a:t>CALIFORNIA’S WATER SUPPLY STRATEGY </a:t>
            </a:r>
            <a:br>
              <a:rPr lang="en-US" sz="27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2700" b="1" i="0" u="none" strike="noStrike" kern="1200" dirty="0">
                <a:solidFill>
                  <a:srgbClr val="688493"/>
                </a:solidFill>
                <a:effectLst/>
                <a:latin typeface="CenturyGothic"/>
              </a:rPr>
              <a:t>Adapting to a Hotter, Drier Future </a:t>
            </a:r>
            <a:br>
              <a:rPr lang="en-US" sz="1800" b="0" i="0" u="none" strike="noStrike" dirty="0">
                <a:effectLst/>
                <a:latin typeface="Arial" panose="020B0604020202020204" pitchFamily="34" charset="0"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B0B0-E97F-BF1A-02BC-550A1B0C0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54" y="1628777"/>
            <a:ext cx="9027936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New Goals for Recycled Water</a:t>
            </a:r>
          </a:p>
          <a:p>
            <a:r>
              <a:rPr lang="en-US" dirty="0"/>
              <a:t>800,000 AFY by 2030</a:t>
            </a:r>
          </a:p>
          <a:p>
            <a:r>
              <a:rPr lang="en-US" dirty="0"/>
              <a:t>1.8 MAF by 2040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Water Board “Strike Team” assessing where the state will be in meeting these goals and challenges – beyond funding!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 descr="page1image29799424">
            <a:extLst>
              <a:ext uri="{FF2B5EF4-FFF2-40B4-BE49-F238E27FC236}">
                <a16:creationId xmlns:a16="http://schemas.microsoft.com/office/drawing/2014/main" id="{FED3A4F7-431E-BB8B-BD44-45432117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28735"/>
            <a:ext cx="4492625" cy="30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1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5B1E32-8F57-B36C-D046-9043968B1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3CFA57-672A-01AD-66C2-751E71995ACA}"/>
              </a:ext>
            </a:extLst>
          </p:cNvPr>
          <p:cNvGrpSpPr/>
          <p:nvPr/>
        </p:nvGrpSpPr>
        <p:grpSpPr>
          <a:xfrm>
            <a:off x="2040119" y="469272"/>
            <a:ext cx="6221261" cy="5418176"/>
            <a:chOff x="6431281" y="1104244"/>
            <a:chExt cx="4861560" cy="40885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6DEDED-094A-7B54-5453-B6031C7FE8E7}"/>
                </a:ext>
              </a:extLst>
            </p:cNvPr>
            <p:cNvSpPr/>
            <p:nvPr/>
          </p:nvSpPr>
          <p:spPr>
            <a:xfrm>
              <a:off x="6431281" y="1112520"/>
              <a:ext cx="4861560" cy="4080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CBC191CA-6354-70D2-9E6A-B40A1E65A8EA}"/>
                </a:ext>
              </a:extLst>
            </p:cNvPr>
            <p:cNvGraphicFramePr/>
            <p:nvPr/>
          </p:nvGraphicFramePr>
          <p:xfrm>
            <a:off x="6501467" y="1258348"/>
            <a:ext cx="4597167" cy="39344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3F8108-9E96-D81C-DE10-534AAEDC05F0}"/>
                </a:ext>
              </a:extLst>
            </p:cNvPr>
            <p:cNvGrpSpPr/>
            <p:nvPr/>
          </p:nvGrpSpPr>
          <p:grpSpPr>
            <a:xfrm>
              <a:off x="8488477" y="3581399"/>
              <a:ext cx="1520143" cy="1457327"/>
              <a:chOff x="8153400" y="3459481"/>
              <a:chExt cx="1162050" cy="137636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BB0775-4870-28B0-1BCD-AD93EE5E3388}"/>
                  </a:ext>
                </a:extLst>
              </p:cNvPr>
              <p:cNvSpPr/>
              <p:nvPr/>
            </p:nvSpPr>
            <p:spPr>
              <a:xfrm>
                <a:off x="8153400" y="3459481"/>
                <a:ext cx="1162050" cy="1376362"/>
              </a:xfrm>
              <a:prstGeom prst="rect">
                <a:avLst/>
              </a:prstGeom>
              <a:solidFill>
                <a:srgbClr val="55C6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364BB35-C287-652E-6763-75EA68586B0D}"/>
                  </a:ext>
                </a:extLst>
              </p:cNvPr>
              <p:cNvSpPr/>
              <p:nvPr/>
            </p:nvSpPr>
            <p:spPr>
              <a:xfrm>
                <a:off x="8153400" y="3573780"/>
                <a:ext cx="1162050" cy="1262063"/>
              </a:xfrm>
              <a:prstGeom prst="rect">
                <a:avLst/>
              </a:prstGeom>
              <a:solidFill>
                <a:srgbClr val="482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152637C-906A-8A8F-A5DC-FF8D17F03EAC}"/>
                </a:ext>
              </a:extLst>
            </p:cNvPr>
            <p:cNvCxnSpPr/>
            <p:nvPr/>
          </p:nvCxnSpPr>
          <p:spPr>
            <a:xfrm>
              <a:off x="8869487" y="3715123"/>
              <a:ext cx="1788680" cy="0"/>
            </a:xfrm>
            <a:prstGeom prst="straightConnector1">
              <a:avLst/>
            </a:prstGeom>
            <a:ln w="19050">
              <a:solidFill>
                <a:srgbClr val="4826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271096-6368-9D28-4668-DAAADAE4A70D}"/>
                </a:ext>
              </a:extLst>
            </p:cNvPr>
            <p:cNvCxnSpPr/>
            <p:nvPr/>
          </p:nvCxnSpPr>
          <p:spPr>
            <a:xfrm flipH="1">
              <a:off x="7882034" y="3586163"/>
              <a:ext cx="2126586" cy="0"/>
            </a:xfrm>
            <a:prstGeom prst="straightConnector1">
              <a:avLst/>
            </a:prstGeom>
            <a:ln w="19050">
              <a:solidFill>
                <a:srgbClr val="55C66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7D0A55-1C66-7DAD-8D59-5D6A6B3B05B7}"/>
                </a:ext>
              </a:extLst>
            </p:cNvPr>
            <p:cNvCxnSpPr/>
            <p:nvPr/>
          </p:nvCxnSpPr>
          <p:spPr>
            <a:xfrm flipV="1">
              <a:off x="8548805" y="1778614"/>
              <a:ext cx="2047501" cy="6109"/>
            </a:xfrm>
            <a:prstGeom prst="straightConnector1">
              <a:avLst/>
            </a:prstGeom>
            <a:ln w="19050">
              <a:solidFill>
                <a:srgbClr val="3363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75C63D-316F-2D91-5D74-16AD0B4E9C04}"/>
                </a:ext>
              </a:extLst>
            </p:cNvPr>
            <p:cNvSpPr txBox="1"/>
            <p:nvPr/>
          </p:nvSpPr>
          <p:spPr>
            <a:xfrm>
              <a:off x="8244008" y="1104244"/>
              <a:ext cx="1967820" cy="62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/>
                <a:t>WSS Recycled Water Goals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597D6-098B-0500-AF05-F7CD0E56AF05}"/>
                </a:ext>
              </a:extLst>
            </p:cNvPr>
            <p:cNvSpPr txBox="1"/>
            <p:nvPr/>
          </p:nvSpPr>
          <p:spPr>
            <a:xfrm>
              <a:off x="10022279" y="1571757"/>
              <a:ext cx="483650" cy="441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1.8M</a:t>
              </a:r>
              <a:br>
                <a:rPr lang="en-US" sz="1600"/>
              </a:br>
              <a:r>
                <a:rPr lang="en-US" sz="1600"/>
                <a:t>AFY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9AA62E-1692-796D-043C-D177B4F1C2D5}"/>
                </a:ext>
              </a:extLst>
            </p:cNvPr>
            <p:cNvSpPr txBox="1"/>
            <p:nvPr/>
          </p:nvSpPr>
          <p:spPr>
            <a:xfrm>
              <a:off x="10025086" y="3499456"/>
              <a:ext cx="472379" cy="441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732K</a:t>
              </a:r>
              <a:br>
                <a:rPr lang="en-US" sz="1600"/>
              </a:br>
              <a:r>
                <a:rPr lang="en-US" sz="1600"/>
                <a:t>AFY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5351F9-B20C-75C9-AB3F-B241445EAF8D}"/>
                </a:ext>
              </a:extLst>
            </p:cNvPr>
            <p:cNvSpPr txBox="1"/>
            <p:nvPr/>
          </p:nvSpPr>
          <p:spPr>
            <a:xfrm>
              <a:off x="7898500" y="3356526"/>
              <a:ext cx="472379" cy="441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800K</a:t>
              </a:r>
              <a:br>
                <a:rPr lang="en-US" sz="1600"/>
              </a:br>
              <a:r>
                <a:rPr lang="en-US" sz="1600"/>
                <a:t>AFY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CBAA77-F739-C4A7-F385-35E03195D050}"/>
                </a:ext>
              </a:extLst>
            </p:cNvPr>
            <p:cNvSpPr txBox="1"/>
            <p:nvPr/>
          </p:nvSpPr>
          <p:spPr>
            <a:xfrm>
              <a:off x="10582541" y="3540615"/>
              <a:ext cx="469874" cy="255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2021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25A20E-B1FE-2D50-9384-8C8F13AA9A44}"/>
                </a:ext>
              </a:extLst>
            </p:cNvPr>
            <p:cNvSpPr txBox="1"/>
            <p:nvPr/>
          </p:nvSpPr>
          <p:spPr>
            <a:xfrm>
              <a:off x="10548678" y="1601568"/>
              <a:ext cx="469874" cy="255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2040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7D275E-49FC-2EC9-F44E-6E9164C6D075}"/>
                </a:ext>
              </a:extLst>
            </p:cNvPr>
            <p:cNvSpPr txBox="1"/>
            <p:nvPr/>
          </p:nvSpPr>
          <p:spPr>
            <a:xfrm>
              <a:off x="7444850" y="3414502"/>
              <a:ext cx="469874" cy="255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2030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30372B-B6EB-CE8E-1C99-0C593170ACA4}"/>
              </a:ext>
            </a:extLst>
          </p:cNvPr>
          <p:cNvSpPr txBox="1"/>
          <p:nvPr/>
        </p:nvSpPr>
        <p:spPr>
          <a:xfrm>
            <a:off x="9153650" y="1297563"/>
            <a:ext cx="2315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Thank you DWQ, Water Board for the graphic! </a:t>
            </a:r>
          </a:p>
        </p:txBody>
      </p:sp>
    </p:spTree>
    <p:extLst>
      <p:ext uri="{BB962C8B-B14F-4D97-AF65-F5344CB8AC3E}">
        <p14:creationId xmlns:p14="http://schemas.microsoft.com/office/powerpoint/2010/main" val="87336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A265-8459-567A-E6B2-468631547725}"/>
              </a:ext>
            </a:extLst>
          </p:cNvPr>
          <p:cNvSpPr txBox="1"/>
          <p:nvPr/>
        </p:nvSpPr>
        <p:spPr>
          <a:xfrm>
            <a:off x="418991" y="127270"/>
            <a:ext cx="11350843" cy="7842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99"/>
              <a:t>2019 - 2021 Recycled Water Use Category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5126C4-73DB-9656-7B67-A691AACB7340}"/>
              </a:ext>
            </a:extLst>
          </p:cNvPr>
          <p:cNvGraphicFramePr/>
          <p:nvPr/>
        </p:nvGraphicFramePr>
        <p:xfrm>
          <a:off x="522189" y="892060"/>
          <a:ext cx="11350843" cy="454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353F41-9FA3-532A-6CF6-5DE661CC2649}"/>
              </a:ext>
            </a:extLst>
          </p:cNvPr>
          <p:cNvSpPr/>
          <p:nvPr/>
        </p:nvSpPr>
        <p:spPr bwMode="gray">
          <a:xfrm>
            <a:off x="8958800" y="6015139"/>
            <a:ext cx="299102" cy="299102"/>
          </a:xfrm>
          <a:prstGeom prst="rect">
            <a:avLst/>
          </a:prstGeom>
          <a:solidFill>
            <a:srgbClr val="B8D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spcBef>
                <a:spcPct val="0"/>
              </a:spcBef>
              <a:spcAft>
                <a:spcPct val="0"/>
              </a:spcAft>
              <a:defRPr/>
            </a:pPr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FD7CA-96A0-C1DA-97D3-581FE36E29E4}"/>
              </a:ext>
            </a:extLst>
          </p:cNvPr>
          <p:cNvSpPr txBox="1"/>
          <p:nvPr/>
        </p:nvSpPr>
        <p:spPr>
          <a:xfrm>
            <a:off x="9314485" y="5994961"/>
            <a:ext cx="2697472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Non-Potable Uses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E47BED-6EFA-43AD-2D46-897E8B3A9CA3}"/>
              </a:ext>
            </a:extLst>
          </p:cNvPr>
          <p:cNvSpPr/>
          <p:nvPr/>
        </p:nvSpPr>
        <p:spPr bwMode="gray">
          <a:xfrm>
            <a:off x="8958800" y="5601002"/>
            <a:ext cx="299102" cy="299102"/>
          </a:xfrm>
          <a:prstGeom prst="rect">
            <a:avLst/>
          </a:prstGeom>
          <a:solidFill>
            <a:srgbClr val="55C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spcBef>
                <a:spcPct val="0"/>
              </a:spcBef>
              <a:spcAft>
                <a:spcPct val="0"/>
              </a:spcAft>
              <a:defRPr/>
            </a:pPr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A110C-6BFE-245C-E170-27502E212642}"/>
              </a:ext>
            </a:extLst>
          </p:cNvPr>
          <p:cNvSpPr txBox="1"/>
          <p:nvPr/>
        </p:nvSpPr>
        <p:spPr>
          <a:xfrm>
            <a:off x="9314484" y="5580823"/>
            <a:ext cx="1556431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Potable Uses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C2C96E-AFBF-4296-5E91-1A36F6ACA9B6}"/>
              </a:ext>
            </a:extLst>
          </p:cNvPr>
          <p:cNvSpPr/>
          <p:nvPr/>
        </p:nvSpPr>
        <p:spPr bwMode="gray">
          <a:xfrm>
            <a:off x="223085" y="5637062"/>
            <a:ext cx="299102" cy="299102"/>
          </a:xfrm>
          <a:prstGeom prst="rect">
            <a:avLst/>
          </a:prstGeom>
          <a:solidFill>
            <a:srgbClr val="482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spcBef>
                <a:spcPct val="0"/>
              </a:spcBef>
              <a:spcAft>
                <a:spcPct val="0"/>
              </a:spcAft>
              <a:defRPr/>
            </a:pPr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33426-2C33-AFBB-3E28-EB51EBE72465}"/>
              </a:ext>
            </a:extLst>
          </p:cNvPr>
          <p:cNvSpPr txBox="1"/>
          <p:nvPr/>
        </p:nvSpPr>
        <p:spPr>
          <a:xfrm>
            <a:off x="578770" y="5616883"/>
            <a:ext cx="2300031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Irrigation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56A00-0220-DEDA-CBE9-2BBAD315C32A}"/>
              </a:ext>
            </a:extLst>
          </p:cNvPr>
          <p:cNvSpPr/>
          <p:nvPr/>
        </p:nvSpPr>
        <p:spPr bwMode="gray">
          <a:xfrm>
            <a:off x="223085" y="6059247"/>
            <a:ext cx="299102" cy="299102"/>
          </a:xfrm>
          <a:prstGeom prst="rect">
            <a:avLst/>
          </a:prstGeom>
          <a:solidFill>
            <a:srgbClr val="336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spcBef>
                <a:spcPct val="0"/>
              </a:spcBef>
              <a:spcAft>
                <a:spcPct val="0"/>
              </a:spcAft>
              <a:defRPr/>
            </a:pPr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B1EC8-8826-EFE9-F31B-2C98A75CA672}"/>
              </a:ext>
            </a:extLst>
          </p:cNvPr>
          <p:cNvSpPr txBox="1"/>
          <p:nvPr/>
        </p:nvSpPr>
        <p:spPr>
          <a:xfrm>
            <a:off x="578770" y="6039068"/>
            <a:ext cx="3761588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 &amp; Golf Course Irrigation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237F30-9C23-0F8C-BDDE-333AFAB6D15F}"/>
              </a:ext>
            </a:extLst>
          </p:cNvPr>
          <p:cNvSpPr/>
          <p:nvPr/>
        </p:nvSpPr>
        <p:spPr bwMode="gray">
          <a:xfrm>
            <a:off x="4418952" y="5616883"/>
            <a:ext cx="299102" cy="299102"/>
          </a:xfrm>
          <a:prstGeom prst="rect">
            <a:avLst/>
          </a:prstGeom>
          <a:solidFill>
            <a:srgbClr val="238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spcBef>
                <a:spcPct val="0"/>
              </a:spcBef>
              <a:spcAft>
                <a:spcPct val="0"/>
              </a:spcAft>
              <a:defRPr/>
            </a:pPr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4643F6-8F64-CB1C-1565-04DA35BF4004}"/>
              </a:ext>
            </a:extLst>
          </p:cNvPr>
          <p:cNvSpPr txBox="1"/>
          <p:nvPr/>
        </p:nvSpPr>
        <p:spPr>
          <a:xfrm>
            <a:off x="4774637" y="5596704"/>
            <a:ext cx="3812936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&amp; Commercial Application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1F0E07-17B6-534E-14AD-E5E5176F8D79}"/>
              </a:ext>
            </a:extLst>
          </p:cNvPr>
          <p:cNvSpPr/>
          <p:nvPr/>
        </p:nvSpPr>
        <p:spPr bwMode="gray">
          <a:xfrm>
            <a:off x="4418952" y="6059247"/>
            <a:ext cx="299102" cy="299102"/>
          </a:xfrm>
          <a:prstGeom prst="rect">
            <a:avLst/>
          </a:prstGeom>
          <a:solidFill>
            <a:srgbClr val="20A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spcBef>
                <a:spcPct val="0"/>
              </a:spcBef>
              <a:spcAft>
                <a:spcPct val="0"/>
              </a:spcAft>
              <a:defRPr/>
            </a:pPr>
            <a:endParaRPr lang="en-US" sz="1799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B8002-D42A-E0D2-724A-B80E644D391A}"/>
              </a:ext>
            </a:extLst>
          </p:cNvPr>
          <p:cNvSpPr txBox="1"/>
          <p:nvPr/>
        </p:nvSpPr>
        <p:spPr>
          <a:xfrm>
            <a:off x="4774637" y="6039068"/>
            <a:ext cx="3351327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Geothermal Energy 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C4E101-09F4-4287-0BA5-A521649E844C}"/>
              </a:ext>
            </a:extLst>
          </p:cNvPr>
          <p:cNvSpPr txBox="1"/>
          <p:nvPr/>
        </p:nvSpPr>
        <p:spPr>
          <a:xfrm>
            <a:off x="4999245" y="5187765"/>
            <a:ext cx="1842091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n-US" sz="2199">
                <a:solidFill>
                  <a:schemeClr val="tx1"/>
                </a:solidFill>
              </a:rPr>
              <a:t>2019 - 2021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97DF74-0812-85AE-4641-1A6F632CA05A}"/>
              </a:ext>
            </a:extLst>
          </p:cNvPr>
          <p:cNvSpPr/>
          <p:nvPr/>
        </p:nvSpPr>
        <p:spPr>
          <a:xfrm rot="16200000">
            <a:off x="-1857401" y="2922405"/>
            <a:ext cx="4157981" cy="40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99">
                <a:latin typeface="Arial" panose="020B0604020202020204" pitchFamily="34" charset="0"/>
              </a:rPr>
              <a:t>AFY rounded to the nearest 1,000</a:t>
            </a:r>
            <a:endParaRPr lang="en-US" altLang="en-US" sz="3199"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F56A04-5F84-ED76-7F9D-08B6134D7C9E}"/>
              </a:ext>
            </a:extLst>
          </p:cNvPr>
          <p:cNvSpPr txBox="1"/>
          <p:nvPr/>
        </p:nvSpPr>
        <p:spPr>
          <a:xfrm>
            <a:off x="10149250" y="980417"/>
            <a:ext cx="1620584" cy="119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99"/>
              <a:t>Acre-feet per year (AFY)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7C17F-20B0-020C-15D9-37849D015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B9CFA-6C13-BCF3-A274-70489B63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2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D55FA1-B892-D742-864F-87A3FBF06EC3}"/>
              </a:ext>
            </a:extLst>
          </p:cNvPr>
          <p:cNvSpPr/>
          <p:nvPr/>
        </p:nvSpPr>
        <p:spPr>
          <a:xfrm>
            <a:off x="-1" y="453092"/>
            <a:ext cx="12188825" cy="685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67484-D08C-494E-A172-26230710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63" y="890090"/>
            <a:ext cx="10512862" cy="636703"/>
          </a:xfrm>
        </p:spPr>
        <p:txBody>
          <a:bodyPr>
            <a:normAutofit/>
          </a:bodyPr>
          <a:lstStyle/>
          <a:p>
            <a:r>
              <a:rPr lang="en-US" sz="3199" b="1"/>
              <a:t>The Path to Direct Potable Reuse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6664A9-2DD3-1447-9C1E-A45535A16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C6992-3713-1744-8915-EC8DA4A20BB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02023-4A0A-AB48-94EE-38E52B8EE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08" y="1293246"/>
            <a:ext cx="11261332" cy="5612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B73EB-8DD8-FF4C-8C6B-855D130E9A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43" y="33015"/>
            <a:ext cx="4022947" cy="79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10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45BDF-B9E7-B622-B925-19C0E011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903" y="160337"/>
            <a:ext cx="8902859" cy="1143000"/>
          </a:xfrm>
        </p:spPr>
        <p:txBody>
          <a:bodyPr>
            <a:normAutofit/>
          </a:bodyPr>
          <a:lstStyle/>
          <a:p>
            <a:r>
              <a:rPr lang="en-US" dirty="0"/>
              <a:t>Direct Potable Reuse Adoption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E2E278-D0C8-8BFD-1874-C077D9459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99860"/>
              </p:ext>
            </p:extLst>
          </p:nvPr>
        </p:nvGraphicFramePr>
        <p:xfrm>
          <a:off x="609441" y="1126434"/>
          <a:ext cx="9780262" cy="499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94D8E3D-8055-3D16-D070-4C214DCBDE21}"/>
              </a:ext>
            </a:extLst>
          </p:cNvPr>
          <p:cNvSpPr/>
          <p:nvPr/>
        </p:nvSpPr>
        <p:spPr>
          <a:xfrm>
            <a:off x="8320452" y="2009449"/>
            <a:ext cx="519971" cy="51997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02EFB-0B6D-C447-7DAA-C216BE3AC863}"/>
              </a:ext>
            </a:extLst>
          </p:cNvPr>
          <p:cNvSpPr txBox="1"/>
          <p:nvPr/>
        </p:nvSpPr>
        <p:spPr>
          <a:xfrm>
            <a:off x="6365874" y="2841468"/>
            <a:ext cx="1706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Summer: Expert panel approves regulations  </a:t>
            </a:r>
          </a:p>
        </p:txBody>
      </p:sp>
    </p:spTree>
    <p:extLst>
      <p:ext uri="{BB962C8B-B14F-4D97-AF65-F5344CB8AC3E}">
        <p14:creationId xmlns:p14="http://schemas.microsoft.com/office/powerpoint/2010/main" val="55788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6793-7233-3644-AD92-926D2EA7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64" y="224076"/>
            <a:ext cx="8902859" cy="1143000"/>
          </a:xfrm>
        </p:spPr>
        <p:txBody>
          <a:bodyPr/>
          <a:lstStyle/>
          <a:p>
            <a:pPr algn="ctr"/>
            <a:r>
              <a:rPr lang="en-US" b="1"/>
              <a:t>DPR Pathogen Control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210047-DDBD-264D-91A0-90E4A0EF2965}"/>
              </a:ext>
            </a:extLst>
          </p:cNvPr>
          <p:cNvGrpSpPr/>
          <p:nvPr/>
        </p:nvGrpSpPr>
        <p:grpSpPr>
          <a:xfrm>
            <a:off x="611086" y="2287815"/>
            <a:ext cx="1007368" cy="1141185"/>
            <a:chOff x="445507" y="2041329"/>
            <a:chExt cx="1007630" cy="11414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41603E-A77D-E643-965A-5571767F8F5E}"/>
                </a:ext>
              </a:extLst>
            </p:cNvPr>
            <p:cNvGrpSpPr/>
            <p:nvPr/>
          </p:nvGrpSpPr>
          <p:grpSpPr>
            <a:xfrm>
              <a:off x="445507" y="2389455"/>
              <a:ext cx="988954" cy="793356"/>
              <a:chOff x="5766262" y="962357"/>
              <a:chExt cx="988954" cy="793356"/>
            </a:xfrm>
          </p:grpSpPr>
          <p:pic>
            <p:nvPicPr>
              <p:cNvPr id="12" name="Graphic 11" descr="Covid-19 with solid fill">
                <a:extLst>
                  <a:ext uri="{FF2B5EF4-FFF2-40B4-BE49-F238E27FC236}">
                    <a16:creationId xmlns:a16="http://schemas.microsoft.com/office/drawing/2014/main" id="{4DD7D24A-C1DF-2740-BD09-96A2C403C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046821" y="129851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3" name="Graphic 12" descr="Covid-19 with solid fill">
                <a:extLst>
                  <a:ext uri="{FF2B5EF4-FFF2-40B4-BE49-F238E27FC236}">
                    <a16:creationId xmlns:a16="http://schemas.microsoft.com/office/drawing/2014/main" id="{607B4932-D991-464B-B72D-BFD3BBDF7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298016" y="962357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4" name="Graphic 13" descr="Covid-19 with solid fill">
                <a:extLst>
                  <a:ext uri="{FF2B5EF4-FFF2-40B4-BE49-F238E27FC236}">
                    <a16:creationId xmlns:a16="http://schemas.microsoft.com/office/drawing/2014/main" id="{EBF1E491-68B3-6245-AD77-C561F9778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766262" y="964733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62F284-BA7E-8147-906F-B73B6CA68A67}"/>
                </a:ext>
              </a:extLst>
            </p:cNvPr>
            <p:cNvSpPr txBox="1"/>
            <p:nvPr/>
          </p:nvSpPr>
          <p:spPr>
            <a:xfrm>
              <a:off x="633682" y="2041329"/>
              <a:ext cx="819455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>
                  <a:solidFill>
                    <a:schemeClr val="accent2"/>
                  </a:solidFill>
                  <a:cs typeface="Arial" panose="020B0604020202020204" pitchFamily="34" charset="0"/>
                </a:rPr>
                <a:t>Virus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ACB65C-F679-3E4F-94FF-47073398D28D}"/>
              </a:ext>
            </a:extLst>
          </p:cNvPr>
          <p:cNvGrpSpPr/>
          <p:nvPr/>
        </p:nvGrpSpPr>
        <p:grpSpPr>
          <a:xfrm>
            <a:off x="722510" y="3630957"/>
            <a:ext cx="1101297" cy="1131037"/>
            <a:chOff x="521360" y="3331649"/>
            <a:chExt cx="1101584" cy="11313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328102-45D2-2B4F-8B1C-D94852F9948E}"/>
                </a:ext>
              </a:extLst>
            </p:cNvPr>
            <p:cNvGrpSpPr>
              <a:grpSpLocks noChangeAspect="1"/>
            </p:cNvGrpSpPr>
            <p:nvPr/>
          </p:nvGrpSpPr>
          <p:grpSpPr>
            <a:xfrm rot="19374780">
              <a:off x="521632" y="3554958"/>
              <a:ext cx="794865" cy="908023"/>
              <a:chOff x="8844218" y="1569310"/>
              <a:chExt cx="914400" cy="104457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AD05BFE-E4EE-A546-9065-CCFA7B2915E8}"/>
                  </a:ext>
                </a:extLst>
              </p:cNvPr>
              <p:cNvGrpSpPr/>
              <p:nvPr/>
            </p:nvGrpSpPr>
            <p:grpSpPr>
              <a:xfrm>
                <a:off x="8844218" y="1569310"/>
                <a:ext cx="914400" cy="914400"/>
                <a:chOff x="8844218" y="1569310"/>
                <a:chExt cx="914400" cy="914400"/>
              </a:xfrm>
            </p:grpSpPr>
            <p:pic>
              <p:nvPicPr>
                <p:cNvPr id="8" name="Graphic 7" descr="Alien Face outline">
                  <a:extLst>
                    <a:ext uri="{FF2B5EF4-FFF2-40B4-BE49-F238E27FC236}">
                      <a16:creationId xmlns:a16="http://schemas.microsoft.com/office/drawing/2014/main" id="{5448F126-8B86-8448-8ECA-8D24AEE878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44218" y="156931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FC62E3A5-7CE2-5341-821E-24E371E65129}"/>
                    </a:ext>
                  </a:extLst>
                </p:cNvPr>
                <p:cNvSpPr/>
                <p:nvPr/>
              </p:nvSpPr>
              <p:spPr>
                <a:xfrm>
                  <a:off x="9204890" y="2143791"/>
                  <a:ext cx="181357" cy="1362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99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3E8EC54-534B-6E40-81CC-EBDBCC038935}"/>
                  </a:ext>
                </a:extLst>
              </p:cNvPr>
              <p:cNvSpPr/>
              <p:nvPr/>
            </p:nvSpPr>
            <p:spPr>
              <a:xfrm rot="2656817">
                <a:off x="9213335" y="2396376"/>
                <a:ext cx="204740" cy="217508"/>
              </a:xfrm>
              <a:custGeom>
                <a:avLst/>
                <a:gdLst>
                  <a:gd name="connsiteX0" fmla="*/ 0 w 502376"/>
                  <a:gd name="connsiteY0" fmla="*/ 0 h 495758"/>
                  <a:gd name="connsiteX1" fmla="*/ 114300 w 502376"/>
                  <a:gd name="connsiteY1" fmla="*/ 421481 h 495758"/>
                  <a:gd name="connsiteX2" fmla="*/ 442913 w 502376"/>
                  <a:gd name="connsiteY2" fmla="*/ 257175 h 495758"/>
                  <a:gd name="connsiteX3" fmla="*/ 500063 w 502376"/>
                  <a:gd name="connsiteY3" fmla="*/ 478631 h 495758"/>
                  <a:gd name="connsiteX4" fmla="*/ 485775 w 502376"/>
                  <a:gd name="connsiteY4" fmla="*/ 464343 h 49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376" h="495758">
                    <a:moveTo>
                      <a:pt x="0" y="0"/>
                    </a:moveTo>
                    <a:cubicBezTo>
                      <a:pt x="20240" y="189309"/>
                      <a:pt x="40481" y="378619"/>
                      <a:pt x="114300" y="421481"/>
                    </a:cubicBezTo>
                    <a:cubicBezTo>
                      <a:pt x="188119" y="464343"/>
                      <a:pt x="378619" y="247650"/>
                      <a:pt x="442913" y="257175"/>
                    </a:cubicBezTo>
                    <a:cubicBezTo>
                      <a:pt x="507207" y="266700"/>
                      <a:pt x="492919" y="444103"/>
                      <a:pt x="500063" y="478631"/>
                    </a:cubicBezTo>
                    <a:cubicBezTo>
                      <a:pt x="507207" y="513159"/>
                      <a:pt x="496491" y="488751"/>
                      <a:pt x="485775" y="464343"/>
                    </a:cubicBez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B075A7-3FA1-7D49-92B4-BD457BA66119}"/>
                </a:ext>
              </a:extLst>
            </p:cNvPr>
            <p:cNvSpPr txBox="1"/>
            <p:nvPr/>
          </p:nvSpPr>
          <p:spPr>
            <a:xfrm>
              <a:off x="521360" y="3331649"/>
              <a:ext cx="1101584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i="1">
                  <a:solidFill>
                    <a:schemeClr val="accent2"/>
                  </a:solidFill>
                  <a:cs typeface="Arial" panose="020B0604020202020204" pitchFamily="34" charset="0"/>
                </a:rPr>
                <a:t>Giardia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758F15-98AE-B243-AFBB-7B2FD634F1B6}"/>
              </a:ext>
            </a:extLst>
          </p:cNvPr>
          <p:cNvGrpSpPr/>
          <p:nvPr/>
        </p:nvGrpSpPr>
        <p:grpSpPr>
          <a:xfrm>
            <a:off x="465213" y="4913358"/>
            <a:ext cx="2246890" cy="1121391"/>
            <a:chOff x="137443" y="4609556"/>
            <a:chExt cx="2247475" cy="1121683"/>
          </a:xfrm>
        </p:grpSpPr>
        <p:pic>
          <p:nvPicPr>
            <p:cNvPr id="10" name="Graphic 9" descr="Egg with solid fill">
              <a:extLst>
                <a:ext uri="{FF2B5EF4-FFF2-40B4-BE49-F238E27FC236}">
                  <a16:creationId xmlns:a16="http://schemas.microsoft.com/office/drawing/2014/main" id="{B1F5EF47-2718-F34D-AEDD-DB0772013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499967" y="4893039"/>
              <a:ext cx="838200" cy="838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0BCBDA-8356-D947-B1E5-5AD42D65C966}"/>
                </a:ext>
              </a:extLst>
            </p:cNvPr>
            <p:cNvSpPr txBox="1"/>
            <p:nvPr/>
          </p:nvSpPr>
          <p:spPr>
            <a:xfrm>
              <a:off x="137443" y="4609556"/>
              <a:ext cx="2247475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i="1">
                  <a:solidFill>
                    <a:schemeClr val="accent2"/>
                  </a:solidFill>
                  <a:cs typeface="Arial" panose="020B0604020202020204" pitchFamily="34" charset="0"/>
                </a:rPr>
                <a:t>Cryptosporidium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FCFC55-D7D6-7F4C-AC44-295F7E782EC2}"/>
              </a:ext>
            </a:extLst>
          </p:cNvPr>
          <p:cNvSpPr txBox="1"/>
          <p:nvPr/>
        </p:nvSpPr>
        <p:spPr>
          <a:xfrm>
            <a:off x="2256460" y="2619295"/>
            <a:ext cx="546804" cy="3106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99">
                <a:solidFill>
                  <a:schemeClr val="accent2"/>
                </a:solidFill>
                <a:cs typeface="Arial" panose="020B0604020202020204" pitchFamily="34" charset="0"/>
              </a:rPr>
              <a:t>12</a:t>
            </a:r>
          </a:p>
          <a:p>
            <a:pPr algn="ctr"/>
            <a:endParaRPr lang="en-US" sz="2799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endParaRPr lang="en-US" sz="2799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799">
                <a:solidFill>
                  <a:schemeClr val="accent2"/>
                </a:solidFill>
                <a:cs typeface="Arial" panose="020B0604020202020204" pitchFamily="34" charset="0"/>
              </a:rPr>
              <a:t>10</a:t>
            </a:r>
          </a:p>
          <a:p>
            <a:pPr algn="ctr"/>
            <a:endParaRPr lang="en-US" sz="2799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endParaRPr lang="en-US" sz="2799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799">
                <a:solidFill>
                  <a:schemeClr val="accent2"/>
                </a:solidFill>
                <a:cs typeface="Arial" panose="020B0604020202020204" pitchFamily="34" charset="0"/>
              </a:rPr>
              <a:t>10</a:t>
            </a:r>
            <a:endParaRPr lang="en-US" sz="2399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F30BE5-51B4-7448-B940-7ECA010DB109}"/>
              </a:ext>
            </a:extLst>
          </p:cNvPr>
          <p:cNvSpPr txBox="1"/>
          <p:nvPr/>
        </p:nvSpPr>
        <p:spPr>
          <a:xfrm>
            <a:off x="1693094" y="1513148"/>
            <a:ext cx="1573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cs typeface="Arial" panose="020B0604020202020204" pitchFamily="34" charset="0"/>
              </a:rPr>
              <a:t>Groundwater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cs typeface="Arial" panose="020B0604020202020204" pitchFamily="34" charset="0"/>
              </a:rPr>
              <a:t>Recharge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F0299E-30E0-054F-9E92-38207093449E}"/>
              </a:ext>
            </a:extLst>
          </p:cNvPr>
          <p:cNvSpPr txBox="1"/>
          <p:nvPr/>
        </p:nvSpPr>
        <p:spPr>
          <a:xfrm>
            <a:off x="3595970" y="2619295"/>
            <a:ext cx="1378225" cy="3106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99">
                <a:solidFill>
                  <a:schemeClr val="accent2"/>
                </a:solidFill>
                <a:cs typeface="Arial" panose="020B0604020202020204" pitchFamily="34" charset="0"/>
              </a:rPr>
              <a:t>12 to 14</a:t>
            </a:r>
          </a:p>
          <a:p>
            <a:pPr algn="ctr"/>
            <a:endParaRPr lang="en-US" sz="2799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endParaRPr lang="en-US" sz="2799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799">
                <a:solidFill>
                  <a:schemeClr val="accent2"/>
                </a:solidFill>
                <a:cs typeface="Arial" panose="020B0604020202020204" pitchFamily="34" charset="0"/>
              </a:rPr>
              <a:t>10 to 12</a:t>
            </a:r>
          </a:p>
          <a:p>
            <a:pPr algn="ctr"/>
            <a:endParaRPr lang="en-US" sz="2799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endParaRPr lang="en-US" sz="2799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799">
                <a:solidFill>
                  <a:schemeClr val="accent2"/>
                </a:solidFill>
                <a:cs typeface="Arial" panose="020B0604020202020204" pitchFamily="34" charset="0"/>
              </a:rPr>
              <a:t>10 to 12</a:t>
            </a:r>
            <a:endParaRPr lang="en-US" sz="2399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151155-A790-3040-A904-2412DC693120}"/>
              </a:ext>
            </a:extLst>
          </p:cNvPr>
          <p:cNvSpPr txBox="1"/>
          <p:nvPr/>
        </p:nvSpPr>
        <p:spPr>
          <a:xfrm>
            <a:off x="3523014" y="1566623"/>
            <a:ext cx="1524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Arial" panose="020B0604020202020204" pitchFamily="34" charset="0"/>
              </a:rPr>
              <a:t>Surface Water</a:t>
            </a:r>
          </a:p>
          <a:p>
            <a:pPr algn="ctr"/>
            <a:r>
              <a:rPr lang="en-US" sz="1800">
                <a:solidFill>
                  <a:schemeClr val="accent2"/>
                </a:solidFill>
                <a:cs typeface="Arial" panose="020B0604020202020204" pitchFamily="34" charset="0"/>
              </a:rPr>
              <a:t>Augmentation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BB7CFC-A5E9-2C45-8E65-55C48E4F8F8B}"/>
              </a:ext>
            </a:extLst>
          </p:cNvPr>
          <p:cNvSpPr txBox="1"/>
          <p:nvPr/>
        </p:nvSpPr>
        <p:spPr>
          <a:xfrm>
            <a:off x="5821010" y="2619295"/>
            <a:ext cx="546804" cy="3106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99">
                <a:solidFill>
                  <a:schemeClr val="accent1"/>
                </a:solidFill>
                <a:cs typeface="Arial" panose="020B0604020202020204" pitchFamily="34" charset="0"/>
              </a:rPr>
              <a:t>20</a:t>
            </a:r>
          </a:p>
          <a:p>
            <a:pPr algn="ctr"/>
            <a:endParaRPr lang="en-US" sz="2799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en-US" sz="2799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799">
                <a:solidFill>
                  <a:schemeClr val="accent1"/>
                </a:solidFill>
                <a:cs typeface="Arial" panose="020B0604020202020204" pitchFamily="34" charset="0"/>
              </a:rPr>
              <a:t>14</a:t>
            </a:r>
          </a:p>
          <a:p>
            <a:pPr algn="ctr"/>
            <a:endParaRPr lang="en-US" sz="2799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en-US" sz="2799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799">
                <a:solidFill>
                  <a:schemeClr val="accent1"/>
                </a:solidFill>
                <a:cs typeface="Arial" panose="020B0604020202020204" pitchFamily="34" charset="0"/>
              </a:rPr>
              <a:t>15</a:t>
            </a:r>
            <a:endParaRPr lang="en-US" sz="2399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3279A-C0F6-EF41-B561-D810642E2D6F}"/>
              </a:ext>
            </a:extLst>
          </p:cNvPr>
          <p:cNvSpPr txBox="1"/>
          <p:nvPr/>
        </p:nvSpPr>
        <p:spPr>
          <a:xfrm>
            <a:off x="5338853" y="1566623"/>
            <a:ext cx="1511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solidFill>
                  <a:schemeClr val="accent1"/>
                </a:solidFill>
                <a:cs typeface="Arial" panose="020B0604020202020204" pitchFamily="34" charset="0"/>
              </a:rPr>
              <a:t>Direct Potable</a:t>
            </a:r>
          </a:p>
          <a:p>
            <a:pPr algn="ctr"/>
            <a:r>
              <a:rPr lang="en-US" sz="1800">
                <a:solidFill>
                  <a:schemeClr val="accent1"/>
                </a:solidFill>
                <a:cs typeface="Arial" panose="020B0604020202020204" pitchFamily="34" charset="0"/>
              </a:rPr>
              <a:t>Reuse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3918A9-3865-894A-8FE8-A8A806522180}"/>
              </a:ext>
            </a:extLst>
          </p:cNvPr>
          <p:cNvSpPr/>
          <p:nvPr/>
        </p:nvSpPr>
        <p:spPr>
          <a:xfrm>
            <a:off x="377604" y="2240589"/>
            <a:ext cx="6425643" cy="12798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DE7FE8-06B3-EA47-BB38-FF2D5ADC5086}"/>
              </a:ext>
            </a:extLst>
          </p:cNvPr>
          <p:cNvSpPr/>
          <p:nvPr/>
        </p:nvSpPr>
        <p:spPr>
          <a:xfrm>
            <a:off x="377604" y="3520416"/>
            <a:ext cx="6425643" cy="12798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35B747-22CC-624C-A510-BAC3D8C8D7CB}"/>
              </a:ext>
            </a:extLst>
          </p:cNvPr>
          <p:cNvSpPr/>
          <p:nvPr/>
        </p:nvSpPr>
        <p:spPr>
          <a:xfrm>
            <a:off x="377604" y="4800243"/>
            <a:ext cx="6425643" cy="12798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6C53EA-260D-EE43-95C8-C90BE6E1FF0C}"/>
              </a:ext>
            </a:extLst>
          </p:cNvPr>
          <p:cNvSpPr/>
          <p:nvPr/>
        </p:nvSpPr>
        <p:spPr>
          <a:xfrm>
            <a:off x="7959075" y="1801996"/>
            <a:ext cx="3683158" cy="1371243"/>
          </a:xfrm>
          <a:prstGeom prst="rect">
            <a:avLst/>
          </a:prstGeom>
          <a:solidFill>
            <a:srgbClr val="92D050">
              <a:alpha val="44161"/>
            </a:srgbClr>
          </a:solidFill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/>
              <a:t>Can only drop below these levels 10% of the time. Most design to exceed these levels</a:t>
            </a:r>
            <a:r>
              <a:rPr lang="en-US" sz="200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DD03CE-E5B3-FD4B-A26D-38FC5BB710EA}"/>
              </a:ext>
            </a:extLst>
          </p:cNvPr>
          <p:cNvSpPr/>
          <p:nvPr/>
        </p:nvSpPr>
        <p:spPr>
          <a:xfrm>
            <a:off x="7976222" y="3200459"/>
            <a:ext cx="3683158" cy="1371243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9DD791-35A1-5341-B2C7-64741CDB3FD6}"/>
              </a:ext>
            </a:extLst>
          </p:cNvPr>
          <p:cNvSpPr/>
          <p:nvPr/>
        </p:nvSpPr>
        <p:spPr>
          <a:xfrm>
            <a:off x="7976222" y="4571702"/>
            <a:ext cx="3683158" cy="13712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DCF75F-9CD3-DF47-BB2F-FD5317E6FA05}"/>
              </a:ext>
            </a:extLst>
          </p:cNvPr>
          <p:cNvCxnSpPr/>
          <p:nvPr/>
        </p:nvCxnSpPr>
        <p:spPr>
          <a:xfrm>
            <a:off x="7976222" y="3200460"/>
            <a:ext cx="3683158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AD83F4-F9FF-2B45-94A8-B503784CEE40}"/>
              </a:ext>
            </a:extLst>
          </p:cNvPr>
          <p:cNvCxnSpPr/>
          <p:nvPr/>
        </p:nvCxnSpPr>
        <p:spPr>
          <a:xfrm>
            <a:off x="7976221" y="4571702"/>
            <a:ext cx="3683158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AB9ADD-F8F6-1A46-9CD5-473CA3FAEC1D}"/>
              </a:ext>
            </a:extLst>
          </p:cNvPr>
          <p:cNvCxnSpPr>
            <a:cxnSpLocks/>
          </p:cNvCxnSpPr>
          <p:nvPr/>
        </p:nvCxnSpPr>
        <p:spPr>
          <a:xfrm flipH="1">
            <a:off x="7959292" y="1838052"/>
            <a:ext cx="0" cy="410489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07A0E138-CD20-EA4A-806D-A70510F752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7456" y="1356234"/>
            <a:ext cx="529366" cy="42077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3B498C1-A3E3-0348-8A3B-1A777A32F87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6280"/>
          <a:stretch/>
        </p:blipFill>
        <p:spPr>
          <a:xfrm>
            <a:off x="9514837" y="1323506"/>
            <a:ext cx="605924" cy="4818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D9734C-BD2A-6D4C-9329-780B8BC5D1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69942" y="1295194"/>
            <a:ext cx="481818" cy="48181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5DCD442-8E76-6048-A9E4-68C9713035D8}"/>
              </a:ext>
            </a:extLst>
          </p:cNvPr>
          <p:cNvSpPr txBox="1"/>
          <p:nvPr/>
        </p:nvSpPr>
        <p:spPr>
          <a:xfrm>
            <a:off x="8364559" y="3015841"/>
            <a:ext cx="495520" cy="4614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399">
                <a:solidFill>
                  <a:schemeClr val="accent1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5BC0B8-072A-AB4E-A02E-B216B4E093F7}"/>
              </a:ext>
            </a:extLst>
          </p:cNvPr>
          <p:cNvSpPr txBox="1"/>
          <p:nvPr/>
        </p:nvSpPr>
        <p:spPr>
          <a:xfrm>
            <a:off x="9716657" y="3015841"/>
            <a:ext cx="495520" cy="4614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399">
                <a:solidFill>
                  <a:schemeClr val="accent1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5CEB0A-3419-5D40-8C83-9414ACF4334C}"/>
              </a:ext>
            </a:extLst>
          </p:cNvPr>
          <p:cNvSpPr txBox="1"/>
          <p:nvPr/>
        </p:nvSpPr>
        <p:spPr>
          <a:xfrm>
            <a:off x="11012772" y="3015841"/>
            <a:ext cx="495520" cy="4614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399">
                <a:solidFill>
                  <a:schemeClr val="accent1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548E19-A9DD-6C45-A12A-BC9CB70CAB1D}"/>
              </a:ext>
            </a:extLst>
          </p:cNvPr>
          <p:cNvSpPr txBox="1"/>
          <p:nvPr/>
        </p:nvSpPr>
        <p:spPr>
          <a:xfrm>
            <a:off x="8364559" y="4387084"/>
            <a:ext cx="495520" cy="4614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399">
                <a:solidFill>
                  <a:schemeClr val="accent1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95AFD8F-1B15-2A47-8D88-73BDDA3C72E4}"/>
              </a:ext>
            </a:extLst>
          </p:cNvPr>
          <p:cNvSpPr txBox="1"/>
          <p:nvPr/>
        </p:nvSpPr>
        <p:spPr>
          <a:xfrm>
            <a:off x="9716657" y="4387084"/>
            <a:ext cx="495520" cy="4614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399">
                <a:solidFill>
                  <a:schemeClr val="accent1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66FC182-8A69-EB4D-892A-123A2E0B566F}"/>
              </a:ext>
            </a:extLst>
          </p:cNvPr>
          <p:cNvSpPr txBox="1"/>
          <p:nvPr/>
        </p:nvSpPr>
        <p:spPr>
          <a:xfrm>
            <a:off x="11012772" y="4387084"/>
            <a:ext cx="495520" cy="46141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399">
                <a:solidFill>
                  <a:schemeClr val="accent1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7474F4-DBB9-8F47-A3E8-01A642EB3132}"/>
              </a:ext>
            </a:extLst>
          </p:cNvPr>
          <p:cNvSpPr txBox="1"/>
          <p:nvPr/>
        </p:nvSpPr>
        <p:spPr>
          <a:xfrm>
            <a:off x="8022277" y="3526998"/>
            <a:ext cx="373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Acceptable operation for 24 hours</a:t>
            </a:r>
          </a:p>
          <a:p>
            <a:pPr algn="ctr"/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within 4-log buffer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B487568-3ADC-3E4D-A88B-26EAC556D9BE}"/>
              </a:ext>
            </a:extLst>
          </p:cNvPr>
          <p:cNvSpPr txBox="1"/>
          <p:nvPr/>
        </p:nvSpPr>
        <p:spPr>
          <a:xfrm>
            <a:off x="8106882" y="4939808"/>
            <a:ext cx="3401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cs typeface="Arial" panose="020B0604020202020204" pitchFamily="34" charset="0"/>
              </a:rPr>
              <a:t>Within 60 minutes, notify State Board and each public water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8F0F62-735D-934C-B359-0A18548FA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92078"/>
            <a:ext cx="2742486" cy="365030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l" defTabSz="914126" rtl="0" eaLnBrk="1" latinLnBrk="0" hangingPunct="1">
              <a:defRPr sz="199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63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914126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C6992-3713-1744-8915-EC8DA4A20B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2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58D9-61FE-42F3-AA22-74749842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743" y="160336"/>
            <a:ext cx="9817257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Expand DPR by Using New Pathogen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3D25-2C85-49C4-B9DD-BAD8FEB08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2" y="1600201"/>
            <a:ext cx="10185558" cy="4525963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989872" lvl="1" indent="-456565"/>
            <a:r>
              <a:rPr lang="en-US">
                <a:latin typeface="+mn-lt"/>
              </a:rPr>
              <a:t>U</a:t>
            </a:r>
            <a:r>
              <a:rPr lang="en-US">
                <a:effectLst/>
                <a:latin typeface="+mn-lt"/>
              </a:rPr>
              <a:t>se new dataset from DPR Research </a:t>
            </a:r>
            <a:r>
              <a:rPr lang="en-US">
                <a:latin typeface="+mn-lt"/>
              </a:rPr>
              <a:t>“</a:t>
            </a:r>
            <a:r>
              <a:rPr lang="en-US">
                <a:effectLst/>
                <a:latin typeface="+mn-lt"/>
              </a:rPr>
              <a:t>DPR 2” and other high </a:t>
            </a:r>
            <a:r>
              <a:rPr lang="en-US">
                <a:latin typeface="+mn-lt"/>
              </a:rPr>
              <a:t>quality </a:t>
            </a:r>
            <a:r>
              <a:rPr lang="en-US">
                <a:effectLst/>
                <a:latin typeface="+mn-lt"/>
              </a:rPr>
              <a:t>historical datasets to develop removal requirements</a:t>
            </a:r>
          </a:p>
          <a:p>
            <a:pPr marL="989872" lvl="1" indent="-456565"/>
            <a:r>
              <a:rPr lang="en-US"/>
              <a:t>Change </a:t>
            </a:r>
            <a:r>
              <a:rPr lang="en-US" u="sng"/>
              <a:t>minimum </a:t>
            </a:r>
            <a:r>
              <a:rPr lang="en-US"/>
              <a:t>log removal targets for pathogens from: </a:t>
            </a:r>
          </a:p>
          <a:p>
            <a:pPr marL="533307" lvl="1" indent="0">
              <a:buNone/>
            </a:pPr>
            <a:endParaRPr lang="en-US"/>
          </a:p>
          <a:p>
            <a:pPr marL="533307" lvl="1" indent="0">
              <a:buNone/>
            </a:pPr>
            <a:r>
              <a:rPr lang="en-US"/>
              <a:t>		   	</a:t>
            </a:r>
            <a:r>
              <a:rPr lang="en-US" b="1"/>
              <a:t>16/10/11 				13/10/10</a:t>
            </a:r>
          </a:p>
          <a:p>
            <a:pPr marL="533307" lvl="1" indent="0">
              <a:buNone/>
            </a:pPr>
            <a:endParaRPr lang="en-US" b="1" u="sng"/>
          </a:p>
          <a:p>
            <a:pPr marL="533307" lvl="1" indent="0">
              <a:buNone/>
            </a:pPr>
            <a:endParaRPr lang="en-US" b="1" u="sng"/>
          </a:p>
          <a:p>
            <a:pPr marL="533307" lvl="1" indent="0">
              <a:buNone/>
            </a:pPr>
            <a:r>
              <a:rPr lang="en-US" b="1"/>
              <a:t>       	    	13 log removal equates to 99.999999999% removal</a:t>
            </a:r>
          </a:p>
          <a:p>
            <a:pPr marL="533307" lvl="1" indent="0">
              <a:buNone/>
            </a:pPr>
            <a:endParaRPr lang="en-US" b="1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DCD98BB-C04D-5DF6-DF78-767B8B00BF54}"/>
              </a:ext>
            </a:extLst>
          </p:cNvPr>
          <p:cNvSpPr/>
          <p:nvPr/>
        </p:nvSpPr>
        <p:spPr>
          <a:xfrm>
            <a:off x="4584700" y="330235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FFA7DF-06BD-54EF-1512-7D244B65F69F}"/>
              </a:ext>
            </a:extLst>
          </p:cNvPr>
          <p:cNvGrpSpPr/>
          <p:nvPr/>
        </p:nvGrpSpPr>
        <p:grpSpPr>
          <a:xfrm>
            <a:off x="1161157" y="4218214"/>
            <a:ext cx="1007368" cy="1141185"/>
            <a:chOff x="445507" y="2041329"/>
            <a:chExt cx="1007630" cy="11414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FB7D04-3D6A-8E02-13DB-AC5808C8CCA1}"/>
                </a:ext>
              </a:extLst>
            </p:cNvPr>
            <p:cNvGrpSpPr/>
            <p:nvPr/>
          </p:nvGrpSpPr>
          <p:grpSpPr>
            <a:xfrm>
              <a:off x="445507" y="2389455"/>
              <a:ext cx="988954" cy="793356"/>
              <a:chOff x="5766262" y="962357"/>
              <a:chExt cx="988954" cy="793356"/>
            </a:xfrm>
          </p:grpSpPr>
          <p:pic>
            <p:nvPicPr>
              <p:cNvPr id="8" name="Graphic 7" descr="Covid-19 with solid fill">
                <a:extLst>
                  <a:ext uri="{FF2B5EF4-FFF2-40B4-BE49-F238E27FC236}">
                    <a16:creationId xmlns:a16="http://schemas.microsoft.com/office/drawing/2014/main" id="{B81A98A4-0F05-E969-4D93-B62F75465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46821" y="1298513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" name="Graphic 8" descr="Covid-19 with solid fill">
                <a:extLst>
                  <a:ext uri="{FF2B5EF4-FFF2-40B4-BE49-F238E27FC236}">
                    <a16:creationId xmlns:a16="http://schemas.microsoft.com/office/drawing/2014/main" id="{5A56ED96-85D4-F459-CF1F-8FB0A99B0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298016" y="962357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" name="Graphic 9" descr="Covid-19 with solid fill">
                <a:extLst>
                  <a:ext uri="{FF2B5EF4-FFF2-40B4-BE49-F238E27FC236}">
                    <a16:creationId xmlns:a16="http://schemas.microsoft.com/office/drawing/2014/main" id="{52652F8C-06C7-ACA5-8187-8EC030D70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66262" y="964733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78A0D1-490F-8A86-F586-CA8EB6E383D1}"/>
                </a:ext>
              </a:extLst>
            </p:cNvPr>
            <p:cNvSpPr txBox="1"/>
            <p:nvPr/>
          </p:nvSpPr>
          <p:spPr>
            <a:xfrm>
              <a:off x="633682" y="2041329"/>
              <a:ext cx="819455" cy="461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>
                  <a:solidFill>
                    <a:schemeClr val="accent2"/>
                  </a:solidFill>
                  <a:cs typeface="Arial" panose="020B0604020202020204" pitchFamily="34" charset="0"/>
                </a:rPr>
                <a:t>Virus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53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WateReuse PPT Template Palette">
      <a:dk1>
        <a:srgbClr val="1C1148"/>
      </a:dk1>
      <a:lt1>
        <a:sysClr val="window" lastClr="FFFFFF"/>
      </a:lt1>
      <a:dk2>
        <a:srgbClr val="174672"/>
      </a:dk2>
      <a:lt2>
        <a:srgbClr val="FFFFFF"/>
      </a:lt2>
      <a:accent1>
        <a:srgbClr val="0D88C8"/>
      </a:accent1>
      <a:accent2>
        <a:srgbClr val="1C5982"/>
      </a:accent2>
      <a:accent3>
        <a:srgbClr val="1C1148"/>
      </a:accent3>
      <a:accent4>
        <a:srgbClr val="939598"/>
      </a:accent4>
      <a:accent5>
        <a:srgbClr val="16A7D3"/>
      </a:accent5>
      <a:accent6>
        <a:srgbClr val="5C068C"/>
      </a:accent6>
      <a:hlink>
        <a:srgbClr val="1996C9"/>
      </a:hlink>
      <a:folHlink>
        <a:srgbClr val="8083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f8ab1c-01c8-42c8-b23e-826aaec84b01" xsi:nil="true"/>
    <lcf76f155ced4ddcb4097134ff3c332f xmlns="ac8b8ea6-d165-4389-a6bc-40dc0f3d1e6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67191D878B44BA685BBA862239E16" ma:contentTypeVersion="15" ma:contentTypeDescription="Create a new document." ma:contentTypeScope="" ma:versionID="92fd93e4f54a6a13432fcead7f66f114">
  <xsd:schema xmlns:xsd="http://www.w3.org/2001/XMLSchema" xmlns:xs="http://www.w3.org/2001/XMLSchema" xmlns:p="http://schemas.microsoft.com/office/2006/metadata/properties" xmlns:ns2="ac8b8ea6-d165-4389-a6bc-40dc0f3d1e6d" xmlns:ns3="1ff8ab1c-01c8-42c8-b23e-826aaec84b01" targetNamespace="http://schemas.microsoft.com/office/2006/metadata/properties" ma:root="true" ma:fieldsID="d2b47dcb4dba62158a5d96f8a28e9f5d" ns2:_="" ns3:_="">
    <xsd:import namespace="ac8b8ea6-d165-4389-a6bc-40dc0f3d1e6d"/>
    <xsd:import namespace="1ff8ab1c-01c8-42c8-b23e-826aaec84b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b8ea6-d165-4389-a6bc-40dc0f3d1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13a359-8394-426c-97f7-fa19f783a8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8ab1c-01c8-42c8-b23e-826aaec84b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6c4deed-e140-4ba3-9b4f-de7ba9f9bfbe}" ma:internalName="TaxCatchAll" ma:showField="CatchAllData" ma:web="1ff8ab1c-01c8-42c8-b23e-826aaec84b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00610B-F8DD-405E-A571-D39FEA914404}">
  <ds:schemaRefs>
    <ds:schemaRef ds:uri="http://schemas.microsoft.com/office/2006/metadata/properties"/>
    <ds:schemaRef ds:uri="http://schemas.microsoft.com/office/infopath/2007/PartnerControls"/>
    <ds:schemaRef ds:uri="1ff8ab1c-01c8-42c8-b23e-826aaec84b01"/>
    <ds:schemaRef ds:uri="ac8b8ea6-d165-4389-a6bc-40dc0f3d1e6d"/>
  </ds:schemaRefs>
</ds:datastoreItem>
</file>

<file path=customXml/itemProps2.xml><?xml version="1.0" encoding="utf-8"?>
<ds:datastoreItem xmlns:ds="http://schemas.openxmlformats.org/officeDocument/2006/customXml" ds:itemID="{944810F7-06C3-480F-8D8A-34E9EA4E3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8b8ea6-d165-4389-a6bc-40dc0f3d1e6d"/>
    <ds:schemaRef ds:uri="1ff8ab1c-01c8-42c8-b23e-826aaec84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363C45-A9F8-4D9A-BA60-758EAA3B5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3281</TotalTime>
  <Words>449</Words>
  <Application>Microsoft Macintosh PowerPoint</Application>
  <PresentationFormat>Custom</PresentationFormat>
  <Paragraphs>109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CenturyGothic</vt:lpstr>
      <vt:lpstr>Myriad Pro</vt:lpstr>
      <vt:lpstr>Arial</vt:lpstr>
      <vt:lpstr>Calibri</vt:lpstr>
      <vt:lpstr>Default Theme</vt:lpstr>
      <vt:lpstr> A new Drumbeat! Direct Potable Reuse </vt:lpstr>
      <vt:lpstr>   CALIFORNIA’S WATER SUPPLY STRATEGY  Adapting to a Hotter, Drier Future    </vt:lpstr>
      <vt:lpstr>PowerPoint Presentation</vt:lpstr>
      <vt:lpstr>PowerPoint Presentation</vt:lpstr>
      <vt:lpstr>PowerPoint Presentation</vt:lpstr>
      <vt:lpstr>The Path to Direct Potable Reuse</vt:lpstr>
      <vt:lpstr>Direct Potable Reuse Adoption Timeline</vt:lpstr>
      <vt:lpstr>DPR Pathogen Control</vt:lpstr>
      <vt:lpstr>Expand DPR by Using New Pathogen Research</vt:lpstr>
      <vt:lpstr>Need Broad Alternatives Clause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Costello</dc:creator>
  <cp:lastModifiedBy>Jennifer West</cp:lastModifiedBy>
  <cp:revision>70</cp:revision>
  <dcterms:created xsi:type="dcterms:W3CDTF">2021-10-25T15:33:26Z</dcterms:created>
  <dcterms:modified xsi:type="dcterms:W3CDTF">2023-02-21T20:08:08Z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0x010100B5D67191D878B44BA685BBA862239E16</vt:lpwstr>
  </property>
  <property fmtid="{D5CDD505-2E9C-101B-9397-08002B2CF9AE}" pid="3" name="MediaServiceImageTags">
    <vt:lpwstr/>
  </property>
</Properties>
</file>