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95" r:id="rId9"/>
    <p:sldId id="265" r:id="rId10"/>
    <p:sldId id="259" r:id="rId11"/>
    <p:sldId id="266" r:id="rId12"/>
    <p:sldId id="296" r:id="rId13"/>
    <p:sldId id="282" r:id="rId14"/>
    <p:sldId id="274" r:id="rId15"/>
    <p:sldId id="275" r:id="rId16"/>
    <p:sldId id="277" r:id="rId17"/>
    <p:sldId id="279" r:id="rId18"/>
    <p:sldId id="287" r:id="rId19"/>
    <p:sldId id="283" r:id="rId20"/>
    <p:sldId id="284" r:id="rId21"/>
    <p:sldId id="285" r:id="rId22"/>
    <p:sldId id="297" r:id="rId23"/>
    <p:sldId id="286" r:id="rId24"/>
    <p:sldId id="294" r:id="rId25"/>
    <p:sldId id="290" r:id="rId26"/>
    <p:sldId id="292" r:id="rId27"/>
    <p:sldId id="291" r:id="rId28"/>
    <p:sldId id="288" r:id="rId29"/>
    <p:sldId id="289" r:id="rId30"/>
    <p:sldId id="281" r:id="rId31"/>
    <p:sldId id="268" r:id="rId32"/>
    <p:sldId id="273" r:id="rId33"/>
    <p:sldId id="278" r:id="rId34"/>
    <p:sldId id="280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31DB11-7973-3FB4-6FCA-4F734785DE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1F1263-C44F-C93A-5BF8-B33BFAF04A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49F4887-9BDC-49A2-AF49-F2C71114C00A}" type="datetimeFigureOut">
              <a:rPr lang="en-US"/>
              <a:pPr>
                <a:defRPr/>
              </a:pPr>
              <a:t>2/23/2023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F12BDA4-A787-A972-4A5D-0D9B4D197A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6BB42B4-8AA2-7EBD-02DD-42042F3E4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07DDE-2A5A-E840-E52B-0E62EA4783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61C92-CC40-001F-F8F2-BEC0D6FDD7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8EE3A5D-FB18-470E-8F38-A47612D20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558252EE-ACC5-BF55-F37F-CCFEC39266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D6CC7A2A-9AA3-9ECE-F4B6-6A141666B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C85C407-572B-A57F-8D87-1A94C71B1A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F11E4E3E-2352-4996-B371-1FE468006B2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B8D09BF2-5B28-68AB-F0FC-F648B32A17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E31F229A-61B0-6FEA-61D7-40B1A1A50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4219999E-4334-D7E4-C6BD-285CABACB2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AAF7957-AC96-412B-818A-E347B7DF5957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765A239-C64A-7B1B-D400-AEBA01C71F1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791D33A5-E5D8-0B60-3922-1E13A7D4AC1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" name="Freeform 4">
                <a:extLst>
                  <a:ext uri="{FF2B5EF4-FFF2-40B4-BE49-F238E27FC236}">
                    <a16:creationId xmlns:a16="http://schemas.microsoft.com/office/drawing/2014/main" id="{00F312B7-5AF7-47E0-A6BE-ABDD32FD6D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" name="Freeform 5">
                <a:extLst>
                  <a:ext uri="{FF2B5EF4-FFF2-40B4-BE49-F238E27FC236}">
                    <a16:creationId xmlns:a16="http://schemas.microsoft.com/office/drawing/2014/main" id="{FC9B3097-FD6F-F2CC-E47D-42B2EDCEB79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29D9D15A-11F5-B3E6-D188-6F23D9012F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EC207B24-D984-6451-E442-707078F25FA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AB79DE65-677C-8852-D0D4-93EA9DBE5E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A0DF4C0C-03FD-1384-73A8-29C8572116F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Freeform 10">
              <a:extLst>
                <a:ext uri="{FF2B5EF4-FFF2-40B4-BE49-F238E27FC236}">
                  <a16:creationId xmlns:a16="http://schemas.microsoft.com/office/drawing/2014/main" id="{BF33C8F0-4D92-848A-F2C9-C01C3E4EEEB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E2619F07-DCB5-479F-F3EC-D40418CBB41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FD91976E-1C9B-8619-847F-0E95973B4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1376320E-182C-7488-FC86-23688BA1E1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E21A2-B8FB-4102-BA41-9491FA808D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1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244848E-FE39-CAD9-3437-31308C06E8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2227E7-092B-FE79-BCCE-4EFED655F12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E56DA-8360-4CB0-93D4-150BD69B4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B14F5FFB-2390-CF56-569E-D2DF5C79FF9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2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6ED59C4-8F6A-C8A3-519E-54F4ABF062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DD88634-1630-C507-F7FE-D51D8BDC3E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635CF-AB71-4479-BE9B-3482ECC376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099004C-0A8B-A32D-364B-D1DB2B7D3BF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91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9115ABD-F9D0-BA2A-3957-79A532723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F60D31-B050-F082-D51F-93DD3102F3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4FAE7-5BEB-4B54-91B1-54475D8CD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E7798E3-0D63-2901-7B4A-08D4AA40076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8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ACD7F1E-4E1B-208F-B5CA-ED8F764B2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457A7AD-AE1F-3D50-380A-C0A39E4C88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80FED-3577-4237-8B2D-5FAEFFC3EC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4B83B0F-9BE1-2FF2-403A-FBB39CA5912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03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27008FA-0B21-A4AB-D790-868A9F3016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550C19A-D418-2BF4-746A-7D33A5C4E9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832E4-7A33-4EA9-8AB2-CC96142FD3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71D18D6-4281-6730-FA72-9948B7817E8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76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2A5FFCF-54C9-6EE2-B0C8-C126910D44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E0138AB-6FB5-5819-7D8F-095207E6BD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6DB5D-4534-4FBE-AB27-618A711744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08E73CD1-777C-B982-49DB-95A0521A020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11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7C0104-61F8-8100-50D8-866EDA0054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F9759D-5DC6-3AD5-680C-3559F0519E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79414-EA2D-4345-9FA6-093654F88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CCA8301B-3AD0-2DE4-2417-1D1310AB762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747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6780C03-8EF5-EB36-FD29-9075D8C196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2872820-2A71-A98C-FA3B-C0A178058F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F1625-888E-41BA-BD76-E94BDE7D8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0C7667FF-3F4D-C99A-0E56-AD127EFDDF7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87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9F659DF-38FD-2670-1DB4-9E2F3A505B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EA14FDC-2D79-3173-78EF-ED1414AE0C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ECE8E-0681-4944-AE3F-543F53B597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6FD8E3D-686C-DF46-9623-21010961F62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2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5F9F50D-CDA4-E06A-BEE7-F40B42FFF3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2394710-C8DB-7516-91F4-CF422BCF45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A2CF5-8B87-474F-8FAD-4AA46D003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F75D279-B11E-5ACB-6F51-07A252D634C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25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53DD79ED-7E0C-A3C2-BB57-6BF3F5BDE7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335B521-76DB-2FC0-39D6-981DCCFC1B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767353-AB7C-4C8C-BB8F-F6674F975D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B30BE4C5-6E0E-A036-2699-1BAEF467631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8755FE8A-795A-DD74-B361-F660E387670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270" name="Freeform 6">
                <a:extLst>
                  <a:ext uri="{FF2B5EF4-FFF2-40B4-BE49-F238E27FC236}">
                    <a16:creationId xmlns:a16="http://schemas.microsoft.com/office/drawing/2014/main" id="{4B614919-8C17-6E5C-1D2C-0187F84EFC8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71" name="Freeform 7">
                <a:extLst>
                  <a:ext uri="{FF2B5EF4-FFF2-40B4-BE49-F238E27FC236}">
                    <a16:creationId xmlns:a16="http://schemas.microsoft.com/office/drawing/2014/main" id="{500AB3DD-80FB-617F-A877-BFD538D549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272" name="Freeform 8">
                <a:extLst>
                  <a:ext uri="{FF2B5EF4-FFF2-40B4-BE49-F238E27FC236}">
                    <a16:creationId xmlns:a16="http://schemas.microsoft.com/office/drawing/2014/main" id="{4EA65900-135A-DB1D-4D78-D1A17D7532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id="{87CB1340-3595-107A-4769-0D22519F4A1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4" name="Freeform 10">
                <a:extLst>
                  <a:ext uri="{FF2B5EF4-FFF2-40B4-BE49-F238E27FC236}">
                    <a16:creationId xmlns:a16="http://schemas.microsoft.com/office/drawing/2014/main" id="{9C58A0BE-5B00-7882-57C4-F083AACAB1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1275" name="Freeform 11">
              <a:extLst>
                <a:ext uri="{FF2B5EF4-FFF2-40B4-BE49-F238E27FC236}">
                  <a16:creationId xmlns:a16="http://schemas.microsoft.com/office/drawing/2014/main" id="{924D11AA-9464-DAF0-ECF6-86E51332A7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id="{18AA17D2-6CDA-0DC4-EC41-16B6BCD33B0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437 h 1906"/>
                <a:gd name="T4" fmla="*/ 5812 w 5740"/>
                <a:gd name="T5" fmla="*/ 1437 h 1906"/>
                <a:gd name="T6" fmla="*/ 581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7" name="Rectangle 13">
            <a:extLst>
              <a:ext uri="{FF2B5EF4-FFF2-40B4-BE49-F238E27FC236}">
                <a16:creationId xmlns:a16="http://schemas.microsoft.com/office/drawing/2014/main" id="{CA26D932-150E-362B-695D-4362121D509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78" name="Rectangle 14">
            <a:extLst>
              <a:ext uri="{FF2B5EF4-FFF2-40B4-BE49-F238E27FC236}">
                <a16:creationId xmlns:a16="http://schemas.microsoft.com/office/drawing/2014/main" id="{783ADE89-4B29-4334-264D-592FB79747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9" name="Rectangle 15">
            <a:extLst>
              <a:ext uri="{FF2B5EF4-FFF2-40B4-BE49-F238E27FC236}">
                <a16:creationId xmlns:a16="http://schemas.microsoft.com/office/drawing/2014/main" id="{3E7BE658-8D46-6A1D-2A0D-F176E284F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048C9A3-3AE6-0CCB-9AB5-F226FE72BCB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3733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dirty="0">
                <a:solidFill>
                  <a:schemeClr val="hlink"/>
                </a:solidFill>
              </a:rPr>
              <a:t>Urban Water Institute</a:t>
            </a:r>
            <a:br>
              <a:rPr lang="en-US" altLang="en-US" sz="5400" dirty="0">
                <a:solidFill>
                  <a:schemeClr val="hlink"/>
                </a:solidFill>
              </a:rPr>
            </a:br>
            <a:r>
              <a:rPr lang="en-US" altLang="en-US" sz="5400" i="1" dirty="0">
                <a:solidFill>
                  <a:schemeClr val="hlink"/>
                </a:solidFill>
              </a:rPr>
              <a:t>Spring Water Conference</a:t>
            </a:r>
            <a:br>
              <a:rPr lang="en-US" altLang="en-US" sz="5400" i="1" dirty="0">
                <a:solidFill>
                  <a:schemeClr val="tx1"/>
                </a:solidFill>
              </a:rPr>
            </a:br>
            <a:br>
              <a:rPr lang="en-US" altLang="en-US" sz="2400" i="1" dirty="0">
                <a:solidFill>
                  <a:schemeClr val="tx1"/>
                </a:solidFill>
              </a:rPr>
            </a:br>
            <a:r>
              <a:rPr lang="en-US" altLang="en-US" sz="3000" i="1" dirty="0">
                <a:solidFill>
                  <a:schemeClr val="tx1"/>
                </a:solidFill>
              </a:rPr>
              <a:t>Impact of Water Supply Constraints on the </a:t>
            </a:r>
            <a:br>
              <a:rPr lang="en-US" altLang="en-US" sz="3000" i="1" dirty="0">
                <a:solidFill>
                  <a:schemeClr val="tx1"/>
                </a:solidFill>
              </a:rPr>
            </a:br>
            <a:r>
              <a:rPr lang="en-US" altLang="en-US" sz="3000" i="1" dirty="0">
                <a:solidFill>
                  <a:schemeClr val="tx1"/>
                </a:solidFill>
              </a:rPr>
              <a:t>California Dairy Industry</a:t>
            </a:r>
            <a:endParaRPr lang="en-US" altLang="en-US" sz="3000" dirty="0">
              <a:solidFill>
                <a:schemeClr val="tx1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D002F5A-F688-BD2B-7CBF-98C91E69D8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81400" y="4572000"/>
            <a:ext cx="5181600" cy="21336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2000" b="1" dirty="0"/>
              <a:t>Geoffrey Vanden Heuvel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Director of Regulatory and Economic Affairs,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2000" b="1" i="1" dirty="0"/>
              <a:t>Milk Producers Council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altLang="en-US" sz="2000" b="1" dirty="0"/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altLang="en-US" sz="2000" b="1" dirty="0"/>
              <a:t>February 23, 2023</a:t>
            </a:r>
          </a:p>
        </p:txBody>
      </p:sp>
      <p:pic>
        <p:nvPicPr>
          <p:cNvPr id="4100" name="Picture 6">
            <a:extLst>
              <a:ext uri="{FF2B5EF4-FFF2-40B4-BE49-F238E27FC236}">
                <a16:creationId xmlns:a16="http://schemas.microsoft.com/office/drawing/2014/main" id="{48A4E367-8193-EFD1-0396-2B1C1DBCB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0009529-2EC1-CBCD-03B5-C7A0EA4E861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hlink"/>
                </a:solidFill>
              </a:rPr>
              <a:t>What Cows Eat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2589053-5278-1EAD-2B8E-F7F84EECF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dirty="0"/>
              <a:t>A cow is a “ruminant” animal, which means they need a certain amount of forages in their diet</a:t>
            </a:r>
          </a:p>
          <a:p>
            <a:pPr eaLnBrk="1" hangingPunct="1">
              <a:defRPr/>
            </a:pPr>
            <a:r>
              <a:rPr lang="en-US" altLang="en-US" b="1" dirty="0"/>
              <a:t>About 40% of a dairy cow’s diet needs to be forage, which consists of silages and/or alfalfa hay</a:t>
            </a:r>
          </a:p>
          <a:p>
            <a:pPr eaLnBrk="1" hangingPunct="1">
              <a:defRPr/>
            </a:pPr>
            <a:r>
              <a:rPr lang="en-US" altLang="en-US" dirty="0"/>
              <a:t>Mature milking cows eat about 50 pounds of “dry matter” per day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7535F5F-D7EC-5954-FD2B-64AD7B792D9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chemeClr val="hlink"/>
                </a:solidFill>
              </a:rPr>
              <a:t>California’s Dairy Industry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2A7A268-7DD2-EAA4-0A95-9243798F3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5165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About 1.7 million milking cows in California on about 1,000 dairy farms generating about $7.57 Billion in annual cash receipts from milk production.</a:t>
            </a:r>
          </a:p>
          <a:p>
            <a:pPr eaLnBrk="1" hangingPunct="1">
              <a:defRPr/>
            </a:pPr>
            <a:r>
              <a:rPr lang="en-US" altLang="en-US" sz="2800" dirty="0"/>
              <a:t>California dairy related economic activity is about $57.7 billion.</a:t>
            </a:r>
          </a:p>
          <a:p>
            <a:pPr eaLnBrk="1" hangingPunct="1">
              <a:defRPr/>
            </a:pPr>
            <a:r>
              <a:rPr lang="en-US" altLang="en-US" sz="2800" dirty="0"/>
              <a:t>180,000 jobs depend on the state’s milk production and processing</a:t>
            </a:r>
          </a:p>
          <a:p>
            <a:pPr eaLnBrk="1" hangingPunct="1">
              <a:defRPr/>
            </a:pPr>
            <a:r>
              <a:rPr lang="en-US" altLang="en-US" sz="2800" dirty="0"/>
              <a:t>$1.8 Billion of California dairy products are exported</a:t>
            </a:r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4EBB7-1F81-51BD-6A2C-BD9D5C170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California Alfalfa Hay Acres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F5058-CFCC-D4A8-CB40-7D1B120C3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06962"/>
          </a:xfrm>
        </p:spPr>
        <p:txBody>
          <a:bodyPr/>
          <a:lstStyle/>
          <a:p>
            <a:r>
              <a:rPr lang="en-US" dirty="0"/>
              <a:t>2012  900,000 acres of alfalfa in California</a:t>
            </a:r>
          </a:p>
          <a:p>
            <a:r>
              <a:rPr lang="en-US" dirty="0"/>
              <a:t>2022  500,000 acres of alfalfa in California</a:t>
            </a:r>
          </a:p>
          <a:p>
            <a:r>
              <a:rPr lang="en-US" dirty="0"/>
              <a:t>700,000 horses in California eating at least 10# per head per day</a:t>
            </a:r>
          </a:p>
          <a:p>
            <a:r>
              <a:rPr lang="en-US" dirty="0"/>
              <a:t>1,275,000 tons of alfalfa per year are grown to feed horses.  It </a:t>
            </a:r>
            <a:r>
              <a:rPr lang="en-US"/>
              <a:t>takes at least 500,000 </a:t>
            </a:r>
            <a:r>
              <a:rPr lang="en-US" dirty="0"/>
              <a:t>acre feet of water to grow that much alfalfa</a:t>
            </a:r>
          </a:p>
          <a:p>
            <a:r>
              <a:rPr lang="en-US" dirty="0"/>
              <a:t>The price of dairy quality alfalfa increased from $300/ton to $450/ton in the last 12 months</a:t>
            </a:r>
          </a:p>
        </p:txBody>
      </p:sp>
    </p:spTree>
    <p:extLst>
      <p:ext uri="{BB962C8B-B14F-4D97-AF65-F5344CB8AC3E}">
        <p14:creationId xmlns:p14="http://schemas.microsoft.com/office/powerpoint/2010/main" val="4069791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82D82-285D-3E8C-B973-3A1DD768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/>
              <a:t>https://www.dairycares.com/sgma</a:t>
            </a:r>
          </a:p>
        </p:txBody>
      </p:sp>
      <p:pic>
        <p:nvPicPr>
          <p:cNvPr id="25603" name="Content Placeholder 4">
            <a:extLst>
              <a:ext uri="{FF2B5EF4-FFF2-40B4-BE49-F238E27FC236}">
                <a16:creationId xmlns:a16="http://schemas.microsoft.com/office/drawing/2014/main" id="{96CA53C9-6FAA-86B0-12D3-514A35BD3E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6563" y="1600200"/>
            <a:ext cx="3190875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43AAA-0AE9-C512-4F4A-60DEDB80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</a:rPr>
              <a:t>Study Assumptions</a:t>
            </a:r>
          </a:p>
        </p:txBody>
      </p:sp>
      <p:pic>
        <p:nvPicPr>
          <p:cNvPr id="18435" name="Content Placeholder 4">
            <a:extLst>
              <a:ext uri="{FF2B5EF4-FFF2-40B4-BE49-F238E27FC236}">
                <a16:creationId xmlns:a16="http://schemas.microsoft.com/office/drawing/2014/main" id="{81B4AA9A-AB13-55B3-50A3-2360BAFED1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6400"/>
            <a:ext cx="8229600" cy="4419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3004E-0AC1-9DC3-EB90-13D2B4717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C000"/>
                </a:solidFill>
              </a:rPr>
              <a:t>San Joaquin Valley Dairy Feed Production Areas</a:t>
            </a:r>
          </a:p>
        </p:txBody>
      </p:sp>
      <p:pic>
        <p:nvPicPr>
          <p:cNvPr id="19459" name="Content Placeholder 4">
            <a:extLst>
              <a:ext uri="{FF2B5EF4-FFF2-40B4-BE49-F238E27FC236}">
                <a16:creationId xmlns:a16="http://schemas.microsoft.com/office/drawing/2014/main" id="{85006798-C249-7306-D5DB-4AEC74D7D9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60525"/>
            <a:ext cx="8229600" cy="440531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5F563-5767-F509-1CBD-BC581F523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FFC000"/>
                </a:solidFill>
              </a:rPr>
              <a:t>San Joaquin Valley Herd Size Impacts</a:t>
            </a:r>
          </a:p>
        </p:txBody>
      </p:sp>
      <p:pic>
        <p:nvPicPr>
          <p:cNvPr id="20483" name="Content Placeholder 4">
            <a:extLst>
              <a:ext uri="{FF2B5EF4-FFF2-40B4-BE49-F238E27FC236}">
                <a16:creationId xmlns:a16="http://schemas.microsoft.com/office/drawing/2014/main" id="{D6FC510F-859E-0B6A-0052-38488D85F6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229600" cy="44196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AB3EA-B2A4-6721-4BEA-AA473BF1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FFC000"/>
                </a:solidFill>
              </a:rPr>
              <a:t>SJV Dairy SGMA Output and Jobs Impacts</a:t>
            </a:r>
          </a:p>
        </p:txBody>
      </p:sp>
      <p:pic>
        <p:nvPicPr>
          <p:cNvPr id="22531" name="Content Placeholder 7">
            <a:extLst>
              <a:ext uri="{FF2B5EF4-FFF2-40B4-BE49-F238E27FC236}">
                <a16:creationId xmlns:a16="http://schemas.microsoft.com/office/drawing/2014/main" id="{2EEA4FB1-60B2-3205-9BBF-7ADB43326B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417638"/>
            <a:ext cx="8048625" cy="46021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813B-0D2A-0871-A1E9-ED0FD6F5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7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C000"/>
                </a:solidFill>
              </a:rPr>
              <a:t>The FIX  - Wet year Supply in the North</a:t>
            </a:r>
            <a:br>
              <a:rPr lang="en-US" sz="2800" dirty="0">
                <a:solidFill>
                  <a:srgbClr val="FFC000"/>
                </a:solidFill>
              </a:rPr>
            </a:br>
            <a:r>
              <a:rPr lang="en-US" sz="2800" dirty="0">
                <a:solidFill>
                  <a:srgbClr val="FFC000"/>
                </a:solidFill>
              </a:rPr>
              <a:t>Massive Storage in the Central Valley</a:t>
            </a:r>
            <a:br>
              <a:rPr lang="en-US" sz="2800" dirty="0">
                <a:solidFill>
                  <a:srgbClr val="FFC000"/>
                </a:solidFill>
              </a:rPr>
            </a:br>
            <a:r>
              <a:rPr lang="en-US" sz="2800" dirty="0">
                <a:solidFill>
                  <a:srgbClr val="FFC000"/>
                </a:solidFill>
              </a:rPr>
              <a:t>Dry Year Supply for Southern California</a:t>
            </a:r>
          </a:p>
        </p:txBody>
      </p:sp>
      <p:pic>
        <p:nvPicPr>
          <p:cNvPr id="27651" name="Content Placeholder 7">
            <a:extLst>
              <a:ext uri="{FF2B5EF4-FFF2-40B4-BE49-F238E27FC236}">
                <a16:creationId xmlns:a16="http://schemas.microsoft.com/office/drawing/2014/main" id="{62A44240-5058-584C-3DDB-6D2A71D543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600200"/>
            <a:ext cx="5181600" cy="49831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BBEED-BB7C-C75B-B3BC-CF6E13228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C000"/>
                </a:solidFill>
              </a:rPr>
              <a:t>The Fix – </a:t>
            </a:r>
            <a:br>
              <a:rPr lang="en-US" sz="2800" dirty="0">
                <a:solidFill>
                  <a:srgbClr val="FFC000"/>
                </a:solidFill>
              </a:rPr>
            </a:br>
            <a:r>
              <a:rPr lang="en-US" sz="2800" dirty="0">
                <a:solidFill>
                  <a:srgbClr val="FFC000"/>
                </a:solidFill>
              </a:rPr>
              <a:t>Increase Wet Year Water Supplies for Recharge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0D2D97-EC3B-85E1-8E9D-A0BF7E59C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Environmentally friendly water diversions in the delta are the key to getting more water into the San Joaquin Valley and Southern California</a:t>
            </a:r>
          </a:p>
          <a:p>
            <a:pPr marL="0" indent="0">
              <a:buNone/>
            </a:pPr>
            <a:r>
              <a:rPr lang="en-US" sz="2800" dirty="0"/>
              <a:t>This is the linchpin of the Water Blueprint for the San Joaquin Valley Plan.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18342F7-F07F-2032-4D89-4CB5767D5B5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>
                <a:solidFill>
                  <a:schemeClr val="hlink"/>
                </a:solidFill>
              </a:rPr>
              <a:t>Fun Facts About </a:t>
            </a:r>
            <a:br>
              <a:rPr lang="en-US" altLang="en-US" sz="4000">
                <a:solidFill>
                  <a:schemeClr val="hlink"/>
                </a:solidFill>
              </a:rPr>
            </a:br>
            <a:r>
              <a:rPr lang="en-US" altLang="en-US" sz="4000">
                <a:solidFill>
                  <a:schemeClr val="hlink"/>
                </a:solidFill>
              </a:rPr>
              <a:t>Milk and Dairy Cows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D3CF2AC-6844-55F0-8611-0DBC1D780F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Real milk comes from cows</a:t>
            </a:r>
          </a:p>
          <a:p>
            <a:pPr eaLnBrk="1" hangingPunct="1">
              <a:defRPr/>
            </a:pPr>
            <a:r>
              <a:rPr lang="en-US" altLang="en-US"/>
              <a:t>A cow needs to have a calf to start producing milk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47C251E0-8D2C-6D4B-ED18-A74CF4CD9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52578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8C6BF-5717-F93E-D5C7-985F4A14B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</a:rPr>
              <a:t>Subsurface diversions</a:t>
            </a:r>
          </a:p>
        </p:txBody>
      </p:sp>
      <p:pic>
        <p:nvPicPr>
          <p:cNvPr id="28675" name="Content Placeholder 4">
            <a:extLst>
              <a:ext uri="{FF2B5EF4-FFF2-40B4-BE49-F238E27FC236}">
                <a16:creationId xmlns:a16="http://schemas.microsoft.com/office/drawing/2014/main" id="{0CA85467-363F-7E07-0A22-EB1CD1EC62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113" y="1600200"/>
            <a:ext cx="8105775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BB85-D26B-BA29-4FDD-DE420D1C6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</a:rPr>
              <a:t>How would it work in the Delta</a:t>
            </a:r>
          </a:p>
        </p:txBody>
      </p:sp>
      <p:pic>
        <p:nvPicPr>
          <p:cNvPr id="29699" name="Content Placeholder 4">
            <a:extLst>
              <a:ext uri="{FF2B5EF4-FFF2-40B4-BE49-F238E27FC236}">
                <a16:creationId xmlns:a16="http://schemas.microsoft.com/office/drawing/2014/main" id="{29EEAFE3-F789-0BB8-97DA-38047C8F76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47838"/>
            <a:ext cx="8229600" cy="450056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09FBA-6787-0136-5738-EE144EFD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C000"/>
                </a:solidFill>
              </a:rPr>
              <a:t>Possible Locations of Infiltration galleries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034254-1D86-45FB-69B9-67D882D93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1" y="1417638"/>
            <a:ext cx="8077200" cy="4983162"/>
          </a:xfrm>
        </p:spPr>
      </p:pic>
    </p:spTree>
    <p:extLst>
      <p:ext uri="{BB962C8B-B14F-4D97-AF65-F5344CB8AC3E}">
        <p14:creationId xmlns:p14="http://schemas.microsoft.com/office/powerpoint/2010/main" val="58437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194B4-4971-A96D-5BDA-31B64397C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FFC000"/>
                </a:solidFill>
              </a:rPr>
              <a:t>Pilot Project to Fine tune the technology</a:t>
            </a:r>
          </a:p>
        </p:txBody>
      </p:sp>
      <p:pic>
        <p:nvPicPr>
          <p:cNvPr id="30723" name="Content Placeholder 4">
            <a:extLst>
              <a:ext uri="{FF2B5EF4-FFF2-40B4-BE49-F238E27FC236}">
                <a16:creationId xmlns:a16="http://schemas.microsoft.com/office/drawing/2014/main" id="{5B16BA7B-5621-C7B5-F96B-00CF70862B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51000"/>
            <a:ext cx="8229600" cy="442436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1AAF7-369E-20E4-4DD6-D9C5B137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FFC000"/>
                </a:solidFill>
              </a:rPr>
              <a:t>Southern San Joaquin Water Resiliency Project</a:t>
            </a:r>
            <a:br>
              <a:rPr lang="en-US" sz="3200" dirty="0">
                <a:solidFill>
                  <a:srgbClr val="FFC000"/>
                </a:solidFill>
              </a:rPr>
            </a:br>
            <a:r>
              <a:rPr lang="en-US" sz="3200" dirty="0">
                <a:solidFill>
                  <a:srgbClr val="FFC000"/>
                </a:solidFill>
              </a:rPr>
              <a:t>Bi-directional conveyance </a:t>
            </a:r>
            <a:r>
              <a:rPr lang="en-US" sz="3200" dirty="0"/>
              <a:t> </a:t>
            </a:r>
          </a:p>
        </p:txBody>
      </p:sp>
      <p:pic>
        <p:nvPicPr>
          <p:cNvPr id="31747" name="Content Placeholder 5">
            <a:extLst>
              <a:ext uri="{FF2B5EF4-FFF2-40B4-BE49-F238E27FC236}">
                <a16:creationId xmlns:a16="http://schemas.microsoft.com/office/drawing/2014/main" id="{B43D30D8-A098-7FB5-EB25-BB9252D079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600200"/>
            <a:ext cx="4114800" cy="4429125"/>
          </a:xfrm>
        </p:spPr>
      </p:pic>
      <p:pic>
        <p:nvPicPr>
          <p:cNvPr id="31748" name="Content Placeholder 18">
            <a:extLst>
              <a:ext uri="{FF2B5EF4-FFF2-40B4-BE49-F238E27FC236}">
                <a16:creationId xmlns:a16="http://schemas.microsoft.com/office/drawing/2014/main" id="{E7517F69-5E0A-FADD-BA86-E8976B4702E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3429000" cy="442912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A8E1DCA6-8CA6-DBAA-38C9-945211ED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1225"/>
            <a:ext cx="86868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E3234-B831-7980-F7FE-B1EE47ED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4819" name="Content Placeholder 6">
            <a:extLst>
              <a:ext uri="{FF2B5EF4-FFF2-40B4-BE49-F238E27FC236}">
                <a16:creationId xmlns:a16="http://schemas.microsoft.com/office/drawing/2014/main" id="{DC91D1EF-D206-B19C-6C91-E5A548DBF2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76400"/>
            <a:ext cx="7010400" cy="3868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2F981-9EE3-69AA-5360-DF3AC8121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5843" name="Content Placeholder 4">
            <a:extLst>
              <a:ext uri="{FF2B5EF4-FFF2-40B4-BE49-F238E27FC236}">
                <a16:creationId xmlns:a16="http://schemas.microsoft.com/office/drawing/2014/main" id="{790FBDDA-4EF8-FC74-578C-742DCCEC31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4638"/>
            <a:ext cx="8458200" cy="5897562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6869-597D-03FB-A2FC-3B85B1D78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C000"/>
                </a:solidFill>
              </a:rPr>
              <a:t>New Water from eliminating fish impacts </a:t>
            </a:r>
          </a:p>
        </p:txBody>
      </p:sp>
      <p:pic>
        <p:nvPicPr>
          <p:cNvPr id="36867" name="Content Placeholder 7">
            <a:extLst>
              <a:ext uri="{FF2B5EF4-FFF2-40B4-BE49-F238E27FC236}">
                <a16:creationId xmlns:a16="http://schemas.microsoft.com/office/drawing/2014/main" id="{60A36EE0-8FFC-DC15-50DD-93EBD2DE846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00250"/>
            <a:ext cx="4038600" cy="3725863"/>
          </a:xfrm>
        </p:spPr>
      </p:pic>
      <p:pic>
        <p:nvPicPr>
          <p:cNvPr id="36868" name="Content Placeholder 5">
            <a:extLst>
              <a:ext uri="{FF2B5EF4-FFF2-40B4-BE49-F238E27FC236}">
                <a16:creationId xmlns:a16="http://schemas.microsoft.com/office/drawing/2014/main" id="{ECE6D6AB-ADB7-EC8A-82AA-ED6E1A16E6B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00250"/>
            <a:ext cx="4038600" cy="37258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A701310-C185-21C3-FEE5-F6E3B7CE337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>
                <a:solidFill>
                  <a:schemeClr val="hlink"/>
                </a:solidFill>
              </a:rPr>
              <a:t>Fun Facts About </a:t>
            </a:r>
            <a:br>
              <a:rPr lang="en-US" altLang="en-US" sz="4000">
                <a:solidFill>
                  <a:schemeClr val="hlink"/>
                </a:solidFill>
              </a:rPr>
            </a:br>
            <a:r>
              <a:rPr lang="en-US" altLang="en-US" sz="4000">
                <a:solidFill>
                  <a:schemeClr val="hlink"/>
                </a:solidFill>
              </a:rPr>
              <a:t>Milk and Dairy Cows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D945A86-27B1-9639-FDF3-EB975CD8AD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/>
              <a:t>A calf:</a:t>
            </a:r>
          </a:p>
          <a:p>
            <a:pPr lvl="1" eaLnBrk="1" hangingPunct="1">
              <a:defRPr/>
            </a:pPr>
            <a:r>
              <a:rPr lang="en-US" altLang="en-US" sz="2400"/>
              <a:t>Weighs about 100 pounds at birth</a:t>
            </a:r>
          </a:p>
          <a:p>
            <a:pPr lvl="1" eaLnBrk="1" hangingPunct="1">
              <a:defRPr/>
            </a:pPr>
            <a:r>
              <a:rPr lang="en-US" altLang="en-US" sz="2400"/>
              <a:t>Walks and starts nursing its mother at about 1 hour after birth</a:t>
            </a:r>
          </a:p>
          <a:p>
            <a:pPr lvl="1" eaLnBrk="1" hangingPunct="1">
              <a:defRPr/>
            </a:pPr>
            <a:r>
              <a:rPr lang="en-US" altLang="en-US" sz="2400"/>
              <a:t>Gains about 2 pounds per day, and is weaned at about 75 days of age</a:t>
            </a:r>
          </a:p>
          <a:p>
            <a:pPr lvl="1" eaLnBrk="1" hangingPunct="1">
              <a:defRPr/>
            </a:pPr>
            <a:r>
              <a:rPr lang="en-US" altLang="en-US" sz="2400"/>
              <a:t>Is ready to breed at 15 months old</a:t>
            </a:r>
          </a:p>
          <a:p>
            <a:pPr eaLnBrk="1" hangingPunct="1">
              <a:defRPr/>
            </a:pPr>
            <a:r>
              <a:rPr lang="en-US" altLang="en-US" sz="2800"/>
              <a:t>The gestation period of a cow is 9 months</a:t>
            </a:r>
          </a:p>
          <a:p>
            <a:pPr eaLnBrk="1" hangingPunct="1">
              <a:defRPr/>
            </a:pPr>
            <a:r>
              <a:rPr lang="en-US" altLang="en-US" sz="2800"/>
              <a:t>So at 2 years old, a cow is ready to have her first calf and start producing milk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B8937-D1F4-163A-17D7-B1EEFECFC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solidFill>
                  <a:srgbClr val="FFC000"/>
                </a:solidFill>
              </a:rPr>
              <a:t>Other factors impacting the California dairy industry</a:t>
            </a:r>
          </a:p>
        </p:txBody>
      </p:sp>
      <p:pic>
        <p:nvPicPr>
          <p:cNvPr id="24579" name="Content Placeholder 4">
            <a:extLst>
              <a:ext uri="{FF2B5EF4-FFF2-40B4-BE49-F238E27FC236}">
                <a16:creationId xmlns:a16="http://schemas.microsoft.com/office/drawing/2014/main" id="{C15F7555-746C-9D40-98B9-D1DF90C1F9F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17638"/>
            <a:ext cx="8229600" cy="460216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7FB79AF-6CE5-0827-948E-270954796DA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1350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hlink"/>
                </a:solidFill>
              </a:rPr>
              <a:t>SGMA Impacts to California Dairy Industry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F2B98E0-EE9C-6461-2CE3-3E61C52AC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697026F8-966B-8602-1513-1A7A1DADF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1600200"/>
            <a:ext cx="8001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5CB93-4951-C7D2-8133-D0C7F9A1E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</a:rPr>
              <a:t>San Joaquin Valley Study Region</a:t>
            </a:r>
          </a:p>
        </p:txBody>
      </p:sp>
      <p:pic>
        <p:nvPicPr>
          <p:cNvPr id="17411" name="Content Placeholder 4">
            <a:extLst>
              <a:ext uri="{FF2B5EF4-FFF2-40B4-BE49-F238E27FC236}">
                <a16:creationId xmlns:a16="http://schemas.microsoft.com/office/drawing/2014/main" id="{FB3816AA-55B0-C500-066B-5F282F4577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8229600" cy="44958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2CCF-D76D-87CD-6859-F252A744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>
                <a:solidFill>
                  <a:srgbClr val="FFC000"/>
                </a:solidFill>
              </a:rPr>
              <a:t>Estimated Direct SJV Dairy SGMA Impacts</a:t>
            </a:r>
          </a:p>
        </p:txBody>
      </p:sp>
      <p:pic>
        <p:nvPicPr>
          <p:cNvPr id="21507" name="Content Placeholder 4">
            <a:extLst>
              <a:ext uri="{FF2B5EF4-FFF2-40B4-BE49-F238E27FC236}">
                <a16:creationId xmlns:a16="http://schemas.microsoft.com/office/drawing/2014/main" id="{5555BD23-B08D-EA6E-B72B-178FCF239D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28775"/>
            <a:ext cx="8229600" cy="446881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18DAD-9EC6-6F1B-57EC-808F0D25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C000"/>
                </a:solidFill>
              </a:rPr>
              <a:t>Key Findings</a:t>
            </a:r>
          </a:p>
        </p:txBody>
      </p:sp>
      <p:pic>
        <p:nvPicPr>
          <p:cNvPr id="23555" name="Content Placeholder 4">
            <a:extLst>
              <a:ext uri="{FF2B5EF4-FFF2-40B4-BE49-F238E27FC236}">
                <a16:creationId xmlns:a16="http://schemas.microsoft.com/office/drawing/2014/main" id="{85A49C70-D5F1-862A-57F7-DD130692CE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05000"/>
            <a:ext cx="8229600" cy="3733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4E00C27-FE32-D169-A99D-A847CECFDD6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chemeClr val="hlink"/>
                </a:solidFill>
              </a:rPr>
              <a:t>What Is Milk Made Of?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D8FAD93-A50A-7547-03C1-C72995E01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“Average” Holstein cow milk is made up of:</a:t>
            </a:r>
          </a:p>
          <a:p>
            <a:pPr lvl="1" eaLnBrk="1" hangingPunct="1">
              <a:defRPr/>
            </a:pPr>
            <a:r>
              <a:rPr lang="en-US" altLang="en-US"/>
              <a:t>3.5% butterfat</a:t>
            </a:r>
          </a:p>
          <a:p>
            <a:pPr lvl="1" eaLnBrk="1" hangingPunct="1">
              <a:defRPr/>
            </a:pPr>
            <a:r>
              <a:rPr lang="en-US" altLang="en-US"/>
              <a:t>3.2% protein</a:t>
            </a:r>
          </a:p>
          <a:p>
            <a:pPr lvl="1" eaLnBrk="1" hangingPunct="1">
              <a:defRPr/>
            </a:pPr>
            <a:r>
              <a:rPr lang="en-US" altLang="en-US"/>
              <a:t>5% lactose</a:t>
            </a:r>
          </a:p>
          <a:p>
            <a:pPr lvl="1" eaLnBrk="1" hangingPunct="1">
              <a:defRPr/>
            </a:pPr>
            <a:r>
              <a:rPr lang="en-US" altLang="en-US"/>
              <a:t>0.5% minerals</a:t>
            </a:r>
          </a:p>
          <a:p>
            <a:pPr lvl="1" eaLnBrk="1" hangingPunct="1">
              <a:defRPr/>
            </a:pPr>
            <a:r>
              <a:rPr lang="en-US" altLang="en-US"/>
              <a:t>87.8% water</a:t>
            </a: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3AE8514C-DDE2-69DA-BBD3-19CF7C409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0"/>
            <a:ext cx="5410200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606F163-C178-7706-E5AC-7A0A7E36768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chemeClr val="hlink"/>
                </a:solidFill>
              </a:rPr>
              <a:t>What Is Milk Made Of?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F0C31A7-C8EC-33D3-CB4F-1F0344022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/>
              <a:t>So in the grocery store:</a:t>
            </a:r>
          </a:p>
          <a:p>
            <a:pPr lvl="1" eaLnBrk="1" hangingPunct="1">
              <a:defRPr/>
            </a:pPr>
            <a:r>
              <a:rPr lang="en-US" altLang="en-US"/>
              <a:t>“Whole milk” is 3.5% butterfat</a:t>
            </a:r>
          </a:p>
          <a:p>
            <a:pPr lvl="1" eaLnBrk="1" hangingPunct="1">
              <a:defRPr/>
            </a:pPr>
            <a:r>
              <a:rPr lang="en-US" altLang="en-US"/>
              <a:t>“Lowfat milk” is 2% butterfat</a:t>
            </a:r>
          </a:p>
          <a:p>
            <a:pPr lvl="1" eaLnBrk="1" hangingPunct="1">
              <a:defRPr/>
            </a:pPr>
            <a:r>
              <a:rPr lang="en-US" altLang="en-US"/>
              <a:t>“Skim milk” is 0.25% butterfat</a:t>
            </a:r>
            <a:br>
              <a:rPr lang="en-US" altLang="en-US"/>
            </a:br>
            <a:r>
              <a:rPr lang="en-US" altLang="en-US"/>
              <a:t>or less</a:t>
            </a:r>
          </a:p>
        </p:txBody>
      </p:sp>
      <p:pic>
        <p:nvPicPr>
          <p:cNvPr id="8196" name="Picture 9">
            <a:extLst>
              <a:ext uri="{FF2B5EF4-FFF2-40B4-BE49-F238E27FC236}">
                <a16:creationId xmlns:a16="http://schemas.microsoft.com/office/drawing/2014/main" id="{F15E5595-AD64-17E8-B35C-6AFC2DFF3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2133600"/>
            <a:ext cx="33178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F712957-F4B5-03C6-7FA6-9A184A6D271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chemeClr val="hlink"/>
                </a:solidFill>
              </a:rPr>
              <a:t>Cheese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F5D097C-1B99-51C8-8996-6448C4180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About 45% of California’s milk is manufactured into cheese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Cheese is really the binding together of the protein in milk, 80% of which is casein (or glue), with the butterfat in milk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So when you make cheddar cheese, the butterfat and protein end up in the cheese, and the lactose and non-casein proteins end up in “whey”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dirty="0"/>
              <a:t>“Eating her curds and whey…”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315FE35-1115-546E-D58E-162D525F94B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chemeClr val="hlink"/>
                </a:solidFill>
              </a:rPr>
              <a:t>Milk and Dairy Products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73C6F74-A1BE-F103-6CEB-B1311D7EF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dirty="0"/>
              <a:t>Milk weighs about 8.6 pounds per gallon- the same as water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dirty="0"/>
              <a:t>It takes about 1.16 gallons of milk to make 1 pound of cheddar cheese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dirty="0"/>
              <a:t>We produce more than </a:t>
            </a:r>
            <a:r>
              <a:rPr lang="en-US" altLang="en-US" sz="2600" b="1" dirty="0"/>
              <a:t>2.4 billion</a:t>
            </a:r>
            <a:r>
              <a:rPr lang="en-US" altLang="en-US" sz="2600" dirty="0"/>
              <a:t> pounds of cheese per year (mostly cheddar and mozzarella), which makes up about 18% of the total U.S. production of cheese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dirty="0"/>
              <a:t>We also make about </a:t>
            </a:r>
            <a:r>
              <a:rPr lang="en-US" altLang="en-US" sz="2600" b="1" dirty="0"/>
              <a:t>670 million</a:t>
            </a:r>
            <a:r>
              <a:rPr lang="en-US" altLang="en-US" sz="2600" dirty="0"/>
              <a:t> pounds of butter per year (about 33% of the U.S.), and more than </a:t>
            </a:r>
            <a:r>
              <a:rPr lang="en-US" altLang="en-US" sz="2600" b="1" dirty="0"/>
              <a:t>850 million</a:t>
            </a:r>
            <a:r>
              <a:rPr lang="en-US" altLang="en-US" sz="2600" dirty="0"/>
              <a:t> pounds of milk powders per year (about 43% of the U.S.)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600" dirty="0"/>
              <a:t>Only 11-14% of California’s milk is actually sold as fluid milk in the stores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840B6-48C4-EF27-E691-4FCFE855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Lactose Free Milk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7C1DBB-2BE6-92EB-23B9-4DFF3083B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6796"/>
            <a:ext cx="8229600" cy="4212771"/>
          </a:xfrm>
        </p:spPr>
      </p:pic>
    </p:spTree>
    <p:extLst>
      <p:ext uri="{BB962C8B-B14F-4D97-AF65-F5344CB8AC3E}">
        <p14:creationId xmlns:p14="http://schemas.microsoft.com/office/powerpoint/2010/main" val="941330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C7D042C-00C8-1C5B-3284-6406F277241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>
                <a:solidFill>
                  <a:schemeClr val="hlink"/>
                </a:solidFill>
              </a:rPr>
              <a:t>How About Chocolate Milk?  </a:t>
            </a:r>
            <a:br>
              <a:rPr lang="en-US" altLang="en-US" sz="4000">
                <a:solidFill>
                  <a:schemeClr val="hlink"/>
                </a:solidFill>
              </a:rPr>
            </a:br>
            <a:r>
              <a:rPr lang="en-US" altLang="en-US" sz="4000">
                <a:solidFill>
                  <a:schemeClr val="hlink"/>
                </a:solidFill>
              </a:rPr>
              <a:t>Do You Know Where It Comes From?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BD558997-29DA-26A2-AB47-61A117B4F7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62100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5">
            <a:extLst>
              <a:ext uri="{FF2B5EF4-FFF2-40B4-BE49-F238E27FC236}">
                <a16:creationId xmlns:a16="http://schemas.microsoft.com/office/drawing/2014/main" id="{AAFA20CA-F612-56F9-1569-1D0E4A88A921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28600" y="5715000"/>
            <a:ext cx="8686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i="1">
                <a:solidFill>
                  <a:schemeClr val="hlink"/>
                </a:solidFill>
              </a:rPr>
              <a:t>“Bessy the Brown Cow”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anose="02020404030301010803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1028</TotalTime>
  <Words>792</Words>
  <Application>Microsoft Office PowerPoint</Application>
  <PresentationFormat>On-screen Show (4:3)</PresentationFormat>
  <Paragraphs>80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Garamond</vt:lpstr>
      <vt:lpstr>Wingdings</vt:lpstr>
      <vt:lpstr>Stream</vt:lpstr>
      <vt:lpstr>Urban Water Institute Spring Water Conference  Impact of Water Supply Constraints on the  California Dairy Industry</vt:lpstr>
      <vt:lpstr>Fun Facts About  Milk and Dairy Cows</vt:lpstr>
      <vt:lpstr>Fun Facts About  Milk and Dairy Cows</vt:lpstr>
      <vt:lpstr>What Is Milk Made Of?</vt:lpstr>
      <vt:lpstr>What Is Milk Made Of?</vt:lpstr>
      <vt:lpstr>Cheese</vt:lpstr>
      <vt:lpstr>Milk and Dairy Products</vt:lpstr>
      <vt:lpstr>Lactose Free Milk</vt:lpstr>
      <vt:lpstr>How About Chocolate Milk?   Do You Know Where It Comes From?</vt:lpstr>
      <vt:lpstr>What Cows Eat</vt:lpstr>
      <vt:lpstr>California’s Dairy Industry</vt:lpstr>
      <vt:lpstr>California Alfalfa Hay Acres </vt:lpstr>
      <vt:lpstr>https://www.dairycares.com/sgma</vt:lpstr>
      <vt:lpstr>Study Assumptions</vt:lpstr>
      <vt:lpstr>San Joaquin Valley Dairy Feed Production Areas</vt:lpstr>
      <vt:lpstr>San Joaquin Valley Herd Size Impacts</vt:lpstr>
      <vt:lpstr>SJV Dairy SGMA Output and Jobs Impacts</vt:lpstr>
      <vt:lpstr>The FIX  - Wet year Supply in the North Massive Storage in the Central Valley Dry Year Supply for Southern California</vt:lpstr>
      <vt:lpstr>The Fix –  Increase Wet Year Water Supplies for Recharge</vt:lpstr>
      <vt:lpstr>Subsurface diversions</vt:lpstr>
      <vt:lpstr>How would it work in the Delta</vt:lpstr>
      <vt:lpstr>Possible Locations of Infiltration galleries</vt:lpstr>
      <vt:lpstr>Pilot Project to Fine tune the technology</vt:lpstr>
      <vt:lpstr>Southern San Joaquin Water Resiliency Project Bi-directional conveyance  </vt:lpstr>
      <vt:lpstr>PowerPoint Presentation</vt:lpstr>
      <vt:lpstr>PowerPoint Presentation</vt:lpstr>
      <vt:lpstr>PowerPoint Presentation</vt:lpstr>
      <vt:lpstr>PowerPoint Presentation</vt:lpstr>
      <vt:lpstr>New Water from eliminating fish impacts </vt:lpstr>
      <vt:lpstr>Other factors impacting the California dairy industry</vt:lpstr>
      <vt:lpstr>SGMA Impacts to California Dairy Industry</vt:lpstr>
      <vt:lpstr>San Joaquin Valley Study Region</vt:lpstr>
      <vt:lpstr>Estimated Direct SJV Dairy SGMA Impacts</vt:lpstr>
      <vt:lpstr>Key Findings</vt:lpstr>
    </vt:vector>
  </TitlesOfParts>
  <Company>MPC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Water Institute Water Policy Conference  Delta Fix: Can Agribusiness Afford It?</dc:title>
  <dc:creator>MPC</dc:creator>
  <cp:lastModifiedBy>Geoff Vanden Heuvel</cp:lastModifiedBy>
  <cp:revision>35</cp:revision>
  <dcterms:created xsi:type="dcterms:W3CDTF">2012-08-16T21:45:43Z</dcterms:created>
  <dcterms:modified xsi:type="dcterms:W3CDTF">2023-02-23T14:51:46Z</dcterms:modified>
</cp:coreProperties>
</file>