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75" r:id="rId6"/>
    <p:sldMasterId id="2147483686" r:id="rId7"/>
  </p:sldMasterIdLst>
  <p:notesMasterIdLst>
    <p:notesMasterId r:id="rId30"/>
  </p:notesMasterIdLst>
  <p:sldIdLst>
    <p:sldId id="996" r:id="rId8"/>
    <p:sldId id="853" r:id="rId9"/>
    <p:sldId id="982" r:id="rId10"/>
    <p:sldId id="999" r:id="rId11"/>
    <p:sldId id="981" r:id="rId12"/>
    <p:sldId id="969" r:id="rId13"/>
    <p:sldId id="997" r:id="rId14"/>
    <p:sldId id="776" r:id="rId15"/>
    <p:sldId id="998" r:id="rId16"/>
    <p:sldId id="978" r:id="rId17"/>
    <p:sldId id="971" r:id="rId18"/>
    <p:sldId id="990" r:id="rId19"/>
    <p:sldId id="953" r:id="rId20"/>
    <p:sldId id="1000" r:id="rId21"/>
    <p:sldId id="984" r:id="rId22"/>
    <p:sldId id="995" r:id="rId23"/>
    <p:sldId id="985" r:id="rId24"/>
    <p:sldId id="986" r:id="rId25"/>
    <p:sldId id="441" r:id="rId26"/>
    <p:sldId id="993" r:id="rId27"/>
    <p:sldId id="977" r:id="rId28"/>
    <p:sldId id="10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25" d="100"/>
          <a:sy n="125" d="100"/>
        </p:scale>
        <p:origin x="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Avenir Heavy" panose="02000503020000020003" pitchFamily="2" charset="0"/>
                <a:ea typeface="+mn-ea"/>
                <a:cs typeface="+mn-cs"/>
              </a:defRPr>
            </a:pPr>
            <a:r>
              <a:rPr lang="en-US" sz="2000" b="1" i="0" dirty="0">
                <a:solidFill>
                  <a:schemeClr val="tx1"/>
                </a:solidFill>
                <a:latin typeface="Avenir Heavy" panose="02000503020000020003" pitchFamily="2" charset="0"/>
              </a:rPr>
              <a:t>2035 PORTFOLIO*</a:t>
            </a:r>
          </a:p>
        </c:rich>
      </c:tx>
      <c:layout>
        <c:manualLayout>
          <c:xMode val="edge"/>
          <c:yMode val="edge"/>
          <c:x val="0.21405759573408747"/>
          <c:y val="1.5503873500974381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Avenir Heavy" panose="02000503020000020003" pitchFamily="2" charset="0"/>
              <a:ea typeface="+mn-ea"/>
              <a:cs typeface="+mn-cs"/>
            </a:defRPr>
          </a:pPr>
          <a:endParaRPr lang="en-US"/>
        </a:p>
      </c:txPr>
    </c:title>
    <c:autoTitleDeleted val="0"/>
    <c:view3D>
      <c:rotX val="30"/>
      <c:rotY val="6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092161600167442E-2"/>
          <c:y val="0.13381802918412755"/>
          <c:w val="0.8870389076199966"/>
          <c:h val="0.74944688252182912"/>
        </c:manualLayout>
      </c:layout>
      <c:pie3DChart>
        <c:varyColors val="1"/>
        <c:ser>
          <c:idx val="0"/>
          <c:order val="0"/>
          <c:tx>
            <c:strRef>
              <c:f>Sheet1!$B$1</c:f>
              <c:strCache>
                <c:ptCount val="1"/>
                <c:pt idx="0">
                  <c:v>2035 Demand</c:v>
                </c:pt>
              </c:strCache>
            </c:strRef>
          </c:tx>
          <c:dPt>
            <c:idx val="0"/>
            <c:bubble3D val="0"/>
            <c:spPr>
              <a:solidFill>
                <a:srgbClr val="216BB5"/>
              </a:solidFill>
              <a:ln w="25400">
                <a:solidFill>
                  <a:schemeClr val="lt1"/>
                </a:solidFill>
              </a:ln>
              <a:effectLst/>
              <a:sp3d contourW="25400">
                <a:contourClr>
                  <a:schemeClr val="lt1"/>
                </a:contourClr>
              </a:sp3d>
            </c:spPr>
            <c:extLst>
              <c:ext xmlns:c16="http://schemas.microsoft.com/office/drawing/2014/chart" uri="{C3380CC4-5D6E-409C-BE32-E72D297353CC}">
                <c16:uniqueId val="{00000001-6329-4CD5-8018-A40C01ED22F4}"/>
              </c:ext>
            </c:extLst>
          </c:dPt>
          <c:dPt>
            <c:idx val="1"/>
            <c:bubble3D val="0"/>
            <c:spPr>
              <a:solidFill>
                <a:srgbClr val="FF93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6329-4CD5-8018-A40C01ED22F4}"/>
              </c:ext>
            </c:extLst>
          </c:dPt>
          <c:dPt>
            <c:idx val="2"/>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5-6329-4CD5-8018-A40C01ED22F4}"/>
              </c:ext>
            </c:extLst>
          </c:dPt>
          <c:dPt>
            <c:idx val="3"/>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7-6329-4CD5-8018-A40C01ED22F4}"/>
              </c:ext>
            </c:extLst>
          </c:dPt>
          <c:dPt>
            <c:idx val="4"/>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9-6329-4CD5-8018-A40C01ED22F4}"/>
              </c:ext>
            </c:extLst>
          </c:dPt>
          <c:dLbls>
            <c:dLbl>
              <c:idx val="0"/>
              <c:layout>
                <c:manualLayout>
                  <c:x val="-0.17786091557785721"/>
                  <c:y val="-0.1579364337906414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329-4CD5-8018-A40C01ED22F4}"/>
                </c:ext>
              </c:extLst>
            </c:dLbl>
            <c:dLbl>
              <c:idx val="1"/>
              <c:layout>
                <c:manualLayout>
                  <c:x val="-9.1218684644717482E-2"/>
                  <c:y val="-0.25927268162653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329-4CD5-8018-A40C01ED22F4}"/>
                </c:ext>
              </c:extLst>
            </c:dLbl>
            <c:dLbl>
              <c:idx val="2"/>
              <c:layout>
                <c:manualLayout>
                  <c:x val="0.13949186792524779"/>
                  <c:y val="-0.2356460131190152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329-4CD5-8018-A40C01ED22F4}"/>
                </c:ext>
              </c:extLst>
            </c:dLbl>
            <c:dLbl>
              <c:idx val="3"/>
              <c:layout>
                <c:manualLayout>
                  <c:x val="0.17598823778512115"/>
                  <c:y val="9.055514401318846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329-4CD5-8018-A40C01ED22F4}"/>
                </c:ext>
              </c:extLst>
            </c:dLbl>
            <c:dLbl>
              <c:idx val="4"/>
              <c:layout>
                <c:manualLayout>
                  <c:x val="-0.12300366775393071"/>
                  <c:y val="9.942978416623812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329-4CD5-8018-A40C01ED22F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MWD Imported</c:v>
                </c:pt>
                <c:pt idx="1">
                  <c:v>Groundwater</c:v>
                </c:pt>
                <c:pt idx="2">
                  <c:v>Recycled Water</c:v>
                </c:pt>
                <c:pt idx="3">
                  <c:v>Doheny Desalination</c:v>
                </c:pt>
                <c:pt idx="4">
                  <c:v>Potential IPR/DPR</c:v>
                </c:pt>
              </c:strCache>
            </c:strRef>
          </c:cat>
          <c:val>
            <c:numRef>
              <c:f>Sheet1!$B$2:$B$6</c:f>
              <c:numCache>
                <c:formatCode>_(* #,##0_);_(* \(#,##0\);_(* "-"??_);_(@_)</c:formatCode>
                <c:ptCount val="5"/>
                <c:pt idx="0">
                  <c:v>1850</c:v>
                </c:pt>
                <c:pt idx="1">
                  <c:v>700</c:v>
                </c:pt>
                <c:pt idx="2">
                  <c:v>1200</c:v>
                </c:pt>
                <c:pt idx="3">
                  <c:v>2350</c:v>
                </c:pt>
                <c:pt idx="4">
                  <c:v>1120</c:v>
                </c:pt>
              </c:numCache>
            </c:numRef>
          </c:val>
          <c:extLst>
            <c:ext xmlns:c16="http://schemas.microsoft.com/office/drawing/2014/chart" uri="{C3380CC4-5D6E-409C-BE32-E72D297353CC}">
              <c16:uniqueId val="{0000000C-6329-4CD5-8018-A40C01ED22F4}"/>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Avenir Heavy" panose="02000503020000020003" pitchFamily="2" charset="0"/>
                <a:ea typeface="+mn-ea"/>
                <a:cs typeface="+mn-cs"/>
              </a:defRPr>
            </a:pPr>
            <a:r>
              <a:rPr lang="en-US" sz="2000" b="1" i="0" baseline="0" dirty="0">
                <a:latin typeface="Avenir Heavy" panose="02000503020000020003" pitchFamily="2" charset="0"/>
              </a:rPr>
              <a:t>CURRENT PORTFOLIO</a:t>
            </a:r>
            <a:endParaRPr lang="en-US" sz="2000" b="1" i="0" dirty="0">
              <a:latin typeface="Avenir Heavy" panose="02000503020000020003" pitchFamily="2" charset="0"/>
            </a:endParaRPr>
          </a:p>
        </c:rich>
      </c:tx>
      <c:layout>
        <c:manualLayout>
          <c:xMode val="edge"/>
          <c:yMode val="edge"/>
          <c:x val="0.17959323532556296"/>
          <c:y val="4.2222007972312998E-3"/>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Avenir Heavy" panose="02000503020000020003" pitchFamily="2" charset="0"/>
              <a:ea typeface="+mn-ea"/>
              <a:cs typeface="+mn-cs"/>
            </a:defRPr>
          </a:pPr>
          <a:endParaRPr lang="en-US"/>
        </a:p>
      </c:txPr>
    </c:title>
    <c:autoTitleDeleted val="0"/>
    <c:view3D>
      <c:rotX val="30"/>
      <c:rotY val="62"/>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0092182967957014E-2"/>
          <c:y val="0.12922672348874445"/>
          <c:w val="0.8870389076199966"/>
          <c:h val="0.74944688252182912"/>
        </c:manualLayout>
      </c:layout>
      <c:pie3DChart>
        <c:varyColors val="1"/>
        <c:ser>
          <c:idx val="0"/>
          <c:order val="0"/>
          <c:tx>
            <c:strRef>
              <c:f>Sheet1!$B$1</c:f>
              <c:strCache>
                <c:ptCount val="1"/>
                <c:pt idx="0">
                  <c:v>2027 Demand</c:v>
                </c:pt>
              </c:strCache>
            </c:strRef>
          </c:tx>
          <c:dPt>
            <c:idx val="0"/>
            <c:bubble3D val="0"/>
            <c:spPr>
              <a:solidFill>
                <a:srgbClr val="0070C0"/>
              </a:solidFill>
              <a:ln w="25400">
                <a:solidFill>
                  <a:schemeClr val="lt1"/>
                </a:solidFill>
              </a:ln>
              <a:effectLst/>
              <a:sp3d contourW="25400">
                <a:contourClr>
                  <a:schemeClr val="lt1"/>
                </a:contourClr>
              </a:sp3d>
            </c:spPr>
            <c:extLst>
              <c:ext xmlns:c16="http://schemas.microsoft.com/office/drawing/2014/chart" uri="{C3380CC4-5D6E-409C-BE32-E72D297353CC}">
                <c16:uniqueId val="{00000001-98C8-4647-8FF3-945FBFFC8604}"/>
              </c:ext>
            </c:extLst>
          </c:dPt>
          <c:dPt>
            <c:idx val="1"/>
            <c:bubble3D val="0"/>
            <c:spPr>
              <a:solidFill>
                <a:srgbClr val="FF93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98C8-4647-8FF3-945FBFFC8604}"/>
              </c:ext>
            </c:extLst>
          </c:dPt>
          <c:dPt>
            <c:idx val="2"/>
            <c:bubble3D val="0"/>
            <c:spPr>
              <a:solidFill>
                <a:srgbClr val="7030A0"/>
              </a:solidFill>
              <a:ln w="25400">
                <a:solidFill>
                  <a:schemeClr val="lt1"/>
                </a:solidFill>
              </a:ln>
              <a:effectLst/>
              <a:sp3d contourW="25400">
                <a:contourClr>
                  <a:schemeClr val="lt1"/>
                </a:contourClr>
              </a:sp3d>
            </c:spPr>
            <c:extLst>
              <c:ext xmlns:c16="http://schemas.microsoft.com/office/drawing/2014/chart" uri="{C3380CC4-5D6E-409C-BE32-E72D297353CC}">
                <c16:uniqueId val="{00000005-98C8-4647-8FF3-945FBFFC8604}"/>
              </c:ext>
            </c:extLst>
          </c:dPt>
          <c:dLbls>
            <c:dLbl>
              <c:idx val="0"/>
              <c:layout>
                <c:manualLayout>
                  <c:x val="8.1712518727296082E-2"/>
                  <c:y val="-0.3877278917565447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8C8-4647-8FF3-945FBFFC8604}"/>
                </c:ext>
              </c:extLst>
            </c:dLbl>
            <c:dLbl>
              <c:idx val="1"/>
              <c:layout>
                <c:manualLayout>
                  <c:x val="0.10640770202736813"/>
                  <c:y val="0.1391697435450628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8C8-4647-8FF3-945FBFFC8604}"/>
                </c:ext>
              </c:extLst>
            </c:dLbl>
            <c:dLbl>
              <c:idx val="2"/>
              <c:layout>
                <c:manualLayout>
                  <c:x val="-0.15777555160831391"/>
                  <c:y val="9.61753916489911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8C8-4647-8FF3-945FBFFC86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12700" cap="flat" cmpd="sng" algn="ctr">
                  <a:solidFill>
                    <a:schemeClr val="tx1"/>
                  </a:solidFill>
                  <a:round/>
                </a:ln>
                <a:effectLst/>
              </c:spPr>
            </c:leaderLines>
            <c:extLst>
              <c:ext xmlns:c15="http://schemas.microsoft.com/office/drawing/2012/chart" uri="{CE6537A1-D6FC-4f65-9D91-7224C49458BB}"/>
            </c:extLst>
          </c:dLbls>
          <c:cat>
            <c:strRef>
              <c:f>Sheet1!$A$2:$A$4</c:f>
              <c:strCache>
                <c:ptCount val="3"/>
                <c:pt idx="0">
                  <c:v>MWD Imported</c:v>
                </c:pt>
                <c:pt idx="1">
                  <c:v>Groundwater</c:v>
                </c:pt>
                <c:pt idx="2">
                  <c:v>Recycled Water</c:v>
                </c:pt>
              </c:strCache>
            </c:strRef>
          </c:cat>
          <c:val>
            <c:numRef>
              <c:f>Sheet1!$B$2:$B$4</c:f>
              <c:numCache>
                <c:formatCode>_(* #,##0_);_(* \(#,##0\);_(* "-"??_);_(@_)</c:formatCode>
                <c:ptCount val="3"/>
                <c:pt idx="0">
                  <c:v>73</c:v>
                </c:pt>
                <c:pt idx="1">
                  <c:v>13</c:v>
                </c:pt>
                <c:pt idx="2">
                  <c:v>14</c:v>
                </c:pt>
              </c:numCache>
            </c:numRef>
          </c:val>
          <c:extLst>
            <c:ext xmlns:c16="http://schemas.microsoft.com/office/drawing/2014/chart" uri="{C3380CC4-5D6E-409C-BE32-E72D297353CC}">
              <c16:uniqueId val="{00000006-98C8-4647-8FF3-945FBFFC8604}"/>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59D1C-6A2E-49C3-94EA-C55D35E3EBD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8E8B8B-DF2D-4AC4-9B38-A927BA19FB57}">
      <dgm:prSet custT="1"/>
      <dgm:spPr>
        <a:solidFill>
          <a:srgbClr val="006699"/>
        </a:solidFill>
        <a:ln>
          <a:noFill/>
        </a:ln>
      </dgm:spPr>
      <dgm:t>
        <a:bodyPr/>
        <a:lstStyle/>
        <a:p>
          <a:pPr algn="ctr"/>
          <a:r>
            <a:rPr lang="en-US" sz="2400" b="1" i="0" dirty="0">
              <a:latin typeface="Avenir Black" panose="02000503020000020003" pitchFamily="2" charset="0"/>
            </a:rPr>
            <a:t>78% willing to pay </a:t>
          </a:r>
          <a:br>
            <a:rPr lang="en-US" sz="2400" b="1" i="0" dirty="0">
              <a:latin typeface="Avenir Black" panose="02000503020000020003" pitchFamily="2" charset="0"/>
            </a:rPr>
          </a:br>
          <a:r>
            <a:rPr lang="en-US" sz="2400" b="1" i="0" dirty="0">
              <a:latin typeface="Avenir Black" panose="02000503020000020003" pitchFamily="2" charset="0"/>
            </a:rPr>
            <a:t>$5 more per month</a:t>
          </a:r>
        </a:p>
      </dgm:t>
    </dgm:pt>
    <dgm:pt modelId="{0907D973-E280-4DFF-8C92-B0FDAD4516BC}" type="parTrans" cxnId="{19DE39FF-D6D9-4A11-9BFC-01090AD2EFEA}">
      <dgm:prSet/>
      <dgm:spPr/>
      <dgm:t>
        <a:bodyPr/>
        <a:lstStyle/>
        <a:p>
          <a:endParaRPr lang="en-US"/>
        </a:p>
      </dgm:t>
    </dgm:pt>
    <dgm:pt modelId="{4A4F630A-A767-492B-BDE6-DE6E9DC5F06E}" type="sibTrans" cxnId="{19DE39FF-D6D9-4A11-9BFC-01090AD2EFEA}">
      <dgm:prSet/>
      <dgm:spPr/>
      <dgm:t>
        <a:bodyPr/>
        <a:lstStyle/>
        <a:p>
          <a:endParaRPr lang="en-US"/>
        </a:p>
      </dgm:t>
    </dgm:pt>
    <dgm:pt modelId="{F7E39A66-0E06-4445-9704-B1688A9DC2D0}">
      <dgm:prSet custT="1"/>
      <dgm:spPr>
        <a:solidFill>
          <a:srgbClr val="3399CC">
            <a:alpha val="80000"/>
          </a:srgbClr>
        </a:solidFill>
        <a:ln>
          <a:noFill/>
        </a:ln>
      </dgm:spPr>
      <dgm:t>
        <a:bodyPr/>
        <a:lstStyle/>
        <a:p>
          <a:pPr algn="ctr"/>
          <a:r>
            <a:rPr lang="en-US" sz="2400" b="1" i="0" dirty="0">
              <a:latin typeface="Avenir Black" panose="02000503020000020003" pitchFamily="2" charset="0"/>
            </a:rPr>
            <a:t>76% willing to pay </a:t>
          </a:r>
          <a:br>
            <a:rPr lang="en-US" sz="2400" b="1" i="0" dirty="0">
              <a:latin typeface="Avenir Black" panose="02000503020000020003" pitchFamily="2" charset="0"/>
            </a:rPr>
          </a:br>
          <a:r>
            <a:rPr lang="en-US" sz="2400" b="1" i="0" dirty="0">
              <a:latin typeface="Avenir Black" panose="02000503020000020003" pitchFamily="2" charset="0"/>
            </a:rPr>
            <a:t>$7 more per month</a:t>
          </a:r>
        </a:p>
      </dgm:t>
    </dgm:pt>
    <dgm:pt modelId="{580A0CA4-03ED-4347-A9C7-16F789344E03}" type="parTrans" cxnId="{8194A429-16BC-4F77-B192-891209189C6C}">
      <dgm:prSet/>
      <dgm:spPr/>
      <dgm:t>
        <a:bodyPr/>
        <a:lstStyle/>
        <a:p>
          <a:endParaRPr lang="en-US"/>
        </a:p>
      </dgm:t>
    </dgm:pt>
    <dgm:pt modelId="{84EFBBFA-119E-4495-95B5-D660EAC761EC}" type="sibTrans" cxnId="{8194A429-16BC-4F77-B192-891209189C6C}">
      <dgm:prSet/>
      <dgm:spPr/>
      <dgm:t>
        <a:bodyPr/>
        <a:lstStyle/>
        <a:p>
          <a:endParaRPr lang="en-US"/>
        </a:p>
      </dgm:t>
    </dgm:pt>
    <dgm:pt modelId="{D97EBCF8-F0C8-47EE-91F3-3F8C27FA11C8}">
      <dgm:prSet custT="1"/>
      <dgm:spPr>
        <a:solidFill>
          <a:srgbClr val="3698CB"/>
        </a:solidFill>
        <a:ln>
          <a:noFill/>
        </a:ln>
      </dgm:spPr>
      <dgm:t>
        <a:bodyPr/>
        <a:lstStyle/>
        <a:p>
          <a:pPr algn="ctr"/>
          <a:r>
            <a:rPr lang="en-US" sz="2400" b="1" i="0" dirty="0">
              <a:latin typeface="Avenir Black" panose="02000503020000020003" pitchFamily="2" charset="0"/>
            </a:rPr>
            <a:t>69% willing to pay </a:t>
          </a:r>
          <a:br>
            <a:rPr lang="en-US" sz="2400" b="1" i="0" dirty="0">
              <a:latin typeface="Avenir Black" panose="02000503020000020003" pitchFamily="2" charset="0"/>
            </a:rPr>
          </a:br>
          <a:r>
            <a:rPr lang="en-US" sz="2400" b="1" i="0" dirty="0">
              <a:latin typeface="Avenir Black" panose="02000503020000020003" pitchFamily="2" charset="0"/>
            </a:rPr>
            <a:t>$10 more per month</a:t>
          </a:r>
        </a:p>
      </dgm:t>
    </dgm:pt>
    <dgm:pt modelId="{51FB26CF-BF02-4221-B8AB-CF286EBF80D7}" type="parTrans" cxnId="{7201DEC4-F254-434B-A74A-778EEB1C56B9}">
      <dgm:prSet/>
      <dgm:spPr/>
      <dgm:t>
        <a:bodyPr/>
        <a:lstStyle/>
        <a:p>
          <a:endParaRPr lang="en-US"/>
        </a:p>
      </dgm:t>
    </dgm:pt>
    <dgm:pt modelId="{F359A7DE-17A9-4E76-86A9-8D301ACE7D55}" type="sibTrans" cxnId="{7201DEC4-F254-434B-A74A-778EEB1C56B9}">
      <dgm:prSet/>
      <dgm:spPr/>
      <dgm:t>
        <a:bodyPr/>
        <a:lstStyle/>
        <a:p>
          <a:endParaRPr lang="en-US"/>
        </a:p>
      </dgm:t>
    </dgm:pt>
    <dgm:pt modelId="{1280AF6E-10F8-4926-84C6-C9ED805400F1}">
      <dgm:prSet custT="1"/>
      <dgm:spPr>
        <a:solidFill>
          <a:schemeClr val="accent5">
            <a:lumMod val="75000"/>
            <a:alpha val="50000"/>
          </a:schemeClr>
        </a:solidFill>
        <a:ln>
          <a:noFill/>
        </a:ln>
      </dgm:spPr>
      <dgm:t>
        <a:bodyPr/>
        <a:lstStyle/>
        <a:p>
          <a:pPr algn="ctr"/>
          <a:r>
            <a:rPr lang="en-US" sz="2400" b="1" i="0" dirty="0">
              <a:latin typeface="Avenir Black" panose="02000503020000020003" pitchFamily="2" charset="0"/>
            </a:rPr>
            <a:t>63% willing to pay </a:t>
          </a:r>
          <a:br>
            <a:rPr lang="en-US" sz="2400" b="1" i="0" dirty="0">
              <a:latin typeface="Avenir Black" panose="02000503020000020003" pitchFamily="2" charset="0"/>
            </a:rPr>
          </a:br>
          <a:r>
            <a:rPr lang="en-US" sz="2400" b="1" i="0" dirty="0">
              <a:latin typeface="Avenir Black" panose="02000503020000020003" pitchFamily="2" charset="0"/>
            </a:rPr>
            <a:t>$15 more per month</a:t>
          </a:r>
        </a:p>
      </dgm:t>
    </dgm:pt>
    <dgm:pt modelId="{20382AE4-F723-44EF-A93F-10098F198ACA}" type="parTrans" cxnId="{415CD836-0494-4896-BFFC-B8634902C1C1}">
      <dgm:prSet/>
      <dgm:spPr/>
      <dgm:t>
        <a:bodyPr/>
        <a:lstStyle/>
        <a:p>
          <a:endParaRPr lang="en-US"/>
        </a:p>
      </dgm:t>
    </dgm:pt>
    <dgm:pt modelId="{03C81ACD-F550-45B6-9F33-E37092188EAE}" type="sibTrans" cxnId="{415CD836-0494-4896-BFFC-B8634902C1C1}">
      <dgm:prSet/>
      <dgm:spPr/>
      <dgm:t>
        <a:bodyPr/>
        <a:lstStyle/>
        <a:p>
          <a:endParaRPr lang="en-US"/>
        </a:p>
      </dgm:t>
    </dgm:pt>
    <dgm:pt modelId="{C22A583B-397A-4917-8E02-C485BAF7B7E9}" type="pres">
      <dgm:prSet presAssocID="{5D059D1C-6A2E-49C3-94EA-C55D35E3EBDC}" presName="linear" presStyleCnt="0">
        <dgm:presLayoutVars>
          <dgm:animLvl val="lvl"/>
          <dgm:resizeHandles val="exact"/>
        </dgm:presLayoutVars>
      </dgm:prSet>
      <dgm:spPr/>
    </dgm:pt>
    <dgm:pt modelId="{E9DE7E41-C8B7-4D59-A764-9ED8DDE46B9C}" type="pres">
      <dgm:prSet presAssocID="{AB8E8B8B-DF2D-4AC4-9B38-A927BA19FB57}" presName="parentText" presStyleLbl="node1" presStyleIdx="0" presStyleCnt="4" custLinFactNeighborY="-44851">
        <dgm:presLayoutVars>
          <dgm:chMax val="0"/>
          <dgm:bulletEnabled val="1"/>
        </dgm:presLayoutVars>
      </dgm:prSet>
      <dgm:spPr>
        <a:prstGeom prst="rect">
          <a:avLst/>
        </a:prstGeom>
      </dgm:spPr>
    </dgm:pt>
    <dgm:pt modelId="{A1E6FFC3-859A-4B7B-8B97-028E070D51BB}" type="pres">
      <dgm:prSet presAssocID="{4A4F630A-A767-492B-BDE6-DE6E9DC5F06E}" presName="spacer" presStyleCnt="0"/>
      <dgm:spPr/>
    </dgm:pt>
    <dgm:pt modelId="{7A190728-14DD-4CB8-8987-117C67EFE0E2}" type="pres">
      <dgm:prSet presAssocID="{F7E39A66-0E06-4445-9704-B1688A9DC2D0}" presName="parentText" presStyleLbl="node1" presStyleIdx="1" presStyleCnt="4" custLinFactNeighborY="-5200">
        <dgm:presLayoutVars>
          <dgm:chMax val="0"/>
          <dgm:bulletEnabled val="1"/>
        </dgm:presLayoutVars>
      </dgm:prSet>
      <dgm:spPr>
        <a:prstGeom prst="rect">
          <a:avLst/>
        </a:prstGeom>
      </dgm:spPr>
    </dgm:pt>
    <dgm:pt modelId="{6C8EEB3F-BFD2-44D6-8022-55C054DBB4D4}" type="pres">
      <dgm:prSet presAssocID="{84EFBBFA-119E-4495-95B5-D660EAC761EC}" presName="spacer" presStyleCnt="0"/>
      <dgm:spPr/>
    </dgm:pt>
    <dgm:pt modelId="{18A7B7A4-E1DE-44C2-8537-A9C30C864E7E}" type="pres">
      <dgm:prSet presAssocID="{D97EBCF8-F0C8-47EE-91F3-3F8C27FA11C8}" presName="parentText" presStyleLbl="node1" presStyleIdx="2" presStyleCnt="4" custLinFactNeighborY="16452">
        <dgm:presLayoutVars>
          <dgm:chMax val="0"/>
          <dgm:bulletEnabled val="1"/>
        </dgm:presLayoutVars>
      </dgm:prSet>
      <dgm:spPr>
        <a:prstGeom prst="rect">
          <a:avLst/>
        </a:prstGeom>
      </dgm:spPr>
    </dgm:pt>
    <dgm:pt modelId="{569E83A3-5F09-4385-8A13-CD29037D47E9}" type="pres">
      <dgm:prSet presAssocID="{F359A7DE-17A9-4E76-86A9-8D301ACE7D55}" presName="spacer" presStyleCnt="0"/>
      <dgm:spPr/>
    </dgm:pt>
    <dgm:pt modelId="{344E4ECE-389D-4477-ABC5-241EA474ECF5}" type="pres">
      <dgm:prSet presAssocID="{1280AF6E-10F8-4926-84C6-C9ED805400F1}" presName="parentText" presStyleLbl="node1" presStyleIdx="3" presStyleCnt="4" custLinFactNeighborY="26763">
        <dgm:presLayoutVars>
          <dgm:chMax val="0"/>
          <dgm:bulletEnabled val="1"/>
        </dgm:presLayoutVars>
      </dgm:prSet>
      <dgm:spPr>
        <a:prstGeom prst="rect">
          <a:avLst/>
        </a:prstGeom>
      </dgm:spPr>
    </dgm:pt>
  </dgm:ptLst>
  <dgm:cxnLst>
    <dgm:cxn modelId="{8194A429-16BC-4F77-B192-891209189C6C}" srcId="{5D059D1C-6A2E-49C3-94EA-C55D35E3EBDC}" destId="{F7E39A66-0E06-4445-9704-B1688A9DC2D0}" srcOrd="1" destOrd="0" parTransId="{580A0CA4-03ED-4347-A9C7-16F789344E03}" sibTransId="{84EFBBFA-119E-4495-95B5-D660EAC761EC}"/>
    <dgm:cxn modelId="{4A545A2A-BA09-4C09-B394-F22AA784FAB1}" type="presOf" srcId="{D97EBCF8-F0C8-47EE-91F3-3F8C27FA11C8}" destId="{18A7B7A4-E1DE-44C2-8537-A9C30C864E7E}" srcOrd="0" destOrd="0" presId="urn:microsoft.com/office/officeart/2005/8/layout/vList2"/>
    <dgm:cxn modelId="{415CD836-0494-4896-BFFC-B8634902C1C1}" srcId="{5D059D1C-6A2E-49C3-94EA-C55D35E3EBDC}" destId="{1280AF6E-10F8-4926-84C6-C9ED805400F1}" srcOrd="3" destOrd="0" parTransId="{20382AE4-F723-44EF-A93F-10098F198ACA}" sibTransId="{03C81ACD-F550-45B6-9F33-E37092188EAE}"/>
    <dgm:cxn modelId="{6F15A43D-EE30-4CE5-ABD9-8A6A02FC8E12}" type="presOf" srcId="{5D059D1C-6A2E-49C3-94EA-C55D35E3EBDC}" destId="{C22A583B-397A-4917-8E02-C485BAF7B7E9}" srcOrd="0" destOrd="0" presId="urn:microsoft.com/office/officeart/2005/8/layout/vList2"/>
    <dgm:cxn modelId="{634C165F-00B2-4BE4-91FF-19380A6D3AC9}" type="presOf" srcId="{1280AF6E-10F8-4926-84C6-C9ED805400F1}" destId="{344E4ECE-389D-4477-ABC5-241EA474ECF5}" srcOrd="0" destOrd="0" presId="urn:microsoft.com/office/officeart/2005/8/layout/vList2"/>
    <dgm:cxn modelId="{28506B69-1B61-40D6-B841-9BA1482C5711}" type="presOf" srcId="{AB8E8B8B-DF2D-4AC4-9B38-A927BA19FB57}" destId="{E9DE7E41-C8B7-4D59-A764-9ED8DDE46B9C}" srcOrd="0" destOrd="0" presId="urn:microsoft.com/office/officeart/2005/8/layout/vList2"/>
    <dgm:cxn modelId="{C23458BD-4C51-4CF3-B7CF-3DB0E4B118F3}" type="presOf" srcId="{F7E39A66-0E06-4445-9704-B1688A9DC2D0}" destId="{7A190728-14DD-4CB8-8987-117C67EFE0E2}" srcOrd="0" destOrd="0" presId="urn:microsoft.com/office/officeart/2005/8/layout/vList2"/>
    <dgm:cxn modelId="{7201DEC4-F254-434B-A74A-778EEB1C56B9}" srcId="{5D059D1C-6A2E-49C3-94EA-C55D35E3EBDC}" destId="{D97EBCF8-F0C8-47EE-91F3-3F8C27FA11C8}" srcOrd="2" destOrd="0" parTransId="{51FB26CF-BF02-4221-B8AB-CF286EBF80D7}" sibTransId="{F359A7DE-17A9-4E76-86A9-8D301ACE7D55}"/>
    <dgm:cxn modelId="{19DE39FF-D6D9-4A11-9BFC-01090AD2EFEA}" srcId="{5D059D1C-6A2E-49C3-94EA-C55D35E3EBDC}" destId="{AB8E8B8B-DF2D-4AC4-9B38-A927BA19FB57}" srcOrd="0" destOrd="0" parTransId="{0907D973-E280-4DFF-8C92-B0FDAD4516BC}" sibTransId="{4A4F630A-A767-492B-BDE6-DE6E9DC5F06E}"/>
    <dgm:cxn modelId="{209EE19A-7E26-4460-89ED-75C7CBB91ADC}" type="presParOf" srcId="{C22A583B-397A-4917-8E02-C485BAF7B7E9}" destId="{E9DE7E41-C8B7-4D59-A764-9ED8DDE46B9C}" srcOrd="0" destOrd="0" presId="urn:microsoft.com/office/officeart/2005/8/layout/vList2"/>
    <dgm:cxn modelId="{5E7C28E8-F313-4412-A27E-F38CD45508EF}" type="presParOf" srcId="{C22A583B-397A-4917-8E02-C485BAF7B7E9}" destId="{A1E6FFC3-859A-4B7B-8B97-028E070D51BB}" srcOrd="1" destOrd="0" presId="urn:microsoft.com/office/officeart/2005/8/layout/vList2"/>
    <dgm:cxn modelId="{B363D4CA-C590-4217-A202-7DFF3EF10F40}" type="presParOf" srcId="{C22A583B-397A-4917-8E02-C485BAF7B7E9}" destId="{7A190728-14DD-4CB8-8987-117C67EFE0E2}" srcOrd="2" destOrd="0" presId="urn:microsoft.com/office/officeart/2005/8/layout/vList2"/>
    <dgm:cxn modelId="{2F9850F0-8624-4ADC-80AF-6916FE512503}" type="presParOf" srcId="{C22A583B-397A-4917-8E02-C485BAF7B7E9}" destId="{6C8EEB3F-BFD2-44D6-8022-55C054DBB4D4}" srcOrd="3" destOrd="0" presId="urn:microsoft.com/office/officeart/2005/8/layout/vList2"/>
    <dgm:cxn modelId="{D311CD99-7AC8-4433-A088-2762B6709A2A}" type="presParOf" srcId="{C22A583B-397A-4917-8E02-C485BAF7B7E9}" destId="{18A7B7A4-E1DE-44C2-8537-A9C30C864E7E}" srcOrd="4" destOrd="0" presId="urn:microsoft.com/office/officeart/2005/8/layout/vList2"/>
    <dgm:cxn modelId="{0AC569F7-A179-4B1B-A405-FA1FB0274651}" type="presParOf" srcId="{C22A583B-397A-4917-8E02-C485BAF7B7E9}" destId="{569E83A3-5F09-4385-8A13-CD29037D47E9}" srcOrd="5" destOrd="0" presId="urn:microsoft.com/office/officeart/2005/8/layout/vList2"/>
    <dgm:cxn modelId="{973ABC32-5459-45D2-B8B3-55C33AE790D0}" type="presParOf" srcId="{C22A583B-397A-4917-8E02-C485BAF7B7E9}" destId="{344E4ECE-389D-4477-ABC5-241EA474ECF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E7E41-C8B7-4D59-A764-9ED8DDE46B9C}">
      <dsp:nvSpPr>
        <dsp:cNvPr id="0" name=""/>
        <dsp:cNvSpPr/>
      </dsp:nvSpPr>
      <dsp:spPr>
        <a:xfrm>
          <a:off x="0" y="0"/>
          <a:ext cx="3302190" cy="855270"/>
        </a:xfrm>
        <a:prstGeom prst="rect">
          <a:avLst/>
        </a:prstGeom>
        <a:solidFill>
          <a:srgbClr val="0066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Avenir Black" panose="02000503020000020003" pitchFamily="2" charset="0"/>
            </a:rPr>
            <a:t>78% willing to pay </a:t>
          </a:r>
          <a:br>
            <a:rPr lang="en-US" sz="2400" b="1" i="0" kern="1200" dirty="0">
              <a:latin typeface="Avenir Black" panose="02000503020000020003" pitchFamily="2" charset="0"/>
            </a:rPr>
          </a:br>
          <a:r>
            <a:rPr lang="en-US" sz="2400" b="1" i="0" kern="1200" dirty="0">
              <a:latin typeface="Avenir Black" panose="02000503020000020003" pitchFamily="2" charset="0"/>
            </a:rPr>
            <a:t>$5 more per month</a:t>
          </a:r>
        </a:p>
      </dsp:txBody>
      <dsp:txXfrm>
        <a:off x="0" y="0"/>
        <a:ext cx="3302190" cy="855270"/>
      </dsp:txXfrm>
    </dsp:sp>
    <dsp:sp modelId="{7A190728-14DD-4CB8-8987-117C67EFE0E2}">
      <dsp:nvSpPr>
        <dsp:cNvPr id="0" name=""/>
        <dsp:cNvSpPr/>
      </dsp:nvSpPr>
      <dsp:spPr>
        <a:xfrm>
          <a:off x="0" y="918877"/>
          <a:ext cx="3302190" cy="855270"/>
        </a:xfrm>
        <a:prstGeom prst="rect">
          <a:avLst/>
        </a:prstGeom>
        <a:solidFill>
          <a:srgbClr val="3399CC">
            <a:alpha val="8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Avenir Black" panose="02000503020000020003" pitchFamily="2" charset="0"/>
            </a:rPr>
            <a:t>76% willing to pay </a:t>
          </a:r>
          <a:br>
            <a:rPr lang="en-US" sz="2400" b="1" i="0" kern="1200" dirty="0">
              <a:latin typeface="Avenir Black" panose="02000503020000020003" pitchFamily="2" charset="0"/>
            </a:rPr>
          </a:br>
          <a:r>
            <a:rPr lang="en-US" sz="2400" b="1" i="0" kern="1200" dirty="0">
              <a:latin typeface="Avenir Black" panose="02000503020000020003" pitchFamily="2" charset="0"/>
            </a:rPr>
            <a:t>$7 more per month</a:t>
          </a:r>
        </a:p>
      </dsp:txBody>
      <dsp:txXfrm>
        <a:off x="0" y="918877"/>
        <a:ext cx="3302190" cy="855270"/>
      </dsp:txXfrm>
    </dsp:sp>
    <dsp:sp modelId="{18A7B7A4-E1DE-44C2-8537-A9C30C864E7E}">
      <dsp:nvSpPr>
        <dsp:cNvPr id="0" name=""/>
        <dsp:cNvSpPr/>
      </dsp:nvSpPr>
      <dsp:spPr>
        <a:xfrm>
          <a:off x="0" y="1833708"/>
          <a:ext cx="3302190" cy="855270"/>
        </a:xfrm>
        <a:prstGeom prst="rect">
          <a:avLst/>
        </a:prstGeom>
        <a:solidFill>
          <a:srgbClr val="3698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Avenir Black" panose="02000503020000020003" pitchFamily="2" charset="0"/>
            </a:rPr>
            <a:t>69% willing to pay </a:t>
          </a:r>
          <a:br>
            <a:rPr lang="en-US" sz="2400" b="1" i="0" kern="1200" dirty="0">
              <a:latin typeface="Avenir Black" panose="02000503020000020003" pitchFamily="2" charset="0"/>
            </a:rPr>
          </a:br>
          <a:r>
            <a:rPr lang="en-US" sz="2400" b="1" i="0" kern="1200" dirty="0">
              <a:latin typeface="Avenir Black" panose="02000503020000020003" pitchFamily="2" charset="0"/>
            </a:rPr>
            <a:t>$10 more per month</a:t>
          </a:r>
        </a:p>
      </dsp:txBody>
      <dsp:txXfrm>
        <a:off x="0" y="1833708"/>
        <a:ext cx="3302190" cy="855270"/>
      </dsp:txXfrm>
    </dsp:sp>
    <dsp:sp modelId="{344E4ECE-389D-4477-ABC5-241EA474ECF5}">
      <dsp:nvSpPr>
        <dsp:cNvPr id="0" name=""/>
        <dsp:cNvSpPr/>
      </dsp:nvSpPr>
      <dsp:spPr>
        <a:xfrm>
          <a:off x="0" y="2742986"/>
          <a:ext cx="3302190" cy="855270"/>
        </a:xfrm>
        <a:prstGeom prst="rect">
          <a:avLst/>
        </a:prstGeom>
        <a:solidFill>
          <a:schemeClr val="accent5">
            <a:lumMod val="75000"/>
            <a:alpha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dirty="0">
              <a:latin typeface="Avenir Black" panose="02000503020000020003" pitchFamily="2" charset="0"/>
            </a:rPr>
            <a:t>63% willing to pay </a:t>
          </a:r>
          <a:br>
            <a:rPr lang="en-US" sz="2400" b="1" i="0" kern="1200" dirty="0">
              <a:latin typeface="Avenir Black" panose="02000503020000020003" pitchFamily="2" charset="0"/>
            </a:rPr>
          </a:br>
          <a:r>
            <a:rPr lang="en-US" sz="2400" b="1" i="0" kern="1200" dirty="0">
              <a:latin typeface="Avenir Black" panose="02000503020000020003" pitchFamily="2" charset="0"/>
            </a:rPr>
            <a:t>$15 more per month</a:t>
          </a:r>
        </a:p>
      </dsp:txBody>
      <dsp:txXfrm>
        <a:off x="0" y="2742986"/>
        <a:ext cx="3302190" cy="8552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EFDDF-D3ED-47AB-A8DE-2E0F58966250}" type="datetimeFigureOut">
              <a:rPr lang="en-US" smtClean="0"/>
              <a:t>2/23/23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9B51E-0907-49B3-9281-DB5FB99EFB84}" type="slidenum">
              <a:rPr lang="en-US" smtClean="0"/>
              <a:t>‹#›</a:t>
            </a:fld>
            <a:endParaRPr lang="en-US"/>
          </a:p>
        </p:txBody>
      </p:sp>
    </p:spTree>
    <p:extLst>
      <p:ext uri="{BB962C8B-B14F-4D97-AF65-F5344CB8AC3E}">
        <p14:creationId xmlns:p14="http://schemas.microsoft.com/office/powerpoint/2010/main" val="1778422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0291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Talking Point: Pilot testing (reference drilling image).</a:t>
            </a:r>
          </a:p>
        </p:txBody>
      </p:sp>
    </p:spTree>
    <p:extLst>
      <p:ext uri="{BB962C8B-B14F-4D97-AF65-F5344CB8AC3E}">
        <p14:creationId xmlns:p14="http://schemas.microsoft.com/office/powerpoint/2010/main" val="659832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Talking Point: Pilot testing (reference drilling image).</a:t>
            </a:r>
          </a:p>
        </p:txBody>
      </p:sp>
    </p:spTree>
    <p:extLst>
      <p:ext uri="{BB962C8B-B14F-4D97-AF65-F5344CB8AC3E}">
        <p14:creationId xmlns:p14="http://schemas.microsoft.com/office/powerpoint/2010/main" val="410412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685801" y="4400551"/>
            <a:ext cx="5486400" cy="4533901"/>
          </a:xfrm>
        </p:spPr>
        <p:txBody>
          <a:bodyPr/>
          <a:lstStyle/>
          <a:p>
            <a:pPr marR="0" lvl="0" algn="l" defTabSz="914400" rtl="0" eaLnBrk="1" fontAlgn="auto" latinLnBrk="0" hangingPunct="1">
              <a:lnSpc>
                <a:spcPct val="100000"/>
              </a:lnSpc>
              <a:spcBef>
                <a:spcPts val="0"/>
              </a:spcBef>
              <a:spcAft>
                <a:spcPts val="0"/>
              </a:spcAft>
              <a:buClrTx/>
              <a:buSzTx/>
              <a:tabLst/>
              <a:defRPr/>
            </a:pPr>
            <a:endParaRPr lang="en-US" sz="1100" kern="0" dirty="0">
              <a:solidFill>
                <a:schemeClr val="tx1">
                  <a:lumMod val="75000"/>
                  <a:lumOff val="25000"/>
                </a:schemeClr>
              </a:solidFill>
              <a:latin typeface="+mn-lt"/>
            </a:endParaRPr>
          </a:p>
        </p:txBody>
      </p:sp>
    </p:spTree>
    <p:extLst>
      <p:ext uri="{BB962C8B-B14F-4D97-AF65-F5344CB8AC3E}">
        <p14:creationId xmlns:p14="http://schemas.microsoft.com/office/powerpoint/2010/main" val="150197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346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solidFill>
                <a:srgbClr val="FF0000"/>
              </a:solidFill>
            </a:endParaRPr>
          </a:p>
        </p:txBody>
      </p:sp>
    </p:spTree>
    <p:extLst>
      <p:ext uri="{BB962C8B-B14F-4D97-AF65-F5344CB8AC3E}">
        <p14:creationId xmlns:p14="http://schemas.microsoft.com/office/powerpoint/2010/main" val="4116458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br>
              <a:rPr lang="en-US" sz="1200" kern="1200" dirty="0">
                <a:solidFill>
                  <a:schemeClr val="tx1"/>
                </a:solidFill>
                <a:effectLst/>
                <a:latin typeface="Avenir Medium" panose="02000603020000020003" pitchFamily="2" charset="0"/>
                <a:ea typeface="+mn-ea"/>
                <a:cs typeface="+mn-cs"/>
              </a:rPr>
            </a:br>
            <a:endParaRPr lang="en-US" sz="1200" kern="1200" dirty="0">
              <a:solidFill>
                <a:schemeClr val="tx1"/>
              </a:solidFill>
              <a:effectLst/>
              <a:latin typeface="Avenir Medium" panose="02000603020000020003" pitchFamily="2" charset="0"/>
              <a:ea typeface="+mn-ea"/>
              <a:cs typeface="+mn-cs"/>
            </a:endParaRPr>
          </a:p>
          <a:p>
            <a:endParaRPr lang="en-US" dirty="0"/>
          </a:p>
        </p:txBody>
      </p:sp>
    </p:spTree>
    <p:extLst>
      <p:ext uri="{BB962C8B-B14F-4D97-AF65-F5344CB8AC3E}">
        <p14:creationId xmlns:p14="http://schemas.microsoft.com/office/powerpoint/2010/main" val="165696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br>
              <a:rPr lang="en-US" sz="1200" kern="1200" dirty="0">
                <a:solidFill>
                  <a:schemeClr val="tx1"/>
                </a:solidFill>
                <a:effectLst/>
                <a:latin typeface="Avenir Medium" panose="02000603020000020003" pitchFamily="2" charset="0"/>
                <a:ea typeface="+mn-ea"/>
                <a:cs typeface="+mn-cs"/>
              </a:rPr>
            </a:br>
            <a:endParaRPr lang="en-US" sz="1200" kern="1200" dirty="0">
              <a:solidFill>
                <a:schemeClr val="tx1"/>
              </a:solidFill>
              <a:effectLst/>
              <a:latin typeface="Avenir Medium" panose="02000603020000020003" pitchFamily="2" charset="0"/>
              <a:ea typeface="+mn-ea"/>
              <a:cs typeface="+mn-cs"/>
            </a:endParaRPr>
          </a:p>
          <a:p>
            <a:endParaRPr lang="en-US" dirty="0"/>
          </a:p>
        </p:txBody>
      </p:sp>
    </p:spTree>
    <p:extLst>
      <p:ext uri="{BB962C8B-B14F-4D97-AF65-F5344CB8AC3E}">
        <p14:creationId xmlns:p14="http://schemas.microsoft.com/office/powerpoint/2010/main" val="23083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br>
              <a:rPr lang="en-US" sz="1200" kern="1200" dirty="0">
                <a:solidFill>
                  <a:schemeClr val="tx1"/>
                </a:solidFill>
                <a:effectLst/>
                <a:latin typeface="Avenir Medium" panose="02000603020000020003" pitchFamily="2" charset="0"/>
                <a:ea typeface="+mn-ea"/>
                <a:cs typeface="+mn-cs"/>
              </a:rPr>
            </a:br>
            <a:endParaRPr lang="en-US" sz="1200" kern="1200" dirty="0">
              <a:solidFill>
                <a:schemeClr val="tx1"/>
              </a:solidFill>
              <a:effectLst/>
              <a:latin typeface="Avenir Medium" panose="02000603020000020003" pitchFamily="2" charset="0"/>
              <a:ea typeface="+mn-ea"/>
              <a:cs typeface="+mn-cs"/>
            </a:endParaRPr>
          </a:p>
          <a:p>
            <a:endParaRPr lang="en-US" dirty="0"/>
          </a:p>
        </p:txBody>
      </p:sp>
    </p:spTree>
    <p:extLst>
      <p:ext uri="{BB962C8B-B14F-4D97-AF65-F5344CB8AC3E}">
        <p14:creationId xmlns:p14="http://schemas.microsoft.com/office/powerpoint/2010/main" val="169954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br>
              <a:rPr lang="en-US" sz="1200" kern="1200" dirty="0">
                <a:solidFill>
                  <a:schemeClr val="tx1"/>
                </a:solidFill>
                <a:effectLst/>
                <a:latin typeface="Avenir Medium" panose="02000603020000020003" pitchFamily="2" charset="0"/>
                <a:ea typeface="+mn-ea"/>
                <a:cs typeface="+mn-cs"/>
              </a:rPr>
            </a:br>
            <a:endParaRPr lang="en-US" sz="1200" kern="1200" dirty="0">
              <a:solidFill>
                <a:schemeClr val="tx1"/>
              </a:solidFill>
              <a:effectLst/>
              <a:latin typeface="Avenir Medium" panose="02000603020000020003" pitchFamily="2" charset="0"/>
              <a:ea typeface="+mn-ea"/>
              <a:cs typeface="+mn-cs"/>
            </a:endParaRPr>
          </a:p>
          <a:p>
            <a:endParaRPr lang="en-US" dirty="0"/>
          </a:p>
        </p:txBody>
      </p:sp>
    </p:spTree>
    <p:extLst>
      <p:ext uri="{BB962C8B-B14F-4D97-AF65-F5344CB8AC3E}">
        <p14:creationId xmlns:p14="http://schemas.microsoft.com/office/powerpoint/2010/main" val="694107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a:xfrm>
            <a:off x="701040" y="4473892"/>
            <a:ext cx="5608320" cy="4663965"/>
          </a:xfrm>
        </p:spPr>
        <p:txBody>
          <a:bodyPr/>
          <a:lstStyle/>
          <a:p>
            <a:pPr defTabSz="931774">
              <a:defRPr/>
            </a:pPr>
            <a:endParaRPr lang="en-US" b="0" kern="1200" baseline="0" dirty="0">
              <a:solidFill>
                <a:schemeClr val="tx1"/>
              </a:solidFill>
              <a:effectLst/>
              <a:latin typeface="Avenir Medium" panose="02000603020000020003"/>
            </a:endParaRPr>
          </a:p>
          <a:p>
            <a:pPr defTabSz="931774">
              <a:defRPr/>
            </a:pPr>
            <a:endParaRPr lang="en-US" b="0" kern="1200" dirty="0">
              <a:solidFill>
                <a:schemeClr val="tx1"/>
              </a:solidFill>
              <a:effectLst/>
              <a:latin typeface="Avenir Medium" panose="02000603020000020003"/>
            </a:endParaRPr>
          </a:p>
        </p:txBody>
      </p:sp>
    </p:spTree>
    <p:extLst>
      <p:ext uri="{BB962C8B-B14F-4D97-AF65-F5344CB8AC3E}">
        <p14:creationId xmlns:p14="http://schemas.microsoft.com/office/powerpoint/2010/main" val="7441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9260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624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br>
              <a:rPr lang="en-US" sz="1200" kern="1200" dirty="0">
                <a:solidFill>
                  <a:schemeClr val="tx1"/>
                </a:solidFill>
                <a:effectLst/>
                <a:latin typeface="Avenir Medium" panose="02000603020000020003" pitchFamily="2" charset="0"/>
                <a:ea typeface="+mn-ea"/>
                <a:cs typeface="+mn-cs"/>
              </a:rPr>
            </a:br>
            <a:endParaRPr lang="en-US" sz="1200" kern="1200" dirty="0">
              <a:solidFill>
                <a:schemeClr val="tx1"/>
              </a:solidFill>
              <a:effectLst/>
              <a:latin typeface="Avenir Medium" panose="02000603020000020003" pitchFamily="2" charset="0"/>
              <a:ea typeface="+mn-ea"/>
              <a:cs typeface="+mn-cs"/>
            </a:endParaRPr>
          </a:p>
          <a:p>
            <a:endParaRPr lang="en-US" dirty="0"/>
          </a:p>
        </p:txBody>
      </p:sp>
    </p:spTree>
    <p:extLst>
      <p:ext uri="{BB962C8B-B14F-4D97-AF65-F5344CB8AC3E}">
        <p14:creationId xmlns:p14="http://schemas.microsoft.com/office/powerpoint/2010/main" val="596322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817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solidFill>
                  <a:srgbClr val="FF0000"/>
                </a:solidFill>
              </a:rPr>
              <a:t>Critical water supply situation:</a:t>
            </a:r>
          </a:p>
          <a:p>
            <a:r>
              <a:rPr lang="en-US" i="1" dirty="0">
                <a:solidFill>
                  <a:srgbClr val="FF0000"/>
                </a:solidFill>
              </a:rPr>
              <a:t>SCWD currently provides potable water, recycled water, and sewer services to approximately 40,000 residents, 1,000 businesses, and over 2 million visitors per year</a:t>
            </a:r>
          </a:p>
          <a:p>
            <a:r>
              <a:rPr lang="en-US" i="1" dirty="0">
                <a:solidFill>
                  <a:srgbClr val="FF0000"/>
                </a:solidFill>
              </a:rPr>
              <a:t>SCWD is currently relying on imported water for approximately 85 to 100 percent of its drinking water needs</a:t>
            </a:r>
          </a:p>
          <a:p>
            <a:r>
              <a:rPr lang="en-US" i="1" dirty="0">
                <a:solidFill>
                  <a:srgbClr val="FF0000"/>
                </a:solidFill>
              </a:rPr>
              <a:t>Significant drought and/or emergency could interrupt supplies for extended periods	</a:t>
            </a:r>
          </a:p>
          <a:p>
            <a:r>
              <a:rPr lang="en-US" i="1" dirty="0">
                <a:solidFill>
                  <a:srgbClr val="FF0000"/>
                </a:solidFill>
              </a:rPr>
              <a:t>Doheny Ocean Desalination Project is in unique position to directly relieve water supply pressure for the entire South OC Region</a:t>
            </a:r>
          </a:p>
          <a:p>
            <a:r>
              <a:rPr lang="en-US" i="1" dirty="0">
                <a:solidFill>
                  <a:srgbClr val="FF0000"/>
                </a:solidFill>
              </a:rPr>
              <a:t>Reducing imported water supply reliance provides necessary water reliability during seismic emergency and extended drought</a:t>
            </a:r>
          </a:p>
          <a:p>
            <a:r>
              <a:rPr lang="en-US" i="1" dirty="0">
                <a:solidFill>
                  <a:srgbClr val="FF0000"/>
                </a:solidFill>
              </a:rPr>
              <a:t>State Parks can play a critical leadership role in the Project</a:t>
            </a:r>
          </a:p>
          <a:p>
            <a:endParaRPr lang="en-US" i="1" dirty="0">
              <a:solidFill>
                <a:srgbClr val="FF0000"/>
              </a:solidFill>
            </a:endParaRPr>
          </a:p>
          <a:p>
            <a:r>
              <a:rPr lang="en-US" i="1" dirty="0">
                <a:solidFill>
                  <a:srgbClr val="FF0000"/>
                </a:solidFill>
              </a:rPr>
              <a:t>SCWD Governance</a:t>
            </a:r>
          </a:p>
          <a:p>
            <a:pPr>
              <a:lnSpc>
                <a:spcPct val="100000"/>
              </a:lnSpc>
              <a:spcBef>
                <a:spcPts val="0"/>
              </a:spcBef>
              <a:spcAft>
                <a:spcPts val="1000"/>
              </a:spcAft>
            </a:pPr>
            <a:r>
              <a:rPr lang="en-US" dirty="0"/>
              <a:t>Public agency formed by popular vote and owned by the people it serves.  </a:t>
            </a:r>
          </a:p>
          <a:p>
            <a:pPr>
              <a:lnSpc>
                <a:spcPct val="100000"/>
              </a:lnSpc>
              <a:spcBef>
                <a:spcPts val="0"/>
              </a:spcBef>
              <a:spcAft>
                <a:spcPts val="1000"/>
              </a:spcAft>
            </a:pPr>
            <a:r>
              <a:rPr lang="en-US" dirty="0"/>
              <a:t>As a special district, the District is different from similar agencies because it operates independently of county government, answering only to the State of California and the people it serves. </a:t>
            </a:r>
          </a:p>
          <a:p>
            <a:pPr>
              <a:lnSpc>
                <a:spcPct val="100000"/>
              </a:lnSpc>
              <a:spcBef>
                <a:spcPts val="0"/>
              </a:spcBef>
              <a:spcAft>
                <a:spcPts val="1000"/>
              </a:spcAft>
            </a:pPr>
            <a:r>
              <a:rPr lang="en-US" dirty="0"/>
              <a:t>Board of Directors is elected by voters of the District and is charged with the responsibilities of establishing policies and rates, constructing and maintaining facilities, and any other decisions necessary to provide water and sanitation services to the District’s customers.  </a:t>
            </a:r>
          </a:p>
          <a:p>
            <a:pPr>
              <a:lnSpc>
                <a:spcPct val="100000"/>
              </a:lnSpc>
              <a:spcBef>
                <a:spcPts val="0"/>
              </a:spcBef>
              <a:spcAft>
                <a:spcPts val="1000"/>
              </a:spcAft>
            </a:pPr>
            <a:r>
              <a:rPr lang="en-US" dirty="0"/>
              <a:t>Must comply with the California Constitutional provisions added by Proposition 218 when setting customer rates, and all rates must reflect the actual cost of service.</a:t>
            </a:r>
          </a:p>
          <a:p>
            <a:pPr>
              <a:lnSpc>
                <a:spcPct val="100000"/>
              </a:lnSpc>
              <a:spcBef>
                <a:spcPts val="0"/>
              </a:spcBef>
              <a:spcAft>
                <a:spcPts val="1000"/>
              </a:spcAft>
            </a:pPr>
            <a:r>
              <a:rPr lang="en-US" dirty="0"/>
              <a:t>As a public agency, the District is constitutionally prohibited from making a gift of public funds.</a:t>
            </a:r>
          </a:p>
          <a:p>
            <a:pPr>
              <a:lnSpc>
                <a:spcPct val="100000"/>
              </a:lnSpc>
              <a:spcBef>
                <a:spcPts val="0"/>
              </a:spcBef>
              <a:spcAft>
                <a:spcPts val="1000"/>
              </a:spcAft>
            </a:pPr>
            <a:r>
              <a:rPr lang="en-US" dirty="0"/>
              <a:t>It is critical that rates are reflective of service level needs, transparent. The District has done extensive studies to determine the economic feasibility of desalinated water and to estimate the likely cost of the Project. This has included peer-reviewed cost estimates and detailed cost assumptions.</a:t>
            </a:r>
          </a:p>
          <a:p>
            <a:endParaRPr lang="en-US" i="1" dirty="0">
              <a:solidFill>
                <a:srgbClr val="FF0000"/>
              </a:solidFill>
            </a:endParaRPr>
          </a:p>
        </p:txBody>
      </p:sp>
    </p:spTree>
    <p:extLst>
      <p:ext uri="{BB962C8B-B14F-4D97-AF65-F5344CB8AC3E}">
        <p14:creationId xmlns:p14="http://schemas.microsoft.com/office/powerpoint/2010/main" val="69300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None/>
            </a:pPr>
            <a:endParaRPr lang="en-US" i="1" dirty="0">
              <a:solidFill>
                <a:srgbClr val="FF0000"/>
              </a:solidFill>
            </a:endParaRPr>
          </a:p>
        </p:txBody>
      </p:sp>
    </p:spTree>
    <p:extLst>
      <p:ext uri="{BB962C8B-B14F-4D97-AF65-F5344CB8AC3E}">
        <p14:creationId xmlns:p14="http://schemas.microsoft.com/office/powerpoint/2010/main" val="177499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492942"/>
            <a:ext cx="5608320" cy="3660458"/>
          </a:xfrm>
        </p:spPr>
        <p:txBody>
          <a:bodyPr/>
          <a:lstStyle/>
          <a:p>
            <a:endParaRPr lang="en-US" i="1" dirty="0">
              <a:solidFill>
                <a:srgbClr val="FF0000"/>
              </a:solidFill>
            </a:endParaRPr>
          </a:p>
        </p:txBody>
      </p:sp>
    </p:spTree>
    <p:extLst>
      <p:ext uri="{BB962C8B-B14F-4D97-AF65-F5344CB8AC3E}">
        <p14:creationId xmlns:p14="http://schemas.microsoft.com/office/powerpoint/2010/main" val="414910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solidFill>
                <a:srgbClr val="FF0000"/>
              </a:solidFill>
            </a:endParaRPr>
          </a:p>
        </p:txBody>
      </p:sp>
    </p:spTree>
    <p:extLst>
      <p:ext uri="{BB962C8B-B14F-4D97-AF65-F5344CB8AC3E}">
        <p14:creationId xmlns:p14="http://schemas.microsoft.com/office/powerpoint/2010/main" val="128878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solidFill>
                <a:srgbClr val="FF0000"/>
              </a:solidFill>
            </a:endParaRPr>
          </a:p>
        </p:txBody>
      </p:sp>
    </p:spTree>
    <p:extLst>
      <p:ext uri="{BB962C8B-B14F-4D97-AF65-F5344CB8AC3E}">
        <p14:creationId xmlns:p14="http://schemas.microsoft.com/office/powerpoint/2010/main" val="187856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nSpc>
                <a:spcPct val="107000"/>
              </a:lnSpc>
              <a:spcAft>
                <a:spcPts val="815"/>
              </a:spcAft>
            </a:pPr>
            <a:r>
              <a:rPr lang="en-US" dirty="0">
                <a:effectLst/>
                <a:latin typeface="Avenir Medium" panose="02000603020000020003"/>
                <a:ea typeface="Calibri" panose="020F0502020204030204" pitchFamily="34" charset="0"/>
                <a:cs typeface="Times New Roman" panose="02020603050405020304" pitchFamily="18" charset="0"/>
              </a:rPr>
              <a:t>Doheny desalination will help to ensure a resilient future not affected by climate change or natural and manmade disasters.</a:t>
            </a:r>
            <a:endParaRPr lang="en-US" dirty="0">
              <a:latin typeface="Avenir Medium" panose="02000603020000020003"/>
              <a:ea typeface="Calibri" panose="020F0502020204030204" pitchFamily="34" charset="0"/>
              <a:cs typeface="Times New Roman" panose="02020603050405020304" pitchFamily="18" charset="0"/>
            </a:endParaRPr>
          </a:p>
          <a:p>
            <a:r>
              <a:rPr lang="en-US" dirty="0"/>
              <a:t>We need to be prepared for a minimum 60-day water outage, and Doheny Desalination would provide a continuous supply – well over the 60 day supply we need.</a:t>
            </a:r>
          </a:p>
          <a:p>
            <a:r>
              <a:rPr lang="en-US" dirty="0"/>
              <a:t>RO technology, 10 gal of ocean water – you get 5 gallons of drinking water and 5 gallons of brine at roughly twice the concentration of ocean water</a:t>
            </a:r>
          </a:p>
          <a:p>
            <a:endParaRPr lang="en-US" dirty="0"/>
          </a:p>
        </p:txBody>
      </p:sp>
    </p:spTree>
    <p:extLst>
      <p:ext uri="{BB962C8B-B14F-4D97-AF65-F5344CB8AC3E}">
        <p14:creationId xmlns:p14="http://schemas.microsoft.com/office/powerpoint/2010/main" val="252839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3112" cy="3294062"/>
          </a:xfrm>
        </p:spPr>
      </p:sp>
      <p:sp>
        <p:nvSpPr>
          <p:cNvPr id="3" name="Notes Placeholder 2"/>
          <p:cNvSpPr>
            <a:spLocks noGrp="1"/>
          </p:cNvSpPr>
          <p:nvPr>
            <p:ph type="body" idx="1"/>
          </p:nvPr>
        </p:nvSpPr>
        <p:spPr/>
        <p:txBody>
          <a:bodyPr/>
          <a:lstStyle/>
          <a:p>
            <a:endParaRPr lang="en-US" sz="1100" dirty="0">
              <a:latin typeface="+mn-lt"/>
            </a:endParaRPr>
          </a:p>
        </p:txBody>
      </p:sp>
    </p:spTree>
    <p:extLst>
      <p:ext uri="{BB962C8B-B14F-4D97-AF65-F5344CB8AC3E}">
        <p14:creationId xmlns:p14="http://schemas.microsoft.com/office/powerpoint/2010/main" val="3652443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6E1E17-788C-49D6-BCDE-903A316F819E}"/>
              </a:ext>
            </a:extLst>
          </p:cNvPr>
          <p:cNvSpPr>
            <a:spLocks noGrp="1"/>
          </p:cNvSpPr>
          <p:nvPr>
            <p:ph type="title"/>
          </p:nvPr>
        </p:nvSpPr>
        <p:spPr>
          <a:xfrm>
            <a:off x="838200" y="147719"/>
            <a:ext cx="10515600" cy="604989"/>
          </a:xfrm>
          <a:prstGeom prst="rect">
            <a:avLst/>
          </a:prstGeom>
        </p:spPr>
        <p:txBody>
          <a:bodyPr>
            <a:normAutofit/>
          </a:bodyPr>
          <a:lstStyle>
            <a:lvl1pPr algn="l">
              <a:defRPr sz="3200">
                <a:solidFill>
                  <a:srgbClr val="006699"/>
                </a:solidFill>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D959C025-DCCD-15B4-F095-5EE641E252AA}"/>
              </a:ext>
            </a:extLst>
          </p:cNvPr>
          <p:cNvSpPr>
            <a:spLocks noGrp="1"/>
          </p:cNvSpPr>
          <p:nvPr>
            <p:ph type="sldNum" sz="quarter" idx="4"/>
          </p:nvPr>
        </p:nvSpPr>
        <p:spPr>
          <a:xfrm>
            <a:off x="10083478" y="6443452"/>
            <a:ext cx="760667" cy="365125"/>
          </a:xfrm>
          <a:prstGeom prst="rect">
            <a:avLst/>
          </a:prstGeom>
        </p:spPr>
        <p:txBody>
          <a:bodyPr vert="horz" lIns="91440" tIns="45720" rIns="91440" bIns="45720" rtlCol="0" anchor="ctr"/>
          <a:lstStyle>
            <a:lvl1pPr algn="r">
              <a:defRPr sz="1100">
                <a:solidFill>
                  <a:srgbClr val="006699"/>
                </a:solidFill>
                <a:latin typeface="Avenir Heavy" panose="020B0703020203020204" pitchFamily="34" charset="0"/>
              </a:defRPr>
            </a:lvl1pPr>
          </a:lstStyle>
          <a:p>
            <a:fld id="{5B1C1733-D0EB-43F0-AE4C-03AF1389D7A2}" type="slidenum">
              <a:rPr lang="en-US" smtClean="0"/>
              <a:pPr/>
              <a:t>‹#›</a:t>
            </a:fld>
            <a:endParaRPr lang="en-US" dirty="0"/>
          </a:p>
        </p:txBody>
      </p:sp>
      <p:cxnSp>
        <p:nvCxnSpPr>
          <p:cNvPr id="3" name="Straight Connector 2">
            <a:extLst>
              <a:ext uri="{FF2B5EF4-FFF2-40B4-BE49-F238E27FC236}">
                <a16:creationId xmlns:a16="http://schemas.microsoft.com/office/drawing/2014/main" id="{A3CCF915-7974-D229-B6EC-5855E9CA9709}"/>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48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4C375E2-4E82-193B-2A17-AD31256323D2}"/>
              </a:ext>
            </a:extLst>
          </p:cNvPr>
          <p:cNvSpPr txBox="1">
            <a:spLocks/>
          </p:cNvSpPr>
          <p:nvPr userDrawn="1"/>
        </p:nvSpPr>
        <p:spPr>
          <a:xfrm>
            <a:off x="10105781"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374388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25CB-1FA6-410D-A251-0F24E45EB274}"/>
              </a:ext>
            </a:extLst>
          </p:cNvPr>
          <p:cNvSpPr>
            <a:spLocks noGrp="1"/>
          </p:cNvSpPr>
          <p:nvPr>
            <p:ph type="ctrTitle"/>
          </p:nvPr>
        </p:nvSpPr>
        <p:spPr>
          <a:xfrm>
            <a:off x="1524000" y="1122363"/>
            <a:ext cx="9144000" cy="2387600"/>
          </a:xfrm>
          <a:prstGeom prst="rect">
            <a:avLst/>
          </a:prstGeom>
        </p:spPr>
        <p:txBody>
          <a:bodyPr anchor="b"/>
          <a:lstStyle>
            <a:lvl1pPr algn="ctr">
              <a:defRPr sz="6000" b="1" i="0">
                <a:solidFill>
                  <a:srgbClr val="006699"/>
                </a:solidFill>
                <a:latin typeface="Avenir Black"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69A1D263-8856-43BD-8A30-8EAA0FF4368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solidFill>
                  <a:srgbClr val="006699"/>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755FEDC4-5683-8ADE-BB93-C1403938A2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287" b="13653"/>
          <a:stretch/>
        </p:blipFill>
        <p:spPr>
          <a:xfrm>
            <a:off x="10855370" y="6310087"/>
            <a:ext cx="1156587" cy="547914"/>
          </a:xfrm>
          <a:prstGeom prst="rect">
            <a:avLst/>
          </a:prstGeom>
        </p:spPr>
      </p:pic>
    </p:spTree>
    <p:extLst>
      <p:ext uri="{BB962C8B-B14F-4D97-AF65-F5344CB8AC3E}">
        <p14:creationId xmlns:p14="http://schemas.microsoft.com/office/powerpoint/2010/main" val="9433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586115-559D-4CF2-B3AA-2BE186F0E01E}"/>
              </a:ext>
            </a:extLst>
          </p:cNvPr>
          <p:cNvSpPr/>
          <p:nvPr userDrawn="1"/>
        </p:nvSpPr>
        <p:spPr>
          <a:xfrm>
            <a:off x="0" y="0"/>
            <a:ext cx="3657600" cy="6370592"/>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latin typeface="Avenir Black" panose="020B0803020203020204" pitchFamily="34" charset="0"/>
              </a:rPr>
              <a:t>     </a:t>
            </a:r>
          </a:p>
        </p:txBody>
      </p:sp>
      <p:sp>
        <p:nvSpPr>
          <p:cNvPr id="2" name="Slide Number Placeholder 5">
            <a:extLst>
              <a:ext uri="{FF2B5EF4-FFF2-40B4-BE49-F238E27FC236}">
                <a16:creationId xmlns:a16="http://schemas.microsoft.com/office/drawing/2014/main" id="{4A0203F5-D704-0D87-76BF-E44D721BE54B}"/>
              </a:ext>
            </a:extLst>
          </p:cNvPr>
          <p:cNvSpPr txBox="1">
            <a:spLocks/>
          </p:cNvSpPr>
          <p:nvPr userDrawn="1"/>
        </p:nvSpPr>
        <p:spPr>
          <a:xfrm>
            <a:off x="10094629"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pic>
        <p:nvPicPr>
          <p:cNvPr id="5" name="Picture 4">
            <a:extLst>
              <a:ext uri="{FF2B5EF4-FFF2-40B4-BE49-F238E27FC236}">
                <a16:creationId xmlns:a16="http://schemas.microsoft.com/office/drawing/2014/main" id="{9F9BBA2E-7BDA-590D-2F0B-6A28C735E6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5287" b="13653"/>
          <a:stretch/>
        </p:blipFill>
        <p:spPr>
          <a:xfrm>
            <a:off x="10855370" y="6310087"/>
            <a:ext cx="1156587" cy="547914"/>
          </a:xfrm>
          <a:prstGeom prst="rect">
            <a:avLst/>
          </a:prstGeom>
        </p:spPr>
      </p:pic>
    </p:spTree>
    <p:extLst>
      <p:ext uri="{BB962C8B-B14F-4D97-AF65-F5344CB8AC3E}">
        <p14:creationId xmlns:p14="http://schemas.microsoft.com/office/powerpoint/2010/main" val="329265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2EAFF7-B6D7-4A9B-B86A-85E9F52E5B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5" y="1"/>
            <a:ext cx="12190476" cy="634921"/>
          </a:xfrm>
          <a:prstGeom prst="rect">
            <a:avLst/>
          </a:prstGeom>
        </p:spPr>
      </p:pic>
      <p:sp>
        <p:nvSpPr>
          <p:cNvPr id="5" name="Title 1">
            <a:extLst>
              <a:ext uri="{FF2B5EF4-FFF2-40B4-BE49-F238E27FC236}">
                <a16:creationId xmlns:a16="http://schemas.microsoft.com/office/drawing/2014/main" id="{201C8B04-529C-4CD5-88D8-1E4734DE49BD}"/>
              </a:ext>
            </a:extLst>
          </p:cNvPr>
          <p:cNvSpPr>
            <a:spLocks noGrp="1"/>
          </p:cNvSpPr>
          <p:nvPr>
            <p:ph type="title" hasCustomPrompt="1"/>
          </p:nvPr>
        </p:nvSpPr>
        <p:spPr>
          <a:xfrm>
            <a:off x="0" y="193645"/>
            <a:ext cx="11802373" cy="441277"/>
          </a:xfrm>
          <a:prstGeom prst="rect">
            <a:avLst/>
          </a:prstGeom>
        </p:spPr>
        <p:txBody>
          <a:bodyPr>
            <a:noAutofit/>
          </a:bodyPr>
          <a:lstStyle>
            <a:lvl1pPr>
              <a:defRPr sz="3200" b="1" i="0">
                <a:solidFill>
                  <a:schemeClr val="bg1"/>
                </a:solidFill>
                <a:latin typeface="Avenir Black" panose="02000503020000020003" pitchFamily="2" charset="0"/>
              </a:defRPr>
            </a:lvl1pPr>
          </a:lstStyle>
          <a:p>
            <a:r>
              <a:rPr lang="en-US" dirty="0"/>
              <a:t> Click To Edit Master Title Style</a:t>
            </a:r>
          </a:p>
        </p:txBody>
      </p:sp>
      <p:sp>
        <p:nvSpPr>
          <p:cNvPr id="2" name="Slide Number Placeholder 5">
            <a:extLst>
              <a:ext uri="{FF2B5EF4-FFF2-40B4-BE49-F238E27FC236}">
                <a16:creationId xmlns:a16="http://schemas.microsoft.com/office/drawing/2014/main" id="{E2061600-F0B0-EA3B-9B89-2001D8A649D7}"/>
              </a:ext>
            </a:extLst>
          </p:cNvPr>
          <p:cNvSpPr txBox="1">
            <a:spLocks/>
          </p:cNvSpPr>
          <p:nvPr userDrawn="1"/>
        </p:nvSpPr>
        <p:spPr>
          <a:xfrm>
            <a:off x="10094723"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pic>
        <p:nvPicPr>
          <p:cNvPr id="6" name="Picture 5">
            <a:extLst>
              <a:ext uri="{FF2B5EF4-FFF2-40B4-BE49-F238E27FC236}">
                <a16:creationId xmlns:a16="http://schemas.microsoft.com/office/drawing/2014/main" id="{72A3A6CE-0FCB-3F92-6EAD-E6CDCC561F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5287" b="13653"/>
          <a:stretch/>
        </p:blipFill>
        <p:spPr>
          <a:xfrm>
            <a:off x="10855370" y="6310087"/>
            <a:ext cx="1156587" cy="547914"/>
          </a:xfrm>
          <a:prstGeom prst="rect">
            <a:avLst/>
          </a:prstGeom>
        </p:spPr>
      </p:pic>
    </p:spTree>
    <p:extLst>
      <p:ext uri="{BB962C8B-B14F-4D97-AF65-F5344CB8AC3E}">
        <p14:creationId xmlns:p14="http://schemas.microsoft.com/office/powerpoint/2010/main" val="225150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6E1E17-788C-49D6-BCDE-903A316F819E}"/>
              </a:ext>
            </a:extLst>
          </p:cNvPr>
          <p:cNvSpPr>
            <a:spLocks noGrp="1"/>
          </p:cNvSpPr>
          <p:nvPr>
            <p:ph type="title"/>
          </p:nvPr>
        </p:nvSpPr>
        <p:spPr>
          <a:xfrm>
            <a:off x="838200" y="147719"/>
            <a:ext cx="10515600" cy="604989"/>
          </a:xfrm>
          <a:prstGeom prst="rect">
            <a:avLst/>
          </a:prstGeom>
        </p:spPr>
        <p:txBody>
          <a:bodyPr>
            <a:normAutofit/>
          </a:bodyPr>
          <a:lstStyle>
            <a:lvl1pPr algn="l">
              <a:defRPr sz="3200">
                <a:solidFill>
                  <a:srgbClr val="006699"/>
                </a:solidFill>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D959C025-DCCD-15B4-F095-5EE641E252AA}"/>
              </a:ext>
            </a:extLst>
          </p:cNvPr>
          <p:cNvSpPr>
            <a:spLocks noGrp="1"/>
          </p:cNvSpPr>
          <p:nvPr>
            <p:ph type="sldNum" sz="quarter" idx="4"/>
          </p:nvPr>
        </p:nvSpPr>
        <p:spPr>
          <a:xfrm>
            <a:off x="10083478" y="6443452"/>
            <a:ext cx="760667" cy="365125"/>
          </a:xfrm>
          <a:prstGeom prst="rect">
            <a:avLst/>
          </a:prstGeom>
        </p:spPr>
        <p:txBody>
          <a:bodyPr vert="horz" lIns="91440" tIns="45720" rIns="91440" bIns="45720" rtlCol="0" anchor="ctr"/>
          <a:lstStyle>
            <a:lvl1pPr algn="r">
              <a:defRPr sz="1100">
                <a:solidFill>
                  <a:srgbClr val="006699"/>
                </a:solidFill>
                <a:latin typeface="Avenir Heavy" panose="020B0703020203020204" pitchFamily="34" charset="0"/>
              </a:defRPr>
            </a:lvl1pPr>
          </a:lstStyle>
          <a:p>
            <a:fld id="{5B1C1733-D0EB-43F0-AE4C-03AF1389D7A2}" type="slidenum">
              <a:rPr lang="en-US" smtClean="0"/>
              <a:pPr/>
              <a:t>‹#›</a:t>
            </a:fld>
            <a:endParaRPr lang="en-US" dirty="0"/>
          </a:p>
        </p:txBody>
      </p:sp>
      <p:cxnSp>
        <p:nvCxnSpPr>
          <p:cNvPr id="3" name="Straight Connector 2">
            <a:extLst>
              <a:ext uri="{FF2B5EF4-FFF2-40B4-BE49-F238E27FC236}">
                <a16:creationId xmlns:a16="http://schemas.microsoft.com/office/drawing/2014/main" id="{A3CCF915-7974-D229-B6EC-5855E9CA9709}"/>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32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ADCEC03-E5A7-9FD8-F45D-FEE0300C10E2}"/>
              </a:ext>
            </a:extLst>
          </p:cNvPr>
          <p:cNvSpPr>
            <a:spLocks noGrp="1"/>
          </p:cNvSpPr>
          <p:nvPr>
            <p:ph type="sldNum" sz="quarter" idx="4"/>
          </p:nvPr>
        </p:nvSpPr>
        <p:spPr>
          <a:xfrm>
            <a:off x="10094633" y="6443452"/>
            <a:ext cx="760667" cy="365125"/>
          </a:xfrm>
          <a:prstGeom prst="rect">
            <a:avLst/>
          </a:prstGeom>
        </p:spPr>
        <p:txBody>
          <a:bodyPr vert="horz" lIns="91440" tIns="45720" rIns="91440" bIns="45720" rtlCol="0" anchor="ctr"/>
          <a:lstStyle>
            <a:lvl1pPr algn="r">
              <a:defRPr sz="1100">
                <a:solidFill>
                  <a:srgbClr val="006699"/>
                </a:solidFill>
                <a:latin typeface="Avenir Heavy" panose="020B0703020203020204" pitchFamily="34" charset="0"/>
              </a:defRPr>
            </a:lvl1pPr>
          </a:lstStyle>
          <a:p>
            <a:fld id="{5B1C1733-D0EB-43F0-AE4C-03AF1389D7A2}" type="slidenum">
              <a:rPr lang="en-US" smtClean="0"/>
              <a:pPr/>
              <a:t>‹#›</a:t>
            </a:fld>
            <a:endParaRPr lang="en-US" dirty="0"/>
          </a:p>
        </p:txBody>
      </p:sp>
      <p:sp>
        <p:nvSpPr>
          <p:cNvPr id="3" name="Title 1">
            <a:extLst>
              <a:ext uri="{FF2B5EF4-FFF2-40B4-BE49-F238E27FC236}">
                <a16:creationId xmlns:a16="http://schemas.microsoft.com/office/drawing/2014/main" id="{49BD03C6-9FFF-FE13-98FE-CF38CE4441CA}"/>
              </a:ext>
            </a:extLst>
          </p:cNvPr>
          <p:cNvSpPr>
            <a:spLocks noGrp="1"/>
          </p:cNvSpPr>
          <p:nvPr>
            <p:ph type="title"/>
          </p:nvPr>
        </p:nvSpPr>
        <p:spPr>
          <a:xfrm>
            <a:off x="838200" y="147719"/>
            <a:ext cx="10515600" cy="604989"/>
          </a:xfrm>
          <a:prstGeom prst="rect">
            <a:avLst/>
          </a:prstGeom>
        </p:spPr>
        <p:txBody>
          <a:bodyPr>
            <a:normAutofit/>
          </a:bodyPr>
          <a:lstStyle>
            <a:lvl1pPr algn="l">
              <a:defRPr sz="3200">
                <a:solidFill>
                  <a:srgbClr val="006699"/>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19D0089-8615-F5BB-6E33-CB0C22F6CA9E}"/>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80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7267"/>
            <a:ext cx="11248262" cy="624468"/>
          </a:xfrm>
          <a:prstGeom prst="rect">
            <a:avLst/>
          </a:prstGeom>
        </p:spPr>
        <p:txBody>
          <a:bodyPr>
            <a:normAutofit/>
          </a:bodyPr>
          <a:lstStyle>
            <a:lvl1pPr>
              <a:defRPr sz="3200">
                <a:solidFill>
                  <a:srgbClr val="006699"/>
                </a:solidFill>
              </a:defRPr>
            </a:lvl1pPr>
          </a:lstStyle>
          <a:p>
            <a:r>
              <a:rPr lang="en-US" dirty="0"/>
              <a:t>Click to edit Master title style</a:t>
            </a:r>
          </a:p>
        </p:txBody>
      </p:sp>
      <p:sp>
        <p:nvSpPr>
          <p:cNvPr id="3" name="Content Placeholder 2"/>
          <p:cNvSpPr>
            <a:spLocks noGrp="1"/>
          </p:cNvSpPr>
          <p:nvPr>
            <p:ph idx="1"/>
          </p:nvPr>
        </p:nvSpPr>
        <p:spPr>
          <a:xfrm>
            <a:off x="838200" y="836341"/>
            <a:ext cx="10515600" cy="5340622"/>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9BCE8999-162C-8CDD-24F9-A4A82D8222D4}"/>
              </a:ext>
            </a:extLst>
          </p:cNvPr>
          <p:cNvSpPr txBox="1">
            <a:spLocks/>
          </p:cNvSpPr>
          <p:nvPr userDrawn="1"/>
        </p:nvSpPr>
        <p:spPr>
          <a:xfrm>
            <a:off x="10116929"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cxnSp>
        <p:nvCxnSpPr>
          <p:cNvPr id="5" name="Straight Connector 4">
            <a:extLst>
              <a:ext uri="{FF2B5EF4-FFF2-40B4-BE49-F238E27FC236}">
                <a16:creationId xmlns:a16="http://schemas.microsoft.com/office/drawing/2014/main" id="{0DC3A1F3-1CFD-446C-7BAE-CF968E4C86F8}"/>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77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6117"/>
            <a:ext cx="11353800" cy="630045"/>
          </a:xfrm>
          <a:prstGeom prst="rect">
            <a:avLst/>
          </a:prstGeom>
        </p:spPr>
        <p:txBody>
          <a:bodyPr>
            <a:normAutofit/>
          </a:bodyPr>
          <a:lstStyle>
            <a:lvl1pPr>
              <a:defRPr sz="3200">
                <a:solidFill>
                  <a:srgbClr val="006699"/>
                </a:solidFill>
              </a:defRPr>
            </a:lvl1pPr>
          </a:lstStyle>
          <a:p>
            <a:r>
              <a:rPr lang="en-US" dirty="0"/>
              <a:t>Click to edit Master title style</a:t>
            </a:r>
          </a:p>
        </p:txBody>
      </p:sp>
      <p:sp>
        <p:nvSpPr>
          <p:cNvPr id="3" name="Content Placeholder 2"/>
          <p:cNvSpPr>
            <a:spLocks noGrp="1"/>
          </p:cNvSpPr>
          <p:nvPr>
            <p:ph sz="half" idx="1"/>
          </p:nvPr>
        </p:nvSpPr>
        <p:spPr>
          <a:xfrm>
            <a:off x="838200" y="864220"/>
            <a:ext cx="5181600" cy="5312743"/>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64220"/>
            <a:ext cx="5181600" cy="531274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3EB1FAC2-5C88-29B6-E6D6-B5704F6B7044}"/>
              </a:ext>
            </a:extLst>
          </p:cNvPr>
          <p:cNvSpPr txBox="1">
            <a:spLocks/>
          </p:cNvSpPr>
          <p:nvPr userDrawn="1"/>
        </p:nvSpPr>
        <p:spPr>
          <a:xfrm>
            <a:off x="10111353"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cxnSp>
        <p:nvCxnSpPr>
          <p:cNvPr id="6" name="Straight Connector 5">
            <a:extLst>
              <a:ext uri="{FF2B5EF4-FFF2-40B4-BE49-F238E27FC236}">
                <a16:creationId xmlns:a16="http://schemas.microsoft.com/office/drawing/2014/main" id="{38472B17-E873-FD3B-9208-01F3A6CEB91E}"/>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79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6118"/>
            <a:ext cx="10515600" cy="624468"/>
          </a:xfrm>
          <a:prstGeom prst="rect">
            <a:avLst/>
          </a:prstGeom>
        </p:spPr>
        <p:txBody>
          <a:bodyPr>
            <a:normAutofit/>
          </a:bodyPr>
          <a:lstStyle>
            <a:lvl1pPr>
              <a:defRPr sz="3200">
                <a:solidFill>
                  <a:srgbClr val="006699"/>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BA80693-7282-9FF0-5E96-EB17FBC94DCD}"/>
              </a:ext>
            </a:extLst>
          </p:cNvPr>
          <p:cNvSpPr txBox="1">
            <a:spLocks/>
          </p:cNvSpPr>
          <p:nvPr userDrawn="1"/>
        </p:nvSpPr>
        <p:spPr>
          <a:xfrm>
            <a:off x="10105781"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cxnSp>
        <p:nvCxnSpPr>
          <p:cNvPr id="4" name="Straight Connector 3">
            <a:extLst>
              <a:ext uri="{FF2B5EF4-FFF2-40B4-BE49-F238E27FC236}">
                <a16:creationId xmlns:a16="http://schemas.microsoft.com/office/drawing/2014/main" id="{FC7D886A-83AD-8536-7D5D-D7230D5939FA}"/>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23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2EAFF7-B6D7-4A9B-B86A-85E9F52E5B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 y="1"/>
            <a:ext cx="12259241" cy="814038"/>
          </a:xfrm>
          <a:prstGeom prst="rect">
            <a:avLst/>
          </a:prstGeom>
        </p:spPr>
      </p:pic>
      <p:sp>
        <p:nvSpPr>
          <p:cNvPr id="5" name="Title 1">
            <a:extLst>
              <a:ext uri="{FF2B5EF4-FFF2-40B4-BE49-F238E27FC236}">
                <a16:creationId xmlns:a16="http://schemas.microsoft.com/office/drawing/2014/main" id="{201C8B04-529C-4CD5-88D8-1E4734DE49BD}"/>
              </a:ext>
            </a:extLst>
          </p:cNvPr>
          <p:cNvSpPr>
            <a:spLocks noGrp="1"/>
          </p:cNvSpPr>
          <p:nvPr>
            <p:ph type="title" hasCustomPrompt="1"/>
          </p:nvPr>
        </p:nvSpPr>
        <p:spPr>
          <a:xfrm>
            <a:off x="0" y="193645"/>
            <a:ext cx="11802373" cy="441277"/>
          </a:xfrm>
          <a:prstGeom prst="rect">
            <a:avLst/>
          </a:prstGeom>
        </p:spPr>
        <p:txBody>
          <a:bodyPr>
            <a:noAutofit/>
          </a:bodyPr>
          <a:lstStyle>
            <a:lvl1pPr>
              <a:defRPr sz="3200">
                <a:solidFill>
                  <a:schemeClr val="bg1"/>
                </a:solidFill>
              </a:defRPr>
            </a:lvl1pPr>
          </a:lstStyle>
          <a:p>
            <a:r>
              <a:rPr lang="en-US" dirty="0"/>
              <a:t> Click To Edit Master Title Style</a:t>
            </a:r>
          </a:p>
        </p:txBody>
      </p:sp>
      <p:sp>
        <p:nvSpPr>
          <p:cNvPr id="2" name="Slide Number Placeholder 5">
            <a:extLst>
              <a:ext uri="{FF2B5EF4-FFF2-40B4-BE49-F238E27FC236}">
                <a16:creationId xmlns:a16="http://schemas.microsoft.com/office/drawing/2014/main" id="{E2061600-F0B0-EA3B-9B89-2001D8A649D7}"/>
              </a:ext>
            </a:extLst>
          </p:cNvPr>
          <p:cNvSpPr txBox="1">
            <a:spLocks/>
          </p:cNvSpPr>
          <p:nvPr userDrawn="1"/>
        </p:nvSpPr>
        <p:spPr>
          <a:xfrm>
            <a:off x="10116928"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71604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ADCEC03-E5A7-9FD8-F45D-FEE0300C10E2}"/>
              </a:ext>
            </a:extLst>
          </p:cNvPr>
          <p:cNvSpPr>
            <a:spLocks noGrp="1"/>
          </p:cNvSpPr>
          <p:nvPr>
            <p:ph type="sldNum" sz="quarter" idx="4"/>
          </p:nvPr>
        </p:nvSpPr>
        <p:spPr>
          <a:xfrm>
            <a:off x="10094633" y="6443452"/>
            <a:ext cx="760667" cy="365125"/>
          </a:xfrm>
          <a:prstGeom prst="rect">
            <a:avLst/>
          </a:prstGeom>
        </p:spPr>
        <p:txBody>
          <a:bodyPr vert="horz" lIns="91440" tIns="45720" rIns="91440" bIns="45720" rtlCol="0" anchor="ctr"/>
          <a:lstStyle>
            <a:lvl1pPr algn="r">
              <a:defRPr sz="1100">
                <a:solidFill>
                  <a:srgbClr val="006699"/>
                </a:solidFill>
                <a:latin typeface="Avenir Heavy" panose="020B0703020203020204" pitchFamily="34" charset="0"/>
              </a:defRPr>
            </a:lvl1pPr>
          </a:lstStyle>
          <a:p>
            <a:fld id="{5B1C1733-D0EB-43F0-AE4C-03AF1389D7A2}" type="slidenum">
              <a:rPr lang="en-US" smtClean="0"/>
              <a:pPr/>
              <a:t>‹#›</a:t>
            </a:fld>
            <a:endParaRPr lang="en-US" dirty="0"/>
          </a:p>
        </p:txBody>
      </p:sp>
      <p:sp>
        <p:nvSpPr>
          <p:cNvPr id="3" name="Title 1">
            <a:extLst>
              <a:ext uri="{FF2B5EF4-FFF2-40B4-BE49-F238E27FC236}">
                <a16:creationId xmlns:a16="http://schemas.microsoft.com/office/drawing/2014/main" id="{49BD03C6-9FFF-FE13-98FE-CF38CE4441CA}"/>
              </a:ext>
            </a:extLst>
          </p:cNvPr>
          <p:cNvSpPr>
            <a:spLocks noGrp="1"/>
          </p:cNvSpPr>
          <p:nvPr>
            <p:ph type="title"/>
          </p:nvPr>
        </p:nvSpPr>
        <p:spPr>
          <a:xfrm>
            <a:off x="838200" y="147719"/>
            <a:ext cx="10515600" cy="604989"/>
          </a:xfrm>
          <a:prstGeom prst="rect">
            <a:avLst/>
          </a:prstGeom>
        </p:spPr>
        <p:txBody>
          <a:bodyPr>
            <a:normAutofit/>
          </a:bodyPr>
          <a:lstStyle>
            <a:lvl1pPr algn="l">
              <a:defRPr sz="3200">
                <a:solidFill>
                  <a:srgbClr val="006699"/>
                </a:solidFill>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319D0089-8615-F5BB-6E33-CB0C22F6CA9E}"/>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82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6E1E17-788C-49D6-BCDE-903A316F819E}"/>
              </a:ext>
            </a:extLst>
          </p:cNvPr>
          <p:cNvSpPr>
            <a:spLocks noGrp="1"/>
          </p:cNvSpPr>
          <p:nvPr>
            <p:ph type="title"/>
          </p:nvPr>
        </p:nvSpPr>
        <p:spPr>
          <a:xfrm>
            <a:off x="838200" y="2416992"/>
            <a:ext cx="10515600" cy="1325563"/>
          </a:xfrm>
          <a:prstGeom prst="rect">
            <a:avLst/>
          </a:prstGeom>
        </p:spPr>
        <p:txBody>
          <a:bodyPr>
            <a:normAutofit/>
          </a:bodyPr>
          <a:lstStyle>
            <a:lvl1pPr algn="l">
              <a:defRPr sz="4000">
                <a:solidFill>
                  <a:srgbClr val="006699"/>
                </a:solidFill>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777EA6ED-08D2-0269-F4E8-D70E817A9441}"/>
              </a:ext>
            </a:extLst>
          </p:cNvPr>
          <p:cNvSpPr txBox="1">
            <a:spLocks/>
          </p:cNvSpPr>
          <p:nvPr userDrawn="1"/>
        </p:nvSpPr>
        <p:spPr>
          <a:xfrm>
            <a:off x="10111355"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344300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2EAFF7-B6D7-4A9B-B86A-85E9F52E5B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5" y="1"/>
            <a:ext cx="12190476" cy="634921"/>
          </a:xfrm>
          <a:prstGeom prst="rect">
            <a:avLst/>
          </a:prstGeom>
        </p:spPr>
      </p:pic>
      <p:sp>
        <p:nvSpPr>
          <p:cNvPr id="5" name="Title 1">
            <a:extLst>
              <a:ext uri="{FF2B5EF4-FFF2-40B4-BE49-F238E27FC236}">
                <a16:creationId xmlns:a16="http://schemas.microsoft.com/office/drawing/2014/main" id="{CD5B9BC6-BE56-4B2A-8999-164C2DC46EA4}"/>
              </a:ext>
            </a:extLst>
          </p:cNvPr>
          <p:cNvSpPr>
            <a:spLocks noGrp="1"/>
          </p:cNvSpPr>
          <p:nvPr>
            <p:ph type="title" hasCustomPrompt="1"/>
          </p:nvPr>
        </p:nvSpPr>
        <p:spPr>
          <a:xfrm>
            <a:off x="0" y="193645"/>
            <a:ext cx="11802373" cy="441277"/>
          </a:xfrm>
          <a:prstGeom prst="rect">
            <a:avLst/>
          </a:prstGeom>
        </p:spPr>
        <p:txBody>
          <a:bodyPr>
            <a:noAutofit/>
          </a:bodyPr>
          <a:lstStyle>
            <a:lvl1pPr>
              <a:defRPr sz="3200">
                <a:solidFill>
                  <a:schemeClr val="bg1"/>
                </a:solidFill>
              </a:defRPr>
            </a:lvl1pPr>
          </a:lstStyle>
          <a:p>
            <a:r>
              <a:rPr lang="en-US" dirty="0"/>
              <a:t> Click to edit Master title style</a:t>
            </a:r>
          </a:p>
        </p:txBody>
      </p:sp>
      <p:sp>
        <p:nvSpPr>
          <p:cNvPr id="2" name="Slide Number Placeholder 5">
            <a:extLst>
              <a:ext uri="{FF2B5EF4-FFF2-40B4-BE49-F238E27FC236}">
                <a16:creationId xmlns:a16="http://schemas.microsoft.com/office/drawing/2014/main" id="{36A158AC-EB8B-97A3-0725-573B73748D5D}"/>
              </a:ext>
            </a:extLst>
          </p:cNvPr>
          <p:cNvSpPr txBox="1">
            <a:spLocks/>
          </p:cNvSpPr>
          <p:nvPr userDrawn="1"/>
        </p:nvSpPr>
        <p:spPr>
          <a:xfrm>
            <a:off x="10122505"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248769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98E9F75-534F-5327-9CC6-AE39BFC879A6}"/>
              </a:ext>
            </a:extLst>
          </p:cNvPr>
          <p:cNvSpPr txBox="1">
            <a:spLocks/>
          </p:cNvSpPr>
          <p:nvPr userDrawn="1"/>
        </p:nvSpPr>
        <p:spPr>
          <a:xfrm>
            <a:off x="10122504"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37208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4C375E2-4E82-193B-2A17-AD31256323D2}"/>
              </a:ext>
            </a:extLst>
          </p:cNvPr>
          <p:cNvSpPr txBox="1">
            <a:spLocks/>
          </p:cNvSpPr>
          <p:nvPr userDrawn="1"/>
        </p:nvSpPr>
        <p:spPr>
          <a:xfrm>
            <a:off x="10105781"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322291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25CB-1FA6-410D-A251-0F24E45EB274}"/>
              </a:ext>
            </a:extLst>
          </p:cNvPr>
          <p:cNvSpPr>
            <a:spLocks noGrp="1"/>
          </p:cNvSpPr>
          <p:nvPr>
            <p:ph type="ctrTitle"/>
          </p:nvPr>
        </p:nvSpPr>
        <p:spPr>
          <a:xfrm>
            <a:off x="1524000" y="1122363"/>
            <a:ext cx="9144000" cy="2387600"/>
          </a:xfrm>
          <a:prstGeom prst="rect">
            <a:avLst/>
          </a:prstGeom>
        </p:spPr>
        <p:txBody>
          <a:bodyPr anchor="b"/>
          <a:lstStyle>
            <a:lvl1pPr algn="ctr">
              <a:defRPr sz="6000" b="1" i="0">
                <a:solidFill>
                  <a:srgbClr val="006699"/>
                </a:solidFill>
                <a:latin typeface="Avenir Black" panose="02000503020000020003"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69A1D263-8856-43BD-8A30-8EAA0FF4368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solidFill>
                  <a:srgbClr val="006699"/>
                </a:solidFill>
                <a:latin typeface="Avenir Medium"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a:extLst>
              <a:ext uri="{FF2B5EF4-FFF2-40B4-BE49-F238E27FC236}">
                <a16:creationId xmlns:a16="http://schemas.microsoft.com/office/drawing/2014/main" id="{755FEDC4-5683-8ADE-BB93-C1403938A2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855370" y="6310087"/>
            <a:ext cx="1156587" cy="547914"/>
          </a:xfrm>
          <a:prstGeom prst="rect">
            <a:avLst/>
          </a:prstGeom>
        </p:spPr>
      </p:pic>
    </p:spTree>
    <p:extLst>
      <p:ext uri="{BB962C8B-B14F-4D97-AF65-F5344CB8AC3E}">
        <p14:creationId xmlns:p14="http://schemas.microsoft.com/office/powerpoint/2010/main" val="55258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2EAFF7-B6D7-4A9B-B86A-85E9F52E5B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5" y="1"/>
            <a:ext cx="12190476" cy="634921"/>
          </a:xfrm>
          <a:prstGeom prst="rect">
            <a:avLst/>
          </a:prstGeom>
        </p:spPr>
      </p:pic>
      <p:sp>
        <p:nvSpPr>
          <p:cNvPr id="5" name="Title 1">
            <a:extLst>
              <a:ext uri="{FF2B5EF4-FFF2-40B4-BE49-F238E27FC236}">
                <a16:creationId xmlns:a16="http://schemas.microsoft.com/office/drawing/2014/main" id="{201C8B04-529C-4CD5-88D8-1E4734DE49BD}"/>
              </a:ext>
            </a:extLst>
          </p:cNvPr>
          <p:cNvSpPr>
            <a:spLocks noGrp="1"/>
          </p:cNvSpPr>
          <p:nvPr>
            <p:ph type="title" hasCustomPrompt="1"/>
          </p:nvPr>
        </p:nvSpPr>
        <p:spPr>
          <a:xfrm>
            <a:off x="0" y="193645"/>
            <a:ext cx="11802373" cy="441277"/>
          </a:xfrm>
          <a:prstGeom prst="rect">
            <a:avLst/>
          </a:prstGeom>
        </p:spPr>
        <p:txBody>
          <a:bodyPr>
            <a:noAutofit/>
          </a:bodyPr>
          <a:lstStyle>
            <a:lvl1pPr>
              <a:defRPr sz="3200" b="1" i="0">
                <a:solidFill>
                  <a:schemeClr val="bg1"/>
                </a:solidFill>
                <a:latin typeface="Avenir Black" panose="02000503020000020003" pitchFamily="2" charset="0"/>
              </a:defRPr>
            </a:lvl1pPr>
          </a:lstStyle>
          <a:p>
            <a:r>
              <a:rPr lang="en-US" dirty="0"/>
              <a:t> Click To Edit Master Title Style</a:t>
            </a:r>
          </a:p>
        </p:txBody>
      </p:sp>
      <p:sp>
        <p:nvSpPr>
          <p:cNvPr id="2" name="Slide Number Placeholder 5">
            <a:extLst>
              <a:ext uri="{FF2B5EF4-FFF2-40B4-BE49-F238E27FC236}">
                <a16:creationId xmlns:a16="http://schemas.microsoft.com/office/drawing/2014/main" id="{E2061600-F0B0-EA3B-9B89-2001D8A649D7}"/>
              </a:ext>
            </a:extLst>
          </p:cNvPr>
          <p:cNvSpPr txBox="1">
            <a:spLocks/>
          </p:cNvSpPr>
          <p:nvPr userDrawn="1"/>
        </p:nvSpPr>
        <p:spPr>
          <a:xfrm>
            <a:off x="10094723"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pic>
        <p:nvPicPr>
          <p:cNvPr id="6" name="Picture 5">
            <a:extLst>
              <a:ext uri="{FF2B5EF4-FFF2-40B4-BE49-F238E27FC236}">
                <a16:creationId xmlns:a16="http://schemas.microsoft.com/office/drawing/2014/main" id="{72A3A6CE-0FCB-3F92-6EAD-E6CDCC561FB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855370" y="6310087"/>
            <a:ext cx="1156587" cy="547914"/>
          </a:xfrm>
          <a:prstGeom prst="rect">
            <a:avLst/>
          </a:prstGeom>
        </p:spPr>
      </p:pic>
    </p:spTree>
    <p:extLst>
      <p:ext uri="{BB962C8B-B14F-4D97-AF65-F5344CB8AC3E}">
        <p14:creationId xmlns:p14="http://schemas.microsoft.com/office/powerpoint/2010/main" val="387986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7267"/>
            <a:ext cx="11248262" cy="624468"/>
          </a:xfrm>
          <a:prstGeom prst="rect">
            <a:avLst/>
          </a:prstGeom>
        </p:spPr>
        <p:txBody>
          <a:bodyPr>
            <a:normAutofit/>
          </a:bodyPr>
          <a:lstStyle>
            <a:lvl1pPr>
              <a:defRPr sz="3200">
                <a:solidFill>
                  <a:srgbClr val="006699"/>
                </a:solidFill>
              </a:defRPr>
            </a:lvl1pPr>
          </a:lstStyle>
          <a:p>
            <a:r>
              <a:rPr lang="en-US" dirty="0"/>
              <a:t>Click to edit Master title style</a:t>
            </a:r>
          </a:p>
        </p:txBody>
      </p:sp>
      <p:sp>
        <p:nvSpPr>
          <p:cNvPr id="3" name="Content Placeholder 2"/>
          <p:cNvSpPr>
            <a:spLocks noGrp="1"/>
          </p:cNvSpPr>
          <p:nvPr>
            <p:ph idx="1"/>
          </p:nvPr>
        </p:nvSpPr>
        <p:spPr>
          <a:xfrm>
            <a:off x="838200" y="836341"/>
            <a:ext cx="10515600" cy="5340622"/>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9BCE8999-162C-8CDD-24F9-A4A82D8222D4}"/>
              </a:ext>
            </a:extLst>
          </p:cNvPr>
          <p:cNvSpPr txBox="1">
            <a:spLocks/>
          </p:cNvSpPr>
          <p:nvPr userDrawn="1"/>
        </p:nvSpPr>
        <p:spPr>
          <a:xfrm>
            <a:off x="10116929"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cxnSp>
        <p:nvCxnSpPr>
          <p:cNvPr id="5" name="Straight Connector 4">
            <a:extLst>
              <a:ext uri="{FF2B5EF4-FFF2-40B4-BE49-F238E27FC236}">
                <a16:creationId xmlns:a16="http://schemas.microsoft.com/office/drawing/2014/main" id="{0DC3A1F3-1CFD-446C-7BAE-CF968E4C86F8}"/>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12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6117"/>
            <a:ext cx="11353800" cy="630045"/>
          </a:xfrm>
          <a:prstGeom prst="rect">
            <a:avLst/>
          </a:prstGeom>
        </p:spPr>
        <p:txBody>
          <a:bodyPr>
            <a:normAutofit/>
          </a:bodyPr>
          <a:lstStyle>
            <a:lvl1pPr>
              <a:defRPr sz="3200">
                <a:solidFill>
                  <a:srgbClr val="006699"/>
                </a:solidFill>
              </a:defRPr>
            </a:lvl1pPr>
          </a:lstStyle>
          <a:p>
            <a:r>
              <a:rPr lang="en-US" dirty="0"/>
              <a:t>Click to edit Master title style</a:t>
            </a:r>
          </a:p>
        </p:txBody>
      </p:sp>
      <p:sp>
        <p:nvSpPr>
          <p:cNvPr id="3" name="Content Placeholder 2"/>
          <p:cNvSpPr>
            <a:spLocks noGrp="1"/>
          </p:cNvSpPr>
          <p:nvPr>
            <p:ph sz="half" idx="1"/>
          </p:nvPr>
        </p:nvSpPr>
        <p:spPr>
          <a:xfrm>
            <a:off x="838200" y="864220"/>
            <a:ext cx="5181600" cy="5312743"/>
          </a:xfrm>
          <a:prstGeom prst="rect">
            <a:avLst/>
          </a:prstGeo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64220"/>
            <a:ext cx="5181600" cy="531274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3EB1FAC2-5C88-29B6-E6D6-B5704F6B7044}"/>
              </a:ext>
            </a:extLst>
          </p:cNvPr>
          <p:cNvSpPr txBox="1">
            <a:spLocks/>
          </p:cNvSpPr>
          <p:nvPr userDrawn="1"/>
        </p:nvSpPr>
        <p:spPr>
          <a:xfrm>
            <a:off x="10111353"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cxnSp>
        <p:nvCxnSpPr>
          <p:cNvPr id="6" name="Straight Connector 5">
            <a:extLst>
              <a:ext uri="{FF2B5EF4-FFF2-40B4-BE49-F238E27FC236}">
                <a16:creationId xmlns:a16="http://schemas.microsoft.com/office/drawing/2014/main" id="{38472B17-E873-FD3B-9208-01F3A6CEB91E}"/>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43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6118"/>
            <a:ext cx="10515600" cy="624468"/>
          </a:xfrm>
          <a:prstGeom prst="rect">
            <a:avLst/>
          </a:prstGeom>
        </p:spPr>
        <p:txBody>
          <a:bodyPr>
            <a:normAutofit/>
          </a:bodyPr>
          <a:lstStyle>
            <a:lvl1pPr>
              <a:defRPr sz="3200">
                <a:solidFill>
                  <a:srgbClr val="006699"/>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BA80693-7282-9FF0-5E96-EB17FBC94DCD}"/>
              </a:ext>
            </a:extLst>
          </p:cNvPr>
          <p:cNvSpPr txBox="1">
            <a:spLocks/>
          </p:cNvSpPr>
          <p:nvPr userDrawn="1"/>
        </p:nvSpPr>
        <p:spPr>
          <a:xfrm>
            <a:off x="10105781"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cxnSp>
        <p:nvCxnSpPr>
          <p:cNvPr id="4" name="Straight Connector 3">
            <a:extLst>
              <a:ext uri="{FF2B5EF4-FFF2-40B4-BE49-F238E27FC236}">
                <a16:creationId xmlns:a16="http://schemas.microsoft.com/office/drawing/2014/main" id="{FC7D886A-83AD-8536-7D5D-D7230D5939FA}"/>
              </a:ext>
            </a:extLst>
          </p:cNvPr>
          <p:cNvCxnSpPr/>
          <p:nvPr userDrawn="1"/>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28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2EAFF7-B6D7-4A9B-B86A-85E9F52E5B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 y="1"/>
            <a:ext cx="12259241" cy="814038"/>
          </a:xfrm>
          <a:prstGeom prst="rect">
            <a:avLst/>
          </a:prstGeom>
        </p:spPr>
      </p:pic>
      <p:sp>
        <p:nvSpPr>
          <p:cNvPr id="5" name="Title 1">
            <a:extLst>
              <a:ext uri="{FF2B5EF4-FFF2-40B4-BE49-F238E27FC236}">
                <a16:creationId xmlns:a16="http://schemas.microsoft.com/office/drawing/2014/main" id="{201C8B04-529C-4CD5-88D8-1E4734DE49BD}"/>
              </a:ext>
            </a:extLst>
          </p:cNvPr>
          <p:cNvSpPr>
            <a:spLocks noGrp="1"/>
          </p:cNvSpPr>
          <p:nvPr>
            <p:ph type="title" hasCustomPrompt="1"/>
          </p:nvPr>
        </p:nvSpPr>
        <p:spPr>
          <a:xfrm>
            <a:off x="0" y="193645"/>
            <a:ext cx="11802373" cy="441277"/>
          </a:xfrm>
          <a:prstGeom prst="rect">
            <a:avLst/>
          </a:prstGeom>
        </p:spPr>
        <p:txBody>
          <a:bodyPr>
            <a:noAutofit/>
          </a:bodyPr>
          <a:lstStyle>
            <a:lvl1pPr>
              <a:defRPr sz="3200">
                <a:solidFill>
                  <a:schemeClr val="bg1"/>
                </a:solidFill>
              </a:defRPr>
            </a:lvl1pPr>
          </a:lstStyle>
          <a:p>
            <a:r>
              <a:rPr lang="en-US" dirty="0"/>
              <a:t> Click To Edit Master Title Style</a:t>
            </a:r>
          </a:p>
        </p:txBody>
      </p:sp>
      <p:sp>
        <p:nvSpPr>
          <p:cNvPr id="2" name="Slide Number Placeholder 5">
            <a:extLst>
              <a:ext uri="{FF2B5EF4-FFF2-40B4-BE49-F238E27FC236}">
                <a16:creationId xmlns:a16="http://schemas.microsoft.com/office/drawing/2014/main" id="{E2061600-F0B0-EA3B-9B89-2001D8A649D7}"/>
              </a:ext>
            </a:extLst>
          </p:cNvPr>
          <p:cNvSpPr txBox="1">
            <a:spLocks/>
          </p:cNvSpPr>
          <p:nvPr userDrawn="1"/>
        </p:nvSpPr>
        <p:spPr>
          <a:xfrm>
            <a:off x="10116928"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208453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alphaModFix amt="46000"/>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6E1E17-788C-49D6-BCDE-903A316F819E}"/>
              </a:ext>
            </a:extLst>
          </p:cNvPr>
          <p:cNvSpPr>
            <a:spLocks noGrp="1"/>
          </p:cNvSpPr>
          <p:nvPr>
            <p:ph type="title"/>
          </p:nvPr>
        </p:nvSpPr>
        <p:spPr>
          <a:xfrm>
            <a:off x="838200" y="2416992"/>
            <a:ext cx="10515600" cy="1325563"/>
          </a:xfrm>
          <a:prstGeom prst="rect">
            <a:avLst/>
          </a:prstGeom>
        </p:spPr>
        <p:txBody>
          <a:bodyPr>
            <a:normAutofit/>
          </a:bodyPr>
          <a:lstStyle>
            <a:lvl1pPr algn="l">
              <a:defRPr sz="4000">
                <a:solidFill>
                  <a:srgbClr val="006699"/>
                </a:solidFill>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777EA6ED-08D2-0269-F4E8-D70E817A9441}"/>
              </a:ext>
            </a:extLst>
          </p:cNvPr>
          <p:cNvSpPr txBox="1">
            <a:spLocks/>
          </p:cNvSpPr>
          <p:nvPr userDrawn="1"/>
        </p:nvSpPr>
        <p:spPr>
          <a:xfrm>
            <a:off x="10111355"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128915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2EAFF7-B6D7-4A9B-B86A-85E9F52E5B0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5" y="1"/>
            <a:ext cx="12190476" cy="634921"/>
          </a:xfrm>
          <a:prstGeom prst="rect">
            <a:avLst/>
          </a:prstGeom>
        </p:spPr>
      </p:pic>
      <p:sp>
        <p:nvSpPr>
          <p:cNvPr id="5" name="Title 1">
            <a:extLst>
              <a:ext uri="{FF2B5EF4-FFF2-40B4-BE49-F238E27FC236}">
                <a16:creationId xmlns:a16="http://schemas.microsoft.com/office/drawing/2014/main" id="{CD5B9BC6-BE56-4B2A-8999-164C2DC46EA4}"/>
              </a:ext>
            </a:extLst>
          </p:cNvPr>
          <p:cNvSpPr>
            <a:spLocks noGrp="1"/>
          </p:cNvSpPr>
          <p:nvPr>
            <p:ph type="title" hasCustomPrompt="1"/>
          </p:nvPr>
        </p:nvSpPr>
        <p:spPr>
          <a:xfrm>
            <a:off x="0" y="193645"/>
            <a:ext cx="11802373" cy="441277"/>
          </a:xfrm>
          <a:prstGeom prst="rect">
            <a:avLst/>
          </a:prstGeom>
        </p:spPr>
        <p:txBody>
          <a:bodyPr>
            <a:noAutofit/>
          </a:bodyPr>
          <a:lstStyle>
            <a:lvl1pPr>
              <a:defRPr sz="3200">
                <a:solidFill>
                  <a:schemeClr val="bg1"/>
                </a:solidFill>
              </a:defRPr>
            </a:lvl1pPr>
          </a:lstStyle>
          <a:p>
            <a:r>
              <a:rPr lang="en-US" dirty="0"/>
              <a:t> Click to edit Master title style</a:t>
            </a:r>
          </a:p>
        </p:txBody>
      </p:sp>
      <p:sp>
        <p:nvSpPr>
          <p:cNvPr id="2" name="Slide Number Placeholder 5">
            <a:extLst>
              <a:ext uri="{FF2B5EF4-FFF2-40B4-BE49-F238E27FC236}">
                <a16:creationId xmlns:a16="http://schemas.microsoft.com/office/drawing/2014/main" id="{36A158AC-EB8B-97A3-0725-573B73748D5D}"/>
              </a:ext>
            </a:extLst>
          </p:cNvPr>
          <p:cNvSpPr txBox="1">
            <a:spLocks/>
          </p:cNvSpPr>
          <p:nvPr userDrawn="1"/>
        </p:nvSpPr>
        <p:spPr>
          <a:xfrm>
            <a:off x="10122505"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215325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98E9F75-534F-5327-9CC6-AE39BFC879A6}"/>
              </a:ext>
            </a:extLst>
          </p:cNvPr>
          <p:cNvSpPr txBox="1">
            <a:spLocks/>
          </p:cNvSpPr>
          <p:nvPr userDrawn="1"/>
        </p:nvSpPr>
        <p:spPr>
          <a:xfrm>
            <a:off x="10122504" y="6443452"/>
            <a:ext cx="760667"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006699"/>
                </a:solidFill>
                <a:latin typeface="Avenir Heavy" panose="020B0703020203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1C1733-D0EB-43F0-AE4C-03AF1389D7A2}" type="slidenum">
              <a:rPr lang="en-US" smtClean="0"/>
              <a:pPr/>
              <a:t>‹#›</a:t>
            </a:fld>
            <a:endParaRPr lang="en-US" dirty="0"/>
          </a:p>
        </p:txBody>
      </p:sp>
    </p:spTree>
    <p:extLst>
      <p:ext uri="{BB962C8B-B14F-4D97-AF65-F5344CB8AC3E}">
        <p14:creationId xmlns:p14="http://schemas.microsoft.com/office/powerpoint/2010/main" val="5341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15:clr>
            <a:srgbClr val="FBAE40"/>
          </p15:clr>
        </p15:guide>
        <p15:guide id="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A30CFC8F-8B7A-4698-B7AB-1645D3F0D642}"/>
              </a:ext>
            </a:extLst>
          </p:cNvPr>
          <p:cNvSpPr>
            <a:spLocks noGrp="1"/>
          </p:cNvSpPr>
          <p:nvPr>
            <p:ph type="title"/>
          </p:nvPr>
        </p:nvSpPr>
        <p:spPr>
          <a:xfrm>
            <a:off x="838200" y="221253"/>
            <a:ext cx="11353800" cy="557658"/>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9">
            <a:extLst>
              <a:ext uri="{FF2B5EF4-FFF2-40B4-BE49-F238E27FC236}">
                <a16:creationId xmlns:a16="http://schemas.microsoft.com/office/drawing/2014/main" id="{02344639-3A70-4282-B4F5-0200922EA778}"/>
              </a:ext>
            </a:extLst>
          </p:cNvPr>
          <p:cNvSpPr>
            <a:spLocks noGrp="1"/>
          </p:cNvSpPr>
          <p:nvPr>
            <p:ph type="body" idx="1"/>
          </p:nvPr>
        </p:nvSpPr>
        <p:spPr>
          <a:xfrm>
            <a:off x="838200" y="872194"/>
            <a:ext cx="11353800" cy="53446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65B54154-F901-75B5-DEB0-E1774740C78A}"/>
              </a:ext>
            </a:extLst>
          </p:cNvPr>
          <p:cNvSpPr txBox="1"/>
          <p:nvPr userDrawn="1"/>
        </p:nvSpPr>
        <p:spPr>
          <a:xfrm>
            <a:off x="229987" y="6577744"/>
            <a:ext cx="4828045" cy="230832"/>
          </a:xfrm>
          <a:prstGeom prst="rect">
            <a:avLst/>
          </a:prstGeom>
          <a:noFill/>
        </p:spPr>
        <p:txBody>
          <a:bodyPr wrap="square">
            <a:spAutoFit/>
          </a:bodyPr>
          <a:lstStyle/>
          <a:p>
            <a:r>
              <a:rPr lang="en-US" sz="900" dirty="0">
                <a:solidFill>
                  <a:srgbClr val="006699"/>
                </a:solidFill>
                <a:latin typeface="Avenir Heavy" panose="020B0703020203020204" pitchFamily="34" charset="0"/>
              </a:rPr>
              <a:t>South Coast Water District – SCWD.ORG/</a:t>
            </a:r>
            <a:r>
              <a:rPr lang="en-US" sz="900" dirty="0" err="1">
                <a:solidFill>
                  <a:srgbClr val="006699"/>
                </a:solidFill>
                <a:latin typeface="Avenir Heavy" panose="020B0703020203020204" pitchFamily="34" charset="0"/>
              </a:rPr>
              <a:t>DohenyDesal</a:t>
            </a:r>
            <a:endParaRPr lang="en-US" sz="900" dirty="0">
              <a:solidFill>
                <a:srgbClr val="006699"/>
              </a:solidFill>
              <a:latin typeface="Avenir Heavy" panose="020B0703020203020204" pitchFamily="34" charset="0"/>
            </a:endParaRPr>
          </a:p>
        </p:txBody>
      </p:sp>
      <p:sp>
        <p:nvSpPr>
          <p:cNvPr id="13" name="Slide Number Placeholder 5">
            <a:extLst>
              <a:ext uri="{FF2B5EF4-FFF2-40B4-BE49-F238E27FC236}">
                <a16:creationId xmlns:a16="http://schemas.microsoft.com/office/drawing/2014/main" id="{4D36DF3E-77FD-1127-1B7F-E36B534BDBAC}"/>
              </a:ext>
            </a:extLst>
          </p:cNvPr>
          <p:cNvSpPr>
            <a:spLocks noGrp="1"/>
          </p:cNvSpPr>
          <p:nvPr>
            <p:ph type="sldNum" sz="quarter" idx="4"/>
          </p:nvPr>
        </p:nvSpPr>
        <p:spPr>
          <a:xfrm>
            <a:off x="10055599" y="6463042"/>
            <a:ext cx="760667" cy="365125"/>
          </a:xfrm>
          <a:prstGeom prst="rect">
            <a:avLst/>
          </a:prstGeom>
        </p:spPr>
        <p:txBody>
          <a:bodyPr vert="horz" lIns="91440" tIns="45720" rIns="91440" bIns="45720" rtlCol="0" anchor="ctr"/>
          <a:lstStyle>
            <a:lvl1pPr algn="r">
              <a:defRPr sz="1100">
                <a:solidFill>
                  <a:srgbClr val="006699"/>
                </a:solidFill>
                <a:latin typeface="Avenir Heavy" panose="020B0703020203020204" pitchFamily="34" charset="0"/>
              </a:defRPr>
            </a:lvl1pPr>
          </a:lstStyle>
          <a:p>
            <a:fld id="{5B1C1733-D0EB-43F0-AE4C-03AF1389D7A2}" type="slidenum">
              <a:rPr lang="en-US" smtClean="0"/>
              <a:pPr/>
              <a:t>‹#›</a:t>
            </a:fld>
            <a:endParaRPr lang="en-US" dirty="0"/>
          </a:p>
        </p:txBody>
      </p:sp>
      <p:pic>
        <p:nvPicPr>
          <p:cNvPr id="3" name="Picture 2">
            <a:extLst>
              <a:ext uri="{FF2B5EF4-FFF2-40B4-BE49-F238E27FC236}">
                <a16:creationId xmlns:a16="http://schemas.microsoft.com/office/drawing/2014/main" id="{9129CB71-FF19-D172-8BC6-41475F2DB716}"/>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15287" b="13653"/>
          <a:stretch/>
        </p:blipFill>
        <p:spPr>
          <a:xfrm>
            <a:off x="10855370" y="6310087"/>
            <a:ext cx="1156587" cy="547914"/>
          </a:xfrm>
          <a:prstGeom prst="rect">
            <a:avLst/>
          </a:prstGeom>
        </p:spPr>
      </p:pic>
    </p:spTree>
    <p:extLst>
      <p:ext uri="{BB962C8B-B14F-4D97-AF65-F5344CB8AC3E}">
        <p14:creationId xmlns:p14="http://schemas.microsoft.com/office/powerpoint/2010/main" val="13121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Avenir Black" panose="020B08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ave in the ocean&#10;&#10;Description automatically generated with medium confidence">
            <a:extLst>
              <a:ext uri="{FF2B5EF4-FFF2-40B4-BE49-F238E27FC236}">
                <a16:creationId xmlns:a16="http://schemas.microsoft.com/office/drawing/2014/main" id="{2C3DDB12-6AFF-4CFA-9ED2-A6A07C85DEDC}"/>
              </a:ext>
            </a:extLst>
          </p:cNvPr>
          <p:cNvPicPr>
            <a:picLocks noChangeAspect="1"/>
          </p:cNvPicPr>
          <p:nvPr userDrawn="1"/>
        </p:nvPicPr>
        <p:blipFill>
          <a:blip r:embed="rId5" cstate="screen">
            <a:alphaModFix amt="56000"/>
            <a:extLst>
              <a:ext uri="{28A0092B-C50C-407E-A947-70E740481C1C}">
                <a14:useLocalDpi xmlns:a14="http://schemas.microsoft.com/office/drawing/2010/main"/>
              </a:ext>
            </a:extLst>
          </a:blip>
          <a:stretch>
            <a:fillRect/>
          </a:stretch>
        </p:blipFill>
        <p:spPr>
          <a:xfrm>
            <a:off x="1" y="-301575"/>
            <a:ext cx="12192000" cy="7159575"/>
          </a:xfrm>
          <a:prstGeom prst="rect">
            <a:avLst/>
          </a:prstGeom>
        </p:spPr>
      </p:pic>
      <p:sp>
        <p:nvSpPr>
          <p:cNvPr id="3" name="TextBox 2">
            <a:extLst>
              <a:ext uri="{FF2B5EF4-FFF2-40B4-BE49-F238E27FC236}">
                <a16:creationId xmlns:a16="http://schemas.microsoft.com/office/drawing/2014/main" id="{BC571B90-3A5F-8FB8-0034-A8730FC90056}"/>
              </a:ext>
            </a:extLst>
          </p:cNvPr>
          <p:cNvSpPr txBox="1"/>
          <p:nvPr userDrawn="1"/>
        </p:nvSpPr>
        <p:spPr>
          <a:xfrm>
            <a:off x="229987" y="6577744"/>
            <a:ext cx="4828045" cy="230832"/>
          </a:xfrm>
          <a:prstGeom prst="rect">
            <a:avLst/>
          </a:prstGeom>
          <a:noFill/>
        </p:spPr>
        <p:txBody>
          <a:bodyPr wrap="square">
            <a:spAutoFit/>
          </a:bodyPr>
          <a:lstStyle/>
          <a:p>
            <a:r>
              <a:rPr lang="en-US" sz="900" dirty="0">
                <a:solidFill>
                  <a:srgbClr val="006699"/>
                </a:solidFill>
                <a:latin typeface="Avenir Heavy" panose="020B0703020203020204" pitchFamily="34" charset="0"/>
              </a:rPr>
              <a:t>South Coast Water District – SCWD.ORG/</a:t>
            </a:r>
            <a:r>
              <a:rPr lang="en-US" sz="900" dirty="0" err="1">
                <a:solidFill>
                  <a:srgbClr val="006699"/>
                </a:solidFill>
                <a:latin typeface="Avenir Heavy" panose="020B0703020203020204" pitchFamily="34" charset="0"/>
              </a:rPr>
              <a:t>DohenyDesal</a:t>
            </a:r>
            <a:endParaRPr lang="en-US" sz="900" dirty="0">
              <a:solidFill>
                <a:srgbClr val="006699"/>
              </a:solidFill>
              <a:latin typeface="Avenir Heavy" panose="020B0703020203020204" pitchFamily="34" charset="0"/>
            </a:endParaRPr>
          </a:p>
        </p:txBody>
      </p:sp>
    </p:spTree>
    <p:extLst>
      <p:ext uri="{BB962C8B-B14F-4D97-AF65-F5344CB8AC3E}">
        <p14:creationId xmlns:p14="http://schemas.microsoft.com/office/powerpoint/2010/main" val="30816558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8">
            <a:extLst>
              <a:ext uri="{FF2B5EF4-FFF2-40B4-BE49-F238E27FC236}">
                <a16:creationId xmlns:a16="http://schemas.microsoft.com/office/drawing/2014/main" id="{A30CFC8F-8B7A-4698-B7AB-1645D3F0D642}"/>
              </a:ext>
            </a:extLst>
          </p:cNvPr>
          <p:cNvSpPr>
            <a:spLocks noGrp="1"/>
          </p:cNvSpPr>
          <p:nvPr>
            <p:ph type="title"/>
          </p:nvPr>
        </p:nvSpPr>
        <p:spPr>
          <a:xfrm>
            <a:off x="838200" y="221253"/>
            <a:ext cx="11353800" cy="557658"/>
          </a:xfrm>
          <a:prstGeom prst="rect">
            <a:avLst/>
          </a:prstGeom>
        </p:spPr>
        <p:txBody>
          <a:bodyPr vert="horz" lIns="91440" tIns="45720" rIns="91440" bIns="45720" rtlCol="0" anchor="ctr">
            <a:noAutofit/>
          </a:bodyPr>
          <a:lstStyle/>
          <a:p>
            <a:r>
              <a:rPr lang="en-US" dirty="0"/>
              <a:t>Click to edit Master title style</a:t>
            </a:r>
          </a:p>
        </p:txBody>
      </p:sp>
      <p:sp>
        <p:nvSpPr>
          <p:cNvPr id="10" name="Text Placeholder 9">
            <a:extLst>
              <a:ext uri="{FF2B5EF4-FFF2-40B4-BE49-F238E27FC236}">
                <a16:creationId xmlns:a16="http://schemas.microsoft.com/office/drawing/2014/main" id="{02344639-3A70-4282-B4F5-0200922EA778}"/>
              </a:ext>
            </a:extLst>
          </p:cNvPr>
          <p:cNvSpPr>
            <a:spLocks noGrp="1"/>
          </p:cNvSpPr>
          <p:nvPr>
            <p:ph type="body" idx="1"/>
          </p:nvPr>
        </p:nvSpPr>
        <p:spPr>
          <a:xfrm>
            <a:off x="838200" y="872194"/>
            <a:ext cx="11353800" cy="53446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65B54154-F901-75B5-DEB0-E1774740C78A}"/>
              </a:ext>
            </a:extLst>
          </p:cNvPr>
          <p:cNvSpPr txBox="1"/>
          <p:nvPr userDrawn="1"/>
        </p:nvSpPr>
        <p:spPr>
          <a:xfrm>
            <a:off x="229987" y="6577744"/>
            <a:ext cx="4828045" cy="230832"/>
          </a:xfrm>
          <a:prstGeom prst="rect">
            <a:avLst/>
          </a:prstGeom>
          <a:noFill/>
        </p:spPr>
        <p:txBody>
          <a:bodyPr wrap="square">
            <a:spAutoFit/>
          </a:bodyPr>
          <a:lstStyle/>
          <a:p>
            <a:r>
              <a:rPr lang="en-US" sz="900" dirty="0">
                <a:solidFill>
                  <a:srgbClr val="006699"/>
                </a:solidFill>
                <a:latin typeface="Avenir Heavy" panose="020B0703020203020204" pitchFamily="34" charset="0"/>
              </a:rPr>
              <a:t>South Coast Water District – SCWD.ORG/</a:t>
            </a:r>
            <a:r>
              <a:rPr lang="en-US" sz="900" dirty="0" err="1">
                <a:solidFill>
                  <a:srgbClr val="006699"/>
                </a:solidFill>
                <a:latin typeface="Avenir Heavy" panose="020B0703020203020204" pitchFamily="34" charset="0"/>
              </a:rPr>
              <a:t>DohenyDesal</a:t>
            </a:r>
            <a:endParaRPr lang="en-US" sz="900" dirty="0">
              <a:solidFill>
                <a:srgbClr val="006699"/>
              </a:solidFill>
              <a:latin typeface="Avenir Heavy" panose="020B0703020203020204" pitchFamily="34" charset="0"/>
            </a:endParaRPr>
          </a:p>
        </p:txBody>
      </p:sp>
      <p:sp>
        <p:nvSpPr>
          <p:cNvPr id="13" name="Slide Number Placeholder 5">
            <a:extLst>
              <a:ext uri="{FF2B5EF4-FFF2-40B4-BE49-F238E27FC236}">
                <a16:creationId xmlns:a16="http://schemas.microsoft.com/office/drawing/2014/main" id="{4D36DF3E-77FD-1127-1B7F-E36B534BDBAC}"/>
              </a:ext>
            </a:extLst>
          </p:cNvPr>
          <p:cNvSpPr>
            <a:spLocks noGrp="1"/>
          </p:cNvSpPr>
          <p:nvPr>
            <p:ph type="sldNum" sz="quarter" idx="4"/>
          </p:nvPr>
        </p:nvSpPr>
        <p:spPr>
          <a:xfrm>
            <a:off x="10055599" y="6463042"/>
            <a:ext cx="760667" cy="365125"/>
          </a:xfrm>
          <a:prstGeom prst="rect">
            <a:avLst/>
          </a:prstGeom>
        </p:spPr>
        <p:txBody>
          <a:bodyPr vert="horz" lIns="91440" tIns="45720" rIns="91440" bIns="45720" rtlCol="0" anchor="ctr"/>
          <a:lstStyle>
            <a:lvl1pPr algn="r">
              <a:defRPr sz="1100">
                <a:solidFill>
                  <a:srgbClr val="006699"/>
                </a:solidFill>
                <a:latin typeface="Avenir Heavy" panose="020B0703020203020204" pitchFamily="34" charset="0"/>
              </a:defRPr>
            </a:lvl1pPr>
          </a:lstStyle>
          <a:p>
            <a:fld id="{5B1C1733-D0EB-43F0-AE4C-03AF1389D7A2}" type="slidenum">
              <a:rPr lang="en-US" smtClean="0"/>
              <a:pPr/>
              <a:t>‹#›</a:t>
            </a:fld>
            <a:endParaRPr lang="en-US" dirty="0"/>
          </a:p>
        </p:txBody>
      </p:sp>
      <p:pic>
        <p:nvPicPr>
          <p:cNvPr id="3" name="Picture 2">
            <a:extLst>
              <a:ext uri="{FF2B5EF4-FFF2-40B4-BE49-F238E27FC236}">
                <a16:creationId xmlns:a16="http://schemas.microsoft.com/office/drawing/2014/main" id="{9129CB71-FF19-D172-8BC6-41475F2DB716}"/>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10855370" y="6310087"/>
            <a:ext cx="1156587" cy="547914"/>
          </a:xfrm>
          <a:prstGeom prst="rect">
            <a:avLst/>
          </a:prstGeom>
        </p:spPr>
      </p:pic>
    </p:spTree>
    <p:extLst>
      <p:ext uri="{BB962C8B-B14F-4D97-AF65-F5344CB8AC3E}">
        <p14:creationId xmlns:p14="http://schemas.microsoft.com/office/powerpoint/2010/main" val="15634998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Avenir Black" panose="020B08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ave in the ocean&#10;&#10;Description automatically generated with medium confidence">
            <a:extLst>
              <a:ext uri="{FF2B5EF4-FFF2-40B4-BE49-F238E27FC236}">
                <a16:creationId xmlns:a16="http://schemas.microsoft.com/office/drawing/2014/main" id="{2C3DDB12-6AFF-4CFA-9ED2-A6A07C85DEDC}"/>
              </a:ext>
            </a:extLst>
          </p:cNvPr>
          <p:cNvPicPr>
            <a:picLocks noChangeAspect="1"/>
          </p:cNvPicPr>
          <p:nvPr userDrawn="1"/>
        </p:nvPicPr>
        <p:blipFill>
          <a:blip r:embed="rId4" cstate="screen">
            <a:alphaModFix amt="56000"/>
            <a:extLst>
              <a:ext uri="{28A0092B-C50C-407E-A947-70E740481C1C}">
                <a14:useLocalDpi xmlns:a14="http://schemas.microsoft.com/office/drawing/2010/main"/>
              </a:ext>
            </a:extLst>
          </a:blip>
          <a:stretch>
            <a:fillRect/>
          </a:stretch>
        </p:blipFill>
        <p:spPr>
          <a:xfrm>
            <a:off x="1" y="-301575"/>
            <a:ext cx="12192000" cy="7159575"/>
          </a:xfrm>
          <a:prstGeom prst="rect">
            <a:avLst/>
          </a:prstGeom>
        </p:spPr>
      </p:pic>
      <p:sp>
        <p:nvSpPr>
          <p:cNvPr id="3" name="TextBox 2">
            <a:extLst>
              <a:ext uri="{FF2B5EF4-FFF2-40B4-BE49-F238E27FC236}">
                <a16:creationId xmlns:a16="http://schemas.microsoft.com/office/drawing/2014/main" id="{BC571B90-3A5F-8FB8-0034-A8730FC90056}"/>
              </a:ext>
            </a:extLst>
          </p:cNvPr>
          <p:cNvSpPr txBox="1"/>
          <p:nvPr userDrawn="1"/>
        </p:nvSpPr>
        <p:spPr>
          <a:xfrm>
            <a:off x="229987" y="6577744"/>
            <a:ext cx="4828045" cy="230832"/>
          </a:xfrm>
          <a:prstGeom prst="rect">
            <a:avLst/>
          </a:prstGeom>
          <a:noFill/>
        </p:spPr>
        <p:txBody>
          <a:bodyPr wrap="square">
            <a:spAutoFit/>
          </a:bodyPr>
          <a:lstStyle/>
          <a:p>
            <a:r>
              <a:rPr lang="en-US" sz="900" dirty="0">
                <a:solidFill>
                  <a:srgbClr val="006699"/>
                </a:solidFill>
                <a:latin typeface="Avenir Heavy" panose="020B0703020203020204" pitchFamily="34" charset="0"/>
              </a:rPr>
              <a:t>South Coast Water District – SCWD.ORG/</a:t>
            </a:r>
            <a:r>
              <a:rPr lang="en-US" sz="900" dirty="0" err="1">
                <a:solidFill>
                  <a:srgbClr val="006699"/>
                </a:solidFill>
                <a:latin typeface="Avenir Heavy" panose="020B0703020203020204" pitchFamily="34" charset="0"/>
              </a:rPr>
              <a:t>DohenyDesal</a:t>
            </a:r>
            <a:endParaRPr lang="en-US" sz="900" dirty="0">
              <a:solidFill>
                <a:srgbClr val="006699"/>
              </a:solidFill>
              <a:latin typeface="Avenir Heavy" panose="020B0703020203020204" pitchFamily="34" charset="0"/>
            </a:endParaRPr>
          </a:p>
        </p:txBody>
      </p:sp>
    </p:spTree>
    <p:extLst>
      <p:ext uri="{BB962C8B-B14F-4D97-AF65-F5344CB8AC3E}">
        <p14:creationId xmlns:p14="http://schemas.microsoft.com/office/powerpoint/2010/main" val="3682499519"/>
      </p:ext>
    </p:extLst>
  </p:cSld>
  <p:clrMap bg1="lt1" tx1="dk1" bg2="lt2" tx2="dk2" accent1="accent1" accent2="accent2" accent3="accent3" accent4="accent4" accent5="accent5" accent6="accent6" hlink="hlink" folHlink="folHlink"/>
  <p:sldLayoutIdLst>
    <p:sldLayoutId id="2147483687" r:id="rId1"/>
    <p:sldLayoutId id="214748368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jp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8.png"/><Relationship Id="rId7"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wave in the ocean&#10;&#10;Description automatically generated with medium confidence">
            <a:extLst>
              <a:ext uri="{FF2B5EF4-FFF2-40B4-BE49-F238E27FC236}">
                <a16:creationId xmlns:a16="http://schemas.microsoft.com/office/drawing/2014/main" id="{16AE8A32-E61D-9C9D-6272-17FA9A4CFD00}"/>
              </a:ext>
            </a:extLst>
          </p:cNvPr>
          <p:cNvPicPr>
            <a:picLocks noChangeAspect="1"/>
          </p:cNvPicPr>
          <p:nvPr/>
        </p:nvPicPr>
        <p:blipFill>
          <a:blip r:embed="rId3" cstate="screen">
            <a:alphaModFix amt="56000"/>
            <a:extLst>
              <a:ext uri="{28A0092B-C50C-407E-A947-70E740481C1C}">
                <a14:useLocalDpi xmlns:a14="http://schemas.microsoft.com/office/drawing/2010/main"/>
              </a:ext>
            </a:extLst>
          </a:blip>
          <a:stretch>
            <a:fillRect/>
          </a:stretch>
        </p:blipFill>
        <p:spPr>
          <a:xfrm>
            <a:off x="0" y="0"/>
            <a:ext cx="12192000" cy="7159575"/>
          </a:xfrm>
          <a:prstGeom prst="rect">
            <a:avLst/>
          </a:prstGeom>
        </p:spPr>
      </p:pic>
      <p:pic>
        <p:nvPicPr>
          <p:cNvPr id="7" name="Picture 6">
            <a:extLst>
              <a:ext uri="{FF2B5EF4-FFF2-40B4-BE49-F238E27FC236}">
                <a16:creationId xmlns:a16="http://schemas.microsoft.com/office/drawing/2014/main" id="{B9C0E8E0-C345-1EB6-77E5-7F22DFBCD5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85" b="13016"/>
          <a:stretch/>
        </p:blipFill>
        <p:spPr>
          <a:xfrm>
            <a:off x="9076623" y="41310"/>
            <a:ext cx="2858997" cy="1389453"/>
          </a:xfrm>
          <a:prstGeom prst="rect">
            <a:avLst/>
          </a:prstGeom>
        </p:spPr>
      </p:pic>
      <p:sp>
        <p:nvSpPr>
          <p:cNvPr id="3" name="TextBox 2">
            <a:extLst>
              <a:ext uri="{FF2B5EF4-FFF2-40B4-BE49-F238E27FC236}">
                <a16:creationId xmlns:a16="http://schemas.microsoft.com/office/drawing/2014/main" id="{59BD5B3B-5008-63ED-B48F-707A9822C425}"/>
              </a:ext>
            </a:extLst>
          </p:cNvPr>
          <p:cNvSpPr txBox="1"/>
          <p:nvPr/>
        </p:nvSpPr>
        <p:spPr>
          <a:xfrm>
            <a:off x="1952625" y="2074783"/>
            <a:ext cx="8991600" cy="1938992"/>
          </a:xfrm>
          <a:prstGeom prst="rect">
            <a:avLst/>
          </a:prstGeom>
          <a:noFill/>
        </p:spPr>
        <p:txBody>
          <a:bodyPr wrap="square">
            <a:spAutoFit/>
          </a:bodyPr>
          <a:lstStyle/>
          <a:p>
            <a:pPr algn="l"/>
            <a:r>
              <a:rPr lang="en-US" sz="4000" b="0" i="0" u="none" strike="noStrike" baseline="0" dirty="0">
                <a:solidFill>
                  <a:srgbClr val="00669A"/>
                </a:solidFill>
                <a:latin typeface="Avenir-Heavy"/>
              </a:rPr>
              <a:t>Doheny Ocean Desalination Project </a:t>
            </a:r>
          </a:p>
          <a:p>
            <a:pPr algn="l"/>
            <a:endParaRPr lang="en-US" sz="2400" dirty="0">
              <a:solidFill>
                <a:srgbClr val="000000"/>
              </a:solidFill>
              <a:latin typeface="Avenir-MediumOblique"/>
            </a:endParaRPr>
          </a:p>
          <a:p>
            <a:pPr algn="l"/>
            <a:r>
              <a:rPr lang="en-US" sz="3200" dirty="0">
                <a:solidFill>
                  <a:srgbClr val="000000"/>
                </a:solidFill>
                <a:latin typeface="Avenir-MediumOblique"/>
              </a:rPr>
              <a:t>Urban Water Institute’s Spring Conference</a:t>
            </a:r>
          </a:p>
          <a:p>
            <a:pPr algn="l"/>
            <a:r>
              <a:rPr lang="en-US" sz="2400" dirty="0">
                <a:solidFill>
                  <a:srgbClr val="000000"/>
                </a:solidFill>
                <a:latin typeface="Avenir-MediumOblique"/>
              </a:rPr>
              <a:t>February 23, 2023</a:t>
            </a:r>
            <a:endParaRPr lang="en-US" sz="2400" dirty="0"/>
          </a:p>
        </p:txBody>
      </p:sp>
      <p:pic>
        <p:nvPicPr>
          <p:cNvPr id="6" name="Picture 5" descr="Text&#10;&#10;Description automatically generated with medium confidence">
            <a:extLst>
              <a:ext uri="{FF2B5EF4-FFF2-40B4-BE49-F238E27FC236}">
                <a16:creationId xmlns:a16="http://schemas.microsoft.com/office/drawing/2014/main" id="{C3872043-D53D-8DDC-E69C-CD84D69C84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934" y="-471393"/>
            <a:ext cx="4171118" cy="2414858"/>
          </a:xfrm>
          <a:prstGeom prst="rect">
            <a:avLst/>
          </a:prstGeom>
        </p:spPr>
      </p:pic>
      <p:sp>
        <p:nvSpPr>
          <p:cNvPr id="5" name="TextBox 4">
            <a:extLst>
              <a:ext uri="{FF2B5EF4-FFF2-40B4-BE49-F238E27FC236}">
                <a16:creationId xmlns:a16="http://schemas.microsoft.com/office/drawing/2014/main" id="{2C67A184-3C4F-6C1B-10BC-DF2A676EEA84}"/>
              </a:ext>
            </a:extLst>
          </p:cNvPr>
          <p:cNvSpPr txBox="1"/>
          <p:nvPr/>
        </p:nvSpPr>
        <p:spPr>
          <a:xfrm>
            <a:off x="518579" y="5709702"/>
            <a:ext cx="8049281" cy="830997"/>
          </a:xfrm>
          <a:prstGeom prst="rect">
            <a:avLst/>
          </a:prstGeom>
          <a:noFill/>
        </p:spPr>
        <p:txBody>
          <a:bodyPr wrap="square" rtlCol="0">
            <a:spAutoFit/>
          </a:bodyPr>
          <a:lstStyle/>
          <a:p>
            <a:pPr defTabSz="457200"/>
            <a:r>
              <a:rPr lang="en-US" sz="2400" b="1" i="1" dirty="0">
                <a:latin typeface="Avenir Medium" panose="02000603020000020003"/>
              </a:rPr>
              <a:t>Rick Shintaku, </a:t>
            </a:r>
            <a:r>
              <a:rPr lang="en-US" sz="2400" dirty="0">
                <a:latin typeface="Avenir Medium" panose="02000603020000020003"/>
              </a:rPr>
              <a:t>General Manager</a:t>
            </a:r>
          </a:p>
          <a:p>
            <a:pPr defTabSz="457200"/>
            <a:r>
              <a:rPr lang="en-US" sz="2400" dirty="0">
                <a:latin typeface="Avenir Medium" panose="02000603020000020003"/>
              </a:rPr>
              <a:t>South Coast Water District</a:t>
            </a:r>
            <a:endParaRPr lang="en-US" sz="2400" b="1" dirty="0">
              <a:latin typeface="Avenir Medium" panose="02000603020000020003"/>
            </a:endParaRPr>
          </a:p>
        </p:txBody>
      </p:sp>
    </p:spTree>
    <p:extLst>
      <p:ext uri="{BB962C8B-B14F-4D97-AF65-F5344CB8AC3E}">
        <p14:creationId xmlns:p14="http://schemas.microsoft.com/office/powerpoint/2010/main" val="26220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093"/>
            <a:ext cx="11353800" cy="624468"/>
          </a:xfrm>
        </p:spPr>
        <p:txBody>
          <a:bodyPr vert="horz" lIns="91440" tIns="45720" rIns="91440" bIns="45720" rtlCol="0" anchor="ctr">
            <a:noAutofit/>
          </a:bodyPr>
          <a:lstStyle/>
          <a:p>
            <a:r>
              <a:rPr lang="en-US" sz="2800" b="1" dirty="0">
                <a:latin typeface="Avenir Black" panose="02000503020000020003" pitchFamily="2" charset="0"/>
              </a:rPr>
              <a:t>State Ocean Plan Preferred Methods: Subsurface Intake</a:t>
            </a:r>
          </a:p>
        </p:txBody>
      </p:sp>
      <p:sp>
        <p:nvSpPr>
          <p:cNvPr id="4" name="Content Placeholder 2"/>
          <p:cNvSpPr txBox="1">
            <a:spLocks/>
          </p:cNvSpPr>
          <p:nvPr/>
        </p:nvSpPr>
        <p:spPr>
          <a:xfrm>
            <a:off x="2112674" y="1762541"/>
            <a:ext cx="7886701" cy="4627132"/>
          </a:xfrm>
          <a:prstGeom prst="rect">
            <a:avLst/>
          </a:prstGeom>
        </p:spPr>
        <p:txBody>
          <a:bodyPr/>
          <a:lstStyle>
            <a:lvl1pPr marL="457200" indent="-457200" algn="l" defTabSz="914400" rtl="0" eaLnBrk="1" latinLnBrk="0" hangingPunct="1">
              <a:lnSpc>
                <a:spcPct val="90000"/>
              </a:lnSpc>
              <a:spcBef>
                <a:spcPts val="1000"/>
              </a:spcBef>
              <a:buClr>
                <a:srgbClr val="AFD24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AFD248"/>
              </a:buClr>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6" name="Content Placeholder 2"/>
          <p:cNvSpPr txBox="1">
            <a:spLocks/>
          </p:cNvSpPr>
          <p:nvPr/>
        </p:nvSpPr>
        <p:spPr>
          <a:xfrm>
            <a:off x="827849" y="903417"/>
            <a:ext cx="7601024" cy="2616100"/>
          </a:xfrm>
          <a:prstGeom prst="rect">
            <a:avLst/>
          </a:prstGeom>
        </p:spPr>
        <p:txBody>
          <a:bodyPr/>
          <a:lstStyle>
            <a:lvl1pPr marL="457200" indent="-457200" algn="l" defTabSz="914400" rtl="0" eaLnBrk="1" latinLnBrk="0" hangingPunct="1">
              <a:lnSpc>
                <a:spcPct val="90000"/>
              </a:lnSpc>
              <a:spcBef>
                <a:spcPts val="1000"/>
              </a:spcBef>
              <a:buClr>
                <a:srgbClr val="AFD24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venir Black" panose="02000503020000020003" pitchFamily="2" charset="0"/>
                <a:ea typeface="+mn-ea"/>
                <a:cs typeface="+mn-cs"/>
              </a:rPr>
              <a:t>Subsurface Water Intake – Slant Well Technology</a:t>
            </a:r>
          </a:p>
          <a:p>
            <a:pPr marL="227013" marR="0" lvl="0"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Intake method preferred by regulators and Ocean Plan Desalination Amendment</a:t>
            </a:r>
          </a:p>
          <a:p>
            <a:pPr marL="227013" marR="0" lvl="0"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Wells draw ocean water from below the ocean floor</a:t>
            </a:r>
          </a:p>
          <a:p>
            <a:pPr marL="227013" marR="0" lvl="0"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Slant Wells fully buried at Doheny State Beach</a:t>
            </a:r>
          </a:p>
          <a:p>
            <a:pPr marL="227013" marR="0" lvl="0"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Submersible pumps reduce noise</a:t>
            </a:r>
          </a:p>
          <a:p>
            <a:pPr marL="227013" marR="0" lvl="0" indent="-2270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Subsurface intakes avoids all impacts to marine life</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7966" y="3563978"/>
            <a:ext cx="6522519" cy="2781234"/>
          </a:xfrm>
          <a:prstGeom prst="rect">
            <a:avLst/>
          </a:prstGeom>
          <a:noFill/>
          <a:ln w="88900" cap="sq">
            <a:noFill/>
            <a:miter lim="800000"/>
          </a:ln>
          <a:effectLst/>
          <a:scene3d>
            <a:camera prst="orthographicFront"/>
            <a:lightRig rig="twoPt" dir="t">
              <a:rot lat="0" lon="0" rev="7200000"/>
            </a:lightRig>
          </a:scene3d>
          <a:sp3d>
            <a:bevelT w="0" h="0"/>
            <a:contourClr>
              <a:srgbClr val="FFFFFF"/>
            </a:contourClr>
          </a:sp3d>
        </p:spPr>
      </p:pic>
      <p:pic>
        <p:nvPicPr>
          <p:cNvPr id="11" name="Picture 10">
            <a:extLst>
              <a:ext uri="{FF2B5EF4-FFF2-40B4-BE49-F238E27FC236}">
                <a16:creationId xmlns:a16="http://schemas.microsoft.com/office/drawing/2014/main" id="{78ED2060-D58E-8592-7BD8-1FFAA04FA1B0}"/>
              </a:ext>
            </a:extLst>
          </p:cNvPr>
          <p:cNvPicPr>
            <a:picLocks noChangeAspect="1"/>
          </p:cNvPicPr>
          <p:nvPr/>
        </p:nvPicPr>
        <p:blipFill>
          <a:blip r:embed="rId4"/>
          <a:stretch>
            <a:fillRect/>
          </a:stretch>
        </p:blipFill>
        <p:spPr>
          <a:xfrm>
            <a:off x="8022501" y="1017142"/>
            <a:ext cx="3889438" cy="5083833"/>
          </a:xfrm>
          <a:prstGeom prst="rect">
            <a:avLst/>
          </a:prstGeom>
        </p:spPr>
      </p:pic>
    </p:spTree>
    <p:extLst>
      <p:ext uri="{BB962C8B-B14F-4D97-AF65-F5344CB8AC3E}">
        <p14:creationId xmlns:p14="http://schemas.microsoft.com/office/powerpoint/2010/main" val="428121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118"/>
            <a:ext cx="11353800" cy="624468"/>
          </a:xfrm>
        </p:spPr>
        <p:txBody>
          <a:bodyPr vert="horz" lIns="91440" tIns="45720" rIns="91440" bIns="45720" rtlCol="0" anchor="ctr">
            <a:noAutofit/>
          </a:bodyPr>
          <a:lstStyle/>
          <a:p>
            <a:r>
              <a:rPr lang="en-US" sz="2800" b="1" dirty="0">
                <a:latin typeface="Avenir Black" panose="02000503020000020003" pitchFamily="2" charset="0"/>
              </a:rPr>
              <a:t>State Ocean Plan Preferred Methods: Commingled Discharge</a:t>
            </a:r>
          </a:p>
        </p:txBody>
      </p:sp>
      <p:sp>
        <p:nvSpPr>
          <p:cNvPr id="4" name="Content Placeholder 2"/>
          <p:cNvSpPr txBox="1">
            <a:spLocks/>
          </p:cNvSpPr>
          <p:nvPr/>
        </p:nvSpPr>
        <p:spPr>
          <a:xfrm>
            <a:off x="2112674" y="1762541"/>
            <a:ext cx="7886701" cy="4627132"/>
          </a:xfrm>
          <a:prstGeom prst="rect">
            <a:avLst/>
          </a:prstGeom>
        </p:spPr>
        <p:txBody>
          <a:bodyPr/>
          <a:lstStyle>
            <a:lvl1pPr marL="457200" indent="-457200" algn="l" defTabSz="914400" rtl="0" eaLnBrk="1" latinLnBrk="0" hangingPunct="1">
              <a:lnSpc>
                <a:spcPct val="90000"/>
              </a:lnSpc>
              <a:spcBef>
                <a:spcPts val="1000"/>
              </a:spcBef>
              <a:buClr>
                <a:srgbClr val="AFD24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AFD248"/>
              </a:buClr>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pic>
        <p:nvPicPr>
          <p:cNvPr id="8" name="Picture 7">
            <a:extLst>
              <a:ext uri="{FF2B5EF4-FFF2-40B4-BE49-F238E27FC236}">
                <a16:creationId xmlns:a16="http://schemas.microsoft.com/office/drawing/2014/main" id="{FF1E84E9-91E1-E6E4-A5F0-F69366399A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2140" r="26282"/>
          <a:stretch/>
        </p:blipFill>
        <p:spPr>
          <a:xfrm>
            <a:off x="6464208" y="966189"/>
            <a:ext cx="5421619" cy="4925622"/>
          </a:xfrm>
          <a:prstGeom prst="rect">
            <a:avLst/>
          </a:prstGeom>
          <a:noFill/>
          <a:ln w="88900" cap="sq">
            <a:noFill/>
            <a:miter lim="800000"/>
          </a:ln>
          <a:effectLst/>
          <a:scene3d>
            <a:camera prst="orthographicFront"/>
            <a:lightRig rig="twoPt" dir="t">
              <a:rot lat="0" lon="0" rev="7200000"/>
            </a:lightRig>
          </a:scene3d>
          <a:sp3d>
            <a:bevelT w="0" h="0"/>
            <a:contourClr>
              <a:srgbClr val="FFFFFF"/>
            </a:contourClr>
          </a:sp3d>
        </p:spPr>
      </p:pic>
      <p:sp>
        <p:nvSpPr>
          <p:cNvPr id="10" name="TextBox 9">
            <a:extLst>
              <a:ext uri="{FF2B5EF4-FFF2-40B4-BE49-F238E27FC236}">
                <a16:creationId xmlns:a16="http://schemas.microsoft.com/office/drawing/2014/main" id="{8ED40423-77A1-CB0F-9630-AAA2B9E776CA}"/>
              </a:ext>
            </a:extLst>
          </p:cNvPr>
          <p:cNvSpPr txBox="1"/>
          <p:nvPr/>
        </p:nvSpPr>
        <p:spPr>
          <a:xfrm>
            <a:off x="838200" y="925840"/>
            <a:ext cx="5357117" cy="36317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Black" panose="02000503020000020003" pitchFamily="2" charset="0"/>
                <a:ea typeface="+mn-ea"/>
                <a:cs typeface="+mn-cs"/>
              </a:rPr>
              <a:t>Commingled Discharge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Brine diluted with treated wastewater through existing San Juan Creek Ocean Outfall more than two miles offshore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Blended effluent would minimize impact on coastal and marine water quality</a:t>
            </a:r>
          </a:p>
        </p:txBody>
      </p:sp>
    </p:spTree>
    <p:extLst>
      <p:ext uri="{BB962C8B-B14F-4D97-AF65-F5344CB8AC3E}">
        <p14:creationId xmlns:p14="http://schemas.microsoft.com/office/powerpoint/2010/main" val="218115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11EA90-C306-C4A9-155B-26DE6FC0E6CE}"/>
              </a:ext>
            </a:extLst>
          </p:cNvPr>
          <p:cNvSpPr/>
          <p:nvPr/>
        </p:nvSpPr>
        <p:spPr>
          <a:xfrm>
            <a:off x="161778" y="6457071"/>
            <a:ext cx="3774700" cy="4009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5802A48-0156-F716-C662-42B6F7D9D468}"/>
              </a:ext>
            </a:extLst>
          </p:cNvPr>
          <p:cNvPicPr>
            <a:picLocks noChangeAspect="1"/>
          </p:cNvPicPr>
          <p:nvPr/>
        </p:nvPicPr>
        <p:blipFill>
          <a:blip r:embed="rId3"/>
          <a:stretch>
            <a:fillRect/>
          </a:stretch>
        </p:blipFill>
        <p:spPr>
          <a:xfrm>
            <a:off x="2035231" y="874037"/>
            <a:ext cx="8149424" cy="5915230"/>
          </a:xfrm>
          <a:prstGeom prst="rect">
            <a:avLst/>
          </a:prstGeom>
        </p:spPr>
      </p:pic>
      <p:sp>
        <p:nvSpPr>
          <p:cNvPr id="2" name="Title 1">
            <a:extLst>
              <a:ext uri="{FF2B5EF4-FFF2-40B4-BE49-F238E27FC236}">
                <a16:creationId xmlns:a16="http://schemas.microsoft.com/office/drawing/2014/main" id="{DA4AE22D-D997-4864-B009-54EFEA22386D}"/>
              </a:ext>
            </a:extLst>
          </p:cNvPr>
          <p:cNvSpPr>
            <a:spLocks noGrp="1"/>
          </p:cNvSpPr>
          <p:nvPr>
            <p:ph type="title"/>
          </p:nvPr>
        </p:nvSpPr>
        <p:spPr/>
        <p:txBody>
          <a:bodyPr vert="horz" lIns="91440" tIns="45720" rIns="91440" bIns="45720" rtlCol="0" anchor="ctr">
            <a:noAutofit/>
          </a:bodyPr>
          <a:lstStyle/>
          <a:p>
            <a:r>
              <a:rPr lang="en-US" sz="2800" b="1" dirty="0">
                <a:latin typeface="Avenir Black" panose="02000503020000020003" pitchFamily="2" charset="0"/>
              </a:rPr>
              <a:t>Modified Project – Reduced Footprint and Impacts</a:t>
            </a:r>
            <a:endParaRPr lang="en-US" sz="2800" b="1" dirty="0">
              <a:solidFill>
                <a:srgbClr val="FF0000"/>
              </a:solidFill>
              <a:latin typeface="Avenir Black" panose="02000503020000020003" pitchFamily="2" charset="0"/>
            </a:endParaRPr>
          </a:p>
        </p:txBody>
      </p:sp>
      <p:cxnSp>
        <p:nvCxnSpPr>
          <p:cNvPr id="12" name="Straight Arrow Connector 11">
            <a:extLst>
              <a:ext uri="{FF2B5EF4-FFF2-40B4-BE49-F238E27FC236}">
                <a16:creationId xmlns:a16="http://schemas.microsoft.com/office/drawing/2014/main" id="{29007C16-3872-445C-B0DB-B26B654D31C9}"/>
              </a:ext>
            </a:extLst>
          </p:cNvPr>
          <p:cNvCxnSpPr>
            <a:cxnSpLocks/>
          </p:cNvCxnSpPr>
          <p:nvPr/>
        </p:nvCxnSpPr>
        <p:spPr>
          <a:xfrm flipV="1">
            <a:off x="10334101" y="6006123"/>
            <a:ext cx="0" cy="317662"/>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235BED4-1CDE-3552-6C59-0D3182739574}"/>
              </a:ext>
            </a:extLst>
          </p:cNvPr>
          <p:cNvSpPr txBox="1"/>
          <p:nvPr/>
        </p:nvSpPr>
        <p:spPr>
          <a:xfrm>
            <a:off x="3394731" y="6029334"/>
            <a:ext cx="1933461" cy="64633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EXISTING SAN JUAN CREEK TWO-MILE OCEAN OUTFALL</a:t>
            </a:r>
          </a:p>
        </p:txBody>
      </p:sp>
      <p:sp>
        <p:nvSpPr>
          <p:cNvPr id="21" name="TextBox 20">
            <a:extLst>
              <a:ext uri="{FF2B5EF4-FFF2-40B4-BE49-F238E27FC236}">
                <a16:creationId xmlns:a16="http://schemas.microsoft.com/office/drawing/2014/main" id="{9867B6A0-FC8A-DC7B-3C25-7F5C98BC407C}"/>
              </a:ext>
            </a:extLst>
          </p:cNvPr>
          <p:cNvSpPr txBox="1"/>
          <p:nvPr/>
        </p:nvSpPr>
        <p:spPr>
          <a:xfrm rot="1186863">
            <a:off x="7332601" y="5356186"/>
            <a:ext cx="2389410"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DSB SOUTH DAY USE AREA</a:t>
            </a:r>
          </a:p>
        </p:txBody>
      </p:sp>
      <p:sp>
        <p:nvSpPr>
          <p:cNvPr id="23" name="TextBox 22">
            <a:extLst>
              <a:ext uri="{FF2B5EF4-FFF2-40B4-BE49-F238E27FC236}">
                <a16:creationId xmlns:a16="http://schemas.microsoft.com/office/drawing/2014/main" id="{907C82C8-3EDB-7697-0CC2-7285B59012B1}"/>
              </a:ext>
            </a:extLst>
          </p:cNvPr>
          <p:cNvSpPr txBox="1"/>
          <p:nvPr/>
        </p:nvSpPr>
        <p:spPr>
          <a:xfrm>
            <a:off x="3280934" y="2759275"/>
            <a:ext cx="1293823"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JBL WASTEWATER TREATMENT PLANT</a:t>
            </a:r>
          </a:p>
        </p:txBody>
      </p:sp>
      <p:sp>
        <p:nvSpPr>
          <p:cNvPr id="24" name="TextBox 23">
            <a:extLst>
              <a:ext uri="{FF2B5EF4-FFF2-40B4-BE49-F238E27FC236}">
                <a16:creationId xmlns:a16="http://schemas.microsoft.com/office/drawing/2014/main" id="{9DB1BC7F-4E72-24EB-1034-5F65FC962C61}"/>
              </a:ext>
            </a:extLst>
          </p:cNvPr>
          <p:cNvSpPr txBox="1"/>
          <p:nvPr/>
        </p:nvSpPr>
        <p:spPr>
          <a:xfrm>
            <a:off x="6294515" y="3537889"/>
            <a:ext cx="1497040" cy="64633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NEW RAW WATER CONVEYANCE PIPELINE</a:t>
            </a:r>
          </a:p>
        </p:txBody>
      </p:sp>
      <p:sp>
        <p:nvSpPr>
          <p:cNvPr id="25" name="TextBox 24">
            <a:extLst>
              <a:ext uri="{FF2B5EF4-FFF2-40B4-BE49-F238E27FC236}">
                <a16:creationId xmlns:a16="http://schemas.microsoft.com/office/drawing/2014/main" id="{63DA71A7-859E-6B0F-3676-B74D22761967}"/>
              </a:ext>
            </a:extLst>
          </p:cNvPr>
          <p:cNvSpPr txBox="1"/>
          <p:nvPr/>
        </p:nvSpPr>
        <p:spPr>
          <a:xfrm>
            <a:off x="2831937" y="4774917"/>
            <a:ext cx="1125588" cy="646331"/>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DSB NORTH DAY USE AREA</a:t>
            </a:r>
          </a:p>
        </p:txBody>
      </p:sp>
      <p:sp>
        <p:nvSpPr>
          <p:cNvPr id="26" name="TextBox 25">
            <a:extLst>
              <a:ext uri="{FF2B5EF4-FFF2-40B4-BE49-F238E27FC236}">
                <a16:creationId xmlns:a16="http://schemas.microsoft.com/office/drawing/2014/main" id="{D9EB9B6A-5ECE-5444-5088-3529BE5B1F93}"/>
              </a:ext>
            </a:extLst>
          </p:cNvPr>
          <p:cNvSpPr txBox="1"/>
          <p:nvPr/>
        </p:nvSpPr>
        <p:spPr>
          <a:xfrm rot="266109">
            <a:off x="3400929" y="1749442"/>
            <a:ext cx="2616868" cy="26161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JOINT TRANSMISSION MAIN </a:t>
            </a:r>
          </a:p>
        </p:txBody>
      </p:sp>
      <p:sp>
        <p:nvSpPr>
          <p:cNvPr id="27" name="TextBox 26">
            <a:extLst>
              <a:ext uri="{FF2B5EF4-FFF2-40B4-BE49-F238E27FC236}">
                <a16:creationId xmlns:a16="http://schemas.microsoft.com/office/drawing/2014/main" id="{2A7FFB1A-3DB1-408F-BF08-97EDEBCCD814}"/>
              </a:ext>
            </a:extLst>
          </p:cNvPr>
          <p:cNvSpPr txBox="1"/>
          <p:nvPr/>
        </p:nvSpPr>
        <p:spPr>
          <a:xfrm>
            <a:off x="4187515" y="903766"/>
            <a:ext cx="3672959" cy="26161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WATER IMPORTATION PIPELINE</a:t>
            </a:r>
          </a:p>
        </p:txBody>
      </p:sp>
      <p:sp>
        <p:nvSpPr>
          <p:cNvPr id="28" name="TextBox 27">
            <a:extLst>
              <a:ext uri="{FF2B5EF4-FFF2-40B4-BE49-F238E27FC236}">
                <a16:creationId xmlns:a16="http://schemas.microsoft.com/office/drawing/2014/main" id="{414ACDF0-F36E-76DF-0C4B-9A3587646366}"/>
              </a:ext>
            </a:extLst>
          </p:cNvPr>
          <p:cNvSpPr txBox="1"/>
          <p:nvPr/>
        </p:nvSpPr>
        <p:spPr>
          <a:xfrm>
            <a:off x="5275475" y="4574863"/>
            <a:ext cx="1497040"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DSB CAMPGROUND</a:t>
            </a:r>
          </a:p>
        </p:txBody>
      </p:sp>
      <p:sp>
        <p:nvSpPr>
          <p:cNvPr id="29" name="TextBox 28">
            <a:extLst>
              <a:ext uri="{FF2B5EF4-FFF2-40B4-BE49-F238E27FC236}">
                <a16:creationId xmlns:a16="http://schemas.microsoft.com/office/drawing/2014/main" id="{4DF59B83-468A-0DA0-2303-94FE9A1E050E}"/>
              </a:ext>
            </a:extLst>
          </p:cNvPr>
          <p:cNvSpPr txBox="1"/>
          <p:nvPr/>
        </p:nvSpPr>
        <p:spPr>
          <a:xfrm>
            <a:off x="5186038" y="5677235"/>
            <a:ext cx="1933461"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SLANT WELLS</a:t>
            </a:r>
          </a:p>
        </p:txBody>
      </p:sp>
      <p:pic>
        <p:nvPicPr>
          <p:cNvPr id="32" name="Picture 31">
            <a:extLst>
              <a:ext uri="{FF2B5EF4-FFF2-40B4-BE49-F238E27FC236}">
                <a16:creationId xmlns:a16="http://schemas.microsoft.com/office/drawing/2014/main" id="{BE4643AD-39DD-F6DE-6064-2ACF4C2D73F8}"/>
              </a:ext>
            </a:extLst>
          </p:cNvPr>
          <p:cNvPicPr>
            <a:picLocks noChangeAspect="1"/>
          </p:cNvPicPr>
          <p:nvPr/>
        </p:nvPicPr>
        <p:blipFill>
          <a:blip r:embed="rId4"/>
          <a:stretch>
            <a:fillRect/>
          </a:stretch>
        </p:blipFill>
        <p:spPr>
          <a:xfrm>
            <a:off x="9219676" y="1112782"/>
            <a:ext cx="2228850" cy="2794635"/>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95F48A9D-02C9-2522-5E57-D70B92ABAD54}"/>
              </a:ext>
            </a:extLst>
          </p:cNvPr>
          <p:cNvSpPr txBox="1"/>
          <p:nvPr/>
        </p:nvSpPr>
        <p:spPr>
          <a:xfrm>
            <a:off x="9626876" y="6457071"/>
            <a:ext cx="417173"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N</a:t>
            </a:r>
          </a:p>
        </p:txBody>
      </p:sp>
      <p:cxnSp>
        <p:nvCxnSpPr>
          <p:cNvPr id="4" name="Straight Arrow Connector 3">
            <a:extLst>
              <a:ext uri="{FF2B5EF4-FFF2-40B4-BE49-F238E27FC236}">
                <a16:creationId xmlns:a16="http://schemas.microsoft.com/office/drawing/2014/main" id="{657D3D9E-2918-0554-49FC-3F237EBB4132}"/>
              </a:ext>
            </a:extLst>
          </p:cNvPr>
          <p:cNvCxnSpPr>
            <a:cxnSpLocks/>
          </p:cNvCxnSpPr>
          <p:nvPr/>
        </p:nvCxnSpPr>
        <p:spPr>
          <a:xfrm flipV="1">
            <a:off x="9830574" y="6164954"/>
            <a:ext cx="4888" cy="317662"/>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B290FE-FB3A-D772-6354-3F7B6A216938}"/>
              </a:ext>
            </a:extLst>
          </p:cNvPr>
          <p:cNvSpPr txBox="1"/>
          <p:nvPr/>
        </p:nvSpPr>
        <p:spPr>
          <a:xfrm>
            <a:off x="4588096" y="2282221"/>
            <a:ext cx="978785" cy="83099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SCWD OWNED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FACILITY SITE </a:t>
            </a:r>
          </a:p>
        </p:txBody>
      </p:sp>
    </p:spTree>
    <p:extLst>
      <p:ext uri="{BB962C8B-B14F-4D97-AF65-F5344CB8AC3E}">
        <p14:creationId xmlns:p14="http://schemas.microsoft.com/office/powerpoint/2010/main" val="8136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15EF-88D2-4826-8716-B950D464B5FE}"/>
              </a:ext>
            </a:extLst>
          </p:cNvPr>
          <p:cNvSpPr>
            <a:spLocks noGrp="1"/>
          </p:cNvSpPr>
          <p:nvPr>
            <p:ph type="title"/>
          </p:nvPr>
        </p:nvSpPr>
        <p:spPr/>
        <p:txBody>
          <a:bodyPr vert="horz" lIns="91440" tIns="45720" rIns="91440" bIns="45720" rtlCol="0" anchor="ctr">
            <a:noAutofit/>
          </a:bodyPr>
          <a:lstStyle/>
          <a:p>
            <a:r>
              <a:rPr lang="en-US" sz="2800" b="1" dirty="0">
                <a:latin typeface="Avenir Black" panose="02000503020000020003" pitchFamily="2" charset="0"/>
              </a:rPr>
              <a:t>Project Cost</a:t>
            </a:r>
          </a:p>
        </p:txBody>
      </p:sp>
      <p:grpSp>
        <p:nvGrpSpPr>
          <p:cNvPr id="16" name="Group 15">
            <a:extLst>
              <a:ext uri="{FF2B5EF4-FFF2-40B4-BE49-F238E27FC236}">
                <a16:creationId xmlns:a16="http://schemas.microsoft.com/office/drawing/2014/main" id="{72128391-1BA8-A881-09DB-B66BC30A4A6C}"/>
              </a:ext>
            </a:extLst>
          </p:cNvPr>
          <p:cNvGrpSpPr/>
          <p:nvPr/>
        </p:nvGrpSpPr>
        <p:grpSpPr>
          <a:xfrm>
            <a:off x="1828846" y="4759050"/>
            <a:ext cx="8498541" cy="916748"/>
            <a:chOff x="1333500" y="3852149"/>
            <a:chExt cx="9201555" cy="1128412"/>
          </a:xfrm>
        </p:grpSpPr>
        <p:sp>
          <p:nvSpPr>
            <p:cNvPr id="17" name="Rectangle 16">
              <a:extLst>
                <a:ext uri="{FF2B5EF4-FFF2-40B4-BE49-F238E27FC236}">
                  <a16:creationId xmlns:a16="http://schemas.microsoft.com/office/drawing/2014/main" id="{A8613B4C-B021-FF04-6FE7-BCFA4162619F}"/>
                </a:ext>
              </a:extLst>
            </p:cNvPr>
            <p:cNvSpPr/>
            <p:nvPr/>
          </p:nvSpPr>
          <p:spPr>
            <a:xfrm>
              <a:off x="1333500" y="3852152"/>
              <a:ext cx="1994170" cy="1128409"/>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Grants Received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$32.4 Million</a:t>
              </a:r>
            </a:p>
          </p:txBody>
        </p:sp>
        <p:sp>
          <p:nvSpPr>
            <p:cNvPr id="18" name="Rectangle 17">
              <a:extLst>
                <a:ext uri="{FF2B5EF4-FFF2-40B4-BE49-F238E27FC236}">
                  <a16:creationId xmlns:a16="http://schemas.microsoft.com/office/drawing/2014/main" id="{1C3F60C6-9942-B1F8-5416-964BB942732C}"/>
                </a:ext>
              </a:extLst>
            </p:cNvPr>
            <p:cNvSpPr/>
            <p:nvPr/>
          </p:nvSpPr>
          <p:spPr>
            <a:xfrm>
              <a:off x="3327670" y="3852149"/>
              <a:ext cx="1224875" cy="1128409"/>
            </a:xfrm>
            <a:prstGeom prst="rect">
              <a:avLst/>
            </a:prstGeom>
            <a:pattFill prst="wdUpDiag">
              <a:fgClr>
                <a:srgbClr val="C5E2F1"/>
              </a:fgClr>
              <a:bgClr>
                <a:schemeClr val="bg1"/>
              </a:bgClr>
            </a:pattFill>
            <a:ln cmpd="dbl">
              <a:solidFill>
                <a:schemeClr val="accent1">
                  <a:shade val="50000"/>
                  <a:alpha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Potential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Grants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~$10 Million</a:t>
              </a:r>
            </a:p>
          </p:txBody>
        </p:sp>
        <p:sp>
          <p:nvSpPr>
            <p:cNvPr id="19" name="Rectangle 18">
              <a:extLst>
                <a:ext uri="{FF2B5EF4-FFF2-40B4-BE49-F238E27FC236}">
                  <a16:creationId xmlns:a16="http://schemas.microsoft.com/office/drawing/2014/main" id="{B70A1DC8-B8B5-EADB-889E-D81434916506}"/>
                </a:ext>
              </a:extLst>
            </p:cNvPr>
            <p:cNvSpPr/>
            <p:nvPr/>
          </p:nvSpPr>
          <p:spPr>
            <a:xfrm>
              <a:off x="4552545" y="3852149"/>
              <a:ext cx="5982510" cy="1128409"/>
            </a:xfrm>
            <a:prstGeom prst="rect">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venir Medium" panose="02000503020000020003" pitchFamily="2" charset="0"/>
                  <a:ea typeface="+mn-ea"/>
                  <a:cs typeface="+mn-cs"/>
                </a:rPr>
                <a:t>$97.6 Million</a:t>
              </a:r>
            </a:p>
          </p:txBody>
        </p:sp>
      </p:grpSp>
      <p:sp>
        <p:nvSpPr>
          <p:cNvPr id="20" name="TextBox 19">
            <a:extLst>
              <a:ext uri="{FF2B5EF4-FFF2-40B4-BE49-F238E27FC236}">
                <a16:creationId xmlns:a16="http://schemas.microsoft.com/office/drawing/2014/main" id="{2CF79046-FD56-A41A-B91E-D6C249349AE0}"/>
              </a:ext>
            </a:extLst>
          </p:cNvPr>
          <p:cNvSpPr txBox="1"/>
          <p:nvPr/>
        </p:nvSpPr>
        <p:spPr>
          <a:xfrm>
            <a:off x="3585003" y="4141329"/>
            <a:ext cx="502199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Capital Cost $140 Million</a:t>
            </a:r>
          </a:p>
        </p:txBody>
      </p:sp>
      <p:grpSp>
        <p:nvGrpSpPr>
          <p:cNvPr id="31" name="Group 30">
            <a:extLst>
              <a:ext uri="{FF2B5EF4-FFF2-40B4-BE49-F238E27FC236}">
                <a16:creationId xmlns:a16="http://schemas.microsoft.com/office/drawing/2014/main" id="{E0D2FAAA-B85C-9AEF-991E-82AB4BAD2BA3}"/>
              </a:ext>
            </a:extLst>
          </p:cNvPr>
          <p:cNvGrpSpPr/>
          <p:nvPr/>
        </p:nvGrpSpPr>
        <p:grpSpPr>
          <a:xfrm>
            <a:off x="1822121" y="4402940"/>
            <a:ext cx="2203027" cy="356111"/>
            <a:chOff x="298121" y="4402939"/>
            <a:chExt cx="2037230" cy="356111"/>
          </a:xfrm>
        </p:grpSpPr>
        <p:cxnSp>
          <p:nvCxnSpPr>
            <p:cNvPr id="27" name="Straight Connector 26">
              <a:extLst>
                <a:ext uri="{FF2B5EF4-FFF2-40B4-BE49-F238E27FC236}">
                  <a16:creationId xmlns:a16="http://schemas.microsoft.com/office/drawing/2014/main" id="{C6092D18-4C9B-4184-B9F5-CE8BEA9FBC01}"/>
                </a:ext>
              </a:extLst>
            </p:cNvPr>
            <p:cNvCxnSpPr/>
            <p:nvPr/>
          </p:nvCxnSpPr>
          <p:spPr>
            <a:xfrm flipH="1">
              <a:off x="298121" y="4402939"/>
              <a:ext cx="2037230" cy="0"/>
            </a:xfrm>
            <a:prstGeom prst="line">
              <a:avLst/>
            </a:prstGeom>
            <a:ln w="127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E928A87-EC48-C6F3-21AC-A6EA9B65B76D}"/>
                </a:ext>
              </a:extLst>
            </p:cNvPr>
            <p:cNvCxnSpPr>
              <a:cxnSpLocks/>
            </p:cNvCxnSpPr>
            <p:nvPr/>
          </p:nvCxnSpPr>
          <p:spPr>
            <a:xfrm>
              <a:off x="304845" y="4402939"/>
              <a:ext cx="0" cy="356111"/>
            </a:xfrm>
            <a:prstGeom prst="line">
              <a:avLst/>
            </a:prstGeom>
            <a:ln w="12700">
              <a:solidFill>
                <a:srgbClr val="006699"/>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5D967B58-D6AA-C5DA-988A-774CDED1DBA7}"/>
              </a:ext>
            </a:extLst>
          </p:cNvPr>
          <p:cNvGrpSpPr/>
          <p:nvPr/>
        </p:nvGrpSpPr>
        <p:grpSpPr>
          <a:xfrm flipH="1">
            <a:off x="8166848" y="4402939"/>
            <a:ext cx="2170805" cy="356111"/>
            <a:chOff x="298121" y="4402939"/>
            <a:chExt cx="2037230" cy="356111"/>
          </a:xfrm>
        </p:grpSpPr>
        <p:cxnSp>
          <p:nvCxnSpPr>
            <p:cNvPr id="33" name="Straight Connector 32">
              <a:extLst>
                <a:ext uri="{FF2B5EF4-FFF2-40B4-BE49-F238E27FC236}">
                  <a16:creationId xmlns:a16="http://schemas.microsoft.com/office/drawing/2014/main" id="{67CDE157-7F6E-5702-6CB2-60054B88F6D7}"/>
                </a:ext>
              </a:extLst>
            </p:cNvPr>
            <p:cNvCxnSpPr/>
            <p:nvPr/>
          </p:nvCxnSpPr>
          <p:spPr>
            <a:xfrm flipH="1">
              <a:off x="298121" y="4402939"/>
              <a:ext cx="2037230" cy="0"/>
            </a:xfrm>
            <a:prstGeom prst="line">
              <a:avLst/>
            </a:prstGeom>
            <a:ln w="12700">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768977-CD2F-6A41-D3CA-35E774EB6AFD}"/>
                </a:ext>
              </a:extLst>
            </p:cNvPr>
            <p:cNvCxnSpPr>
              <a:cxnSpLocks/>
            </p:cNvCxnSpPr>
            <p:nvPr/>
          </p:nvCxnSpPr>
          <p:spPr>
            <a:xfrm>
              <a:off x="304845" y="4402939"/>
              <a:ext cx="0" cy="356111"/>
            </a:xfrm>
            <a:prstGeom prst="line">
              <a:avLst/>
            </a:prstGeom>
            <a:ln w="12700">
              <a:solidFill>
                <a:srgbClr val="006699"/>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D04C2606-54B6-9995-2CB6-72F98D0BF753}"/>
              </a:ext>
            </a:extLst>
          </p:cNvPr>
          <p:cNvSpPr txBox="1"/>
          <p:nvPr/>
        </p:nvSpPr>
        <p:spPr>
          <a:xfrm>
            <a:off x="1582565" y="779242"/>
            <a:ext cx="380636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Grants Secured:</a:t>
            </a:r>
          </a:p>
        </p:txBody>
      </p:sp>
      <p:sp>
        <p:nvSpPr>
          <p:cNvPr id="39" name="TextBox 38">
            <a:extLst>
              <a:ext uri="{FF2B5EF4-FFF2-40B4-BE49-F238E27FC236}">
                <a16:creationId xmlns:a16="http://schemas.microsoft.com/office/drawing/2014/main" id="{0FC6E17E-665C-0D20-71B0-C245F187DF00}"/>
              </a:ext>
            </a:extLst>
          </p:cNvPr>
          <p:cNvSpPr txBox="1"/>
          <p:nvPr/>
        </p:nvSpPr>
        <p:spPr>
          <a:xfrm>
            <a:off x="1609224" y="1475354"/>
            <a:ext cx="2669241" cy="1585049"/>
          </a:xfrm>
          <a:prstGeom prst="rect">
            <a:avLst/>
          </a:prstGeom>
          <a:noFill/>
        </p:spPr>
        <p:txBody>
          <a:bodyPr wrap="square">
            <a:spAutoFit/>
          </a:bodyPr>
          <a:lstStyle/>
          <a:p>
            <a:pPr marL="9525"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California Department of </a:t>
            </a:r>
            <a:b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b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Water Resources Desalination Construction Grant </a:t>
            </a:r>
          </a:p>
          <a:p>
            <a:pPr marL="9525"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28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Calibri" panose="020F0502020204030204" pitchFamily="34" charset="0"/>
              </a:rPr>
              <a:t>$10M</a:t>
            </a:r>
          </a:p>
        </p:txBody>
      </p:sp>
      <p:sp>
        <p:nvSpPr>
          <p:cNvPr id="40" name="object 3">
            <a:extLst>
              <a:ext uri="{FF2B5EF4-FFF2-40B4-BE49-F238E27FC236}">
                <a16:creationId xmlns:a16="http://schemas.microsoft.com/office/drawing/2014/main" id="{69DE234E-3323-2B8B-5006-3D20E4D2660D}"/>
              </a:ext>
            </a:extLst>
          </p:cNvPr>
          <p:cNvSpPr txBox="1"/>
          <p:nvPr/>
        </p:nvSpPr>
        <p:spPr>
          <a:xfrm>
            <a:off x="4898640" y="1567687"/>
            <a:ext cx="3152682" cy="1492716"/>
          </a:xfrm>
          <a:prstGeom prst="rect">
            <a:avLst/>
          </a:prstGeom>
        </p:spPr>
        <p:txBody>
          <a:bodyPr vert="horz" wrap="square" lIns="0" tIns="0" rIns="0" bIns="0" rtlCol="0">
            <a:spAutoFit/>
          </a:bodyPr>
          <a:lstStyle/>
          <a:p>
            <a:pPr marL="9525"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US Bureau of Reclamation                         Water Infrastructure Improvement for the Nation (WIIN) Act Grants (Sponsor: Congressman Levin)</a:t>
            </a:r>
          </a:p>
          <a:p>
            <a:pPr marL="228600"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28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Calibri" panose="020F0502020204030204" pitchFamily="34" charset="0"/>
              </a:rPr>
              <a:t>$20M</a:t>
            </a:r>
          </a:p>
        </p:txBody>
      </p:sp>
      <p:sp>
        <p:nvSpPr>
          <p:cNvPr id="41" name="object 3">
            <a:extLst>
              <a:ext uri="{FF2B5EF4-FFF2-40B4-BE49-F238E27FC236}">
                <a16:creationId xmlns:a16="http://schemas.microsoft.com/office/drawing/2014/main" id="{1FF27E09-8F6B-F854-1D8D-6275DD9757B3}"/>
              </a:ext>
            </a:extLst>
          </p:cNvPr>
          <p:cNvSpPr txBox="1"/>
          <p:nvPr/>
        </p:nvSpPr>
        <p:spPr>
          <a:xfrm>
            <a:off x="8671497" y="2060129"/>
            <a:ext cx="2443512" cy="1000274"/>
          </a:xfrm>
          <a:prstGeom prst="rect">
            <a:avLst/>
          </a:prstGeom>
        </p:spPr>
        <p:txBody>
          <a:bodyPr vert="horz" wrap="square" lIns="0" tIns="0" rIns="0" bIns="0" rtlCol="0">
            <a:spAutoFit/>
          </a:bodyPr>
          <a:lstStyle/>
          <a:p>
            <a:pPr marL="9525"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EPA Grant – Slant Well </a:t>
            </a:r>
            <a:b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b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(Sponsor: Senator Padilla) </a:t>
            </a:r>
          </a:p>
          <a:p>
            <a:pPr marL="230187" marR="0" lvl="1" indent="0" algn="ctr" defTabSz="4572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Calibri" panose="020F0502020204030204" pitchFamily="34" charset="0"/>
              </a:rPr>
              <a:t>$2.4M</a:t>
            </a:r>
          </a:p>
        </p:txBody>
      </p:sp>
      <p:sp>
        <p:nvSpPr>
          <p:cNvPr id="42" name="TextBox 41">
            <a:extLst>
              <a:ext uri="{FF2B5EF4-FFF2-40B4-BE49-F238E27FC236}">
                <a16:creationId xmlns:a16="http://schemas.microsoft.com/office/drawing/2014/main" id="{06598D8B-2B82-46ED-C34C-06648187AF55}"/>
              </a:ext>
            </a:extLst>
          </p:cNvPr>
          <p:cNvSpPr txBox="1"/>
          <p:nvPr/>
        </p:nvSpPr>
        <p:spPr>
          <a:xfrm>
            <a:off x="1640992" y="3385421"/>
            <a:ext cx="8940771" cy="338554"/>
          </a:xfrm>
          <a:prstGeom prst="rect">
            <a:avLst/>
          </a:prstGeom>
          <a:noFill/>
        </p:spPr>
        <p:txBody>
          <a:bodyPr wrap="square">
            <a:spAutoFit/>
          </a:bodyPr>
          <a:lstStyle/>
          <a:p>
            <a:pPr marL="230187" marR="0" lvl="1" indent="0" algn="ctr" defTabSz="457200" rtl="0" eaLnBrk="1" fontAlgn="auto" latinLnBrk="0" hangingPunct="1">
              <a:lnSpc>
                <a:spcPct val="100000"/>
              </a:lnSpc>
              <a:spcBef>
                <a:spcPts val="0"/>
              </a:spcBef>
              <a:spcAft>
                <a:spcPts val="600"/>
              </a:spcAft>
              <a:buClrTx/>
              <a:buSzTx/>
              <a:buFontTx/>
              <a:buNone/>
              <a:tabLst/>
              <a:defRPr/>
            </a:pPr>
            <a:r>
              <a:rPr kumimoji="0" lang="en-US" sz="1600" b="0" i="1" u="none" strike="noStrike" kern="1200" cap="none" spc="0" normalizeH="0" baseline="0" noProof="0" dirty="0">
                <a:ln>
                  <a:noFill/>
                </a:ln>
                <a:solidFill>
                  <a:srgbClr val="006699"/>
                </a:solidFill>
                <a:effectLst/>
                <a:uLnTx/>
                <a:uFillTx/>
                <a:latin typeface="Avenir Medium" panose="02000603020000020003" pitchFamily="2" charset="0"/>
                <a:ea typeface="+mn-ea"/>
                <a:cs typeface="Calibri" panose="020F0502020204030204" pitchFamily="34" charset="0"/>
              </a:rPr>
              <a:t>SCWD will continue to pursue grants up to Federal Cap of $30M</a:t>
            </a:r>
          </a:p>
        </p:txBody>
      </p:sp>
      <p:pic>
        <p:nvPicPr>
          <p:cNvPr id="44" name="Graphic 43" descr="Add with solid fill">
            <a:extLst>
              <a:ext uri="{FF2B5EF4-FFF2-40B4-BE49-F238E27FC236}">
                <a16:creationId xmlns:a16="http://schemas.microsoft.com/office/drawing/2014/main" id="{658DD4FE-DA2A-9392-D69F-62034E5520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93102" y="2343632"/>
            <a:ext cx="369332" cy="369332"/>
          </a:xfrm>
          <a:prstGeom prst="rect">
            <a:avLst/>
          </a:prstGeom>
        </p:spPr>
      </p:pic>
      <p:pic>
        <p:nvPicPr>
          <p:cNvPr id="45" name="Graphic 44" descr="Add with solid fill">
            <a:extLst>
              <a:ext uri="{FF2B5EF4-FFF2-40B4-BE49-F238E27FC236}">
                <a16:creationId xmlns:a16="http://schemas.microsoft.com/office/drawing/2014/main" id="{88F8FD6D-ED1A-496B-E879-BD967D21C5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7850" y="2343632"/>
            <a:ext cx="369332" cy="369332"/>
          </a:xfrm>
          <a:prstGeom prst="rect">
            <a:avLst/>
          </a:prstGeom>
        </p:spPr>
      </p:pic>
    </p:spTree>
    <p:extLst>
      <p:ext uri="{BB962C8B-B14F-4D97-AF65-F5344CB8AC3E}">
        <p14:creationId xmlns:p14="http://schemas.microsoft.com/office/powerpoint/2010/main" val="256173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501785-B9CB-4737-AB4E-44F858BBF855}"/>
              </a:ext>
            </a:extLst>
          </p:cNvPr>
          <p:cNvSpPr>
            <a:spLocks noGrp="1"/>
          </p:cNvSpPr>
          <p:nvPr>
            <p:ph type="title"/>
          </p:nvPr>
        </p:nvSpPr>
        <p:spPr>
          <a:xfrm>
            <a:off x="838200" y="222900"/>
            <a:ext cx="10515600" cy="490904"/>
          </a:xfrm>
        </p:spPr>
        <p:txBody>
          <a:bodyPr vert="horz" wrap="square" lIns="91440" tIns="45720" rIns="91440" bIns="45720" rtlCol="0" anchor="ctr">
            <a:spAutoFit/>
          </a:bodyPr>
          <a:lstStyle/>
          <a:p>
            <a:pPr defTabSz="457200"/>
            <a:r>
              <a:rPr lang="en-US" sz="2800" b="1" dirty="0"/>
              <a:t> Doheny Ocean Desalination Customer Survey Findings</a:t>
            </a:r>
          </a:p>
        </p:txBody>
      </p:sp>
      <p:sp>
        <p:nvSpPr>
          <p:cNvPr id="8" name="Content Placeholder 2">
            <a:extLst>
              <a:ext uri="{FF2B5EF4-FFF2-40B4-BE49-F238E27FC236}">
                <a16:creationId xmlns:a16="http://schemas.microsoft.com/office/drawing/2014/main" id="{4EF802A3-AE14-41DC-A97C-1A4FF963B34E}"/>
              </a:ext>
            </a:extLst>
          </p:cNvPr>
          <p:cNvSpPr txBox="1">
            <a:spLocks/>
          </p:cNvSpPr>
          <p:nvPr/>
        </p:nvSpPr>
        <p:spPr>
          <a:xfrm>
            <a:off x="724487" y="1412267"/>
            <a:ext cx="6799720" cy="4231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Results:</a:t>
            </a:r>
          </a:p>
          <a:p>
            <a:pPr marL="633413" marR="0" lvl="1" indent="-3429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74% favor Project after Description</a:t>
            </a:r>
          </a:p>
          <a:p>
            <a:pPr marL="633413" marR="0" lvl="1" indent="-3429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80% favor Project after Education</a:t>
            </a:r>
          </a:p>
          <a:p>
            <a:pPr marL="633413" marR="0" lvl="1" indent="-3429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72% favor Project after Critical Statements</a:t>
            </a:r>
          </a:p>
        </p:txBody>
      </p:sp>
      <p:sp>
        <p:nvSpPr>
          <p:cNvPr id="4" name="Content Placeholder 2">
            <a:extLst>
              <a:ext uri="{FF2B5EF4-FFF2-40B4-BE49-F238E27FC236}">
                <a16:creationId xmlns:a16="http://schemas.microsoft.com/office/drawing/2014/main" id="{04924EC9-59F1-F517-AEC7-A4AF4A270901}"/>
              </a:ext>
            </a:extLst>
          </p:cNvPr>
          <p:cNvSpPr txBox="1">
            <a:spLocks/>
          </p:cNvSpPr>
          <p:nvPr/>
        </p:nvSpPr>
        <p:spPr>
          <a:xfrm>
            <a:off x="1517024" y="3377156"/>
            <a:ext cx="4491890" cy="1115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Economic/Cost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Environment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Perceived unproven technology</a:t>
            </a:r>
            <a:endParaRPr kumimoji="0" lang="en-US" sz="200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graphicFrame>
        <p:nvGraphicFramePr>
          <p:cNvPr id="6" name="TextBox 3">
            <a:extLst>
              <a:ext uri="{FF2B5EF4-FFF2-40B4-BE49-F238E27FC236}">
                <a16:creationId xmlns:a16="http://schemas.microsoft.com/office/drawing/2014/main" id="{23955ED4-663C-0E85-B0F1-92029E8A4E85}"/>
              </a:ext>
            </a:extLst>
          </p:cNvPr>
          <p:cNvGraphicFramePr/>
          <p:nvPr/>
        </p:nvGraphicFramePr>
        <p:xfrm>
          <a:off x="8051610" y="1515989"/>
          <a:ext cx="3302190" cy="3602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Rounded Corners 13">
            <a:extLst>
              <a:ext uri="{FF2B5EF4-FFF2-40B4-BE49-F238E27FC236}">
                <a16:creationId xmlns:a16="http://schemas.microsoft.com/office/drawing/2014/main" id="{B7353156-A2D1-3324-D353-D870F7D18CE4}"/>
              </a:ext>
            </a:extLst>
          </p:cNvPr>
          <p:cNvSpPr/>
          <p:nvPr/>
        </p:nvSpPr>
        <p:spPr>
          <a:xfrm flipH="1">
            <a:off x="8489427" y="5152170"/>
            <a:ext cx="2426557" cy="1118001"/>
          </a:xfrm>
          <a:prstGeom prst="roundRect">
            <a:avLst/>
          </a:prstGeom>
          <a:solidFill>
            <a:schemeClr val="bg1"/>
          </a:solidFill>
          <a:ln w="539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Black" panose="02000503020000020003" pitchFamily="2" charset="0"/>
                <a:ea typeface="+mn-ea"/>
                <a:cs typeface="+mn-cs"/>
              </a:rPr>
              <a:t>SCWD Residential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Black" panose="02000503020000020003" pitchFamily="2" charset="0"/>
                <a:ea typeface="+mn-ea"/>
                <a:cs typeface="+mn-cs"/>
              </a:rPr>
              <a:t>Rate Impact: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Black" panose="02000503020000020003" pitchFamily="2" charset="0"/>
                <a:ea typeface="+mn-ea"/>
                <a:cs typeface="+mn-cs"/>
              </a:rPr>
              <a:t>~$2 more per month </a:t>
            </a:r>
            <a:br>
              <a:rPr kumimoji="0" lang="en-US" sz="1600" b="1" i="0" u="none" strike="noStrike" kern="1200" cap="none" spc="0" normalizeH="0" baseline="0" noProof="0" dirty="0">
                <a:ln>
                  <a:noFill/>
                </a:ln>
                <a:solidFill>
                  <a:prstClr val="black"/>
                </a:solidFill>
                <a:effectLst/>
                <a:uLnTx/>
                <a:uFillTx/>
                <a:latin typeface="Avenir Black" panose="02000503020000020003" pitchFamily="2" charset="0"/>
                <a:ea typeface="+mn-ea"/>
                <a:cs typeface="+mn-cs"/>
              </a:rPr>
            </a:br>
            <a:r>
              <a:rPr kumimoji="0" lang="en-US" sz="1600" b="1" i="0" u="none" strike="noStrike" kern="1200" cap="none" spc="0" normalizeH="0" baseline="0" noProof="0" dirty="0">
                <a:ln>
                  <a:noFill/>
                </a:ln>
                <a:solidFill>
                  <a:prstClr val="black"/>
                </a:solidFill>
                <a:effectLst/>
                <a:uLnTx/>
                <a:uFillTx/>
                <a:latin typeface="Avenir Black" panose="02000503020000020003" pitchFamily="2" charset="0"/>
                <a:ea typeface="+mn-ea"/>
                <a:cs typeface="+mn-cs"/>
              </a:rPr>
              <a:t>for 5 MGD Project</a:t>
            </a:r>
          </a:p>
        </p:txBody>
      </p:sp>
      <p:sp>
        <p:nvSpPr>
          <p:cNvPr id="13" name="TextBox 12">
            <a:extLst>
              <a:ext uri="{FF2B5EF4-FFF2-40B4-BE49-F238E27FC236}">
                <a16:creationId xmlns:a16="http://schemas.microsoft.com/office/drawing/2014/main" id="{4B17E498-3F62-C9CE-8402-D3B13E83C442}"/>
              </a:ext>
            </a:extLst>
          </p:cNvPr>
          <p:cNvSpPr txBox="1"/>
          <p:nvPr/>
        </p:nvSpPr>
        <p:spPr>
          <a:xfrm>
            <a:off x="724487" y="844785"/>
            <a:ext cx="10413776" cy="487634"/>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SCWD Customer Survey conducted d</a:t>
            </a:r>
            <a:r>
              <a:rPr kumimoji="0" lang="en-US" sz="2400" b="0" i="0" u="none" strike="noStrike" kern="1200" cap="none" spc="0" normalizeH="0" baseline="0" noProof="0" dirty="0" err="1">
                <a:ln>
                  <a:noFill/>
                </a:ln>
                <a:solidFill>
                  <a:prstClr val="black"/>
                </a:solidFill>
                <a:effectLst/>
                <a:uLnTx/>
                <a:uFillTx/>
                <a:latin typeface="Avenir Medium" panose="02000603020000020003" pitchFamily="2" charset="0"/>
                <a:ea typeface="+mn-ea"/>
                <a:cs typeface="+mn-cs"/>
              </a:rPr>
              <a:t>uring</a:t>
            </a:r>
            <a:r>
              <a:rPr kumimoji="0" lang="en-US" sz="24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 pandemic &amp; recession</a:t>
            </a:r>
          </a:p>
        </p:txBody>
      </p:sp>
      <p:pic>
        <p:nvPicPr>
          <p:cNvPr id="14" name="Picture 13">
            <a:extLst>
              <a:ext uri="{FF2B5EF4-FFF2-40B4-BE49-F238E27FC236}">
                <a16:creationId xmlns:a16="http://schemas.microsoft.com/office/drawing/2014/main" id="{D02513EB-4939-B915-31AF-4101CC3FDBB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26991" r="-496" b="-264"/>
          <a:stretch/>
        </p:blipFill>
        <p:spPr>
          <a:xfrm>
            <a:off x="2035249" y="4808363"/>
            <a:ext cx="2426556" cy="1274740"/>
          </a:xfrm>
          <a:prstGeom prst="rect">
            <a:avLst/>
          </a:prstGeom>
          <a:noFill/>
          <a:ln w="38100" cap="sq">
            <a:solidFill>
              <a:schemeClr val="bg1">
                <a:lumMod val="85000"/>
              </a:schemeClr>
            </a:solidFill>
            <a:miter lim="800000"/>
          </a:ln>
          <a:effectLst/>
          <a:scene3d>
            <a:camera prst="orthographicFront"/>
            <a:lightRig rig="twoPt" dir="t">
              <a:rot lat="0" lon="0" rev="7200000"/>
            </a:lightRig>
          </a:scene3d>
          <a:sp3d>
            <a:bevelT w="0" h="0"/>
            <a:contourClr>
              <a:srgbClr val="FFFFFF"/>
            </a:contourClr>
          </a:sp3d>
        </p:spPr>
      </p:pic>
    </p:spTree>
    <p:extLst>
      <p:ext uri="{BB962C8B-B14F-4D97-AF65-F5344CB8AC3E}">
        <p14:creationId xmlns:p14="http://schemas.microsoft.com/office/powerpoint/2010/main" val="284864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2E2276-FAC3-B469-8574-2BD1A540B742}"/>
              </a:ext>
            </a:extLst>
          </p:cNvPr>
          <p:cNvSpPr txBox="1">
            <a:spLocks/>
          </p:cNvSpPr>
          <p:nvPr/>
        </p:nvSpPr>
        <p:spPr>
          <a:xfrm>
            <a:off x="590757" y="193899"/>
            <a:ext cx="11416685" cy="480131"/>
          </a:xfrm>
          <a:prstGeom prst="rect">
            <a:avLst/>
          </a:prstGeom>
        </p:spPr>
        <p:txBody>
          <a:bodyPr vert="horz" wrap="square" lIns="91440" tIns="45720" rIns="91440" bIns="45720" rtlCol="0" anchor="ctr">
            <a:spAutoFit/>
          </a:bodyPr>
          <a:lstStyle>
            <a:lvl1pPr>
              <a:lnSpc>
                <a:spcPct val="90000"/>
              </a:lnSpc>
              <a:spcBef>
                <a:spcPct val="0"/>
              </a:spcBef>
              <a:buNone/>
              <a:defRPr sz="2800" b="1">
                <a:solidFill>
                  <a:srgbClr val="006699"/>
                </a:solidFill>
                <a:latin typeface="Avenir Black" panose="020B0803020203020204" pitchFamily="34" charset="0"/>
                <a:ea typeface="+mj-ea"/>
                <a:cs typeface="+mj-cs"/>
              </a:defRPr>
            </a:lvl1pPr>
          </a:lstStyle>
          <a:p>
            <a:pPr defTabSz="457200"/>
            <a:r>
              <a:rPr lang="en-US" dirty="0"/>
              <a:t>PERMITTING - State Water Board and San Diego Regional Water Board</a:t>
            </a:r>
          </a:p>
        </p:txBody>
      </p:sp>
      <p:sp>
        <p:nvSpPr>
          <p:cNvPr id="2" name="TextBox 1">
            <a:extLst>
              <a:ext uri="{FF2B5EF4-FFF2-40B4-BE49-F238E27FC236}">
                <a16:creationId xmlns:a16="http://schemas.microsoft.com/office/drawing/2014/main" id="{10D5E26E-01C5-3E74-6710-15D9CAD0150D}"/>
              </a:ext>
            </a:extLst>
          </p:cNvPr>
          <p:cNvSpPr txBox="1"/>
          <p:nvPr/>
        </p:nvSpPr>
        <p:spPr>
          <a:xfrm>
            <a:off x="590757" y="973206"/>
            <a:ext cx="7010770"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Book" panose="02000503020000020003" pitchFamily="2" charset="0"/>
              </a:rPr>
              <a:t>PERMIT APPROVED on </a:t>
            </a:r>
            <a:r>
              <a:rPr lang="en-US" sz="2800" b="1" dirty="0">
                <a:latin typeface="Avenir Book" panose="02000503020000020003" pitchFamily="2" charset="0"/>
              </a:rPr>
              <a:t>March 9, 2022</a:t>
            </a:r>
          </a:p>
          <a:p>
            <a:pPr marL="285750" indent="-285750">
              <a:buFont typeface="Arial" panose="020B0604020202020204" pitchFamily="34" charset="0"/>
              <a:buChar char="•"/>
            </a:pPr>
            <a:r>
              <a:rPr lang="en-US" sz="2800" dirty="0">
                <a:latin typeface="Avenir Book" panose="02000503020000020003" pitchFamily="2" charset="0"/>
              </a:rPr>
              <a:t>Ocean Plan Compliance Determination</a:t>
            </a:r>
          </a:p>
          <a:p>
            <a:pPr marL="285750" indent="-285750">
              <a:buFont typeface="Arial" panose="020B0604020202020204" pitchFamily="34" charset="0"/>
              <a:buChar char="•"/>
            </a:pPr>
            <a:r>
              <a:rPr lang="en-US" sz="2800" dirty="0">
                <a:latin typeface="Avenir Book" panose="02000503020000020003" pitchFamily="2" charset="0"/>
              </a:rPr>
              <a:t>NPDES Discharge Permit</a:t>
            </a:r>
          </a:p>
          <a:p>
            <a:pPr marL="285750" indent="-285750">
              <a:buFont typeface="Arial" panose="020B0604020202020204" pitchFamily="34" charset="0"/>
              <a:buChar char="•"/>
            </a:pPr>
            <a:r>
              <a:rPr lang="en-US" sz="2800" dirty="0">
                <a:latin typeface="Avenir Book" panose="02000503020000020003" pitchFamily="2" charset="0"/>
              </a:rPr>
              <a:t>Mitigation</a:t>
            </a:r>
          </a:p>
          <a:p>
            <a:pPr marL="742950" lvl="1" indent="-285750">
              <a:buFont typeface="Arial" panose="020B0604020202020204" pitchFamily="34" charset="0"/>
              <a:buChar char="•"/>
            </a:pPr>
            <a:r>
              <a:rPr kumimoji="0" lang="en-US" sz="2800" b="0" i="1" u="none" strike="noStrike" kern="1200" cap="none" spc="0" normalizeH="0" baseline="0" noProof="0" dirty="0">
                <a:ln>
                  <a:noFill/>
                </a:ln>
                <a:solidFill>
                  <a:prstClr val="black"/>
                </a:solidFill>
                <a:effectLst/>
                <a:uLnTx/>
                <a:uFillTx/>
                <a:latin typeface="Avenir Book" panose="02000503020000020003" pitchFamily="2" charset="0"/>
              </a:rPr>
              <a:t>…and mitigation measures to minimize intake </a:t>
            </a:r>
            <a:r>
              <a:rPr kumimoji="0" lang="en-US" sz="2800" b="1" i="1" u="none" strike="noStrike" kern="1200" cap="none" spc="0" normalizeH="0" baseline="0" noProof="0" dirty="0">
                <a:ln>
                  <a:noFill/>
                </a:ln>
                <a:solidFill>
                  <a:prstClr val="black"/>
                </a:solidFill>
                <a:effectLst/>
                <a:uLnTx/>
                <a:uFillTx/>
                <a:latin typeface="Avenir Book" panose="02000503020000020003" pitchFamily="2" charset="0"/>
              </a:rPr>
              <a:t>and mortality of all forms of marine life</a:t>
            </a:r>
            <a:endParaRPr lang="en-US" sz="2800" b="1" dirty="0">
              <a:latin typeface="Avenir Book" panose="02000503020000020003" pitchFamily="2" charset="0"/>
            </a:endParaRPr>
          </a:p>
          <a:p>
            <a:pPr marL="742950" lvl="1" indent="-285750">
              <a:buFont typeface="Arial" panose="020B0604020202020204" pitchFamily="34" charset="0"/>
              <a:buChar char="•"/>
            </a:pPr>
            <a:r>
              <a:rPr lang="en-US" sz="2800" dirty="0">
                <a:latin typeface="Avenir Book" panose="02000503020000020003" pitchFamily="2" charset="0"/>
              </a:rPr>
              <a:t>Turbulence Mortality of incremental brine discharge</a:t>
            </a:r>
          </a:p>
          <a:p>
            <a:pPr marL="742950" lvl="1" indent="-285750">
              <a:buFont typeface="Arial" panose="020B0604020202020204" pitchFamily="34" charset="0"/>
              <a:buChar char="•"/>
            </a:pPr>
            <a:r>
              <a:rPr lang="en-US" sz="2800" dirty="0">
                <a:latin typeface="Avenir Book" panose="02000503020000020003" pitchFamily="2" charset="0"/>
              </a:rPr>
              <a:t>Preliminary Estimates are 7.45 acres</a:t>
            </a:r>
          </a:p>
          <a:p>
            <a:pPr lvl="1"/>
            <a:endParaRPr lang="en-US" sz="3200" dirty="0">
              <a:latin typeface="Avenir Book" panose="02000503020000020003" pitchFamily="2" charset="0"/>
            </a:endParaRPr>
          </a:p>
          <a:p>
            <a:pPr lvl="1"/>
            <a:endParaRPr lang="en-US" sz="2400" dirty="0">
              <a:latin typeface="Avenir Book" panose="02000503020000020003" pitchFamily="2" charset="0"/>
            </a:endParaRPr>
          </a:p>
        </p:txBody>
      </p:sp>
      <p:pic>
        <p:nvPicPr>
          <p:cNvPr id="6" name="Picture 5">
            <a:extLst>
              <a:ext uri="{FF2B5EF4-FFF2-40B4-BE49-F238E27FC236}">
                <a16:creationId xmlns:a16="http://schemas.microsoft.com/office/drawing/2014/main" id="{09917705-520F-D2A1-D622-70BFB5DCF98C}"/>
              </a:ext>
            </a:extLst>
          </p:cNvPr>
          <p:cNvPicPr>
            <a:picLocks noChangeAspect="1"/>
          </p:cNvPicPr>
          <p:nvPr/>
        </p:nvPicPr>
        <p:blipFill>
          <a:blip r:embed="rId3"/>
          <a:stretch>
            <a:fillRect/>
          </a:stretch>
        </p:blipFill>
        <p:spPr>
          <a:xfrm>
            <a:off x="7815554" y="867930"/>
            <a:ext cx="4376446" cy="5281917"/>
          </a:xfrm>
          <a:prstGeom prst="rect">
            <a:avLst/>
          </a:prstGeom>
        </p:spPr>
      </p:pic>
    </p:spTree>
    <p:extLst>
      <p:ext uri="{BB962C8B-B14F-4D97-AF65-F5344CB8AC3E}">
        <p14:creationId xmlns:p14="http://schemas.microsoft.com/office/powerpoint/2010/main" val="223436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2E2276-FAC3-B469-8574-2BD1A540B742}"/>
              </a:ext>
            </a:extLst>
          </p:cNvPr>
          <p:cNvSpPr txBox="1">
            <a:spLocks/>
          </p:cNvSpPr>
          <p:nvPr/>
        </p:nvSpPr>
        <p:spPr>
          <a:xfrm>
            <a:off x="775315" y="261801"/>
            <a:ext cx="9144000" cy="490904"/>
          </a:xfrm>
          <a:prstGeom prst="rect">
            <a:avLst/>
          </a:prstGeom>
        </p:spPr>
        <p:txBody>
          <a:bodyPr vert="horz" wrap="square" lIns="91440" tIns="45720" rIns="91440" bIns="45720" rtlCol="0" anchor="ctr">
            <a:spAutoFit/>
          </a:bodyPr>
          <a:lstStyle>
            <a:lvl1pPr>
              <a:lnSpc>
                <a:spcPct val="90000"/>
              </a:lnSpc>
              <a:spcBef>
                <a:spcPct val="0"/>
              </a:spcBef>
              <a:buNone/>
              <a:defRPr sz="2800" b="1">
                <a:solidFill>
                  <a:srgbClr val="006699"/>
                </a:solidFill>
                <a:latin typeface="Avenir Black" panose="020B0803020203020204" pitchFamily="34" charset="0"/>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6699"/>
                </a:solidFill>
                <a:effectLst/>
                <a:uLnTx/>
                <a:uFillTx/>
                <a:latin typeface="Avenir Black" panose="020B0803020203020204" pitchFamily="34" charset="0"/>
                <a:ea typeface="+mj-ea"/>
                <a:cs typeface="+mj-cs"/>
              </a:rPr>
              <a:t>California State Parks Agreement</a:t>
            </a:r>
          </a:p>
        </p:txBody>
      </p:sp>
      <p:pic>
        <p:nvPicPr>
          <p:cNvPr id="2052" name="Picture 4" descr="CA State Parks">
            <a:extLst>
              <a:ext uri="{FF2B5EF4-FFF2-40B4-BE49-F238E27FC236}">
                <a16:creationId xmlns:a16="http://schemas.microsoft.com/office/drawing/2014/main" id="{9542566B-4B98-E99B-5EEA-B5A197135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874" y="68172"/>
            <a:ext cx="747811" cy="747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123A6D-408B-2350-A29C-03A4157DCB54}"/>
              </a:ext>
            </a:extLst>
          </p:cNvPr>
          <p:cNvSpPr txBox="1"/>
          <p:nvPr/>
        </p:nvSpPr>
        <p:spPr>
          <a:xfrm>
            <a:off x="935990" y="916940"/>
            <a:ext cx="10648950" cy="2431435"/>
          </a:xfrm>
          <a:prstGeom prst="rect">
            <a:avLst/>
          </a:prstGeom>
          <a:noFill/>
        </p:spPr>
        <p:txBody>
          <a:bodyPr wrap="square">
            <a:spAutoFit/>
          </a:bodyPr>
          <a:lstStyle/>
          <a:p>
            <a:pPr algn="l"/>
            <a:r>
              <a:rPr lang="en-US" sz="2400" b="0" i="0" u="none" strike="noStrike" baseline="0" dirty="0">
                <a:latin typeface="Avenir-Medium"/>
              </a:rPr>
              <a:t>Collaborative effort - Align Project construction with State Parks DSB General Plan implementation</a:t>
            </a:r>
          </a:p>
          <a:p>
            <a:pPr algn="l"/>
            <a:endParaRPr lang="en-US" sz="2000" b="0" i="0" u="none" strike="noStrike" baseline="0" dirty="0">
              <a:latin typeface="Avenir-Medium"/>
            </a:endParaRPr>
          </a:p>
          <a:p>
            <a:pPr algn="l"/>
            <a:r>
              <a:rPr lang="en-US" sz="2400" b="0" i="0" u="none" strike="noStrike" baseline="0" dirty="0">
                <a:latin typeface="Avenir-Medium"/>
              </a:rPr>
              <a:t>Repair and restoration of DSB Campground:</a:t>
            </a:r>
          </a:p>
          <a:p>
            <a:pPr algn="l"/>
            <a:r>
              <a:rPr lang="en-US" sz="2000" b="0" i="0" u="none" strike="noStrike" baseline="0" dirty="0">
                <a:latin typeface="ArialMT"/>
              </a:rPr>
              <a:t>• </a:t>
            </a:r>
            <a:r>
              <a:rPr lang="en-US" sz="2000" b="0" i="0" u="none" strike="noStrike" baseline="0" dirty="0">
                <a:latin typeface="Avenir-Medium"/>
              </a:rPr>
              <a:t>New water sewer and electrical hookups</a:t>
            </a:r>
          </a:p>
          <a:p>
            <a:pPr algn="l"/>
            <a:r>
              <a:rPr lang="en-US" sz="2000" b="0" i="0" u="none" strike="noStrike" baseline="0" dirty="0">
                <a:latin typeface="ArialMT"/>
              </a:rPr>
              <a:t>• </a:t>
            </a:r>
            <a:r>
              <a:rPr lang="en-US" sz="2000" b="0" i="0" u="none" strike="noStrike" baseline="0" dirty="0">
                <a:latin typeface="Avenir-Medium"/>
              </a:rPr>
              <a:t>Improvements to pedestrian/bike access and circulation</a:t>
            </a:r>
          </a:p>
          <a:p>
            <a:pPr algn="l"/>
            <a:r>
              <a:rPr lang="en-US" sz="2000" b="0" i="0" u="none" strike="noStrike" baseline="0" dirty="0">
                <a:latin typeface="ArialMT"/>
              </a:rPr>
              <a:t>• </a:t>
            </a:r>
            <a:r>
              <a:rPr lang="en-US" sz="2000" b="0" i="0" u="none" strike="noStrike" baseline="0" dirty="0">
                <a:latin typeface="Avenir-Medium"/>
              </a:rPr>
              <a:t>Replace interpretive area, landscape, and restrooms</a:t>
            </a:r>
            <a:endParaRPr lang="en-US" sz="2000" dirty="0"/>
          </a:p>
        </p:txBody>
      </p:sp>
      <p:pic>
        <p:nvPicPr>
          <p:cNvPr id="6" name="Picture 5">
            <a:extLst>
              <a:ext uri="{FF2B5EF4-FFF2-40B4-BE49-F238E27FC236}">
                <a16:creationId xmlns:a16="http://schemas.microsoft.com/office/drawing/2014/main" id="{CDE521A0-ED02-8B9F-E2A1-1188549CE94F}"/>
              </a:ext>
            </a:extLst>
          </p:cNvPr>
          <p:cNvPicPr>
            <a:picLocks noChangeAspect="1"/>
          </p:cNvPicPr>
          <p:nvPr/>
        </p:nvPicPr>
        <p:blipFill>
          <a:blip r:embed="rId4"/>
          <a:stretch>
            <a:fillRect/>
          </a:stretch>
        </p:blipFill>
        <p:spPr>
          <a:xfrm>
            <a:off x="0" y="3741084"/>
            <a:ext cx="12192000" cy="3105821"/>
          </a:xfrm>
          <a:prstGeom prst="rect">
            <a:avLst/>
          </a:prstGeom>
        </p:spPr>
      </p:pic>
    </p:spTree>
    <p:extLst>
      <p:ext uri="{BB962C8B-B14F-4D97-AF65-F5344CB8AC3E}">
        <p14:creationId xmlns:p14="http://schemas.microsoft.com/office/powerpoint/2010/main" val="147375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731CBDA-6838-D7BA-F40C-752CD689E28D}"/>
              </a:ext>
            </a:extLst>
          </p:cNvPr>
          <p:cNvPicPr>
            <a:picLocks noChangeAspect="1"/>
          </p:cNvPicPr>
          <p:nvPr/>
        </p:nvPicPr>
        <p:blipFill rotWithShape="1">
          <a:blip r:embed="rId3">
            <a:extLst>
              <a:ext uri="{28A0092B-C50C-407E-A947-70E740481C1C}">
                <a14:useLocalDpi xmlns:a14="http://schemas.microsoft.com/office/drawing/2010/main" val="0"/>
              </a:ext>
            </a:extLst>
          </a:blip>
          <a:srcRect b="29924"/>
          <a:stretch/>
        </p:blipFill>
        <p:spPr>
          <a:xfrm>
            <a:off x="8785146" y="268455"/>
            <a:ext cx="1601979" cy="746532"/>
          </a:xfrm>
          <a:prstGeom prst="rect">
            <a:avLst/>
          </a:prstGeom>
        </p:spPr>
      </p:pic>
      <p:sp>
        <p:nvSpPr>
          <p:cNvPr id="11" name="Title 1">
            <a:extLst>
              <a:ext uri="{FF2B5EF4-FFF2-40B4-BE49-F238E27FC236}">
                <a16:creationId xmlns:a16="http://schemas.microsoft.com/office/drawing/2014/main" id="{582E2276-FAC3-B469-8574-2BD1A540B742}"/>
              </a:ext>
            </a:extLst>
          </p:cNvPr>
          <p:cNvSpPr txBox="1">
            <a:spLocks/>
          </p:cNvSpPr>
          <p:nvPr/>
        </p:nvSpPr>
        <p:spPr>
          <a:xfrm>
            <a:off x="775315" y="261801"/>
            <a:ext cx="9144000" cy="490904"/>
          </a:xfrm>
          <a:prstGeom prst="rect">
            <a:avLst/>
          </a:prstGeom>
        </p:spPr>
        <p:txBody>
          <a:bodyPr vert="horz" wrap="square" lIns="91440" tIns="45720" rIns="91440" bIns="45720" rtlCol="0" anchor="ctr">
            <a:spAutoFit/>
          </a:bodyPr>
          <a:lstStyle>
            <a:lvl1pPr>
              <a:lnSpc>
                <a:spcPct val="90000"/>
              </a:lnSpc>
              <a:spcBef>
                <a:spcPct val="0"/>
              </a:spcBef>
              <a:buNone/>
              <a:defRPr sz="2800" b="1">
                <a:solidFill>
                  <a:srgbClr val="006699"/>
                </a:solidFill>
                <a:latin typeface="Avenir Black" panose="020B0803020203020204" pitchFamily="34" charset="0"/>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6699"/>
                </a:solidFill>
                <a:effectLst/>
                <a:uLnTx/>
                <a:uFillTx/>
                <a:latin typeface="Avenir Black" panose="020B0803020203020204" pitchFamily="34" charset="0"/>
                <a:ea typeface="+mj-ea"/>
                <a:cs typeface="+mj-cs"/>
              </a:rPr>
              <a:t>PERMITTING - California Coastal Commission  </a:t>
            </a:r>
          </a:p>
        </p:txBody>
      </p:sp>
      <p:sp>
        <p:nvSpPr>
          <p:cNvPr id="2" name="TextBox 1">
            <a:extLst>
              <a:ext uri="{FF2B5EF4-FFF2-40B4-BE49-F238E27FC236}">
                <a16:creationId xmlns:a16="http://schemas.microsoft.com/office/drawing/2014/main" id="{B353DBC3-EAC1-CF5A-64D0-EB70B1A319C5}"/>
              </a:ext>
            </a:extLst>
          </p:cNvPr>
          <p:cNvSpPr txBox="1"/>
          <p:nvPr/>
        </p:nvSpPr>
        <p:spPr>
          <a:xfrm>
            <a:off x="424873" y="1122160"/>
            <a:ext cx="6899563" cy="5139869"/>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Avenir Book" panose="02000503020000020003" pitchFamily="2" charset="0"/>
              </a:rPr>
              <a:t>PERMIT APPROVED on October 13, 2022</a:t>
            </a:r>
          </a:p>
          <a:p>
            <a:pPr marL="285750" indent="-285750">
              <a:buFont typeface="Arial" panose="020B0604020202020204" pitchFamily="34" charset="0"/>
              <a:buChar char="•"/>
            </a:pPr>
            <a:r>
              <a:rPr lang="en-US" sz="2800" dirty="0">
                <a:latin typeface="Avenir Book" panose="02000503020000020003" pitchFamily="2" charset="0"/>
              </a:rPr>
              <a:t>Conditionally Approved Coastal Development Permit</a:t>
            </a:r>
          </a:p>
          <a:p>
            <a:pPr marL="285750" indent="-285750">
              <a:buFont typeface="Arial" panose="020B0604020202020204" pitchFamily="34" charset="0"/>
              <a:buChar char="•"/>
            </a:pPr>
            <a:r>
              <a:rPr lang="en-US" sz="2800" dirty="0">
                <a:latin typeface="Avenir Book" panose="02000503020000020003" pitchFamily="2" charset="0"/>
              </a:rPr>
              <a:t>16 Special Conditions</a:t>
            </a:r>
          </a:p>
          <a:p>
            <a:pPr marL="742950" lvl="1" indent="-285750">
              <a:buFont typeface="Arial" panose="020B0604020202020204" pitchFamily="34" charset="0"/>
              <a:buChar char="•"/>
            </a:pPr>
            <a:r>
              <a:rPr lang="en-US" sz="2800" dirty="0">
                <a:latin typeface="Avenir Book" panose="02000503020000020003" pitchFamily="2" charset="0"/>
              </a:rPr>
              <a:t>Public Coastal Access, loss of coastal camping</a:t>
            </a:r>
          </a:p>
          <a:p>
            <a:pPr marL="742950" lvl="1" indent="-285750">
              <a:buFont typeface="Arial" panose="020B0604020202020204" pitchFamily="34" charset="0"/>
              <a:buChar char="•"/>
            </a:pPr>
            <a:r>
              <a:rPr lang="en-US" sz="2800" dirty="0">
                <a:latin typeface="Avenir Book" panose="02000503020000020003" pitchFamily="2" charset="0"/>
              </a:rPr>
              <a:t>Energy and Greenhouse Gas </a:t>
            </a:r>
          </a:p>
          <a:p>
            <a:pPr lvl="1"/>
            <a:r>
              <a:rPr lang="en-US" sz="2800" dirty="0">
                <a:latin typeface="Avenir Book" panose="02000503020000020003" pitchFamily="2" charset="0"/>
              </a:rPr>
              <a:t>	Minimization</a:t>
            </a:r>
          </a:p>
          <a:p>
            <a:pPr marL="742950" lvl="1" indent="-285750">
              <a:buFont typeface="Arial" panose="020B0604020202020204" pitchFamily="34" charset="0"/>
              <a:buChar char="•"/>
            </a:pPr>
            <a:r>
              <a:rPr lang="en-US" sz="2800" dirty="0">
                <a:latin typeface="Avenir Book" panose="02000503020000020003" pitchFamily="2" charset="0"/>
              </a:rPr>
              <a:t>Environmental Justice / Low-Income Ratepayer Assistance </a:t>
            </a:r>
          </a:p>
          <a:p>
            <a:pPr marL="742950" lvl="1" indent="-285750">
              <a:buFont typeface="Arial" panose="020B0604020202020204" pitchFamily="34" charset="0"/>
              <a:buChar char="•"/>
            </a:pPr>
            <a:r>
              <a:rPr lang="en-US" sz="2800" dirty="0">
                <a:latin typeface="Avenir Book" panose="02000503020000020003" pitchFamily="2" charset="0"/>
              </a:rPr>
              <a:t>Tribal Consultation and Cultural Resources</a:t>
            </a:r>
          </a:p>
          <a:p>
            <a:pPr marL="742950" lvl="1" indent="-285750">
              <a:buFont typeface="Arial" panose="020B0604020202020204" pitchFamily="34" charset="0"/>
              <a:buChar char="•"/>
            </a:pPr>
            <a:endParaRPr lang="en-US" sz="2000" dirty="0">
              <a:latin typeface="Avenir Book" panose="02000503020000020003" pitchFamily="2" charset="0"/>
            </a:endParaRPr>
          </a:p>
        </p:txBody>
      </p:sp>
      <p:pic>
        <p:nvPicPr>
          <p:cNvPr id="15" name="Picture 14">
            <a:extLst>
              <a:ext uri="{FF2B5EF4-FFF2-40B4-BE49-F238E27FC236}">
                <a16:creationId xmlns:a16="http://schemas.microsoft.com/office/drawing/2014/main" id="{73243533-7674-D518-7C40-6005BDC3DAB0}"/>
              </a:ext>
            </a:extLst>
          </p:cNvPr>
          <p:cNvPicPr>
            <a:picLocks noChangeAspect="1"/>
          </p:cNvPicPr>
          <p:nvPr/>
        </p:nvPicPr>
        <p:blipFill>
          <a:blip r:embed="rId4"/>
          <a:stretch>
            <a:fillRect/>
          </a:stretch>
        </p:blipFill>
        <p:spPr>
          <a:xfrm>
            <a:off x="6733310" y="3019309"/>
            <a:ext cx="5380754" cy="1156916"/>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6AD35ACF-C81B-6EC4-898D-0E0F69BE5BE1}"/>
              </a:ext>
            </a:extLst>
          </p:cNvPr>
          <p:cNvPicPr>
            <a:picLocks noChangeAspect="1"/>
          </p:cNvPicPr>
          <p:nvPr/>
        </p:nvPicPr>
        <p:blipFill>
          <a:blip r:embed="rId5"/>
          <a:stretch>
            <a:fillRect/>
          </a:stretch>
        </p:blipFill>
        <p:spPr>
          <a:xfrm>
            <a:off x="7184376" y="2076898"/>
            <a:ext cx="4803518" cy="695144"/>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91A5D75A-1782-23F6-E66E-C8FBF169105D}"/>
              </a:ext>
            </a:extLst>
          </p:cNvPr>
          <p:cNvPicPr>
            <a:picLocks noChangeAspect="1"/>
          </p:cNvPicPr>
          <p:nvPr/>
        </p:nvPicPr>
        <p:blipFill>
          <a:blip r:embed="rId6"/>
          <a:stretch>
            <a:fillRect/>
          </a:stretch>
        </p:blipFill>
        <p:spPr>
          <a:xfrm>
            <a:off x="7147716" y="1262254"/>
            <a:ext cx="4876839" cy="567377"/>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7DEE851E-F2B8-67A3-D81A-E5649769831F}"/>
              </a:ext>
            </a:extLst>
          </p:cNvPr>
          <p:cNvPicPr>
            <a:picLocks noChangeAspect="1"/>
          </p:cNvPicPr>
          <p:nvPr/>
        </p:nvPicPr>
        <p:blipFill rotWithShape="1">
          <a:blip r:embed="rId7"/>
          <a:srcRect r="8679"/>
          <a:stretch/>
        </p:blipFill>
        <p:spPr>
          <a:xfrm>
            <a:off x="7490690" y="4806544"/>
            <a:ext cx="4192891" cy="734870"/>
          </a:xfrm>
          <a:prstGeom prst="rect">
            <a:avLst/>
          </a:prstGeom>
          <a:effectLst>
            <a:outerShdw blurRad="50800" dist="38100" dir="2700000" algn="tl" rotWithShape="0">
              <a:prstClr val="black">
                <a:alpha val="40000"/>
              </a:prstClr>
            </a:outerShdw>
          </a:effectLst>
        </p:spPr>
      </p:pic>
      <p:sp>
        <p:nvSpPr>
          <p:cNvPr id="27" name="AutoShape 12" descr="Newspaper Stock Photo">
            <a:extLst>
              <a:ext uri="{FF2B5EF4-FFF2-40B4-BE49-F238E27FC236}">
                <a16:creationId xmlns:a16="http://schemas.microsoft.com/office/drawing/2014/main" id="{8A045F43-642F-F723-A80D-732AB64A0DE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07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2E2276-FAC3-B469-8574-2BD1A540B742}"/>
              </a:ext>
            </a:extLst>
          </p:cNvPr>
          <p:cNvSpPr txBox="1">
            <a:spLocks/>
          </p:cNvSpPr>
          <p:nvPr/>
        </p:nvSpPr>
        <p:spPr>
          <a:xfrm>
            <a:off x="775315" y="261801"/>
            <a:ext cx="9144000" cy="490904"/>
          </a:xfrm>
          <a:prstGeom prst="rect">
            <a:avLst/>
          </a:prstGeom>
        </p:spPr>
        <p:txBody>
          <a:bodyPr vert="horz" wrap="square" lIns="91440" tIns="45720" rIns="91440" bIns="45720" rtlCol="0" anchor="ctr">
            <a:spAutoFit/>
          </a:bodyPr>
          <a:lstStyle>
            <a:lvl1pPr>
              <a:lnSpc>
                <a:spcPct val="90000"/>
              </a:lnSpc>
              <a:spcBef>
                <a:spcPct val="0"/>
              </a:spcBef>
              <a:buNone/>
              <a:defRPr sz="2800" b="1">
                <a:solidFill>
                  <a:srgbClr val="006699"/>
                </a:solidFill>
                <a:latin typeface="Avenir Black" panose="020B0803020203020204" pitchFamily="34" charset="0"/>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6699"/>
                </a:solidFill>
                <a:effectLst/>
                <a:uLnTx/>
                <a:uFillTx/>
                <a:latin typeface="Avenir Black" panose="020B0803020203020204" pitchFamily="34" charset="0"/>
                <a:ea typeface="+mj-ea"/>
                <a:cs typeface="+mj-cs"/>
              </a:rPr>
              <a:t>PERMITTING - California State Lands</a:t>
            </a:r>
          </a:p>
        </p:txBody>
      </p:sp>
      <p:sp>
        <p:nvSpPr>
          <p:cNvPr id="5" name="TextBox 4">
            <a:extLst>
              <a:ext uri="{FF2B5EF4-FFF2-40B4-BE49-F238E27FC236}">
                <a16:creationId xmlns:a16="http://schemas.microsoft.com/office/drawing/2014/main" id="{9CBCB9F4-CD2B-F107-9AB8-F1C6E23DC1F0}"/>
              </a:ext>
            </a:extLst>
          </p:cNvPr>
          <p:cNvSpPr txBox="1"/>
          <p:nvPr/>
        </p:nvSpPr>
        <p:spPr>
          <a:xfrm>
            <a:off x="775315" y="762000"/>
            <a:ext cx="6927812" cy="4585871"/>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Book" panose="02000503020000020003" pitchFamily="2" charset="0"/>
              </a:rPr>
              <a:t>November 2022 - Addendum to Final EIR to address Campground Modifications</a:t>
            </a:r>
          </a:p>
          <a:p>
            <a:pPr marL="285750" indent="-285750">
              <a:buFont typeface="Arial" panose="020B0604020202020204" pitchFamily="34" charset="0"/>
              <a:buChar char="•"/>
            </a:pPr>
            <a:r>
              <a:rPr lang="en-US" sz="2800" b="1" dirty="0">
                <a:latin typeface="Avenir Book" panose="02000503020000020003" pitchFamily="2" charset="0"/>
              </a:rPr>
              <a:t>PERMIT APPROVED on December 9, 2022</a:t>
            </a:r>
          </a:p>
          <a:p>
            <a:pPr marL="285750" indent="-285750">
              <a:buFont typeface="Arial" panose="020B0604020202020204" pitchFamily="34" charset="0"/>
              <a:buChar char="•"/>
            </a:pPr>
            <a:r>
              <a:rPr lang="en-US" sz="2800" dirty="0">
                <a:latin typeface="Avenir Book" panose="02000503020000020003" pitchFamily="2" charset="0"/>
              </a:rPr>
              <a:t>Land lease for slant wells below mean high tide line and modified lease for ocean outfall</a:t>
            </a:r>
          </a:p>
          <a:p>
            <a:pPr marL="285750" indent="-285750">
              <a:buFont typeface="Arial" panose="020B0604020202020204" pitchFamily="34" charset="0"/>
              <a:buChar char="•"/>
            </a:pPr>
            <a:r>
              <a:rPr lang="en-US" sz="2800" u="sng" dirty="0">
                <a:latin typeface="Avenir Book" panose="02000503020000020003" pitchFamily="2" charset="0"/>
              </a:rPr>
              <a:t>Areas of Concern</a:t>
            </a:r>
          </a:p>
          <a:p>
            <a:pPr marL="742950" lvl="1" indent="-285750">
              <a:buFont typeface="Arial" panose="020B0604020202020204" pitchFamily="34" charset="0"/>
              <a:buChar char="•"/>
            </a:pPr>
            <a:r>
              <a:rPr lang="en-US" sz="2800" dirty="0">
                <a:latin typeface="Avenir Book" panose="02000503020000020003" pitchFamily="2" charset="0"/>
              </a:rPr>
              <a:t>20-year slant well lease</a:t>
            </a:r>
          </a:p>
          <a:p>
            <a:pPr marL="742950" lvl="1" indent="-285750">
              <a:buFont typeface="Arial" panose="020B0604020202020204" pitchFamily="34" charset="0"/>
              <a:buChar char="•"/>
            </a:pPr>
            <a:r>
              <a:rPr lang="en-US" sz="2800" dirty="0">
                <a:latin typeface="Avenir Book" panose="02000503020000020003" pitchFamily="2" charset="0"/>
              </a:rPr>
              <a:t>Greenhouse Gas Mitigation – preference to local projects</a:t>
            </a:r>
          </a:p>
          <a:p>
            <a:pPr marL="742950" lvl="1" indent="-285750">
              <a:buFont typeface="Arial" panose="020B0604020202020204" pitchFamily="34" charset="0"/>
              <a:buChar char="•"/>
            </a:pPr>
            <a:endParaRPr lang="en-US" sz="2000" dirty="0">
              <a:latin typeface="Avenir Book" panose="02000503020000020003" pitchFamily="2" charset="0"/>
            </a:endParaRPr>
          </a:p>
          <a:p>
            <a:pPr lvl="1"/>
            <a:endParaRPr lang="en-US" sz="2000" dirty="0">
              <a:latin typeface="Avenir Book" panose="02000503020000020003" pitchFamily="2" charset="0"/>
            </a:endParaRPr>
          </a:p>
        </p:txBody>
      </p:sp>
      <p:pic>
        <p:nvPicPr>
          <p:cNvPr id="4100" name="Picture 4" descr="Logo - California State Lands Commission">
            <a:extLst>
              <a:ext uri="{FF2B5EF4-FFF2-40B4-BE49-F238E27FC236}">
                <a16:creationId xmlns:a16="http://schemas.microsoft.com/office/drawing/2014/main" id="{3BBEFF09-A409-0904-9DCF-4B8A0E2A2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394" y="77052"/>
            <a:ext cx="2414442" cy="6849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4649882-D85C-BC05-1488-4B811BBB6923}"/>
              </a:ext>
            </a:extLst>
          </p:cNvPr>
          <p:cNvPicPr>
            <a:picLocks noChangeAspect="1"/>
          </p:cNvPicPr>
          <p:nvPr/>
        </p:nvPicPr>
        <p:blipFill>
          <a:blip r:embed="rId4"/>
          <a:stretch>
            <a:fillRect/>
          </a:stretch>
        </p:blipFill>
        <p:spPr>
          <a:xfrm>
            <a:off x="8224630" y="1126836"/>
            <a:ext cx="3853108" cy="5075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74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37BECF3-65DB-4820-97D0-AD6D84019D1E}"/>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6482128" y="2065248"/>
            <a:ext cx="2522520" cy="4409775"/>
          </a:xfrm>
          <a:prstGeom prst="rect">
            <a:avLst/>
          </a:prstGeom>
          <a:noFill/>
          <a:ln w="88900" cap="sq">
            <a:noFill/>
            <a:miter lim="800000"/>
          </a:ln>
          <a:effectLst/>
          <a:scene3d>
            <a:camera prst="orthographicFront"/>
            <a:lightRig rig="twoPt" dir="t">
              <a:rot lat="0" lon="0" rev="7200000"/>
            </a:lightRig>
          </a:scene3d>
          <a:sp3d>
            <a:bevelT w="0" h="0"/>
            <a:contourClr>
              <a:srgbClr val="FFFFFF"/>
            </a:contourClr>
          </a:sp3d>
        </p:spPr>
      </p:pic>
      <p:pic>
        <p:nvPicPr>
          <p:cNvPr id="9" name="Picture 8">
            <a:extLst>
              <a:ext uri="{FF2B5EF4-FFF2-40B4-BE49-F238E27FC236}">
                <a16:creationId xmlns:a16="http://schemas.microsoft.com/office/drawing/2014/main" id="{10F47491-2337-4685-BC1C-5B3B255AF8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31444" y="2067216"/>
            <a:ext cx="2528454" cy="4399200"/>
          </a:xfrm>
          <a:prstGeom prst="rect">
            <a:avLst/>
          </a:prstGeom>
          <a:noFill/>
          <a:ln w="88900" cap="sq">
            <a:noFill/>
            <a:miter lim="800000"/>
          </a:ln>
          <a:effectLst/>
          <a:scene3d>
            <a:camera prst="orthographicFront"/>
            <a:lightRig rig="twoPt" dir="t">
              <a:rot lat="0" lon="0" rev="7200000"/>
            </a:lightRig>
          </a:scene3d>
          <a:sp3d>
            <a:bevelT w="0" h="0"/>
            <a:contourClr>
              <a:srgbClr val="FFFFFF"/>
            </a:contourClr>
          </a:sp3d>
        </p:spPr>
      </p:pic>
      <p:sp>
        <p:nvSpPr>
          <p:cNvPr id="12" name="Rectangle 11">
            <a:extLst>
              <a:ext uri="{FF2B5EF4-FFF2-40B4-BE49-F238E27FC236}">
                <a16:creationId xmlns:a16="http://schemas.microsoft.com/office/drawing/2014/main" id="{62B8BD83-493E-4BA2-AA66-0C4E1F1C9C09}"/>
              </a:ext>
            </a:extLst>
          </p:cNvPr>
          <p:cNvSpPr/>
          <p:nvPr/>
        </p:nvSpPr>
        <p:spPr>
          <a:xfrm>
            <a:off x="748145" y="828127"/>
            <a:ext cx="2666305" cy="1410306"/>
          </a:xfrm>
          <a:prstGeom prst="rect">
            <a:avLst/>
          </a:prstGeom>
          <a:solidFill>
            <a:srgbClr val="21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Medium" panose="02000603020000020003" pitchFamily="2" charset="0"/>
              <a:ea typeface="+mn-ea"/>
              <a:cs typeface="+mn-cs"/>
            </a:endParaRPr>
          </a:p>
        </p:txBody>
      </p:sp>
      <p:sp>
        <p:nvSpPr>
          <p:cNvPr id="13" name="TextBox 12">
            <a:extLst>
              <a:ext uri="{FF2B5EF4-FFF2-40B4-BE49-F238E27FC236}">
                <a16:creationId xmlns:a16="http://schemas.microsoft.com/office/drawing/2014/main" id="{F3DD9154-1FEB-4BC6-ABEC-C0CE3A93CA1B}"/>
              </a:ext>
            </a:extLst>
          </p:cNvPr>
          <p:cNvSpPr txBox="1"/>
          <p:nvPr/>
        </p:nvSpPr>
        <p:spPr>
          <a:xfrm>
            <a:off x="882950" y="1039500"/>
            <a:ext cx="252845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Medium"/>
                <a:ea typeface="+mn-ea"/>
                <a:cs typeface="+mn-cs"/>
              </a:rPr>
              <a:t>Bi-partisan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Medium"/>
                <a:ea typeface="+mn-ea"/>
                <a:cs typeface="+mn-cs"/>
              </a:rPr>
              <a:t>Elected Official </a:t>
            </a:r>
            <a:br>
              <a:rPr kumimoji="0" lang="en-US" sz="2000" b="0" i="0" u="none" strike="noStrike" kern="1200" cap="none" spc="0" normalizeH="0" baseline="0" noProof="0" dirty="0">
                <a:ln>
                  <a:noFill/>
                </a:ln>
                <a:solidFill>
                  <a:prstClr val="white"/>
                </a:solidFill>
                <a:effectLst/>
                <a:uLnTx/>
                <a:uFillTx/>
                <a:latin typeface="Avenir Medium"/>
                <a:ea typeface="+mn-ea"/>
                <a:cs typeface="+mn-cs"/>
              </a:rPr>
            </a:br>
            <a:r>
              <a:rPr kumimoji="0" lang="en-US" sz="2000" b="0" i="0" u="none" strike="noStrike" kern="1200" cap="none" spc="0" normalizeH="0" baseline="0" noProof="0" dirty="0">
                <a:ln>
                  <a:noFill/>
                </a:ln>
                <a:solidFill>
                  <a:prstClr val="white"/>
                </a:solidFill>
                <a:effectLst/>
                <a:uLnTx/>
                <a:uFillTx/>
                <a:latin typeface="Avenir Medium"/>
                <a:ea typeface="+mn-ea"/>
                <a:cs typeface="+mn-cs"/>
              </a:rPr>
              <a:t>Support</a:t>
            </a:r>
          </a:p>
        </p:txBody>
      </p:sp>
      <p:sp>
        <p:nvSpPr>
          <p:cNvPr id="14" name="Rectangle 13">
            <a:extLst>
              <a:ext uri="{FF2B5EF4-FFF2-40B4-BE49-F238E27FC236}">
                <a16:creationId xmlns:a16="http://schemas.microsoft.com/office/drawing/2014/main" id="{84C30069-223D-441F-AF25-EA07F5F67959}"/>
              </a:ext>
            </a:extLst>
          </p:cNvPr>
          <p:cNvSpPr/>
          <p:nvPr/>
        </p:nvSpPr>
        <p:spPr>
          <a:xfrm>
            <a:off x="3734490" y="828127"/>
            <a:ext cx="2528455" cy="1410306"/>
          </a:xfrm>
          <a:prstGeom prst="rect">
            <a:avLst/>
          </a:prstGeom>
          <a:solidFill>
            <a:srgbClr val="21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Medium" panose="02000603020000020003" pitchFamily="2" charset="0"/>
              <a:ea typeface="+mn-ea"/>
              <a:cs typeface="+mn-cs"/>
            </a:endParaRPr>
          </a:p>
        </p:txBody>
      </p:sp>
      <p:sp>
        <p:nvSpPr>
          <p:cNvPr id="15" name="TextBox 14">
            <a:extLst>
              <a:ext uri="{FF2B5EF4-FFF2-40B4-BE49-F238E27FC236}">
                <a16:creationId xmlns:a16="http://schemas.microsoft.com/office/drawing/2014/main" id="{8A09E556-8FBF-4727-BE24-4BECBBA91761}"/>
              </a:ext>
            </a:extLst>
          </p:cNvPr>
          <p:cNvSpPr txBox="1"/>
          <p:nvPr/>
        </p:nvSpPr>
        <p:spPr>
          <a:xfrm>
            <a:off x="3731444" y="1039500"/>
            <a:ext cx="252845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Medium"/>
                <a:ea typeface="+mn-ea"/>
                <a:cs typeface="+mn-cs"/>
              </a:rPr>
              <a:t>Environmental and Regulatory </a:t>
            </a:r>
            <a:br>
              <a:rPr kumimoji="0" lang="en-US" sz="2000" b="0" i="0" u="none" strike="noStrike" kern="1200" cap="none" spc="0" normalizeH="0" baseline="0" noProof="0" dirty="0">
                <a:ln>
                  <a:noFill/>
                </a:ln>
                <a:solidFill>
                  <a:prstClr val="white"/>
                </a:solidFill>
                <a:effectLst/>
                <a:uLnTx/>
                <a:uFillTx/>
                <a:latin typeface="Avenir Medium"/>
                <a:ea typeface="+mn-ea"/>
                <a:cs typeface="+mn-cs"/>
              </a:rPr>
            </a:br>
            <a:r>
              <a:rPr kumimoji="0" lang="en-US" sz="2000" b="0" i="0" u="none" strike="noStrike" kern="1200" cap="none" spc="0" normalizeH="0" baseline="0" noProof="0" dirty="0">
                <a:ln>
                  <a:noFill/>
                </a:ln>
                <a:solidFill>
                  <a:prstClr val="white"/>
                </a:solidFill>
                <a:effectLst/>
                <a:uLnTx/>
                <a:uFillTx/>
                <a:latin typeface="Avenir Medium"/>
                <a:ea typeface="+mn-ea"/>
                <a:cs typeface="+mn-cs"/>
              </a:rPr>
              <a:t>Support</a:t>
            </a:r>
          </a:p>
        </p:txBody>
      </p:sp>
      <p:sp>
        <p:nvSpPr>
          <p:cNvPr id="16" name="Rectangle 15">
            <a:extLst>
              <a:ext uri="{FF2B5EF4-FFF2-40B4-BE49-F238E27FC236}">
                <a16:creationId xmlns:a16="http://schemas.microsoft.com/office/drawing/2014/main" id="{AE2DBF11-E445-41FB-877A-064ED0E2C49E}"/>
              </a:ext>
            </a:extLst>
          </p:cNvPr>
          <p:cNvSpPr/>
          <p:nvPr/>
        </p:nvSpPr>
        <p:spPr>
          <a:xfrm>
            <a:off x="6479080" y="828126"/>
            <a:ext cx="2528455" cy="1410306"/>
          </a:xfrm>
          <a:prstGeom prst="rect">
            <a:avLst/>
          </a:prstGeom>
          <a:solidFill>
            <a:srgbClr val="21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Medium" panose="02000603020000020003" pitchFamily="2" charset="0"/>
              <a:ea typeface="+mn-ea"/>
              <a:cs typeface="+mn-cs"/>
            </a:endParaRPr>
          </a:p>
        </p:txBody>
      </p:sp>
      <p:sp>
        <p:nvSpPr>
          <p:cNvPr id="17" name="TextBox 16">
            <a:extLst>
              <a:ext uri="{FF2B5EF4-FFF2-40B4-BE49-F238E27FC236}">
                <a16:creationId xmlns:a16="http://schemas.microsoft.com/office/drawing/2014/main" id="{987726A8-F63A-4326-AA2F-E9E71BB3D565}"/>
              </a:ext>
            </a:extLst>
          </p:cNvPr>
          <p:cNvSpPr txBox="1"/>
          <p:nvPr/>
        </p:nvSpPr>
        <p:spPr>
          <a:xfrm>
            <a:off x="6482128" y="1039500"/>
            <a:ext cx="2528455"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Medium"/>
                <a:ea typeface="+mn-ea"/>
                <a:cs typeface="+mn-cs"/>
              </a:rPr>
              <a:t>State and Federal Grant Funding Support</a:t>
            </a:r>
          </a:p>
        </p:txBody>
      </p:sp>
      <p:sp>
        <p:nvSpPr>
          <p:cNvPr id="18" name="Rectangle 17">
            <a:extLst>
              <a:ext uri="{FF2B5EF4-FFF2-40B4-BE49-F238E27FC236}">
                <a16:creationId xmlns:a16="http://schemas.microsoft.com/office/drawing/2014/main" id="{0B76209D-DD4D-4A2F-8F29-A3DD51097A8A}"/>
              </a:ext>
            </a:extLst>
          </p:cNvPr>
          <p:cNvSpPr/>
          <p:nvPr/>
        </p:nvSpPr>
        <p:spPr>
          <a:xfrm>
            <a:off x="9265232" y="828125"/>
            <a:ext cx="2806933" cy="1396091"/>
          </a:xfrm>
          <a:prstGeom prst="rect">
            <a:avLst/>
          </a:prstGeom>
          <a:solidFill>
            <a:srgbClr val="216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Medium" panose="02000603020000020003" pitchFamily="2" charset="0"/>
              <a:ea typeface="+mn-ea"/>
              <a:cs typeface="+mn-cs"/>
            </a:endParaRPr>
          </a:p>
        </p:txBody>
      </p:sp>
      <p:sp>
        <p:nvSpPr>
          <p:cNvPr id="19" name="TextBox 18">
            <a:extLst>
              <a:ext uri="{FF2B5EF4-FFF2-40B4-BE49-F238E27FC236}">
                <a16:creationId xmlns:a16="http://schemas.microsoft.com/office/drawing/2014/main" id="{D75F1A36-ACC0-4C01-8A43-8D27D95B2D55}"/>
              </a:ext>
            </a:extLst>
          </p:cNvPr>
          <p:cNvSpPr txBox="1"/>
          <p:nvPr/>
        </p:nvSpPr>
        <p:spPr>
          <a:xfrm>
            <a:off x="9404471" y="885612"/>
            <a:ext cx="2528454"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venir Medium"/>
                <a:ea typeface="+mn-ea"/>
                <a:cs typeface="+mn-cs"/>
              </a:rPr>
              <a:t>Community Support and Potential Partner Letters of Interest</a:t>
            </a:r>
          </a:p>
        </p:txBody>
      </p:sp>
      <p:pic>
        <p:nvPicPr>
          <p:cNvPr id="4" name="Picture 3">
            <a:extLst>
              <a:ext uri="{FF2B5EF4-FFF2-40B4-BE49-F238E27FC236}">
                <a16:creationId xmlns:a16="http://schemas.microsoft.com/office/drawing/2014/main" id="{A1E036CD-D510-4EB0-9C43-B952A183B4FD}"/>
              </a:ext>
            </a:extLst>
          </p:cNvPr>
          <p:cNvPicPr>
            <a:picLocks noChangeAspect="1"/>
          </p:cNvPicPr>
          <p:nvPr/>
        </p:nvPicPr>
        <p:blipFill rotWithShape="1">
          <a:blip r:embed="rId5" cstate="screen">
            <a:alphaModFix amt="50000"/>
            <a:extLst>
              <a:ext uri="{28A0092B-C50C-407E-A947-70E740481C1C}">
                <a14:useLocalDpi xmlns:a14="http://schemas.microsoft.com/office/drawing/2010/main"/>
              </a:ext>
            </a:extLst>
          </a:blip>
          <a:srcRect/>
          <a:stretch/>
        </p:blipFill>
        <p:spPr>
          <a:xfrm>
            <a:off x="9265232" y="2233224"/>
            <a:ext cx="2806933" cy="4154984"/>
          </a:xfrm>
          <a:prstGeom prst="rect">
            <a:avLst/>
          </a:prstGeom>
          <a:noFill/>
          <a:ln w="88900" cap="sq">
            <a:noFill/>
            <a:miter lim="800000"/>
          </a:ln>
          <a:effectLst/>
          <a:scene3d>
            <a:camera prst="orthographicFront"/>
            <a:lightRig rig="twoPt" dir="t">
              <a:rot lat="0" lon="0" rev="7200000"/>
            </a:lightRig>
          </a:scene3d>
          <a:sp3d>
            <a:bevelT w="0" h="0"/>
            <a:contourClr>
              <a:srgbClr val="FFFFFF"/>
            </a:contourClr>
          </a:sp3d>
        </p:spPr>
      </p:pic>
      <p:pic>
        <p:nvPicPr>
          <p:cNvPr id="7" name="Picture 6" descr="A red white and blue flag&#10;&#10;Description automatically generated">
            <a:extLst>
              <a:ext uri="{FF2B5EF4-FFF2-40B4-BE49-F238E27FC236}">
                <a16:creationId xmlns:a16="http://schemas.microsoft.com/office/drawing/2014/main" id="{C9C6C83A-E835-427D-8A89-A01A06BF60A0}"/>
              </a:ext>
            </a:extLst>
          </p:cNvPr>
          <p:cNvPicPr>
            <a:picLocks/>
          </p:cNvPicPr>
          <p:nvPr/>
        </p:nvPicPr>
        <p:blipFill rotWithShape="1">
          <a:blip r:embed="rId6" cstate="screen">
            <a:alphaModFix amt="20000"/>
            <a:extLst>
              <a:ext uri="{28A0092B-C50C-407E-A947-70E740481C1C}">
                <a14:useLocalDpi xmlns:a14="http://schemas.microsoft.com/office/drawing/2010/main"/>
              </a:ext>
            </a:extLst>
          </a:blip>
          <a:srcRect/>
          <a:stretch/>
        </p:blipFill>
        <p:spPr>
          <a:xfrm>
            <a:off x="748145" y="2238433"/>
            <a:ext cx="2666305" cy="4227984"/>
          </a:xfrm>
          <a:prstGeom prst="rect">
            <a:avLst/>
          </a:prstGeom>
          <a:noFill/>
          <a:ln w="88900" cap="sq">
            <a:noFill/>
            <a:miter lim="800000"/>
          </a:ln>
          <a:effectLst/>
          <a:scene3d>
            <a:camera prst="orthographicFront"/>
            <a:lightRig rig="twoPt" dir="t">
              <a:rot lat="0" lon="0" rev="7200000"/>
            </a:lightRig>
          </a:scene3d>
          <a:sp3d>
            <a:bevelT w="0" h="0"/>
            <a:contourClr>
              <a:srgbClr val="FFFFFF"/>
            </a:contourClr>
          </a:sp3d>
        </p:spPr>
      </p:pic>
      <p:sp>
        <p:nvSpPr>
          <p:cNvPr id="8" name="Title 7">
            <a:extLst>
              <a:ext uri="{FF2B5EF4-FFF2-40B4-BE49-F238E27FC236}">
                <a16:creationId xmlns:a16="http://schemas.microsoft.com/office/drawing/2014/main" id="{8C70B890-7BB4-4A2E-A06D-3A0E04033D88}"/>
              </a:ext>
            </a:extLst>
          </p:cNvPr>
          <p:cNvSpPr>
            <a:spLocks noGrp="1"/>
          </p:cNvSpPr>
          <p:nvPr>
            <p:ph type="title"/>
          </p:nvPr>
        </p:nvSpPr>
        <p:spPr/>
        <p:txBody>
          <a:bodyPr/>
          <a:lstStyle/>
          <a:p>
            <a:r>
              <a:rPr lang="en-US" sz="2800" b="1" dirty="0"/>
              <a:t> Bi-partisan and Collaborative Support</a:t>
            </a:r>
          </a:p>
        </p:txBody>
      </p:sp>
      <p:sp>
        <p:nvSpPr>
          <p:cNvPr id="3" name="TextBox 2">
            <a:extLst>
              <a:ext uri="{FF2B5EF4-FFF2-40B4-BE49-F238E27FC236}">
                <a16:creationId xmlns:a16="http://schemas.microsoft.com/office/drawing/2014/main" id="{378FD0C9-1E45-4E3D-98A9-3F87C7CB859F}"/>
              </a:ext>
            </a:extLst>
          </p:cNvPr>
          <p:cNvSpPr txBox="1"/>
          <p:nvPr/>
        </p:nvSpPr>
        <p:spPr>
          <a:xfrm>
            <a:off x="745097" y="2525291"/>
            <a:ext cx="2666307" cy="3293209"/>
          </a:xfrm>
          <a:prstGeom prst="rect">
            <a:avLst/>
          </a:prstGeom>
          <a:noFill/>
        </p:spPr>
        <p:txBody>
          <a:bodyPr wrap="square">
            <a:spAutoFit/>
          </a:bodyPr>
          <a:lstStyle/>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US Senator Feinstein</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US Senator Padilla</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Congressman Mike Levin</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Congresswoman Michelle Steel</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CA State Senator Pat Bates</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CA State Senator Dave Min</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CA State Assemblymember </a:t>
            </a:r>
            <a:r>
              <a:rPr kumimoji="0" lang="en-US" sz="1400" b="0" i="0" u="none" strike="noStrike" kern="1200" cap="none" spc="0" normalizeH="0" baseline="0" noProof="0" dirty="0" err="1">
                <a:ln>
                  <a:noFill/>
                </a:ln>
                <a:solidFill>
                  <a:prstClr val="black"/>
                </a:solidFill>
                <a:effectLst/>
                <a:uLnTx/>
                <a:uFillTx/>
                <a:latin typeface="Avenir Medium" panose="02000503020000020003" pitchFamily="2" charset="0"/>
                <a:ea typeface="+mn-ea"/>
                <a:cs typeface="+mn-cs"/>
              </a:rPr>
              <a:t>Cottie</a:t>
            </a: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 Petrie-Norris </a:t>
            </a:r>
            <a:r>
              <a:rPr kumimoji="0" lang="en-US" sz="12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(AB-1752)</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CA State Assemblymember Laurie Davies</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OC Supervisor Lisa Bartlett</a:t>
            </a:r>
          </a:p>
        </p:txBody>
      </p:sp>
      <p:sp>
        <p:nvSpPr>
          <p:cNvPr id="2" name="TextBox 1">
            <a:extLst>
              <a:ext uri="{FF2B5EF4-FFF2-40B4-BE49-F238E27FC236}">
                <a16:creationId xmlns:a16="http://schemas.microsoft.com/office/drawing/2014/main" id="{DA25FC52-EEF5-297A-6B53-A9B59438FC2E}"/>
              </a:ext>
            </a:extLst>
          </p:cNvPr>
          <p:cNvSpPr txBox="1"/>
          <p:nvPr/>
        </p:nvSpPr>
        <p:spPr>
          <a:xfrm>
            <a:off x="9277425" y="2241964"/>
            <a:ext cx="2794740" cy="41549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CA State Parks</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South Laguna Water &amp; Sewer Advisory Committee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LA and OC Building and Construction Trades Council</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HOAs: Cape Cove, Harbor Creek, Regatta</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Cities of:</a:t>
            </a:r>
          </a:p>
          <a:p>
            <a:pPr marL="173038" marR="0" lvl="0" indent="-173038"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Dana Point, Laguna Beach, San Juan Capistrano, San Clemente</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Neighboring Agencies &amp; Utilities: </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MWD, MWDOC &amp; ISDOC, ETWD, IRWD, EBCSD, EVMWD, IEUA, LVMWD, Mesa Water, TCWD, SMWD, Rancho Water, SOCWA</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Letters of Interest</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City of San Clemente</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Laguna Beach County Water District</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Eastern Municipal Water District</a:t>
            </a:r>
          </a:p>
        </p:txBody>
      </p:sp>
      <p:sp>
        <p:nvSpPr>
          <p:cNvPr id="5" name="TextBox 4">
            <a:extLst>
              <a:ext uri="{FF2B5EF4-FFF2-40B4-BE49-F238E27FC236}">
                <a16:creationId xmlns:a16="http://schemas.microsoft.com/office/drawing/2014/main" id="{0148F179-BEAA-8B23-BF76-9324F6A26DA8}"/>
              </a:ext>
            </a:extLst>
          </p:cNvPr>
          <p:cNvSpPr txBox="1"/>
          <p:nvPr/>
        </p:nvSpPr>
        <p:spPr>
          <a:xfrm>
            <a:off x="6386944" y="2251640"/>
            <a:ext cx="2666307" cy="4262705"/>
          </a:xfrm>
          <a:prstGeom prst="rect">
            <a:avLst/>
          </a:prstGeom>
          <a:noFill/>
        </p:spPr>
        <p:txBody>
          <a:bodyPr wrap="square">
            <a:spAutoFit/>
          </a:bodyPr>
          <a:lstStyle/>
          <a:p>
            <a:pPr marL="9525"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California Department of </a:t>
            </a:r>
            <a:b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b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Water Resources Desalination Construction Grant </a:t>
            </a:r>
          </a:p>
          <a:p>
            <a:pPr marL="9525"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18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Calibri" panose="020F0502020204030204" pitchFamily="34" charset="0"/>
              </a:rPr>
              <a:t>$10M</a:t>
            </a:r>
          </a:p>
          <a:p>
            <a:pPr marL="9525"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US Bureau of Reclamation                         Water Infrastructure Improvement for the Nation (WIIN) Act Grants (Sponsor: Congressman Levin)</a:t>
            </a:r>
          </a:p>
          <a:p>
            <a:pPr marL="228600"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18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Calibri" panose="020F0502020204030204" pitchFamily="34" charset="0"/>
              </a:rPr>
              <a:t>$20M</a:t>
            </a:r>
          </a:p>
          <a:p>
            <a:pPr marL="9525" marR="0" lvl="0" indent="0" algn="ctr" defTabSz="457200" rtl="0" eaLnBrk="1" fontAlgn="auto" latinLnBrk="0" hangingPunct="1">
              <a:lnSpc>
                <a:spcPct val="100000"/>
              </a:lnSpc>
              <a:spcBef>
                <a:spcPts val="0"/>
              </a:spcBef>
              <a:spcAft>
                <a:spcPts val="600"/>
              </a:spcAft>
              <a:buClrTx/>
              <a:buSzTx/>
              <a:buFontTx/>
              <a:buNone/>
              <a:tabLst>
                <a:tab pos="180499" algn="l"/>
                <a:tab pos="180975" algn="l"/>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EPA Grant – Slant Well </a:t>
            </a:r>
            <a:b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b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Calibri" panose="020F0502020204030204" pitchFamily="34" charset="0"/>
              </a:rPr>
              <a:t>(Sponsor: Senator Padilla) </a:t>
            </a:r>
          </a:p>
          <a:p>
            <a:pPr marL="230187" marR="0" lvl="1" indent="0" algn="ctr" defTabSz="4572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Calibri" panose="020F0502020204030204" pitchFamily="34" charset="0"/>
              </a:rPr>
              <a:t>$2.4M</a:t>
            </a:r>
          </a:p>
        </p:txBody>
      </p:sp>
    </p:spTree>
    <p:extLst>
      <p:ext uri="{BB962C8B-B14F-4D97-AF65-F5344CB8AC3E}">
        <p14:creationId xmlns:p14="http://schemas.microsoft.com/office/powerpoint/2010/main" val="192767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wave in the ocean&#10;&#10;Description automatically generated with medium confidence">
            <a:extLst>
              <a:ext uri="{FF2B5EF4-FFF2-40B4-BE49-F238E27FC236}">
                <a16:creationId xmlns:a16="http://schemas.microsoft.com/office/drawing/2014/main" id="{16AE8A32-E61D-9C9D-6272-17FA9A4CFD00}"/>
              </a:ext>
            </a:extLst>
          </p:cNvPr>
          <p:cNvPicPr>
            <a:picLocks noChangeAspect="1"/>
          </p:cNvPicPr>
          <p:nvPr/>
        </p:nvPicPr>
        <p:blipFill>
          <a:blip r:embed="rId3" cstate="screen">
            <a:alphaModFix amt="56000"/>
            <a:extLst>
              <a:ext uri="{28A0092B-C50C-407E-A947-70E740481C1C}">
                <a14:useLocalDpi xmlns:a14="http://schemas.microsoft.com/office/drawing/2010/main"/>
              </a:ext>
            </a:extLst>
          </a:blip>
          <a:stretch>
            <a:fillRect/>
          </a:stretch>
        </p:blipFill>
        <p:spPr>
          <a:xfrm>
            <a:off x="0" y="-301575"/>
            <a:ext cx="12192000" cy="7159575"/>
          </a:xfrm>
          <a:prstGeom prst="rect">
            <a:avLst/>
          </a:prstGeom>
        </p:spPr>
      </p:pic>
      <p:pic>
        <p:nvPicPr>
          <p:cNvPr id="7" name="Picture 6">
            <a:extLst>
              <a:ext uri="{FF2B5EF4-FFF2-40B4-BE49-F238E27FC236}">
                <a16:creationId xmlns:a16="http://schemas.microsoft.com/office/drawing/2014/main" id="{B9C0E8E0-C345-1EB6-77E5-7F22DFBCD5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85" b="13016"/>
          <a:stretch/>
        </p:blipFill>
        <p:spPr>
          <a:xfrm>
            <a:off x="9076623" y="182880"/>
            <a:ext cx="2858997" cy="1389453"/>
          </a:xfrm>
          <a:prstGeom prst="rect">
            <a:avLst/>
          </a:prstGeom>
        </p:spPr>
      </p:pic>
      <p:sp>
        <p:nvSpPr>
          <p:cNvPr id="12" name="Content Placeholder 2">
            <a:extLst>
              <a:ext uri="{FF2B5EF4-FFF2-40B4-BE49-F238E27FC236}">
                <a16:creationId xmlns:a16="http://schemas.microsoft.com/office/drawing/2014/main" id="{0FC6713C-92B8-EEB7-D5D8-DE97090D47A7}"/>
              </a:ext>
            </a:extLst>
          </p:cNvPr>
          <p:cNvSpPr txBox="1">
            <a:spLocks/>
          </p:cNvSpPr>
          <p:nvPr/>
        </p:nvSpPr>
        <p:spPr>
          <a:xfrm>
            <a:off x="900438" y="2108350"/>
            <a:ext cx="8855386" cy="4213632"/>
          </a:xfrm>
          <a:prstGeom prst="rect">
            <a:avLst/>
          </a:prstGeom>
        </p:spPr>
        <p:txBody>
          <a:bodyPr vert="horz" lIns="91440" tIns="45720" rIns="91440" bIns="45720" numCol="1" spcCol="2743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South Coast Water District</a:t>
            </a:r>
          </a:p>
          <a:p>
            <a:pPr marL="228600" marR="0" lvl="0" indent="-2286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Need for the Project</a:t>
            </a:r>
          </a:p>
          <a:p>
            <a:pPr marL="228600" marR="0" lvl="0" indent="-2286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Project Description</a:t>
            </a:r>
          </a:p>
          <a:p>
            <a:pPr marL="228600" marR="0" lvl="0" indent="-2286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Project Permitting</a:t>
            </a:r>
          </a:p>
          <a:p>
            <a:pPr marL="0" marR="0" lvl="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14" name="TextBox 13">
            <a:extLst>
              <a:ext uri="{FF2B5EF4-FFF2-40B4-BE49-F238E27FC236}">
                <a16:creationId xmlns:a16="http://schemas.microsoft.com/office/drawing/2014/main" id="{F949412D-2CDF-FCC8-9701-C84A72A511AF}"/>
              </a:ext>
            </a:extLst>
          </p:cNvPr>
          <p:cNvSpPr txBox="1"/>
          <p:nvPr/>
        </p:nvSpPr>
        <p:spPr>
          <a:xfrm>
            <a:off x="996232" y="718722"/>
            <a:ext cx="615696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699"/>
                </a:solidFill>
                <a:effectLst/>
                <a:uLnTx/>
                <a:uFillTx/>
                <a:latin typeface="Avenir Black" panose="020B0803020203020204" pitchFamily="34" charset="0"/>
                <a:ea typeface="+mn-ea"/>
                <a:cs typeface="+mn-cs"/>
              </a:rPr>
              <a:t>Agenda</a:t>
            </a:r>
          </a:p>
        </p:txBody>
      </p:sp>
    </p:spTree>
    <p:extLst>
      <p:ext uri="{BB962C8B-B14F-4D97-AF65-F5344CB8AC3E}">
        <p14:creationId xmlns:p14="http://schemas.microsoft.com/office/powerpoint/2010/main" val="322639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title"/>
          </p:nvPr>
        </p:nvSpPr>
        <p:spPr/>
        <p:txBody>
          <a:bodyPr vert="horz" lIns="91440" tIns="45720" rIns="91440" bIns="45720" rtlCol="0" anchor="ctr">
            <a:noAutofit/>
          </a:bodyPr>
          <a:lstStyle/>
          <a:p>
            <a:r>
              <a:rPr lang="en-US" sz="2800" b="1" dirty="0">
                <a:latin typeface="Avenir Black" panose="02000503020000020003" pitchFamily="2" charset="0"/>
              </a:rPr>
              <a:t> Anticipated Implementation Schedule</a:t>
            </a:r>
          </a:p>
        </p:txBody>
      </p:sp>
      <p:grpSp>
        <p:nvGrpSpPr>
          <p:cNvPr id="4" name="Group 3">
            <a:extLst>
              <a:ext uri="{FF2B5EF4-FFF2-40B4-BE49-F238E27FC236}">
                <a16:creationId xmlns:a16="http://schemas.microsoft.com/office/drawing/2014/main" id="{BE9AE2F5-3D83-900C-13AA-DD8D605A2A09}"/>
              </a:ext>
            </a:extLst>
          </p:cNvPr>
          <p:cNvGrpSpPr/>
          <p:nvPr/>
        </p:nvGrpSpPr>
        <p:grpSpPr>
          <a:xfrm>
            <a:off x="1228885" y="836677"/>
            <a:ext cx="10394933" cy="5723057"/>
            <a:chOff x="1866689" y="836677"/>
            <a:chExt cx="9254673" cy="5184738"/>
          </a:xfrm>
        </p:grpSpPr>
        <p:sp>
          <p:nvSpPr>
            <p:cNvPr id="35" name="object 6">
              <a:extLst>
                <a:ext uri="{FF2B5EF4-FFF2-40B4-BE49-F238E27FC236}">
                  <a16:creationId xmlns:a16="http://schemas.microsoft.com/office/drawing/2014/main" id="{D9161F2F-C947-4182-ADDC-D1719358F7BF}"/>
                </a:ext>
              </a:extLst>
            </p:cNvPr>
            <p:cNvSpPr/>
            <p:nvPr/>
          </p:nvSpPr>
          <p:spPr>
            <a:xfrm>
              <a:off x="1879605" y="4009145"/>
              <a:ext cx="5591217" cy="624455"/>
            </a:xfrm>
            <a:prstGeom prst="homePlate">
              <a:avLst/>
            </a:prstGeom>
            <a:solidFill>
              <a:srgbClr val="3399C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41" name="object 8">
              <a:extLst>
                <a:ext uri="{FF2B5EF4-FFF2-40B4-BE49-F238E27FC236}">
                  <a16:creationId xmlns:a16="http://schemas.microsoft.com/office/drawing/2014/main" id="{F425D2DB-2DE0-4ADF-94AF-BCD8BF5A37E9}"/>
                </a:ext>
              </a:extLst>
            </p:cNvPr>
            <p:cNvSpPr/>
            <p:nvPr/>
          </p:nvSpPr>
          <p:spPr>
            <a:xfrm>
              <a:off x="7470822" y="4690682"/>
              <a:ext cx="1662769" cy="616626"/>
            </a:xfrm>
            <a:prstGeom prst="homePlate">
              <a:avLst/>
            </a:prstGeom>
            <a:solidFill>
              <a:srgbClr val="3399C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42" name="object 20">
              <a:extLst>
                <a:ext uri="{FF2B5EF4-FFF2-40B4-BE49-F238E27FC236}">
                  <a16:creationId xmlns:a16="http://schemas.microsoft.com/office/drawing/2014/main" id="{F7808031-9EBC-461D-A673-14499DE172A5}"/>
                </a:ext>
              </a:extLst>
            </p:cNvPr>
            <p:cNvSpPr/>
            <p:nvPr/>
          </p:nvSpPr>
          <p:spPr>
            <a:xfrm>
              <a:off x="4142805" y="3267665"/>
              <a:ext cx="4114213" cy="677124"/>
            </a:xfrm>
            <a:prstGeom prst="homePlate">
              <a:avLst/>
            </a:prstGeom>
            <a:solidFill>
              <a:srgbClr val="3399C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2" name="object 2"/>
            <p:cNvSpPr/>
            <p:nvPr/>
          </p:nvSpPr>
          <p:spPr>
            <a:xfrm>
              <a:off x="1877449" y="1217900"/>
              <a:ext cx="8516286" cy="643255"/>
            </a:xfrm>
            <a:custGeom>
              <a:avLst/>
              <a:gdLst/>
              <a:ahLst/>
              <a:cxnLst/>
              <a:rect l="l" t="t" r="r" b="b"/>
              <a:pathLst>
                <a:path w="8446770" h="643255">
                  <a:moveTo>
                    <a:pt x="8125218" y="0"/>
                  </a:moveTo>
                  <a:lnTo>
                    <a:pt x="8125218" y="160782"/>
                  </a:lnTo>
                  <a:lnTo>
                    <a:pt x="0" y="160782"/>
                  </a:lnTo>
                  <a:lnTo>
                    <a:pt x="160782" y="321576"/>
                  </a:lnTo>
                  <a:lnTo>
                    <a:pt x="0" y="482346"/>
                  </a:lnTo>
                  <a:lnTo>
                    <a:pt x="8125218" y="482346"/>
                  </a:lnTo>
                  <a:lnTo>
                    <a:pt x="8125218" y="643128"/>
                  </a:lnTo>
                  <a:lnTo>
                    <a:pt x="8446770" y="321576"/>
                  </a:lnTo>
                  <a:lnTo>
                    <a:pt x="8125218" y="0"/>
                  </a:lnTo>
                  <a:close/>
                </a:path>
              </a:pathLst>
            </a:custGeom>
            <a:solidFill>
              <a:srgbClr val="929292"/>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3" name="object 3"/>
            <p:cNvSpPr txBox="1"/>
            <p:nvPr/>
          </p:nvSpPr>
          <p:spPr>
            <a:xfrm>
              <a:off x="2074854" y="836677"/>
              <a:ext cx="748030" cy="445542"/>
            </a:xfrm>
            <a:prstGeom prst="rect">
              <a:avLst/>
            </a:prstGeom>
          </p:spPr>
          <p:txBody>
            <a:bodyPr vert="horz" wrap="square" lIns="0" tIns="47625" rIns="0" bIns="0" rtlCol="0">
              <a:spAutoFit/>
            </a:bodyPr>
            <a:lstStyle/>
            <a:p>
              <a:pPr marL="148590" marR="5080" lvl="0" indent="-136525" algn="ctr" defTabSz="457200" rtl="0" eaLnBrk="1" fontAlgn="auto" latinLnBrk="0" hangingPunct="1">
                <a:lnSpc>
                  <a:spcPct val="100000"/>
                </a:lnSpc>
                <a:spcBef>
                  <a:spcPts val="100"/>
                </a:spcBef>
                <a:spcAft>
                  <a:spcPts val="0"/>
                </a:spcAft>
                <a:buClrTx/>
                <a:buSzTx/>
                <a:buFontTx/>
                <a:buNone/>
                <a:tabLst/>
                <a:defRPr/>
              </a:pPr>
              <a:r>
                <a:rPr kumimoji="0" lang="en-US"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rPr>
                <a:t>J</a:t>
              </a:r>
              <a:r>
                <a:rPr kumimoji="0" lang="en-US" sz="1400" b="0" i="0" u="none" strike="noStrike" kern="1200" cap="none" spc="-5" normalizeH="0" baseline="0" noProof="0" dirty="0">
                  <a:ln>
                    <a:noFill/>
                  </a:ln>
                  <a:solidFill>
                    <a:srgbClr val="006699"/>
                  </a:solidFill>
                  <a:effectLst/>
                  <a:uLnTx/>
                  <a:uFillTx/>
                  <a:latin typeface="Avenir Black" panose="020B0803020203020204" pitchFamily="34" charset="0"/>
                  <a:ea typeface="+mn-ea"/>
                  <a:cs typeface="Arial"/>
                </a:rPr>
                <a:t>anua</a:t>
              </a:r>
              <a:r>
                <a:rPr kumimoji="0" lang="en-US"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rPr>
                <a:t>ry</a:t>
              </a:r>
            </a:p>
            <a:p>
              <a:pPr marL="148590" marR="5080" lvl="0" indent="-136525" algn="ctr" defTabSz="457200" rtl="0" eaLnBrk="1" fontAlgn="auto" latinLnBrk="0" hangingPunct="1">
                <a:lnSpc>
                  <a:spcPct val="100000"/>
                </a:lnSpc>
                <a:spcBef>
                  <a:spcPts val="100"/>
                </a:spcBef>
                <a:spcAft>
                  <a:spcPts val="0"/>
                </a:spcAft>
                <a:buClrTx/>
                <a:buSzTx/>
                <a:buFontTx/>
                <a:buNone/>
                <a:tabLst/>
                <a:defRPr/>
              </a:pPr>
              <a:r>
                <a:rPr kumimoji="0" lang="en-US" sz="1400" b="0" i="0" u="none" strike="noStrike" kern="1200" cap="none" spc="-5" normalizeH="0" baseline="0" noProof="0" dirty="0">
                  <a:ln>
                    <a:noFill/>
                  </a:ln>
                  <a:solidFill>
                    <a:srgbClr val="006699"/>
                  </a:solidFill>
                  <a:effectLst/>
                  <a:uLnTx/>
                  <a:uFillTx/>
                  <a:latin typeface="Avenir Black" panose="020B0803020203020204" pitchFamily="34" charset="0"/>
                  <a:ea typeface="+mn-ea"/>
                  <a:cs typeface="Arial"/>
                </a:rPr>
                <a:t>2021</a:t>
              </a:r>
              <a:endParaRPr kumimoji="0" lang="en-US"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endParaRPr>
            </a:p>
          </p:txBody>
        </p:sp>
        <p:sp>
          <p:nvSpPr>
            <p:cNvPr id="12" name="object 12"/>
            <p:cNvSpPr txBox="1"/>
            <p:nvPr/>
          </p:nvSpPr>
          <p:spPr>
            <a:xfrm>
              <a:off x="4884302" y="836677"/>
              <a:ext cx="748030" cy="413593"/>
            </a:xfrm>
            <a:prstGeom prst="rect">
              <a:avLst/>
            </a:prstGeom>
          </p:spPr>
          <p:txBody>
            <a:bodyPr vert="horz" wrap="square" lIns="0" tIns="12700" rIns="0" bIns="0" rtlCol="0">
              <a:spAutoFit/>
            </a:bodyPr>
            <a:lstStyle/>
            <a:p>
              <a:pPr marL="148590" marR="5080" lvl="0" indent="-136525" algn="ctr" defTabSz="457200" rtl="0" eaLnBrk="1" fontAlgn="auto" latinLnBrk="0" hangingPunct="1">
                <a:lnSpc>
                  <a:spcPct val="100000"/>
                </a:lnSpc>
                <a:spcBef>
                  <a:spcPts val="100"/>
                </a:spcBef>
                <a:spcAft>
                  <a:spcPts val="0"/>
                </a:spcAft>
                <a:buClrTx/>
                <a:buSzTx/>
                <a:buFontTx/>
                <a:buNone/>
                <a:tabLst/>
                <a:defRPr/>
              </a:pPr>
              <a:r>
                <a:rPr kumimoji="0"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rPr>
                <a:t>J</a:t>
              </a:r>
              <a:r>
                <a:rPr kumimoji="0" sz="1400" b="0" i="0" u="none" strike="noStrike" kern="1200" cap="none" spc="-5" normalizeH="0" baseline="0" noProof="0" dirty="0">
                  <a:ln>
                    <a:noFill/>
                  </a:ln>
                  <a:solidFill>
                    <a:srgbClr val="006699"/>
                  </a:solidFill>
                  <a:effectLst/>
                  <a:uLnTx/>
                  <a:uFillTx/>
                  <a:latin typeface="Avenir Black" panose="020B0803020203020204" pitchFamily="34" charset="0"/>
                  <a:ea typeface="+mn-ea"/>
                  <a:cs typeface="Arial"/>
                </a:rPr>
                <a:t>anua</a:t>
              </a:r>
              <a:r>
                <a:rPr kumimoji="0"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rPr>
                <a:t>ry</a:t>
              </a:r>
              <a:endParaRPr kumimoji="0" lang="en-US"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endParaRPr>
            </a:p>
            <a:p>
              <a:pPr marL="148590" marR="5080" lvl="0" indent="-136525" algn="ctr" defTabSz="4572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006699"/>
                  </a:solidFill>
                  <a:effectLst/>
                  <a:uLnTx/>
                  <a:uFillTx/>
                  <a:latin typeface="Avenir Black" panose="020B0803020203020204" pitchFamily="34" charset="0"/>
                  <a:ea typeface="+mn-ea"/>
                  <a:cs typeface="Arial"/>
                </a:rPr>
                <a:t>2022</a:t>
              </a:r>
              <a:endParaRPr kumimoji="0"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endParaRPr>
            </a:p>
          </p:txBody>
        </p:sp>
        <p:sp>
          <p:nvSpPr>
            <p:cNvPr id="13" name="object 13"/>
            <p:cNvSpPr txBox="1"/>
            <p:nvPr/>
          </p:nvSpPr>
          <p:spPr>
            <a:xfrm>
              <a:off x="7217375" y="836677"/>
              <a:ext cx="748030" cy="413593"/>
            </a:xfrm>
            <a:prstGeom prst="rect">
              <a:avLst/>
            </a:prstGeom>
          </p:spPr>
          <p:txBody>
            <a:bodyPr vert="horz" wrap="square" lIns="0" tIns="12700" rIns="0" bIns="0" rtlCol="0">
              <a:spAutoFit/>
            </a:bodyPr>
            <a:lstStyle/>
            <a:p>
              <a:pPr marL="148590" marR="5080" lvl="0" indent="-136525" algn="ctr" defTabSz="457200" rtl="0" eaLnBrk="1" fontAlgn="auto" latinLnBrk="0" hangingPunct="1">
                <a:lnSpc>
                  <a:spcPct val="100000"/>
                </a:lnSpc>
                <a:spcBef>
                  <a:spcPts val="100"/>
                </a:spcBef>
                <a:spcAft>
                  <a:spcPts val="0"/>
                </a:spcAft>
                <a:buClrTx/>
                <a:buSzTx/>
                <a:buFontTx/>
                <a:buNone/>
                <a:tabLst/>
                <a:defRPr/>
              </a:pPr>
              <a:r>
                <a:rPr kumimoji="0"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rPr>
                <a:t>J</a:t>
              </a:r>
              <a:r>
                <a:rPr kumimoji="0" sz="1400" b="0" i="0" u="none" strike="noStrike" kern="1200" cap="none" spc="-5" normalizeH="0" baseline="0" noProof="0" dirty="0">
                  <a:ln>
                    <a:noFill/>
                  </a:ln>
                  <a:solidFill>
                    <a:srgbClr val="006699"/>
                  </a:solidFill>
                  <a:effectLst/>
                  <a:uLnTx/>
                  <a:uFillTx/>
                  <a:latin typeface="Avenir Black" panose="020B0803020203020204" pitchFamily="34" charset="0"/>
                  <a:ea typeface="+mn-ea"/>
                  <a:cs typeface="Arial"/>
                </a:rPr>
                <a:t>anua</a:t>
              </a:r>
              <a:r>
                <a:rPr kumimoji="0"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rPr>
                <a:t>ry</a:t>
              </a:r>
              <a:endParaRPr kumimoji="0" lang="en-US"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endParaRPr>
            </a:p>
            <a:p>
              <a:pPr marL="148590" marR="5080" lvl="0" indent="-136525" algn="ctr" defTabSz="4572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srgbClr val="006699"/>
                  </a:solidFill>
                  <a:effectLst/>
                  <a:uLnTx/>
                  <a:uFillTx/>
                  <a:latin typeface="Avenir Black" panose="020B0803020203020204" pitchFamily="34" charset="0"/>
                  <a:ea typeface="+mn-ea"/>
                  <a:cs typeface="Arial"/>
                </a:rPr>
                <a:t>2023</a:t>
              </a:r>
              <a:endParaRPr kumimoji="0"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Arial"/>
              </a:endParaRPr>
            </a:p>
          </p:txBody>
        </p:sp>
        <p:sp>
          <p:nvSpPr>
            <p:cNvPr id="14" name="object 14"/>
            <p:cNvSpPr/>
            <p:nvPr/>
          </p:nvSpPr>
          <p:spPr>
            <a:xfrm>
              <a:off x="8485535" y="5396960"/>
              <a:ext cx="2049227" cy="624455"/>
            </a:xfrm>
            <a:prstGeom prst="homePlate">
              <a:avLst/>
            </a:prstGeom>
            <a:solidFill>
              <a:srgbClr val="3399C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24" name="object 24"/>
            <p:cNvSpPr txBox="1"/>
            <p:nvPr/>
          </p:nvSpPr>
          <p:spPr>
            <a:xfrm>
              <a:off x="1933491" y="1830974"/>
              <a:ext cx="1394291" cy="318327"/>
            </a:xfrm>
            <a:prstGeom prst="rect">
              <a:avLst/>
            </a:prstGeom>
          </p:spPr>
          <p:txBody>
            <a:bodyPr vert="horz" wrap="square" lIns="0" tIns="12700" rIns="0" bIns="0" rtlCol="0">
              <a:spAutoFit/>
            </a:bodyPr>
            <a:lstStyle/>
            <a:p>
              <a:pPr marL="0" marR="5080" lvl="0" indent="0" algn="l" defTabSz="457200" rtl="0" eaLnBrk="1" fontAlgn="auto" latinLnBrk="0" hangingPunct="1">
                <a:lnSpc>
                  <a:spcPct val="100000"/>
                </a:lnSpc>
                <a:spcBef>
                  <a:spcPts val="0"/>
                </a:spcBef>
                <a:spcAft>
                  <a:spcPts val="0"/>
                </a:spcAft>
                <a:buClrTx/>
                <a:buSzTx/>
                <a:buFontTx/>
                <a:buNone/>
                <a:tabLst/>
                <a:defRPr/>
              </a:pPr>
              <a:r>
                <a:rPr kumimoji="0" sz="1100" b="0" i="0" u="none" strike="noStrike" kern="1200" cap="none" spc="-5" normalizeH="0" baseline="0" noProof="0" dirty="0">
                  <a:ln>
                    <a:noFill/>
                  </a:ln>
                  <a:solidFill>
                    <a:prstClr val="white"/>
                  </a:solidFill>
                  <a:effectLst/>
                  <a:uLnTx/>
                  <a:uFillTx/>
                  <a:latin typeface="Avenir" panose="02000503020000020003" pitchFamily="2" charset="0"/>
                  <a:ea typeface="+mn-ea"/>
                  <a:cs typeface="Arial"/>
                </a:rPr>
                <a:t>Alternative Power  Supply</a:t>
              </a:r>
              <a:r>
                <a:rPr kumimoji="0" sz="1100" b="0" i="0" u="none" strike="noStrike" kern="1200" cap="none" spc="-135" normalizeH="0" baseline="0" noProof="0" dirty="0">
                  <a:ln>
                    <a:noFill/>
                  </a:ln>
                  <a:solidFill>
                    <a:prstClr val="white"/>
                  </a:solidFill>
                  <a:effectLst/>
                  <a:uLnTx/>
                  <a:uFillTx/>
                  <a:latin typeface="Avenir" panose="02000503020000020003" pitchFamily="2" charset="0"/>
                  <a:ea typeface="+mn-ea"/>
                  <a:cs typeface="Arial"/>
                </a:rPr>
                <a:t> </a:t>
              </a:r>
              <a:r>
                <a:rPr kumimoji="0" sz="1100" b="0" i="0" u="none" strike="noStrike" kern="1200" cap="none" spc="-5" normalizeH="0" baseline="0" noProof="0" dirty="0">
                  <a:ln>
                    <a:noFill/>
                  </a:ln>
                  <a:solidFill>
                    <a:prstClr val="white"/>
                  </a:solidFill>
                  <a:effectLst/>
                  <a:uLnTx/>
                  <a:uFillTx/>
                  <a:latin typeface="Avenir" panose="02000503020000020003" pitchFamily="2" charset="0"/>
                  <a:ea typeface="+mn-ea"/>
                  <a:cs typeface="Arial"/>
                </a:rPr>
                <a:t>Assessment</a:t>
              </a:r>
              <a:endParaRPr kumimoji="0" sz="1100" b="0" i="0" u="none" strike="noStrike" kern="1200" cap="none" spc="0" normalizeH="0" baseline="0" noProof="0" dirty="0">
                <a:ln>
                  <a:noFill/>
                </a:ln>
                <a:solidFill>
                  <a:prstClr val="white"/>
                </a:solidFill>
                <a:effectLst/>
                <a:uLnTx/>
                <a:uFillTx/>
                <a:latin typeface="Avenir" panose="02000503020000020003" pitchFamily="2" charset="0"/>
                <a:ea typeface="+mn-ea"/>
                <a:cs typeface="Arial"/>
              </a:endParaRPr>
            </a:p>
          </p:txBody>
        </p:sp>
        <p:sp>
          <p:nvSpPr>
            <p:cNvPr id="25" name="object 25"/>
            <p:cNvSpPr txBox="1"/>
            <p:nvPr/>
          </p:nvSpPr>
          <p:spPr>
            <a:xfrm>
              <a:off x="9522213" y="836677"/>
              <a:ext cx="1245773" cy="212606"/>
            </a:xfrm>
            <a:prstGeom prst="rect">
              <a:avLst/>
            </a:prstGeom>
          </p:spPr>
          <p:txBody>
            <a:bodyPr vert="horz" wrap="square" lIns="0" tIns="19050" rIns="0" bIns="0" rtlCol="0">
              <a:spAutoFit/>
            </a:bodyPr>
            <a:lstStyle/>
            <a:p>
              <a:pPr marL="12700" marR="5080" lvl="0" indent="-12700" algn="ctr" defTabSz="457200" rtl="0" eaLnBrk="1" fontAlgn="auto" latinLnBrk="0" hangingPunct="1">
                <a:lnSpc>
                  <a:spcPct val="100000"/>
                </a:lnSpc>
                <a:spcBef>
                  <a:spcPts val="0"/>
                </a:spcBef>
                <a:spcAft>
                  <a:spcPts val="0"/>
                </a:spcAft>
                <a:buClrTx/>
                <a:buSzTx/>
                <a:buFontTx/>
                <a:buNone/>
                <a:tabLst/>
                <a:defRPr/>
              </a:pPr>
              <a:r>
                <a:rPr kumimoji="0" sz="1400" b="0" i="0" u="none" strike="noStrike" kern="1200" cap="none" spc="-5" normalizeH="0" baseline="0" noProof="0" dirty="0">
                  <a:ln>
                    <a:noFill/>
                  </a:ln>
                  <a:solidFill>
                    <a:srgbClr val="006699"/>
                  </a:solidFill>
                  <a:effectLst/>
                  <a:uLnTx/>
                  <a:uFillTx/>
                  <a:latin typeface="Avenir Black" panose="020B0803020203020204" pitchFamily="34" charset="0"/>
                  <a:ea typeface="+mn-ea"/>
                  <a:cs typeface="Calibri" panose="020F0502020204030204" pitchFamily="34" charset="0"/>
                </a:rPr>
                <a:t>Plant</a:t>
              </a:r>
              <a:r>
                <a:rPr kumimoji="0" sz="1400" b="0" i="0" u="none" strike="noStrike" kern="1200" cap="none" spc="-80" normalizeH="0" baseline="0" noProof="0" dirty="0">
                  <a:ln>
                    <a:noFill/>
                  </a:ln>
                  <a:solidFill>
                    <a:srgbClr val="006699"/>
                  </a:solidFill>
                  <a:effectLst/>
                  <a:uLnTx/>
                  <a:uFillTx/>
                  <a:latin typeface="Avenir Black" panose="020B0803020203020204" pitchFamily="34" charset="0"/>
                  <a:ea typeface="+mn-ea"/>
                  <a:cs typeface="Calibri" panose="020F0502020204030204" pitchFamily="34" charset="0"/>
                </a:rPr>
                <a:t> </a:t>
              </a:r>
              <a:r>
                <a:rPr kumimoji="0" sz="1400" b="0" i="0" u="none" strike="noStrike" kern="1200" cap="none" spc="-5" normalizeH="0" baseline="0" noProof="0" dirty="0">
                  <a:ln>
                    <a:noFill/>
                  </a:ln>
                  <a:solidFill>
                    <a:srgbClr val="006699"/>
                  </a:solidFill>
                  <a:effectLst/>
                  <a:uLnTx/>
                  <a:uFillTx/>
                  <a:latin typeface="Avenir Black" panose="020B0803020203020204" pitchFamily="34" charset="0"/>
                  <a:ea typeface="+mn-ea"/>
                  <a:cs typeface="Calibri" panose="020F0502020204030204" pitchFamily="34" charset="0"/>
                </a:rPr>
                <a:t>Online  </a:t>
              </a:r>
              <a:r>
                <a:rPr kumimoji="0" lang="en-US" sz="1400" b="0" i="0" u="none" strike="noStrike" kern="1200" cap="none" spc="-5" normalizeH="0" baseline="0" noProof="0" dirty="0">
                  <a:ln>
                    <a:noFill/>
                  </a:ln>
                  <a:solidFill>
                    <a:srgbClr val="006699"/>
                  </a:solidFill>
                  <a:effectLst/>
                  <a:uLnTx/>
                  <a:uFillTx/>
                  <a:latin typeface="Avenir Black" panose="020B0803020203020204" pitchFamily="34" charset="0"/>
                  <a:ea typeface="+mn-ea"/>
                  <a:cs typeface="Calibri" panose="020F0502020204030204" pitchFamily="34" charset="0"/>
                </a:rPr>
                <a:t>2028</a:t>
              </a:r>
              <a:endParaRPr kumimoji="0" sz="1400" b="0" i="0" u="none" strike="noStrike" kern="1200" cap="none" spc="0" normalizeH="0" baseline="0" noProof="0" dirty="0">
                <a:ln>
                  <a:noFill/>
                </a:ln>
                <a:solidFill>
                  <a:srgbClr val="006699"/>
                </a:solidFill>
                <a:effectLst/>
                <a:uLnTx/>
                <a:uFillTx/>
                <a:latin typeface="Avenir Black" panose="020B0803020203020204" pitchFamily="34" charset="0"/>
                <a:ea typeface="+mn-ea"/>
                <a:cs typeface="Calibri" panose="020F0502020204030204" pitchFamily="34" charset="0"/>
              </a:endParaRPr>
            </a:p>
          </p:txBody>
        </p:sp>
        <p:sp>
          <p:nvSpPr>
            <p:cNvPr id="31" name="object 31"/>
            <p:cNvSpPr txBox="1"/>
            <p:nvPr/>
          </p:nvSpPr>
          <p:spPr>
            <a:xfrm>
              <a:off x="1933491" y="2800766"/>
              <a:ext cx="1688721" cy="317746"/>
            </a:xfrm>
            <a:prstGeom prst="rect">
              <a:avLst/>
            </a:prstGeom>
          </p:spPr>
          <p:txBody>
            <a:bodyPr vert="horz" wrap="square" lIns="0" tIns="12065" rIns="0" bIns="0" rtlCol="0">
              <a:spAutoFit/>
            </a:bodyPr>
            <a:lstStyle/>
            <a:p>
              <a:pPr marL="12700" marR="5080" lvl="0" indent="0" algn="l" defTabSz="457200" rtl="0" eaLnBrk="1" fontAlgn="auto" latinLnBrk="0" hangingPunct="1">
                <a:lnSpc>
                  <a:spcPct val="100000"/>
                </a:lnSpc>
                <a:spcBef>
                  <a:spcPts val="0"/>
                </a:spcBef>
                <a:spcAft>
                  <a:spcPts val="0"/>
                </a:spcAft>
                <a:buClrTx/>
                <a:buSzTx/>
                <a:buFontTx/>
                <a:buNone/>
                <a:tabLst/>
                <a:defRPr/>
              </a:pPr>
              <a:r>
                <a:rPr kumimoji="0" sz="1100" b="0" i="0" u="none" strike="noStrike" kern="1200" cap="none" spc="-10" normalizeH="0" baseline="0" noProof="0" dirty="0">
                  <a:ln>
                    <a:noFill/>
                  </a:ln>
                  <a:solidFill>
                    <a:prstClr val="white"/>
                  </a:solidFill>
                  <a:effectLst/>
                  <a:uLnTx/>
                  <a:uFillTx/>
                  <a:latin typeface="Avenir" panose="02000503020000020003" pitchFamily="2" charset="0"/>
                  <a:ea typeface="+mn-ea"/>
                  <a:cs typeface="Arial"/>
                </a:rPr>
                <a:t>USGS </a:t>
              </a:r>
              <a:r>
                <a:rPr kumimoji="0" sz="1100" b="0" i="0" u="none" strike="noStrike" kern="1200" cap="none" spc="-5" normalizeH="0" baseline="0" noProof="0" dirty="0">
                  <a:ln>
                    <a:noFill/>
                  </a:ln>
                  <a:solidFill>
                    <a:prstClr val="white"/>
                  </a:solidFill>
                  <a:effectLst/>
                  <a:uLnTx/>
                  <a:uFillTx/>
                  <a:latin typeface="Avenir" panose="02000503020000020003" pitchFamily="2" charset="0"/>
                  <a:ea typeface="+mn-ea"/>
                  <a:cs typeface="Arial"/>
                </a:rPr>
                <a:t>Third Party Review  </a:t>
              </a:r>
              <a:br>
                <a:rPr kumimoji="0" lang="en-US" sz="1100" b="0" i="0" u="none" strike="noStrike" kern="1200" cap="none" spc="-5" normalizeH="0" baseline="0" noProof="0" dirty="0">
                  <a:ln>
                    <a:noFill/>
                  </a:ln>
                  <a:solidFill>
                    <a:prstClr val="white"/>
                  </a:solidFill>
                  <a:effectLst/>
                  <a:uLnTx/>
                  <a:uFillTx/>
                  <a:latin typeface="Avenir" panose="02000503020000020003" pitchFamily="2" charset="0"/>
                  <a:ea typeface="+mn-ea"/>
                  <a:cs typeface="Arial"/>
                </a:rPr>
              </a:br>
              <a:r>
                <a:rPr kumimoji="0" sz="1100" b="0" i="0" u="none" strike="noStrike" kern="1200" cap="none" spc="-5" normalizeH="0" baseline="0" noProof="0" dirty="0">
                  <a:ln>
                    <a:noFill/>
                  </a:ln>
                  <a:solidFill>
                    <a:prstClr val="white"/>
                  </a:solidFill>
                  <a:effectLst/>
                  <a:uLnTx/>
                  <a:uFillTx/>
                  <a:latin typeface="Avenir" panose="02000503020000020003" pitchFamily="2" charset="0"/>
                  <a:ea typeface="+mn-ea"/>
                  <a:cs typeface="Arial"/>
                </a:rPr>
                <a:t>of Groundwater</a:t>
              </a:r>
              <a:r>
                <a:rPr kumimoji="0" sz="1100" b="0" i="0" u="none" strike="noStrike" kern="1200" cap="none" spc="-45" normalizeH="0" baseline="0" noProof="0" dirty="0">
                  <a:ln>
                    <a:noFill/>
                  </a:ln>
                  <a:solidFill>
                    <a:prstClr val="white"/>
                  </a:solidFill>
                  <a:effectLst/>
                  <a:uLnTx/>
                  <a:uFillTx/>
                  <a:latin typeface="Avenir" panose="02000503020000020003" pitchFamily="2" charset="0"/>
                  <a:ea typeface="+mn-ea"/>
                  <a:cs typeface="Arial"/>
                </a:rPr>
                <a:t> </a:t>
              </a:r>
              <a:r>
                <a:rPr kumimoji="0" sz="1100" b="0" i="0" u="none" strike="noStrike" kern="1200" cap="none" spc="-5" normalizeH="0" baseline="0" noProof="0" dirty="0">
                  <a:ln>
                    <a:noFill/>
                  </a:ln>
                  <a:solidFill>
                    <a:prstClr val="white"/>
                  </a:solidFill>
                  <a:effectLst/>
                  <a:uLnTx/>
                  <a:uFillTx/>
                  <a:latin typeface="Avenir" panose="02000503020000020003" pitchFamily="2" charset="0"/>
                  <a:ea typeface="+mn-ea"/>
                  <a:cs typeface="Arial"/>
                </a:rPr>
                <a:t>Modeling</a:t>
              </a:r>
              <a:endParaRPr kumimoji="0" sz="1100" b="0" i="0" u="none" strike="noStrike" kern="1200" cap="none" spc="0" normalizeH="0" baseline="0" noProof="0" dirty="0">
                <a:ln>
                  <a:noFill/>
                </a:ln>
                <a:solidFill>
                  <a:prstClr val="white"/>
                </a:solidFill>
                <a:effectLst/>
                <a:uLnTx/>
                <a:uFillTx/>
                <a:latin typeface="Avenir" panose="02000503020000020003" pitchFamily="2" charset="0"/>
                <a:ea typeface="+mn-ea"/>
                <a:cs typeface="Arial"/>
              </a:endParaRPr>
            </a:p>
          </p:txBody>
        </p:sp>
        <p:sp>
          <p:nvSpPr>
            <p:cNvPr id="32" name="object 32"/>
            <p:cNvSpPr txBox="1"/>
            <p:nvPr/>
          </p:nvSpPr>
          <p:spPr>
            <a:xfrm>
              <a:off x="1944296" y="4171887"/>
              <a:ext cx="2930504" cy="26198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white"/>
                  </a:solidFill>
                  <a:effectLst/>
                  <a:uLnTx/>
                  <a:uFillTx/>
                  <a:latin typeface="Avenir Book" panose="02000503020000020003" pitchFamily="2" charset="0"/>
                  <a:ea typeface="+mn-ea"/>
                  <a:cs typeface="Arial"/>
                </a:rPr>
                <a:t>Permitting &amp;</a:t>
              </a:r>
              <a:r>
                <a:rPr kumimoji="0" sz="1800" b="0" i="0" u="none" strike="noStrike" kern="1200" cap="none" spc="-55" normalizeH="0" baseline="0" noProof="0" dirty="0">
                  <a:ln>
                    <a:noFill/>
                  </a:ln>
                  <a:solidFill>
                    <a:prstClr val="white"/>
                  </a:solidFill>
                  <a:effectLst/>
                  <a:uLnTx/>
                  <a:uFillTx/>
                  <a:latin typeface="Avenir Book" panose="02000503020000020003" pitchFamily="2" charset="0"/>
                  <a:ea typeface="+mn-ea"/>
                  <a:cs typeface="Arial"/>
                </a:rPr>
                <a:t> </a:t>
              </a:r>
              <a:r>
                <a:rPr kumimoji="0" sz="1800" b="0" i="0" u="none" strike="noStrike" kern="1200" cap="none" spc="-5" normalizeH="0" baseline="0" noProof="0" dirty="0">
                  <a:ln>
                    <a:noFill/>
                  </a:ln>
                  <a:solidFill>
                    <a:prstClr val="white"/>
                  </a:solidFill>
                  <a:effectLst/>
                  <a:uLnTx/>
                  <a:uFillTx/>
                  <a:latin typeface="Avenir Book" panose="02000503020000020003" pitchFamily="2" charset="0"/>
                  <a:ea typeface="+mn-ea"/>
                  <a:cs typeface="Arial"/>
                </a:rPr>
                <a:t>Easements</a:t>
              </a:r>
              <a:endParaRPr kumimoji="0"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a:endParaRPr>
            </a:p>
          </p:txBody>
        </p:sp>
        <p:sp>
          <p:nvSpPr>
            <p:cNvPr id="34" name="object 34"/>
            <p:cNvSpPr/>
            <p:nvPr/>
          </p:nvSpPr>
          <p:spPr>
            <a:xfrm>
              <a:off x="1866689" y="2564541"/>
              <a:ext cx="2690004" cy="624455"/>
            </a:xfrm>
            <a:prstGeom prst="homePlate">
              <a:avLst/>
            </a:prstGeom>
            <a:solidFill>
              <a:srgbClr val="3399CC"/>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36" name="object 36"/>
            <p:cNvSpPr txBox="1"/>
            <p:nvPr/>
          </p:nvSpPr>
          <p:spPr>
            <a:xfrm>
              <a:off x="1921426" y="2592543"/>
              <a:ext cx="2318239" cy="512925"/>
            </a:xfrm>
            <a:prstGeom prst="rect">
              <a:avLst/>
            </a:prstGeom>
          </p:spPr>
          <p:txBody>
            <a:bodyPr vert="horz" wrap="square" lIns="0" tIns="12065" rIns="0" bIns="0" rtlCol="0">
              <a:spAutoFit/>
            </a:bodyPr>
            <a:lstStyle/>
            <a:p>
              <a:pPr marL="12700" marR="5080" lvl="0" indent="0" algn="l" defTabSz="4572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white"/>
                  </a:solidFill>
                  <a:effectLst/>
                  <a:uLnTx/>
                  <a:uFillTx/>
                  <a:latin typeface="Avenir Book" panose="02000503020000020003" pitchFamily="2" charset="0"/>
                  <a:ea typeface="+mn-ea"/>
                  <a:cs typeface="Arial"/>
                </a:rPr>
                <a:t>Financial Assessment</a:t>
              </a:r>
              <a:r>
                <a:rPr kumimoji="0" lang="en-US" sz="1800" b="0" i="0" u="none" strike="noStrike" kern="1200" cap="none" spc="-5" normalizeH="0" baseline="0" noProof="0" dirty="0">
                  <a:ln>
                    <a:noFill/>
                  </a:ln>
                  <a:solidFill>
                    <a:prstClr val="white"/>
                  </a:solidFill>
                  <a:effectLst/>
                  <a:uLnTx/>
                  <a:uFillTx/>
                  <a:latin typeface="Avenir Book" panose="02000503020000020003" pitchFamily="2" charset="0"/>
                  <a:ea typeface="+mn-ea"/>
                  <a:cs typeface="Arial"/>
                </a:rPr>
                <a:t> &amp;</a:t>
              </a:r>
              <a:br>
                <a:rPr kumimoji="0" lang="en-US" sz="1800" b="0" i="0" u="none" strike="noStrike" kern="1200" cap="none" spc="-5" normalizeH="0" baseline="0" noProof="0" dirty="0">
                  <a:ln>
                    <a:noFill/>
                  </a:ln>
                  <a:solidFill>
                    <a:prstClr val="white"/>
                  </a:solidFill>
                  <a:effectLst/>
                  <a:uLnTx/>
                  <a:uFillTx/>
                  <a:latin typeface="Avenir Book" panose="02000503020000020003" pitchFamily="2" charset="0"/>
                  <a:ea typeface="+mn-ea"/>
                  <a:cs typeface="Arial"/>
                </a:rPr>
              </a:br>
              <a:r>
                <a:rPr kumimoji="0" sz="1800" b="0" i="0" u="none" strike="noStrike" kern="1200" cap="none" spc="-5" normalizeH="0" baseline="0" noProof="0" dirty="0">
                  <a:ln>
                    <a:noFill/>
                  </a:ln>
                  <a:solidFill>
                    <a:prstClr val="white"/>
                  </a:solidFill>
                  <a:effectLst/>
                  <a:uLnTx/>
                  <a:uFillTx/>
                  <a:latin typeface="Avenir Book" panose="02000503020000020003" pitchFamily="2" charset="0"/>
                  <a:ea typeface="+mn-ea"/>
                  <a:cs typeface="Arial"/>
                </a:rPr>
                <a:t>Rate Impact</a:t>
              </a:r>
              <a:r>
                <a:rPr kumimoji="0" sz="1800" b="0" i="0" u="none" strike="noStrike" kern="1200" cap="none" spc="-30" normalizeH="0" baseline="0" noProof="0" dirty="0">
                  <a:ln>
                    <a:noFill/>
                  </a:ln>
                  <a:solidFill>
                    <a:prstClr val="white"/>
                  </a:solidFill>
                  <a:effectLst/>
                  <a:uLnTx/>
                  <a:uFillTx/>
                  <a:latin typeface="Avenir Book" panose="02000503020000020003" pitchFamily="2" charset="0"/>
                  <a:ea typeface="+mn-ea"/>
                  <a:cs typeface="Arial"/>
                </a:rPr>
                <a:t> </a:t>
              </a:r>
              <a:r>
                <a:rPr kumimoji="0" sz="1800" b="0" i="0" u="none" strike="noStrike" kern="1200" cap="none" spc="-5" normalizeH="0" baseline="0" noProof="0" dirty="0">
                  <a:ln>
                    <a:noFill/>
                  </a:ln>
                  <a:solidFill>
                    <a:prstClr val="white"/>
                  </a:solidFill>
                  <a:effectLst/>
                  <a:uLnTx/>
                  <a:uFillTx/>
                  <a:latin typeface="Avenir Book" panose="02000503020000020003" pitchFamily="2" charset="0"/>
                  <a:ea typeface="+mn-ea"/>
                  <a:cs typeface="Arial"/>
                </a:rPr>
                <a:t>Analysis</a:t>
              </a:r>
              <a:endParaRPr kumimoji="0"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a:endParaRPr>
            </a:p>
          </p:txBody>
        </p:sp>
        <p:sp>
          <p:nvSpPr>
            <p:cNvPr id="39" name="object 16">
              <a:extLst>
                <a:ext uri="{FF2B5EF4-FFF2-40B4-BE49-F238E27FC236}">
                  <a16:creationId xmlns:a16="http://schemas.microsoft.com/office/drawing/2014/main" id="{5CE28B6F-AE3B-4BCE-9226-85D3385BB742}"/>
                </a:ext>
              </a:extLst>
            </p:cNvPr>
            <p:cNvSpPr txBox="1"/>
            <p:nvPr/>
          </p:nvSpPr>
          <p:spPr>
            <a:xfrm>
              <a:off x="8546986" y="5452724"/>
              <a:ext cx="2574376" cy="457159"/>
            </a:xfrm>
            <a:prstGeom prst="rect">
              <a:avLst/>
            </a:prstGeom>
          </p:spPr>
          <p:txBody>
            <a:bodyPr vert="horz" wrap="square" lIns="0" tIns="12065" rIns="0" bIns="0" rtlCol="0">
              <a:spAutoFit/>
            </a:bodyPr>
            <a:lstStyle/>
            <a:p>
              <a:pPr marL="0" marR="508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D</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esi</a:t>
              </a:r>
              <a:r>
                <a:rPr kumimoji="0"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g</a:t>
              </a:r>
              <a:r>
                <a:rPr kumimoji="0" lang="en-US"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n</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a:t>
              </a:r>
              <a:r>
                <a:rPr kumimoji="0"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Con</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s</a:t>
              </a:r>
              <a:r>
                <a:rPr kumimoji="0"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t</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r</a:t>
              </a:r>
              <a:r>
                <a:rPr kumimoji="0"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uc</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t</a:t>
              </a:r>
              <a:r>
                <a:rPr kumimoji="0"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io</a:t>
              </a:r>
              <a:r>
                <a:rPr kumimoji="0" sz="1600" b="0" i="0" u="none" strike="noStrike" kern="1200" cap="none" spc="-15" normalizeH="0" baseline="0" noProof="0" dirty="0">
                  <a:ln>
                    <a:noFill/>
                  </a:ln>
                  <a:solidFill>
                    <a:srgbClr val="ACCBF9">
                      <a:lumMod val="25000"/>
                    </a:srgbClr>
                  </a:solidFill>
                  <a:effectLst/>
                  <a:uLnTx/>
                  <a:uFillTx/>
                  <a:latin typeface="Avenir Book" panose="02000503020000020003" pitchFamily="2" charset="0"/>
                  <a:ea typeface="+mn-ea"/>
                  <a:cs typeface="Arial"/>
                </a:rPr>
                <a:t>n</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a:t>
              </a:r>
              <a:r>
                <a:rPr kumimoji="0" lang="en-US"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 </a:t>
              </a:r>
              <a:r>
                <a:rPr kumimoji="0"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P</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erf</a:t>
              </a:r>
              <a:r>
                <a:rPr kumimoji="0"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o</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r</a:t>
              </a:r>
              <a:r>
                <a:rPr kumimoji="0"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m</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a</a:t>
              </a:r>
              <a:r>
                <a:rPr kumimoji="0" sz="1600" b="0" i="0" u="none" strike="noStrike" kern="1200" cap="none" spc="-10" normalizeH="0" baseline="0" noProof="0" dirty="0">
                  <a:ln>
                    <a:noFill/>
                  </a:ln>
                  <a:solidFill>
                    <a:srgbClr val="ACCBF9">
                      <a:lumMod val="25000"/>
                    </a:srgbClr>
                  </a:solidFill>
                  <a:effectLst/>
                  <a:uLnTx/>
                  <a:uFillTx/>
                  <a:latin typeface="Avenir Book" panose="02000503020000020003" pitchFamily="2" charset="0"/>
                  <a:ea typeface="+mn-ea"/>
                  <a:cs typeface="Arial"/>
                </a:rPr>
                <a:t>n</a:t>
              </a:r>
              <a:r>
                <a:rPr kumimoji="0" sz="1600" b="0" i="0" u="none" strike="noStrike" kern="1200" cap="none" spc="-5" normalizeH="0" baseline="0" noProof="0" dirty="0">
                  <a:ln>
                    <a:noFill/>
                  </a:ln>
                  <a:solidFill>
                    <a:srgbClr val="ACCBF9">
                      <a:lumMod val="25000"/>
                    </a:srgbClr>
                  </a:solidFill>
                  <a:effectLst/>
                  <a:uLnTx/>
                  <a:uFillTx/>
                  <a:latin typeface="Avenir Book" panose="02000503020000020003" pitchFamily="2" charset="0"/>
                  <a:ea typeface="+mn-ea"/>
                  <a:cs typeface="Arial"/>
                </a:rPr>
                <a:t>ce </a:t>
              </a:r>
              <a:r>
                <a:rPr kumimoji="0" sz="1600" b="0" i="0" u="none" strike="noStrike" kern="1200" cap="none" spc="-20" normalizeH="0" baseline="0" noProof="0" dirty="0">
                  <a:ln>
                    <a:noFill/>
                  </a:ln>
                  <a:solidFill>
                    <a:srgbClr val="ACCBF9">
                      <a:lumMod val="25000"/>
                    </a:srgbClr>
                  </a:solidFill>
                  <a:effectLst/>
                  <a:uLnTx/>
                  <a:uFillTx/>
                  <a:latin typeface="Avenir Book" panose="02000503020000020003" pitchFamily="2" charset="0"/>
                  <a:ea typeface="+mn-ea"/>
                  <a:cs typeface="Arial"/>
                </a:rPr>
                <a:t>Testing</a:t>
              </a:r>
              <a:endParaRPr kumimoji="0" sz="1600" b="0" i="0" u="none" strike="noStrike" kern="1200" cap="none" spc="0" normalizeH="0" baseline="0" noProof="0" dirty="0">
                <a:ln>
                  <a:noFill/>
                </a:ln>
                <a:solidFill>
                  <a:srgbClr val="ACCBF9">
                    <a:lumMod val="25000"/>
                  </a:srgbClr>
                </a:solidFill>
                <a:effectLst/>
                <a:uLnTx/>
                <a:uFillTx/>
                <a:latin typeface="Avenir Book" panose="02000503020000020003" pitchFamily="2" charset="0"/>
                <a:ea typeface="+mn-ea"/>
                <a:cs typeface="Arial"/>
              </a:endParaRPr>
            </a:p>
          </p:txBody>
        </p:sp>
        <p:sp>
          <p:nvSpPr>
            <p:cNvPr id="45" name="object 18">
              <a:extLst>
                <a:ext uri="{FF2B5EF4-FFF2-40B4-BE49-F238E27FC236}">
                  <a16:creationId xmlns:a16="http://schemas.microsoft.com/office/drawing/2014/main" id="{F9617BC4-9B78-4BB3-B83A-D9F90FD18952}"/>
                </a:ext>
              </a:extLst>
            </p:cNvPr>
            <p:cNvSpPr/>
            <p:nvPr/>
          </p:nvSpPr>
          <p:spPr>
            <a:xfrm>
              <a:off x="1886743" y="1819437"/>
              <a:ext cx="3382989" cy="624455"/>
            </a:xfrm>
            <a:prstGeom prst="homePlate">
              <a:avLst/>
            </a:prstGeom>
            <a:solidFill>
              <a:srgbClr val="3399CC"/>
            </a:solidFill>
          </p:spPr>
          <p:txBody>
            <a:bodyPr wrap="non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30" name="object 30"/>
            <p:cNvSpPr txBox="1"/>
            <p:nvPr/>
          </p:nvSpPr>
          <p:spPr>
            <a:xfrm>
              <a:off x="1933491" y="1873530"/>
              <a:ext cx="2952115" cy="513506"/>
            </a:xfrm>
            <a:prstGeom prst="homePlate">
              <a:avLst/>
            </a:prstGeom>
          </p:spPr>
          <p:txBody>
            <a:bodyPr vert="horz" wrap="square" lIns="0" tIns="12700" rIns="0" bIns="0" rtlCol="0">
              <a:spAutoFit/>
            </a:bodyPr>
            <a:lstStyle/>
            <a:p>
              <a:pPr marL="12700" marR="508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 normalizeH="0" baseline="0" noProof="0" dirty="0">
                  <a:ln>
                    <a:noFill/>
                  </a:ln>
                  <a:solidFill>
                    <a:prstClr val="white"/>
                  </a:solidFill>
                  <a:effectLst/>
                  <a:uLnTx/>
                  <a:uFillTx/>
                  <a:latin typeface="Avenir Book" panose="02000503020000020003" pitchFamily="2" charset="0"/>
                  <a:ea typeface="+mn-ea"/>
                  <a:cs typeface="Arial"/>
                </a:rPr>
                <a:t>DPR/Ocean Augmentation Concept  Study</a:t>
              </a:r>
              <a:endParaRPr kumimoji="0"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a:endParaRPr>
            </a:p>
          </p:txBody>
        </p:sp>
        <p:sp>
          <p:nvSpPr>
            <p:cNvPr id="43" name="object 16">
              <a:extLst>
                <a:ext uri="{FF2B5EF4-FFF2-40B4-BE49-F238E27FC236}">
                  <a16:creationId xmlns:a16="http://schemas.microsoft.com/office/drawing/2014/main" id="{2BAF04A3-3386-4538-AFE4-3D4782B076C7}"/>
                </a:ext>
              </a:extLst>
            </p:cNvPr>
            <p:cNvSpPr txBox="1"/>
            <p:nvPr/>
          </p:nvSpPr>
          <p:spPr>
            <a:xfrm>
              <a:off x="7470822" y="4708076"/>
              <a:ext cx="1420740" cy="624455"/>
            </a:xfrm>
            <a:prstGeom prst="rect">
              <a:avLst/>
            </a:prstGeom>
          </p:spPr>
          <p:txBody>
            <a:bodyPr vert="horz" wrap="square" lIns="0" tIns="12065" rIns="0" bIns="0" rtlCol="0">
              <a:spAutoFit/>
            </a:bodyPr>
            <a:lstStyle/>
            <a:p>
              <a:pPr marL="1270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Progressive </a:t>
              </a:r>
              <a:r>
                <a:rPr kumimoji="0"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D</a:t>
              </a:r>
              <a:r>
                <a:rPr kumimoji="0" lang="en-US"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esign </a:t>
              </a:r>
              <a:r>
                <a:rPr kumimoji="0"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B</a:t>
              </a:r>
              <a:r>
                <a:rPr kumimoji="0" lang="en-US"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uild </a:t>
              </a:r>
              <a:r>
                <a:rPr kumimoji="0"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O</a:t>
              </a:r>
              <a:r>
                <a:rPr kumimoji="0" lang="en-US"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perate </a:t>
              </a:r>
              <a:r>
                <a:rPr kumimoji="0"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M</a:t>
              </a:r>
              <a:r>
                <a:rPr kumimoji="0" lang="en-US"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aintain</a:t>
              </a:r>
              <a:r>
                <a:rPr kumimoji="0"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 </a:t>
              </a:r>
              <a:r>
                <a:rPr kumimoji="0" sz="1100" b="0" i="0" u="none" strike="noStrike" kern="1200" cap="none" spc="-5" normalizeH="0" baseline="0" noProof="0" dirty="0">
                  <a:ln>
                    <a:noFill/>
                  </a:ln>
                  <a:solidFill>
                    <a:prstClr val="white"/>
                  </a:solidFill>
                  <a:effectLst/>
                  <a:uLnTx/>
                  <a:uFillTx/>
                  <a:latin typeface="Avenir Medium" panose="02000603020000020003" pitchFamily="2" charset="0"/>
                  <a:ea typeface="+mn-ea"/>
                  <a:cs typeface="Arial"/>
                </a:rPr>
                <a:t>Contract</a:t>
              </a:r>
              <a:r>
                <a:rPr kumimoji="0" sz="1100" b="0" i="0" u="none" strike="noStrike" kern="1200" cap="none" spc="-60" normalizeH="0" baseline="0" noProof="0" dirty="0">
                  <a:ln>
                    <a:noFill/>
                  </a:ln>
                  <a:solidFill>
                    <a:prstClr val="white"/>
                  </a:solidFill>
                  <a:effectLst/>
                  <a:uLnTx/>
                  <a:uFillTx/>
                  <a:latin typeface="Avenir Medium" panose="02000603020000020003" pitchFamily="2" charset="0"/>
                  <a:ea typeface="+mn-ea"/>
                  <a:cs typeface="Arial"/>
                </a:rPr>
                <a:t> </a:t>
              </a:r>
              <a:r>
                <a:rPr kumimoji="0" lang="en-US" sz="1100" b="0" i="0" u="none" strike="noStrike" kern="1200" cap="none" spc="-60" normalizeH="0" baseline="0" noProof="0" dirty="0">
                  <a:ln>
                    <a:noFill/>
                  </a:ln>
                  <a:solidFill>
                    <a:prstClr val="white"/>
                  </a:solidFill>
                  <a:effectLst/>
                  <a:uLnTx/>
                  <a:uFillTx/>
                  <a:latin typeface="Avenir Medium" panose="02000603020000020003" pitchFamily="2" charset="0"/>
                  <a:ea typeface="+mn-ea"/>
                  <a:cs typeface="Arial"/>
                </a:rPr>
                <a:t>Development &amp; </a:t>
              </a:r>
              <a:r>
                <a:rPr kumimoji="0" sz="1100" b="0" i="0" u="none" strike="noStrike" kern="1200" cap="none" spc="-10" normalizeH="0" baseline="0" noProof="0" dirty="0">
                  <a:ln>
                    <a:noFill/>
                  </a:ln>
                  <a:solidFill>
                    <a:prstClr val="white"/>
                  </a:solidFill>
                  <a:effectLst/>
                  <a:uLnTx/>
                  <a:uFillTx/>
                  <a:latin typeface="Avenir Medium" panose="02000603020000020003" pitchFamily="2" charset="0"/>
                  <a:ea typeface="+mn-ea"/>
                  <a:cs typeface="Arial"/>
                </a:rPr>
                <a:t>Award</a:t>
              </a:r>
              <a:endParaRPr kumimoji="0" sz="1100" b="0" i="0" u="none" strike="noStrike" kern="1200" cap="none" spc="0" normalizeH="0" baseline="0" noProof="0" dirty="0">
                <a:ln>
                  <a:noFill/>
                </a:ln>
                <a:solidFill>
                  <a:prstClr val="white"/>
                </a:solidFill>
                <a:effectLst/>
                <a:uLnTx/>
                <a:uFillTx/>
                <a:latin typeface="Avenir Medium" panose="02000603020000020003" pitchFamily="2" charset="0"/>
                <a:ea typeface="+mn-ea"/>
                <a:cs typeface="Arial"/>
              </a:endParaRPr>
            </a:p>
          </p:txBody>
        </p:sp>
        <p:sp>
          <p:nvSpPr>
            <p:cNvPr id="44" name="object 32">
              <a:extLst>
                <a:ext uri="{FF2B5EF4-FFF2-40B4-BE49-F238E27FC236}">
                  <a16:creationId xmlns:a16="http://schemas.microsoft.com/office/drawing/2014/main" id="{2A3CF15F-0560-45F7-AFC9-940B178F89C0}"/>
                </a:ext>
              </a:extLst>
            </p:cNvPr>
            <p:cNvSpPr txBox="1"/>
            <p:nvPr/>
          </p:nvSpPr>
          <p:spPr>
            <a:xfrm>
              <a:off x="4239665" y="3475236"/>
              <a:ext cx="2132329" cy="261981"/>
            </a:xfrm>
            <a:prstGeom prst="rect">
              <a:avLst/>
            </a:prstGeom>
          </p:spPr>
          <p:txBody>
            <a:bodyPr vert="horz" wrap="square" lIns="0" tIns="12065"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 normalizeH="0" baseline="0" noProof="0" dirty="0">
                  <a:ln>
                    <a:noFill/>
                  </a:ln>
                  <a:solidFill>
                    <a:prstClr val="white"/>
                  </a:solidFill>
                  <a:effectLst/>
                  <a:uLnTx/>
                  <a:uFillTx/>
                  <a:latin typeface="Avenir Book" panose="02000503020000020003" pitchFamily="2" charset="0"/>
                  <a:ea typeface="+mn-ea"/>
                  <a:cs typeface="Arial"/>
                </a:rPr>
                <a:t>Partnership Education</a:t>
              </a:r>
              <a:endParaRPr kumimoji="0" lang="en-US"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Arial"/>
              </a:endParaRPr>
            </a:p>
          </p:txBody>
        </p:sp>
        <p:sp>
          <p:nvSpPr>
            <p:cNvPr id="47" name="object 23">
              <a:extLst>
                <a:ext uri="{FF2B5EF4-FFF2-40B4-BE49-F238E27FC236}">
                  <a16:creationId xmlns:a16="http://schemas.microsoft.com/office/drawing/2014/main" id="{1B5D9CF8-6F34-49B3-806F-AEB320B797F7}"/>
                </a:ext>
              </a:extLst>
            </p:cNvPr>
            <p:cNvSpPr txBox="1"/>
            <p:nvPr/>
          </p:nvSpPr>
          <p:spPr>
            <a:xfrm>
              <a:off x="7470822" y="4453808"/>
              <a:ext cx="2122808" cy="289182"/>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en-US" sz="1800" b="0" i="0" u="none" strike="noStrike" kern="1200" cap="none" spc="-5" normalizeH="0" baseline="0" noProof="0" dirty="0">
                  <a:ln>
                    <a:noFill/>
                  </a:ln>
                  <a:solidFill>
                    <a:prstClr val="black"/>
                  </a:solidFill>
                  <a:effectLst/>
                  <a:uLnTx/>
                  <a:uFillTx/>
                  <a:latin typeface="Avenir Medium" panose="02000603020000020003"/>
                  <a:ea typeface="Tahoma" panose="020B0604030504040204" pitchFamily="34" charset="0"/>
                  <a:cs typeface="Tahoma" panose="020B0604030504040204" pitchFamily="34" charset="0"/>
                </a:rPr>
                <a:t>Project Delivery:</a:t>
              </a:r>
              <a:endParaRPr kumimoji="0" sz="1800" b="0" i="0" u="none" strike="noStrike" kern="1200" cap="none" spc="0" normalizeH="0" baseline="0" noProof="0" dirty="0">
                <a:ln>
                  <a:noFill/>
                </a:ln>
                <a:solidFill>
                  <a:prstClr val="black"/>
                </a:solidFill>
                <a:effectLst/>
                <a:uLnTx/>
                <a:uFillTx/>
                <a:latin typeface="Avenir Medium" panose="02000603020000020003"/>
                <a:ea typeface="Tahoma" panose="020B0604030504040204" pitchFamily="34" charset="0"/>
                <a:cs typeface="Tahoma" panose="020B0604030504040204" pitchFamily="34" charset="0"/>
              </a:endParaRPr>
            </a:p>
          </p:txBody>
        </p:sp>
        <p:sp>
          <p:nvSpPr>
            <p:cNvPr id="40" name="Star: 5 Points 39">
              <a:extLst>
                <a:ext uri="{FF2B5EF4-FFF2-40B4-BE49-F238E27FC236}">
                  <a16:creationId xmlns:a16="http://schemas.microsoft.com/office/drawing/2014/main" id="{25D07E22-CD10-4027-BD2C-1B3ED16102F7}"/>
                </a:ext>
              </a:extLst>
            </p:cNvPr>
            <p:cNvSpPr/>
            <p:nvPr/>
          </p:nvSpPr>
          <p:spPr>
            <a:xfrm>
              <a:off x="6827242" y="4054618"/>
              <a:ext cx="543152" cy="493407"/>
            </a:xfrm>
            <a:prstGeom prst="star5">
              <a:avLst>
                <a:gd name="adj" fmla="val 19098"/>
                <a:gd name="hf" fmla="val 105146"/>
                <a:gd name="vf" fmla="val 110557"/>
              </a:avLst>
            </a:prstGeom>
            <a:solidFill>
              <a:srgbClr val="E9D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Logo, icon&#10;&#10;Description automatically generated">
              <a:extLst>
                <a:ext uri="{FF2B5EF4-FFF2-40B4-BE49-F238E27FC236}">
                  <a16:creationId xmlns:a16="http://schemas.microsoft.com/office/drawing/2014/main" id="{C2502C2D-FEC6-936D-9030-2A8F799102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175" y="1260143"/>
              <a:ext cx="569891" cy="569892"/>
            </a:xfrm>
            <a:prstGeom prst="rect">
              <a:avLst/>
            </a:prstGeom>
          </p:spPr>
        </p:pic>
        <p:pic>
          <p:nvPicPr>
            <p:cNvPr id="51" name="Picture 50" descr="Logo, icon&#10;&#10;Description automatically generated">
              <a:extLst>
                <a:ext uri="{FF2B5EF4-FFF2-40B4-BE49-F238E27FC236}">
                  <a16:creationId xmlns:a16="http://schemas.microsoft.com/office/drawing/2014/main" id="{90561B10-EAC7-E7F6-1461-B9036D7346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0822" y="1384752"/>
              <a:ext cx="298899" cy="298899"/>
            </a:xfrm>
            <a:prstGeom prst="rect">
              <a:avLst/>
            </a:prstGeom>
          </p:spPr>
        </p:pic>
        <p:pic>
          <p:nvPicPr>
            <p:cNvPr id="52" name="Picture 51" descr="Logo, icon&#10;&#10;Description automatically generated">
              <a:extLst>
                <a:ext uri="{FF2B5EF4-FFF2-40B4-BE49-F238E27FC236}">
                  <a16:creationId xmlns:a16="http://schemas.microsoft.com/office/drawing/2014/main" id="{844A0614-1282-E55A-AAF3-B2339E263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7069" y="1384752"/>
              <a:ext cx="298899" cy="298899"/>
            </a:xfrm>
            <a:prstGeom prst="rect">
              <a:avLst/>
            </a:prstGeom>
          </p:spPr>
        </p:pic>
        <p:pic>
          <p:nvPicPr>
            <p:cNvPr id="53" name="Picture 52" descr="Logo, icon&#10;&#10;Description automatically generated">
              <a:extLst>
                <a:ext uri="{FF2B5EF4-FFF2-40B4-BE49-F238E27FC236}">
                  <a16:creationId xmlns:a16="http://schemas.microsoft.com/office/drawing/2014/main" id="{5391179B-6B76-4268-4EE1-A0BF39EB1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1705" y="1384752"/>
              <a:ext cx="298899" cy="298899"/>
            </a:xfrm>
            <a:prstGeom prst="rect">
              <a:avLst/>
            </a:prstGeom>
          </p:spPr>
        </p:pic>
      </p:grpSp>
    </p:spTree>
    <p:extLst>
      <p:ext uri="{BB962C8B-B14F-4D97-AF65-F5344CB8AC3E}">
        <p14:creationId xmlns:p14="http://schemas.microsoft.com/office/powerpoint/2010/main" val="108398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2E2276-FAC3-B469-8574-2BD1A540B742}"/>
              </a:ext>
            </a:extLst>
          </p:cNvPr>
          <p:cNvSpPr txBox="1">
            <a:spLocks/>
          </p:cNvSpPr>
          <p:nvPr/>
        </p:nvSpPr>
        <p:spPr>
          <a:xfrm>
            <a:off x="775315" y="261801"/>
            <a:ext cx="9144000" cy="490904"/>
          </a:xfrm>
          <a:prstGeom prst="rect">
            <a:avLst/>
          </a:prstGeom>
        </p:spPr>
        <p:txBody>
          <a:bodyPr vert="horz" wrap="square" lIns="91440" tIns="45720" rIns="91440" bIns="45720" rtlCol="0" anchor="ctr">
            <a:spAutoFit/>
          </a:bodyPr>
          <a:lstStyle>
            <a:lvl1pPr>
              <a:lnSpc>
                <a:spcPct val="90000"/>
              </a:lnSpc>
              <a:spcBef>
                <a:spcPct val="0"/>
              </a:spcBef>
              <a:buNone/>
              <a:defRPr sz="2800" b="1">
                <a:solidFill>
                  <a:srgbClr val="006699"/>
                </a:solidFill>
                <a:latin typeface="Avenir Black" panose="020B0803020203020204" pitchFamily="34" charset="0"/>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6699"/>
                </a:solidFill>
                <a:effectLst/>
                <a:uLnTx/>
                <a:uFillTx/>
                <a:latin typeface="Avenir Black" panose="020B0803020203020204" pitchFamily="34" charset="0"/>
                <a:ea typeface="+mj-ea"/>
                <a:cs typeface="+mj-cs"/>
              </a:rPr>
              <a:t>It Takes a Team!</a:t>
            </a:r>
          </a:p>
        </p:txBody>
      </p:sp>
      <p:pic>
        <p:nvPicPr>
          <p:cNvPr id="3" name="Picture 2">
            <a:extLst>
              <a:ext uri="{FF2B5EF4-FFF2-40B4-BE49-F238E27FC236}">
                <a16:creationId xmlns:a16="http://schemas.microsoft.com/office/drawing/2014/main" id="{C3096E0B-8C03-6DE2-ED6D-F5D5C9AC86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21797" y="1069116"/>
            <a:ext cx="3176111" cy="1114425"/>
          </a:xfrm>
          <a:prstGeom prst="rect">
            <a:avLst/>
          </a:prstGeom>
        </p:spPr>
      </p:pic>
      <p:pic>
        <p:nvPicPr>
          <p:cNvPr id="4" name="Picture 3" descr="Logo, icon&#10;&#10;Description automatically generated">
            <a:extLst>
              <a:ext uri="{FF2B5EF4-FFF2-40B4-BE49-F238E27FC236}">
                <a16:creationId xmlns:a16="http://schemas.microsoft.com/office/drawing/2014/main" id="{6F7CD7A9-2D97-AD08-F008-72C1C4D8B7DC}"/>
              </a:ext>
            </a:extLst>
          </p:cNvPr>
          <p:cNvPicPr>
            <a:picLocks noChangeAspect="1"/>
          </p:cNvPicPr>
          <p:nvPr/>
        </p:nvPicPr>
        <p:blipFill>
          <a:blip r:embed="rId4"/>
          <a:stretch>
            <a:fillRect/>
          </a:stretch>
        </p:blipFill>
        <p:spPr>
          <a:xfrm>
            <a:off x="2510565" y="2183541"/>
            <a:ext cx="1542322" cy="1653533"/>
          </a:xfrm>
          <a:prstGeom prst="rect">
            <a:avLst/>
          </a:prstGeom>
        </p:spPr>
      </p:pic>
      <p:pic>
        <p:nvPicPr>
          <p:cNvPr id="7" name="Picture 6">
            <a:extLst>
              <a:ext uri="{FF2B5EF4-FFF2-40B4-BE49-F238E27FC236}">
                <a16:creationId xmlns:a16="http://schemas.microsoft.com/office/drawing/2014/main" id="{EED10C5C-4D4C-2FF5-60D2-B0C9B4A84D9F}"/>
              </a:ext>
            </a:extLst>
          </p:cNvPr>
          <p:cNvPicPr>
            <a:picLocks noChangeAspect="1"/>
          </p:cNvPicPr>
          <p:nvPr/>
        </p:nvPicPr>
        <p:blipFill>
          <a:blip r:embed="rId5"/>
          <a:stretch>
            <a:fillRect/>
          </a:stretch>
        </p:blipFill>
        <p:spPr>
          <a:xfrm>
            <a:off x="5073799" y="2743619"/>
            <a:ext cx="2069952" cy="521321"/>
          </a:xfrm>
          <a:prstGeom prst="rect">
            <a:avLst/>
          </a:prstGeom>
        </p:spPr>
      </p:pic>
      <p:pic>
        <p:nvPicPr>
          <p:cNvPr id="9" name="Picture 8">
            <a:extLst>
              <a:ext uri="{FF2B5EF4-FFF2-40B4-BE49-F238E27FC236}">
                <a16:creationId xmlns:a16="http://schemas.microsoft.com/office/drawing/2014/main" id="{1A889401-BDD2-6BF0-E737-05C611FB12F9}"/>
              </a:ext>
            </a:extLst>
          </p:cNvPr>
          <p:cNvPicPr>
            <a:picLocks noChangeAspect="1"/>
          </p:cNvPicPr>
          <p:nvPr/>
        </p:nvPicPr>
        <p:blipFill>
          <a:blip r:embed="rId6"/>
          <a:stretch>
            <a:fillRect/>
          </a:stretch>
        </p:blipFill>
        <p:spPr>
          <a:xfrm>
            <a:off x="7966819" y="2736908"/>
            <a:ext cx="1828692" cy="582229"/>
          </a:xfrm>
          <a:prstGeom prst="rect">
            <a:avLst/>
          </a:prstGeom>
        </p:spPr>
      </p:pic>
      <p:pic>
        <p:nvPicPr>
          <p:cNvPr id="2056" name="Picture 8" descr="Logo">
            <a:extLst>
              <a:ext uri="{FF2B5EF4-FFF2-40B4-BE49-F238E27FC236}">
                <a16:creationId xmlns:a16="http://schemas.microsoft.com/office/drawing/2014/main" id="{FF38A570-1655-8826-AD71-7578E7B8FA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6819" y="3837074"/>
            <a:ext cx="1468477" cy="7546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1124744-24BD-098B-FC91-0B1225F954E0}"/>
              </a:ext>
            </a:extLst>
          </p:cNvPr>
          <p:cNvPicPr>
            <a:picLocks noChangeAspect="1"/>
          </p:cNvPicPr>
          <p:nvPr/>
        </p:nvPicPr>
        <p:blipFill>
          <a:blip r:embed="rId8"/>
          <a:stretch>
            <a:fillRect/>
          </a:stretch>
        </p:blipFill>
        <p:spPr>
          <a:xfrm>
            <a:off x="2459639" y="3952107"/>
            <a:ext cx="1841189" cy="638279"/>
          </a:xfrm>
          <a:prstGeom prst="rect">
            <a:avLst/>
          </a:prstGeom>
        </p:spPr>
      </p:pic>
      <p:pic>
        <p:nvPicPr>
          <p:cNvPr id="14" name="Picture 13">
            <a:extLst>
              <a:ext uri="{FF2B5EF4-FFF2-40B4-BE49-F238E27FC236}">
                <a16:creationId xmlns:a16="http://schemas.microsoft.com/office/drawing/2014/main" id="{5A77BF6E-D2DB-E7A2-384E-2E193489644F}"/>
              </a:ext>
            </a:extLst>
          </p:cNvPr>
          <p:cNvPicPr>
            <a:picLocks noChangeAspect="1"/>
          </p:cNvPicPr>
          <p:nvPr/>
        </p:nvPicPr>
        <p:blipFill>
          <a:blip r:embed="rId9"/>
          <a:stretch>
            <a:fillRect/>
          </a:stretch>
        </p:blipFill>
        <p:spPr>
          <a:xfrm>
            <a:off x="3004176" y="5289502"/>
            <a:ext cx="3296984" cy="311877"/>
          </a:xfrm>
          <a:prstGeom prst="rect">
            <a:avLst/>
          </a:prstGeom>
        </p:spPr>
      </p:pic>
      <p:pic>
        <p:nvPicPr>
          <p:cNvPr id="16" name="Picture 15">
            <a:extLst>
              <a:ext uri="{FF2B5EF4-FFF2-40B4-BE49-F238E27FC236}">
                <a16:creationId xmlns:a16="http://schemas.microsoft.com/office/drawing/2014/main" id="{8902330B-58F0-3B12-190F-F3E5D621AC29}"/>
              </a:ext>
            </a:extLst>
          </p:cNvPr>
          <p:cNvPicPr>
            <a:picLocks noChangeAspect="1"/>
          </p:cNvPicPr>
          <p:nvPr/>
        </p:nvPicPr>
        <p:blipFill>
          <a:blip r:embed="rId10"/>
          <a:stretch>
            <a:fillRect/>
          </a:stretch>
        </p:blipFill>
        <p:spPr>
          <a:xfrm>
            <a:off x="6997357" y="4842210"/>
            <a:ext cx="1697461" cy="1206460"/>
          </a:xfrm>
          <a:prstGeom prst="rect">
            <a:avLst/>
          </a:prstGeom>
        </p:spPr>
      </p:pic>
      <p:pic>
        <p:nvPicPr>
          <p:cNvPr id="17" name="Picture 4" descr="Geoscience">
            <a:extLst>
              <a:ext uri="{FF2B5EF4-FFF2-40B4-BE49-F238E27FC236}">
                <a16:creationId xmlns:a16="http://schemas.microsoft.com/office/drawing/2014/main" id="{E410478A-6143-549D-6861-C9D0391E4D2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96370" y="3964056"/>
            <a:ext cx="163581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3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73" y="2086431"/>
            <a:ext cx="10294412" cy="1608902"/>
          </a:xfrm>
        </p:spPr>
        <p:txBody>
          <a:bodyPr wrap="square">
            <a:spAutoFit/>
          </a:bodyPr>
          <a:lstStyle/>
          <a:p>
            <a:pPr algn="ctr"/>
            <a:r>
              <a:rPr lang="en-US" sz="5400" b="1" dirty="0"/>
              <a:t>Thank You!</a:t>
            </a:r>
            <a:br>
              <a:rPr lang="en-US" sz="5400" b="1" dirty="0"/>
            </a:br>
            <a:r>
              <a:rPr lang="en-US" sz="5400" b="1" dirty="0">
                <a:solidFill>
                  <a:srgbClr val="082658"/>
                </a:solidFill>
                <a:effectLst>
                  <a:outerShdw blurRad="50800" dist="38100" dir="2700000" algn="tl" rotWithShape="0">
                    <a:prstClr val="black">
                      <a:alpha val="40000"/>
                    </a:prstClr>
                  </a:outerShdw>
                </a:effectLst>
              </a:rPr>
              <a:t>SCWD.ORG/</a:t>
            </a:r>
            <a:r>
              <a:rPr lang="en-US" sz="5400" b="1" dirty="0" err="1">
                <a:solidFill>
                  <a:srgbClr val="082658"/>
                </a:solidFill>
                <a:effectLst>
                  <a:outerShdw blurRad="50800" dist="38100" dir="2700000" algn="tl" rotWithShape="0">
                    <a:prstClr val="black">
                      <a:alpha val="40000"/>
                    </a:prstClr>
                  </a:outerShdw>
                </a:effectLst>
              </a:rPr>
              <a:t>DohenyDesal</a:t>
            </a:r>
            <a:endParaRPr lang="en-US" sz="5400" b="1" dirty="0">
              <a:solidFill>
                <a:srgbClr val="082658"/>
              </a:solidFill>
              <a:effectLst>
                <a:outerShdw blurRad="50800" dist="38100" dir="2700000" algn="tl" rotWithShape="0">
                  <a:prstClr val="black">
                    <a:alpha val="40000"/>
                  </a:prstClr>
                </a:outerShdw>
              </a:effectLst>
            </a:endParaRPr>
          </a:p>
        </p:txBody>
      </p:sp>
      <p:pic>
        <p:nvPicPr>
          <p:cNvPr id="3" name="Picture 2" descr="Text&#10;&#10;Description automatically generated with medium confidence">
            <a:extLst>
              <a:ext uri="{FF2B5EF4-FFF2-40B4-BE49-F238E27FC236}">
                <a16:creationId xmlns:a16="http://schemas.microsoft.com/office/drawing/2014/main" id="{0AB9C342-DF78-0452-6C2A-8936BD5E7A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7558" b="17339"/>
          <a:stretch/>
        </p:blipFill>
        <p:spPr>
          <a:xfrm>
            <a:off x="3925278" y="177417"/>
            <a:ext cx="4171118" cy="1330657"/>
          </a:xfrm>
          <a:prstGeom prst="rect">
            <a:avLst/>
          </a:prstGeom>
        </p:spPr>
      </p:pic>
      <p:grpSp>
        <p:nvGrpSpPr>
          <p:cNvPr id="8" name="Group 7">
            <a:extLst>
              <a:ext uri="{FF2B5EF4-FFF2-40B4-BE49-F238E27FC236}">
                <a16:creationId xmlns:a16="http://schemas.microsoft.com/office/drawing/2014/main" id="{75BA99FA-7270-CE05-726C-C49E3F3688D6}"/>
              </a:ext>
            </a:extLst>
          </p:cNvPr>
          <p:cNvGrpSpPr/>
          <p:nvPr/>
        </p:nvGrpSpPr>
        <p:grpSpPr>
          <a:xfrm>
            <a:off x="2021785" y="3541202"/>
            <a:ext cx="10507296" cy="830997"/>
            <a:chOff x="1732551" y="3871440"/>
            <a:chExt cx="10507296" cy="830997"/>
          </a:xfrm>
        </p:grpSpPr>
        <p:pic>
          <p:nvPicPr>
            <p:cNvPr id="5" name="Picture 4">
              <a:extLst>
                <a:ext uri="{FF2B5EF4-FFF2-40B4-BE49-F238E27FC236}">
                  <a16:creationId xmlns:a16="http://schemas.microsoft.com/office/drawing/2014/main" id="{EC701AA3-714B-D06A-299F-024FBF9E1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4412" y="3944904"/>
              <a:ext cx="665480" cy="576491"/>
            </a:xfrm>
            <a:prstGeom prst="rect">
              <a:avLst/>
            </a:prstGeom>
          </p:spPr>
        </p:pic>
        <p:pic>
          <p:nvPicPr>
            <p:cNvPr id="7" name="Picture 6">
              <a:extLst>
                <a:ext uri="{FF2B5EF4-FFF2-40B4-BE49-F238E27FC236}">
                  <a16:creationId xmlns:a16="http://schemas.microsoft.com/office/drawing/2014/main" id="{ADC6832E-7740-926F-061D-309DE34CF8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2551" y="3927493"/>
              <a:ext cx="708040" cy="611313"/>
            </a:xfrm>
            <a:prstGeom prst="rect">
              <a:avLst/>
            </a:prstGeom>
          </p:spPr>
        </p:pic>
        <p:pic>
          <p:nvPicPr>
            <p:cNvPr id="9" name="Picture 8">
              <a:extLst>
                <a:ext uri="{FF2B5EF4-FFF2-40B4-BE49-F238E27FC236}">
                  <a16:creationId xmlns:a16="http://schemas.microsoft.com/office/drawing/2014/main" id="{8299A7A2-3EFC-4F3A-52EF-31019D2ED5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3714" y="3917820"/>
              <a:ext cx="630658" cy="630658"/>
            </a:xfrm>
            <a:prstGeom prst="rect">
              <a:avLst/>
            </a:prstGeom>
          </p:spPr>
        </p:pic>
        <p:pic>
          <p:nvPicPr>
            <p:cNvPr id="11" name="Picture 10">
              <a:extLst>
                <a:ext uri="{FF2B5EF4-FFF2-40B4-BE49-F238E27FC236}">
                  <a16:creationId xmlns:a16="http://schemas.microsoft.com/office/drawing/2014/main" id="{7BB90962-D56A-1BC1-643D-4C4E9E5CA4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38194" y="3935231"/>
              <a:ext cx="688694" cy="595836"/>
            </a:xfrm>
            <a:prstGeom prst="rect">
              <a:avLst/>
            </a:prstGeom>
          </p:spPr>
        </p:pic>
        <p:pic>
          <p:nvPicPr>
            <p:cNvPr id="13" name="Picture 12">
              <a:extLst>
                <a:ext uri="{FF2B5EF4-FFF2-40B4-BE49-F238E27FC236}">
                  <a16:creationId xmlns:a16="http://schemas.microsoft.com/office/drawing/2014/main" id="{529B566A-A805-AF86-EDE7-140FC67E42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0709" y="3935231"/>
              <a:ext cx="607444" cy="595837"/>
            </a:xfrm>
            <a:prstGeom prst="rect">
              <a:avLst/>
            </a:prstGeom>
          </p:spPr>
        </p:pic>
        <p:sp>
          <p:nvSpPr>
            <p:cNvPr id="15" name="TextBox 14">
              <a:extLst>
                <a:ext uri="{FF2B5EF4-FFF2-40B4-BE49-F238E27FC236}">
                  <a16:creationId xmlns:a16="http://schemas.microsoft.com/office/drawing/2014/main" id="{18A0D984-9B89-73D3-BC76-55D2532D9DCB}"/>
                </a:ext>
              </a:extLst>
            </p:cNvPr>
            <p:cNvSpPr txBox="1"/>
            <p:nvPr/>
          </p:nvSpPr>
          <p:spPr>
            <a:xfrm>
              <a:off x="4935412" y="3871440"/>
              <a:ext cx="7304435"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6699"/>
                  </a:solidFill>
                  <a:effectLst>
                    <a:outerShdw blurRad="50800" dist="38100" dir="2700000" algn="tl" rotWithShape="0">
                      <a:prstClr val="black">
                        <a:alpha val="40000"/>
                      </a:prstClr>
                    </a:outerShdw>
                  </a:effectLst>
                  <a:uLnTx/>
                  <a:uFillTx/>
                  <a:latin typeface="Avenir Black" panose="02000503020000020003" pitchFamily="2" charset="0"/>
                  <a:ea typeface="+mn-ea"/>
                  <a:cs typeface="+mn-cs"/>
                </a:rPr>
                <a:t>@</a:t>
              </a:r>
              <a:r>
                <a:rPr kumimoji="0" lang="en-US" sz="4800" b="1" i="0" u="none" strike="noStrike" kern="1200" cap="none" spc="0" normalizeH="0" baseline="0" noProof="0" dirty="0" err="1">
                  <a:ln>
                    <a:noFill/>
                  </a:ln>
                  <a:solidFill>
                    <a:srgbClr val="006699"/>
                  </a:solidFill>
                  <a:effectLst>
                    <a:outerShdw blurRad="50800" dist="38100" dir="2700000" algn="tl" rotWithShape="0">
                      <a:prstClr val="black">
                        <a:alpha val="40000"/>
                      </a:prstClr>
                    </a:outerShdw>
                  </a:effectLst>
                  <a:uLnTx/>
                  <a:uFillTx/>
                  <a:latin typeface="Avenir Black" panose="02000503020000020003" pitchFamily="2" charset="0"/>
                  <a:ea typeface="+mn-ea"/>
                  <a:cs typeface="+mn-cs"/>
                </a:rPr>
                <a:t>SouthCoastWater</a:t>
              </a:r>
              <a:endParaRPr kumimoji="0" lang="en-US" sz="4800" b="0" i="0" u="none" strike="noStrike" kern="1200" cap="none" spc="0" normalizeH="0" baseline="0" noProof="0" dirty="0">
                <a:ln>
                  <a:noFill/>
                </a:ln>
                <a:solidFill>
                  <a:prstClr val="black"/>
                </a:solidFill>
                <a:effectLst>
                  <a:outerShdw blurRad="50800" dist="38100" dir="2700000" algn="tl" rotWithShape="0">
                    <a:prstClr val="black">
                      <a:alpha val="40000"/>
                    </a:prstClr>
                  </a:out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245963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9B5087B8-2F18-2500-76A7-0813BB7258F0}"/>
              </a:ext>
            </a:extLst>
          </p:cNvPr>
          <p:cNvSpPr>
            <a:spLocks noGrp="1"/>
          </p:cNvSpPr>
          <p:nvPr>
            <p:ph type="title"/>
          </p:nvPr>
        </p:nvSpPr>
        <p:spPr/>
        <p:txBody>
          <a:bodyPr vert="horz" lIns="91440" tIns="45720" rIns="91440" bIns="45720" rtlCol="0" anchor="ctr">
            <a:noAutofit/>
          </a:bodyPr>
          <a:lstStyle/>
          <a:p>
            <a:r>
              <a:rPr lang="en-US" sz="2800" b="1" dirty="0"/>
              <a:t>South Coast Water District (SCWD)</a:t>
            </a:r>
          </a:p>
        </p:txBody>
      </p:sp>
      <p:sp>
        <p:nvSpPr>
          <p:cNvPr id="3" name="Rectangle 2">
            <a:extLst>
              <a:ext uri="{FF2B5EF4-FFF2-40B4-BE49-F238E27FC236}">
                <a16:creationId xmlns:a16="http://schemas.microsoft.com/office/drawing/2014/main" id="{B4355901-9BAC-4BBF-AC8C-46ADDEFE6B0D}"/>
              </a:ext>
            </a:extLst>
          </p:cNvPr>
          <p:cNvSpPr/>
          <p:nvPr/>
        </p:nvSpPr>
        <p:spPr>
          <a:xfrm>
            <a:off x="5006825" y="5744952"/>
            <a:ext cx="603188" cy="38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15BAE653-B9F2-49C2-BB56-9DFFB60359EB}"/>
              </a:ext>
            </a:extLst>
          </p:cNvPr>
          <p:cNvSpPr txBox="1">
            <a:spLocks/>
          </p:cNvSpPr>
          <p:nvPr/>
        </p:nvSpPr>
        <p:spPr>
          <a:xfrm>
            <a:off x="1524000" y="4452873"/>
            <a:ext cx="6512894" cy="19539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marR="0" lvl="0" indent="-228600" algn="l" defTabSz="457200" rtl="0" eaLnBrk="1" fontAlgn="auto" latinLnBrk="0" hangingPunct="1">
              <a:lnSpc>
                <a:spcPct val="100000"/>
              </a:lnSpc>
              <a:spcBef>
                <a:spcPts val="0"/>
              </a:spcBef>
              <a:spcAft>
                <a:spcPts val="600"/>
              </a:spcAft>
              <a:buClrTx/>
              <a:buSzTx/>
              <a:buFont typeface="Arial"/>
              <a:buChar char="•"/>
              <a:tabLst/>
              <a:defRPr/>
            </a:pPr>
            <a:endParaRPr kumimoji="0" lang="en-US" sz="2000" b="0" i="0" u="none" strike="noStrike" kern="1200" cap="none" spc="0" normalizeH="0" baseline="0" noProof="0" dirty="0">
              <a:ln>
                <a:noFill/>
              </a:ln>
              <a:solidFill>
                <a:srgbClr val="000000"/>
              </a:solidFill>
              <a:effectLst/>
              <a:uLnTx/>
              <a:uFillTx/>
              <a:latin typeface="Avenir Medium" panose="02000603020000020003" pitchFamily="2" charset="0"/>
              <a:ea typeface="+mn-ea"/>
              <a:cs typeface="+mn-cs"/>
            </a:endParaRPr>
          </a:p>
        </p:txBody>
      </p:sp>
      <p:sp>
        <p:nvSpPr>
          <p:cNvPr id="38" name="Content Placeholder 2">
            <a:extLst>
              <a:ext uri="{FF2B5EF4-FFF2-40B4-BE49-F238E27FC236}">
                <a16:creationId xmlns:a16="http://schemas.microsoft.com/office/drawing/2014/main" id="{8334422F-FD18-479B-BCAD-DC42873CC8E5}"/>
              </a:ext>
            </a:extLst>
          </p:cNvPr>
          <p:cNvSpPr txBox="1">
            <a:spLocks/>
          </p:cNvSpPr>
          <p:nvPr/>
        </p:nvSpPr>
        <p:spPr>
          <a:xfrm>
            <a:off x="2281646" y="1167287"/>
            <a:ext cx="8094134" cy="4656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grpSp>
        <p:nvGrpSpPr>
          <p:cNvPr id="2" name="Group 1">
            <a:extLst>
              <a:ext uri="{FF2B5EF4-FFF2-40B4-BE49-F238E27FC236}">
                <a16:creationId xmlns:a16="http://schemas.microsoft.com/office/drawing/2014/main" id="{9CC0CF64-3BC7-D6EA-875F-D9EC261B89E7}"/>
              </a:ext>
            </a:extLst>
          </p:cNvPr>
          <p:cNvGrpSpPr/>
          <p:nvPr/>
        </p:nvGrpSpPr>
        <p:grpSpPr>
          <a:xfrm>
            <a:off x="5920717" y="1507548"/>
            <a:ext cx="5084253" cy="4352491"/>
            <a:chOff x="0" y="1981197"/>
            <a:chExt cx="4663758" cy="3992517"/>
          </a:xfrm>
        </p:grpSpPr>
        <p:pic>
          <p:nvPicPr>
            <p:cNvPr id="4" name="Picture 3">
              <a:extLst>
                <a:ext uri="{FF2B5EF4-FFF2-40B4-BE49-F238E27FC236}">
                  <a16:creationId xmlns:a16="http://schemas.microsoft.com/office/drawing/2014/main" id="{DDFF7E31-BF99-339C-6229-3BA09BB08B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 y="1981197"/>
              <a:ext cx="4206240" cy="3992517"/>
            </a:xfrm>
            <a:prstGeom prst="rect">
              <a:avLst/>
            </a:prstGeom>
          </p:spPr>
        </p:pic>
        <p:grpSp>
          <p:nvGrpSpPr>
            <p:cNvPr id="6" name="Group 5">
              <a:extLst>
                <a:ext uri="{FF2B5EF4-FFF2-40B4-BE49-F238E27FC236}">
                  <a16:creationId xmlns:a16="http://schemas.microsoft.com/office/drawing/2014/main" id="{DAB5B9D4-947C-7DAC-946F-E88BAF0FE112}"/>
                </a:ext>
              </a:extLst>
            </p:cNvPr>
            <p:cNvGrpSpPr/>
            <p:nvPr/>
          </p:nvGrpSpPr>
          <p:grpSpPr>
            <a:xfrm>
              <a:off x="0" y="2281732"/>
              <a:ext cx="2786995" cy="2304687"/>
              <a:chOff x="0" y="2281732"/>
              <a:chExt cx="2786995" cy="2304687"/>
            </a:xfrm>
          </p:grpSpPr>
          <p:sp>
            <p:nvSpPr>
              <p:cNvPr id="10" name="Content Placeholder 2">
                <a:extLst>
                  <a:ext uri="{FF2B5EF4-FFF2-40B4-BE49-F238E27FC236}">
                    <a16:creationId xmlns:a16="http://schemas.microsoft.com/office/drawing/2014/main" id="{A27F84F9-2F63-9333-B567-F54400C847D5}"/>
                  </a:ext>
                </a:extLst>
              </p:cNvPr>
              <p:cNvSpPr txBox="1">
                <a:spLocks/>
              </p:cNvSpPr>
              <p:nvPr/>
            </p:nvSpPr>
            <p:spPr>
              <a:xfrm>
                <a:off x="0" y="2281732"/>
                <a:ext cx="2518839" cy="4008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1" u="none" strike="noStrike" kern="1200" cap="none" spc="0" normalizeH="0" baseline="0" noProof="0" dirty="0">
                    <a:ln>
                      <a:noFill/>
                    </a:ln>
                    <a:solidFill>
                      <a:prstClr val="black"/>
                    </a:solidFill>
                    <a:effectLst/>
                    <a:uLnTx/>
                    <a:uFillTx/>
                    <a:latin typeface="Avenir Black" panose="020B0803020203020204" pitchFamily="34" charset="0"/>
                    <a:ea typeface="+mn-ea"/>
                    <a:cs typeface="+mn-cs"/>
                  </a:rPr>
                  <a:t>South Laguna Beach</a:t>
                </a:r>
              </a:p>
            </p:txBody>
          </p:sp>
          <p:sp>
            <p:nvSpPr>
              <p:cNvPr id="12" name="Content Placeholder 2">
                <a:extLst>
                  <a:ext uri="{FF2B5EF4-FFF2-40B4-BE49-F238E27FC236}">
                    <a16:creationId xmlns:a16="http://schemas.microsoft.com/office/drawing/2014/main" id="{9C813A3B-159C-D1FF-B4D6-9B4B4C5AEBF5}"/>
                  </a:ext>
                </a:extLst>
              </p:cNvPr>
              <p:cNvSpPr txBox="1">
                <a:spLocks/>
              </p:cNvSpPr>
              <p:nvPr/>
            </p:nvSpPr>
            <p:spPr>
              <a:xfrm>
                <a:off x="1569623" y="4185528"/>
                <a:ext cx="1217372" cy="4008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1" u="none" strike="noStrike" kern="1200" cap="none" spc="0" normalizeH="0" baseline="0" noProof="0" dirty="0">
                    <a:ln>
                      <a:noFill/>
                    </a:ln>
                    <a:solidFill>
                      <a:prstClr val="black"/>
                    </a:solidFill>
                    <a:effectLst/>
                    <a:uLnTx/>
                    <a:uFillTx/>
                    <a:latin typeface="Avenir Black" panose="020B0803020203020204" pitchFamily="34" charset="0"/>
                    <a:ea typeface="+mn-ea"/>
                    <a:cs typeface="+mn-cs"/>
                  </a:rPr>
                  <a:t>Dana Point</a:t>
                </a:r>
              </a:p>
            </p:txBody>
          </p:sp>
        </p:grpSp>
        <p:sp>
          <p:nvSpPr>
            <p:cNvPr id="9" name="Content Placeholder 2">
              <a:extLst>
                <a:ext uri="{FF2B5EF4-FFF2-40B4-BE49-F238E27FC236}">
                  <a16:creationId xmlns:a16="http://schemas.microsoft.com/office/drawing/2014/main" id="{9648A23F-03B2-83A1-BE87-7117A039A707}"/>
                </a:ext>
              </a:extLst>
            </p:cNvPr>
            <p:cNvSpPr txBox="1">
              <a:spLocks/>
            </p:cNvSpPr>
            <p:nvPr/>
          </p:nvSpPr>
          <p:spPr>
            <a:xfrm>
              <a:off x="3324641" y="5024384"/>
              <a:ext cx="1339117" cy="4008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1" u="none" strike="noStrike" kern="1200" cap="none" spc="0" normalizeH="0" baseline="0" noProof="0" dirty="0">
                  <a:ln>
                    <a:noFill/>
                  </a:ln>
                  <a:solidFill>
                    <a:prstClr val="black"/>
                  </a:solidFill>
                  <a:effectLst/>
                  <a:uLnTx/>
                  <a:uFillTx/>
                  <a:latin typeface="Avenir Black" panose="020B0803020203020204" pitchFamily="34" charset="0"/>
                  <a:ea typeface="+mn-ea"/>
                  <a:cs typeface="+mn-cs"/>
                </a:rPr>
                <a:t>San Clemente</a:t>
              </a:r>
            </a:p>
          </p:txBody>
        </p:sp>
      </p:grpSp>
      <p:sp>
        <p:nvSpPr>
          <p:cNvPr id="23" name="Content Placeholder 2">
            <a:extLst>
              <a:ext uri="{FF2B5EF4-FFF2-40B4-BE49-F238E27FC236}">
                <a16:creationId xmlns:a16="http://schemas.microsoft.com/office/drawing/2014/main" id="{3EAB6AB2-C7DD-D734-695E-3F0BFC3B9EAF}"/>
              </a:ext>
            </a:extLst>
          </p:cNvPr>
          <p:cNvSpPr txBox="1">
            <a:spLocks/>
          </p:cNvSpPr>
          <p:nvPr/>
        </p:nvSpPr>
        <p:spPr>
          <a:xfrm>
            <a:off x="461889" y="1176167"/>
            <a:ext cx="5720682" cy="43524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marR="0" lvl="0" indent="0" algn="l" defTabSz="457200" rtl="0" eaLnBrk="1" fontAlgn="auto" latinLnBrk="0" hangingPunct="1">
              <a:lnSpc>
                <a:spcPct val="100000"/>
              </a:lnSpc>
              <a:spcBef>
                <a:spcPts val="0"/>
              </a:spcBef>
              <a:spcAft>
                <a:spcPts val="60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Water, Recycled W</a:t>
            </a:r>
            <a:r>
              <a:rPr kumimoji="0" lang="en-US" sz="2400" b="1" i="0" u="none" strike="noStrike" kern="1200" cap="none" spc="0" normalizeH="0" baseline="0" noProof="0" dirty="0" err="1">
                <a:ln>
                  <a:noFill/>
                </a:ln>
                <a:solidFill>
                  <a:srgbClr val="000000"/>
                </a:solidFill>
                <a:effectLst/>
                <a:uLnTx/>
                <a:uFillTx/>
                <a:latin typeface="Avenir Black" panose="02000503020000020003" pitchFamily="2" charset="0"/>
                <a:ea typeface="+mn-ea"/>
                <a:cs typeface="+mn-cs"/>
              </a:rPr>
              <a:t>ater</a:t>
            </a:r>
            <a:r>
              <a:rPr kumimoji="0" lang="en-US" sz="24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a:t>
            </a:r>
            <a:br>
              <a:rPr kumimoji="0" lang="en-US" sz="24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br>
            <a:r>
              <a:rPr kumimoji="0" lang="en-US" sz="24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and Wastewater Public Agency serving:</a:t>
            </a:r>
          </a:p>
          <a:p>
            <a:pPr marL="857250" marR="0" lvl="1" indent="-342900" algn="l" defTabSz="457200" rtl="0" eaLnBrk="1" fontAlgn="auto" latinLnBrk="0" hangingPunct="1">
              <a:lnSpc>
                <a:spcPct val="100000"/>
              </a:lnSpc>
              <a:spcBef>
                <a:spcPts val="0"/>
              </a:spcBef>
              <a:spcAft>
                <a:spcPts val="600"/>
              </a:spcAft>
              <a:buClrTx/>
              <a:buSzTx/>
              <a:buFontTx/>
              <a:buChar char="‒"/>
              <a:tabLst/>
              <a:defRPr/>
            </a:pPr>
            <a:r>
              <a:rPr kumimoji="0" lang="en-US" sz="20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South Laguna Beach</a:t>
            </a:r>
          </a:p>
          <a:p>
            <a:pPr marL="857250" marR="0" lvl="1" indent="-342900" algn="l" defTabSz="457200" rtl="0" eaLnBrk="1" fontAlgn="auto" latinLnBrk="0" hangingPunct="1">
              <a:lnSpc>
                <a:spcPct val="100000"/>
              </a:lnSpc>
              <a:spcBef>
                <a:spcPts val="0"/>
              </a:spcBef>
              <a:spcAft>
                <a:spcPts val="600"/>
              </a:spcAft>
              <a:buClrTx/>
              <a:buSzTx/>
              <a:buFontTx/>
              <a:buChar char="‒"/>
              <a:tabLst/>
              <a:defRPr/>
            </a:pPr>
            <a:r>
              <a:rPr kumimoji="0" lang="en-US" sz="20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Dana Point</a:t>
            </a:r>
          </a:p>
          <a:p>
            <a:pPr marL="857250" marR="0" lvl="1" indent="-342900" algn="l" defTabSz="457200" rtl="0" eaLnBrk="1" fontAlgn="auto" latinLnBrk="0" hangingPunct="1">
              <a:lnSpc>
                <a:spcPct val="100000"/>
              </a:lnSpc>
              <a:spcBef>
                <a:spcPts val="0"/>
              </a:spcBef>
              <a:spcAft>
                <a:spcPts val="600"/>
              </a:spcAft>
              <a:buClrTx/>
              <a:buSzTx/>
              <a:buFontTx/>
              <a:buChar char="‒"/>
              <a:tabLst/>
              <a:defRPr/>
            </a:pPr>
            <a:r>
              <a:rPr kumimoji="0" lang="en-US" sz="20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Portions of San Clemente</a:t>
            </a:r>
          </a:p>
          <a:p>
            <a:pPr marL="857250" marR="0" lvl="1" indent="-342900" algn="l" defTabSz="457200" rtl="0" eaLnBrk="1" fontAlgn="auto" latinLnBrk="0" hangingPunct="1">
              <a:lnSpc>
                <a:spcPct val="100000"/>
              </a:lnSpc>
              <a:spcBef>
                <a:spcPts val="0"/>
              </a:spcBef>
              <a:spcAft>
                <a:spcPts val="600"/>
              </a:spcAft>
              <a:buClrTx/>
              <a:buSzTx/>
              <a:buFontTx/>
              <a:buChar char="‒"/>
              <a:tabLst/>
              <a:defRPr/>
            </a:pPr>
            <a:r>
              <a:rPr kumimoji="0" lang="en-US" sz="20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Portions of San Juan Capistrano</a:t>
            </a:r>
          </a:p>
          <a:p>
            <a:pPr marL="514350" marR="0" lvl="1" indent="0" algn="l" defTabSz="457200" rtl="0" eaLnBrk="1" fontAlgn="auto" latinLnBrk="0" hangingPunct="1">
              <a:lnSpc>
                <a:spcPct val="100000"/>
              </a:lnSpc>
              <a:spcBef>
                <a:spcPts val="0"/>
              </a:spcBef>
              <a:spcAft>
                <a:spcPts val="600"/>
              </a:spcAft>
              <a:buClrTx/>
              <a:buSzTx/>
              <a:buFont typeface="Arial"/>
              <a:buNone/>
              <a:tabLst/>
              <a:defRPr/>
            </a:pPr>
            <a:endParaRPr kumimoji="0" lang="en-US" sz="20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endParaRPr>
          </a:p>
          <a:p>
            <a:pPr marL="857250" marR="0" lvl="1" indent="-342900" algn="l" defTabSz="457200" rtl="0" eaLnBrk="1" fontAlgn="auto" latinLnBrk="0" hangingPunct="1">
              <a:lnSpc>
                <a:spcPct val="100000"/>
              </a:lnSpc>
              <a:spcBef>
                <a:spcPts val="0"/>
              </a:spcBef>
              <a:spcAft>
                <a:spcPts val="600"/>
              </a:spcAft>
              <a:buClrTx/>
              <a:buSzTx/>
              <a:buFont typeface="Wingdings" pitchFamily="2" charset="2"/>
              <a:buChar char="Ø"/>
              <a:tabLst/>
              <a:defRPr/>
            </a:pPr>
            <a:r>
              <a:rPr kumimoji="0" lang="en-US" sz="20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~40,000 Residents </a:t>
            </a:r>
          </a:p>
          <a:p>
            <a:pPr marL="857250" marR="0" lvl="1" indent="-342900" algn="l" defTabSz="457200" rtl="0" eaLnBrk="1" fontAlgn="auto" latinLnBrk="0" hangingPunct="1">
              <a:lnSpc>
                <a:spcPct val="100000"/>
              </a:lnSpc>
              <a:spcBef>
                <a:spcPts val="0"/>
              </a:spcBef>
              <a:spcAft>
                <a:spcPts val="600"/>
              </a:spcAft>
              <a:buClrTx/>
              <a:buSzTx/>
              <a:buFont typeface="Wingdings" pitchFamily="2" charset="2"/>
              <a:buChar char="Ø"/>
              <a:tabLst/>
              <a:defRPr/>
            </a:pPr>
            <a:r>
              <a:rPr kumimoji="0" lang="en-US" sz="20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1,000 Businesses </a:t>
            </a:r>
          </a:p>
          <a:p>
            <a:pPr marL="857250" marR="0" lvl="1" indent="-342900" algn="l" defTabSz="457200" rtl="0" eaLnBrk="1" fontAlgn="auto" latinLnBrk="0" hangingPunct="1">
              <a:lnSpc>
                <a:spcPct val="100000"/>
              </a:lnSpc>
              <a:spcBef>
                <a:spcPts val="0"/>
              </a:spcBef>
              <a:spcAft>
                <a:spcPts val="600"/>
              </a:spcAft>
              <a:buClrTx/>
              <a:buSzTx/>
              <a:buFont typeface="Wingdings" pitchFamily="2" charset="2"/>
              <a:buChar char="Ø"/>
              <a:tabLst/>
              <a:defRPr/>
            </a:pPr>
            <a:r>
              <a:rPr kumimoji="0" lang="en-US" sz="20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rPr>
              <a:t>Over 2 Million visitors per year</a:t>
            </a:r>
          </a:p>
          <a:p>
            <a:pPr marL="514350" marR="0" lvl="1" indent="0" algn="l" defTabSz="457200" rtl="0" eaLnBrk="1" fontAlgn="auto" latinLnBrk="0" hangingPunct="1">
              <a:lnSpc>
                <a:spcPct val="100000"/>
              </a:lnSpc>
              <a:spcBef>
                <a:spcPts val="0"/>
              </a:spcBef>
              <a:spcAft>
                <a:spcPts val="600"/>
              </a:spcAft>
              <a:buClrTx/>
              <a:buSzTx/>
              <a:buFont typeface="Arial"/>
              <a:buNone/>
              <a:tabLst/>
              <a:defRPr/>
            </a:pPr>
            <a:endParaRPr kumimoji="0" lang="en-US" sz="20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mn-cs"/>
            </a:endParaRPr>
          </a:p>
        </p:txBody>
      </p:sp>
      <p:sp>
        <p:nvSpPr>
          <p:cNvPr id="24" name="Content Placeholder 2">
            <a:extLst>
              <a:ext uri="{FF2B5EF4-FFF2-40B4-BE49-F238E27FC236}">
                <a16:creationId xmlns:a16="http://schemas.microsoft.com/office/drawing/2014/main" id="{5C788585-59B4-CC87-B028-5F2DCE456038}"/>
              </a:ext>
            </a:extLst>
          </p:cNvPr>
          <p:cNvSpPr txBox="1">
            <a:spLocks/>
          </p:cNvSpPr>
          <p:nvPr/>
        </p:nvSpPr>
        <p:spPr>
          <a:xfrm>
            <a:off x="0" y="4452872"/>
            <a:ext cx="6512894" cy="19539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marR="0" lvl="0" indent="-228600" algn="l" defTabSz="457200" rtl="0" eaLnBrk="1" fontAlgn="auto" latinLnBrk="0" hangingPunct="1">
              <a:lnSpc>
                <a:spcPct val="100000"/>
              </a:lnSpc>
              <a:spcBef>
                <a:spcPts val="0"/>
              </a:spcBef>
              <a:spcAft>
                <a:spcPts val="600"/>
              </a:spcAft>
              <a:buClrTx/>
              <a:buSzTx/>
              <a:buFont typeface="Arial"/>
              <a:buChar char="•"/>
              <a:tabLst/>
              <a:defRPr/>
            </a:pPr>
            <a:endParaRPr kumimoji="0" lang="en-US" sz="2000" b="0" i="0" u="none" strike="noStrike" kern="1200" cap="none" spc="0" normalizeH="0" baseline="0" noProof="0" dirty="0">
              <a:ln>
                <a:noFill/>
              </a:ln>
              <a:solidFill>
                <a:srgbClr val="000000"/>
              </a:solidFill>
              <a:effectLst/>
              <a:uLnTx/>
              <a:uFillTx/>
              <a:latin typeface="Avenir Medium" panose="02000603020000020003" pitchFamily="2" charset="0"/>
              <a:ea typeface="+mn-ea"/>
              <a:cs typeface="+mn-cs"/>
            </a:endParaRPr>
          </a:p>
        </p:txBody>
      </p:sp>
      <p:sp>
        <p:nvSpPr>
          <p:cNvPr id="25" name="Content Placeholder 2">
            <a:extLst>
              <a:ext uri="{FF2B5EF4-FFF2-40B4-BE49-F238E27FC236}">
                <a16:creationId xmlns:a16="http://schemas.microsoft.com/office/drawing/2014/main" id="{DE8858C5-8E4B-00FE-CF6B-67BD729DCAA0}"/>
              </a:ext>
            </a:extLst>
          </p:cNvPr>
          <p:cNvSpPr txBox="1">
            <a:spLocks/>
          </p:cNvSpPr>
          <p:nvPr/>
        </p:nvSpPr>
        <p:spPr>
          <a:xfrm>
            <a:off x="7798683" y="2314506"/>
            <a:ext cx="2246755" cy="3866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1" u="none" strike="noStrike" kern="1200" cap="none" spc="0" normalizeH="0" baseline="0" noProof="0" dirty="0">
                <a:ln>
                  <a:noFill/>
                </a:ln>
                <a:solidFill>
                  <a:prstClr val="black"/>
                </a:solidFill>
                <a:effectLst/>
                <a:uLnTx/>
                <a:uFillTx/>
                <a:latin typeface="Avenir Black" panose="020B0803020203020204" pitchFamily="34" charset="0"/>
                <a:ea typeface="+mn-ea"/>
                <a:cs typeface="+mn-cs"/>
              </a:rPr>
              <a:t>San Juan Capistrano</a:t>
            </a:r>
          </a:p>
        </p:txBody>
      </p:sp>
      <p:sp>
        <p:nvSpPr>
          <p:cNvPr id="26" name="Star: 5 Points 35">
            <a:extLst>
              <a:ext uri="{FF2B5EF4-FFF2-40B4-BE49-F238E27FC236}">
                <a16:creationId xmlns:a16="http://schemas.microsoft.com/office/drawing/2014/main" id="{1FE8F978-0E69-9B71-0555-EB4B02674F3C}"/>
              </a:ext>
            </a:extLst>
          </p:cNvPr>
          <p:cNvSpPr>
            <a:spLocks noChangeAspect="1"/>
          </p:cNvSpPr>
          <p:nvPr/>
        </p:nvSpPr>
        <p:spPr>
          <a:xfrm>
            <a:off x="8739695" y="4255171"/>
            <a:ext cx="318933" cy="318933"/>
          </a:xfrm>
          <a:prstGeom prst="star5">
            <a:avLst/>
          </a:prstGeom>
          <a:solidFill>
            <a:srgbClr val="AFD248"/>
          </a:solidFill>
          <a:ln>
            <a:solidFill>
              <a:srgbClr val="179BA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29DD1"/>
              </a:solidFill>
              <a:effectLst/>
              <a:uLnTx/>
              <a:uFillTx/>
              <a:latin typeface="Avenir Medium" panose="02000603020000020003" pitchFamily="2" charset="0"/>
              <a:ea typeface="+mn-ea"/>
              <a:cs typeface="+mn-cs"/>
            </a:endParaRPr>
          </a:p>
        </p:txBody>
      </p:sp>
      <p:cxnSp>
        <p:nvCxnSpPr>
          <p:cNvPr id="27" name="Straight Arrow Connector 26">
            <a:extLst>
              <a:ext uri="{FF2B5EF4-FFF2-40B4-BE49-F238E27FC236}">
                <a16:creationId xmlns:a16="http://schemas.microsoft.com/office/drawing/2014/main" id="{3023F4AC-C301-5626-976F-CBFEBBEFE38A}"/>
              </a:ext>
            </a:extLst>
          </p:cNvPr>
          <p:cNvCxnSpPr>
            <a:cxnSpLocks/>
          </p:cNvCxnSpPr>
          <p:nvPr/>
        </p:nvCxnSpPr>
        <p:spPr>
          <a:xfrm flipV="1">
            <a:off x="8036894" y="4593560"/>
            <a:ext cx="757646" cy="959295"/>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0E39091-9CB3-F270-7D2A-877F5088F0E4}"/>
              </a:ext>
            </a:extLst>
          </p:cNvPr>
          <p:cNvSpPr txBox="1"/>
          <p:nvPr/>
        </p:nvSpPr>
        <p:spPr>
          <a:xfrm>
            <a:off x="6475882" y="5556755"/>
            <a:ext cx="241291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6699"/>
                </a:solidFill>
                <a:effectLst/>
                <a:uLnTx/>
                <a:uFillTx/>
                <a:latin typeface="Avenir Black" panose="020B0803020203020204" pitchFamily="34" charset="0"/>
                <a:ea typeface="+mn-ea"/>
                <a:cs typeface="+mn-cs"/>
              </a:rPr>
              <a:t>Doheny Ocean Desalination Plant Project Site</a:t>
            </a:r>
          </a:p>
        </p:txBody>
      </p:sp>
      <p:pic>
        <p:nvPicPr>
          <p:cNvPr id="5" name="Picture 4">
            <a:extLst>
              <a:ext uri="{FF2B5EF4-FFF2-40B4-BE49-F238E27FC236}">
                <a16:creationId xmlns:a16="http://schemas.microsoft.com/office/drawing/2014/main" id="{7F78BA50-3EA3-31CF-8DD2-9470C02154E8}"/>
              </a:ext>
            </a:extLst>
          </p:cNvPr>
          <p:cNvPicPr>
            <a:picLocks noChangeAspect="1" noChangeArrowheads="1"/>
          </p:cNvPicPr>
          <p:nvPr/>
        </p:nvPicPr>
        <p:blipFill>
          <a:blip r:embed="rId4">
            <a:alphaModFix amt="68000"/>
            <a:extLst>
              <a:ext uri="{28A0092B-C50C-407E-A947-70E740481C1C}">
                <a14:useLocalDpi xmlns:a14="http://schemas.microsoft.com/office/drawing/2010/main" val="0"/>
              </a:ext>
            </a:extLst>
          </a:blip>
          <a:srcRect/>
          <a:stretch>
            <a:fillRect/>
          </a:stretch>
        </p:blipFill>
        <p:spPr bwMode="auto">
          <a:xfrm>
            <a:off x="9464512" y="848971"/>
            <a:ext cx="2646385" cy="2646385"/>
          </a:xfrm>
          <a:prstGeom prst="rect">
            <a:avLst/>
          </a:prstGeom>
          <a:noFill/>
          <a:extLst>
            <a:ext uri="{909E8E84-426E-40DD-AFC4-6F175D3DCCD1}">
              <a14:hiddenFill xmlns:a14="http://schemas.microsoft.com/office/drawing/2010/main">
                <a:solidFill>
                  <a:srgbClr val="FFFFFF"/>
                </a:solidFill>
              </a14:hiddenFill>
            </a:ext>
          </a:extLst>
        </p:spPr>
      </p:pic>
      <p:sp>
        <p:nvSpPr>
          <p:cNvPr id="29" name="Star: 5 Points 28">
            <a:extLst>
              <a:ext uri="{FF2B5EF4-FFF2-40B4-BE49-F238E27FC236}">
                <a16:creationId xmlns:a16="http://schemas.microsoft.com/office/drawing/2014/main" id="{037716C5-660A-B787-93C5-25CBD724129E}"/>
              </a:ext>
            </a:extLst>
          </p:cNvPr>
          <p:cNvSpPr/>
          <p:nvPr/>
        </p:nvSpPr>
        <p:spPr>
          <a:xfrm>
            <a:off x="10940927" y="2940250"/>
            <a:ext cx="249382" cy="2401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35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DA18B-151A-CF09-54BA-7B5EFCEF11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30"/>
          <a:stretch/>
        </p:blipFill>
        <p:spPr>
          <a:xfrm>
            <a:off x="2860888" y="776677"/>
            <a:ext cx="8550988" cy="6081324"/>
          </a:xfrm>
          <a:prstGeom prst="rect">
            <a:avLst/>
          </a:prstGeom>
        </p:spPr>
      </p:pic>
      <p:sp>
        <p:nvSpPr>
          <p:cNvPr id="5" name="Title 4">
            <a:extLst>
              <a:ext uri="{FF2B5EF4-FFF2-40B4-BE49-F238E27FC236}">
                <a16:creationId xmlns:a16="http://schemas.microsoft.com/office/drawing/2014/main" id="{5A501785-B9CB-4737-AB4E-44F858BBF855}"/>
              </a:ext>
            </a:extLst>
          </p:cNvPr>
          <p:cNvSpPr>
            <a:spLocks noGrp="1"/>
          </p:cNvSpPr>
          <p:nvPr>
            <p:ph type="title"/>
          </p:nvPr>
        </p:nvSpPr>
        <p:spPr>
          <a:xfrm>
            <a:off x="838199" y="222566"/>
            <a:ext cx="11482695" cy="490904"/>
          </a:xfrm>
        </p:spPr>
        <p:txBody>
          <a:bodyPr vert="horz" lIns="91440" tIns="45720" rIns="91440" bIns="45720" rtlCol="0" anchor="ctr">
            <a:noAutofit/>
          </a:bodyPr>
          <a:lstStyle/>
          <a:p>
            <a:r>
              <a:rPr lang="en-US" sz="2700" b="1" dirty="0"/>
              <a:t>SCWD’s Commitment to Maximizing Recycled Water Since the 1980’s</a:t>
            </a:r>
          </a:p>
        </p:txBody>
      </p:sp>
      <p:sp>
        <p:nvSpPr>
          <p:cNvPr id="8" name="Content Placeholder 2">
            <a:extLst>
              <a:ext uri="{FF2B5EF4-FFF2-40B4-BE49-F238E27FC236}">
                <a16:creationId xmlns:a16="http://schemas.microsoft.com/office/drawing/2014/main" id="{4EF802A3-AE14-41DC-A97C-1A4FF963B34E}"/>
              </a:ext>
            </a:extLst>
          </p:cNvPr>
          <p:cNvSpPr txBox="1">
            <a:spLocks/>
          </p:cNvSpPr>
          <p:nvPr/>
        </p:nvSpPr>
        <p:spPr>
          <a:xfrm>
            <a:off x="143330" y="941644"/>
            <a:ext cx="11086254" cy="5834927"/>
          </a:xfrm>
          <a:prstGeom prst="rect">
            <a:avLst/>
          </a:prstGeom>
        </p:spPr>
        <p:txBody>
          <a:bodyPr vert="horz" lIns="91440" tIns="45720" rIns="91440" bIns="45720" numCol="2" spcCol="1828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10" name="Content Placeholder 2">
            <a:extLst>
              <a:ext uri="{FF2B5EF4-FFF2-40B4-BE49-F238E27FC236}">
                <a16:creationId xmlns:a16="http://schemas.microsoft.com/office/drawing/2014/main" id="{9BE22371-E3DC-4F02-8DDD-CA51D71B73AD}"/>
              </a:ext>
            </a:extLst>
          </p:cNvPr>
          <p:cNvSpPr txBox="1">
            <a:spLocks/>
          </p:cNvSpPr>
          <p:nvPr/>
        </p:nvSpPr>
        <p:spPr>
          <a:xfrm>
            <a:off x="962416" y="4619445"/>
            <a:ext cx="4672425" cy="1241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Avenir Medium" panose="02000503020000020003" pitchFamily="2" charset="0"/>
              <a:ea typeface="+mn-ea"/>
              <a:cs typeface="+mn-cs"/>
            </a:endParaRPr>
          </a:p>
        </p:txBody>
      </p:sp>
      <p:sp>
        <p:nvSpPr>
          <p:cNvPr id="12" name="TextBox 11">
            <a:extLst>
              <a:ext uri="{FF2B5EF4-FFF2-40B4-BE49-F238E27FC236}">
                <a16:creationId xmlns:a16="http://schemas.microsoft.com/office/drawing/2014/main" id="{7BF8019C-FAB6-460D-8FB6-EA2030618600}"/>
              </a:ext>
            </a:extLst>
          </p:cNvPr>
          <p:cNvSpPr txBox="1"/>
          <p:nvPr/>
        </p:nvSpPr>
        <p:spPr>
          <a:xfrm>
            <a:off x="724218" y="1582909"/>
            <a:ext cx="3256111" cy="5032837"/>
          </a:xfrm>
          <a:prstGeom prst="rect">
            <a:avLst/>
          </a:prstGeom>
        </p:spPr>
        <p:txBody>
          <a:bodyPr vert="horz" lIns="91440" tIns="45720" rIns="91440" bIns="45720" numCol="1" spcCol="274320" rtlCol="0">
            <a:normAutofit/>
          </a:bodyPr>
          <a:lstStyle>
            <a:defPPr>
              <a:defRPr lang="en-US"/>
            </a:defPPr>
            <a:lvl1pPr marL="228600" indent="-228600" defTabSz="914400">
              <a:lnSpc>
                <a:spcPct val="100000"/>
              </a:lnSpc>
              <a:spcBef>
                <a:spcPts val="0"/>
              </a:spcBef>
              <a:spcAft>
                <a:spcPts val="1000"/>
              </a:spcAft>
              <a:buFont typeface="Arial" panose="020B0604020202020204" pitchFamily="34" charset="0"/>
              <a:buChar char="•"/>
              <a:defRPr sz="2800">
                <a:latin typeface="Avenir Medium" panose="02000603020000020003" pitchFamily="2" charset="0"/>
              </a:defRPr>
            </a:lvl1pPr>
            <a:lvl2pPr marL="685800" indent="-228600" defTabSz="914400">
              <a:lnSpc>
                <a:spcPct val="90000"/>
              </a:lnSpc>
              <a:spcBef>
                <a:spcPts val="500"/>
              </a:spcBef>
              <a:buFont typeface="Arial" panose="020B0604020202020204" pitchFamily="34" charset="0"/>
              <a:buChar char="•"/>
              <a:defRPr sz="2400">
                <a:latin typeface="Avenir Medium" panose="02000603020000020003" pitchFamily="2" charset="0"/>
              </a:defRPr>
            </a:lvl2pPr>
            <a:lvl3pPr marL="1143000" indent="-228600" defTabSz="914400">
              <a:lnSpc>
                <a:spcPct val="90000"/>
              </a:lnSpc>
              <a:spcBef>
                <a:spcPts val="500"/>
              </a:spcBef>
              <a:buFont typeface="Arial" panose="020B0604020202020204" pitchFamily="34" charset="0"/>
              <a:buChar char="•"/>
              <a:defRPr sz="2000">
                <a:latin typeface="Avenir Medium" panose="02000603020000020003" pitchFamily="2" charset="0"/>
              </a:defRPr>
            </a:lvl3pPr>
            <a:lvl4pPr marL="1600200" indent="-228600" defTabSz="914400">
              <a:lnSpc>
                <a:spcPct val="90000"/>
              </a:lnSpc>
              <a:spcBef>
                <a:spcPts val="500"/>
              </a:spcBef>
              <a:buFont typeface="Arial" panose="020B0604020202020204" pitchFamily="34" charset="0"/>
              <a:buChar char="•"/>
              <a:defRPr>
                <a:latin typeface="Avenir Medium" panose="02000603020000020003" pitchFamily="2" charset="0"/>
              </a:defRPr>
            </a:lvl4pPr>
            <a:lvl5pPr marL="2057400" indent="-228600" defTabSz="914400">
              <a:lnSpc>
                <a:spcPct val="90000"/>
              </a:lnSpc>
              <a:spcBef>
                <a:spcPts val="500"/>
              </a:spcBef>
              <a:buFont typeface="Arial" panose="020B0604020202020204" pitchFamily="34" charset="0"/>
              <a:buChar char="•"/>
              <a:defRPr>
                <a:latin typeface="Avenir Medium" panose="02000603020000020003" pitchFamily="2" charset="0"/>
              </a:defRP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346075" marR="0" lvl="2" indent="-317500" algn="l" defTabSz="914400" rtl="0" eaLnBrk="1" fontAlgn="auto" latinLnBrk="0" hangingPunct="1">
              <a:lnSpc>
                <a:spcPct val="110000"/>
              </a:lnSpc>
              <a:spcBef>
                <a:spcPts val="11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Own two Advanced Water Treatment facilities</a:t>
            </a:r>
          </a:p>
          <a:p>
            <a:pPr marL="346075" marR="0" lvl="2" indent="-317500" algn="l" defTabSz="914400" rtl="0" eaLnBrk="1" fontAlgn="auto" latinLnBrk="0" hangingPunct="1">
              <a:lnSpc>
                <a:spcPct val="110000"/>
              </a:lnSpc>
              <a:spcBef>
                <a:spcPts val="11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Currently recycle 70% of Wastewater at Coastal Treatment Plant (CTP) with plans to achieve 100% </a:t>
            </a:r>
          </a:p>
          <a:p>
            <a:pPr marL="346075" marR="0" lvl="2" indent="-317500" algn="l" defTabSz="914400" rtl="0" eaLnBrk="1" fontAlgn="auto" latinLnBrk="0" hangingPunct="1">
              <a:lnSpc>
                <a:spcPct val="110000"/>
              </a:lnSpc>
              <a:spcBef>
                <a:spcPts val="110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Since 2015, 37 site conversions (i.e., HOAs, commercial site, shopping plaza) from potable to recycled water use</a:t>
            </a:r>
          </a:p>
        </p:txBody>
      </p:sp>
      <p:grpSp>
        <p:nvGrpSpPr>
          <p:cNvPr id="31" name="Group 30">
            <a:extLst>
              <a:ext uri="{FF2B5EF4-FFF2-40B4-BE49-F238E27FC236}">
                <a16:creationId xmlns:a16="http://schemas.microsoft.com/office/drawing/2014/main" id="{A93916DC-E0F7-E8DC-9505-829F5D8B2B51}"/>
              </a:ext>
            </a:extLst>
          </p:cNvPr>
          <p:cNvGrpSpPr/>
          <p:nvPr/>
        </p:nvGrpSpPr>
        <p:grpSpPr>
          <a:xfrm>
            <a:off x="9372600" y="941644"/>
            <a:ext cx="2948295" cy="2594932"/>
            <a:chOff x="9049871" y="1210235"/>
            <a:chExt cx="3176896" cy="2648872"/>
          </a:xfrm>
        </p:grpSpPr>
        <p:sp>
          <p:nvSpPr>
            <p:cNvPr id="7" name="TextBox 6">
              <a:extLst>
                <a:ext uri="{FF2B5EF4-FFF2-40B4-BE49-F238E27FC236}">
                  <a16:creationId xmlns:a16="http://schemas.microsoft.com/office/drawing/2014/main" id="{7EBF690C-C848-076D-04BB-8CD8A534E168}"/>
                </a:ext>
              </a:extLst>
            </p:cNvPr>
            <p:cNvSpPr txBox="1"/>
            <p:nvPr/>
          </p:nvSpPr>
          <p:spPr>
            <a:xfrm>
              <a:off x="9296400" y="1312689"/>
              <a:ext cx="2471057" cy="3438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503020000020003" pitchFamily="2" charset="0"/>
                  <a:ea typeface="+mn-ea"/>
                  <a:cs typeface="+mn-cs"/>
                </a:rPr>
                <a:t>LEGEND</a:t>
              </a:r>
            </a:p>
          </p:txBody>
        </p:sp>
        <p:cxnSp>
          <p:nvCxnSpPr>
            <p:cNvPr id="14" name="Straight Connector 13">
              <a:extLst>
                <a:ext uri="{FF2B5EF4-FFF2-40B4-BE49-F238E27FC236}">
                  <a16:creationId xmlns:a16="http://schemas.microsoft.com/office/drawing/2014/main" id="{0B0DA92B-A541-DD7B-0154-E2950925A353}"/>
                </a:ext>
              </a:extLst>
            </p:cNvPr>
            <p:cNvCxnSpPr>
              <a:cxnSpLocks/>
            </p:cNvCxnSpPr>
            <p:nvPr/>
          </p:nvCxnSpPr>
          <p:spPr>
            <a:xfrm>
              <a:off x="9170895" y="1949824"/>
              <a:ext cx="497542" cy="0"/>
            </a:xfrm>
            <a:prstGeom prst="line">
              <a:avLst/>
            </a:prstGeom>
            <a:ln w="28575">
              <a:solidFill>
                <a:srgbClr val="FF2F92"/>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00E0956-8CA2-4A06-2312-50F2CBCABF0C}"/>
                </a:ext>
              </a:extLst>
            </p:cNvPr>
            <p:cNvSpPr txBox="1"/>
            <p:nvPr/>
          </p:nvSpPr>
          <p:spPr>
            <a:xfrm>
              <a:off x="9755710" y="1765158"/>
              <a:ext cx="2261071" cy="3438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panose="02000503020000020003" pitchFamily="2" charset="0"/>
                  <a:ea typeface="+mn-ea"/>
                  <a:cs typeface="+mn-cs"/>
                </a:rPr>
                <a:t>Proposed 8” Lines</a:t>
              </a:r>
            </a:p>
          </p:txBody>
        </p:sp>
        <p:cxnSp>
          <p:nvCxnSpPr>
            <p:cNvPr id="19" name="Straight Connector 18">
              <a:extLst>
                <a:ext uri="{FF2B5EF4-FFF2-40B4-BE49-F238E27FC236}">
                  <a16:creationId xmlns:a16="http://schemas.microsoft.com/office/drawing/2014/main" id="{319C234B-30A0-76CE-0A1C-C1741B5B65A3}"/>
                </a:ext>
              </a:extLst>
            </p:cNvPr>
            <p:cNvCxnSpPr>
              <a:cxnSpLocks/>
            </p:cNvCxnSpPr>
            <p:nvPr/>
          </p:nvCxnSpPr>
          <p:spPr>
            <a:xfrm>
              <a:off x="9184342" y="2348617"/>
              <a:ext cx="497542" cy="0"/>
            </a:xfrm>
            <a:prstGeom prst="line">
              <a:avLst/>
            </a:prstGeom>
            <a:ln w="38100">
              <a:solidFill>
                <a:srgbClr val="CA2DFF"/>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001B539-41FD-8063-C4B7-060AE0D29E76}"/>
                </a:ext>
              </a:extLst>
            </p:cNvPr>
            <p:cNvSpPr txBox="1"/>
            <p:nvPr/>
          </p:nvSpPr>
          <p:spPr>
            <a:xfrm>
              <a:off x="9755710" y="2172490"/>
              <a:ext cx="2471057" cy="3438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panose="02000503020000020003" pitchFamily="2" charset="0"/>
                  <a:ea typeface="+mn-ea"/>
                  <a:cs typeface="+mn-cs"/>
                </a:rPr>
                <a:t>RW Pressurized Main</a:t>
              </a:r>
            </a:p>
          </p:txBody>
        </p:sp>
        <p:sp>
          <p:nvSpPr>
            <p:cNvPr id="24" name="Rectangle 23">
              <a:extLst>
                <a:ext uri="{FF2B5EF4-FFF2-40B4-BE49-F238E27FC236}">
                  <a16:creationId xmlns:a16="http://schemas.microsoft.com/office/drawing/2014/main" id="{49321C7C-2964-3415-B981-A2C9B55372BC}"/>
                </a:ext>
              </a:extLst>
            </p:cNvPr>
            <p:cNvSpPr/>
            <p:nvPr/>
          </p:nvSpPr>
          <p:spPr>
            <a:xfrm>
              <a:off x="9184342" y="2586046"/>
              <a:ext cx="571368" cy="300555"/>
            </a:xfrm>
            <a:prstGeom prst="rect">
              <a:avLst/>
            </a:prstGeom>
            <a:solidFill>
              <a:srgbClr val="D4C5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C2B20B3-DF95-6D8F-5F71-88A42893713A}"/>
                </a:ext>
              </a:extLst>
            </p:cNvPr>
            <p:cNvSpPr/>
            <p:nvPr/>
          </p:nvSpPr>
          <p:spPr>
            <a:xfrm>
              <a:off x="9202008" y="3043348"/>
              <a:ext cx="553702" cy="282389"/>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FDBB260-326B-ACE2-7674-7BF44A6E67E7}"/>
                </a:ext>
              </a:extLst>
            </p:cNvPr>
            <p:cNvSpPr/>
            <p:nvPr/>
          </p:nvSpPr>
          <p:spPr>
            <a:xfrm>
              <a:off x="9210710" y="3428695"/>
              <a:ext cx="573741" cy="282389"/>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12E3681-5BBE-6102-A31B-41DE04FE1F82}"/>
                </a:ext>
              </a:extLst>
            </p:cNvPr>
            <p:cNvSpPr txBox="1"/>
            <p:nvPr/>
          </p:nvSpPr>
          <p:spPr>
            <a:xfrm>
              <a:off x="9755710" y="2579822"/>
              <a:ext cx="2471057" cy="3438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panose="02000503020000020003" pitchFamily="2" charset="0"/>
                  <a:ea typeface="+mn-ea"/>
                  <a:cs typeface="+mn-cs"/>
                </a:rPr>
                <a:t>Existing RW Area</a:t>
              </a:r>
            </a:p>
          </p:txBody>
        </p:sp>
        <p:sp>
          <p:nvSpPr>
            <p:cNvPr id="28" name="TextBox 27">
              <a:extLst>
                <a:ext uri="{FF2B5EF4-FFF2-40B4-BE49-F238E27FC236}">
                  <a16:creationId xmlns:a16="http://schemas.microsoft.com/office/drawing/2014/main" id="{55971762-E9B2-F56D-5E6C-6EB0DA6A7B88}"/>
                </a:ext>
              </a:extLst>
            </p:cNvPr>
            <p:cNvSpPr txBox="1"/>
            <p:nvPr/>
          </p:nvSpPr>
          <p:spPr>
            <a:xfrm>
              <a:off x="9755710" y="2987154"/>
              <a:ext cx="2471057" cy="3438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panose="02000503020000020003" pitchFamily="2" charset="0"/>
                  <a:ea typeface="+mn-ea"/>
                  <a:cs typeface="+mn-cs"/>
                </a:rPr>
                <a:t>Future Recycled Area</a:t>
              </a:r>
            </a:p>
          </p:txBody>
        </p:sp>
        <p:sp>
          <p:nvSpPr>
            <p:cNvPr id="29" name="TextBox 28">
              <a:extLst>
                <a:ext uri="{FF2B5EF4-FFF2-40B4-BE49-F238E27FC236}">
                  <a16:creationId xmlns:a16="http://schemas.microsoft.com/office/drawing/2014/main" id="{D7E7B116-06DF-99EE-A23B-2F53E2095DA5}"/>
                </a:ext>
              </a:extLst>
            </p:cNvPr>
            <p:cNvSpPr txBox="1"/>
            <p:nvPr/>
          </p:nvSpPr>
          <p:spPr>
            <a:xfrm>
              <a:off x="9755710" y="3394487"/>
              <a:ext cx="2471057" cy="3438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panose="02000503020000020003" pitchFamily="2" charset="0"/>
                  <a:ea typeface="+mn-ea"/>
                  <a:cs typeface="+mn-cs"/>
                </a:rPr>
                <a:t>Parcels</a:t>
              </a:r>
            </a:p>
          </p:txBody>
        </p:sp>
        <p:sp>
          <p:nvSpPr>
            <p:cNvPr id="30" name="Rectangle 29">
              <a:extLst>
                <a:ext uri="{FF2B5EF4-FFF2-40B4-BE49-F238E27FC236}">
                  <a16:creationId xmlns:a16="http://schemas.microsoft.com/office/drawing/2014/main" id="{C82A633C-AF9D-5861-9265-A6865218E619}"/>
                </a:ext>
              </a:extLst>
            </p:cNvPr>
            <p:cNvSpPr/>
            <p:nvPr/>
          </p:nvSpPr>
          <p:spPr>
            <a:xfrm>
              <a:off x="9049871" y="1210235"/>
              <a:ext cx="2998800" cy="26488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 name="Straight Connector 1">
            <a:extLst>
              <a:ext uri="{FF2B5EF4-FFF2-40B4-BE49-F238E27FC236}">
                <a16:creationId xmlns:a16="http://schemas.microsoft.com/office/drawing/2014/main" id="{A142CB8A-A28D-6CD7-103D-9481667C0262}"/>
              </a:ext>
            </a:extLst>
          </p:cNvPr>
          <p:cNvCxnSpPr/>
          <p:nvPr/>
        </p:nvCxnSpPr>
        <p:spPr>
          <a:xfrm>
            <a:off x="838200" y="786161"/>
            <a:ext cx="11353800"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984CDA4-9DFE-C096-1909-C26D9ADFEBA0}"/>
              </a:ext>
            </a:extLst>
          </p:cNvPr>
          <p:cNvSpPr txBox="1"/>
          <p:nvPr/>
        </p:nvSpPr>
        <p:spPr>
          <a:xfrm>
            <a:off x="229987" y="6577744"/>
            <a:ext cx="4828045" cy="2308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6699"/>
                </a:solidFill>
                <a:effectLst/>
                <a:uLnTx/>
                <a:uFillTx/>
                <a:latin typeface="Avenir Heavy" panose="020B0703020203020204" pitchFamily="34" charset="0"/>
                <a:ea typeface="+mn-ea"/>
                <a:cs typeface="+mn-cs"/>
              </a:rPr>
              <a:t>South Coast Water District – SCWD.ORG/</a:t>
            </a:r>
            <a:r>
              <a:rPr kumimoji="0" lang="en-US" sz="900" b="0" i="0" u="none" strike="noStrike" kern="1200" cap="none" spc="0" normalizeH="0" baseline="0" noProof="0" dirty="0" err="1">
                <a:ln>
                  <a:noFill/>
                </a:ln>
                <a:solidFill>
                  <a:srgbClr val="006699"/>
                </a:solidFill>
                <a:effectLst/>
                <a:uLnTx/>
                <a:uFillTx/>
                <a:latin typeface="Avenir Heavy" panose="020B0703020203020204" pitchFamily="34" charset="0"/>
                <a:ea typeface="+mn-ea"/>
                <a:cs typeface="+mn-cs"/>
              </a:rPr>
              <a:t>DohenyDesal</a:t>
            </a:r>
            <a:endParaRPr kumimoji="0" lang="en-US" sz="900" b="0" i="0" u="none" strike="noStrike" kern="1200" cap="none" spc="0" normalizeH="0" baseline="0" noProof="0" dirty="0">
              <a:ln>
                <a:noFill/>
              </a:ln>
              <a:solidFill>
                <a:srgbClr val="006699"/>
              </a:solidFill>
              <a:effectLst/>
              <a:uLnTx/>
              <a:uFillTx/>
              <a:latin typeface="Avenir Heavy" panose="020B0703020203020204" pitchFamily="34" charset="0"/>
              <a:ea typeface="+mn-ea"/>
              <a:cs typeface="+mn-cs"/>
            </a:endParaRPr>
          </a:p>
        </p:txBody>
      </p:sp>
    </p:spTree>
    <p:extLst>
      <p:ext uri="{BB962C8B-B14F-4D97-AF65-F5344CB8AC3E}">
        <p14:creationId xmlns:p14="http://schemas.microsoft.com/office/powerpoint/2010/main" val="359358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501785-B9CB-4737-AB4E-44F858BBF855}"/>
              </a:ext>
            </a:extLst>
          </p:cNvPr>
          <p:cNvSpPr>
            <a:spLocks noGrp="1"/>
          </p:cNvSpPr>
          <p:nvPr>
            <p:ph type="title"/>
          </p:nvPr>
        </p:nvSpPr>
        <p:spPr>
          <a:xfrm>
            <a:off x="838200" y="234049"/>
            <a:ext cx="11248262" cy="490904"/>
          </a:xfrm>
        </p:spPr>
        <p:txBody>
          <a:bodyPr vert="horz" wrap="square" lIns="91440" tIns="45720" rIns="91440" bIns="45720" rtlCol="0" anchor="ctr">
            <a:spAutoFit/>
          </a:bodyPr>
          <a:lstStyle/>
          <a:p>
            <a:pPr defTabSz="457200"/>
            <a:r>
              <a:rPr lang="en-US" sz="2800" b="1" dirty="0">
                <a:latin typeface="Avenir Black" panose="02000503020000020003" pitchFamily="2" charset="0"/>
              </a:rPr>
              <a:t>SCWD’s Commitment to Conservation and Local Resources</a:t>
            </a:r>
            <a:endParaRPr lang="en-US" sz="2800" dirty="0"/>
          </a:p>
        </p:txBody>
      </p:sp>
      <p:sp>
        <p:nvSpPr>
          <p:cNvPr id="8" name="Content Placeholder 2">
            <a:extLst>
              <a:ext uri="{FF2B5EF4-FFF2-40B4-BE49-F238E27FC236}">
                <a16:creationId xmlns:a16="http://schemas.microsoft.com/office/drawing/2014/main" id="{4EF802A3-AE14-41DC-A97C-1A4FF963B34E}"/>
              </a:ext>
            </a:extLst>
          </p:cNvPr>
          <p:cNvSpPr txBox="1">
            <a:spLocks/>
          </p:cNvSpPr>
          <p:nvPr/>
        </p:nvSpPr>
        <p:spPr>
          <a:xfrm>
            <a:off x="770466" y="789024"/>
            <a:ext cx="10886075" cy="5834927"/>
          </a:xfrm>
          <a:prstGeom prst="rect">
            <a:avLst/>
          </a:prstGeom>
        </p:spPr>
        <p:txBody>
          <a:bodyPr vert="horz" lIns="91440" tIns="45720" rIns="91440" bIns="45720" numCol="1" spcCol="1828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venir Heavy" panose="02000503020000020003" pitchFamily="2" charset="0"/>
                <a:ea typeface="+mn-ea"/>
                <a:cs typeface="+mn-cs"/>
              </a:rPr>
              <a:t>Brackish Groundwater Recovery Since 2007</a:t>
            </a:r>
          </a:p>
          <a:p>
            <a:pPr marL="2286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Produces 700 to 900 AFY of potable water, during Normal &amp; High Rainfall Years</a:t>
            </a:r>
          </a:p>
          <a:p>
            <a:pPr marL="2286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Avenir Heavy"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venir Heavy" panose="02000503020000020003" pitchFamily="2" charset="0"/>
                <a:ea typeface="+mn-ea"/>
                <a:cs typeface="+mn-cs"/>
              </a:rPr>
              <a:t>Water Use Efficiency</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SCWD Current indoor residential use is ~50 </a:t>
            </a:r>
            <a:r>
              <a:rPr kumimoji="0" lang="en-US" sz="2400" b="0" i="0" u="none" strike="noStrike" kern="1200" cap="none" spc="0" normalizeH="0" baseline="0" noProof="0" dirty="0" err="1">
                <a:ln>
                  <a:noFill/>
                </a:ln>
                <a:solidFill>
                  <a:prstClr val="black"/>
                </a:solidFill>
                <a:effectLst/>
                <a:uLnTx/>
                <a:uFillTx/>
                <a:latin typeface="Avenir Book" panose="02000503020000020003" pitchFamily="2" charset="0"/>
                <a:ea typeface="+mn-ea"/>
                <a:cs typeface="+mn-cs"/>
              </a:rPr>
              <a:t>gpcd</a:t>
            </a: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meeting the State goal of 55 </a:t>
            </a:r>
            <a:r>
              <a:rPr kumimoji="0" lang="en-US" sz="2400" b="0" i="0" u="none" strike="noStrike" kern="1200" cap="none" spc="0" normalizeH="0" baseline="0" noProof="0" dirty="0" err="1">
                <a:ln>
                  <a:noFill/>
                </a:ln>
                <a:solidFill>
                  <a:prstClr val="black"/>
                </a:solidFill>
                <a:effectLst/>
                <a:uLnTx/>
                <a:uFillTx/>
                <a:latin typeface="Avenir Book" panose="02000503020000020003" pitchFamily="2" charset="0"/>
                <a:ea typeface="+mn-ea"/>
                <a:cs typeface="+mn-cs"/>
              </a:rPr>
              <a:t>gpcd</a:t>
            </a: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SCWD utilizing AMI (Advanced Metering Infrastructure) and AMR (Automated Meter Reading) to further minimize customer water waste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venir Heavy" panose="02000503020000020003" pitchFamily="2" charset="0"/>
                <a:ea typeface="+mn-ea"/>
                <a:cs typeface="+mn-cs"/>
              </a:rPr>
              <a:t>Water Loss Control</a:t>
            </a:r>
          </a:p>
          <a:p>
            <a:pPr marL="2286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4% water system loss is among best in the State</a:t>
            </a:r>
          </a:p>
          <a:p>
            <a:pPr marL="2286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Lowest system water loss in all of Orange County</a:t>
            </a:r>
          </a:p>
          <a:p>
            <a:pPr marL="2286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L="0" marR="0" lvl="2"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venir Heavy" panose="02000503020000020003" pitchFamily="2" charset="0"/>
                <a:ea typeface="+mn-ea"/>
                <a:cs typeface="+mn-cs"/>
              </a:rPr>
              <a:t>In Sept. 2016, SCWD’s Board Committed to 20% of SMWD’s Stormwater Capture (Rubber Dam) Project</a:t>
            </a:r>
          </a:p>
          <a:p>
            <a:pPr marL="0" marR="0" lvl="2"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0" name="Content Placeholder 2">
            <a:extLst>
              <a:ext uri="{FF2B5EF4-FFF2-40B4-BE49-F238E27FC236}">
                <a16:creationId xmlns:a16="http://schemas.microsoft.com/office/drawing/2014/main" id="{9BE22371-E3DC-4F02-8DDD-CA51D71B73AD}"/>
              </a:ext>
            </a:extLst>
          </p:cNvPr>
          <p:cNvSpPr txBox="1">
            <a:spLocks/>
          </p:cNvSpPr>
          <p:nvPr/>
        </p:nvSpPr>
        <p:spPr>
          <a:xfrm>
            <a:off x="962416" y="4619445"/>
            <a:ext cx="4672425" cy="1241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1" u="none" strike="noStrike" kern="1200" cap="none" spc="0" normalizeH="0" baseline="0" noProof="0" dirty="0">
              <a:ln>
                <a:noFill/>
              </a:ln>
              <a:solidFill>
                <a:prstClr val="black"/>
              </a:solidFill>
              <a:effectLst/>
              <a:uLnTx/>
              <a:uFillTx/>
              <a:latin typeface="Avenir Medium" panose="02000503020000020003" pitchFamily="2" charset="0"/>
              <a:ea typeface="+mn-ea"/>
              <a:cs typeface="+mn-cs"/>
            </a:endParaRPr>
          </a:p>
        </p:txBody>
      </p:sp>
    </p:spTree>
    <p:extLst>
      <p:ext uri="{BB962C8B-B14F-4D97-AF65-F5344CB8AC3E}">
        <p14:creationId xmlns:p14="http://schemas.microsoft.com/office/powerpoint/2010/main" val="40185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501785-B9CB-4737-AB4E-44F858BBF855}"/>
              </a:ext>
            </a:extLst>
          </p:cNvPr>
          <p:cNvSpPr>
            <a:spLocks noGrp="1"/>
          </p:cNvSpPr>
          <p:nvPr>
            <p:ph type="title"/>
          </p:nvPr>
        </p:nvSpPr>
        <p:spPr/>
        <p:txBody>
          <a:bodyPr>
            <a:noAutofit/>
          </a:bodyPr>
          <a:lstStyle/>
          <a:p>
            <a:r>
              <a:rPr lang="en-US" sz="2800" b="1" dirty="0"/>
              <a:t> Water Reliability for Seismic Risks</a:t>
            </a:r>
          </a:p>
        </p:txBody>
      </p:sp>
      <p:sp>
        <p:nvSpPr>
          <p:cNvPr id="18" name="Content Placeholder 2">
            <a:extLst>
              <a:ext uri="{FF2B5EF4-FFF2-40B4-BE49-F238E27FC236}">
                <a16:creationId xmlns:a16="http://schemas.microsoft.com/office/drawing/2014/main" id="{15BAE653-B9F2-49C2-BB56-9DFFB60359EB}"/>
              </a:ext>
            </a:extLst>
          </p:cNvPr>
          <p:cNvSpPr txBox="1">
            <a:spLocks/>
          </p:cNvSpPr>
          <p:nvPr/>
        </p:nvSpPr>
        <p:spPr>
          <a:xfrm>
            <a:off x="1524000" y="4462921"/>
            <a:ext cx="6512894" cy="19539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marR="0" lvl="0" indent="-228600" algn="l" defTabSz="457200" rtl="0" eaLnBrk="1" fontAlgn="auto" latinLnBrk="0" hangingPunct="1">
              <a:lnSpc>
                <a:spcPct val="100000"/>
              </a:lnSpc>
              <a:spcBef>
                <a:spcPts val="0"/>
              </a:spcBef>
              <a:spcAft>
                <a:spcPts val="600"/>
              </a:spcAft>
              <a:buClrTx/>
              <a:buSzTx/>
              <a:buFont typeface="Arial"/>
              <a:buChar char="•"/>
              <a:tabLst/>
              <a:defRPr/>
            </a:pPr>
            <a:endParaRPr kumimoji="0" lang="en-US" sz="2000" b="0" i="0" u="none" strike="noStrike" kern="1200" cap="none" spc="0" normalizeH="0" baseline="0" noProof="0" dirty="0">
              <a:ln>
                <a:noFill/>
              </a:ln>
              <a:solidFill>
                <a:srgbClr val="000000"/>
              </a:solidFill>
              <a:effectLst/>
              <a:uLnTx/>
              <a:uFillTx/>
              <a:latin typeface="Avenir Medium" panose="02000603020000020003" pitchFamily="2" charset="0"/>
              <a:ea typeface="+mn-ea"/>
              <a:cs typeface="+mn-cs"/>
            </a:endParaRPr>
          </a:p>
        </p:txBody>
      </p:sp>
      <p:pic>
        <p:nvPicPr>
          <p:cNvPr id="7" name="Picture 6">
            <a:extLst>
              <a:ext uri="{FF2B5EF4-FFF2-40B4-BE49-F238E27FC236}">
                <a16:creationId xmlns:a16="http://schemas.microsoft.com/office/drawing/2014/main" id="{2AE4AD34-AAD7-45DF-8FF8-654C0B8F1A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9891" y="1025137"/>
            <a:ext cx="3967631" cy="4716864"/>
          </a:xfrm>
          <a:prstGeom prst="rect">
            <a:avLst/>
          </a:prstGeom>
        </p:spPr>
      </p:pic>
      <p:sp>
        <p:nvSpPr>
          <p:cNvPr id="8" name="TextBox 7">
            <a:extLst>
              <a:ext uri="{FF2B5EF4-FFF2-40B4-BE49-F238E27FC236}">
                <a16:creationId xmlns:a16="http://schemas.microsoft.com/office/drawing/2014/main" id="{D87E400A-6BFD-4E95-BFA0-E61887572BA0}"/>
              </a:ext>
            </a:extLst>
          </p:cNvPr>
          <p:cNvSpPr txBox="1"/>
          <p:nvPr/>
        </p:nvSpPr>
        <p:spPr>
          <a:xfrm>
            <a:off x="4887560" y="4603494"/>
            <a:ext cx="1097916"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venir Medium" panose="02000603020000020003" pitchFamily="2" charset="0"/>
                <a:ea typeface="+mn-ea"/>
                <a:cs typeface="+mn-cs"/>
              </a:rPr>
              <a:t>Colorado </a:t>
            </a:r>
            <a:br>
              <a:rPr kumimoji="0" lang="en-US" sz="1400" b="1" i="0" u="none" strike="noStrike" kern="1200" cap="none" spc="0" normalizeH="0" baseline="0" noProof="0" dirty="0">
                <a:ln>
                  <a:noFill/>
                </a:ln>
                <a:solidFill>
                  <a:prstClr val="black">
                    <a:lumMod val="75000"/>
                    <a:lumOff val="25000"/>
                  </a:prstClr>
                </a:solidFill>
                <a:effectLst/>
                <a:uLnTx/>
                <a:uFillTx/>
                <a:latin typeface="Avenir Medium" panose="02000603020000020003" pitchFamily="2" charset="0"/>
                <a:ea typeface="+mn-ea"/>
                <a:cs typeface="+mn-cs"/>
              </a:rPr>
            </a:br>
            <a:r>
              <a:rPr kumimoji="0" lang="en-US" sz="1400" b="1" i="0" u="none" strike="noStrike" kern="1200" cap="none" spc="0" normalizeH="0" baseline="0" noProof="0" dirty="0">
                <a:ln>
                  <a:noFill/>
                </a:ln>
                <a:solidFill>
                  <a:prstClr val="black">
                    <a:lumMod val="75000"/>
                    <a:lumOff val="25000"/>
                  </a:prstClr>
                </a:solidFill>
                <a:effectLst/>
                <a:uLnTx/>
                <a:uFillTx/>
                <a:latin typeface="Avenir Medium" panose="02000603020000020003" pitchFamily="2" charset="0"/>
                <a:ea typeface="+mn-ea"/>
                <a:cs typeface="+mn-cs"/>
              </a:rPr>
              <a:t>River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venir Medium" panose="02000603020000020003" pitchFamily="2" charset="0"/>
                <a:ea typeface="+mn-ea"/>
                <a:cs typeface="+mn-cs"/>
              </a:rPr>
              <a:t>Aqueduct </a:t>
            </a:r>
          </a:p>
        </p:txBody>
      </p:sp>
      <p:sp>
        <p:nvSpPr>
          <p:cNvPr id="9" name="TextBox 8">
            <a:extLst>
              <a:ext uri="{FF2B5EF4-FFF2-40B4-BE49-F238E27FC236}">
                <a16:creationId xmlns:a16="http://schemas.microsoft.com/office/drawing/2014/main" id="{439CFC12-574F-4515-BA22-B0419C9E90C8}"/>
              </a:ext>
            </a:extLst>
          </p:cNvPr>
          <p:cNvSpPr txBox="1"/>
          <p:nvPr/>
        </p:nvSpPr>
        <p:spPr>
          <a:xfrm>
            <a:off x="2737850" y="1744840"/>
            <a:ext cx="199417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79BAB"/>
                </a:solidFill>
                <a:effectLst/>
                <a:uLnTx/>
                <a:uFillTx/>
                <a:latin typeface="Avenir Medium" panose="02000603020000020003" pitchFamily="2" charset="0"/>
                <a:ea typeface="+mn-ea"/>
                <a:cs typeface="+mn-cs"/>
              </a:rPr>
              <a:t>Lake Shasta</a:t>
            </a:r>
            <a:endParaRPr kumimoji="0" lang="en-US" sz="1400" b="0" i="0" u="none" strike="noStrike" kern="1200" cap="none" spc="0" normalizeH="0" baseline="0" noProof="0" dirty="0">
              <a:ln>
                <a:noFill/>
              </a:ln>
              <a:solidFill>
                <a:srgbClr val="179BAB"/>
              </a:solidFill>
              <a:effectLst/>
              <a:uLnTx/>
              <a:uFillTx/>
              <a:latin typeface="Avenir Medium" panose="02000603020000020003" pitchFamily="2" charset="0"/>
              <a:ea typeface="+mn-ea"/>
              <a:cs typeface="+mn-cs"/>
            </a:endParaRPr>
          </a:p>
        </p:txBody>
      </p:sp>
      <p:sp>
        <p:nvSpPr>
          <p:cNvPr id="10" name="TextBox 9">
            <a:extLst>
              <a:ext uri="{FF2B5EF4-FFF2-40B4-BE49-F238E27FC236}">
                <a16:creationId xmlns:a16="http://schemas.microsoft.com/office/drawing/2014/main" id="{83AB5930-754C-4041-9B68-9BE8A6601FD7}"/>
              </a:ext>
            </a:extLst>
          </p:cNvPr>
          <p:cNvSpPr txBox="1"/>
          <p:nvPr/>
        </p:nvSpPr>
        <p:spPr>
          <a:xfrm>
            <a:off x="2737850" y="2209682"/>
            <a:ext cx="199417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79BAB"/>
                </a:solidFill>
                <a:effectLst/>
                <a:uLnTx/>
                <a:uFillTx/>
                <a:latin typeface="Avenir Medium" panose="02000603020000020003" pitchFamily="2" charset="0"/>
                <a:ea typeface="+mn-ea"/>
                <a:cs typeface="+mn-cs"/>
              </a:rPr>
              <a:t>Lake Oroville</a:t>
            </a:r>
            <a:endParaRPr kumimoji="0" lang="en-US" sz="1400" b="0" i="0" u="none" strike="noStrike" kern="1200" cap="none" spc="0" normalizeH="0" baseline="0" noProof="0" dirty="0">
              <a:ln>
                <a:noFill/>
              </a:ln>
              <a:solidFill>
                <a:srgbClr val="179BAB"/>
              </a:solidFill>
              <a:effectLst/>
              <a:uLnTx/>
              <a:uFillTx/>
              <a:latin typeface="Avenir Medium" panose="02000603020000020003" pitchFamily="2" charset="0"/>
              <a:ea typeface="+mn-ea"/>
              <a:cs typeface="+mn-cs"/>
            </a:endParaRPr>
          </a:p>
        </p:txBody>
      </p:sp>
      <p:cxnSp>
        <p:nvCxnSpPr>
          <p:cNvPr id="11" name="Straight Connector 10">
            <a:extLst>
              <a:ext uri="{FF2B5EF4-FFF2-40B4-BE49-F238E27FC236}">
                <a16:creationId xmlns:a16="http://schemas.microsoft.com/office/drawing/2014/main" id="{3D6BBFF2-2953-4B21-AF07-A6E6B85BF019}"/>
              </a:ext>
            </a:extLst>
          </p:cNvPr>
          <p:cNvCxnSpPr>
            <a:cxnSpLocks/>
          </p:cNvCxnSpPr>
          <p:nvPr/>
        </p:nvCxnSpPr>
        <p:spPr>
          <a:xfrm>
            <a:off x="1805356" y="1896186"/>
            <a:ext cx="920298" cy="0"/>
          </a:xfrm>
          <a:prstGeom prst="line">
            <a:avLst/>
          </a:prstGeom>
          <a:ln w="9525">
            <a:solidFill>
              <a:srgbClr val="179BAB"/>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7703F8-9F83-4903-A52B-CE472CEA3FF5}"/>
              </a:ext>
            </a:extLst>
          </p:cNvPr>
          <p:cNvCxnSpPr>
            <a:cxnSpLocks/>
          </p:cNvCxnSpPr>
          <p:nvPr/>
        </p:nvCxnSpPr>
        <p:spPr>
          <a:xfrm>
            <a:off x="2110156" y="2355338"/>
            <a:ext cx="615498" cy="0"/>
          </a:xfrm>
          <a:prstGeom prst="line">
            <a:avLst/>
          </a:prstGeom>
          <a:ln w="9525">
            <a:solidFill>
              <a:srgbClr val="179BAB"/>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FAD1FB-4A99-4ACA-AD48-01F93F075C75}"/>
              </a:ext>
            </a:extLst>
          </p:cNvPr>
          <p:cNvSpPr txBox="1"/>
          <p:nvPr/>
        </p:nvSpPr>
        <p:spPr>
          <a:xfrm>
            <a:off x="1346887" y="5595280"/>
            <a:ext cx="302092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venir Medium" panose="02000603020000020003" pitchFamily="2" charset="0"/>
                <a:ea typeface="+mn-ea"/>
                <a:cs typeface="+mn-cs"/>
              </a:rPr>
              <a:t>Potential Earthquake Locations</a:t>
            </a:r>
          </a:p>
        </p:txBody>
      </p:sp>
      <p:pic>
        <p:nvPicPr>
          <p:cNvPr id="14" name="Picture 13">
            <a:extLst>
              <a:ext uri="{FF2B5EF4-FFF2-40B4-BE49-F238E27FC236}">
                <a16:creationId xmlns:a16="http://schemas.microsoft.com/office/drawing/2014/main" id="{3FA3BF91-7149-49C9-A5FD-39D9BA8BFFC2}"/>
              </a:ext>
            </a:extLst>
          </p:cNvPr>
          <p:cNvPicPr>
            <a:picLocks noChangeAspect="1"/>
          </p:cNvPicPr>
          <p:nvPr/>
        </p:nvPicPr>
        <p:blipFill rotWithShape="1">
          <a:blip r:embed="rId4"/>
          <a:srcRect l="677" t="937" r="31928" b="1141"/>
          <a:stretch/>
        </p:blipFill>
        <p:spPr>
          <a:xfrm>
            <a:off x="6787860" y="1025137"/>
            <a:ext cx="4235182" cy="4898041"/>
          </a:xfrm>
          <a:prstGeom prst="rect">
            <a:avLst/>
          </a:prstGeom>
          <a:ln>
            <a:solidFill>
              <a:schemeClr val="bg1">
                <a:lumMod val="85000"/>
              </a:schemeClr>
            </a:solidFill>
          </a:ln>
          <a:effectLst/>
        </p:spPr>
      </p:pic>
      <p:sp>
        <p:nvSpPr>
          <p:cNvPr id="15" name="TextBox 14">
            <a:extLst>
              <a:ext uri="{FF2B5EF4-FFF2-40B4-BE49-F238E27FC236}">
                <a16:creationId xmlns:a16="http://schemas.microsoft.com/office/drawing/2014/main" id="{D594DAE6-B8B1-418B-A0B6-DA5D13CB33C5}"/>
              </a:ext>
            </a:extLst>
          </p:cNvPr>
          <p:cNvSpPr txBox="1"/>
          <p:nvPr/>
        </p:nvSpPr>
        <p:spPr>
          <a:xfrm>
            <a:off x="4216751" y="3541321"/>
            <a:ext cx="146936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venir Medium" panose="02000603020000020003" pitchFamily="2" charset="0"/>
                <a:ea typeface="+mn-ea"/>
                <a:cs typeface="+mn-cs"/>
              </a:rPr>
              <a:t>Los Angeles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venir Medium" panose="02000603020000020003" pitchFamily="2" charset="0"/>
                <a:ea typeface="+mn-ea"/>
                <a:cs typeface="+mn-cs"/>
              </a:rPr>
              <a:t>Aqueduct </a:t>
            </a:r>
          </a:p>
        </p:txBody>
      </p:sp>
      <p:sp>
        <p:nvSpPr>
          <p:cNvPr id="19" name="TextBox 18">
            <a:extLst>
              <a:ext uri="{FF2B5EF4-FFF2-40B4-BE49-F238E27FC236}">
                <a16:creationId xmlns:a16="http://schemas.microsoft.com/office/drawing/2014/main" id="{87F26740-12CF-4C77-AB68-194A55280715}"/>
              </a:ext>
            </a:extLst>
          </p:cNvPr>
          <p:cNvSpPr txBox="1"/>
          <p:nvPr/>
        </p:nvSpPr>
        <p:spPr>
          <a:xfrm>
            <a:off x="3332674" y="2637130"/>
            <a:ext cx="176815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75000"/>
                    <a:lumOff val="25000"/>
                  </a:prstClr>
                </a:solidFill>
                <a:effectLst/>
                <a:uLnTx/>
                <a:uFillTx/>
                <a:latin typeface="Avenir Medium" panose="02000603020000020003" pitchFamily="2" charset="0"/>
                <a:ea typeface="+mn-ea"/>
                <a:cs typeface="+mn-cs"/>
              </a:rPr>
              <a:t>Sierra Nevada Mountains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Avenir Medium" panose="02000603020000020003" pitchFamily="2" charset="0"/>
                <a:ea typeface="+mn-ea"/>
                <a:cs typeface="+mn-cs"/>
              </a:rPr>
              <a:t>Snowpack</a:t>
            </a:r>
          </a:p>
        </p:txBody>
      </p:sp>
      <p:cxnSp>
        <p:nvCxnSpPr>
          <p:cNvPr id="20" name="Straight Connector 19">
            <a:extLst>
              <a:ext uri="{FF2B5EF4-FFF2-40B4-BE49-F238E27FC236}">
                <a16:creationId xmlns:a16="http://schemas.microsoft.com/office/drawing/2014/main" id="{D594CA01-B3B2-4510-967A-9B52DB4D14CB}"/>
              </a:ext>
            </a:extLst>
          </p:cNvPr>
          <p:cNvCxnSpPr>
            <a:cxnSpLocks/>
          </p:cNvCxnSpPr>
          <p:nvPr/>
        </p:nvCxnSpPr>
        <p:spPr>
          <a:xfrm>
            <a:off x="2302422" y="2900328"/>
            <a:ext cx="997085"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F77C564-06EB-43C5-A1C0-CC0F2C171DD7}"/>
              </a:ext>
            </a:extLst>
          </p:cNvPr>
          <p:cNvCxnSpPr>
            <a:cxnSpLocks/>
          </p:cNvCxnSpPr>
          <p:nvPr/>
        </p:nvCxnSpPr>
        <p:spPr>
          <a:xfrm>
            <a:off x="3195255" y="3803932"/>
            <a:ext cx="970127"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77F988F-2E1F-45B2-A1D9-078E8C31323B}"/>
              </a:ext>
            </a:extLst>
          </p:cNvPr>
          <p:cNvCxnSpPr>
            <a:cxnSpLocks/>
          </p:cNvCxnSpPr>
          <p:nvPr/>
        </p:nvCxnSpPr>
        <p:spPr>
          <a:xfrm>
            <a:off x="4257298" y="4865104"/>
            <a:ext cx="640080" cy="0"/>
          </a:xfrm>
          <a:prstGeom prst="line">
            <a:avLst/>
          </a:prstGeom>
          <a:ln w="95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4CED01D3-666D-4B2A-B926-73628EB8E6F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54789" y="5564006"/>
            <a:ext cx="398096" cy="389887"/>
          </a:xfrm>
          <a:prstGeom prst="rect">
            <a:avLst/>
          </a:prstGeom>
        </p:spPr>
      </p:pic>
      <p:grpSp>
        <p:nvGrpSpPr>
          <p:cNvPr id="30" name="Group 29">
            <a:extLst>
              <a:ext uri="{FF2B5EF4-FFF2-40B4-BE49-F238E27FC236}">
                <a16:creationId xmlns:a16="http://schemas.microsoft.com/office/drawing/2014/main" id="{71B0C08F-435F-1D34-CC16-9FDA7DCFA7C8}"/>
              </a:ext>
            </a:extLst>
          </p:cNvPr>
          <p:cNvGrpSpPr/>
          <p:nvPr/>
        </p:nvGrpSpPr>
        <p:grpSpPr>
          <a:xfrm>
            <a:off x="5276152" y="4633638"/>
            <a:ext cx="5721880" cy="2060460"/>
            <a:chOff x="5276152" y="4633638"/>
            <a:chExt cx="5721880" cy="2060460"/>
          </a:xfrm>
        </p:grpSpPr>
        <p:sp>
          <p:nvSpPr>
            <p:cNvPr id="26" name="Oval 25">
              <a:extLst>
                <a:ext uri="{FF2B5EF4-FFF2-40B4-BE49-F238E27FC236}">
                  <a16:creationId xmlns:a16="http://schemas.microsoft.com/office/drawing/2014/main" id="{D38FAA03-9E6B-889C-96F0-6954052E41DF}"/>
                </a:ext>
              </a:extLst>
            </p:cNvPr>
            <p:cNvSpPr/>
            <p:nvPr/>
          </p:nvSpPr>
          <p:spPr>
            <a:xfrm>
              <a:off x="8718436" y="4633638"/>
              <a:ext cx="2279596" cy="1350399"/>
            </a:xfrm>
            <a:prstGeom prst="ellipse">
              <a:avLst/>
            </a:prstGeom>
            <a:noFill/>
            <a:ln w="857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2F30D9E-F682-8860-7D38-80739CC8DDAB}"/>
                </a:ext>
              </a:extLst>
            </p:cNvPr>
            <p:cNvSpPr txBox="1"/>
            <p:nvPr/>
          </p:nvSpPr>
          <p:spPr>
            <a:xfrm>
              <a:off x="5276152" y="5863101"/>
              <a:ext cx="3033835" cy="830997"/>
            </a:xfrm>
            <a:prstGeom prst="rect">
              <a:avLst/>
            </a:prstGeom>
            <a:solidFill>
              <a:srgbClr val="F1AE05"/>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Black" panose="020B0803020203020204" pitchFamily="34" charset="0"/>
                  <a:ea typeface="+mn-ea"/>
                  <a:cs typeface="+mn-cs"/>
                </a:rPr>
                <a:t>South OC – 90% Dependent 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Black" panose="020B0803020203020204" pitchFamily="34" charset="0"/>
                  <a:ea typeface="+mn-ea"/>
                  <a:cs typeface="+mn-cs"/>
                </a:rPr>
                <a:t>MWD Imported Supply</a:t>
              </a:r>
            </a:p>
          </p:txBody>
        </p:sp>
        <p:cxnSp>
          <p:nvCxnSpPr>
            <p:cNvPr id="28" name="Straight Arrow Connector 27">
              <a:extLst>
                <a:ext uri="{FF2B5EF4-FFF2-40B4-BE49-F238E27FC236}">
                  <a16:creationId xmlns:a16="http://schemas.microsoft.com/office/drawing/2014/main" id="{D74C5696-CC17-03E3-9524-689FC6DB2594}"/>
                </a:ext>
              </a:extLst>
            </p:cNvPr>
            <p:cNvCxnSpPr>
              <a:cxnSpLocks/>
            </p:cNvCxnSpPr>
            <p:nvPr/>
          </p:nvCxnSpPr>
          <p:spPr>
            <a:xfrm flipV="1">
              <a:off x="8301821" y="5771737"/>
              <a:ext cx="711550" cy="50957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51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501785-B9CB-4737-AB4E-44F858BBF855}"/>
              </a:ext>
            </a:extLst>
          </p:cNvPr>
          <p:cNvSpPr>
            <a:spLocks noGrp="1"/>
          </p:cNvSpPr>
          <p:nvPr>
            <p:ph type="title"/>
          </p:nvPr>
        </p:nvSpPr>
        <p:spPr/>
        <p:txBody>
          <a:bodyPr>
            <a:noAutofit/>
          </a:bodyPr>
          <a:lstStyle/>
          <a:p>
            <a:r>
              <a:rPr lang="en-US" sz="2800" b="1" dirty="0"/>
              <a:t>SCWD’s Water Supply Portfolio</a:t>
            </a:r>
            <a:endParaRPr lang="en-US" sz="2800" b="1" dirty="0">
              <a:solidFill>
                <a:srgbClr val="FF0000"/>
              </a:solidFill>
            </a:endParaRPr>
          </a:p>
        </p:txBody>
      </p:sp>
      <p:sp>
        <p:nvSpPr>
          <p:cNvPr id="3" name="Rectangle 2">
            <a:extLst>
              <a:ext uri="{FF2B5EF4-FFF2-40B4-BE49-F238E27FC236}">
                <a16:creationId xmlns:a16="http://schemas.microsoft.com/office/drawing/2014/main" id="{B4355901-9BAC-4BBF-AC8C-46ADDEFE6B0D}"/>
              </a:ext>
            </a:extLst>
          </p:cNvPr>
          <p:cNvSpPr/>
          <p:nvPr/>
        </p:nvSpPr>
        <p:spPr>
          <a:xfrm>
            <a:off x="6342222" y="5945316"/>
            <a:ext cx="603188" cy="386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15BAE653-B9F2-49C2-BB56-9DFFB60359EB}"/>
              </a:ext>
            </a:extLst>
          </p:cNvPr>
          <p:cNvSpPr txBox="1">
            <a:spLocks/>
          </p:cNvSpPr>
          <p:nvPr/>
        </p:nvSpPr>
        <p:spPr>
          <a:xfrm>
            <a:off x="1524000" y="4539958"/>
            <a:ext cx="6512894" cy="19539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4488" indent="-228600">
              <a:spcBef>
                <a:spcPts val="0"/>
              </a:spcBef>
              <a:spcAft>
                <a:spcPts val="600"/>
              </a:spcAft>
              <a:defRPr/>
            </a:pPr>
            <a:endParaRPr lang="en-US" dirty="0">
              <a:solidFill>
                <a:srgbClr val="000000"/>
              </a:solidFill>
              <a:latin typeface="Avenir Medium" panose="02000603020000020003" pitchFamily="2" charset="0"/>
            </a:endParaRPr>
          </a:p>
        </p:txBody>
      </p:sp>
      <p:sp>
        <p:nvSpPr>
          <p:cNvPr id="38" name="Content Placeholder 2">
            <a:extLst>
              <a:ext uri="{FF2B5EF4-FFF2-40B4-BE49-F238E27FC236}">
                <a16:creationId xmlns:a16="http://schemas.microsoft.com/office/drawing/2014/main" id="{8334422F-FD18-479B-BCAD-DC42873CC8E5}"/>
              </a:ext>
            </a:extLst>
          </p:cNvPr>
          <p:cNvSpPr txBox="1">
            <a:spLocks/>
          </p:cNvSpPr>
          <p:nvPr/>
        </p:nvSpPr>
        <p:spPr>
          <a:xfrm>
            <a:off x="801901" y="926168"/>
            <a:ext cx="11128841" cy="589182"/>
          </a:xfrm>
          <a:prstGeom prst="rect">
            <a:avLst/>
          </a:prstGeom>
        </p:spPr>
        <p:txBody>
          <a:bodyPr vert="horz" lIns="91440" tIns="45720" rIns="91440" bIns="45720" numCol="1" spcCol="2743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Medium" panose="020006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Medium" panose="020006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Medium" panose="020006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Medium" panose="020006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en-US" b="1" dirty="0"/>
              <a:t>Doheny Project would provide up to 5 Million Gallons per Day (MGD)</a:t>
            </a:r>
          </a:p>
        </p:txBody>
      </p:sp>
      <p:graphicFrame>
        <p:nvGraphicFramePr>
          <p:cNvPr id="4" name="Chart 3">
            <a:extLst>
              <a:ext uri="{FF2B5EF4-FFF2-40B4-BE49-F238E27FC236}">
                <a16:creationId xmlns:a16="http://schemas.microsoft.com/office/drawing/2014/main" id="{7506946A-7337-0D00-E363-671AB9E61F6C}"/>
              </a:ext>
            </a:extLst>
          </p:cNvPr>
          <p:cNvGraphicFramePr/>
          <p:nvPr/>
        </p:nvGraphicFramePr>
        <p:xfrm>
          <a:off x="6539163" y="1695236"/>
          <a:ext cx="4260003" cy="314095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FD829A57-7BBE-6F8A-5359-115F6BCC7B05}"/>
              </a:ext>
            </a:extLst>
          </p:cNvPr>
          <p:cNvGrpSpPr/>
          <p:nvPr/>
        </p:nvGrpSpPr>
        <p:grpSpPr>
          <a:xfrm>
            <a:off x="1557337" y="4741468"/>
            <a:ext cx="5332901" cy="1119004"/>
            <a:chOff x="76870" y="1784633"/>
            <a:chExt cx="5332901" cy="1031286"/>
          </a:xfrm>
        </p:grpSpPr>
        <p:sp>
          <p:nvSpPr>
            <p:cNvPr id="7" name="TextBox 6">
              <a:extLst>
                <a:ext uri="{FF2B5EF4-FFF2-40B4-BE49-F238E27FC236}">
                  <a16:creationId xmlns:a16="http://schemas.microsoft.com/office/drawing/2014/main" id="{DDEFBA24-6827-9276-9FFF-8718588F2847}"/>
                </a:ext>
              </a:extLst>
            </p:cNvPr>
            <p:cNvSpPr txBox="1"/>
            <p:nvPr/>
          </p:nvSpPr>
          <p:spPr>
            <a:xfrm>
              <a:off x="343569" y="2420657"/>
              <a:ext cx="184731" cy="340380"/>
            </a:xfrm>
            <a:prstGeom prst="rect">
              <a:avLst/>
            </a:prstGeom>
            <a:noFill/>
          </p:spPr>
          <p:txBody>
            <a:bodyPr wrap="none" rtlCol="0">
              <a:spAutoFit/>
            </a:bodyPr>
            <a:lstStyle/>
            <a:p>
              <a:endParaRPr lang="en-US" b="1" dirty="0">
                <a:latin typeface="Avenir Heavy" panose="02000503020000020003" pitchFamily="2" charset="0"/>
              </a:endParaRPr>
            </a:p>
          </p:txBody>
        </p:sp>
        <p:grpSp>
          <p:nvGrpSpPr>
            <p:cNvPr id="8" name="Group 7">
              <a:extLst>
                <a:ext uri="{FF2B5EF4-FFF2-40B4-BE49-F238E27FC236}">
                  <a16:creationId xmlns:a16="http://schemas.microsoft.com/office/drawing/2014/main" id="{AEDCEBE4-CFDC-88D5-75DC-42041BB04CA8}"/>
                </a:ext>
              </a:extLst>
            </p:cNvPr>
            <p:cNvGrpSpPr/>
            <p:nvPr/>
          </p:nvGrpSpPr>
          <p:grpSpPr>
            <a:xfrm>
              <a:off x="76870" y="1784633"/>
              <a:ext cx="5332901" cy="927207"/>
              <a:chOff x="6788143" y="1812995"/>
              <a:chExt cx="5332901" cy="927207"/>
            </a:xfrm>
          </p:grpSpPr>
          <p:sp>
            <p:nvSpPr>
              <p:cNvPr id="10" name="Rectangle 9">
                <a:extLst>
                  <a:ext uri="{FF2B5EF4-FFF2-40B4-BE49-F238E27FC236}">
                    <a16:creationId xmlns:a16="http://schemas.microsoft.com/office/drawing/2014/main" id="{0E3FE51F-C681-5CC2-BD58-B75E5877A6EE}"/>
                  </a:ext>
                </a:extLst>
              </p:cNvPr>
              <p:cNvSpPr/>
              <p:nvPr/>
            </p:nvSpPr>
            <p:spPr>
              <a:xfrm>
                <a:off x="6788145" y="1895242"/>
                <a:ext cx="266700" cy="1651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Heavy" panose="02000503020000020003" pitchFamily="2" charset="0"/>
                </a:endParaRPr>
              </a:p>
            </p:txBody>
          </p:sp>
          <p:sp>
            <p:nvSpPr>
              <p:cNvPr id="11" name="TextBox 10">
                <a:extLst>
                  <a:ext uri="{FF2B5EF4-FFF2-40B4-BE49-F238E27FC236}">
                    <a16:creationId xmlns:a16="http://schemas.microsoft.com/office/drawing/2014/main" id="{9CE2B3AA-390F-1D69-1FAF-46C9C903411B}"/>
                  </a:ext>
                </a:extLst>
              </p:cNvPr>
              <p:cNvSpPr txBox="1"/>
              <p:nvPr/>
            </p:nvSpPr>
            <p:spPr>
              <a:xfrm>
                <a:off x="7054849" y="1812995"/>
                <a:ext cx="5066195" cy="340380"/>
              </a:xfrm>
              <a:prstGeom prst="rect">
                <a:avLst/>
              </a:prstGeom>
              <a:noFill/>
            </p:spPr>
            <p:txBody>
              <a:bodyPr wrap="none" rtlCol="0">
                <a:spAutoFit/>
              </a:bodyPr>
              <a:lstStyle/>
              <a:p>
                <a:r>
                  <a:rPr lang="en-US" b="1" dirty="0">
                    <a:latin typeface="Avenir Heavy" panose="02000503020000020003" pitchFamily="2" charset="0"/>
                  </a:rPr>
                  <a:t>Metropolitan Water District (MWD) Imported</a:t>
                </a:r>
              </a:p>
            </p:txBody>
          </p:sp>
          <p:sp>
            <p:nvSpPr>
              <p:cNvPr id="12" name="Rectangle 11">
                <a:extLst>
                  <a:ext uri="{FF2B5EF4-FFF2-40B4-BE49-F238E27FC236}">
                    <a16:creationId xmlns:a16="http://schemas.microsoft.com/office/drawing/2014/main" id="{85577FA4-AA59-1796-992C-8FC5B5CF13F8}"/>
                  </a:ext>
                </a:extLst>
              </p:cNvPr>
              <p:cNvSpPr/>
              <p:nvPr/>
            </p:nvSpPr>
            <p:spPr>
              <a:xfrm>
                <a:off x="6788144" y="2116291"/>
                <a:ext cx="266700" cy="165100"/>
              </a:xfrm>
              <a:prstGeom prst="rect">
                <a:avLst/>
              </a:prstGeom>
              <a:solidFill>
                <a:srgbClr val="FF9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venir Heavy" panose="02000503020000020003" pitchFamily="2" charset="0"/>
                </a:endParaRPr>
              </a:p>
            </p:txBody>
          </p:sp>
          <p:sp>
            <p:nvSpPr>
              <p:cNvPr id="13" name="TextBox 12">
                <a:extLst>
                  <a:ext uri="{FF2B5EF4-FFF2-40B4-BE49-F238E27FC236}">
                    <a16:creationId xmlns:a16="http://schemas.microsoft.com/office/drawing/2014/main" id="{C3BDA701-B39F-D92D-2BC1-EB4511948325}"/>
                  </a:ext>
                </a:extLst>
              </p:cNvPr>
              <p:cNvSpPr txBox="1"/>
              <p:nvPr/>
            </p:nvSpPr>
            <p:spPr>
              <a:xfrm>
                <a:off x="7054848" y="2034045"/>
                <a:ext cx="2246769" cy="340381"/>
              </a:xfrm>
              <a:prstGeom prst="rect">
                <a:avLst/>
              </a:prstGeom>
              <a:noFill/>
            </p:spPr>
            <p:txBody>
              <a:bodyPr wrap="none" rtlCol="0">
                <a:spAutoFit/>
              </a:bodyPr>
              <a:lstStyle/>
              <a:p>
                <a:r>
                  <a:rPr lang="en-US" b="1" dirty="0">
                    <a:latin typeface="Avenir Heavy" panose="02000503020000020003" pitchFamily="2" charset="0"/>
                  </a:rPr>
                  <a:t>Local Groundwater</a:t>
                </a:r>
              </a:p>
            </p:txBody>
          </p:sp>
          <p:sp>
            <p:nvSpPr>
              <p:cNvPr id="14" name="Rectangle 13">
                <a:extLst>
                  <a:ext uri="{FF2B5EF4-FFF2-40B4-BE49-F238E27FC236}">
                    <a16:creationId xmlns:a16="http://schemas.microsoft.com/office/drawing/2014/main" id="{D1CF625B-417C-D6B9-0952-506A56A4DDC8}"/>
                  </a:ext>
                </a:extLst>
              </p:cNvPr>
              <p:cNvSpPr/>
              <p:nvPr/>
            </p:nvSpPr>
            <p:spPr>
              <a:xfrm>
                <a:off x="6788145" y="2337341"/>
                <a:ext cx="266700" cy="1651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Heavy" panose="02000503020000020003" pitchFamily="2" charset="0"/>
                </a:endParaRPr>
              </a:p>
            </p:txBody>
          </p:sp>
          <p:sp>
            <p:nvSpPr>
              <p:cNvPr id="15" name="TextBox 14">
                <a:extLst>
                  <a:ext uri="{FF2B5EF4-FFF2-40B4-BE49-F238E27FC236}">
                    <a16:creationId xmlns:a16="http://schemas.microsoft.com/office/drawing/2014/main" id="{DFFC895E-DF68-8ECA-579A-B01261251BD2}"/>
                  </a:ext>
                </a:extLst>
              </p:cNvPr>
              <p:cNvSpPr txBox="1"/>
              <p:nvPr/>
            </p:nvSpPr>
            <p:spPr>
              <a:xfrm>
                <a:off x="7054849" y="2263122"/>
                <a:ext cx="1865704" cy="340381"/>
              </a:xfrm>
              <a:prstGeom prst="rect">
                <a:avLst/>
              </a:prstGeom>
              <a:noFill/>
            </p:spPr>
            <p:txBody>
              <a:bodyPr wrap="none" rtlCol="0">
                <a:spAutoFit/>
              </a:bodyPr>
              <a:lstStyle/>
              <a:p>
                <a:r>
                  <a:rPr lang="en-US" b="1" dirty="0">
                    <a:latin typeface="Avenir Heavy" panose="02000503020000020003" pitchFamily="2" charset="0"/>
                  </a:rPr>
                  <a:t>Recycled Water</a:t>
                </a:r>
              </a:p>
            </p:txBody>
          </p:sp>
          <p:sp>
            <p:nvSpPr>
              <p:cNvPr id="17" name="Rectangle 16">
                <a:extLst>
                  <a:ext uri="{FF2B5EF4-FFF2-40B4-BE49-F238E27FC236}">
                    <a16:creationId xmlns:a16="http://schemas.microsoft.com/office/drawing/2014/main" id="{4907DC39-1FEF-E2B3-B51A-9EADB569802A}"/>
                  </a:ext>
                </a:extLst>
              </p:cNvPr>
              <p:cNvSpPr/>
              <p:nvPr/>
            </p:nvSpPr>
            <p:spPr>
              <a:xfrm>
                <a:off x="6788143" y="2575102"/>
                <a:ext cx="266700" cy="1651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venir Heavy" panose="02000503020000020003" pitchFamily="2" charset="0"/>
                </a:endParaRPr>
              </a:p>
            </p:txBody>
          </p:sp>
        </p:grpSp>
        <p:sp>
          <p:nvSpPr>
            <p:cNvPr id="9" name="TextBox 8">
              <a:extLst>
                <a:ext uri="{FF2B5EF4-FFF2-40B4-BE49-F238E27FC236}">
                  <a16:creationId xmlns:a16="http://schemas.microsoft.com/office/drawing/2014/main" id="{814BC461-43E7-A691-6D2C-70B7772B1140}"/>
                </a:ext>
              </a:extLst>
            </p:cNvPr>
            <p:cNvSpPr txBox="1"/>
            <p:nvPr/>
          </p:nvSpPr>
          <p:spPr>
            <a:xfrm>
              <a:off x="336080" y="2475539"/>
              <a:ext cx="3182794" cy="340380"/>
            </a:xfrm>
            <a:prstGeom prst="rect">
              <a:avLst/>
            </a:prstGeom>
            <a:noFill/>
          </p:spPr>
          <p:txBody>
            <a:bodyPr wrap="none" rtlCol="0">
              <a:spAutoFit/>
            </a:bodyPr>
            <a:lstStyle/>
            <a:p>
              <a:r>
                <a:rPr lang="en-US" b="1" dirty="0">
                  <a:latin typeface="Avenir Heavy" panose="02000503020000020003" pitchFamily="2" charset="0"/>
                </a:rPr>
                <a:t>Doheny Ocean Desalination</a:t>
              </a:r>
            </a:p>
          </p:txBody>
        </p:sp>
      </p:grpSp>
      <p:sp>
        <p:nvSpPr>
          <p:cNvPr id="19" name="Rectangle 18">
            <a:extLst>
              <a:ext uri="{FF2B5EF4-FFF2-40B4-BE49-F238E27FC236}">
                <a16:creationId xmlns:a16="http://schemas.microsoft.com/office/drawing/2014/main" id="{F38AA956-FA9F-1828-94C7-56F0AE827610}"/>
              </a:ext>
            </a:extLst>
          </p:cNvPr>
          <p:cNvSpPr/>
          <p:nvPr/>
        </p:nvSpPr>
        <p:spPr>
          <a:xfrm>
            <a:off x="1557337" y="5841755"/>
            <a:ext cx="266700" cy="1651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22318587-A76D-061C-695D-E64E8DB4A515}"/>
              </a:ext>
            </a:extLst>
          </p:cNvPr>
          <p:cNvSpPr txBox="1"/>
          <p:nvPr/>
        </p:nvSpPr>
        <p:spPr>
          <a:xfrm>
            <a:off x="1809242" y="5764364"/>
            <a:ext cx="4615302" cy="369332"/>
          </a:xfrm>
          <a:prstGeom prst="rect">
            <a:avLst/>
          </a:prstGeom>
          <a:noFill/>
        </p:spPr>
        <p:txBody>
          <a:bodyPr wrap="none" rtlCol="0">
            <a:spAutoFit/>
          </a:bodyPr>
          <a:lstStyle/>
          <a:p>
            <a:r>
              <a:rPr lang="en-US" b="1" dirty="0">
                <a:latin typeface="Avenir Heavy" panose="02000503020000020003" pitchFamily="2" charset="0"/>
              </a:rPr>
              <a:t>Indirect/Direct Potable Reuse (IPR / DPR)</a:t>
            </a:r>
          </a:p>
        </p:txBody>
      </p:sp>
      <p:graphicFrame>
        <p:nvGraphicFramePr>
          <p:cNvPr id="21" name="Chart 20">
            <a:extLst>
              <a:ext uri="{FF2B5EF4-FFF2-40B4-BE49-F238E27FC236}">
                <a16:creationId xmlns:a16="http://schemas.microsoft.com/office/drawing/2014/main" id="{E678B3CE-D123-FF7D-E2AD-F9AD587FA4C3}"/>
              </a:ext>
            </a:extLst>
          </p:cNvPr>
          <p:cNvGraphicFramePr/>
          <p:nvPr/>
        </p:nvGraphicFramePr>
        <p:xfrm>
          <a:off x="1259391" y="1695236"/>
          <a:ext cx="4152868" cy="300791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AF0D196-3EE5-39D1-AE44-FCBE53E36121}"/>
              </a:ext>
            </a:extLst>
          </p:cNvPr>
          <p:cNvSpPr txBox="1"/>
          <p:nvPr/>
        </p:nvSpPr>
        <p:spPr>
          <a:xfrm>
            <a:off x="7019571" y="5651662"/>
            <a:ext cx="4560554" cy="523220"/>
          </a:xfrm>
          <a:prstGeom prst="rect">
            <a:avLst/>
          </a:prstGeom>
          <a:noFill/>
        </p:spPr>
        <p:txBody>
          <a:bodyPr wrap="square" rtlCol="0">
            <a:spAutoFit/>
          </a:bodyPr>
          <a:lstStyle/>
          <a:p>
            <a:r>
              <a:rPr lang="en-US" sz="1400" b="1" dirty="0">
                <a:latin typeface="Avenir Book" panose="02000503020000020003" pitchFamily="2" charset="0"/>
              </a:rPr>
              <a:t>*SCWD’s Board Approved 2021 Integrated Water Resource Plan (IWRP)</a:t>
            </a:r>
          </a:p>
        </p:txBody>
      </p:sp>
    </p:spTree>
    <p:extLst>
      <p:ext uri="{BB962C8B-B14F-4D97-AF65-F5344CB8AC3E}">
        <p14:creationId xmlns:p14="http://schemas.microsoft.com/office/powerpoint/2010/main" val="5745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EB1C8C4-1045-E151-BF60-00E3FE51ED26}"/>
              </a:ext>
            </a:extLst>
          </p:cNvPr>
          <p:cNvSpPr/>
          <p:nvPr/>
        </p:nvSpPr>
        <p:spPr>
          <a:xfrm>
            <a:off x="0" y="-19894"/>
            <a:ext cx="3960421" cy="6512767"/>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F74904F-922A-4286-BE91-8EF10FEEF4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9272" y="76708"/>
            <a:ext cx="6500576" cy="39460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0" h="0"/>
            <a:contourClr>
              <a:srgbClr val="FFFFFF"/>
            </a:contourClr>
          </a:sp3d>
        </p:spPr>
      </p:pic>
      <p:sp>
        <p:nvSpPr>
          <p:cNvPr id="4" name="Content Placeholder 2"/>
          <p:cNvSpPr txBox="1">
            <a:spLocks/>
          </p:cNvSpPr>
          <p:nvPr/>
        </p:nvSpPr>
        <p:spPr>
          <a:xfrm>
            <a:off x="2152650" y="1549831"/>
            <a:ext cx="7886701" cy="4627132"/>
          </a:xfrm>
          <a:prstGeom prst="rect">
            <a:avLst/>
          </a:prstGeom>
        </p:spPr>
        <p:txBody>
          <a:bodyPr/>
          <a:lstStyle>
            <a:lvl1pPr marL="457200" indent="-457200" algn="l" defTabSz="914400" rtl="0" eaLnBrk="1" latinLnBrk="0" hangingPunct="1">
              <a:lnSpc>
                <a:spcPct val="90000"/>
              </a:lnSpc>
              <a:spcBef>
                <a:spcPts val="1000"/>
              </a:spcBef>
              <a:buClr>
                <a:srgbClr val="AFD24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
                <a:srgbClr val="AFD248"/>
              </a:buClr>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endParaRPr>
          </a:p>
        </p:txBody>
      </p:sp>
      <p:sp>
        <p:nvSpPr>
          <p:cNvPr id="2" name="Title 1"/>
          <p:cNvSpPr>
            <a:spLocks noGrp="1"/>
          </p:cNvSpPr>
          <p:nvPr>
            <p:ph type="title" idx="4294967295"/>
          </p:nvPr>
        </p:nvSpPr>
        <p:spPr>
          <a:xfrm>
            <a:off x="0" y="28961"/>
            <a:ext cx="3551802" cy="878702"/>
          </a:xfrm>
          <a:prstGeom prst="rect">
            <a:avLst/>
          </a:prstGeom>
        </p:spPr>
        <p:txBody>
          <a:bodyPr vert="horz" wrap="square" lIns="91440" tIns="45720" rIns="91440" bIns="45720" rtlCol="0" anchor="ctr">
            <a:spAutoFit/>
          </a:bodyPr>
          <a:lstStyle/>
          <a:p>
            <a:r>
              <a:rPr lang="en-US" sz="2800" b="1" dirty="0">
                <a:solidFill>
                  <a:schemeClr val="bg1"/>
                </a:solidFill>
                <a:latin typeface="Avenir Black" panose="020B0803020203020204" pitchFamily="34" charset="0"/>
              </a:rPr>
              <a:t>Doheny Ocean Desalination Project</a:t>
            </a:r>
          </a:p>
        </p:txBody>
      </p:sp>
      <p:sp>
        <p:nvSpPr>
          <p:cNvPr id="6" name="Content Placeholder 2"/>
          <p:cNvSpPr txBox="1">
            <a:spLocks/>
          </p:cNvSpPr>
          <p:nvPr/>
        </p:nvSpPr>
        <p:spPr>
          <a:xfrm>
            <a:off x="4729272" y="4022794"/>
            <a:ext cx="7274590" cy="2570750"/>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AFD24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Black" panose="02000503020000020003" pitchFamily="2" charset="0"/>
                <a:ea typeface="Calibri" panose="020F0502020204030204" pitchFamily="34" charset="0"/>
                <a:cs typeface="Times New Roman" panose="02020603050405020304" pitchFamily="18" charset="0"/>
              </a:rPr>
              <a:t>System and Supply Reliability – Drought and Earthquakes</a:t>
            </a:r>
          </a:p>
          <a:p>
            <a:pPr marL="233363"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Black" panose="02000503020000020003" pitchFamily="2" charset="0"/>
                <a:ea typeface="Calibri" panose="020F0502020204030204" pitchFamily="34" charset="0"/>
                <a:cs typeface="Times New Roman" panose="02020603050405020304" pitchFamily="18" charset="0"/>
              </a:rPr>
              <a:t>Drought Proof and Resilient to Climate Change</a:t>
            </a:r>
          </a:p>
          <a:p>
            <a:pPr marL="233363"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Black" panose="02000503020000020003" pitchFamily="2" charset="0"/>
                <a:ea typeface="+mn-ea"/>
                <a:cs typeface="+mn-cs"/>
              </a:rPr>
              <a:t>Sustainable Local Water </a:t>
            </a:r>
            <a:r>
              <a:rPr kumimoji="0" lang="en-US" sz="2000" b="1" i="0" u="none" strike="noStrike" kern="1200" cap="none" spc="0" normalizeH="0" baseline="0" noProof="0" dirty="0">
                <a:ln>
                  <a:noFill/>
                </a:ln>
                <a:solidFill>
                  <a:prstClr val="black"/>
                </a:solidFill>
                <a:effectLst/>
                <a:uLnTx/>
                <a:uFillTx/>
                <a:latin typeface="Avenir Black" panose="02000503020000020003" pitchFamily="2" charset="0"/>
                <a:ea typeface="Calibri" panose="020F0502020204030204" pitchFamily="34" charset="0"/>
                <a:cs typeface="Times New Roman" panose="02020603050405020304" pitchFamily="18" charset="0"/>
              </a:rPr>
              <a:t>at a Reasonable Cost</a:t>
            </a:r>
          </a:p>
          <a:p>
            <a:pPr marL="233363"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Black" panose="02000503020000020003" pitchFamily="2" charset="0"/>
                <a:ea typeface="Calibri" panose="020F0502020204030204" pitchFamily="34" charset="0"/>
                <a:cs typeface="Times New Roman" panose="02020603050405020304" pitchFamily="18" charset="0"/>
              </a:rPr>
              <a:t>Up to 5 MGD of drinking water supplies</a:t>
            </a:r>
          </a:p>
          <a:p>
            <a:pPr marL="233363"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venir Black" panose="02000503020000020003" pitchFamily="2" charset="0"/>
                <a:ea typeface="Calibri" panose="020F0502020204030204" pitchFamily="34" charset="0"/>
                <a:cs typeface="Times New Roman" panose="02020603050405020304" pitchFamily="18" charset="0"/>
              </a:rPr>
              <a:t>Potential Long-Term Local and Regional Benefits</a:t>
            </a:r>
          </a:p>
        </p:txBody>
      </p:sp>
      <p:sp>
        <p:nvSpPr>
          <p:cNvPr id="9" name="Title 1">
            <a:extLst>
              <a:ext uri="{FF2B5EF4-FFF2-40B4-BE49-F238E27FC236}">
                <a16:creationId xmlns:a16="http://schemas.microsoft.com/office/drawing/2014/main" id="{7D4C49BD-551B-49CE-953B-D97CCE3CFA5B}"/>
              </a:ext>
            </a:extLst>
          </p:cNvPr>
          <p:cNvSpPr txBox="1">
            <a:spLocks/>
          </p:cNvSpPr>
          <p:nvPr/>
        </p:nvSpPr>
        <p:spPr>
          <a:xfrm>
            <a:off x="188137" y="3863397"/>
            <a:ext cx="2771140" cy="8787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Avenir Black" panose="020B08030202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venir Black" panose="020B0803020203020204" pitchFamily="34" charset="0"/>
                <a:ea typeface="+mj-ea"/>
                <a:cs typeface="+mj-cs"/>
              </a:rPr>
              <a:t>Why Ocean Desalination?</a:t>
            </a:r>
          </a:p>
        </p:txBody>
      </p:sp>
    </p:spTree>
    <p:extLst>
      <p:ext uri="{BB962C8B-B14F-4D97-AF65-F5344CB8AC3E}">
        <p14:creationId xmlns:p14="http://schemas.microsoft.com/office/powerpoint/2010/main" val="120699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5405766-3B8B-2FE7-95C9-36A96BBB5691}"/>
              </a:ext>
            </a:extLst>
          </p:cNvPr>
          <p:cNvCxnSpPr>
            <a:cxnSpLocks/>
          </p:cNvCxnSpPr>
          <p:nvPr/>
        </p:nvCxnSpPr>
        <p:spPr>
          <a:xfrm>
            <a:off x="10405655" y="3955746"/>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vert="horz" lIns="91440" tIns="45720" rIns="91440" bIns="45720" rtlCol="0" anchor="ctr">
            <a:noAutofit/>
          </a:bodyPr>
          <a:lstStyle/>
          <a:p>
            <a:r>
              <a:rPr lang="en-US" sz="2800" b="1" dirty="0">
                <a:latin typeface="Avenir Black" panose="02000503020000020003" pitchFamily="2" charset="0"/>
              </a:rPr>
              <a:t> Project History</a:t>
            </a:r>
          </a:p>
        </p:txBody>
      </p:sp>
      <p:cxnSp>
        <p:nvCxnSpPr>
          <p:cNvPr id="28" name="Straight Connector 27">
            <a:extLst>
              <a:ext uri="{FF2B5EF4-FFF2-40B4-BE49-F238E27FC236}">
                <a16:creationId xmlns:a16="http://schemas.microsoft.com/office/drawing/2014/main" id="{A2067EF2-BC96-431B-BB0E-BB49C51F2473}"/>
              </a:ext>
            </a:extLst>
          </p:cNvPr>
          <p:cNvCxnSpPr>
            <a:cxnSpLocks/>
          </p:cNvCxnSpPr>
          <p:nvPr/>
        </p:nvCxnSpPr>
        <p:spPr>
          <a:xfrm>
            <a:off x="2249497" y="3977313"/>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1122BB-5A3C-4CCA-A250-3D32BB017BDC}"/>
              </a:ext>
            </a:extLst>
          </p:cNvPr>
          <p:cNvCxnSpPr>
            <a:cxnSpLocks/>
          </p:cNvCxnSpPr>
          <p:nvPr/>
        </p:nvCxnSpPr>
        <p:spPr>
          <a:xfrm>
            <a:off x="1807540" y="2272519"/>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18FADDD-07F9-4536-950E-32F08B866A0F}"/>
              </a:ext>
            </a:extLst>
          </p:cNvPr>
          <p:cNvCxnSpPr>
            <a:cxnSpLocks/>
          </p:cNvCxnSpPr>
          <p:nvPr/>
        </p:nvCxnSpPr>
        <p:spPr>
          <a:xfrm>
            <a:off x="4227784" y="2272519"/>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E8C6EF-E4A0-4C57-B18D-585033C5301E}"/>
              </a:ext>
            </a:extLst>
          </p:cNvPr>
          <p:cNvCxnSpPr>
            <a:cxnSpLocks/>
          </p:cNvCxnSpPr>
          <p:nvPr/>
        </p:nvCxnSpPr>
        <p:spPr>
          <a:xfrm>
            <a:off x="6665877" y="3977313"/>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B4B4AD1-5F26-43A9-901C-F0E25D62B72A}"/>
              </a:ext>
            </a:extLst>
          </p:cNvPr>
          <p:cNvSpPr txBox="1"/>
          <p:nvPr/>
        </p:nvSpPr>
        <p:spPr>
          <a:xfrm>
            <a:off x="295019" y="4584220"/>
            <a:ext cx="2445403" cy="15669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2004 - 2013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Test Slant Well Installed, Operated and Studied at Doheny State Beach</a:t>
            </a:r>
          </a:p>
        </p:txBody>
      </p:sp>
      <p:sp>
        <p:nvSpPr>
          <p:cNvPr id="38" name="TextBox 37">
            <a:extLst>
              <a:ext uri="{FF2B5EF4-FFF2-40B4-BE49-F238E27FC236}">
                <a16:creationId xmlns:a16="http://schemas.microsoft.com/office/drawing/2014/main" id="{D9AFDD84-D48D-4AA3-BA81-F307F40F6800}"/>
              </a:ext>
            </a:extLst>
          </p:cNvPr>
          <p:cNvSpPr txBox="1"/>
          <p:nvPr/>
        </p:nvSpPr>
        <p:spPr>
          <a:xfrm>
            <a:off x="861341" y="1110433"/>
            <a:ext cx="1879081" cy="1288391"/>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2007</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Engineering </a:t>
            </a:r>
            <a:b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b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Feasibility Report</a:t>
            </a:r>
          </a:p>
        </p:txBody>
      </p:sp>
      <p:sp>
        <p:nvSpPr>
          <p:cNvPr id="39" name="TextBox 38">
            <a:extLst>
              <a:ext uri="{FF2B5EF4-FFF2-40B4-BE49-F238E27FC236}">
                <a16:creationId xmlns:a16="http://schemas.microsoft.com/office/drawing/2014/main" id="{D88ACF76-61E0-4F33-A58A-72D18B2317EA}"/>
              </a:ext>
            </a:extLst>
          </p:cNvPr>
          <p:cNvSpPr txBox="1"/>
          <p:nvPr/>
        </p:nvSpPr>
        <p:spPr>
          <a:xfrm>
            <a:off x="5829397" y="4584220"/>
            <a:ext cx="1671025" cy="10098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2019</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EIR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Certification</a:t>
            </a:r>
          </a:p>
        </p:txBody>
      </p:sp>
      <p:sp>
        <p:nvSpPr>
          <p:cNvPr id="40" name="TextBox 39">
            <a:extLst>
              <a:ext uri="{FF2B5EF4-FFF2-40B4-BE49-F238E27FC236}">
                <a16:creationId xmlns:a16="http://schemas.microsoft.com/office/drawing/2014/main" id="{DE650A2C-1ABE-4709-A6CD-9FAF2D7E5C01}"/>
              </a:ext>
            </a:extLst>
          </p:cNvPr>
          <p:cNvSpPr txBox="1"/>
          <p:nvPr/>
        </p:nvSpPr>
        <p:spPr>
          <a:xfrm>
            <a:off x="3108251" y="4584220"/>
            <a:ext cx="2006305" cy="1566963"/>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2014 - 2016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MWD Foundational Actions Funding Program</a:t>
            </a:r>
          </a:p>
        </p:txBody>
      </p:sp>
      <p:sp>
        <p:nvSpPr>
          <p:cNvPr id="50" name="Rectangle 49">
            <a:extLst>
              <a:ext uri="{FF2B5EF4-FFF2-40B4-BE49-F238E27FC236}">
                <a16:creationId xmlns:a16="http://schemas.microsoft.com/office/drawing/2014/main" id="{B43B8D00-72C5-4B7A-A7EA-3D56F58847EC}"/>
              </a:ext>
            </a:extLst>
          </p:cNvPr>
          <p:cNvSpPr/>
          <p:nvPr/>
        </p:nvSpPr>
        <p:spPr>
          <a:xfrm>
            <a:off x="384916" y="2851412"/>
            <a:ext cx="11623842" cy="1104334"/>
          </a:xfrm>
          <a:prstGeom prst="rect">
            <a:avLst/>
          </a:prstGeom>
          <a:solidFill>
            <a:schemeClr val="bg1"/>
          </a:solidFill>
          <a:ln w="41275">
            <a:solidFill>
              <a:srgbClr val="0066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Medium" panose="02000603020000020003" pitchFamily="2" charset="0"/>
              <a:ea typeface="+mn-ea"/>
              <a:cs typeface="+mn-cs"/>
            </a:endParaRPr>
          </a:p>
        </p:txBody>
      </p:sp>
      <p:pic>
        <p:nvPicPr>
          <p:cNvPr id="13" name="Picture 12">
            <a:extLst>
              <a:ext uri="{FF2B5EF4-FFF2-40B4-BE49-F238E27FC236}">
                <a16:creationId xmlns:a16="http://schemas.microsoft.com/office/drawing/2014/main" id="{9520AA78-FDA4-435E-89FF-438BAFEE7C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3361" y="3105723"/>
            <a:ext cx="1275948" cy="564893"/>
          </a:xfrm>
          <a:prstGeom prst="rect">
            <a:avLst/>
          </a:prstGeom>
        </p:spPr>
      </p:pic>
      <p:pic>
        <p:nvPicPr>
          <p:cNvPr id="18" name="Picture 17">
            <a:extLst>
              <a:ext uri="{FF2B5EF4-FFF2-40B4-BE49-F238E27FC236}">
                <a16:creationId xmlns:a16="http://schemas.microsoft.com/office/drawing/2014/main" id="{8B81F859-DD8C-48CB-AD5A-72EE30327E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8381" y="2995767"/>
            <a:ext cx="795950" cy="780188"/>
          </a:xfrm>
          <a:prstGeom prst="rect">
            <a:avLst/>
          </a:prstGeom>
        </p:spPr>
      </p:pic>
      <p:pic>
        <p:nvPicPr>
          <p:cNvPr id="22" name="Picture 21">
            <a:extLst>
              <a:ext uri="{FF2B5EF4-FFF2-40B4-BE49-F238E27FC236}">
                <a16:creationId xmlns:a16="http://schemas.microsoft.com/office/drawing/2014/main" id="{8000A1F2-6B4F-4FA0-96FB-9BAD69281C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69912" y="3028354"/>
            <a:ext cx="825737" cy="801292"/>
          </a:xfrm>
          <a:prstGeom prst="rect">
            <a:avLst/>
          </a:prstGeom>
        </p:spPr>
      </p:pic>
      <p:cxnSp>
        <p:nvCxnSpPr>
          <p:cNvPr id="34" name="Straight Connector 33">
            <a:extLst>
              <a:ext uri="{FF2B5EF4-FFF2-40B4-BE49-F238E27FC236}">
                <a16:creationId xmlns:a16="http://schemas.microsoft.com/office/drawing/2014/main" id="{74E8C6EF-E4A0-4C57-B18D-585033C5301E}"/>
              </a:ext>
            </a:extLst>
          </p:cNvPr>
          <p:cNvCxnSpPr>
            <a:cxnSpLocks/>
          </p:cNvCxnSpPr>
          <p:nvPr/>
        </p:nvCxnSpPr>
        <p:spPr>
          <a:xfrm>
            <a:off x="3756390" y="3939717"/>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88ACF76-61E0-4F33-A58A-72D18B2317EA}"/>
              </a:ext>
            </a:extLst>
          </p:cNvPr>
          <p:cNvSpPr txBox="1"/>
          <p:nvPr/>
        </p:nvSpPr>
        <p:spPr>
          <a:xfrm>
            <a:off x="3448213" y="1110433"/>
            <a:ext cx="1593177" cy="128839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$10M Prop 1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Grant Funding</a:t>
            </a:r>
          </a:p>
        </p:txBody>
      </p:sp>
      <p:cxnSp>
        <p:nvCxnSpPr>
          <p:cNvPr id="42" name="Straight Connector 41">
            <a:extLst>
              <a:ext uri="{FF2B5EF4-FFF2-40B4-BE49-F238E27FC236}">
                <a16:creationId xmlns:a16="http://schemas.microsoft.com/office/drawing/2014/main" id="{74E8C6EF-E4A0-4C57-B18D-585033C5301E}"/>
              </a:ext>
            </a:extLst>
          </p:cNvPr>
          <p:cNvCxnSpPr>
            <a:cxnSpLocks/>
          </p:cNvCxnSpPr>
          <p:nvPr/>
        </p:nvCxnSpPr>
        <p:spPr>
          <a:xfrm>
            <a:off x="8773620" y="3939717"/>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88ACF76-61E0-4F33-A58A-72D18B2317EA}"/>
              </a:ext>
            </a:extLst>
          </p:cNvPr>
          <p:cNvSpPr txBox="1"/>
          <p:nvPr/>
        </p:nvSpPr>
        <p:spPr>
          <a:xfrm>
            <a:off x="7403355" y="4584220"/>
            <a:ext cx="2692848" cy="8925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Cost of Water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Analysis / IWRP*</a:t>
            </a:r>
          </a:p>
        </p:txBody>
      </p:sp>
      <p:cxnSp>
        <p:nvCxnSpPr>
          <p:cNvPr id="44" name="Straight Connector 43">
            <a:extLst>
              <a:ext uri="{FF2B5EF4-FFF2-40B4-BE49-F238E27FC236}">
                <a16:creationId xmlns:a16="http://schemas.microsoft.com/office/drawing/2014/main" id="{C18FADDD-07F9-4536-950E-32F08B866A0F}"/>
              </a:ext>
            </a:extLst>
          </p:cNvPr>
          <p:cNvCxnSpPr>
            <a:cxnSpLocks/>
          </p:cNvCxnSpPr>
          <p:nvPr/>
        </p:nvCxnSpPr>
        <p:spPr>
          <a:xfrm>
            <a:off x="8025987" y="2238786"/>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E650A2C-1ABE-4709-A6CD-9FAF2D7E5C01}"/>
              </a:ext>
            </a:extLst>
          </p:cNvPr>
          <p:cNvSpPr txBox="1"/>
          <p:nvPr/>
        </p:nvSpPr>
        <p:spPr>
          <a:xfrm>
            <a:off x="7086447" y="1110433"/>
            <a:ext cx="1879080" cy="1288391"/>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USEPA WIFIA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Funding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Shortlist</a:t>
            </a:r>
          </a:p>
        </p:txBody>
      </p:sp>
      <p:cxnSp>
        <p:nvCxnSpPr>
          <p:cNvPr id="46" name="Straight Connector 45">
            <a:extLst>
              <a:ext uri="{FF2B5EF4-FFF2-40B4-BE49-F238E27FC236}">
                <a16:creationId xmlns:a16="http://schemas.microsoft.com/office/drawing/2014/main" id="{74E8C6EF-E4A0-4C57-B18D-585033C5301E}"/>
              </a:ext>
            </a:extLst>
          </p:cNvPr>
          <p:cNvCxnSpPr>
            <a:cxnSpLocks/>
          </p:cNvCxnSpPr>
          <p:nvPr/>
        </p:nvCxnSpPr>
        <p:spPr>
          <a:xfrm>
            <a:off x="6187399" y="2238786"/>
            <a:ext cx="3767"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88ACF76-61E0-4F33-A58A-72D18B2317EA}"/>
              </a:ext>
            </a:extLst>
          </p:cNvPr>
          <p:cNvSpPr txBox="1"/>
          <p:nvPr/>
        </p:nvSpPr>
        <p:spPr>
          <a:xfrm>
            <a:off x="5062068" y="1110433"/>
            <a:ext cx="2220348" cy="1009820"/>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2019 - 2020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$20M USBR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Grant Funding</a:t>
            </a:r>
          </a:p>
        </p:txBody>
      </p:sp>
      <p:pic>
        <p:nvPicPr>
          <p:cNvPr id="4" name="Picture 3" descr="A picture containing logo&#10;&#10;Description automatically generated">
            <a:extLst>
              <a:ext uri="{FF2B5EF4-FFF2-40B4-BE49-F238E27FC236}">
                <a16:creationId xmlns:a16="http://schemas.microsoft.com/office/drawing/2014/main" id="{A8A8FE96-5005-4D95-B52D-7BFFDFB48A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1116" y="3017123"/>
            <a:ext cx="786667" cy="775904"/>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8305211C-BE96-4C9A-B5F9-DD6849AD359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95972" y="3015602"/>
            <a:ext cx="924742" cy="775904"/>
          </a:xfrm>
          <a:prstGeom prst="rect">
            <a:avLst/>
          </a:prstGeom>
        </p:spPr>
      </p:pic>
      <p:pic>
        <p:nvPicPr>
          <p:cNvPr id="1028" name="Picture 4" descr="California State Parks">
            <a:extLst>
              <a:ext uri="{FF2B5EF4-FFF2-40B4-BE49-F238E27FC236}">
                <a16:creationId xmlns:a16="http://schemas.microsoft.com/office/drawing/2014/main" id="{0620135F-DC9F-4E3F-8CBA-68CD6C3A115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070123" y="3024035"/>
            <a:ext cx="812140" cy="74758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1F51823F-DFA8-B16C-9030-314F33062C05}"/>
              </a:ext>
            </a:extLst>
          </p:cNvPr>
          <p:cNvCxnSpPr>
            <a:cxnSpLocks/>
          </p:cNvCxnSpPr>
          <p:nvPr/>
        </p:nvCxnSpPr>
        <p:spPr>
          <a:xfrm>
            <a:off x="9690333" y="2234369"/>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B101E9B-1929-0B6C-8BF8-E090C36CF75B}"/>
              </a:ext>
            </a:extLst>
          </p:cNvPr>
          <p:cNvSpPr txBox="1"/>
          <p:nvPr/>
        </p:nvSpPr>
        <p:spPr>
          <a:xfrm>
            <a:off x="8750793" y="1110433"/>
            <a:ext cx="1879080" cy="1288391"/>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SDRWQCB NPDES Permit Approval</a:t>
            </a:r>
          </a:p>
        </p:txBody>
      </p:sp>
      <p:cxnSp>
        <p:nvCxnSpPr>
          <p:cNvPr id="37" name="Straight Connector 36">
            <a:extLst>
              <a:ext uri="{FF2B5EF4-FFF2-40B4-BE49-F238E27FC236}">
                <a16:creationId xmlns:a16="http://schemas.microsoft.com/office/drawing/2014/main" id="{2F87F773-BC64-7904-F460-7AFACFD5ECDD}"/>
              </a:ext>
            </a:extLst>
          </p:cNvPr>
          <p:cNvCxnSpPr>
            <a:cxnSpLocks/>
          </p:cNvCxnSpPr>
          <p:nvPr/>
        </p:nvCxnSpPr>
        <p:spPr>
          <a:xfrm>
            <a:off x="802923" y="3939717"/>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logo&#10;&#10;Description automatically generated">
            <a:extLst>
              <a:ext uri="{FF2B5EF4-FFF2-40B4-BE49-F238E27FC236}">
                <a16:creationId xmlns:a16="http://schemas.microsoft.com/office/drawing/2014/main" id="{8B55CFE0-AC30-F03F-EB2F-1901602D49C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296460" y="2956972"/>
            <a:ext cx="1385861" cy="897349"/>
          </a:xfrm>
          <a:prstGeom prst="rect">
            <a:avLst/>
          </a:prstGeom>
        </p:spPr>
      </p:pic>
      <p:sp>
        <p:nvSpPr>
          <p:cNvPr id="36" name="Rectangle 35">
            <a:extLst>
              <a:ext uri="{FF2B5EF4-FFF2-40B4-BE49-F238E27FC236}">
                <a16:creationId xmlns:a16="http://schemas.microsoft.com/office/drawing/2014/main" id="{2C3C9E8D-D6B9-57BD-0517-603332A67D46}"/>
              </a:ext>
            </a:extLst>
          </p:cNvPr>
          <p:cNvSpPr/>
          <p:nvPr/>
        </p:nvSpPr>
        <p:spPr>
          <a:xfrm>
            <a:off x="3756389" y="3967986"/>
            <a:ext cx="8252359" cy="355580"/>
          </a:xfrm>
          <a:prstGeom prst="rect">
            <a:avLst/>
          </a:prstGeom>
          <a:solidFill>
            <a:schemeClr val="bg1"/>
          </a:solidFill>
          <a:ln w="19050">
            <a:solidFill>
              <a:srgbClr val="00669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Stakeholder Outreach</a:t>
            </a:r>
          </a:p>
        </p:txBody>
      </p:sp>
      <p:sp>
        <p:nvSpPr>
          <p:cNvPr id="5" name="TextBox 4">
            <a:extLst>
              <a:ext uri="{FF2B5EF4-FFF2-40B4-BE49-F238E27FC236}">
                <a16:creationId xmlns:a16="http://schemas.microsoft.com/office/drawing/2014/main" id="{6F3C876C-2728-DF5F-0049-86E864CD7893}"/>
              </a:ext>
            </a:extLst>
          </p:cNvPr>
          <p:cNvSpPr txBox="1"/>
          <p:nvPr/>
        </p:nvSpPr>
        <p:spPr>
          <a:xfrm>
            <a:off x="9349407" y="4584220"/>
            <a:ext cx="2112495"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CA Coastal Commission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Conditional Approval</a:t>
            </a:r>
          </a:p>
        </p:txBody>
      </p:sp>
      <p:pic>
        <p:nvPicPr>
          <p:cNvPr id="1026" name="Picture 2">
            <a:extLst>
              <a:ext uri="{FF2B5EF4-FFF2-40B4-BE49-F238E27FC236}">
                <a16:creationId xmlns:a16="http://schemas.microsoft.com/office/drawing/2014/main" id="{37451E62-A875-7015-D2A3-56577736B4F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659429" y="3048823"/>
            <a:ext cx="1102160" cy="760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31ADDE-B802-1800-2652-EE04CC1486E2}"/>
              </a:ext>
            </a:extLst>
          </p:cNvPr>
          <p:cNvSpPr txBox="1"/>
          <p:nvPr/>
        </p:nvSpPr>
        <p:spPr>
          <a:xfrm>
            <a:off x="6337495" y="6026572"/>
            <a:ext cx="62094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*SCWD’s Board Approved 2021 Integrated Water Resource Plan (IWRP)</a:t>
            </a:r>
          </a:p>
        </p:txBody>
      </p:sp>
      <p:cxnSp>
        <p:nvCxnSpPr>
          <p:cNvPr id="7" name="Straight Connector 6">
            <a:extLst>
              <a:ext uri="{FF2B5EF4-FFF2-40B4-BE49-F238E27FC236}">
                <a16:creationId xmlns:a16="http://schemas.microsoft.com/office/drawing/2014/main" id="{7A2F2124-90E5-C5A1-4AD7-BBF8EFC106E9}"/>
              </a:ext>
            </a:extLst>
          </p:cNvPr>
          <p:cNvCxnSpPr>
            <a:cxnSpLocks/>
          </p:cNvCxnSpPr>
          <p:nvPr/>
        </p:nvCxnSpPr>
        <p:spPr>
          <a:xfrm>
            <a:off x="11353800" y="2230689"/>
            <a:ext cx="0" cy="620723"/>
          </a:xfrm>
          <a:prstGeom prst="line">
            <a:avLst/>
          </a:prstGeom>
          <a:ln w="22225">
            <a:solidFill>
              <a:srgbClr val="00669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1978226-271F-50AC-01D9-00234FE62595}"/>
              </a:ext>
            </a:extLst>
          </p:cNvPr>
          <p:cNvSpPr txBox="1"/>
          <p:nvPr/>
        </p:nvSpPr>
        <p:spPr>
          <a:xfrm>
            <a:off x="10402056" y="1110433"/>
            <a:ext cx="1879080" cy="1138773"/>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699"/>
                </a:solidFill>
                <a:effectLst/>
                <a:uLnTx/>
                <a:uFillTx/>
                <a:latin typeface="Avenir Medium" panose="02000603020000020003" pitchFamily="2" charset="0"/>
                <a:ea typeface="+mn-ea"/>
                <a:cs typeface="+mn-cs"/>
              </a:rPr>
              <a:t>2022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CA State Lands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Medium" panose="02000603020000020003" pitchFamily="2" charset="0"/>
                <a:ea typeface="+mn-ea"/>
                <a:cs typeface="+mn-cs"/>
              </a:rPr>
              <a:t>Land Lease Approval</a:t>
            </a:r>
          </a:p>
        </p:txBody>
      </p:sp>
      <p:pic>
        <p:nvPicPr>
          <p:cNvPr id="11" name="Picture 2" descr="California Natural Resources Agency Open Data">
            <a:extLst>
              <a:ext uri="{FF2B5EF4-FFF2-40B4-BE49-F238E27FC236}">
                <a16:creationId xmlns:a16="http://schemas.microsoft.com/office/drawing/2014/main" id="{E5E7CB58-D4B5-3591-C7DA-E5354DD7552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925369" y="3015602"/>
            <a:ext cx="793574" cy="79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02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D42872E66B9345BEC0B9AE497015B2" ma:contentTypeVersion="16" ma:contentTypeDescription="Create a new document." ma:contentTypeScope="" ma:versionID="685dbdce2a672574bec30e7401c88321">
  <xsd:schema xmlns:xsd="http://www.w3.org/2001/XMLSchema" xmlns:xs="http://www.w3.org/2001/XMLSchema" xmlns:p="http://schemas.microsoft.com/office/2006/metadata/properties" xmlns:ns2="f29a2b33-6933-405a-a36d-ef949d485622" xmlns:ns3="7d2da72c-65af-4c2e-87c5-907528abe470" targetNamespace="http://schemas.microsoft.com/office/2006/metadata/properties" ma:root="true" ma:fieldsID="3032bfd4b3adda7b64ef224cde87c28b" ns2:_="" ns3:_="">
    <xsd:import namespace="f29a2b33-6933-405a-a36d-ef949d485622"/>
    <xsd:import namespace="7d2da72c-65af-4c2e-87c5-907528abe4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9a2b33-6933-405a-a36d-ef949d485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d77bfb5-2f0f-4004-83f2-7209be2f7f7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2da72c-65af-4c2e-87c5-907528abe47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d8322c-902e-40d0-9413-3e4987a20b54}" ma:internalName="TaxCatchAll" ma:showField="CatchAllData" ma:web="7d2da72c-65af-4c2e-87c5-907528abe4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29a2b33-6933-405a-a36d-ef949d485622">
      <Terms xmlns="http://schemas.microsoft.com/office/infopath/2007/PartnerControls"/>
    </lcf76f155ced4ddcb4097134ff3c332f>
    <TaxCatchAll xmlns="7d2da72c-65af-4c2e-87c5-907528abe470" xsi:nil="true"/>
  </documentManagement>
</p:properties>
</file>

<file path=customXml/itemProps1.xml><?xml version="1.0" encoding="utf-8"?>
<ds:datastoreItem xmlns:ds="http://schemas.openxmlformats.org/officeDocument/2006/customXml" ds:itemID="{32613679-2BEA-44D9-9FC7-F326534F921C}">
  <ds:schemaRefs>
    <ds:schemaRef ds:uri="http://schemas.microsoft.com/sharepoint/v3/contenttype/forms"/>
  </ds:schemaRefs>
</ds:datastoreItem>
</file>

<file path=customXml/itemProps2.xml><?xml version="1.0" encoding="utf-8"?>
<ds:datastoreItem xmlns:ds="http://schemas.openxmlformats.org/officeDocument/2006/customXml" ds:itemID="{D50AF2D1-93AA-44B2-AAB2-E7B214098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9a2b33-6933-405a-a36d-ef949d485622"/>
    <ds:schemaRef ds:uri="7d2da72c-65af-4c2e-87c5-907528abe4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02DF95-1846-4B26-B799-27FEE2443615}">
  <ds:schemaRefs>
    <ds:schemaRef ds:uri="http://schemas.microsoft.com/office/2006/documentManagement/types"/>
    <ds:schemaRef ds:uri="http://schemas.microsoft.com/office/2006/metadata/properties"/>
    <ds:schemaRef ds:uri="http://purl.org/dc/dcmitype/"/>
    <ds:schemaRef ds:uri="http://purl.org/dc/elements/1.1/"/>
    <ds:schemaRef ds:uri="http://www.w3.org/XML/1998/namespace"/>
    <ds:schemaRef ds:uri="http://schemas.openxmlformats.org/package/2006/metadata/core-properties"/>
    <ds:schemaRef ds:uri="http://purl.org/dc/terms/"/>
    <ds:schemaRef ds:uri="7d2da72c-65af-4c2e-87c5-907528abe470"/>
    <ds:schemaRef ds:uri="http://schemas.microsoft.com/office/infopath/2007/PartnerControls"/>
    <ds:schemaRef ds:uri="f29a2b33-6933-405a-a36d-ef949d485622"/>
  </ds:schemaRefs>
</ds:datastoreItem>
</file>

<file path=docProps/app.xml><?xml version="1.0" encoding="utf-8"?>
<Properties xmlns="http://schemas.openxmlformats.org/officeDocument/2006/extended-properties" xmlns:vt="http://schemas.openxmlformats.org/officeDocument/2006/docPropsVTypes">
  <TotalTime>268</TotalTime>
  <Words>1737</Words>
  <Application>Microsoft Macintosh PowerPoint</Application>
  <PresentationFormat>Widescreen</PresentationFormat>
  <Paragraphs>277</Paragraphs>
  <Slides>22</Slides>
  <Notes>22</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22</vt:i4>
      </vt:variant>
    </vt:vector>
  </HeadingPairs>
  <TitlesOfParts>
    <vt:vector size="39" baseType="lpstr">
      <vt:lpstr>Arial</vt:lpstr>
      <vt:lpstr>ArialMT</vt:lpstr>
      <vt:lpstr>Avenir</vt:lpstr>
      <vt:lpstr>Avenir Black</vt:lpstr>
      <vt:lpstr>Avenir Book</vt:lpstr>
      <vt:lpstr>Avenir Heavy</vt:lpstr>
      <vt:lpstr>Avenir Medium</vt:lpstr>
      <vt:lpstr>Avenir-Heavy</vt:lpstr>
      <vt:lpstr>Avenir-Medium</vt:lpstr>
      <vt:lpstr>Avenir-MediumOblique</vt:lpstr>
      <vt:lpstr>Calibri</vt:lpstr>
      <vt:lpstr>Segoe UI</vt:lpstr>
      <vt:lpstr>Wingdings</vt:lpstr>
      <vt:lpstr>1_Office Theme</vt:lpstr>
      <vt:lpstr>Custom Design</vt:lpstr>
      <vt:lpstr>3_Office Theme</vt:lpstr>
      <vt:lpstr>1_Custom Design</vt:lpstr>
      <vt:lpstr>PowerPoint Presentation</vt:lpstr>
      <vt:lpstr>PowerPoint Presentation</vt:lpstr>
      <vt:lpstr>South Coast Water District (SCWD)</vt:lpstr>
      <vt:lpstr>SCWD’s Commitment to Maximizing Recycled Water Since the 1980’s</vt:lpstr>
      <vt:lpstr>SCWD’s Commitment to Conservation and Local Resources</vt:lpstr>
      <vt:lpstr> Water Reliability for Seismic Risks</vt:lpstr>
      <vt:lpstr>SCWD’s Water Supply Portfolio</vt:lpstr>
      <vt:lpstr>Doheny Ocean Desalination Project</vt:lpstr>
      <vt:lpstr> Project History</vt:lpstr>
      <vt:lpstr>State Ocean Plan Preferred Methods: Subsurface Intake</vt:lpstr>
      <vt:lpstr>State Ocean Plan Preferred Methods: Commingled Discharge</vt:lpstr>
      <vt:lpstr>Modified Project – Reduced Footprint and Impacts</vt:lpstr>
      <vt:lpstr>Project Cost</vt:lpstr>
      <vt:lpstr> Doheny Ocean Desalination Customer Survey Findings</vt:lpstr>
      <vt:lpstr>PowerPoint Presentation</vt:lpstr>
      <vt:lpstr>PowerPoint Presentation</vt:lpstr>
      <vt:lpstr>PowerPoint Presentation</vt:lpstr>
      <vt:lpstr>PowerPoint Presentation</vt:lpstr>
      <vt:lpstr> Bi-partisan and Collaborative Support</vt:lpstr>
      <vt:lpstr> Anticipated Implementation Schedule</vt:lpstr>
      <vt:lpstr>PowerPoint Presentation</vt:lpstr>
      <vt:lpstr>Thank You! SCWD.ORG/DohenyDesal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Yamamoto</dc:creator>
  <cp:lastModifiedBy>Stacy Davis</cp:lastModifiedBy>
  <cp:revision>25</cp:revision>
  <dcterms:created xsi:type="dcterms:W3CDTF">2019-10-01T17:20:15Z</dcterms:created>
  <dcterms:modified xsi:type="dcterms:W3CDTF">2023-02-23T19:10:25Z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0x01010069D42872E66B9345BEC0B9AE497015B2</vt:lpwstr>
  </property>
</Properties>
</file>