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745" r:id="rId5"/>
  </p:sldMasterIdLst>
  <p:notesMasterIdLst>
    <p:notesMasterId r:id="rId31"/>
  </p:notesMasterIdLst>
  <p:handoutMasterIdLst>
    <p:handoutMasterId r:id="rId32"/>
  </p:handoutMasterIdLst>
  <p:sldIdLst>
    <p:sldId id="980" r:id="rId6"/>
    <p:sldId id="5980" r:id="rId7"/>
    <p:sldId id="5986" r:id="rId8"/>
    <p:sldId id="5984" r:id="rId9"/>
    <p:sldId id="5981" r:id="rId10"/>
    <p:sldId id="882" r:id="rId11"/>
    <p:sldId id="884" r:id="rId12"/>
    <p:sldId id="959" r:id="rId13"/>
    <p:sldId id="5982" r:id="rId14"/>
    <p:sldId id="5983" r:id="rId15"/>
    <p:sldId id="5985" r:id="rId16"/>
    <p:sldId id="5987" r:id="rId17"/>
    <p:sldId id="968" r:id="rId18"/>
    <p:sldId id="5988" r:id="rId19"/>
    <p:sldId id="1013" r:id="rId20"/>
    <p:sldId id="817" r:id="rId21"/>
    <p:sldId id="815" r:id="rId22"/>
    <p:sldId id="810" r:id="rId23"/>
    <p:sldId id="262" r:id="rId24"/>
    <p:sldId id="1011" r:id="rId25"/>
    <p:sldId id="5979" r:id="rId26"/>
    <p:sldId id="5989" r:id="rId27"/>
    <p:sldId id="5990" r:id="rId28"/>
    <p:sldId id="1019" r:id="rId29"/>
    <p:sldId id="790" r:id="rId3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9F623E-A114-4D4F-ABB5-762AB2875B7C}" v="1" dt="2023-02-23T00:36:27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1" autoAdjust="0"/>
    <p:restoredTop sz="91292" autoAdjust="0"/>
  </p:normalViewPr>
  <p:slideViewPr>
    <p:cSldViewPr>
      <p:cViewPr>
        <p:scale>
          <a:sx n="61" d="100"/>
          <a:sy n="61" d="100"/>
        </p:scale>
        <p:origin x="16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NETAPP01\WRM\Resource%20Implementation%20Section\Imported%20Supply%20Unit\Colorado%20River\USBR\Intentionally%20Created%20Surplus\ICS%20Track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51173658562107"/>
          <c:y val="2.9315833202487551E-2"/>
          <c:w val="0.65119684741290662"/>
          <c:h val="0.852186287624727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MWD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dist="38100" dir="5400000" algn="ctr" rotWithShape="0">
                  <a:schemeClr val="bg1">
                    <a:alpha val="45000"/>
                  </a:scheme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</a:sp3d>
            </c:spPr>
            <c:extLst>
              <c:ext xmlns:c16="http://schemas.microsoft.com/office/drawing/2014/chart" uri="{C3380CC4-5D6E-409C-BE32-E72D297353CC}">
                <c16:uniqueId val="{0000000C-6841-45FB-917F-F8F2A93FECFD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dist="38100" dir="5400000" algn="ctr" rotWithShape="0">
                  <a:schemeClr val="bg1">
                    <a:alpha val="45000"/>
                  </a:scheme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</a:sp3d>
            </c:spPr>
            <c:extLst>
              <c:ext xmlns:c16="http://schemas.microsoft.com/office/drawing/2014/chart" uri="{C3380CC4-5D6E-409C-BE32-E72D297353CC}">
                <c16:uniqueId val="{0000000D-6841-45FB-917F-F8F2A93FECFD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1238</c:v>
                </c:pt>
                <c:pt idx="1">
                  <c:v>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1-45FB-917F-F8F2A93FEC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PVID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541</c:v>
                </c:pt>
                <c:pt idx="1">
                  <c:v>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41-45FB-917F-F8F2A93FEC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Yuma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dLbl>
              <c:idx val="0"/>
              <c:layout>
                <c:manualLayout>
                  <c:x val="0.13346725751401578"/>
                  <c:y val="1.42945498933255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841-45FB-917F-F8F2A93FECFD}"/>
                </c:ext>
              </c:extLst>
            </c:dLbl>
            <c:dLbl>
              <c:idx val="1"/>
              <c:layout>
                <c:manualLayout>
                  <c:x val="0.13346725751401584"/>
                  <c:y val="3.09715247688719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41-45FB-917F-F8F2A93FE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61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41-45FB-917F-F8F2A93FEC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IID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841-45FB-917F-F8F2A93FECFD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841-45FB-917F-F8F2A93FE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3153</c:v>
                </c:pt>
                <c:pt idx="1">
                  <c:v>2562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41-45FB-917F-F8F2A93FECF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CVWD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Sheet1!$F$2:$F$3</c:f>
              <c:numCache>
                <c:formatCode>General</c:formatCode>
                <c:ptCount val="2"/>
                <c:pt idx="0">
                  <c:v>331</c:v>
                </c:pt>
                <c:pt idx="1">
                  <c:v>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41-45FB-917F-F8F2A93FECF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dLbl>
              <c:idx val="0"/>
              <c:layout>
                <c:manualLayout>
                  <c:x val="0.14072091281369062"/>
                  <c:y val="-2.62066748044301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841-45FB-917F-F8F2A93FECFD}"/>
                </c:ext>
              </c:extLst>
            </c:dLbl>
            <c:dLbl>
              <c:idx val="1"/>
              <c:layout>
                <c:manualLayout>
                  <c:x val="0.14507310599349538"/>
                  <c:y val="2.62066748044301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841-45FB-917F-F8F2A93FE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Sheet1!$G$2:$G$3</c:f>
              <c:numCache>
                <c:formatCode>General</c:formatCode>
                <c:ptCount val="2"/>
                <c:pt idx="0">
                  <c:v>42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41-45FB-917F-F8F2A93FEC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99457504"/>
        <c:axId val="499455536"/>
      </c:barChart>
      <c:catAx>
        <c:axId val="49945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455536"/>
        <c:crosses val="autoZero"/>
        <c:auto val="1"/>
        <c:lblAlgn val="ctr"/>
        <c:lblOffset val="100"/>
        <c:noMultiLvlLbl val="0"/>
      </c:catAx>
      <c:valAx>
        <c:axId val="49945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Water</a:t>
                </a:r>
                <a:r>
                  <a:rPr lang="en-US" sz="1800" baseline="0" dirty="0"/>
                  <a:t> Use (Thousand AF)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0768194080857354E-2"/>
              <c:y val="0.251737341209968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45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687832261677152"/>
          <c:y val="0.11787844867740711"/>
          <c:w val="0.14700851830439923"/>
          <c:h val="0.526000416830575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51173658562107"/>
          <c:y val="2.9315833202487551E-2"/>
          <c:w val="0.65119684741290662"/>
          <c:h val="0.852186287624727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MWD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dist="38100" dir="5400000" algn="ctr" rotWithShape="0">
                  <a:schemeClr val="bg1">
                    <a:alpha val="45000"/>
                  </a:scheme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</a:sp3d>
            </c:spPr>
            <c:extLst>
              <c:ext xmlns:c16="http://schemas.microsoft.com/office/drawing/2014/chart" uri="{C3380CC4-5D6E-409C-BE32-E72D297353CC}">
                <c16:uniqueId val="{0000000C-6841-45FB-917F-F8F2A93FECFD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63500" dist="38100" dir="5400000" algn="ctr" rotWithShape="0">
                  <a:schemeClr val="bg1">
                    <a:alpha val="45000"/>
                  </a:scheme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</a:sp3d>
            </c:spPr>
            <c:extLst>
              <c:ext xmlns:c16="http://schemas.microsoft.com/office/drawing/2014/chart" uri="{C3380CC4-5D6E-409C-BE32-E72D297353CC}">
                <c16:uniqueId val="{0000000D-6841-45FB-917F-F8F2A93FECFD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5366</c:v>
                </c:pt>
                <c:pt idx="1">
                  <c:v>3852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1-45FB-917F-F8F2A93FEC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PVID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6841-45FB-917F-F8F2A93FEC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Yuma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dLbl>
              <c:idx val="0"/>
              <c:layout>
                <c:manualLayout>
                  <c:x val="0.13346725751401578"/>
                  <c:y val="1.42945498933255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841-45FB-917F-F8F2A93FECFD}"/>
                </c:ext>
              </c:extLst>
            </c:dLbl>
            <c:dLbl>
              <c:idx val="1"/>
              <c:layout>
                <c:manualLayout>
                  <c:x val="0.13346725751401584"/>
                  <c:y val="3.09715247688719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41-45FB-917F-F8F2A93FE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6841-45FB-917F-F8F2A93FEC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IID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shade val="30000"/>
                    <a:satMod val="115000"/>
                  </a:schemeClr>
                </a:gs>
                <a:gs pos="50000">
                  <a:schemeClr val="accent5">
                    <a:shade val="67500"/>
                    <a:satMod val="115000"/>
                  </a:schemeClr>
                </a:gs>
                <a:gs pos="100000">
                  <a:schemeClr val="accent5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841-45FB-917F-F8F2A93FECFD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841-45FB-917F-F8F2A93FE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6841-45FB-917F-F8F2A93FECF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CVWD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algn="ctr" rotWithShape="0">
                <a:schemeClr val="bg1">
                  <a:alpha val="45000"/>
                </a:schemeClr>
              </a:outerShdw>
            </a:effectLst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Sheet1!$F$2:$F$3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6841-45FB-917F-F8F2A93FECF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glow" dir="t">
                <a:rot lat="0" lon="0" rev="6360000"/>
              </a:lightRig>
            </a:scene3d>
            <a:sp3d prstMaterial="flat">
              <a:bevelT w="95250" h="101600"/>
            </a:sp3d>
          </c:spPr>
          <c:invertIfNegative val="0"/>
          <c:dLbls>
            <c:dLbl>
              <c:idx val="0"/>
              <c:layout>
                <c:manualLayout>
                  <c:x val="0.14072091281369062"/>
                  <c:y val="-2.62066748044301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841-45FB-917F-F8F2A93FECFD}"/>
                </c:ext>
              </c:extLst>
            </c:dLbl>
            <c:dLbl>
              <c:idx val="1"/>
              <c:layout>
                <c:manualLayout>
                  <c:x val="0.14507310599349538"/>
                  <c:y val="2.62066748044301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841-45FB-917F-F8F2A93FE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2002</c:v>
                </c:pt>
                <c:pt idx="1">
                  <c:v>2019</c:v>
                </c:pt>
              </c:numCache>
            </c:numRef>
          </c:cat>
          <c:val>
            <c:numRef>
              <c:f>Sheet1!$G$2:$G$3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5-6841-45FB-917F-F8F2A93FEC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99457504"/>
        <c:axId val="499455536"/>
      </c:barChart>
      <c:catAx>
        <c:axId val="49945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455536"/>
        <c:crosses val="autoZero"/>
        <c:auto val="1"/>
        <c:lblAlgn val="ctr"/>
        <c:lblOffset val="100"/>
        <c:noMultiLvlLbl val="0"/>
      </c:catAx>
      <c:valAx>
        <c:axId val="49945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Water</a:t>
                </a:r>
                <a:r>
                  <a:rPr lang="en-US" sz="1800" baseline="0" dirty="0"/>
                  <a:t> Use (Thousand AF)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0768194080857354E-2"/>
              <c:y val="0.251737341209968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45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MWD!$C$4</c:f>
              <c:strCache>
                <c:ptCount val="1"/>
              </c:strCache>
            </c:strRef>
          </c:tx>
          <c:invertIfNegative val="0"/>
          <c:dPt>
            <c:idx val="16"/>
            <c:invertIfNegative val="0"/>
            <c:bubble3D val="0"/>
            <c:spPr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2-72AD-46CA-8E84-752DA1197147}"/>
              </c:ext>
            </c:extLst>
          </c:dPt>
          <c:cat>
            <c:strRef>
              <c:f>MWD!$B$5:$B$21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2022*</c:v>
                </c:pt>
              </c:strCache>
            </c:strRef>
          </c:cat>
          <c:val>
            <c:numRef>
              <c:f>MWD!$C$5:$C$21</c:f>
              <c:numCache>
                <c:formatCode>#,##0_);\(#,##0\)</c:formatCode>
                <c:ptCount val="17"/>
                <c:pt idx="0">
                  <c:v>40262</c:v>
                </c:pt>
                <c:pt idx="1">
                  <c:v>41398</c:v>
                </c:pt>
                <c:pt idx="2">
                  <c:v>93573</c:v>
                </c:pt>
                <c:pt idx="3">
                  <c:v>145790</c:v>
                </c:pt>
                <c:pt idx="4">
                  <c:v>255967</c:v>
                </c:pt>
                <c:pt idx="5">
                  <c:v>418950</c:v>
                </c:pt>
                <c:pt idx="6">
                  <c:v>579786</c:v>
                </c:pt>
                <c:pt idx="7">
                  <c:v>474063</c:v>
                </c:pt>
                <c:pt idx="8">
                  <c:v>151161</c:v>
                </c:pt>
                <c:pt idx="9">
                  <c:v>80405</c:v>
                </c:pt>
                <c:pt idx="10">
                  <c:v>157040</c:v>
                </c:pt>
                <c:pt idx="11">
                  <c:v>512256</c:v>
                </c:pt>
                <c:pt idx="12">
                  <c:v>624682</c:v>
                </c:pt>
                <c:pt idx="13">
                  <c:v>979460</c:v>
                </c:pt>
                <c:pt idx="14">
                  <c:v>1293029</c:v>
                </c:pt>
                <c:pt idx="15">
                  <c:v>1274243</c:v>
                </c:pt>
                <c:pt idx="16">
                  <c:v>1024243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D-46CA-8E84-752DA11971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axId val="104153856"/>
        <c:axId val="104155392"/>
      </c:barChart>
      <c:catAx>
        <c:axId val="10415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04155392"/>
        <c:crosses val="autoZero"/>
        <c:auto val="1"/>
        <c:lblAlgn val="ctr"/>
        <c:lblOffset val="100"/>
        <c:noMultiLvlLbl val="0"/>
      </c:catAx>
      <c:valAx>
        <c:axId val="1041553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ICS Balance (MAF)</a:t>
                </a:r>
              </a:p>
            </c:rich>
          </c:tx>
          <c:overlay val="0"/>
        </c:title>
        <c:numFmt formatCode="#,##0.00_);\(#,##0.00\)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04153856"/>
        <c:crosses val="autoZero"/>
        <c:crossBetween val="between"/>
        <c:dispUnits>
          <c:builtInUnit val="millions"/>
        </c:dispUnits>
      </c:valAx>
    </c:plotArea>
    <c:plotVisOnly val="1"/>
    <c:dispBlanksAs val="gap"/>
    <c:showDLblsOverMax val="0"/>
  </c:chart>
  <c:txPr>
    <a:bodyPr/>
    <a:lstStyle/>
    <a:p>
      <a:pPr>
        <a:defRPr sz="1600">
          <a:latin typeface="Roboto" panose="02000000000000000000" pitchFamily="2" charset="0"/>
          <a:ea typeface="Roboto" panose="02000000000000000000" pitchFamily="2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1D89-BCD1-FF48-B4E4-23170CD4F910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7DFAC-921A-5149-8139-37C67C1C7B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88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D1D1B-FD97-4EC9-B4BF-514D4C3A1FC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70975-54EF-4FD4-AE51-5E4FD810A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85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66801" y="4415791"/>
            <a:ext cx="4648200" cy="4183380"/>
          </a:xfrm>
        </p:spPr>
        <p:txBody>
          <a:bodyPr>
            <a:normAutofit/>
          </a:bodyPr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2/22/2023 4:25 PM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202" y="8829967"/>
            <a:ext cx="684213" cy="464820"/>
          </a:xfrm>
        </p:spPr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7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9358"/>
            <a:fld id="{551C4EBF-EF9A-4BDD-9FF8-4CCCDEEAD652}" type="slidenum">
              <a:rPr lang="en-US" smtClean="0">
                <a:latin typeface="Times New Roman" pitchFamily="18" charset="0"/>
              </a:rPr>
              <a:pPr defTabSz="909358"/>
              <a:t>6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048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09358"/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as</a:t>
            </a:r>
            <a:r>
              <a:rPr lang="en-US" baseline="0" dirty="0"/>
              <a:t> you probably got a sense of yesterday, the Colorado river is divided up between a series of compacts and decrees</a:t>
            </a:r>
          </a:p>
          <a:p>
            <a:r>
              <a:rPr lang="en-US" baseline="0" dirty="0"/>
              <a:t>The upper basin received 7.5 </a:t>
            </a:r>
            <a:r>
              <a:rPr lang="en-US" baseline="0" dirty="0" err="1"/>
              <a:t>maf</a:t>
            </a:r>
            <a:r>
              <a:rPr lang="en-US" baseline="0" dirty="0"/>
              <a:t>, the lower basin received 7.5 </a:t>
            </a:r>
            <a:r>
              <a:rPr lang="en-US" baseline="0" dirty="0" err="1"/>
              <a:t>maf</a:t>
            </a:r>
            <a:r>
              <a:rPr lang="en-US" baseline="0" dirty="0"/>
              <a:t> and through a Treat with the US, Mexico received 1.5 </a:t>
            </a:r>
            <a:r>
              <a:rPr lang="en-US" baseline="0" dirty="0" err="1"/>
              <a:t>maf</a:t>
            </a:r>
            <a:endParaRPr lang="en-US" baseline="0" dirty="0"/>
          </a:p>
          <a:p>
            <a:r>
              <a:rPr lang="en-US" baseline="0" dirty="0"/>
              <a:t>Subsequent agreements further divided the river  and as you can see here each state received an apportionment of that water</a:t>
            </a:r>
          </a:p>
          <a:p>
            <a:r>
              <a:rPr lang="en-US" baseline="0" dirty="0"/>
              <a:t>So why all the fuss… this looks pretty straightforward… not everything is as simple as it looks.</a:t>
            </a:r>
          </a:p>
          <a:p>
            <a:endParaRPr lang="en-US" baseline="0" dirty="0"/>
          </a:p>
          <a:p>
            <a:r>
              <a:rPr lang="en-US" baseline="0" dirty="0"/>
              <a:t>So these are the apportionments… now here is how the actual water deliveries looked like in the 1990’s.  All states, except for one, was using well below their apportionments. </a:t>
            </a:r>
          </a:p>
          <a:p>
            <a:endParaRPr lang="en-US" baseline="0" dirty="0"/>
          </a:p>
          <a:p>
            <a:r>
              <a:rPr lang="en-US" baseline="0" dirty="0"/>
              <a:t>CA developed faster then the other states, and it was able to use water the other slower developing states were not using and this allowed CA to bring in 5.1 </a:t>
            </a:r>
            <a:r>
              <a:rPr lang="en-US" baseline="0" dirty="0" err="1"/>
              <a:t>maf</a:t>
            </a:r>
            <a:r>
              <a:rPr lang="en-US" baseline="0" dirty="0"/>
              <a:t>. </a:t>
            </a:r>
          </a:p>
          <a:p>
            <a:r>
              <a:rPr lang="en-US" baseline="0" dirty="0"/>
              <a:t>OK, so this worked, for a while… that all changed in 2002 when NV and AZ started to use their full apportionments and told CA, you need to live within your means.  </a:t>
            </a:r>
          </a:p>
          <a:p>
            <a:r>
              <a:rPr lang="en-US" baseline="0" dirty="0"/>
              <a:t>So CA had to develop a plan to reduce its use down to 4.4 </a:t>
            </a:r>
            <a:r>
              <a:rPr lang="en-US" baseline="0" dirty="0" err="1"/>
              <a:t>maf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0975-54EF-4FD4-AE51-5E4FD810A2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6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5627"/>
            <a:fld id="{551C4EBF-EF9A-4BDD-9FF8-4CCCDEEAD652}" type="slidenum">
              <a:rPr lang="en-US" smtClean="0">
                <a:latin typeface="Times New Roman" pitchFamily="18" charset="0"/>
              </a:rPr>
              <a:pPr defTabSz="895627"/>
              <a:t>14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048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895627"/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E2988-BC30-45CA-A967-C2226C709C41}" type="slidenum">
              <a:rPr lang="en-US" smtClean="0">
                <a:solidFill>
                  <a:prstClr val="black"/>
                </a:solidFill>
              </a:r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6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E2988-BC30-45CA-A967-C2226C709C41}" type="slidenum">
              <a:rPr lang="en-US" smtClean="0">
                <a:solidFill>
                  <a:prstClr val="black"/>
                </a:solidFill>
              </a:r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0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5DCB3-665C-4672-A538-4084AC0A0A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5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9913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78439727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40681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lang="en-US" sz="32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lnSpc>
                <a:spcPct val="90000"/>
              </a:lnSpc>
              <a:defRPr lang="en-US" sz="2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04800" y="6260068"/>
            <a:ext cx="49530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                   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52400" y="6403148"/>
            <a:ext cx="8839200" cy="333513"/>
            <a:chOff x="152400" y="6403148"/>
            <a:chExt cx="8839200" cy="333513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152400" y="6428884"/>
              <a:ext cx="4216400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Agriculture and Business Outreach 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6705600" y="6403148"/>
              <a:ext cx="2286000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b="1" dirty="0">
                  <a:solidFill>
                    <a:prstClr val="white"/>
                  </a:solidFill>
                </a:rPr>
                <a:t>September 23, 2014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3429000" y="6417216"/>
              <a:ext cx="2286000" cy="30777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Item 4-b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79886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40681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lang="en-US" sz="32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lnSpc>
                <a:spcPct val="90000"/>
              </a:lnSpc>
              <a:defRPr lang="en-US" sz="2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164003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lang="en-US" sz="24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53785" indent="-288384">
              <a:lnSpc>
                <a:spcPct val="90000"/>
              </a:lnSpc>
              <a:defRPr lang="en-US" sz="20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27618" indent="-273833">
              <a:lnSpc>
                <a:spcPct val="90000"/>
              </a:lnSpc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16002" indent="-280447">
              <a:lnSpc>
                <a:spcPct val="90000"/>
              </a:lnSpc>
              <a:defRPr lang="en-US" sz="1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lang="en-US" sz="24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61722" indent="-302936">
              <a:lnSpc>
                <a:spcPct val="90000"/>
              </a:lnSpc>
              <a:defRPr lang="en-US" sz="20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27618" indent="-265896">
              <a:lnSpc>
                <a:spcPct val="90000"/>
              </a:lnSpc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16002" indent="-273833">
              <a:lnSpc>
                <a:spcPct val="90000"/>
              </a:lnSpc>
              <a:defRPr lang="en-US" sz="1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51007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51194"/>
          </a:xfrm>
        </p:spPr>
        <p:txBody>
          <a:bodyPr/>
          <a:lstStyle>
            <a:lvl1pPr marL="281770" indent="-281770">
              <a:defRPr sz="2400"/>
            </a:lvl1pPr>
            <a:lvl2pPr marL="562218" indent="-265896">
              <a:defRPr lang="en-US" sz="20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813562" indent="-243407"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50354" indent="-228856"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279210" indent="-206367"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400"/>
            </a:lvl1pPr>
            <a:lvl2pPr marL="570155" indent="-273833">
              <a:defRPr lang="en-US" sz="20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821499" indent="-24473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50354" indent="-23679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279210" indent="-220919"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14062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1962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849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1622916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40681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lang="en-US" sz="32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lnSpc>
                <a:spcPct val="90000"/>
              </a:lnSpc>
              <a:defRPr lang="en-US" sz="2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914400" lvl="1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04800" y="6260068"/>
            <a:ext cx="49530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                    </a:t>
            </a:r>
          </a:p>
        </p:txBody>
      </p:sp>
    </p:spTree>
    <p:extLst>
      <p:ext uri="{BB962C8B-B14F-4D97-AF65-F5344CB8AC3E}">
        <p14:creationId xmlns:p14="http://schemas.microsoft.com/office/powerpoint/2010/main" val="358743502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40681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lang="en-US" sz="32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>
              <a:lnSpc>
                <a:spcPct val="90000"/>
              </a:lnSpc>
              <a:defRPr lang="en-US" sz="2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>
              <a:lnSpc>
                <a:spcPct val="90000"/>
              </a:lnSpc>
              <a:defRPr lang="en-US" sz="2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82013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lang="en-US" sz="24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53785" indent="-288384">
              <a:lnSpc>
                <a:spcPct val="90000"/>
              </a:lnSpc>
              <a:defRPr lang="en-US" sz="20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27618" indent="-273833">
              <a:lnSpc>
                <a:spcPct val="90000"/>
              </a:lnSpc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16002" indent="-280447">
              <a:lnSpc>
                <a:spcPct val="90000"/>
              </a:lnSpc>
              <a:defRPr lang="en-US" sz="1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lang="en-US" sz="24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61722" indent="-302936">
              <a:lnSpc>
                <a:spcPct val="90000"/>
              </a:lnSpc>
              <a:defRPr lang="en-US" sz="20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27618" indent="-265896">
              <a:lnSpc>
                <a:spcPct val="90000"/>
              </a:lnSpc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16002" indent="-273833">
              <a:lnSpc>
                <a:spcPct val="90000"/>
              </a:lnSpc>
              <a:defRPr lang="en-US" sz="1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10931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51194"/>
          </a:xfrm>
        </p:spPr>
        <p:txBody>
          <a:bodyPr/>
          <a:lstStyle>
            <a:lvl1pPr marL="281770" indent="-281770">
              <a:defRPr sz="2400"/>
            </a:lvl1pPr>
            <a:lvl2pPr marL="562218" indent="-265896">
              <a:defRPr lang="en-US" sz="20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813562" indent="-243407"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50354" indent="-228856"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279210" indent="-206367"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400"/>
            </a:lvl1pPr>
            <a:lvl2pPr marL="570155" indent="-273833">
              <a:defRPr lang="en-US" sz="2000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821499" indent="-24473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50354" indent="-236793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279210" indent="-220919">
              <a:defRPr lang="en-US" sz="16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496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7399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8190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6055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04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>
    <p:fade/>
  </p:transition>
  <p:hf sldNum="0" hdr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1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70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ransition>
    <p:fade/>
  </p:transition>
  <p:hf sldNum="0"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1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ke Powell continues to disappear as Colorado hits pause on plan to prop  up levels">
            <a:extLst>
              <a:ext uri="{FF2B5EF4-FFF2-40B4-BE49-F238E27FC236}">
                <a16:creationId xmlns:a16="http://schemas.microsoft.com/office/drawing/2014/main" id="{F5998361-48F3-4E9D-A342-F455DD82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67" y="1154906"/>
            <a:ext cx="6983065" cy="48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Documents and Settings\u08085\Desktop\mwd-seal-greenmat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86612" y="1122991"/>
            <a:ext cx="6400800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63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5400" b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Urban Water Institute’s “Spring” Conference</a:t>
            </a:r>
          </a:p>
          <a:p>
            <a:pPr algn="ctr" defTabSz="914363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b="1" dirty="0"/>
              <a:t> </a:t>
            </a:r>
          </a:p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23, 2023</a:t>
            </a:r>
          </a:p>
          <a:p>
            <a:pPr algn="ctr"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Conditions on the Colorado River:  Can Deadpool be Avoided?</a:t>
            </a:r>
          </a:p>
          <a:p>
            <a:pPr algn="ctr">
              <a:defRPr/>
            </a:pPr>
            <a:endParaRPr lang="en-US" sz="3200" b="1" dirty="0">
              <a:solidFill>
                <a:srgbClr val="FF9900"/>
              </a:solidFill>
            </a:endParaRPr>
          </a:p>
        </p:txBody>
      </p:sp>
      <p:sp>
        <p:nvSpPr>
          <p:cNvPr id="2" name="AutoShape 2" descr="Glen Canyon">
            <a:extLst>
              <a:ext uri="{FF2B5EF4-FFF2-40B4-BE49-F238E27FC236}">
                <a16:creationId xmlns:a16="http://schemas.microsoft.com/office/drawing/2014/main" id="{38D220A9-C2D5-4905-A195-656C5F2A08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A9F85-5454-4506-B0E3-11B938D0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4202"/>
            <a:ext cx="8382000" cy="664797"/>
          </a:xfrm>
        </p:spPr>
        <p:txBody>
          <a:bodyPr/>
          <a:lstStyle/>
          <a:p>
            <a:r>
              <a:rPr lang="en-US" dirty="0"/>
              <a:t>1963 Arizona v. California Decree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9789-1439-46F0-AFD1-9C2D3CC78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A9A30-7E07-4198-83DF-8D02A52F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23"/>
            <a:ext cx="9144000" cy="41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788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0C34B-906E-4D4D-BF15-36238B00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1968 Basin Canyon Project 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6AFB2-535C-4BA1-8893-60810E0DDB0F}"/>
              </a:ext>
            </a:extLst>
          </p:cNvPr>
          <p:cNvSpPr txBox="1"/>
          <p:nvPr/>
        </p:nvSpPr>
        <p:spPr>
          <a:xfrm>
            <a:off x="571500" y="1219200"/>
            <a:ext cx="8001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(when) there is insufficient …Colorado River water available for release to satisfy annual consumptive use of 7.5 million acre-feet in Arizona, California, and Nevada, diversions from the mainstream for the </a:t>
            </a:r>
            <a:r>
              <a:rPr lang="en-US" sz="2800" dirty="0">
                <a:highlight>
                  <a:srgbClr val="808080"/>
                </a:highlight>
              </a:rPr>
              <a:t>Central Arizona Project shall be so limited as to provide …users in the State of California … 4.4 million acre-feet of mainstream water</a:t>
            </a:r>
            <a:r>
              <a:rPr lang="en-US" sz="2800" dirty="0"/>
              <a:t>, and by users of the same character in Arizona and Nevada. </a:t>
            </a:r>
            <a:r>
              <a:rPr lang="en-US" sz="2800" dirty="0">
                <a:highlight>
                  <a:srgbClr val="808080"/>
                </a:highlight>
              </a:rPr>
              <a:t>Water users in the State of Nevada shall not be required to bear shortages in any proportion greater than would have been imposed in the absence of this subsection 301(b). </a:t>
            </a:r>
          </a:p>
        </p:txBody>
      </p:sp>
    </p:spTree>
    <p:extLst>
      <p:ext uri="{BB962C8B-B14F-4D97-AF65-F5344CB8AC3E}">
        <p14:creationId xmlns:p14="http://schemas.microsoft.com/office/powerpoint/2010/main" val="25229034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6BD9-6B85-462D-B5CA-60861086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en-US" dirty="0"/>
              <a:t>Arizona stored over 4 MAF of Colorado River Water Underground</a:t>
            </a:r>
          </a:p>
        </p:txBody>
      </p:sp>
      <p:pic>
        <p:nvPicPr>
          <p:cNvPr id="1026" name="Picture 2" descr="Arizona Has Been 'Banking' CAP Water But Doesn't Have a Clear Plan to  Withdraw It - AZPM">
            <a:extLst>
              <a:ext uri="{FF2B5EF4-FFF2-40B4-BE49-F238E27FC236}">
                <a16:creationId xmlns:a16="http://schemas.microsoft.com/office/drawing/2014/main" id="{2BCD08C6-750F-4A09-A0A3-8AA2CE65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87334"/>
            <a:ext cx="6934200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3957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1329595"/>
          </a:xfrm>
        </p:spPr>
        <p:txBody>
          <a:bodyPr/>
          <a:lstStyle/>
          <a:p>
            <a:pPr algn="ctr"/>
            <a:r>
              <a:rPr lang="en-US" dirty="0"/>
              <a:t>2003:  Quantification Settlement Agreement Approved</a:t>
            </a:r>
          </a:p>
        </p:txBody>
      </p:sp>
      <p:pic>
        <p:nvPicPr>
          <p:cNvPr id="2050" name="Picture 2" descr="C:\Users\u07727\Pictures\signing_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63" y="2286000"/>
            <a:ext cx="549703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4155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eviewjournal.com/wp-content/uploads/2007/12/23117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16" y="2362200"/>
            <a:ext cx="5863167" cy="340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DFE655-F950-4617-8FFB-F874C65514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0" y="381000"/>
            <a:ext cx="8382000" cy="1163395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dirty="0"/>
              <a:t>Interim Shortage Guidelines 2007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0274871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E045-142A-4E9A-BFBD-85304B4DB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924800" cy="1523494"/>
          </a:xfrm>
        </p:spPr>
        <p:txBody>
          <a:bodyPr/>
          <a:lstStyle/>
          <a:p>
            <a:pPr algn="ctr"/>
            <a:r>
              <a:rPr lang="en-US" sz="4400" dirty="0"/>
              <a:t>May 21, 2019:  Interior, 7 States Approve Colorado River Drought Contingency Plan</a:t>
            </a:r>
          </a:p>
        </p:txBody>
      </p:sp>
      <p:pic>
        <p:nvPicPr>
          <p:cNvPr id="4" name="Picture 2" descr="C:\Users\u07727\Local Settings\Temp\IMG_0494 (3).jpg">
            <a:extLst>
              <a:ext uri="{FF2B5EF4-FFF2-40B4-BE49-F238E27FC236}">
                <a16:creationId xmlns:a16="http://schemas.microsoft.com/office/drawing/2014/main" id="{314387A4-475A-404A-90EF-950A86CE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7395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1329595"/>
          </a:xfrm>
        </p:spPr>
        <p:txBody>
          <a:bodyPr/>
          <a:lstStyle/>
          <a:p>
            <a:pPr algn="ctr"/>
            <a:r>
              <a:rPr lang="en-US" dirty="0"/>
              <a:t>California’s 2019 Colorado River Water Use Lowest in 70 years</a:t>
            </a:r>
          </a:p>
        </p:txBody>
      </p:sp>
      <p:pic>
        <p:nvPicPr>
          <p:cNvPr id="4098" name="Picture 2" descr="C:\Users\u07727\Pictures\California-1024x6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23" y="1756371"/>
            <a:ext cx="6978698" cy="461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989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381000" y="164275"/>
            <a:ext cx="8635736" cy="664797"/>
          </a:xfrm>
          <a:prstGeom prst="rect">
            <a:avLst/>
          </a:prstGeom>
        </p:spPr>
        <p:txBody>
          <a:bodyPr/>
          <a:lstStyle/>
          <a:p>
            <a:pPr defTabSz="914363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Colorado River Water Use Comparison</a:t>
            </a:r>
            <a:br>
              <a:rPr lang="en-US" sz="4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</a:br>
            <a:endParaRPr lang="en-US" sz="4400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sp useBgFill="1">
        <p:nvSpPr>
          <p:cNvPr id="2" name="Rectangle 1" hidden="1"/>
          <p:cNvSpPr/>
          <p:nvPr/>
        </p:nvSpPr>
        <p:spPr bwMode="auto">
          <a:xfrm>
            <a:off x="6211824" y="1535668"/>
            <a:ext cx="2696261" cy="495507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 t="84344" r="1717" b="-1"/>
          <a:stretch>
            <a:fillRect/>
          </a:stretch>
        </p:blipFill>
        <p:spPr bwMode="auto">
          <a:xfrm>
            <a:off x="6211824" y="5744261"/>
            <a:ext cx="2560320" cy="8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hidden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 t="73482" r="2422" b="15926"/>
          <a:stretch>
            <a:fillRect/>
          </a:stretch>
        </p:blipFill>
        <p:spPr bwMode="auto">
          <a:xfrm>
            <a:off x="6219139" y="5188915"/>
            <a:ext cx="2501797" cy="54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52" t="63819" r="1717" b="26719"/>
          <a:stretch>
            <a:fillRect/>
          </a:stretch>
        </p:blipFill>
        <p:spPr bwMode="auto">
          <a:xfrm>
            <a:off x="6219139" y="4695136"/>
            <a:ext cx="2560320" cy="49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52" t="43497" r="1717" b="35885"/>
          <a:stretch>
            <a:fillRect/>
          </a:stretch>
        </p:blipFill>
        <p:spPr bwMode="auto">
          <a:xfrm>
            <a:off x="6204508" y="3627117"/>
            <a:ext cx="2560320" cy="106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18" t="2906" b="87349"/>
          <a:stretch>
            <a:fillRect/>
          </a:stretch>
        </p:blipFill>
        <p:spPr bwMode="auto">
          <a:xfrm>
            <a:off x="6133039" y="2028749"/>
            <a:ext cx="2805316" cy="50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18" t="13722" b="76251"/>
          <a:stretch>
            <a:fillRect/>
          </a:stretch>
        </p:blipFill>
        <p:spPr bwMode="auto">
          <a:xfrm>
            <a:off x="6096641" y="2573879"/>
            <a:ext cx="2805316" cy="51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18" t="33578" b="57182"/>
          <a:stretch>
            <a:fillRect/>
          </a:stretch>
        </p:blipFill>
        <p:spPr bwMode="auto">
          <a:xfrm>
            <a:off x="6141720" y="3113228"/>
            <a:ext cx="2805316" cy="47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96917" y="933756"/>
            <a:ext cx="254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2002 Total = 5,366 TAF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134815" y="1245942"/>
          <a:ext cx="8754207" cy="5330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369776" y="2440994"/>
            <a:ext cx="260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Total = 3,852 TAF</a:t>
            </a:r>
          </a:p>
        </p:txBody>
      </p:sp>
    </p:spTree>
    <p:extLst>
      <p:ext uri="{BB962C8B-B14F-4D97-AF65-F5344CB8AC3E}">
        <p14:creationId xmlns:p14="http://schemas.microsoft.com/office/powerpoint/2010/main" val="1954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381000" y="164275"/>
            <a:ext cx="8635736" cy="664797"/>
          </a:xfrm>
          <a:prstGeom prst="rect">
            <a:avLst/>
          </a:prstGeom>
        </p:spPr>
        <p:txBody>
          <a:bodyPr/>
          <a:lstStyle/>
          <a:p>
            <a:pPr algn="ctr" defTabSz="914363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California’s Colorado River</a:t>
            </a:r>
          </a:p>
          <a:p>
            <a:pPr algn="ctr" defTabSz="914363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Water Use Decline</a:t>
            </a:r>
            <a:br>
              <a:rPr lang="en-US" sz="4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</a:br>
            <a:endParaRPr lang="en-US" sz="4400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/>
            </a:endParaRPr>
          </a:p>
        </p:txBody>
      </p:sp>
      <p:sp useBgFill="1">
        <p:nvSpPr>
          <p:cNvPr id="2" name="Rectangle 1" hidden="1"/>
          <p:cNvSpPr/>
          <p:nvPr/>
        </p:nvSpPr>
        <p:spPr bwMode="auto">
          <a:xfrm>
            <a:off x="6211824" y="1535668"/>
            <a:ext cx="2696261" cy="495507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 t="84344" r="1717" b="-1"/>
          <a:stretch>
            <a:fillRect/>
          </a:stretch>
        </p:blipFill>
        <p:spPr bwMode="auto">
          <a:xfrm>
            <a:off x="6211824" y="5744261"/>
            <a:ext cx="2560320" cy="8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hidden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2" t="73482" r="2422" b="15926"/>
          <a:stretch>
            <a:fillRect/>
          </a:stretch>
        </p:blipFill>
        <p:spPr bwMode="auto">
          <a:xfrm>
            <a:off x="6219139" y="5188915"/>
            <a:ext cx="2501797" cy="54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52" t="63819" r="1717" b="26719"/>
          <a:stretch>
            <a:fillRect/>
          </a:stretch>
        </p:blipFill>
        <p:spPr bwMode="auto">
          <a:xfrm>
            <a:off x="6219139" y="4695136"/>
            <a:ext cx="2560320" cy="49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52" t="43497" r="1717" b="35885"/>
          <a:stretch>
            <a:fillRect/>
          </a:stretch>
        </p:blipFill>
        <p:spPr bwMode="auto">
          <a:xfrm>
            <a:off x="6204508" y="3627117"/>
            <a:ext cx="2560320" cy="106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18" t="2906" b="87349"/>
          <a:stretch>
            <a:fillRect/>
          </a:stretch>
        </p:blipFill>
        <p:spPr bwMode="auto">
          <a:xfrm>
            <a:off x="6133039" y="2028749"/>
            <a:ext cx="2805316" cy="50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18" t="13722" b="76251"/>
          <a:stretch>
            <a:fillRect/>
          </a:stretch>
        </p:blipFill>
        <p:spPr bwMode="auto">
          <a:xfrm>
            <a:off x="6096641" y="2573879"/>
            <a:ext cx="2805316" cy="51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18" t="33578" b="57182"/>
          <a:stretch>
            <a:fillRect/>
          </a:stretch>
        </p:blipFill>
        <p:spPr bwMode="auto">
          <a:xfrm>
            <a:off x="6141720" y="3113228"/>
            <a:ext cx="2805316" cy="47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Chart 10"/>
          <p:cNvGraphicFramePr/>
          <p:nvPr/>
        </p:nvGraphicFramePr>
        <p:xfrm>
          <a:off x="134815" y="1245942"/>
          <a:ext cx="8754207" cy="5330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2895600" y="1676400"/>
            <a:ext cx="2743200" cy="990600"/>
          </a:xfrm>
          <a:prstGeom prst="straightConnector1">
            <a:avLst/>
          </a:prstGeom>
          <a:ln w="889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39911" y="2482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30% drop</a:t>
            </a:r>
          </a:p>
        </p:txBody>
      </p:sp>
    </p:spTree>
    <p:extLst>
      <p:ext uri="{BB962C8B-B14F-4D97-AF65-F5344CB8AC3E}">
        <p14:creationId xmlns:p14="http://schemas.microsoft.com/office/powerpoint/2010/main" val="650869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E83C-7AB2-4BA3-8930-842D1203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91" y="304800"/>
            <a:ext cx="8389515" cy="498598"/>
          </a:xfrm>
        </p:spPr>
        <p:txBody>
          <a:bodyPr/>
          <a:lstStyle/>
          <a:p>
            <a:r>
              <a:rPr lang="en-US" sz="3600" dirty="0"/>
              <a:t>MWD’s Lake Mead ICS Storage Balance (E of Y)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A0034AB-797C-4E76-922D-AE184B354CDC}"/>
              </a:ext>
            </a:extLst>
          </p:cNvPr>
          <p:cNvGraphicFramePr>
            <a:graphicFrameLocks noGrp="1"/>
          </p:cNvGraphicFramePr>
          <p:nvPr/>
        </p:nvGraphicFramePr>
        <p:xfrm>
          <a:off x="157294" y="1460754"/>
          <a:ext cx="8829413" cy="4025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037EB3-CE78-4E0A-B108-276D2CA1322D}"/>
              </a:ext>
            </a:extLst>
          </p:cNvPr>
          <p:cNvSpPr txBox="1"/>
          <p:nvPr/>
        </p:nvSpPr>
        <p:spPr>
          <a:xfrm>
            <a:off x="232306" y="5443537"/>
            <a:ext cx="5637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*Metropolitan’s Estimated End-of-Year Storage in Lake Mead</a:t>
            </a:r>
          </a:p>
        </p:txBody>
      </p:sp>
    </p:spTree>
    <p:extLst>
      <p:ext uri="{BB962C8B-B14F-4D97-AF65-F5344CB8AC3E}">
        <p14:creationId xmlns:p14="http://schemas.microsoft.com/office/powerpoint/2010/main" val="313377417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81A8-2953-451F-9D3C-A556A6AE7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955" y="76706"/>
            <a:ext cx="7043208" cy="1523494"/>
          </a:xfrm>
        </p:spPr>
        <p:txBody>
          <a:bodyPr/>
          <a:lstStyle/>
          <a:p>
            <a:pPr algn="ctr"/>
            <a:r>
              <a:rPr lang="en-US" dirty="0"/>
              <a:t>Recent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571B8-34E5-4F03-9159-AACEED5DF4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CD280-F80F-49F0-8E6E-7EB51139D0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7D661-5B65-449A-BF03-DB85D12C0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5105768" cy="472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C3A09-9947-44CC-ABF9-6A352DA7B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204" y="2995816"/>
            <a:ext cx="4680895" cy="3001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02C67-E53B-4173-B0B2-0104FE4F1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785092"/>
            <a:ext cx="3644655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6162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9BED-EBBF-4D8A-A834-F1A86F3A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pPr algn="ctr"/>
            <a:r>
              <a:rPr lang="en-US" sz="4400" dirty="0"/>
              <a:t>Lake Mead dropped 25 feet in 2022</a:t>
            </a:r>
          </a:p>
        </p:txBody>
      </p:sp>
      <p:pic>
        <p:nvPicPr>
          <p:cNvPr id="3074" name="Picture 2" descr="Dropping Lake Mead water levels stand out during holiday weekend | KSNV">
            <a:extLst>
              <a:ext uri="{FF2B5EF4-FFF2-40B4-BE49-F238E27FC236}">
                <a16:creationId xmlns:a16="http://schemas.microsoft.com/office/drawing/2014/main" id="{8D815D0A-CCF6-4C68-A97D-97199840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4642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E045-142A-4E9A-BFBD-85304B4DB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924800" cy="1523494"/>
          </a:xfrm>
        </p:spPr>
        <p:txBody>
          <a:bodyPr/>
          <a:lstStyle/>
          <a:p>
            <a:pPr algn="ctr"/>
            <a:r>
              <a:rPr lang="en-US" sz="4400" dirty="0"/>
              <a:t>June 14, 2022:  Commissioner Touton Calls for 2 – 4 MAF of Water Reductions in 2023</a:t>
            </a:r>
          </a:p>
        </p:txBody>
      </p:sp>
      <p:pic>
        <p:nvPicPr>
          <p:cNvPr id="2050" name="Picture 2" descr="Reclamation weighs emergency measures to conserve key reservoirs |  2022-06-14 | Agri-Pulse Communications, Inc.">
            <a:extLst>
              <a:ext uri="{FF2B5EF4-FFF2-40B4-BE49-F238E27FC236}">
                <a16:creationId xmlns:a16="http://schemas.microsoft.com/office/drawing/2014/main" id="{B3FA0E1D-9746-42B6-BE0B-F45B8858D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56769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3448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lorado River Basin | Bureau of Reclamation">
            <a:extLst>
              <a:ext uri="{FF2B5EF4-FFF2-40B4-BE49-F238E27FC236}">
                <a16:creationId xmlns:a16="http://schemas.microsoft.com/office/drawing/2014/main" id="{5B0A26D6-9C9F-4DE4-8B9E-4D2880E0F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53" y="1828800"/>
            <a:ext cx="768803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C0380A-96E8-44D4-A97F-F44B1C164D25}"/>
              </a:ext>
            </a:extLst>
          </p:cNvPr>
          <p:cNvSpPr txBox="1">
            <a:spLocks/>
          </p:cNvSpPr>
          <p:nvPr/>
        </p:nvSpPr>
        <p:spPr>
          <a:xfrm>
            <a:off x="457200" y="649288"/>
            <a:ext cx="8381999" cy="152400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dirty="0"/>
              <a:t>USBR to Amend 2007 Guidelines</a:t>
            </a:r>
          </a:p>
        </p:txBody>
      </p:sp>
    </p:spTree>
    <p:extLst>
      <p:ext uri="{BB962C8B-B14F-4D97-AF65-F5344CB8AC3E}">
        <p14:creationId xmlns:p14="http://schemas.microsoft.com/office/powerpoint/2010/main" val="132579432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B784E-84AB-4CB5-A685-8CA6A927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121"/>
            <a:ext cx="9144000" cy="49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5043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he system is at a tipping point': Feds say unprecedented cuts needed to  balance Colorado River water budget, prop up Lake Powell">
            <a:extLst>
              <a:ext uri="{FF2B5EF4-FFF2-40B4-BE49-F238E27FC236}">
                <a16:creationId xmlns:a16="http://schemas.microsoft.com/office/drawing/2014/main" id="{A4CFCF29-8F93-4EB0-9789-7A2F9BEE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8" y="1636873"/>
            <a:ext cx="3067382" cy="20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andstone cliffs surrounding a circular curve in river">
            <a:extLst>
              <a:ext uri="{FF2B5EF4-FFF2-40B4-BE49-F238E27FC236}">
                <a16:creationId xmlns:a16="http://schemas.microsoft.com/office/drawing/2014/main" id="{6B1950A7-9134-4EB5-A4BC-01816C62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48" y="1541738"/>
            <a:ext cx="4324004" cy="24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058333CA-59A6-4C5E-A494-49E82B5FE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63" y="4069126"/>
            <a:ext cx="388188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84015F0-4715-47FD-8253-1B4D3536B9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2900" y="111753"/>
            <a:ext cx="8382000" cy="609398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/>
            <a:r>
              <a:rPr lang="en-US" sz="4400" dirty="0"/>
              <a:t>Long-term:  Focus on Solutions Not Cuts</a:t>
            </a:r>
          </a:p>
        </p:txBody>
      </p:sp>
    </p:spTree>
    <p:extLst>
      <p:ext uri="{BB962C8B-B14F-4D97-AF65-F5344CB8AC3E}">
        <p14:creationId xmlns:p14="http://schemas.microsoft.com/office/powerpoint/2010/main" val="362450715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cuments and Settings\u08085\Desktop\mwd-seal-greenmatt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55" y="863081"/>
            <a:ext cx="4949890" cy="494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30173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E732-BD1F-44EA-A65C-A33DA21E8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777" y="-13138"/>
            <a:ext cx="7086600" cy="741367"/>
          </a:xfrm>
        </p:spPr>
        <p:txBody>
          <a:bodyPr/>
          <a:lstStyle/>
          <a:p>
            <a:r>
              <a:rPr lang="en-US" sz="4000" dirty="0"/>
              <a:t>SNWA’s Initial Evaporation Proposal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04F8FF-5336-4B8C-93D0-ABA411AEA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28229"/>
            <a:ext cx="5876499" cy="61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0870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295400"/>
            <a:ext cx="6629400" cy="84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51199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7114-FAFD-4B7B-94A2-87FE0047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en-US" dirty="0"/>
              <a:t>Colorado River Compact Signing</a:t>
            </a:r>
            <a:br>
              <a:rPr lang="en-US" dirty="0"/>
            </a:br>
            <a:r>
              <a:rPr lang="en-US" dirty="0"/>
              <a:t>November 24, 1922</a:t>
            </a:r>
          </a:p>
        </p:txBody>
      </p:sp>
      <p:pic>
        <p:nvPicPr>
          <p:cNvPr id="4098" name="Picture 2" descr="Signing of the Colorado River Compact in 1922.">
            <a:extLst>
              <a:ext uri="{FF2B5EF4-FFF2-40B4-BE49-F238E27FC236}">
                <a16:creationId xmlns:a16="http://schemas.microsoft.com/office/drawing/2014/main" id="{88BC86B9-CE46-48DD-BCDB-D1C7C9D2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665287"/>
            <a:ext cx="89820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50130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1329595"/>
          </a:xfrm>
        </p:spPr>
        <p:txBody>
          <a:bodyPr/>
          <a:lstStyle/>
          <a:p>
            <a:pPr>
              <a:defRPr/>
            </a:pPr>
            <a:r>
              <a:rPr lang="en-US" dirty="0"/>
              <a:t>1922 Compact and</a:t>
            </a:r>
            <a:br>
              <a:rPr lang="en-US" dirty="0"/>
            </a:br>
            <a:r>
              <a:rPr lang="en-US" dirty="0"/>
              <a:t>1944 Treaty Allocations</a:t>
            </a:r>
            <a:endParaRPr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382000" cy="9822689"/>
          </a:xfrm>
        </p:spPr>
        <p:txBody>
          <a:bodyPr rtlCol="0"/>
          <a:lstStyle/>
          <a:p>
            <a:pPr marL="0" lvl="1" indent="0">
              <a:spcBef>
                <a:spcPts val="1920"/>
              </a:spcBef>
              <a:buNone/>
              <a:defRPr/>
            </a:pPr>
            <a:endParaRPr lang="en-US" dirty="0">
              <a:solidFill>
                <a:prstClr val="white"/>
              </a:solidFill>
            </a:endParaRPr>
          </a:p>
          <a:p>
            <a:pPr marL="393192">
              <a:spcBef>
                <a:spcPts val="1920"/>
              </a:spcBef>
            </a:pPr>
            <a:endParaRPr lang="en-US" dirty="0">
              <a:solidFill>
                <a:srgbClr val="D8B25C"/>
              </a:solidFill>
            </a:endParaRPr>
          </a:p>
          <a:p>
            <a:pPr marL="0" lvl="1" indent="0">
              <a:spcBef>
                <a:spcPts val="1920"/>
              </a:spcBef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393192" lvl="2" indent="0">
              <a:spcBef>
                <a:spcPts val="1920"/>
              </a:spcBef>
              <a:buNone/>
            </a:pPr>
            <a:endParaRPr lang="en-US" sz="3200" dirty="0">
              <a:solidFill>
                <a:srgbClr val="D8B25C"/>
              </a:solidFill>
            </a:endParaRPr>
          </a:p>
          <a:p>
            <a:pPr marL="396875" lvl="2" indent="0">
              <a:buNone/>
            </a:pPr>
            <a:endParaRPr lang="en-US" sz="3200" dirty="0">
              <a:solidFill>
                <a:prstClr val="white"/>
              </a:solidFill>
            </a:endParaRPr>
          </a:p>
          <a:p>
            <a:pPr marL="396875" lvl="2" indent="0">
              <a:buNone/>
            </a:pPr>
            <a:endParaRPr lang="en-US" dirty="0">
              <a:solidFill>
                <a:prstClr val="white"/>
              </a:solidFill>
            </a:endParaRPr>
          </a:p>
          <a:p>
            <a:endParaRPr lang="en-US" sz="2800" dirty="0"/>
          </a:p>
          <a:p>
            <a:pPr lvl="1"/>
            <a:endParaRPr lang="en-US" dirty="0">
              <a:solidFill>
                <a:prstClr val="white"/>
              </a:solidFill>
            </a:endParaRPr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solidFill>
                <a:srgbClr val="D8B25C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en-US" dirty="0"/>
          </a:p>
          <a:p>
            <a:pPr>
              <a:spcBef>
                <a:spcPct val="5000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36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2800" dirty="0"/>
          </a:p>
          <a:p>
            <a:pPr defTabSz="914363" eaLnBrk="1" fontAlgn="auto" hangingPunct="1">
              <a:spcBef>
                <a:spcPct val="80000"/>
              </a:spcBef>
              <a:spcAft>
                <a:spcPts val="0"/>
              </a:spcAft>
              <a:defRPr/>
            </a:pP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2133600"/>
          <a:ext cx="80772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1853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Upper Basin</a:t>
                      </a:r>
                    </a:p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Lower Basin</a:t>
                      </a:r>
                    </a:p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Mexico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7.5 mafy</a:t>
                      </a:r>
                    </a:p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7.5 mafy + 1.0 mafy</a:t>
                      </a:r>
                    </a:p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1.5 mafy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147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bg1"/>
                          </a:solidFill>
                        </a:rPr>
                        <a:t>17.5 mafy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603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8/8f/Damupstr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2B2CCA7-F736-4211-8054-B233E50C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dirty="0"/>
              <a:t>Boulder Canyon Project Act 1928</a:t>
            </a:r>
          </a:p>
        </p:txBody>
      </p:sp>
      <p:pic>
        <p:nvPicPr>
          <p:cNvPr id="2050" name="Picture 2" descr="Photos: All-American Canal, February 2021">
            <a:extLst>
              <a:ext uri="{FF2B5EF4-FFF2-40B4-BE49-F238E27FC236}">
                <a16:creationId xmlns:a16="http://schemas.microsoft.com/office/drawing/2014/main" id="{C216BB94-5768-471D-88F8-710776BBA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807" y="2897158"/>
            <a:ext cx="3505200" cy="233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774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10600" cy="838200"/>
          </a:xfrm>
        </p:spPr>
        <p:txBody>
          <a:bodyPr lIns="90488" tIns="44450" rIns="90488" bIns="44450"/>
          <a:lstStyle/>
          <a:p>
            <a:pPr>
              <a:lnSpc>
                <a:spcPct val="90000"/>
              </a:lnSpc>
              <a:defRPr/>
            </a:pPr>
            <a:r>
              <a:rPr lang="en-US" sz="3200"/>
              <a:t>Colorado River Apportionments </a:t>
            </a:r>
            <a:r>
              <a:rPr lang="en-US" sz="1800"/>
              <a:t>(Million acre-feet)</a:t>
            </a:r>
            <a:endParaRPr lang="en-US" sz="3200"/>
          </a:p>
        </p:txBody>
      </p:sp>
      <p:pic>
        <p:nvPicPr>
          <p:cNvPr id="11267" name="Picture 3" descr="ColoradoRiverCompactStat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73896"/>
              </a:clrFrom>
              <a:clrTo>
                <a:srgbClr val="37389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762000"/>
            <a:ext cx="7543800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5227638"/>
            <a:ext cx="2645090" cy="338137"/>
            <a:chOff x="48" y="3293"/>
            <a:chExt cx="1344" cy="213"/>
          </a:xfrm>
        </p:grpSpPr>
        <p:sp>
          <p:nvSpPr>
            <p:cNvPr id="11342" name="Rectangle 5" descr="Dark horizontal"/>
            <p:cNvSpPr>
              <a:spLocks noChangeAspect="1" noChangeArrowheads="1"/>
            </p:cNvSpPr>
            <p:nvPr/>
          </p:nvSpPr>
          <p:spPr bwMode="auto">
            <a:xfrm>
              <a:off x="48" y="3329"/>
              <a:ext cx="144" cy="144"/>
            </a:xfrm>
            <a:prstGeom prst="rect">
              <a:avLst/>
            </a:prstGeom>
            <a:pattFill prst="dkHorz">
              <a:fgClr>
                <a:srgbClr val="33CCFF"/>
              </a:fgClr>
              <a:bgClr>
                <a:srgbClr val="6699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30000"/>
                </a:spcBef>
              </a:pPr>
              <a:endParaRPr lang="en-US"/>
            </a:p>
          </p:txBody>
        </p:sp>
        <p:sp>
          <p:nvSpPr>
            <p:cNvPr id="11343" name="Rectangle 6"/>
            <p:cNvSpPr>
              <a:spLocks noChangeArrowheads="1"/>
            </p:cNvSpPr>
            <p:nvPr/>
          </p:nvSpPr>
          <p:spPr bwMode="auto">
            <a:xfrm>
              <a:off x="283" y="3293"/>
              <a:ext cx="110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30000"/>
                </a:spcBef>
              </a:pPr>
              <a:r>
                <a:rPr lang="en-US" sz="2200" b="1" dirty="0">
                  <a:latin typeface="Arial" pitchFamily="34" charset="0"/>
                </a:rPr>
                <a:t>Apportionments</a:t>
              </a:r>
              <a:endParaRPr lang="en-US" sz="2200" dirty="0"/>
            </a:p>
          </p:txBody>
        </p:sp>
      </p:grp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4235450" y="6405563"/>
            <a:ext cx="774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30000"/>
              </a:spcBef>
            </a:pPr>
            <a:r>
              <a:rPr lang="en-US" sz="1800" b="1" dirty="0">
                <a:latin typeface="Arial" pitchFamily="34" charset="0"/>
              </a:rPr>
              <a:t>Mexico</a:t>
            </a:r>
            <a:endParaRPr lang="en-US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794000" y="1181100"/>
            <a:ext cx="2444750" cy="538163"/>
            <a:chOff x="1584" y="720"/>
            <a:chExt cx="1540" cy="339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584" y="720"/>
              <a:ext cx="1536" cy="147"/>
              <a:chOff x="1680" y="749"/>
              <a:chExt cx="1536" cy="147"/>
            </a:xfrm>
          </p:grpSpPr>
          <p:sp>
            <p:nvSpPr>
              <p:cNvPr id="11338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680" y="752"/>
                <a:ext cx="144" cy="1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30000"/>
                  </a:spcBef>
                </a:pPr>
                <a:endParaRPr lang="en-US"/>
              </a:p>
            </p:txBody>
          </p:sp>
          <p:sp>
            <p:nvSpPr>
              <p:cNvPr id="11339" name="Rectangle 14"/>
              <p:cNvSpPr>
                <a:spLocks noChangeArrowheads="1"/>
              </p:cNvSpPr>
              <p:nvPr/>
            </p:nvSpPr>
            <p:spPr bwMode="auto">
              <a:xfrm>
                <a:off x="1861" y="749"/>
                <a:ext cx="1355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1600" b="1" dirty="0">
                    <a:latin typeface="Arial" pitchFamily="34" charset="0"/>
                  </a:rPr>
                  <a:t>Upper Basin States</a:t>
                </a:r>
                <a:endParaRPr lang="en-US" sz="1600" dirty="0"/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1584" y="912"/>
              <a:ext cx="1540" cy="147"/>
              <a:chOff x="48" y="768"/>
              <a:chExt cx="1540" cy="147"/>
            </a:xfrm>
          </p:grpSpPr>
          <p:sp>
            <p:nvSpPr>
              <p:cNvPr id="1133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48" y="771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30000"/>
                  </a:spcBef>
                </a:pPr>
                <a:endParaRPr lang="en-US"/>
              </a:p>
            </p:txBody>
          </p:sp>
          <p:sp>
            <p:nvSpPr>
              <p:cNvPr id="11337" name="Rectangle 17"/>
              <p:cNvSpPr>
                <a:spLocks noChangeArrowheads="1"/>
              </p:cNvSpPr>
              <p:nvPr/>
            </p:nvSpPr>
            <p:spPr bwMode="auto">
              <a:xfrm>
                <a:off x="225" y="768"/>
                <a:ext cx="1363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en-US" sz="1600" b="1" dirty="0">
                    <a:latin typeface="Arial" pitchFamily="34" charset="0"/>
                  </a:rPr>
                  <a:t>Lower Basin States</a:t>
                </a:r>
                <a:endParaRPr lang="en-US" sz="1600" dirty="0"/>
              </a:p>
            </p:txBody>
          </p:sp>
        </p:grp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870200" y="1600200"/>
            <a:ext cx="3819525" cy="5045075"/>
            <a:chOff x="1824" y="1008"/>
            <a:chExt cx="2406" cy="3178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1824" y="1008"/>
              <a:ext cx="2406" cy="3178"/>
              <a:chOff x="1824" y="1008"/>
              <a:chExt cx="2406" cy="3178"/>
            </a:xfrm>
          </p:grpSpPr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3260" y="1896"/>
                <a:ext cx="311" cy="398"/>
                <a:chOff x="3260" y="1896"/>
                <a:chExt cx="311" cy="398"/>
              </a:xfrm>
            </p:grpSpPr>
            <p:sp>
              <p:nvSpPr>
                <p:cNvPr id="11332" name="Rectangle 21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3288" y="2080"/>
                  <a:ext cx="246" cy="214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33" name="Rectangle 22"/>
                <p:cNvSpPr>
                  <a:spLocks noChangeArrowheads="1"/>
                </p:cNvSpPr>
                <p:nvPr/>
              </p:nvSpPr>
              <p:spPr bwMode="auto">
                <a:xfrm>
                  <a:off x="3260" y="1896"/>
                  <a:ext cx="3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1.71</a:t>
                  </a:r>
                </a:p>
              </p:txBody>
            </p:sp>
          </p:grpSp>
          <p:grpSp>
            <p:nvGrpSpPr>
              <p:cNvPr id="10" name="Group 23"/>
              <p:cNvGrpSpPr>
                <a:grpSpLocks/>
              </p:cNvGrpSpPr>
              <p:nvPr/>
            </p:nvGrpSpPr>
            <p:grpSpPr bwMode="auto">
              <a:xfrm>
                <a:off x="2877" y="2672"/>
                <a:ext cx="237" cy="526"/>
                <a:chOff x="2877" y="2672"/>
                <a:chExt cx="237" cy="526"/>
              </a:xfrm>
            </p:grpSpPr>
            <p:sp>
              <p:nvSpPr>
                <p:cNvPr id="11330" name="Rectangle 24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2877" y="2848"/>
                  <a:ext cx="237" cy="350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31" name="Rectangle 25"/>
                <p:cNvSpPr>
                  <a:spLocks noChangeArrowheads="1"/>
                </p:cNvSpPr>
                <p:nvPr/>
              </p:nvSpPr>
              <p:spPr bwMode="auto">
                <a:xfrm>
                  <a:off x="2877" y="2672"/>
                  <a:ext cx="22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2.8</a:t>
                  </a:r>
                </a:p>
              </p:txBody>
            </p:sp>
          </p:grpSp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2112" y="2016"/>
                <a:ext cx="237" cy="229"/>
                <a:chOff x="2112" y="2016"/>
                <a:chExt cx="237" cy="229"/>
              </a:xfrm>
            </p:grpSpPr>
            <p:sp>
              <p:nvSpPr>
                <p:cNvPr id="11328" name="Rectangle 27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2112" y="2208"/>
                  <a:ext cx="237" cy="37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29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2016"/>
                  <a:ext cx="13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.3</a:t>
                  </a:r>
                </a:p>
              </p:txBody>
            </p:sp>
          </p:grpSp>
          <p:grpSp>
            <p:nvGrpSpPr>
              <p:cNvPr id="12" name="Group 29"/>
              <p:cNvGrpSpPr>
                <a:grpSpLocks/>
              </p:cNvGrpSpPr>
              <p:nvPr/>
            </p:nvGrpSpPr>
            <p:grpSpPr bwMode="auto">
              <a:xfrm>
                <a:off x="3820" y="1008"/>
                <a:ext cx="314" cy="321"/>
                <a:chOff x="3820" y="1008"/>
                <a:chExt cx="314" cy="321"/>
              </a:xfrm>
            </p:grpSpPr>
            <p:sp>
              <p:nvSpPr>
                <p:cNvPr id="11326" name="Rectangle 30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3888" y="1200"/>
                  <a:ext cx="246" cy="129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27" name="Rectangle 31"/>
                <p:cNvSpPr>
                  <a:spLocks noChangeArrowheads="1"/>
                </p:cNvSpPr>
                <p:nvPr/>
              </p:nvSpPr>
              <p:spPr bwMode="auto">
                <a:xfrm>
                  <a:off x="3820" y="1008"/>
                  <a:ext cx="3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1.04</a:t>
                  </a:r>
                </a:p>
              </p:txBody>
            </p:sp>
          </p:grpSp>
          <p:grpSp>
            <p:nvGrpSpPr>
              <p:cNvPr id="13" name="Group 32"/>
              <p:cNvGrpSpPr>
                <a:grpSpLocks/>
              </p:cNvGrpSpPr>
              <p:nvPr/>
            </p:nvGrpSpPr>
            <p:grpSpPr bwMode="auto">
              <a:xfrm>
                <a:off x="3886" y="1712"/>
                <a:ext cx="311" cy="688"/>
                <a:chOff x="3886" y="1712"/>
                <a:chExt cx="311" cy="688"/>
              </a:xfrm>
            </p:grpSpPr>
            <p:sp>
              <p:nvSpPr>
                <p:cNvPr id="11324" name="Rectangle 33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3924" y="1913"/>
                  <a:ext cx="246" cy="487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25" name="Rectangle 34"/>
                <p:cNvSpPr>
                  <a:spLocks noChangeArrowheads="1"/>
                </p:cNvSpPr>
                <p:nvPr/>
              </p:nvSpPr>
              <p:spPr bwMode="auto">
                <a:xfrm>
                  <a:off x="3886" y="1712"/>
                  <a:ext cx="3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3.86</a:t>
                  </a: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1824" y="2688"/>
                <a:ext cx="237" cy="739"/>
                <a:chOff x="1824" y="2688"/>
                <a:chExt cx="237" cy="739"/>
              </a:xfrm>
            </p:grpSpPr>
            <p:sp>
              <p:nvSpPr>
                <p:cNvPr id="11322" name="Rectangle 36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1824" y="2873"/>
                  <a:ext cx="237" cy="554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23" name="Rectangle 37"/>
                <p:cNvSpPr>
                  <a:spLocks noChangeArrowheads="1"/>
                </p:cNvSpPr>
                <p:nvPr/>
              </p:nvSpPr>
              <p:spPr bwMode="auto">
                <a:xfrm>
                  <a:off x="1824" y="2688"/>
                  <a:ext cx="22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4.4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3984" y="3253"/>
                <a:ext cx="246" cy="299"/>
                <a:chOff x="3984" y="3253"/>
                <a:chExt cx="246" cy="299"/>
              </a:xfrm>
            </p:grpSpPr>
            <p:sp>
              <p:nvSpPr>
                <p:cNvPr id="11320" name="Rectangle 39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3984" y="3445"/>
                  <a:ext cx="246" cy="107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21" name="Rectangle 40"/>
                <p:cNvSpPr>
                  <a:spLocks noChangeArrowheads="1"/>
                </p:cNvSpPr>
                <p:nvPr/>
              </p:nvSpPr>
              <p:spPr bwMode="auto">
                <a:xfrm>
                  <a:off x="3984" y="3253"/>
                  <a:ext cx="22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.84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" name="Group 41"/>
              <p:cNvGrpSpPr>
                <a:grpSpLocks/>
              </p:cNvGrpSpPr>
              <p:nvPr/>
            </p:nvGrpSpPr>
            <p:grpSpPr bwMode="auto">
              <a:xfrm>
                <a:off x="2152" y="3816"/>
                <a:ext cx="254" cy="370"/>
                <a:chOff x="2152" y="3816"/>
                <a:chExt cx="254" cy="370"/>
              </a:xfrm>
            </p:grpSpPr>
            <p:sp>
              <p:nvSpPr>
                <p:cNvPr id="11318" name="Rectangle 42" descr="Dark horizontal"/>
                <p:cNvSpPr>
                  <a:spLocks noChangeArrowheads="1"/>
                </p:cNvSpPr>
                <p:nvPr/>
              </p:nvSpPr>
              <p:spPr bwMode="auto">
                <a:xfrm>
                  <a:off x="2160" y="3998"/>
                  <a:ext cx="246" cy="188"/>
                </a:xfrm>
                <a:prstGeom prst="rect">
                  <a:avLst/>
                </a:prstGeom>
                <a:pattFill prst="dkHorz">
                  <a:fgClr>
                    <a:srgbClr val="33CCFF"/>
                  </a:fgClr>
                  <a:bgClr>
                    <a:srgbClr val="6699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  <p:sp>
              <p:nvSpPr>
                <p:cNvPr id="11319" name="Rectangle 43"/>
                <p:cNvSpPr>
                  <a:spLocks noChangeArrowheads="1"/>
                </p:cNvSpPr>
                <p:nvPr/>
              </p:nvSpPr>
              <p:spPr bwMode="auto">
                <a:xfrm>
                  <a:off x="2152" y="3816"/>
                  <a:ext cx="22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latin typeface="Arial" pitchFamily="34" charset="0"/>
                    </a:rPr>
                    <a:t>1.5</a:t>
                  </a:r>
                </a:p>
              </p:txBody>
            </p:sp>
          </p:grpSp>
        </p:grpSp>
        <p:grpSp>
          <p:nvGrpSpPr>
            <p:cNvPr id="17" name="Group 44"/>
            <p:cNvGrpSpPr>
              <a:grpSpLocks/>
            </p:cNvGrpSpPr>
            <p:nvPr/>
          </p:nvGrpSpPr>
          <p:grpSpPr bwMode="auto">
            <a:xfrm>
              <a:off x="3399" y="2535"/>
              <a:ext cx="251" cy="216"/>
              <a:chOff x="3399" y="2535"/>
              <a:chExt cx="251" cy="216"/>
            </a:xfrm>
          </p:grpSpPr>
          <p:grpSp>
            <p:nvGrpSpPr>
              <p:cNvPr id="18" name="Group 45"/>
              <p:cNvGrpSpPr>
                <a:grpSpLocks/>
              </p:cNvGrpSpPr>
              <p:nvPr/>
            </p:nvGrpSpPr>
            <p:grpSpPr bwMode="auto">
              <a:xfrm>
                <a:off x="3408" y="2744"/>
                <a:ext cx="242" cy="7"/>
                <a:chOff x="3408" y="2744"/>
                <a:chExt cx="242" cy="7"/>
              </a:xfrm>
            </p:grpSpPr>
            <p:sp>
              <p:nvSpPr>
                <p:cNvPr id="11308" name="Freeform 46"/>
                <p:cNvSpPr>
                  <a:spLocks/>
                </p:cNvSpPr>
                <p:nvPr/>
              </p:nvSpPr>
              <p:spPr bwMode="auto">
                <a:xfrm>
                  <a:off x="3631" y="2744"/>
                  <a:ext cx="19" cy="7"/>
                </a:xfrm>
                <a:custGeom>
                  <a:avLst/>
                  <a:gdLst>
                    <a:gd name="T0" fmla="*/ 0 w 12"/>
                    <a:gd name="T1" fmla="*/ 1 h 12"/>
                    <a:gd name="T2" fmla="*/ 0 w 12"/>
                    <a:gd name="T3" fmla="*/ 1 h 12"/>
                    <a:gd name="T4" fmla="*/ 1164 w 12"/>
                    <a:gd name="T5" fmla="*/ 0 h 12"/>
                    <a:gd name="T6" fmla="*/ 1164 w 12"/>
                    <a:gd name="T7" fmla="*/ 1 h 12"/>
                    <a:gd name="T8" fmla="*/ 0 w 12"/>
                    <a:gd name="T9" fmla="*/ 1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2"/>
                    <a:gd name="T17" fmla="*/ 12 w 12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2">
                      <a:moveTo>
                        <a:pt x="0" y="12"/>
                      </a:moveTo>
                      <a:lnTo>
                        <a:pt x="0" y="6"/>
                      </a:ln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664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09" name="Rectangle 47"/>
                <p:cNvSpPr>
                  <a:spLocks noChangeArrowheads="1"/>
                </p:cNvSpPr>
                <p:nvPr/>
              </p:nvSpPr>
              <p:spPr bwMode="auto">
                <a:xfrm>
                  <a:off x="3408" y="2748"/>
                  <a:ext cx="223" cy="3"/>
                </a:xfrm>
                <a:prstGeom prst="rect">
                  <a:avLst/>
                </a:prstGeom>
                <a:solidFill>
                  <a:srgbClr val="00CC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30000"/>
                    </a:spcBef>
                  </a:pPr>
                  <a:endParaRPr lang="en-US"/>
                </a:p>
              </p:txBody>
            </p:sp>
          </p:grpSp>
          <p:grpSp>
            <p:nvGrpSpPr>
              <p:cNvPr id="19" name="Group 48"/>
              <p:cNvGrpSpPr>
                <a:grpSpLocks/>
              </p:cNvGrpSpPr>
              <p:nvPr/>
            </p:nvGrpSpPr>
            <p:grpSpPr bwMode="auto">
              <a:xfrm>
                <a:off x="3399" y="2535"/>
                <a:ext cx="251" cy="213"/>
                <a:chOff x="3399" y="2535"/>
                <a:chExt cx="251" cy="213"/>
              </a:xfrm>
            </p:grpSpPr>
            <p:sp>
              <p:nvSpPr>
                <p:cNvPr id="11306" name="Freeform 49"/>
                <p:cNvSpPr>
                  <a:spLocks/>
                </p:cNvSpPr>
                <p:nvPr/>
              </p:nvSpPr>
              <p:spPr bwMode="auto">
                <a:xfrm>
                  <a:off x="3408" y="2744"/>
                  <a:ext cx="242" cy="4"/>
                </a:xfrm>
                <a:custGeom>
                  <a:avLst/>
                  <a:gdLst>
                    <a:gd name="T0" fmla="*/ 16522 w 150"/>
                    <a:gd name="T1" fmla="*/ 1 h 6"/>
                    <a:gd name="T2" fmla="*/ 17905 w 150"/>
                    <a:gd name="T3" fmla="*/ 0 h 6"/>
                    <a:gd name="T4" fmla="*/ 1429 w 150"/>
                    <a:gd name="T5" fmla="*/ 0 h 6"/>
                    <a:gd name="T6" fmla="*/ 0 w 150"/>
                    <a:gd name="T7" fmla="*/ 1 h 6"/>
                    <a:gd name="T8" fmla="*/ 16522 w 150"/>
                    <a:gd name="T9" fmla="*/ 1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6"/>
                    <a:gd name="T17" fmla="*/ 150 w 150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6">
                      <a:moveTo>
                        <a:pt x="138" y="6"/>
                      </a:moveTo>
                      <a:lnTo>
                        <a:pt x="150" y="0"/>
                      </a:lnTo>
                      <a:lnTo>
                        <a:pt x="12" y="0"/>
                      </a:lnTo>
                      <a:lnTo>
                        <a:pt x="0" y="6"/>
                      </a:lnTo>
                      <a:lnTo>
                        <a:pt x="138" y="6"/>
                      </a:lnTo>
                      <a:close/>
                    </a:path>
                  </a:pathLst>
                </a:custGeom>
                <a:solidFill>
                  <a:srgbClr val="00997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07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399" y="2535"/>
                  <a:ext cx="236" cy="20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1851" tIns="45926" rIns="91851" bIns="45926"/>
                <a:lstStyle/>
                <a:p>
                  <a:pPr algn="ctr" eaLnBrk="0" hangingPunct="0">
                    <a:spcBef>
                      <a:spcPct val="30000"/>
                    </a:spcBef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Arial" pitchFamily="34" charset="0"/>
                    </a:rPr>
                    <a:t>.05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44380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0114-805E-4710-A55E-23786134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Estimated Lower Basin Tributary Use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2C962F-4D1F-4FC0-BBE3-36153DBE9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143000"/>
            <a:ext cx="4450414" cy="5273279"/>
          </a:xfrm>
        </p:spPr>
      </p:pic>
      <p:pic>
        <p:nvPicPr>
          <p:cNvPr id="4" name="Picture 2" descr="https://lawlibrary.colorado.edu/sites/default/files/images/arizvcalibanner.png">
            <a:extLst>
              <a:ext uri="{FF2B5EF4-FFF2-40B4-BE49-F238E27FC236}">
                <a16:creationId xmlns:a16="http://schemas.microsoft.com/office/drawing/2014/main" id="{95BA2161-21BB-48DC-A6CE-3438555DB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7" r="31238"/>
          <a:stretch/>
        </p:blipFill>
        <p:spPr bwMode="auto">
          <a:xfrm>
            <a:off x="5638800" y="3429000"/>
            <a:ext cx="331095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0688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ample presentation slides(10)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Sample presentation slides(10)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691BBF888CCF44A605E3A531C84ED6" ma:contentTypeVersion="8" ma:contentTypeDescription="Create a new document." ma:contentTypeScope="" ma:versionID="6d203211dc2e980473c2366e76c9b49b">
  <xsd:schema xmlns:xsd="http://www.w3.org/2001/XMLSchema" xmlns:xs="http://www.w3.org/2001/XMLSchema" xmlns:p="http://schemas.microsoft.com/office/2006/metadata/properties" xmlns:ns3="06455419-021e-4141-a13b-f04228fc7f3d" targetNamespace="http://schemas.microsoft.com/office/2006/metadata/properties" ma:root="true" ma:fieldsID="9e53455414d15efa31def2ae8f048b3a" ns3:_="">
    <xsd:import namespace="06455419-021e-4141-a13b-f04228fc7f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455419-021e-4141-a13b-f04228fc7f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BD5418-E8DA-4435-ADCB-D1EECCDC01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455419-021e-4141-a13b-f04228fc7f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AB49CC-A5D4-4B5E-AA3E-99E766864FC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6455419-021e-4141-a13b-f04228fc7f3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DEC929C-34C6-4FB8-AC86-47CEE36496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17931</TotalTime>
  <Words>582</Words>
  <Application>Microsoft Office PowerPoint</Application>
  <PresentationFormat>On-screen Show (4:3)</PresentationFormat>
  <Paragraphs>97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Roboto</vt:lpstr>
      <vt:lpstr>Segoe</vt:lpstr>
      <vt:lpstr>Times New Roman</vt:lpstr>
      <vt:lpstr>Sample presentation slides(10)</vt:lpstr>
      <vt:lpstr>1_Sample presentation slides(10)</vt:lpstr>
      <vt:lpstr>PowerPoint Presentation</vt:lpstr>
      <vt:lpstr>Recent Stories</vt:lpstr>
      <vt:lpstr>SNWA’s Initial Evaporation Proposal</vt:lpstr>
      <vt:lpstr>PowerPoint Presentation</vt:lpstr>
      <vt:lpstr>Colorado River Compact Signing November 24, 1922</vt:lpstr>
      <vt:lpstr>1922 Compact and 1944 Treaty Allocations</vt:lpstr>
      <vt:lpstr>Boulder Canyon Project Act 1928</vt:lpstr>
      <vt:lpstr>Colorado River Apportionments (Million acre-feet)</vt:lpstr>
      <vt:lpstr>Estimated Lower Basin Tributary Use</vt:lpstr>
      <vt:lpstr>1963 Arizona v. California Decree</vt:lpstr>
      <vt:lpstr>1968 Basin Canyon Project Act</vt:lpstr>
      <vt:lpstr>Arizona stored over 4 MAF of Colorado River Water Underground</vt:lpstr>
      <vt:lpstr>2003:  Quantification Settlement Agreement Approved</vt:lpstr>
      <vt:lpstr>PowerPoint Presentation</vt:lpstr>
      <vt:lpstr>May 21, 2019:  Interior, 7 States Approve Colorado River Drought Contingency Plan</vt:lpstr>
      <vt:lpstr>California’s 2019 Colorado River Water Use Lowest in 70 years</vt:lpstr>
      <vt:lpstr>PowerPoint Presentation</vt:lpstr>
      <vt:lpstr>PowerPoint Presentation</vt:lpstr>
      <vt:lpstr>MWD’s Lake Mead ICS Storage Balance (E of Y)</vt:lpstr>
      <vt:lpstr>Lake Mead dropped 25 feet in 2022</vt:lpstr>
      <vt:lpstr>June 14, 2022:  Commissioner Touton Calls for 2 – 4 MAF of Water Reductions in 2023</vt:lpstr>
      <vt:lpstr>PowerPoint Presentation</vt:lpstr>
      <vt:lpstr>PowerPoint Presentation</vt:lpstr>
      <vt:lpstr>PowerPoint Presentation</vt:lpstr>
      <vt:lpstr>PowerPoint Presentation</vt:lpstr>
    </vt:vector>
  </TitlesOfParts>
  <Company>MWD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</dc:creator>
  <cp:lastModifiedBy>Hasencamp,William</cp:lastModifiedBy>
  <cp:revision>320</cp:revision>
  <cp:lastPrinted>2015-04-17T15:49:16Z</cp:lastPrinted>
  <dcterms:created xsi:type="dcterms:W3CDTF">2014-10-15T23:24:58Z</dcterms:created>
  <dcterms:modified xsi:type="dcterms:W3CDTF">2023-02-23T15:31:57Z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0x010100DC691BBF888CCF44A605E3A531C84ED6</vt:lpwstr>
  </property>
</Properties>
</file>