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36" r:id="rId1"/>
  </p:sldMasterIdLst>
  <p:notesMasterIdLst>
    <p:notesMasterId r:id="rId11"/>
  </p:notesMasterIdLst>
  <p:handoutMasterIdLst>
    <p:handoutMasterId r:id="rId12"/>
  </p:handoutMasterIdLst>
  <p:sldIdLst>
    <p:sldId id="938" r:id="rId2"/>
    <p:sldId id="912" r:id="rId3"/>
    <p:sldId id="1022" r:id="rId4"/>
    <p:sldId id="1015" r:id="rId5"/>
    <p:sldId id="1017" r:id="rId6"/>
    <p:sldId id="1018" r:id="rId7"/>
    <p:sldId id="1019" r:id="rId8"/>
    <p:sldId id="1021" r:id="rId9"/>
    <p:sldId id="102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990000"/>
    <a:srgbClr val="680023"/>
    <a:srgbClr val="990033"/>
    <a:srgbClr val="002BB4"/>
    <a:srgbClr val="001F82"/>
    <a:srgbClr val="0033CC"/>
    <a:srgbClr val="003F7E"/>
    <a:srgbClr val="0066CC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88489" autoAdjust="0"/>
  </p:normalViewPr>
  <p:slideViewPr>
    <p:cSldViewPr>
      <p:cViewPr varScale="1">
        <p:scale>
          <a:sx n="80" d="100"/>
          <a:sy n="80" d="100"/>
        </p:scale>
        <p:origin x="3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87" y="-7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8" tIns="46129" rIns="92258" bIns="4612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9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8" tIns="46129" rIns="92258" bIns="4612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8" tIns="46129" rIns="92258" bIns="4612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9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8" tIns="46129" rIns="92258" bIns="461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26E9FB-4907-4F14-A9CC-2BCE7DD85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7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258" tIns="46129" rIns="92258" bIns="461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258" tIns="46129" rIns="92258" bIns="46129" rtlCol="0"/>
          <a:lstStyle>
            <a:lvl1pPr algn="r">
              <a:defRPr sz="1200"/>
            </a:lvl1pPr>
          </a:lstStyle>
          <a:p>
            <a:fld id="{533D2C80-FA3B-4B1B-B639-AE7FF14E500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58" tIns="46129" rIns="92258" bIns="461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2258" tIns="46129" rIns="92258" bIns="461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258" tIns="46129" rIns="92258" bIns="461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258" tIns="46129" rIns="92258" bIns="46129" rtlCol="0" anchor="b"/>
          <a:lstStyle>
            <a:lvl1pPr algn="r">
              <a:defRPr sz="1200"/>
            </a:lvl1pPr>
          </a:lstStyle>
          <a:p>
            <a:fld id="{6AE10DE3-F24C-406F-AB69-6C0A9C77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9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629" indent="-174629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10DE3-F24C-406F-AB69-6C0A9C774D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55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10DE3-F24C-406F-AB69-6C0A9C774D2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095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10DE3-F24C-406F-AB69-6C0A9C774D2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10DE3-F24C-406F-AB69-6C0A9C774D2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15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10DE3-F24C-406F-AB69-6C0A9C774D2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678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10DE3-F24C-406F-AB69-6C0A9C774D24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853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10DE3-F24C-406F-AB69-6C0A9C774D2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49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10DE3-F24C-406F-AB69-6C0A9C774D2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581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10DE3-F24C-406F-AB69-6C0A9C774D24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50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BED45-448A-4826-81F5-98CB4E47DEC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Footer Placeholder 21"/>
          <p:cNvSpPr txBox="1">
            <a:spLocks/>
          </p:cNvSpPr>
          <p:nvPr userDrawn="1"/>
        </p:nvSpPr>
        <p:spPr>
          <a:xfrm>
            <a:off x="4038600" y="6400804"/>
            <a:ext cx="4154328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600" b="1" dirty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Resource Trends, Inc.</a:t>
            </a:r>
            <a:r>
              <a:rPr lang="en-US" sz="1600" dirty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1000" b="1" dirty="0">
                <a:solidFill>
                  <a:prstClr val="black"/>
                </a:solidFill>
              </a:rPr>
              <a:t>Branding </a:t>
            </a:r>
            <a:r>
              <a:rPr lang="en-US" sz="1000" b="1" dirty="0">
                <a:solidFill>
                  <a:prstClr val="black"/>
                </a:solidFill>
                <a:sym typeface="Symbol"/>
              </a:rPr>
              <a:t></a:t>
            </a:r>
            <a:r>
              <a:rPr lang="en-US" sz="1000" b="1" dirty="0">
                <a:solidFill>
                  <a:prstClr val="black"/>
                </a:solidFill>
              </a:rPr>
              <a:t> Communications </a:t>
            </a:r>
            <a:r>
              <a:rPr lang="en-US" sz="1000" b="1" dirty="0">
                <a:solidFill>
                  <a:prstClr val="black"/>
                </a:solidFill>
                <a:sym typeface="Symbol"/>
              </a:rPr>
              <a:t></a:t>
            </a:r>
            <a:r>
              <a:rPr lang="en-US" sz="1000" b="1" dirty="0">
                <a:solidFill>
                  <a:prstClr val="black"/>
                </a:solidFill>
              </a:rPr>
              <a:t> Investment	</a:t>
            </a:r>
            <a:endParaRPr lang="en-US" sz="1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0" y="6026406"/>
            <a:ext cx="9144000" cy="838682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hangingPunct="1"/>
              <a:endParaRPr lang="en-US" sz="2800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54C0C4D-D0C2-42E5-8F3C-F223F88F70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21"/>
          <p:cNvSpPr txBox="1">
            <a:spLocks/>
          </p:cNvSpPr>
          <p:nvPr userDrawn="1"/>
        </p:nvSpPr>
        <p:spPr>
          <a:xfrm>
            <a:off x="6317239" y="5529908"/>
            <a:ext cx="3131563" cy="566092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600" b="1" dirty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Resource Trends, Inc.</a:t>
            </a:r>
            <a:r>
              <a:rPr lang="en-US" sz="1600" dirty="0">
                <a:solidFill>
                  <a:srgbClr val="680014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1000" b="1" dirty="0">
                <a:solidFill>
                  <a:prstClr val="black"/>
                </a:solidFill>
              </a:rPr>
              <a:t>Branding </a:t>
            </a:r>
            <a:r>
              <a:rPr lang="en-US" sz="1000" b="1" dirty="0">
                <a:solidFill>
                  <a:prstClr val="black"/>
                </a:solidFill>
                <a:sym typeface="Symbol"/>
              </a:rPr>
              <a:t></a:t>
            </a:r>
            <a:r>
              <a:rPr lang="en-US" sz="1000" b="1" dirty="0">
                <a:solidFill>
                  <a:prstClr val="black"/>
                </a:solidFill>
              </a:rPr>
              <a:t> Communications </a:t>
            </a:r>
            <a:r>
              <a:rPr lang="en-US" sz="1000" b="1" dirty="0">
                <a:solidFill>
                  <a:prstClr val="black"/>
                </a:solidFill>
                <a:sym typeface="Symbol"/>
              </a:rPr>
              <a:t></a:t>
            </a:r>
            <a:r>
              <a:rPr lang="en-US" sz="1000" b="1" dirty="0">
                <a:solidFill>
                  <a:prstClr val="black"/>
                </a:solidFill>
              </a:rPr>
              <a:t> Investment	</a:t>
            </a:r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33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hangingPunct="1"/>
            <a:endParaRPr lang="en-US" sz="280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2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14800" y="6492879"/>
            <a:ext cx="4154328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l">
              <a:defRPr/>
            </a:pPr>
            <a:r>
              <a:rPr lang="en-US" sz="1600" b="1" dirty="0">
                <a:solidFill>
                  <a:srgbClr val="600012"/>
                </a:solidFill>
                <a:latin typeface="Times New Roman" pitchFamily="18" charset="0"/>
                <a:cs typeface="Times New Roman" pitchFamily="18" charset="0"/>
              </a:rPr>
              <a:t>Resource Trends, Inc.</a:t>
            </a:r>
            <a:r>
              <a:rPr lang="en-US" sz="1600" dirty="0">
                <a:solidFill>
                  <a:srgbClr val="60001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b="1" dirty="0">
                <a:solidFill>
                  <a:prstClr val="black"/>
                </a:solidFill>
              </a:rPr>
              <a:t>Branding </a:t>
            </a:r>
            <a:r>
              <a:rPr lang="en-US" b="1" dirty="0">
                <a:solidFill>
                  <a:prstClr val="black"/>
                </a:solidFill>
                <a:sym typeface="Symbol"/>
              </a:rPr>
              <a:t></a:t>
            </a:r>
            <a:r>
              <a:rPr lang="en-US" b="1" dirty="0">
                <a:solidFill>
                  <a:prstClr val="black"/>
                </a:solidFill>
              </a:rPr>
              <a:t> Communications </a:t>
            </a:r>
            <a:r>
              <a:rPr lang="en-US" b="1" dirty="0">
                <a:solidFill>
                  <a:prstClr val="black"/>
                </a:solidFill>
                <a:sym typeface="Symbol"/>
              </a:rPr>
              <a:t></a:t>
            </a:r>
            <a:r>
              <a:rPr lang="en-US" b="1" dirty="0">
                <a:solidFill>
                  <a:prstClr val="black"/>
                </a:solidFill>
              </a:rPr>
              <a:t> Investment	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8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6A2F574-5D16-42AE-AC10-80AEEC6FA8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7" r:id="rId1"/>
    <p:sldLayoutId id="2147485058" r:id="rId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57200"/>
            <a:ext cx="8458200" cy="3886200"/>
          </a:xfrm>
        </p:spPr>
        <p:txBody>
          <a:bodyPr>
            <a:noAutofit/>
          </a:bodyPr>
          <a:lstStyle/>
          <a:p>
            <a:pPr marR="0" algn="ctr">
              <a:lnSpc>
                <a:spcPct val="120000"/>
              </a:lnSpc>
              <a:spcBef>
                <a:spcPts val="0"/>
              </a:spcBef>
            </a:pP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Climate Change and Supply Reliability in California</a:t>
            </a:r>
            <a:endParaRPr lang="en-US" sz="3600" b="1" dirty="0">
              <a:solidFill>
                <a:schemeClr val="tx1"/>
              </a:solidFill>
            </a:endParaRPr>
          </a:p>
          <a:p>
            <a:pPr marR="0" algn="ctr">
              <a:lnSpc>
                <a:spcPct val="120000"/>
              </a:lnSpc>
              <a:spcBef>
                <a:spcPts val="0"/>
              </a:spcBef>
            </a:pPr>
            <a:endParaRPr lang="en-US" sz="800" b="1" dirty="0">
              <a:solidFill>
                <a:schemeClr val="tx1"/>
              </a:solidFill>
            </a:endParaRPr>
          </a:p>
          <a:p>
            <a:pPr marR="0" algn="ctr">
              <a:lnSpc>
                <a:spcPct val="120000"/>
              </a:lnSpc>
              <a:spcBef>
                <a:spcPts val="0"/>
              </a:spcBef>
            </a:pPr>
            <a:endParaRPr lang="en-US" sz="800" b="1" dirty="0">
              <a:solidFill>
                <a:schemeClr val="tx1"/>
              </a:solidFill>
            </a:endParaRPr>
          </a:p>
          <a:p>
            <a:pPr marR="0" algn="ctr">
              <a:lnSpc>
                <a:spcPct val="120000"/>
              </a:lnSpc>
              <a:spcBef>
                <a:spcPts val="0"/>
              </a:spcBef>
            </a:pPr>
            <a:r>
              <a:rPr lang="en-US" sz="3000" b="1" dirty="0">
                <a:solidFill>
                  <a:schemeClr val="tx1"/>
                </a:solidFill>
              </a:rPr>
              <a:t>Is the Drum Beating?</a:t>
            </a:r>
          </a:p>
          <a:p>
            <a:pPr marR="0" algn="ctr">
              <a:lnSpc>
                <a:spcPct val="120000"/>
              </a:lnSpc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</a:endParaRPr>
          </a:p>
          <a:p>
            <a:pPr marR="0" algn="ctr">
              <a:lnSpc>
                <a:spcPct val="120000"/>
              </a:lnSpc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4DF14C-8C11-0C1A-4D18-502D35B57D16}"/>
              </a:ext>
            </a:extLst>
          </p:cNvPr>
          <p:cNvSpPr txBox="1"/>
          <p:nvPr/>
        </p:nvSpPr>
        <p:spPr>
          <a:xfrm>
            <a:off x="323594" y="5257800"/>
            <a:ext cx="4248406" cy="76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algn="ctr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</a:rPr>
              <a:t>Urban Water Institute Conference</a:t>
            </a:r>
          </a:p>
          <a:p>
            <a:pPr marR="0" algn="ctr">
              <a:lnSpc>
                <a:spcPct val="120000"/>
              </a:lnSpc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</a:rPr>
              <a:t>February 22, 2023</a:t>
            </a:r>
            <a:endParaRPr lang="en-US" sz="1800" dirty="0"/>
          </a:p>
        </p:txBody>
      </p:sp>
      <p:pic>
        <p:nvPicPr>
          <p:cNvPr id="5" name="Picture 4" descr="A picture containing wall, brick, paving&#10;&#10;Description automatically generated">
            <a:extLst>
              <a:ext uri="{FF2B5EF4-FFF2-40B4-BE49-F238E27FC236}">
                <a16:creationId xmlns:a16="http://schemas.microsoft.com/office/drawing/2014/main" id="{6607B2D8-088F-C9D2-4A00-AEAD04C3EE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427" y="2971800"/>
            <a:ext cx="2419573" cy="161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23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1143000"/>
            <a:ext cx="8610600" cy="43434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200" b="1" dirty="0"/>
              <a:t>California is the 5</a:t>
            </a:r>
            <a:r>
              <a:rPr lang="en-US" sz="2200" b="1" baseline="30000" dirty="0"/>
              <a:t>th</a:t>
            </a:r>
            <a:r>
              <a:rPr lang="en-US" sz="2200" b="1" dirty="0"/>
              <a:t> Largest Economy in the </a:t>
            </a:r>
            <a:r>
              <a:rPr lang="en-US" sz="2200" b="1" u="sng" dirty="0"/>
              <a:t>World</a:t>
            </a:r>
            <a:endParaRPr lang="en-US" sz="2200" b="1" dirty="0"/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200" b="1" dirty="0"/>
              <a:t>Role and Brand of Infrastructure in California’s Water</a:t>
            </a:r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200" b="1" dirty="0"/>
              <a:t>We’re All Connected By Water</a:t>
            </a:r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200" b="1" dirty="0"/>
              <a:t>Scarcity, or Appropriate Investment?</a:t>
            </a:r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200" b="1" dirty="0"/>
              <a:t>Underinvestment - Farming and Environmental Water</a:t>
            </a:r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200" b="1" dirty="0"/>
              <a:t>Scarcity, Zero-Sum Thinking, and Conflict</a:t>
            </a:r>
          </a:p>
        </p:txBody>
      </p:sp>
      <p:pic>
        <p:nvPicPr>
          <p:cNvPr id="3" name="Picture 2" descr="A close-up of a spoon&#10;&#10;Description automatically generated with low confidence">
            <a:extLst>
              <a:ext uri="{FF2B5EF4-FFF2-40B4-BE49-F238E27FC236}">
                <a16:creationId xmlns:a16="http://schemas.microsoft.com/office/drawing/2014/main" id="{27119EE8-6B30-420C-9795-C8C890AA9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302" y="5029200"/>
            <a:ext cx="2500238" cy="1418318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E5844DAC-EEAB-C1F6-2E04-7117A8ED2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380" y="0"/>
            <a:ext cx="8534400" cy="10795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/>
              <a:t>Major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92831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219200"/>
            <a:ext cx="8610600" cy="42672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4200"/>
              </a:spcAft>
            </a:pPr>
            <a:r>
              <a:rPr lang="en-US" sz="2200" b="1" dirty="0"/>
              <a:t>The Scale of the Problem</a:t>
            </a:r>
          </a:p>
          <a:p>
            <a:pPr>
              <a:spcBef>
                <a:spcPct val="0"/>
              </a:spcBef>
              <a:spcAft>
                <a:spcPts val="4200"/>
              </a:spcAft>
            </a:pPr>
            <a:r>
              <a:rPr lang="en-US" sz="2200" b="1" dirty="0"/>
              <a:t>Uncertainty and Risk Tolerance</a:t>
            </a:r>
          </a:p>
          <a:p>
            <a:pPr>
              <a:spcBef>
                <a:spcPct val="0"/>
              </a:spcBef>
              <a:spcAft>
                <a:spcPts val="4200"/>
              </a:spcAft>
            </a:pPr>
            <a:r>
              <a:rPr lang="en-US" sz="2200" b="1" dirty="0"/>
              <a:t>Thinking 20 Years Ahead - Urban, Farming, Enviro Needs</a:t>
            </a:r>
          </a:p>
          <a:p>
            <a:pPr>
              <a:spcBef>
                <a:spcPct val="0"/>
              </a:spcBef>
              <a:spcAft>
                <a:spcPts val="4200"/>
              </a:spcAft>
            </a:pPr>
            <a:r>
              <a:rPr lang="en-US" sz="2200" b="1" dirty="0"/>
              <a:t>Water as a Human Right – Access and “Affordability”</a:t>
            </a:r>
          </a:p>
          <a:p>
            <a:pPr>
              <a:spcBef>
                <a:spcPct val="0"/>
              </a:spcBef>
              <a:spcAft>
                <a:spcPts val="4200"/>
              </a:spcAft>
            </a:pPr>
            <a:r>
              <a:rPr lang="en-US" sz="2200" b="1" dirty="0"/>
              <a:t>Prepared for Climate Change Disruption?</a:t>
            </a:r>
          </a:p>
        </p:txBody>
      </p:sp>
      <p:pic>
        <p:nvPicPr>
          <p:cNvPr id="3" name="Picture 2" descr="A close-up of a spoon&#10;&#10;Description automatically generated with low confidence">
            <a:extLst>
              <a:ext uri="{FF2B5EF4-FFF2-40B4-BE49-F238E27FC236}">
                <a16:creationId xmlns:a16="http://schemas.microsoft.com/office/drawing/2014/main" id="{27119EE8-6B30-420C-9795-C8C890AA9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758342"/>
            <a:ext cx="2430780" cy="1378916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E5844DAC-EEAB-C1F6-2E04-7117A8ED2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380" y="0"/>
            <a:ext cx="8534400" cy="10795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/>
              <a:t>Major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4054536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41300" y="1295400"/>
            <a:ext cx="8610600" cy="51054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2500"/>
              </a:spcAft>
            </a:pPr>
            <a:r>
              <a:rPr lang="en-US" sz="2100" b="1" dirty="0"/>
              <a:t>Global Warming = Average Temp. Rise</a:t>
            </a:r>
          </a:p>
          <a:p>
            <a:pPr>
              <a:spcBef>
                <a:spcPct val="0"/>
              </a:spcBef>
              <a:spcAft>
                <a:spcPts val="2500"/>
              </a:spcAft>
            </a:pPr>
            <a:r>
              <a:rPr lang="en-US" sz="2100" b="1" dirty="0"/>
              <a:t>Climate Change = Extremes</a:t>
            </a:r>
          </a:p>
          <a:p>
            <a:pPr>
              <a:spcBef>
                <a:spcPct val="0"/>
              </a:spcBef>
              <a:spcAft>
                <a:spcPts val="2500"/>
              </a:spcAft>
            </a:pPr>
            <a:r>
              <a:rPr lang="en-US" sz="2100" b="1" dirty="0"/>
              <a:t>Snowpack Changes – Decline, Runoff Yield and Timing</a:t>
            </a:r>
          </a:p>
          <a:p>
            <a:pPr>
              <a:spcBef>
                <a:spcPct val="0"/>
              </a:spcBef>
              <a:spcAft>
                <a:spcPts val="2500"/>
              </a:spcAft>
            </a:pPr>
            <a:r>
              <a:rPr lang="en-US" sz="2100" b="1" dirty="0"/>
              <a:t>Intense Precipitation Events, and Seasons</a:t>
            </a:r>
          </a:p>
          <a:p>
            <a:pPr>
              <a:spcBef>
                <a:spcPct val="0"/>
              </a:spcBef>
              <a:spcAft>
                <a:spcPts val="2500"/>
              </a:spcAft>
            </a:pPr>
            <a:r>
              <a:rPr lang="en-US" sz="2100" b="1" dirty="0"/>
              <a:t>Intense, Multi-Year Dry Periods</a:t>
            </a:r>
          </a:p>
          <a:p>
            <a:pPr>
              <a:spcBef>
                <a:spcPct val="0"/>
              </a:spcBef>
              <a:spcAft>
                <a:spcPts val="2500"/>
              </a:spcAft>
            </a:pPr>
            <a:r>
              <a:rPr lang="en-US" sz="2400" b="1" u="sng" dirty="0"/>
              <a:t>Decreasing Infrastructure Effectiveness</a:t>
            </a:r>
          </a:p>
          <a:p>
            <a:pPr>
              <a:spcBef>
                <a:spcPct val="0"/>
              </a:spcBef>
              <a:spcAft>
                <a:spcPts val="2500"/>
              </a:spcAft>
            </a:pPr>
            <a:r>
              <a:rPr lang="en-US" sz="2100" b="1" dirty="0"/>
              <a:t>The Need – Increased Resiliency to the Extremes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5900"/>
            <a:ext cx="8534400" cy="9271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/>
              <a:t>Climate Change and Infrastructure</a:t>
            </a:r>
          </a:p>
        </p:txBody>
      </p:sp>
      <p:pic>
        <p:nvPicPr>
          <p:cNvPr id="2" name="Picture 1" descr="A picture containing text, nature&#10;&#10;Description automatically generated">
            <a:extLst>
              <a:ext uri="{FF2B5EF4-FFF2-40B4-BE49-F238E27FC236}">
                <a16:creationId xmlns:a16="http://schemas.microsoft.com/office/drawing/2014/main" id="{6145BBC8-C3C5-E0A3-EAD3-60FA7EBC04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220" y="1143000"/>
            <a:ext cx="2349500" cy="11558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231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200400" y="5486400"/>
            <a:ext cx="4343400" cy="762000"/>
          </a:xfrm>
        </p:spPr>
        <p:txBody>
          <a:bodyPr>
            <a:normAutofit/>
          </a:bodyPr>
          <a:lstStyle/>
          <a:p>
            <a:pPr marL="109728" indent="0" algn="ctr">
              <a:spcBef>
                <a:spcPct val="0"/>
              </a:spcBef>
              <a:spcAft>
                <a:spcPts val="300"/>
              </a:spcAft>
              <a:buNone/>
            </a:pPr>
            <a:r>
              <a:rPr lang="en-US" sz="1800" b="1" dirty="0"/>
              <a:t>Urban – 8maf         Farming 32maf</a:t>
            </a:r>
          </a:p>
          <a:p>
            <a:pPr marL="109728" indent="0" algn="ctr">
              <a:spcBef>
                <a:spcPct val="0"/>
              </a:spcBef>
              <a:spcAft>
                <a:spcPts val="300"/>
              </a:spcAft>
              <a:buNone/>
            </a:pPr>
            <a:r>
              <a:rPr lang="en-US" sz="1800" b="1" dirty="0"/>
              <a:t>Environment – 40maf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6682BE-1094-BDB6-D3B0-67B00101C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6200"/>
            <a:ext cx="7391400" cy="52532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9A17DA73-2B5F-BED3-2F3B-C2AD9CAEDA97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4725430"/>
            <a:ext cx="2362200" cy="76097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 fontAlgn="auto">
              <a:spcBef>
                <a:spcPct val="0"/>
              </a:spcBef>
              <a:spcAft>
                <a:spcPts val="300"/>
              </a:spcAft>
              <a:buFont typeface="Wingdings 3"/>
              <a:buNone/>
            </a:pPr>
            <a:r>
              <a:rPr lang="en-US" sz="1800" b="1" dirty="0"/>
              <a:t>Groundwater Use</a:t>
            </a:r>
          </a:p>
          <a:p>
            <a:pPr marL="109728" indent="0" algn="ctr" fontAlgn="auto">
              <a:spcBef>
                <a:spcPct val="0"/>
              </a:spcBef>
              <a:spcAft>
                <a:spcPts val="300"/>
              </a:spcAft>
              <a:buFont typeface="Wingdings 3"/>
              <a:buNone/>
            </a:pPr>
            <a:r>
              <a:rPr lang="en-US" sz="1800" b="1" dirty="0"/>
              <a:t>16maf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FF4228-7681-C146-49EB-CCFC43550399}"/>
              </a:ext>
            </a:extLst>
          </p:cNvPr>
          <p:cNvSpPr txBox="1"/>
          <p:nvPr/>
        </p:nvSpPr>
        <p:spPr>
          <a:xfrm>
            <a:off x="3555604" y="911423"/>
            <a:ext cx="12410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b="1" dirty="0">
                <a:solidFill>
                  <a:schemeClr val="bg1">
                    <a:lumMod val="50000"/>
                  </a:schemeClr>
                </a:solidFill>
              </a:rPr>
              <a:t>Source: PPIC</a:t>
            </a:r>
          </a:p>
        </p:txBody>
      </p:sp>
    </p:spTree>
    <p:extLst>
      <p:ext uri="{BB962C8B-B14F-4D97-AF65-F5344CB8AC3E}">
        <p14:creationId xmlns:p14="http://schemas.microsoft.com/office/powerpoint/2010/main" val="98563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10600" cy="43434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000" b="1" dirty="0"/>
              <a:t>Supplies ≠ Storage       Achieving Scale Requires Storage</a:t>
            </a:r>
          </a:p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000" b="1" dirty="0"/>
              <a:t>Our Major Asset – </a:t>
            </a:r>
            <a:r>
              <a:rPr lang="en-US" sz="2000" b="1" u="sng" dirty="0"/>
              <a:t>40maf Drought Resiliency Storage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en-US" sz="2000" b="1" dirty="0"/>
              <a:t>50% Increase in Resiliency </a:t>
            </a:r>
          </a:p>
          <a:p>
            <a:pPr lvl="1">
              <a:spcBef>
                <a:spcPct val="0"/>
              </a:spcBef>
              <a:spcAft>
                <a:spcPts val="1800"/>
              </a:spcAft>
            </a:pPr>
            <a:r>
              <a:rPr lang="en-US" sz="1700" dirty="0"/>
              <a:t>2 More Years to 2018-2022 Pattern       </a:t>
            </a:r>
            <a:r>
              <a:rPr lang="en-US" sz="1700" u="sng" dirty="0"/>
              <a:t>In 20 Years…Risk Tolerance?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en-US" sz="2000" b="1" dirty="0"/>
              <a:t>Unsustainable Assets</a:t>
            </a:r>
          </a:p>
          <a:p>
            <a:pPr lvl="1">
              <a:spcBef>
                <a:spcPct val="0"/>
              </a:spcBef>
              <a:spcAft>
                <a:spcPts val="2400"/>
              </a:spcAft>
            </a:pPr>
            <a:r>
              <a:rPr lang="en-US" sz="1700" dirty="0"/>
              <a:t>G/W Overdraft – 4maf/year..??     CO River Decline – 2maf/year…??</a:t>
            </a:r>
          </a:p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000" b="1" dirty="0"/>
              <a:t>Scale of Problem - 25 to 35maf of Stored Water</a:t>
            </a:r>
          </a:p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000" b="1" u="sng" dirty="0"/>
              <a:t>Farming and Enviro Water Needs?     20 Years From Now?</a:t>
            </a:r>
            <a:endParaRPr lang="en-US" sz="2000" u="sng" dirty="0"/>
          </a:p>
          <a:p>
            <a:pPr lvl="1"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5900"/>
            <a:ext cx="8534400" cy="10795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/>
              <a:t>A Resiliency Approach</a:t>
            </a:r>
            <a:br>
              <a:rPr lang="en-US" sz="4200" dirty="0"/>
            </a:br>
            <a:r>
              <a:rPr lang="en-US" sz="2200" dirty="0"/>
              <a:t>Establishing the </a:t>
            </a:r>
            <a:r>
              <a:rPr lang="en-US" sz="2200" u="sng" dirty="0"/>
              <a:t>Scale</a:t>
            </a:r>
            <a:r>
              <a:rPr lang="en-US" sz="2200" dirty="0"/>
              <a:t> of the Problem</a:t>
            </a:r>
          </a:p>
        </p:txBody>
      </p:sp>
      <p:pic>
        <p:nvPicPr>
          <p:cNvPr id="4" name="Picture 3" descr="A picture containing ground, plant&#10;&#10;Description automatically generated">
            <a:extLst>
              <a:ext uri="{FF2B5EF4-FFF2-40B4-BE49-F238E27FC236}">
                <a16:creationId xmlns:a16="http://schemas.microsoft.com/office/drawing/2014/main" id="{1B13B488-C5F1-8BF7-CB47-63A22A46AF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91899"/>
            <a:ext cx="1554480" cy="117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07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1524000"/>
            <a:ext cx="8610600" cy="51054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100" b="1" dirty="0"/>
              <a:t>Appropriate Investment in Urban, Farming, Environment</a:t>
            </a:r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100" b="1" dirty="0"/>
              <a:t>Addresses the Scale of the Problem</a:t>
            </a:r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100" b="1" dirty="0"/>
              <a:t>Integrated Thinking, Efficient Investments</a:t>
            </a:r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100" b="1" dirty="0"/>
              <a:t>Near-Term Urban Reliability, Water as a Human Right</a:t>
            </a:r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100" b="1" dirty="0"/>
              <a:t>Much Larger Investments in Farming, Environmental Water</a:t>
            </a:r>
          </a:p>
          <a:p>
            <a:pPr>
              <a:spcBef>
                <a:spcPct val="0"/>
              </a:spcBef>
              <a:spcAft>
                <a:spcPts val="3000"/>
              </a:spcAft>
            </a:pPr>
            <a:r>
              <a:rPr lang="en-US" sz="2400" b="1" u="sng" dirty="0"/>
              <a:t>G/W Storage and Replenishment, Conveyance</a:t>
            </a:r>
          </a:p>
          <a:p>
            <a:pPr>
              <a:spcBef>
                <a:spcPct val="0"/>
              </a:spcBef>
            </a:pPr>
            <a:endParaRPr lang="en-US" sz="2200" b="1" u="sng" dirty="0"/>
          </a:p>
          <a:p>
            <a:pPr>
              <a:spcBef>
                <a:spcPct val="0"/>
              </a:spcBef>
            </a:pPr>
            <a:endParaRPr lang="en-US" sz="2200" u="sng" dirty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endParaRPr lang="en-US" sz="2000" dirty="0"/>
          </a:p>
          <a:p>
            <a:pPr lvl="1"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079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/>
              <a:t>A Generational Investment</a:t>
            </a:r>
            <a:br>
              <a:rPr lang="en-US" sz="4000" dirty="0"/>
            </a:br>
            <a:r>
              <a:rPr lang="en-US" sz="2400" dirty="0"/>
              <a:t>$200 Billion Over 20 Years?</a:t>
            </a:r>
            <a:r>
              <a:rPr lang="en-US" sz="2700" dirty="0"/>
              <a:t>   </a:t>
            </a:r>
            <a:r>
              <a:rPr lang="en-US" sz="2200" dirty="0"/>
              <a:t>(0.3% GDP)</a:t>
            </a:r>
          </a:p>
        </p:txBody>
      </p:sp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DBA4F4-CA60-4BB2-C8B5-E6BC2542A3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133600"/>
            <a:ext cx="1671637" cy="133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10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08280" y="1371600"/>
            <a:ext cx="8610600" cy="45720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100" b="1" dirty="0"/>
              <a:t>Continued Under-Investment, Scarcity, and Conflict</a:t>
            </a:r>
          </a:p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100" b="1" dirty="0"/>
              <a:t>Under-Investment in Backbone…Inefficient Investments</a:t>
            </a:r>
          </a:p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100" b="1" dirty="0"/>
              <a:t>15-20 Years of Urban Water Scarcity</a:t>
            </a:r>
          </a:p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100" b="1" dirty="0"/>
              <a:t>Larger Declines in Farming…Impacting Other Uses</a:t>
            </a:r>
          </a:p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100" b="1" dirty="0"/>
              <a:t>Expensive Urban Investments…Higher Rate Increases</a:t>
            </a:r>
          </a:p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100" b="1" dirty="0"/>
              <a:t>Unsatisfactory Environmental Mitigation, and </a:t>
            </a:r>
            <a:r>
              <a:rPr lang="en-US" sz="2100" b="1" u="sng" dirty="0"/>
              <a:t>Adaptation</a:t>
            </a:r>
          </a:p>
          <a:p>
            <a:pPr>
              <a:spcBef>
                <a:spcPct val="0"/>
              </a:spcBef>
              <a:spcAft>
                <a:spcPts val="2400"/>
              </a:spcAft>
            </a:pPr>
            <a:r>
              <a:rPr lang="en-US" sz="2100" b="1" dirty="0"/>
              <a:t>Relatively Low Levels of State and Federal Funding</a:t>
            </a:r>
            <a:endParaRPr lang="en-US" sz="2100" b="1" u="sng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15900"/>
            <a:ext cx="7391400" cy="10795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/>
              <a:t>Things to Avoid - Risks</a:t>
            </a:r>
          </a:p>
        </p:txBody>
      </p:sp>
      <p:pic>
        <p:nvPicPr>
          <p:cNvPr id="4" name="Picture 3" descr="A picture containing text, device, gauge, clipart&#10;&#10;Description automatically generated">
            <a:extLst>
              <a:ext uri="{FF2B5EF4-FFF2-40B4-BE49-F238E27FC236}">
                <a16:creationId xmlns:a16="http://schemas.microsoft.com/office/drawing/2014/main" id="{22FCD44F-B01D-67B6-19A1-F9B7E7025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33680"/>
            <a:ext cx="1614198" cy="90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24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09886"/>
            <a:ext cx="8610600" cy="51054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2200"/>
              </a:spcAft>
            </a:pPr>
            <a:r>
              <a:rPr lang="en-US" sz="2100" b="1" dirty="0"/>
              <a:t>Efficiency of Our Investments – Local vs. Backbone</a:t>
            </a:r>
          </a:p>
          <a:p>
            <a:pPr>
              <a:spcBef>
                <a:spcPct val="0"/>
              </a:spcBef>
              <a:spcAft>
                <a:spcPts val="2200"/>
              </a:spcAft>
            </a:pPr>
            <a:r>
              <a:rPr lang="en-US" sz="2100" b="1" dirty="0"/>
              <a:t>Collaborating with Stakeholders, Political Will</a:t>
            </a:r>
          </a:p>
          <a:p>
            <a:pPr>
              <a:spcBef>
                <a:spcPts val="300"/>
              </a:spcBef>
              <a:spcAft>
                <a:spcPts val="2200"/>
              </a:spcAft>
            </a:pPr>
            <a:r>
              <a:rPr lang="en-US" sz="2100" b="1" dirty="0"/>
              <a:t>Parallels to Clean Water Act, Initial Investments in CA Water Infrastructure, CA Education System…</a:t>
            </a:r>
          </a:p>
          <a:p>
            <a:pPr>
              <a:spcBef>
                <a:spcPct val="0"/>
              </a:spcBef>
              <a:spcAft>
                <a:spcPts val="2200"/>
              </a:spcAft>
            </a:pPr>
            <a:r>
              <a:rPr lang="en-US" sz="2100" b="1" dirty="0"/>
              <a:t>Potential for Storing Deluge Water?</a:t>
            </a:r>
          </a:p>
          <a:p>
            <a:pPr>
              <a:spcBef>
                <a:spcPct val="0"/>
              </a:spcBef>
              <a:spcAft>
                <a:spcPts val="2200"/>
              </a:spcAft>
            </a:pPr>
            <a:r>
              <a:rPr lang="en-US" sz="2100" b="1" dirty="0"/>
              <a:t>Optimum Environmental Investments?</a:t>
            </a:r>
          </a:p>
          <a:p>
            <a:pPr>
              <a:spcBef>
                <a:spcPct val="0"/>
              </a:spcBef>
              <a:spcAft>
                <a:spcPts val="2200"/>
              </a:spcAft>
            </a:pPr>
            <a:r>
              <a:rPr lang="en-US" sz="2400" b="1" u="sng" dirty="0"/>
              <a:t>Ability to Invest and Build Fast Enough?</a:t>
            </a:r>
          </a:p>
          <a:p>
            <a:pPr>
              <a:spcBef>
                <a:spcPct val="0"/>
              </a:spcBef>
              <a:spcAft>
                <a:spcPts val="2200"/>
              </a:spcAft>
            </a:pPr>
            <a:r>
              <a:rPr lang="en-US" sz="2100" b="1" dirty="0"/>
              <a:t>Disruption – Trust in Water Sector and Government</a:t>
            </a:r>
          </a:p>
          <a:p>
            <a:pPr>
              <a:spcBef>
                <a:spcPct val="0"/>
              </a:spcBef>
            </a:pPr>
            <a:endParaRPr lang="en-US" sz="2200" b="1" u="sng" dirty="0"/>
          </a:p>
          <a:p>
            <a:pPr>
              <a:spcBef>
                <a:spcPct val="0"/>
              </a:spcBef>
            </a:pPr>
            <a:endParaRPr lang="en-US" sz="2200" u="sng" dirty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endParaRPr lang="en-US" sz="2000" dirty="0"/>
          </a:p>
          <a:p>
            <a:pPr lvl="1"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30386"/>
            <a:ext cx="8191500" cy="1079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/>
              <a:t>Other Considerations, Questions</a:t>
            </a:r>
            <a:endParaRPr lang="en-US" sz="2700" dirty="0"/>
          </a:p>
        </p:txBody>
      </p:sp>
      <p:pic>
        <p:nvPicPr>
          <p:cNvPr id="3" name="Picture 2" descr="A picture containing transport, wheel&#10;&#10;Description automatically generated">
            <a:extLst>
              <a:ext uri="{FF2B5EF4-FFF2-40B4-BE49-F238E27FC236}">
                <a16:creationId xmlns:a16="http://schemas.microsoft.com/office/drawing/2014/main" id="{9218F3AE-5DB7-F7C7-8922-9B9B240237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200400"/>
            <a:ext cx="2003007" cy="100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6443</TotalTime>
  <Words>430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4_Concourse</vt:lpstr>
      <vt:lpstr>PowerPoint Presentation</vt:lpstr>
      <vt:lpstr>Major Considerations</vt:lpstr>
      <vt:lpstr>Major Considerations</vt:lpstr>
      <vt:lpstr>Climate Change and Infrastructure</vt:lpstr>
      <vt:lpstr>PowerPoint Presentation</vt:lpstr>
      <vt:lpstr>A Resiliency Approach Establishing the Scale of the Problem</vt:lpstr>
      <vt:lpstr>A Generational Investment $200 Billion Over 20 Years?   (0.3% GDP)</vt:lpstr>
      <vt:lpstr>Things to Avoid - Risks</vt:lpstr>
      <vt:lpstr>Other Considerations,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for Managing Indirect Potable Reuse</dc:title>
  <dc:creator>John Ruetten</dc:creator>
  <cp:lastModifiedBy>Marissa Cordero</cp:lastModifiedBy>
  <cp:revision>2927</cp:revision>
  <cp:lastPrinted>2020-05-02T15:55:35Z</cp:lastPrinted>
  <dcterms:created xsi:type="dcterms:W3CDTF">2006-08-08T02:26:14Z</dcterms:created>
  <dcterms:modified xsi:type="dcterms:W3CDTF">2023-02-21T19:48:39Z</dcterms:modified>
</cp:coreProperties>
</file>