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2" r:id="rId7"/>
    <p:sldId id="263" r:id="rId8"/>
    <p:sldId id="265" r:id="rId9"/>
    <p:sldId id="267" r:id="rId10"/>
    <p:sldId id="268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5EEF-65AF-5C84-A790-E78B76667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7D664-0C9A-7548-FBF5-FDEA00395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DE3CA-9700-2271-E32E-5BBAEFB2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BC93A-34F6-A314-3C7D-EEA03DD0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F03BC-3855-84B3-12C3-5F60830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1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EBC01-AA10-90E6-B189-96A623E0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1F6DD5-53BE-1AAF-3EFE-E5FC09097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655EE-346B-7426-3E76-E67E0ECB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B96E2-6F26-9464-1857-A7E6F580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96727-0D36-6906-DC03-41A01551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A7B30-7F34-3C5A-F169-1331F3638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3258B-F6AD-3BEC-E57D-3F1B5D83D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2C2DD-FE2D-5525-2CC0-BB771278A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BC37-2981-CD87-12F5-AFB9C39D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2995-A9B8-BD27-18F3-036228E9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2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74BD-05D8-712D-C317-E7C1025D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E625D-00BD-FFC8-4EB8-78F30337B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A7F2A-38CC-564F-2BA4-8AEF7CA4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B5C4E-E416-4F10-A3F3-C58116B6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2E8AA-36DE-43B5-7EE3-A48C2F08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D0AD-4B39-7D5D-2ACA-2CF111F6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7499B-51F8-11A0-035E-C29D79650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F6822-1CF7-D2D5-582D-088AA53F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8BE32-E9F1-6C34-E572-5D6048D0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446A8-7227-F47A-AD39-8C6261F8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B65E-A9D7-4D8B-58A4-E05BFDA7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051C6-03B1-33CA-0619-151DD816E3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0E97F-CE2C-E244-C19E-53952E071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9C3E8-0EFF-1BB6-5983-E8E4484B6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34175-E763-5AFF-3C67-37945ACB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68D75-90FC-5653-99D9-3728E545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8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EDB8-DA15-A127-D1C4-75417E30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9BCD4-6F49-FABE-8B05-198599618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D92-CB96-DE67-C373-6471995E2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1A52A-91CB-8D73-8436-6410DFC56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3D3EBD-94E3-83DE-46F3-4962ED695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750CBE-7E5C-94AA-751C-5C488781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24DD1-2CC4-FB5D-5F54-6318BE3E6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05B9F-0062-B31C-23EE-6861EE1E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5C79D-FBE0-5168-E1F2-9884B99D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6A27A-8D1C-0E77-3EC5-EC6D1507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0825-0C06-943C-A881-0E3CBC5C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92FC24-F3D6-6CD2-B381-EA0DED28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8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F3813-FFA6-88B9-9C45-1A6D1F3A2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46350-1BAA-5F6F-896C-C775FA8D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7647E-EE21-E7BA-72AF-F9AA79C9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8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CDEE9-D7E9-E62A-C4F3-FD5B2E90A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C090F-A1AE-21AE-CBA2-A49DC1D5F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F7952-56E9-50BB-B25E-7EB5CEE37C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140663-63AA-E56B-485A-4814EE24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EAA12-32B4-7126-609F-DEEAC72B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7A22F-4B5D-04B9-089D-7FA0DDDC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4E015-C502-5CE9-03E7-F6369331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0C325F-ED78-1FEB-27F8-99D68BEC03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DCCED-E2F2-1C9F-0295-F0B2AB906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8795D-A462-09A6-69F2-221FB03A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F6735-5EC3-ADFD-DC96-ED663B095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FBD95-88B9-A964-7940-53111EB3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3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73501-11B2-FE21-8BDE-5859BCC0E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0AC22-62AD-0ED9-4294-CF1D6CB3F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4558D-0C80-33B3-7FD0-1381673A8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EC75D-2D37-4F21-9163-2B004F9E15B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DDE9A-A274-387F-DCA1-8EC246A4F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F9AD-BB40-28D6-C514-0A4D683D4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AE1C3-E59B-4036-8F49-7B410A45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9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green, outdoor&#10;&#10;Description automatically generated">
            <a:extLst>
              <a:ext uri="{FF2B5EF4-FFF2-40B4-BE49-F238E27FC236}">
                <a16:creationId xmlns:a16="http://schemas.microsoft.com/office/drawing/2014/main" id="{1C830C18-CD12-E9C8-3DDB-B6AE77FD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17" y="0"/>
            <a:ext cx="8485749" cy="6907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6717A-5782-B241-2840-5818D8D0B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342" y="-237513"/>
            <a:ext cx="9144000" cy="453328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Urban Water Institute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Spring Conference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Palm Springs, California</a:t>
            </a:r>
            <a:br>
              <a:rPr lang="en-US" sz="24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Segue to New Beat: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The Importance of Farmland and Food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2A33F-1E05-C77C-6319-253A42806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817" y="5702581"/>
            <a:ext cx="2947184" cy="120442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Randy </a:t>
            </a:r>
            <a:r>
              <a:rPr lang="en-US" dirty="0" err="1">
                <a:solidFill>
                  <a:schemeClr val="bg1"/>
                </a:solidFill>
              </a:rPr>
              <a:t>Fiorini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 err="1">
                <a:solidFill>
                  <a:schemeClr val="bg1"/>
                </a:solidFill>
              </a:rPr>
              <a:t>Fiorini</a:t>
            </a:r>
            <a:r>
              <a:rPr lang="en-US" dirty="0">
                <a:solidFill>
                  <a:schemeClr val="bg1"/>
                </a:solidFill>
              </a:rPr>
              <a:t> Ranch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Turlock, California</a:t>
            </a:r>
          </a:p>
        </p:txBody>
      </p:sp>
    </p:spTree>
    <p:extLst>
      <p:ext uri="{BB962C8B-B14F-4D97-AF65-F5344CB8AC3E}">
        <p14:creationId xmlns:p14="http://schemas.microsoft.com/office/powerpoint/2010/main" val="5224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, mountain, outdoor, blue&#10;&#10;Description automatically generated">
            <a:extLst>
              <a:ext uri="{FF2B5EF4-FFF2-40B4-BE49-F238E27FC236}">
                <a16:creationId xmlns:a16="http://schemas.microsoft.com/office/drawing/2014/main" id="{921275F6-700F-27ED-9E92-57E352A8F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" y="128110"/>
            <a:ext cx="11126226" cy="6554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359E8-B485-16F1-17BC-5D9504EBB010}"/>
              </a:ext>
            </a:extLst>
          </p:cNvPr>
          <p:cNvSpPr txBox="1"/>
          <p:nvPr/>
        </p:nvSpPr>
        <p:spPr>
          <a:xfrm>
            <a:off x="4535805" y="1284946"/>
            <a:ext cx="7656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 New Beat #2: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Increased Off Stream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and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Groundwater Storage</a:t>
            </a:r>
          </a:p>
        </p:txBody>
      </p:sp>
    </p:spTree>
    <p:extLst>
      <p:ext uri="{BB962C8B-B14F-4D97-AF65-F5344CB8AC3E}">
        <p14:creationId xmlns:p14="http://schemas.microsoft.com/office/powerpoint/2010/main" val="313163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building, government building, outdoor&#10;&#10;Description automatically generated">
            <a:extLst>
              <a:ext uri="{FF2B5EF4-FFF2-40B4-BE49-F238E27FC236}">
                <a16:creationId xmlns:a16="http://schemas.microsoft.com/office/drawing/2014/main" id="{681550A6-94C9-9319-3E47-69B0F454C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"/>
          <a:stretch/>
        </p:blipFill>
        <p:spPr>
          <a:xfrm>
            <a:off x="0" y="31117"/>
            <a:ext cx="6096000" cy="2993509"/>
          </a:xfrm>
          <a:prstGeom prst="rect">
            <a:avLst/>
          </a:prstGeom>
        </p:spPr>
      </p:pic>
      <p:pic>
        <p:nvPicPr>
          <p:cNvPr id="5" name="Picture 4" descr="A large white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5F992C3E-A634-3AE2-2976-E6E237362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38" y="4335195"/>
            <a:ext cx="6307014" cy="2522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6C549-EE8D-9919-94C4-A259883B11D7}"/>
              </a:ext>
            </a:extLst>
          </p:cNvPr>
          <p:cNvSpPr txBox="1"/>
          <p:nvPr/>
        </p:nvSpPr>
        <p:spPr>
          <a:xfrm>
            <a:off x="0" y="2879522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 New Beat #3:</a:t>
            </a:r>
            <a:br>
              <a:rPr lang="en-US" sz="4800" dirty="0"/>
            </a:br>
            <a:r>
              <a:rPr lang="en-US" sz="4800" dirty="0"/>
              <a:t>Modernized Regulations</a:t>
            </a:r>
          </a:p>
        </p:txBody>
      </p:sp>
    </p:spTree>
    <p:extLst>
      <p:ext uri="{BB962C8B-B14F-4D97-AF65-F5344CB8AC3E}">
        <p14:creationId xmlns:p14="http://schemas.microsoft.com/office/powerpoint/2010/main" val="181943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grass, outdoor, mountain&#10;&#10;Description automatically generated">
            <a:extLst>
              <a:ext uri="{FF2B5EF4-FFF2-40B4-BE49-F238E27FC236}">
                <a16:creationId xmlns:a16="http://schemas.microsoft.com/office/drawing/2014/main" id="{40395214-4362-B8AE-C95D-3DA7E92F2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27" y="383507"/>
            <a:ext cx="9129345" cy="6090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6E733-665C-DEA9-8AD9-3720041B7E84}"/>
              </a:ext>
            </a:extLst>
          </p:cNvPr>
          <p:cNvSpPr txBox="1"/>
          <p:nvPr/>
        </p:nvSpPr>
        <p:spPr>
          <a:xfrm>
            <a:off x="952499" y="1859340"/>
            <a:ext cx="10286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Questions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41964-45E4-94AA-0072-44970A1890CB}"/>
              </a:ext>
            </a:extLst>
          </p:cNvPr>
          <p:cNvSpPr txBox="1"/>
          <p:nvPr/>
        </p:nvSpPr>
        <p:spPr>
          <a:xfrm>
            <a:off x="1922585" y="4643571"/>
            <a:ext cx="8510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Randy </a:t>
            </a:r>
            <a:r>
              <a:rPr lang="en-US" sz="5400" dirty="0" err="1">
                <a:solidFill>
                  <a:schemeClr val="bg1"/>
                </a:solidFill>
              </a:rPr>
              <a:t>Fiorini</a:t>
            </a:r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fioriniconsulting@gmail.com</a:t>
            </a:r>
          </a:p>
        </p:txBody>
      </p:sp>
    </p:spTree>
    <p:extLst>
      <p:ext uri="{BB962C8B-B14F-4D97-AF65-F5344CB8AC3E}">
        <p14:creationId xmlns:p14="http://schemas.microsoft.com/office/powerpoint/2010/main" val="247229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10AB63C-FCC9-2DEE-47EB-FCB0C6D18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48" y="0"/>
            <a:ext cx="6822903" cy="68580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5A40E98-0302-50D9-9803-D1C01B6F9C3E}"/>
              </a:ext>
            </a:extLst>
          </p:cNvPr>
          <p:cNvSpPr/>
          <p:nvPr/>
        </p:nvSpPr>
        <p:spPr>
          <a:xfrm>
            <a:off x="5162550" y="3209925"/>
            <a:ext cx="266700" cy="219075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7667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CD77903-A924-CB27-5B2F-C43F61390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1" y="661458"/>
            <a:ext cx="5107884" cy="3157601"/>
          </a:xfrm>
          <a:prstGeom prst="rect">
            <a:avLst/>
          </a:prstGeom>
        </p:spPr>
      </p:pic>
      <p:pic>
        <p:nvPicPr>
          <p:cNvPr id="6" name="Picture 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B851B9F-91CF-8E75-4489-203C20885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5429" r="13846" b="-911"/>
          <a:stretch/>
        </p:blipFill>
        <p:spPr>
          <a:xfrm rot="5400000">
            <a:off x="5991009" y="1094696"/>
            <a:ext cx="5974358" cy="5107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2087-4188-6568-5527-8B4A62263FC0}"/>
              </a:ext>
            </a:extLst>
          </p:cNvPr>
          <p:cNvSpPr txBox="1"/>
          <p:nvPr/>
        </p:nvSpPr>
        <p:spPr>
          <a:xfrm>
            <a:off x="659869" y="4081272"/>
            <a:ext cx="56002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Fiorini</a:t>
            </a:r>
            <a:r>
              <a:rPr lang="en-US" sz="4400" dirty="0"/>
              <a:t> Ranch</a:t>
            </a:r>
          </a:p>
          <a:p>
            <a:r>
              <a:rPr lang="en-US" sz="4400" dirty="0"/>
              <a:t>Established in 1909</a:t>
            </a:r>
          </a:p>
          <a:p>
            <a:r>
              <a:rPr lang="en-US" sz="2800" dirty="0"/>
              <a:t>Four Generations of Family Farming</a:t>
            </a:r>
          </a:p>
        </p:txBody>
      </p:sp>
    </p:spTree>
    <p:extLst>
      <p:ext uri="{BB962C8B-B14F-4D97-AF65-F5344CB8AC3E}">
        <p14:creationId xmlns:p14="http://schemas.microsoft.com/office/powerpoint/2010/main" val="235698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fruits on a tree&#10;&#10;Description automatically generated with low confidence">
            <a:extLst>
              <a:ext uri="{FF2B5EF4-FFF2-40B4-BE49-F238E27FC236}">
                <a16:creationId xmlns:a16="http://schemas.microsoft.com/office/drawing/2014/main" id="{F24C2E34-5410-2100-064E-11156E73F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11600" cy="5215467"/>
          </a:xfrm>
          <a:prstGeom prst="rect">
            <a:avLst/>
          </a:prstGeom>
        </p:spPr>
      </p:pic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4D1D6A3A-9039-E1F5-42CD-1FD1A574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22" y="0"/>
            <a:ext cx="4821671" cy="3228260"/>
          </a:xfrm>
          <a:prstGeom prst="rect">
            <a:avLst/>
          </a:prstGeom>
        </p:spPr>
      </p:pic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01088CAB-EEA1-930C-E4B7-E38275377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6" y="3429000"/>
            <a:ext cx="4961468" cy="329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B9E4B3-7C90-655D-DA37-231A9F6E0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19917"/>
            <a:ext cx="5766785" cy="3616058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B94611-7538-62AC-D4C5-737434A9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52" y="900942"/>
            <a:ext cx="2647948" cy="3649392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D821B22-3DA3-6FEA-77DA-3D4C3F2F8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6" y="4312628"/>
            <a:ext cx="4669609" cy="2409554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FCCDEB-7854-18DB-1D05-561BAC2AE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26" y="4561630"/>
            <a:ext cx="4768727" cy="19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full of food&#10;&#10;Description automatically generated with medium confidence">
            <a:extLst>
              <a:ext uri="{FF2B5EF4-FFF2-40B4-BE49-F238E27FC236}">
                <a16:creationId xmlns:a16="http://schemas.microsoft.com/office/drawing/2014/main" id="{A40C2B36-3C49-815E-0B2A-49ECB8F0B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02955"/>
            <a:ext cx="5521621" cy="3681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50FAC-D9CF-49BC-F1A1-8247AA8DD54E}"/>
              </a:ext>
            </a:extLst>
          </p:cNvPr>
          <p:cNvSpPr txBox="1"/>
          <p:nvPr/>
        </p:nvSpPr>
        <p:spPr>
          <a:xfrm>
            <a:off x="866774" y="3429001"/>
            <a:ext cx="102203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What I’ve learned:</a:t>
            </a:r>
          </a:p>
          <a:p>
            <a:pPr marL="742950" indent="-742950">
              <a:buFontTx/>
              <a:buAutoNum type="arabicPeriod"/>
            </a:pPr>
            <a:r>
              <a:rPr lang="en-US" sz="4400" dirty="0"/>
              <a:t>Food is important to everyone</a:t>
            </a:r>
          </a:p>
          <a:p>
            <a:pPr marL="742950" indent="-742950">
              <a:buAutoNum type="arabicPeriod"/>
            </a:pPr>
            <a:r>
              <a:rPr lang="en-US" sz="4400" dirty="0"/>
              <a:t>California agriculture feeds the nation</a:t>
            </a:r>
          </a:p>
          <a:p>
            <a:pPr marL="742950" indent="-742950">
              <a:buAutoNum type="arabicPeriod"/>
            </a:pPr>
            <a:r>
              <a:rPr lang="en-US" sz="4400" dirty="0"/>
              <a:t>Food Grows Where Water Flows…. or</a:t>
            </a:r>
          </a:p>
        </p:txBody>
      </p:sp>
    </p:spTree>
    <p:extLst>
      <p:ext uri="{BB962C8B-B14F-4D97-AF65-F5344CB8AC3E}">
        <p14:creationId xmlns:p14="http://schemas.microsoft.com/office/powerpoint/2010/main" val="196794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ky, desert&#10;&#10;Description automatically generated">
            <a:extLst>
              <a:ext uri="{FF2B5EF4-FFF2-40B4-BE49-F238E27FC236}">
                <a16:creationId xmlns:a16="http://schemas.microsoft.com/office/drawing/2014/main" id="{1F0159A1-09A9-1A33-3B58-09AD33181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2" y="710691"/>
            <a:ext cx="4045855" cy="2718309"/>
          </a:xfrm>
          <a:prstGeom prst="rect">
            <a:avLst/>
          </a:prstGeom>
        </p:spPr>
      </p:pic>
      <p:pic>
        <p:nvPicPr>
          <p:cNvPr id="5" name="Picture 4" descr="A picture containing outdoor, grass, standing, plant&#10;&#10;Description automatically generated">
            <a:extLst>
              <a:ext uri="{FF2B5EF4-FFF2-40B4-BE49-F238E27FC236}">
                <a16:creationId xmlns:a16="http://schemas.microsoft.com/office/drawing/2014/main" id="{CA6B95DB-3325-0A48-C614-ABE15E7A1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94" y="710691"/>
            <a:ext cx="4634906" cy="2726869"/>
          </a:xfrm>
          <a:prstGeom prst="rect">
            <a:avLst/>
          </a:prstGeom>
        </p:spPr>
      </p:pic>
      <p:pic>
        <p:nvPicPr>
          <p:cNvPr id="6" name="Picture 5" descr="A picture containing sky, outdoor, green, day&#10;&#10;Description automatically generated">
            <a:extLst>
              <a:ext uri="{FF2B5EF4-FFF2-40B4-BE49-F238E27FC236}">
                <a16:creationId xmlns:a16="http://schemas.microsoft.com/office/drawing/2014/main" id="{2898EA42-8464-3267-6AA4-AF5830EEA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94" y="3609568"/>
            <a:ext cx="4458311" cy="2982611"/>
          </a:xfrm>
          <a:prstGeom prst="rect">
            <a:avLst/>
          </a:prstGeom>
        </p:spPr>
      </p:pic>
      <p:pic>
        <p:nvPicPr>
          <p:cNvPr id="7" name="Picture 6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CD9C27C1-8249-E2E9-D044-A38865F8B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59" y="3609568"/>
            <a:ext cx="4458311" cy="2972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D76B66-CEBB-4AEF-B347-494681543C15}"/>
              </a:ext>
            </a:extLst>
          </p:cNvPr>
          <p:cNvSpPr txBox="1"/>
          <p:nvPr/>
        </p:nvSpPr>
        <p:spPr>
          <a:xfrm>
            <a:off x="-85726" y="0"/>
            <a:ext cx="12277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Which do you prefer?</a:t>
            </a:r>
          </a:p>
        </p:txBody>
      </p:sp>
    </p:spTree>
    <p:extLst>
      <p:ext uri="{BB962C8B-B14F-4D97-AF65-F5344CB8AC3E}">
        <p14:creationId xmlns:p14="http://schemas.microsoft.com/office/powerpoint/2010/main" val="218185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">
            <a:extLst>
              <a:ext uri="{FF2B5EF4-FFF2-40B4-BE49-F238E27FC236}">
                <a16:creationId xmlns:a16="http://schemas.microsoft.com/office/drawing/2014/main" id="{49831426-9312-9F73-0CE9-49D7D8A4C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/>
          <a:stretch/>
        </p:blipFill>
        <p:spPr>
          <a:xfrm>
            <a:off x="150363" y="0"/>
            <a:ext cx="118912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93E5B3-D033-C9CC-F2F8-AFB594D78E13}"/>
              </a:ext>
            </a:extLst>
          </p:cNvPr>
          <p:cNvSpPr txBox="1"/>
          <p:nvPr/>
        </p:nvSpPr>
        <p:spPr>
          <a:xfrm>
            <a:off x="150363" y="3341077"/>
            <a:ext cx="1189127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Policy Briefs</a:t>
            </a:r>
          </a:p>
          <a:p>
            <a:r>
              <a:rPr lang="en-US" sz="3100" dirty="0">
                <a:solidFill>
                  <a:schemeClr val="bg1"/>
                </a:solidFill>
              </a:rPr>
              <a:t>April 2022 Drought and California Agriculture</a:t>
            </a:r>
          </a:p>
          <a:p>
            <a:r>
              <a:rPr lang="en-US" sz="3100" dirty="0">
                <a:solidFill>
                  <a:schemeClr val="bg1"/>
                </a:solidFill>
              </a:rPr>
              <a:t>July 2022 Exploring the Potential for Water Limited Agriculture in the SJV</a:t>
            </a:r>
          </a:p>
          <a:p>
            <a:r>
              <a:rPr lang="en-US" sz="3100" dirty="0">
                <a:solidFill>
                  <a:schemeClr val="bg1"/>
                </a:solidFill>
              </a:rPr>
              <a:t>August 2022 Drought Requiring New Strategies for Managing Cropland</a:t>
            </a:r>
          </a:p>
          <a:p>
            <a:r>
              <a:rPr lang="en-US" sz="3100" dirty="0">
                <a:solidFill>
                  <a:schemeClr val="bg1"/>
                </a:solidFill>
              </a:rPr>
              <a:t>February 2023 The Future of Agriculture in the San Joaquin Valley</a:t>
            </a:r>
          </a:p>
        </p:txBody>
      </p:sp>
    </p:spTree>
    <p:extLst>
      <p:ext uri="{BB962C8B-B14F-4D97-AF65-F5344CB8AC3E}">
        <p14:creationId xmlns:p14="http://schemas.microsoft.com/office/powerpoint/2010/main" val="1801227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&#10;&#10;Description automatically generated">
            <a:extLst>
              <a:ext uri="{FF2B5EF4-FFF2-40B4-BE49-F238E27FC236}">
                <a16:creationId xmlns:a16="http://schemas.microsoft.com/office/drawing/2014/main" id="{C0C4CF2E-5D74-ED47-CCB5-36EF44559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FD3C5D-7956-D1BC-0518-EF9D590E4B89}"/>
              </a:ext>
            </a:extLst>
          </p:cNvPr>
          <p:cNvSpPr txBox="1"/>
          <p:nvPr/>
        </p:nvSpPr>
        <p:spPr>
          <a:xfrm>
            <a:off x="1038226" y="0"/>
            <a:ext cx="1011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 New Beat #1:  Improved Conveyance</a:t>
            </a:r>
          </a:p>
        </p:txBody>
      </p:sp>
    </p:spTree>
    <p:extLst>
      <p:ext uri="{BB962C8B-B14F-4D97-AF65-F5344CB8AC3E}">
        <p14:creationId xmlns:p14="http://schemas.microsoft.com/office/powerpoint/2010/main" val="1198353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146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Urban Water Institute Spring Conference Palm Springs, California  Segue to New Beat:  The Importance of Farmland and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Water Institute Spring Conference Palm Springs, California  Segue to New Beat:  The Importance of Farmland and Food</dc:title>
  <dc:creator>stacyfiorini@yahoo.com</dc:creator>
  <cp:lastModifiedBy>Rental End User</cp:lastModifiedBy>
  <cp:revision>3</cp:revision>
  <dcterms:created xsi:type="dcterms:W3CDTF">2023-02-16T19:19:22Z</dcterms:created>
  <dcterms:modified xsi:type="dcterms:W3CDTF">2023-02-23T01:00:12Z</dcterms:modified>
</cp:coreProperties>
</file>