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62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7C"/>
    <a:srgbClr val="288CC6"/>
    <a:srgbClr val="46C0EF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E2DAF-17A1-4A8C-BB71-6621FD14D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35A778-277A-4CDE-B95E-AF25EBC5D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9A42A-B754-48E7-A419-3F11130C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DF2857-5A24-4FD0-A4A9-FCEAB60E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E1C76-D8E7-4470-9832-B13A95EF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07387-50A1-4438-A073-7C7794BA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6A8107-35CF-43C9-A4E2-32A947BEB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B6194D-AAA2-4DFF-9F5C-B55356D5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786629-EFD9-4AEA-95C9-356F6D4E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4EA139-5890-4205-885F-2749CBAA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9E977F0-1200-4F14-B716-7685006D0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DA916D-B328-449E-9612-ED6430E2A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657F74-EF03-41F1-9821-471382D6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B06DF-F09A-48D3-90AD-D20984D4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36B7E-D0BC-4BDD-AD86-3D0A98A3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E2DAF-17A1-4A8C-BB71-6621FD14D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D4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35A778-277A-4CDE-B95E-AF25EBC5D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9A42A-B754-48E7-A419-3F11130C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DF2857-5A24-4FD0-A4A9-FCEAB60E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E1C76-D8E7-4470-9832-B13A95EF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174E5-FDE4-4AE2-A48C-1C06328D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DAA12C-4B97-43EC-A04C-4A57D907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FDE20-EC87-4B01-B2C7-6807C595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8E7B20-DCC2-46CB-A6C4-B98C731E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91C40-5614-4F1B-8EE4-53372D65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BDA8AB-2E59-4FB8-B49A-2A800D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D4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9E819F-1F78-411F-B5D8-158EC0EB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34B58-B185-49C0-BD5A-47017678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D1D9D-CD3B-4A2E-A291-70E957C5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B80DB-CBA9-48F2-A6E7-8E570A75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51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1D81B-8B86-4A4B-AC24-23CC31B5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2E533E-82EB-4A24-BA58-7183145A3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199"/>
            <a:ext cx="5181600" cy="457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EC9599-CEF1-4B53-BE8C-9F1797FFB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199"/>
            <a:ext cx="5181600" cy="4576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8D4376-E491-4CD5-AF64-B2074D68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5585E9-2866-4DB5-88AE-65833E82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0CE513-E221-4262-8B59-799C81B9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26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993DD-63A3-4A5B-91EE-7600A5BF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296"/>
            <a:ext cx="12192000" cy="5303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E3E4F1-226F-4DBE-BF5E-7DEEED99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8303AD-CE19-4A67-8006-928C9F4A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71127C-3E98-486B-902C-BABB19A66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FA8E5F-F8A0-4369-84B6-D68586FFE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CEE121-AEE6-4DA4-ABB3-9A864300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6BDEF9-5656-4C24-A64F-DD97D030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12C5F6-4638-4655-9795-DBE9EBE3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49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F3505-1D2B-4EEC-92E8-595EFDD1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BA59B4-DFB3-480D-BAC2-119629AD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954E73-07E8-4123-82ED-8E116630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9BD484-698E-44DD-9FFD-C3712053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91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8000AF-0696-440F-B28E-F990A429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3ABAB0-3BB0-4EB0-A805-F5A59212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4A84C7-027F-40AB-ADB6-66FA1F00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F504C-57FC-489B-B37F-C12CF0AE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27176"/>
          </a:xfrm>
        </p:spPr>
        <p:txBody>
          <a:bodyPr anchor="b"/>
          <a:lstStyle>
            <a:lvl1pPr>
              <a:defRPr sz="3200">
                <a:solidFill>
                  <a:srgbClr val="0D4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04663A-DEC5-4A90-B648-E3324E87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4E27C0-1371-46C9-AAAD-F2F4DD39B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600"/>
            <a:ext cx="3932237" cy="33543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0FA507-90A4-4BDF-B755-EC710FA3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D334A9-1A3E-4B1F-8A20-6B8729F3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11FCBE-B36B-4C0F-8F3D-DC96AA5A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14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174E5-FDE4-4AE2-A48C-1C06328D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DAA12C-4B97-43EC-A04C-4A57D9070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FDE20-EC87-4B01-B2C7-6807C595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8E7B20-DCC2-46CB-A6C4-B98C731E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91C40-5614-4F1B-8EE4-53372D65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FE77C-4ECA-497A-8C9F-30DFAD68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27175"/>
          </a:xfrm>
        </p:spPr>
        <p:txBody>
          <a:bodyPr anchor="b"/>
          <a:lstStyle>
            <a:lvl1pPr>
              <a:defRPr sz="3200">
                <a:solidFill>
                  <a:srgbClr val="0D4F7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D42516-3EA7-46B9-8CBF-7137B9818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D4F76B-083B-41DB-8BD9-B68623B65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600"/>
            <a:ext cx="3932237" cy="3354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9AC9C9-0658-4ADF-8655-F05B4F35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C3B219-05DA-489E-B94A-D54148D2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3A5DFB-2AE9-4B33-B16B-478B2F91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9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07387-50A1-4438-A073-7C7794BA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6A8107-35CF-43C9-A4E2-32A947BEB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B6194D-AAA2-4DFF-9F5C-B55356D5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786629-EFD9-4AEA-95C9-356F6D4E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4EA139-5890-4205-885F-2749CBAA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16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9E977F0-1200-4F14-B716-7685006D0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DA916D-B328-449E-9612-ED6430E2A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657F74-EF03-41F1-9821-471382D6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B06DF-F09A-48D3-90AD-D20984D4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36B7E-D0BC-4BDD-AD86-3D0A98A3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BDA8AB-2E59-4FB8-B49A-2A800D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9E819F-1F78-411F-B5D8-158EC0EB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34B58-B185-49C0-BD5A-47017678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D1D9D-CD3B-4A2E-A291-70E957C5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B80DB-CBA9-48F2-A6E7-8E570A75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1D81B-8B86-4A4B-AC24-23CC31B5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2E533E-82EB-4A24-BA58-7183145A3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EC9599-CEF1-4B53-BE8C-9F1797FFB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8D4376-E491-4CD5-AF64-B2074D68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5585E9-2866-4DB5-88AE-65833E82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0CE513-E221-4262-8B59-799C81B9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993DD-63A3-4A5B-91EE-7600A5BF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E3E4F1-226F-4DBE-BF5E-7DEEED99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8303AD-CE19-4A67-8006-928C9F4A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71127C-3E98-486B-902C-BABB19A66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FA8E5F-F8A0-4369-84B6-D68586FFE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CEE121-AEE6-4DA4-ABB3-9A864300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6BDEF9-5656-4C24-A64F-DD97D030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12C5F6-4638-4655-9795-DBE9EBE3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F3505-1D2B-4EEC-92E8-595EFDD1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BA59B4-DFB3-480D-BAC2-119629AD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954E73-07E8-4123-82ED-8E116630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9BD484-698E-44DD-9FFD-C3712053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8000AF-0696-440F-B28E-F990A429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3ABAB0-3BB0-4EB0-A805-F5A59212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4A84C7-027F-40AB-ADB6-66FA1F00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F504C-57FC-489B-B37F-C12CF0AE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04663A-DEC5-4A90-B648-E3324E87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4E27C0-1371-46C9-AAAD-F2F4DD39B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0FA507-90A4-4BDF-B755-EC710FA3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D334A9-1A3E-4B1F-8A20-6B8729F3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11FCBE-B36B-4C0F-8F3D-DC96AA5A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7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FE77C-4ECA-497A-8C9F-30DFAD68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D42516-3EA7-46B9-8CBF-7137B9818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D4F76B-083B-41DB-8BD9-B68623B65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9AC9C9-0658-4ADF-8655-F05B4F35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C3B219-05DA-489E-B94A-D54148D2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3A5DFB-2AE9-4B33-B16B-478B2F91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BD2E2B-57F0-42DC-A84C-E2E0DDB6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296"/>
            <a:ext cx="12188952" cy="5303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0231D-AB10-48C8-94AF-1DC4C21E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DA258-7007-4BD7-AC6B-1A1956ED5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F002-4396-4D92-92AE-1F5119BAEDB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8CDDA6-6E0B-4F80-A161-644766995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39371-7BE4-43D3-8F74-9778D4464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DDC0-21BE-478C-8784-987206B3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5720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851" kern="1200">
          <a:solidFill>
            <a:schemeClr val="bg1"/>
          </a:solidFill>
          <a:latin typeface="Arial Black" panose="020B0A040201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BD2E2B-57F0-42DC-A84C-E2E0DDB6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296"/>
            <a:ext cx="12188952" cy="5303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0231D-AB10-48C8-94AF-1DC4C21E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DA258-7007-4BD7-AC6B-1A1956ED5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F002-4396-4D92-92AE-1F5119BAE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8CDDA6-6E0B-4F80-A161-644766995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39371-7BE4-43D3-8F74-9778D4464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DDC0-21BE-478C-8784-987206B35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5720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851" kern="1200">
          <a:solidFill>
            <a:schemeClr val="bg1"/>
          </a:solidFill>
          <a:latin typeface="Arial Black" panose="020B0A040201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548107-E8EB-4ABD-83C4-20B09FF6716A}"/>
              </a:ext>
            </a:extLst>
          </p:cNvPr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88CC6"/>
                </a:solidFill>
                <a:latin typeface="Arial Black" panose="020B0A04020102020204" pitchFamily="34" charset="0"/>
              </a:rPr>
              <a:t>The Wild, Wild West Coast and Central Basins:</a:t>
            </a:r>
          </a:p>
          <a:p>
            <a:pPr algn="ctr"/>
            <a:endParaRPr lang="en-US" sz="4800" dirty="0">
              <a:solidFill>
                <a:srgbClr val="288CC6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800" i="1" dirty="0">
                <a:solidFill>
                  <a:srgbClr val="288CC6"/>
                </a:solidFill>
                <a:latin typeface="Arial Black" panose="020B0A04020102020204" pitchFamily="34" charset="0"/>
              </a:rPr>
              <a:t>A History Lesson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4172" y="4952246"/>
            <a:ext cx="3283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D4F7C"/>
                </a:solidFill>
              </a:rPr>
              <a:t>Spring Conference</a:t>
            </a:r>
          </a:p>
          <a:p>
            <a:pPr algn="ctr"/>
            <a:r>
              <a:rPr lang="en-US" sz="3200" b="1" dirty="0">
                <a:solidFill>
                  <a:srgbClr val="0D4F7C"/>
                </a:solidFill>
              </a:rPr>
              <a:t>February 20,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40" y="3161085"/>
            <a:ext cx="1783407" cy="17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0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39762E4-9FBB-47B1-921D-B63DABB3BD4E}"/>
              </a:ext>
            </a:extLst>
          </p:cNvPr>
          <p:cNvSpPr/>
          <p:nvPr/>
        </p:nvSpPr>
        <p:spPr>
          <a:xfrm>
            <a:off x="33750" y="5580432"/>
            <a:ext cx="3682139" cy="1244616"/>
          </a:xfrm>
          <a:prstGeom prst="rect">
            <a:avLst/>
          </a:prstGeom>
          <a:solidFill>
            <a:srgbClr val="D9F5FF">
              <a:alpha val="85098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167B0D6-48AD-4DAD-8561-2D0222E1D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85" y="1348468"/>
            <a:ext cx="460249" cy="548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4709F5-0366-4A28-A27D-82BF9C038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6" b="-145"/>
          <a:stretch/>
        </p:blipFill>
        <p:spPr>
          <a:xfrm>
            <a:off x="3600351" y="850793"/>
            <a:ext cx="8591649" cy="6007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522F2A-1B03-45A5-B424-2237DA55EB92}"/>
              </a:ext>
            </a:extLst>
          </p:cNvPr>
          <p:cNvSpPr txBox="1"/>
          <p:nvPr/>
        </p:nvSpPr>
        <p:spPr>
          <a:xfrm>
            <a:off x="-202325" y="66556"/>
            <a:ext cx="9144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defTabSz="457200">
              <a:defRPr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The Water Replenishment District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B42D23F-7637-4C44-9C76-A9F439F97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3" y="1335178"/>
            <a:ext cx="466345" cy="563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3E3C45-1F2A-4B86-B239-62279AFDB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0" y="2061922"/>
            <a:ext cx="749810" cy="5730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65C6AB1-9F7C-433F-9149-3FE860F20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3" y="3383458"/>
            <a:ext cx="481585" cy="4663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5BA1D2-9395-42BA-9A4A-CBF798A63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1" y="4115044"/>
            <a:ext cx="460249" cy="4602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37894E6-6706-4DBE-8823-204BED22D5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5" y="4864911"/>
            <a:ext cx="472441" cy="5516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EA90DEB-32F4-4C63-AE96-1E75A2135572}"/>
              </a:ext>
            </a:extLst>
          </p:cNvPr>
          <p:cNvSpPr txBox="1"/>
          <p:nvPr/>
        </p:nvSpPr>
        <p:spPr>
          <a:xfrm>
            <a:off x="193614" y="865973"/>
            <a:ext cx="216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000" b="1" u="sng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Area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45CD1C6-338F-49D1-81E9-37DC08F698A8}"/>
              </a:ext>
            </a:extLst>
          </p:cNvPr>
          <p:cNvSpPr txBox="1"/>
          <p:nvPr/>
        </p:nvSpPr>
        <p:spPr>
          <a:xfrm>
            <a:off x="3029693" y="1558555"/>
            <a:ext cx="216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12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en-US" sz="1200" b="1" dirty="0">
              <a:solidFill>
                <a:srgbClr val="0D4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A039EDA-F91B-4D7C-AFFF-9A70E741E7AE}"/>
              </a:ext>
            </a:extLst>
          </p:cNvPr>
          <p:cNvSpPr txBox="1"/>
          <p:nvPr/>
        </p:nvSpPr>
        <p:spPr>
          <a:xfrm>
            <a:off x="1017290" y="2246681"/>
            <a:ext cx="283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4 Million Residents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E71F348-12AE-4B23-8051-529EEFBC1A8F}"/>
              </a:ext>
            </a:extLst>
          </p:cNvPr>
          <p:cNvSpPr txBox="1"/>
          <p:nvPr/>
        </p:nvSpPr>
        <p:spPr>
          <a:xfrm>
            <a:off x="1009309" y="3338508"/>
            <a:ext cx="216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550,000 acre-feet</a:t>
            </a:r>
            <a:b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per year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1DE55A-3C05-4FD8-A70B-4A49EC50F2A8}"/>
              </a:ext>
            </a:extLst>
          </p:cNvPr>
          <p:cNvSpPr txBox="1"/>
          <p:nvPr/>
        </p:nvSpPr>
        <p:spPr>
          <a:xfrm>
            <a:off x="1009309" y="4065025"/>
            <a:ext cx="273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supplied from groundwater wells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AFACDD-EEEC-4FA0-B244-08368E1E835D}"/>
              </a:ext>
            </a:extLst>
          </p:cNvPr>
          <p:cNvSpPr txBox="1"/>
          <p:nvPr/>
        </p:nvSpPr>
        <p:spPr>
          <a:xfrm>
            <a:off x="1009309" y="4829147"/>
            <a:ext cx="216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supplied by imported water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A229FC1-99B3-4476-AE2F-B4DD4C2C538A}"/>
              </a:ext>
            </a:extLst>
          </p:cNvPr>
          <p:cNvSpPr/>
          <p:nvPr/>
        </p:nvSpPr>
        <p:spPr>
          <a:xfrm>
            <a:off x="1009309" y="1568081"/>
            <a:ext cx="1475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6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 Sq. Miles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E9C205A-F48C-49FF-8E1D-EB27F3E4C41C}"/>
              </a:ext>
            </a:extLst>
          </p:cNvPr>
          <p:cNvSpPr txBox="1"/>
          <p:nvPr/>
        </p:nvSpPr>
        <p:spPr>
          <a:xfrm>
            <a:off x="193613" y="2815807"/>
            <a:ext cx="3256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000" b="1" u="sng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Demand &amp; Supply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DA8ED20-9871-4474-9B21-CFE9E3E805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6" y="5863779"/>
            <a:ext cx="472690" cy="6463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59E947D-3DE1-400A-9BF0-04030D0674D4}"/>
              </a:ext>
            </a:extLst>
          </p:cNvPr>
          <p:cNvSpPr txBox="1"/>
          <p:nvPr/>
        </p:nvSpPr>
        <p:spPr>
          <a:xfrm>
            <a:off x="777312" y="5771447"/>
            <a:ext cx="2786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WRD replenishes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groundwater basins and monitors water quality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8C09C2C-F51A-45F0-BE26-5CA7CCB1D10A}"/>
              </a:ext>
            </a:extLst>
          </p:cNvPr>
          <p:cNvSpPr txBox="1"/>
          <p:nvPr/>
        </p:nvSpPr>
        <p:spPr>
          <a:xfrm>
            <a:off x="7768281" y="6412363"/>
            <a:ext cx="44229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Seawater barriers &amp; spreading grounds are owned and operated by the Los</a:t>
            </a:r>
            <a:r>
              <a:rPr lang="en-US" sz="1050" b="1" i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Angeles County Department of Public Works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0D4F7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F9408F-50BD-464B-95A8-690683A5BE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54" y="57666"/>
            <a:ext cx="2338747" cy="5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1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92978" y="4979967"/>
            <a:ext cx="4373559" cy="1865991"/>
          </a:xfrm>
          <a:prstGeom prst="rect">
            <a:avLst/>
          </a:prstGeom>
          <a:solidFill>
            <a:srgbClr val="46C0E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Basin Operating Reserve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110,000 AF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Groundwater Basin Storage Categories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2978" y="3239670"/>
            <a:ext cx="4373559" cy="1738595"/>
          </a:xfrm>
          <a:prstGeom prst="rect">
            <a:avLst/>
          </a:prstGeom>
          <a:solidFill>
            <a:srgbClr val="288CC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Storage Allocation (ISA)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108,750 AF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(50% of pumping rights)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2980" y="1211645"/>
            <a:ext cx="4373558" cy="2020736"/>
          </a:xfrm>
          <a:prstGeom prst="rect">
            <a:avLst/>
          </a:prstGeom>
          <a:solidFill>
            <a:srgbClr val="0D4F7C"/>
          </a:solidFill>
          <a:ln w="12700" cap="flat" cmpd="sng" algn="ctr">
            <a:solidFill>
              <a:srgbClr val="0D4F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111,250 AF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" y="2763570"/>
            <a:ext cx="25539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</a:rPr>
              <a:t>Available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</a:rPr>
              <a:t>Dewatered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</a:rPr>
              <a:t>Space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</a:rPr>
              <a:t>330,000 AF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474254" y="1211645"/>
            <a:ext cx="710656" cy="3766620"/>
          </a:xfrm>
          <a:prstGeom prst="rightBrace">
            <a:avLst/>
          </a:prstGeom>
          <a:noFill/>
          <a:ln w="25400" cap="flat" cmpd="sng" algn="ctr">
            <a:solidFill>
              <a:srgbClr val="0D4F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4F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4286" y="1962397"/>
            <a:ext cx="27606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</a:rPr>
              <a:t>Adjudicated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</a:rPr>
              <a:t>Capacity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D4F7C"/>
                </a:solidFill>
                <a:effectLst/>
                <a:uLnTx/>
                <a:uFillTx/>
              </a:rPr>
              <a:t>220,000 AF</a:t>
            </a:r>
          </a:p>
        </p:txBody>
      </p:sp>
      <p:sp>
        <p:nvSpPr>
          <p:cNvPr id="14" name="Right Brace 13"/>
          <p:cNvSpPr/>
          <p:nvPr/>
        </p:nvSpPr>
        <p:spPr>
          <a:xfrm rot="10800000">
            <a:off x="2818552" y="1223687"/>
            <a:ext cx="710656" cy="5634313"/>
          </a:xfrm>
          <a:prstGeom prst="rightBrace">
            <a:avLst/>
          </a:prstGeom>
          <a:noFill/>
          <a:ln w="25400" cap="flat" cmpd="sng" algn="ctr">
            <a:solidFill>
              <a:srgbClr val="0D4F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4F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1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8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58F1B005-0BDA-4413-B809-F070E6C06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79" y="0"/>
            <a:ext cx="10856441" cy="68823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B85258-CD7D-4091-94E1-347C6BC1C528}"/>
              </a:ext>
            </a:extLst>
          </p:cNvPr>
          <p:cNvSpPr txBox="1"/>
          <p:nvPr/>
        </p:nvSpPr>
        <p:spPr>
          <a:xfrm rot="3369000">
            <a:off x="5685417" y="2731302"/>
            <a:ext cx="2065020" cy="400110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D4F7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Central Basin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7D409F-41C2-4357-A922-32AF6C722B5E}"/>
              </a:ext>
            </a:extLst>
          </p:cNvPr>
          <p:cNvSpPr txBox="1"/>
          <p:nvPr/>
        </p:nvSpPr>
        <p:spPr>
          <a:xfrm rot="3266098">
            <a:off x="3526296" y="3768516"/>
            <a:ext cx="2651760" cy="400110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D4F7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West Coast Basin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8458C1-6C0A-4F0D-B0B9-0B49479940C8}"/>
              </a:ext>
            </a:extLst>
          </p:cNvPr>
          <p:cNvSpPr txBox="1"/>
          <p:nvPr/>
        </p:nvSpPr>
        <p:spPr>
          <a:xfrm>
            <a:off x="4151506" y="1200090"/>
            <a:ext cx="21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Angeles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8B7415-0562-4A55-A95F-A56619314B3C}"/>
              </a:ext>
            </a:extLst>
          </p:cNvPr>
          <p:cNvSpPr txBox="1"/>
          <p:nvPr/>
        </p:nvSpPr>
        <p:spPr>
          <a:xfrm>
            <a:off x="3535268" y="4217262"/>
            <a:ext cx="21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F74387-E675-4264-9E71-101DD73F40E2}"/>
              </a:ext>
            </a:extLst>
          </p:cNvPr>
          <p:cNvSpPr txBox="1"/>
          <p:nvPr/>
        </p:nvSpPr>
        <p:spPr>
          <a:xfrm>
            <a:off x="5973814" y="5191245"/>
            <a:ext cx="21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179C37-02E6-44B7-9D66-27D2A549D599}"/>
              </a:ext>
            </a:extLst>
          </p:cNvPr>
          <p:cNvSpPr txBox="1"/>
          <p:nvPr/>
        </p:nvSpPr>
        <p:spPr>
          <a:xfrm>
            <a:off x="8496607" y="1762369"/>
            <a:ext cx="21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D4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Whittier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F491AB-122F-4A14-B623-CC441DCADF48}"/>
              </a:ext>
            </a:extLst>
          </p:cNvPr>
          <p:cNvSpPr txBox="1"/>
          <p:nvPr/>
        </p:nvSpPr>
        <p:spPr>
          <a:xfrm rot="2860915">
            <a:off x="8428451" y="5739369"/>
            <a:ext cx="146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604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Newport - Inglewood Uplift</a:t>
            </a:r>
          </a:p>
        </p:txBody>
      </p:sp>
    </p:spTree>
    <p:extLst>
      <p:ext uri="{BB962C8B-B14F-4D97-AF65-F5344CB8AC3E}">
        <p14:creationId xmlns:p14="http://schemas.microsoft.com/office/powerpoint/2010/main" val="307810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548107-E8EB-4ABD-83C4-20B09FF6716A}"/>
              </a:ext>
            </a:extLst>
          </p:cNvPr>
          <p:cNvSpPr txBox="1"/>
          <p:nvPr/>
        </p:nvSpPr>
        <p:spPr>
          <a:xfrm>
            <a:off x="-157655" y="297968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288CC6"/>
                </a:solidFill>
                <a:latin typeface="Arial Black" panose="020B0A04020102020204" pitchFamily="34" charset="0"/>
              </a:rPr>
              <a:t>Thank You</a:t>
            </a:r>
            <a:endParaRPr lang="en-US" sz="5400" i="1" dirty="0">
              <a:solidFill>
                <a:srgbClr val="288CC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1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137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1_Office Theme</vt:lpstr>
      <vt:lpstr>PowerPoint Presentation</vt:lpstr>
      <vt:lpstr>PowerPoint Presentation</vt:lpstr>
      <vt:lpstr>Central Groundwater Basin Storage Categories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Brown</dc:creator>
  <cp:lastModifiedBy>Lyndsey Bloxom</cp:lastModifiedBy>
  <cp:revision>81</cp:revision>
  <dcterms:created xsi:type="dcterms:W3CDTF">2018-03-05T19:54:42Z</dcterms:created>
  <dcterms:modified xsi:type="dcterms:W3CDTF">2020-02-20T21:10:43Z</dcterms:modified>
</cp:coreProperties>
</file>