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</p:sldIdLst>
  <p:sldSz cx="12192000" cy="16256000"/>
  <p:notesSz cx="3651250" cy="63944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94" autoAdjust="0"/>
    <p:restoredTop sz="94660"/>
  </p:normalViewPr>
  <p:slideViewPr>
    <p:cSldViewPr snapToGrid="0" showGuides="1">
      <p:cViewPr varScale="1">
        <p:scale>
          <a:sx n="54" d="100"/>
          <a:sy n="54" d="100"/>
        </p:scale>
        <p:origin x="2940" y="120"/>
      </p:cViewPr>
      <p:guideLst>
        <p:guide orient="horz" pos="51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6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091C0-1F50-4FBB-800A-E74D2B09C56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CF14-A84D-4AF1-87A6-6B6A52759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77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091C0-1F50-4FBB-800A-E74D2B09C56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CF14-A84D-4AF1-87A6-6B6A52759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009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8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3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091C0-1F50-4FBB-800A-E74D2B09C56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CF14-A84D-4AF1-87A6-6B6A52759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36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9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9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091C0-1F50-4FBB-800A-E74D2B09C56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CF14-A84D-4AF1-87A6-6B6A52759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03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7"/>
            <a:ext cx="10515600" cy="31420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3984981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5937956"/>
            <a:ext cx="5157787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81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091C0-1F50-4FBB-800A-E74D2B09C56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CF14-A84D-4AF1-87A6-6B6A52759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270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091C0-1F50-4FBB-800A-E74D2B09C56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CF14-A84D-4AF1-87A6-6B6A52759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953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091C0-1F50-4FBB-800A-E74D2B09C56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CF14-A84D-4AF1-87A6-6B6A52759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54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1083735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876802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091C0-1F50-4FBB-800A-E74D2B09C56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CF14-A84D-4AF1-87A6-6B6A52759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83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1083735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876802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091C0-1F50-4FBB-800A-E74D2B09C56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CF14-A84D-4AF1-87A6-6B6A52759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31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091C0-1F50-4FBB-800A-E74D2B09C56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CF14-A84D-4AF1-87A6-6B6A52759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115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3"/>
            <a:ext cx="2628900" cy="137762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3"/>
            <a:ext cx="7734300" cy="137762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091C0-1F50-4FBB-800A-E74D2B09C56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BCF14-A84D-4AF1-87A6-6B6A52759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82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7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9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10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091C0-1F50-4FBB-800A-E74D2B09C56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10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10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BCF14-A84D-4AF1-87A6-6B6A52759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88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hyperlink" Target="https://fieldartillery.org/" TargetMode="Externa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4.jpe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95260" y="190498"/>
            <a:ext cx="11675004" cy="15676033"/>
          </a:xfrm>
          <a:prstGeom prst="rect">
            <a:avLst/>
          </a:prstGeom>
          <a:noFill/>
          <a:ln w="76200" cmpd="tri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Garamond" panose="02020404030301010803" pitchFamily="18" charset="0"/>
            </a:endParaRPr>
          </a:p>
        </p:txBody>
      </p:sp>
      <p:pic>
        <p:nvPicPr>
          <p:cNvPr id="1030" name="Picture 6" descr="oval logoz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60" y="288098"/>
            <a:ext cx="2055571" cy="2004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4" name="Text Box 2"/>
          <p:cNvSpPr txBox="1">
            <a:spLocks noChangeArrowheads="1" noChangeShapeType="1"/>
          </p:cNvSpPr>
          <p:nvPr/>
        </p:nvSpPr>
        <p:spPr bwMode="auto">
          <a:xfrm>
            <a:off x="868818" y="3516601"/>
            <a:ext cx="10327888" cy="995423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ts val="500"/>
              </a:spcAft>
            </a:pPr>
            <a:r>
              <a:rPr lang="en-US" altLang="en-US" sz="6000" b="1" u="sng" dirty="0">
                <a:solidFill>
                  <a:srgbClr val="000000"/>
                </a:solidFill>
                <a:latin typeface="Garamond" panose="02020404030301010803" pitchFamily="18" charset="0"/>
              </a:rPr>
              <a:t>Schedule of Events</a:t>
            </a:r>
          </a:p>
          <a:p>
            <a:pPr algn="ctr" eaLnBrk="0" fontAlgn="base" hangingPunct="0">
              <a:spcBef>
                <a:spcPct val="0"/>
              </a:spcBef>
              <a:spcAft>
                <a:spcPts val="500"/>
              </a:spcAft>
            </a:pPr>
            <a:endParaRPr lang="en-US" altLang="en-US" sz="2800" b="1" u="sng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marL="571500" indent="-57150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3600"/>
              </a:spcAft>
              <a:buFont typeface="Wingdings" panose="05000000000000000000" pitchFamily="2" charset="2"/>
              <a:buChar char="v"/>
            </a:pPr>
            <a:r>
              <a:rPr lang="en-US" altLang="en-US" sz="4400" dirty="0">
                <a:solidFill>
                  <a:srgbClr val="000000"/>
                </a:solidFill>
                <a:latin typeface="Times New Roman" panose="02020603050405020304" pitchFamily="18" charset="0"/>
              </a:rPr>
              <a:t>Reception/Social Gathering</a:t>
            </a:r>
          </a:p>
          <a:p>
            <a:pPr marL="571500" indent="-57150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3600"/>
              </a:spcAft>
              <a:buFont typeface="Wingdings" panose="05000000000000000000" pitchFamily="2" charset="2"/>
              <a:buChar char="v"/>
            </a:pPr>
            <a:r>
              <a:rPr lang="en-US" altLang="en-US" sz="4400" dirty="0">
                <a:solidFill>
                  <a:srgbClr val="000000"/>
                </a:solidFill>
                <a:latin typeface="Times New Roman" panose="02020603050405020304" pitchFamily="18" charset="0"/>
              </a:rPr>
              <a:t>Welcome</a:t>
            </a:r>
          </a:p>
          <a:p>
            <a:pPr marL="571500" indent="-57150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3600"/>
              </a:spcAft>
              <a:buFont typeface="Wingdings" panose="05000000000000000000" pitchFamily="2" charset="2"/>
              <a:buChar char="v"/>
            </a:pPr>
            <a:r>
              <a:rPr lang="en-US" altLang="en-US" sz="4400" dirty="0">
                <a:solidFill>
                  <a:srgbClr val="000000"/>
                </a:solidFill>
                <a:latin typeface="Times New Roman" panose="02020603050405020304" pitchFamily="18" charset="0"/>
              </a:rPr>
              <a:t>Chapter President’s Message</a:t>
            </a:r>
          </a:p>
          <a:p>
            <a:pPr marL="571500" indent="-57150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3600"/>
              </a:spcAft>
              <a:buFont typeface="Wingdings" panose="05000000000000000000" pitchFamily="2" charset="2"/>
              <a:buChar char="v"/>
            </a:pPr>
            <a:r>
              <a:rPr lang="en-US" altLang="en-US" sz="4400" dirty="0">
                <a:solidFill>
                  <a:srgbClr val="000000"/>
                </a:solidFill>
                <a:latin typeface="Times New Roman" panose="02020603050405020304" pitchFamily="18" charset="0"/>
              </a:rPr>
              <a:t>Lunch </a:t>
            </a:r>
          </a:p>
          <a:p>
            <a:pPr marL="571500" indent="-571500" algn="ctr" eaLnBrk="0" fontAlgn="base" hangingPunct="0">
              <a:spcBef>
                <a:spcPct val="0"/>
              </a:spcBef>
              <a:spcAft>
                <a:spcPts val="3600"/>
              </a:spcAft>
              <a:buFont typeface="Wingdings" panose="05000000000000000000" pitchFamily="2" charset="2"/>
              <a:buChar char="v"/>
            </a:pPr>
            <a:r>
              <a:rPr lang="en-US" altLang="en-US" sz="4400" dirty="0">
                <a:latin typeface="Times New Roman"/>
                <a:cs typeface="Times New Roman"/>
              </a:rPr>
              <a:t>Guest Speaker- BG Alric Francis</a:t>
            </a:r>
            <a:endParaRPr lang="en-US" sz="4400" dirty="0">
              <a:latin typeface="Times New Roman"/>
              <a:cs typeface="Times New Roman"/>
            </a:endParaRPr>
          </a:p>
          <a:p>
            <a:pPr marL="571500" indent="-57150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3600"/>
              </a:spcAft>
              <a:buFont typeface="Wingdings" panose="05000000000000000000" pitchFamily="2" charset="2"/>
              <a:buChar char="v"/>
            </a:pPr>
            <a:r>
              <a:rPr lang="en-US" altLang="en-US" sz="4400" dirty="0">
                <a:solidFill>
                  <a:srgbClr val="000000"/>
                </a:solidFill>
                <a:latin typeface="Times New Roman" panose="02020603050405020304" pitchFamily="18" charset="0"/>
              </a:rPr>
              <a:t>Closing Remarks</a:t>
            </a:r>
            <a:endParaRPr lang="en-US" altLang="en-US" sz="4000" dirty="0">
              <a:latin typeface="Arial" panose="020B0604020202020204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94619" y="516312"/>
            <a:ext cx="11076286" cy="255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dirty="0">
                <a:solidFill>
                  <a:srgbClr val="000000"/>
                </a:solidFill>
                <a:latin typeface="Garamond" panose="02020404030301010803" pitchFamily="18" charset="0"/>
              </a:rPr>
              <a:t>United States</a:t>
            </a:r>
            <a:br>
              <a:rPr lang="en-US" altLang="en-US" sz="4400" b="1" dirty="0">
                <a:solidFill>
                  <a:srgbClr val="000000"/>
                </a:solidFill>
                <a:latin typeface="Garamond" panose="02020404030301010803" pitchFamily="18" charset="0"/>
              </a:rPr>
            </a:br>
            <a:r>
              <a:rPr lang="en-US" altLang="en-US" sz="4400" b="1" dirty="0">
                <a:solidFill>
                  <a:srgbClr val="000000"/>
                </a:solidFill>
                <a:latin typeface="Garamond" panose="02020404030301010803" pitchFamily="18" charset="0"/>
              </a:rPr>
              <a:t> Field Artillery Association</a:t>
            </a:r>
            <a:br>
              <a:rPr lang="en-US" altLang="en-US" sz="4400" b="1" dirty="0">
                <a:solidFill>
                  <a:srgbClr val="000000"/>
                </a:solidFill>
                <a:latin typeface="Garamond" panose="02020404030301010803" pitchFamily="18" charset="0"/>
              </a:rPr>
            </a:br>
            <a:r>
              <a:rPr lang="en-US" altLang="en-US" sz="4000" b="1" dirty="0">
                <a:solidFill>
                  <a:srgbClr val="000000"/>
                </a:solidFill>
                <a:latin typeface="Garamond" panose="02020404030301010803" pitchFamily="18" charset="0"/>
              </a:rPr>
              <a:t>Capitol Cannoneers Chapter 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solidFill>
                  <a:srgbClr val="000000"/>
                </a:solidFill>
                <a:latin typeface="Garamond" panose="02020404030301010803" pitchFamily="18" charset="0"/>
              </a:rPr>
              <a:t>2026 Fall Luncheon</a:t>
            </a:r>
            <a:br>
              <a:rPr lang="en-US" altLang="en-US" sz="4000" b="1" dirty="0">
                <a:solidFill>
                  <a:srgbClr val="000000"/>
                </a:solidFill>
                <a:latin typeface="Garamond" panose="02020404030301010803" pitchFamily="18" charset="0"/>
              </a:rPr>
            </a:br>
            <a:endParaRPr lang="en-US" altLang="en-US" sz="3200" dirty="0">
              <a:latin typeface="Arial" panose="020B0604020202020204" pitchFamily="34" charset="0"/>
            </a:endParaRPr>
          </a:p>
        </p:txBody>
      </p:sp>
      <p:pic>
        <p:nvPicPr>
          <p:cNvPr id="9" name="Picture 7" descr="FIRES Logo Submiss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287" y="13631705"/>
            <a:ext cx="3292950" cy="2395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8" name="bk object 16">
            <a:extLst>
              <a:ext uri="{FF2B5EF4-FFF2-40B4-BE49-F238E27FC236}">
                <a16:creationId xmlns:a16="http://schemas.microsoft.com/office/drawing/2014/main" id="{84B42849-C31C-4B69-813D-83468BF29B24}"/>
              </a:ext>
            </a:extLst>
          </p:cNvPr>
          <p:cNvSpPr/>
          <p:nvPr/>
        </p:nvSpPr>
        <p:spPr>
          <a:xfrm>
            <a:off x="9558923" y="273626"/>
            <a:ext cx="2224008" cy="18461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0329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95260" y="190498"/>
            <a:ext cx="11675004" cy="15676033"/>
          </a:xfrm>
          <a:prstGeom prst="rect">
            <a:avLst/>
          </a:prstGeom>
          <a:noFill/>
          <a:ln w="76200" cmpd="tri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Garamond" panose="02020404030301010803" pitchFamily="18" charset="0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1331259" y="2589219"/>
            <a:ext cx="9905996" cy="57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CCCC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Platinum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4400" b="1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4400" b="1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4400" b="1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4000" dirty="0"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299" y="5033931"/>
            <a:ext cx="4750925" cy="1119914"/>
          </a:xfrm>
          <a:prstGeom prst="rect">
            <a:avLst/>
          </a:prstGeom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73689" y="12835295"/>
            <a:ext cx="10450731" cy="2605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CCCC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u="sng" dirty="0">
                <a:solidFill>
                  <a:srgbClr val="000000"/>
                </a:solidFill>
                <a:latin typeface="Garamond" panose="02020404030301010803" pitchFamily="18" charset="0"/>
              </a:rPr>
              <a:t>SPECIAL ANNOUNCEMENTS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000000"/>
                </a:solidFill>
                <a:latin typeface="Garamond" panose="02020404030301010803" pitchFamily="18" charset="0"/>
              </a:rPr>
              <a:t>Special Thanks to the United States Field Artillery Association for invitation and website support! Visit </a:t>
            </a:r>
            <a:r>
              <a:rPr lang="en-US" altLang="en-US" sz="2400" b="1" dirty="0">
                <a:solidFill>
                  <a:srgbClr val="000000"/>
                </a:solidFill>
                <a:latin typeface="Garamond" panose="02020404030301010803" pitchFamily="18" charset="0"/>
                <a:hlinkClick r:id="rId3"/>
              </a:rPr>
              <a:t>https://fieldartillery.org/</a:t>
            </a:r>
            <a:r>
              <a:rPr lang="en-US" altLang="en-US" sz="2400" b="1" dirty="0">
                <a:solidFill>
                  <a:srgbClr val="000000"/>
                </a:solidFill>
                <a:latin typeface="Garamond" panose="02020404030301010803" pitchFamily="18" charset="0"/>
              </a:rPr>
              <a:t> to join the association today!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b="1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000000"/>
                </a:solidFill>
                <a:latin typeface="Garamond" panose="02020404030301010803" pitchFamily="18" charset="0"/>
              </a:rPr>
              <a:t>Connect with the Capitol </a:t>
            </a:r>
            <a:r>
              <a:rPr lang="en-US" altLang="en-US" sz="3200" b="1" dirty="0" err="1">
                <a:solidFill>
                  <a:srgbClr val="000000"/>
                </a:solidFill>
                <a:latin typeface="Garamond" panose="02020404030301010803" pitchFamily="18" charset="0"/>
              </a:rPr>
              <a:t>Cannoneers</a:t>
            </a:r>
            <a:r>
              <a:rPr lang="en-US" altLang="en-US" sz="3200" b="1" dirty="0">
                <a:solidFill>
                  <a:srgbClr val="000000"/>
                </a:solidFill>
                <a:latin typeface="Garamond" panose="02020404030301010803" pitchFamily="18" charset="0"/>
              </a:rPr>
              <a:t> on LinkedIn!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000000"/>
                </a:solidFill>
                <a:latin typeface="Garamond" panose="02020404030301010803" pitchFamily="18" charset="0"/>
              </a:rPr>
              <a:t>Just search “</a:t>
            </a:r>
            <a:r>
              <a:rPr lang="en-US" altLang="en-US" sz="32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Capitol Cannoneers”</a:t>
            </a:r>
            <a:endParaRPr lang="en-US" altLang="en-US" sz="3200" b="1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331259" y="8402320"/>
            <a:ext cx="9905996" cy="57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CCCC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Gold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4400" b="1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4400" b="1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4400" b="1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4000" dirty="0"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32902" b="30346"/>
          <a:stretch/>
        </p:blipFill>
        <p:spPr>
          <a:xfrm>
            <a:off x="12893885" y="3905091"/>
            <a:ext cx="3833066" cy="782636"/>
          </a:xfrm>
          <a:prstGeom prst="rect">
            <a:avLst/>
          </a:prstGeom>
        </p:spPr>
      </p:pic>
      <p:pic>
        <p:nvPicPr>
          <p:cNvPr id="23" name="object 344">
            <a:extLst>
              <a:ext uri="{FF2B5EF4-FFF2-40B4-BE49-F238E27FC236}">
                <a16:creationId xmlns:a16="http://schemas.microsoft.com/office/drawing/2014/main" id="{3CA4ED9A-AF05-45AF-94E0-C38C6F7B4846}"/>
              </a:ext>
            </a:extLst>
          </p:cNvPr>
          <p:cNvPicPr/>
          <p:nvPr/>
        </p:nvPicPr>
        <p:blipFill rotWithShape="1">
          <a:blip r:embed="rId5" cstate="print"/>
          <a:srcRect l="6307"/>
          <a:stretch/>
        </p:blipFill>
        <p:spPr>
          <a:xfrm>
            <a:off x="12903544" y="8091454"/>
            <a:ext cx="4079359" cy="125484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3B568DE-AEE6-4ABE-B00F-3292E20C00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14473" y="14373692"/>
            <a:ext cx="2857500" cy="7048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9FAF91D-98C9-40CD-A656-7E85404B53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699" y="3871252"/>
            <a:ext cx="4558382" cy="85031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5C82891-F022-46EC-B422-86877EEB1F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96312" y="6941289"/>
            <a:ext cx="4558382" cy="813997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F315230-B6DF-4FD7-864C-61D208C67C5A}"/>
              </a:ext>
            </a:extLst>
          </p:cNvPr>
          <p:cNvSpPr/>
          <p:nvPr/>
        </p:nvSpPr>
        <p:spPr>
          <a:xfrm>
            <a:off x="1882588" y="283809"/>
            <a:ext cx="8803341" cy="50833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4000" b="1" dirty="0">
                <a:solidFill>
                  <a:schemeClr val="bg1"/>
                </a:solidFill>
                <a:latin typeface="Garamond" panose="02020404030301010803" pitchFamily="18" charset="0"/>
              </a:rPr>
              <a:t>A SPECIAL THANK YOU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F8A5C13-0A18-4485-B435-6F59A9A6F1DF}"/>
              </a:ext>
            </a:extLst>
          </p:cNvPr>
          <p:cNvSpPr/>
          <p:nvPr/>
        </p:nvSpPr>
        <p:spPr>
          <a:xfrm>
            <a:off x="4002082" y="792147"/>
            <a:ext cx="4564351" cy="508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800" b="1" i="1" dirty="0">
                <a:solidFill>
                  <a:schemeClr val="tx1"/>
                </a:solidFill>
                <a:latin typeface="Garamond" panose="02020404030301010803" pitchFamily="18" charset="0"/>
              </a:rPr>
              <a:t>TO OUR SPONSORS</a:t>
            </a:r>
            <a:endParaRPr lang="en-US" sz="2800" i="1" dirty="0">
              <a:solidFill>
                <a:schemeClr val="tx1"/>
              </a:solidFill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1F22FAB7-0E56-408B-8C74-786681189B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0602" y="3301398"/>
            <a:ext cx="5106906" cy="138632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13189CF-7F9D-4670-8187-EA8B357702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03177" y="5342750"/>
            <a:ext cx="3667125" cy="124777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7AE8240-F61F-4C6E-9106-C14EDD86319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893885" y="11002230"/>
            <a:ext cx="4810125" cy="952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13F374E-C9EE-0CA8-8664-C1C8682DD07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874221" y="1742110"/>
            <a:ext cx="4602564" cy="1737911"/>
          </a:xfrm>
          <a:prstGeom prst="rect">
            <a:avLst/>
          </a:prstGeom>
        </p:spPr>
      </p:pic>
      <p:pic>
        <p:nvPicPr>
          <p:cNvPr id="3" name="Picture 2" descr="Elbit Systems - Wikipedia">
            <a:extLst>
              <a:ext uri="{FF2B5EF4-FFF2-40B4-BE49-F238E27FC236}">
                <a16:creationId xmlns:a16="http://schemas.microsoft.com/office/drawing/2014/main" id="{607EF4C7-A93B-FF81-D33A-CF82199336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60553" y="12493117"/>
            <a:ext cx="5029900" cy="1342188"/>
          </a:xfrm>
          <a:prstGeom prst="rect">
            <a:avLst/>
          </a:prstGeom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2BCA3BF7-D319-8736-4677-DD691D718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945" y="9533010"/>
            <a:ext cx="4622545" cy="125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16011D-6CBB-819B-2261-148CBCD29F7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19700" y="7771098"/>
            <a:ext cx="1752600" cy="2476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2A2C75C-C799-1009-2E8E-3ACD2832DEDA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28612" b="26032"/>
          <a:stretch>
            <a:fillRect/>
          </a:stretch>
        </p:blipFill>
        <p:spPr>
          <a:xfrm>
            <a:off x="7081559" y="9014490"/>
            <a:ext cx="3993496" cy="181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983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7D036C12DA914AA2B91DFF68E5D4FA" ma:contentTypeVersion="20" ma:contentTypeDescription="Create a new document." ma:contentTypeScope="" ma:versionID="bac6176ea3bac25936890a6818ca53fd">
  <xsd:schema xmlns:xsd="http://www.w3.org/2001/XMLSchema" xmlns:xs="http://www.w3.org/2001/XMLSchema" xmlns:p="http://schemas.microsoft.com/office/2006/metadata/properties" xmlns:ns1="http://schemas.microsoft.com/sharepoint/v3" xmlns:ns2="913d18e2-068b-418d-9f0b-5fba4c5f2934" xmlns:ns3="998285ed-b6e0-46e9-9fdb-d1156509b028" targetNamespace="http://schemas.microsoft.com/office/2006/metadata/properties" ma:root="true" ma:fieldsID="751977ae27abaa40cb3f6f04ccd15ec7" ns1:_="" ns2:_="" ns3:_="">
    <xsd:import namespace="http://schemas.microsoft.com/sharepoint/v3"/>
    <xsd:import namespace="913d18e2-068b-418d-9f0b-5fba4c5f2934"/>
    <xsd:import namespace="998285ed-b6e0-46e9-9fdb-d1156509b0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d18e2-068b-418d-9f0b-5fba4c5f29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cc874fec-6985-468d-9a86-0194f6fd86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8285ed-b6e0-46e9-9fdb-d1156509b02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9947fac-1d17-41b0-994c-5f0d5839323f}" ma:internalName="TaxCatchAll" ma:showField="CatchAllData" ma:web="998285ed-b6e0-46e9-9fdb-d1156509b0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998285ed-b6e0-46e9-9fdb-d1156509b028" xsi:nil="true"/>
    <lcf76f155ced4ddcb4097134ff3c332f xmlns="913d18e2-068b-418d-9f0b-5fba4c5f293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6792EA3-3C45-4A72-996B-72F76FF14E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5CF177-9B70-4020-987E-D36C80D331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13d18e2-068b-418d-9f0b-5fba4c5f2934"/>
    <ds:schemaRef ds:uri="998285ed-b6e0-46e9-9fdb-d1156509b0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CB46624-02D4-4546-AA1E-67C6B39BCD40}">
  <ds:schemaRefs>
    <ds:schemaRef ds:uri="http://purl.org/dc/elements/1.1/"/>
    <ds:schemaRef ds:uri="http://www.w3.org/XML/1998/namespace"/>
    <ds:schemaRef ds:uri="913d18e2-068b-418d-9f0b-5fba4c5f2934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998285ed-b6e0-46e9-9fdb-d1156509b028"/>
    <ds:schemaRef ds:uri="http://schemas.microsoft.com/office/2006/metadata/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554eecc5-e26c-4620-b240-5a8bb326c33d}" enabled="1" method="Privileged" siteId="{fae6d70f-954b-4811-92b6-0530d6f84c4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284</TotalTime>
  <Words>87</Words>
  <Application>Microsoft Office PowerPoint</Application>
  <PresentationFormat>Custom</PresentationFormat>
  <Paragraphs>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Garamond</vt:lpstr>
      <vt:lpstr>Times New Roman</vt:lpstr>
      <vt:lpstr>Wingdings</vt:lpstr>
      <vt:lpstr>Office Theme</vt:lpstr>
      <vt:lpstr>PowerPoint Presentation</vt:lpstr>
      <vt:lpstr>PowerPoint Presentation</vt:lpstr>
    </vt:vector>
  </TitlesOfParts>
  <Company>United States Army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 User</dc:creator>
  <cp:lastModifiedBy>Munroe, Michael E LTC USARMY HQDA DCS G-8 (USA)</cp:lastModifiedBy>
  <cp:revision>65</cp:revision>
  <cp:lastPrinted>2022-10-12T22:40:48Z</cp:lastPrinted>
  <dcterms:created xsi:type="dcterms:W3CDTF">2017-10-03T19:06:38Z</dcterms:created>
  <dcterms:modified xsi:type="dcterms:W3CDTF">2026-10-05T20:23:00Z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0x010100717D036C12DA914AA2B91DFF68E5D4FA</vt:lpwstr>
  </property>
  <property fmtid="{D5CDD505-2E9C-101B-9397-08002B2CF9AE}" pid="3" name="MediaServiceImageTags">
    <vt:lpwstr/>
  </property>
</Properties>
</file>