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72" r:id="rId2"/>
    <p:sldId id="256" r:id="rId3"/>
    <p:sldId id="275" r:id="rId4"/>
    <p:sldId id="261" r:id="rId5"/>
    <p:sldId id="302" r:id="rId6"/>
    <p:sldId id="286" r:id="rId7"/>
    <p:sldId id="288" r:id="rId8"/>
    <p:sldId id="289" r:id="rId9"/>
    <p:sldId id="303" r:id="rId10"/>
    <p:sldId id="290" r:id="rId11"/>
    <p:sldId id="295" r:id="rId12"/>
    <p:sldId id="294" r:id="rId13"/>
    <p:sldId id="297" r:id="rId14"/>
    <p:sldId id="296" r:id="rId15"/>
    <p:sldId id="298" r:id="rId16"/>
    <p:sldId id="299" r:id="rId17"/>
    <p:sldId id="301" r:id="rId18"/>
    <p:sldId id="304" r:id="rId19"/>
    <p:sldId id="291" r:id="rId20"/>
    <p:sldId id="29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0"/>
    <a:srgbClr val="003B5F"/>
    <a:srgbClr val="003B5E"/>
    <a:srgbClr val="003B53"/>
    <a:srgbClr val="003B58"/>
    <a:srgbClr val="004364"/>
    <a:srgbClr val="00486C"/>
    <a:srgbClr val="00334C"/>
    <a:srgbClr val="003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26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9EBCEB3-96A9-4A40-8779-FEBAE044730F}" type="datetimeFigureOut">
              <a:rPr lang="en-US" smtClean="0"/>
              <a:t>12/11/12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4ED277-0BD4-4774-9D6A-221F6E9BB5E2}" type="slidenum">
              <a:rPr lang="en-US" smtClean="0"/>
              <a:t>‹#›</a:t>
            </a:fld>
            <a:endParaRPr lang="en-US"/>
          </a:p>
        </p:txBody>
      </p:sp>
    </p:spTree>
    <p:extLst>
      <p:ext uri="{BB962C8B-B14F-4D97-AF65-F5344CB8AC3E}">
        <p14:creationId xmlns:p14="http://schemas.microsoft.com/office/powerpoint/2010/main" val="293247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B1CE2E-A07B-4951-A0C4-524AF3665F4B}" type="datetimeFigureOut">
              <a:rPr lang="en-US" smtClean="0"/>
              <a:pPr/>
              <a:t>12/11/12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AE1534-E4C9-4050-9768-C28780BAC9A5}" type="slidenum">
              <a:rPr lang="en-US" smtClean="0"/>
              <a:pPr/>
              <a:t>‹#›</a:t>
            </a:fld>
            <a:endParaRPr lang="en-US"/>
          </a:p>
        </p:txBody>
      </p:sp>
    </p:spTree>
    <p:extLst>
      <p:ext uri="{BB962C8B-B14F-4D97-AF65-F5344CB8AC3E}">
        <p14:creationId xmlns:p14="http://schemas.microsoft.com/office/powerpoint/2010/main" val="61452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6C8D5-D4D4-4D00-8859-B34771A50C26}"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E1534-E4C9-4050-9768-C28780BAC9A5}" type="slidenum">
              <a:rPr lang="en-US" smtClean="0"/>
              <a:pPr/>
              <a:t>4</a:t>
            </a:fld>
            <a:endParaRPr lang="en-US" dirty="0"/>
          </a:p>
        </p:txBody>
      </p:sp>
    </p:spTree>
    <p:extLst>
      <p:ext uri="{BB962C8B-B14F-4D97-AF65-F5344CB8AC3E}">
        <p14:creationId xmlns:p14="http://schemas.microsoft.com/office/powerpoint/2010/main" val="369407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12/3/2012</a:t>
            </a:r>
            <a:endParaRPr lang="en-US" dirty="0"/>
          </a:p>
        </p:txBody>
      </p:sp>
      <p:sp>
        <p:nvSpPr>
          <p:cNvPr id="5" name="Footer Placeholder 4"/>
          <p:cNvSpPr>
            <a:spLocks noGrp="1"/>
          </p:cNvSpPr>
          <p:nvPr>
            <p:ph type="ftr" sz="quarter" idx="11"/>
          </p:nvPr>
        </p:nvSpPr>
        <p:spPr/>
        <p:txBody>
          <a:bodyPr/>
          <a:lstStyle/>
          <a:p>
            <a:r>
              <a:rPr lang="en-US" smtClean="0"/>
              <a:t>USASBE 2012 - Outstanding Specialty Entrepreneurship Program</a:t>
            </a:r>
            <a:endParaRPr lang="en-US" dirty="0"/>
          </a:p>
        </p:txBody>
      </p:sp>
      <p:sp>
        <p:nvSpPr>
          <p:cNvPr id="6" name="Slide Number Placeholder 5"/>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704202857"/>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12/3/2012</a:t>
            </a:r>
            <a:endParaRPr lang="en-US" dirty="0"/>
          </a:p>
        </p:txBody>
      </p:sp>
      <p:sp>
        <p:nvSpPr>
          <p:cNvPr id="5" name="Footer Placeholder 4"/>
          <p:cNvSpPr>
            <a:spLocks noGrp="1"/>
          </p:cNvSpPr>
          <p:nvPr>
            <p:ph type="ftr" sz="quarter" idx="11"/>
          </p:nvPr>
        </p:nvSpPr>
        <p:spPr/>
        <p:txBody>
          <a:bodyPr/>
          <a:lstStyle/>
          <a:p>
            <a:r>
              <a:rPr lang="en-US" smtClean="0"/>
              <a:t>USASBE 2012 - Outstanding Specialty Entrepreneurship Program</a:t>
            </a:r>
            <a:endParaRPr lang="en-US" dirty="0"/>
          </a:p>
        </p:txBody>
      </p:sp>
      <p:sp>
        <p:nvSpPr>
          <p:cNvPr id="6" name="Slide Number Placeholder 5"/>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3866763350"/>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12/3/2012</a:t>
            </a:r>
            <a:endParaRPr lang="en-US" dirty="0"/>
          </a:p>
        </p:txBody>
      </p:sp>
      <p:sp>
        <p:nvSpPr>
          <p:cNvPr id="5" name="Footer Placeholder 4"/>
          <p:cNvSpPr>
            <a:spLocks noGrp="1"/>
          </p:cNvSpPr>
          <p:nvPr>
            <p:ph type="ftr" sz="quarter" idx="11"/>
          </p:nvPr>
        </p:nvSpPr>
        <p:spPr/>
        <p:txBody>
          <a:bodyPr/>
          <a:lstStyle/>
          <a:p>
            <a:r>
              <a:rPr lang="en-US" smtClean="0"/>
              <a:t>USASBE 2012 - Outstanding Specialty Entrepreneurship Program</a:t>
            </a:r>
            <a:endParaRPr lang="en-US" dirty="0"/>
          </a:p>
        </p:txBody>
      </p:sp>
      <p:sp>
        <p:nvSpPr>
          <p:cNvPr id="6" name="Slide Number Placeholder 5"/>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66745061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12/3/2012</a:t>
            </a:r>
            <a:endParaRPr lang="en-US" dirty="0"/>
          </a:p>
        </p:txBody>
      </p:sp>
      <p:sp>
        <p:nvSpPr>
          <p:cNvPr id="5" name="Footer Placeholder 4"/>
          <p:cNvSpPr>
            <a:spLocks noGrp="1"/>
          </p:cNvSpPr>
          <p:nvPr>
            <p:ph type="ftr" sz="quarter" idx="11"/>
          </p:nvPr>
        </p:nvSpPr>
        <p:spPr/>
        <p:txBody>
          <a:bodyPr/>
          <a:lstStyle/>
          <a:p>
            <a:r>
              <a:rPr lang="en-US" smtClean="0"/>
              <a:t>USASBE 2012 - Outstanding Specialty Entrepreneurship Program</a:t>
            </a:r>
            <a:endParaRPr lang="en-US" dirty="0"/>
          </a:p>
        </p:txBody>
      </p:sp>
      <p:sp>
        <p:nvSpPr>
          <p:cNvPr id="6" name="Slide Number Placeholder 5"/>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3556692688"/>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12/3/2012</a:t>
            </a:r>
            <a:endParaRPr lang="en-US" dirty="0"/>
          </a:p>
        </p:txBody>
      </p:sp>
      <p:sp>
        <p:nvSpPr>
          <p:cNvPr id="5" name="Footer Placeholder 4"/>
          <p:cNvSpPr>
            <a:spLocks noGrp="1"/>
          </p:cNvSpPr>
          <p:nvPr>
            <p:ph type="ftr" sz="quarter" idx="11"/>
          </p:nvPr>
        </p:nvSpPr>
        <p:spPr/>
        <p:txBody>
          <a:bodyPr/>
          <a:lstStyle/>
          <a:p>
            <a:r>
              <a:rPr lang="en-US" smtClean="0"/>
              <a:t>USASBE 2012 - Outstanding Specialty Entrepreneurship Program</a:t>
            </a:r>
            <a:endParaRPr lang="en-US" dirty="0"/>
          </a:p>
        </p:txBody>
      </p:sp>
      <p:sp>
        <p:nvSpPr>
          <p:cNvPr id="6" name="Slide Number Placeholder 5"/>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79957070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12/3/2012</a:t>
            </a:r>
            <a:endParaRPr lang="en-US" dirty="0"/>
          </a:p>
        </p:txBody>
      </p:sp>
      <p:sp>
        <p:nvSpPr>
          <p:cNvPr id="6" name="Footer Placeholder 5"/>
          <p:cNvSpPr>
            <a:spLocks noGrp="1"/>
          </p:cNvSpPr>
          <p:nvPr>
            <p:ph type="ftr" sz="quarter" idx="11"/>
          </p:nvPr>
        </p:nvSpPr>
        <p:spPr/>
        <p:txBody>
          <a:bodyPr/>
          <a:lstStyle/>
          <a:p>
            <a:r>
              <a:rPr lang="en-US" smtClean="0"/>
              <a:t>USASBE 2012 - Outstanding Specialty Entrepreneurship Program</a:t>
            </a:r>
            <a:endParaRPr lang="en-US" dirty="0"/>
          </a:p>
        </p:txBody>
      </p:sp>
      <p:sp>
        <p:nvSpPr>
          <p:cNvPr id="7" name="Slide Number Placeholder 6"/>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111148799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12/3/2012</a:t>
            </a:r>
            <a:endParaRPr lang="en-US" dirty="0"/>
          </a:p>
        </p:txBody>
      </p:sp>
      <p:sp>
        <p:nvSpPr>
          <p:cNvPr id="8" name="Footer Placeholder 7"/>
          <p:cNvSpPr>
            <a:spLocks noGrp="1"/>
          </p:cNvSpPr>
          <p:nvPr>
            <p:ph type="ftr" sz="quarter" idx="11"/>
          </p:nvPr>
        </p:nvSpPr>
        <p:spPr/>
        <p:txBody>
          <a:bodyPr/>
          <a:lstStyle/>
          <a:p>
            <a:r>
              <a:rPr lang="en-US" smtClean="0"/>
              <a:t>USASBE 2012 - Outstanding Specialty Entrepreneurship Program</a:t>
            </a:r>
            <a:endParaRPr lang="en-US" dirty="0"/>
          </a:p>
        </p:txBody>
      </p:sp>
      <p:sp>
        <p:nvSpPr>
          <p:cNvPr id="9" name="Slide Number Placeholder 8"/>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4068270648"/>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12/3/2012</a:t>
            </a:r>
            <a:endParaRPr lang="en-US" dirty="0"/>
          </a:p>
        </p:txBody>
      </p:sp>
      <p:sp>
        <p:nvSpPr>
          <p:cNvPr id="4" name="Footer Placeholder 3"/>
          <p:cNvSpPr>
            <a:spLocks noGrp="1"/>
          </p:cNvSpPr>
          <p:nvPr>
            <p:ph type="ftr" sz="quarter" idx="11"/>
          </p:nvPr>
        </p:nvSpPr>
        <p:spPr/>
        <p:txBody>
          <a:bodyPr/>
          <a:lstStyle/>
          <a:p>
            <a:r>
              <a:rPr lang="en-US" smtClean="0"/>
              <a:t>USASBE 2012 - Outstanding Specialty Entrepreneurship Program</a:t>
            </a:r>
            <a:endParaRPr lang="en-US" dirty="0"/>
          </a:p>
        </p:txBody>
      </p:sp>
      <p:sp>
        <p:nvSpPr>
          <p:cNvPr id="5" name="Slide Number Placeholder 4"/>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92289601"/>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12/3/2012</a:t>
            </a:r>
            <a:endParaRPr lang="en-US" dirty="0"/>
          </a:p>
        </p:txBody>
      </p:sp>
      <p:sp>
        <p:nvSpPr>
          <p:cNvPr id="3" name="Footer Placeholder 2"/>
          <p:cNvSpPr>
            <a:spLocks noGrp="1"/>
          </p:cNvSpPr>
          <p:nvPr>
            <p:ph type="ftr" sz="quarter" idx="11"/>
          </p:nvPr>
        </p:nvSpPr>
        <p:spPr/>
        <p:txBody>
          <a:bodyPr/>
          <a:lstStyle/>
          <a:p>
            <a:r>
              <a:rPr lang="en-US" smtClean="0"/>
              <a:t>USASBE 2012 - Outstanding Specialty Entrepreneurship Program</a:t>
            </a:r>
            <a:endParaRPr lang="en-US" dirty="0"/>
          </a:p>
        </p:txBody>
      </p:sp>
      <p:sp>
        <p:nvSpPr>
          <p:cNvPr id="4" name="Slide Number Placeholder 3"/>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2198570237"/>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12/3/2012</a:t>
            </a:r>
            <a:endParaRPr lang="en-US" dirty="0"/>
          </a:p>
        </p:txBody>
      </p:sp>
      <p:sp>
        <p:nvSpPr>
          <p:cNvPr id="6" name="Footer Placeholder 5"/>
          <p:cNvSpPr>
            <a:spLocks noGrp="1"/>
          </p:cNvSpPr>
          <p:nvPr>
            <p:ph type="ftr" sz="quarter" idx="11"/>
          </p:nvPr>
        </p:nvSpPr>
        <p:spPr/>
        <p:txBody>
          <a:bodyPr/>
          <a:lstStyle/>
          <a:p>
            <a:r>
              <a:rPr lang="en-US" smtClean="0"/>
              <a:t>USASBE 2012 - Outstanding Specialty Entrepreneurship Program</a:t>
            </a:r>
            <a:endParaRPr lang="en-US" dirty="0"/>
          </a:p>
        </p:txBody>
      </p:sp>
      <p:sp>
        <p:nvSpPr>
          <p:cNvPr id="7" name="Slide Number Placeholder 6"/>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2462746383"/>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12/3/2012</a:t>
            </a:r>
            <a:endParaRPr lang="en-US" dirty="0"/>
          </a:p>
        </p:txBody>
      </p:sp>
      <p:sp>
        <p:nvSpPr>
          <p:cNvPr id="6" name="Footer Placeholder 5"/>
          <p:cNvSpPr>
            <a:spLocks noGrp="1"/>
          </p:cNvSpPr>
          <p:nvPr>
            <p:ph type="ftr" sz="quarter" idx="11"/>
          </p:nvPr>
        </p:nvSpPr>
        <p:spPr/>
        <p:txBody>
          <a:bodyPr/>
          <a:lstStyle/>
          <a:p>
            <a:r>
              <a:rPr lang="en-US" smtClean="0"/>
              <a:t>USASBE 2012 - Outstanding Specialty Entrepreneurship Program</a:t>
            </a:r>
            <a:endParaRPr lang="en-US" dirty="0"/>
          </a:p>
        </p:txBody>
      </p:sp>
      <p:sp>
        <p:nvSpPr>
          <p:cNvPr id="7" name="Slide Number Placeholder 6"/>
          <p:cNvSpPr>
            <a:spLocks noGrp="1"/>
          </p:cNvSpPr>
          <p:nvPr>
            <p:ph type="sldNum" sz="quarter" idx="12"/>
          </p:nvPr>
        </p:nvSpPr>
        <p:spPr/>
        <p:txBody>
          <a:body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1089375635"/>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12/3/2012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USASBE 2012 - Outstanding Specialty Entrepreneurship Program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21030-C548-4D60-BECE-2F77263B90EB}" type="slidenum">
              <a:rPr lang="en-US" smtClean="0"/>
              <a:pPr/>
              <a:t>‹#›</a:t>
            </a:fld>
            <a:endParaRPr lang="en-US" dirty="0"/>
          </a:p>
        </p:txBody>
      </p:sp>
    </p:spTree>
    <p:extLst>
      <p:ext uri="{BB962C8B-B14F-4D97-AF65-F5344CB8AC3E}">
        <p14:creationId xmlns:p14="http://schemas.microsoft.com/office/powerpoint/2010/main" val="2215601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png"/><Relationship Id="rId11"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microsoft.com/office/2007/relationships/hdphoto" Target="../media/hdphoto9.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3.jpeg"/><Relationship Id="rId5" Type="http://schemas.microsoft.com/office/2007/relationships/hdphoto" Target="../media/hdphoto6.wdp"/><Relationship Id="rId6" Type="http://schemas.openxmlformats.org/officeDocument/2006/relationships/image" Target="../media/image14.jpeg"/><Relationship Id="rId7"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766" y="5867400"/>
            <a:ext cx="6313634" cy="118913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Work\Andy's Documents\Pipe Dreams\Logo\PipeDreams-logo-colo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400" y="5867400"/>
            <a:ext cx="1818151" cy="6875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sp>
        <p:nvSpPr>
          <p:cNvPr id="5" name="Content Placeholder 2"/>
          <p:cNvSpPr>
            <a:spLocks noGrp="1"/>
          </p:cNvSpPr>
          <p:nvPr>
            <p:ph idx="1"/>
          </p:nvPr>
        </p:nvSpPr>
        <p:spPr>
          <a:xfrm>
            <a:off x="457200" y="1295400"/>
            <a:ext cx="8229600" cy="533400"/>
          </a:xfrm>
        </p:spPr>
        <p:txBody>
          <a:bodyPr>
            <a:normAutofit/>
          </a:bodyPr>
          <a:lstStyle/>
          <a:p>
            <a:r>
              <a:rPr lang="en-US" sz="2400" dirty="0" smtClean="0">
                <a:solidFill>
                  <a:schemeClr val="tx1">
                    <a:lumMod val="65000"/>
                    <a:lumOff val="35000"/>
                  </a:schemeClr>
                </a:solidFill>
                <a:latin typeface="Arial" pitchFamily="34" charset="0"/>
                <a:cs typeface="Arial" pitchFamily="34" charset="0"/>
              </a:rPr>
              <a:t>Students innovate and operate a student venture</a:t>
            </a:r>
            <a:endParaRPr lang="en-US" sz="2000" i="1" dirty="0" smtClean="0">
              <a:solidFill>
                <a:schemeClr val="tx1">
                  <a:lumMod val="65000"/>
                  <a:lumOff val="35000"/>
                </a:schemeClr>
              </a:solidFill>
              <a:latin typeface="Arial" pitchFamily="34" charset="0"/>
              <a:cs typeface="Arial" pitchFamily="34" charset="0"/>
            </a:endParaRPr>
          </a:p>
          <a:p>
            <a:endParaRPr lang="en-US" sz="2000" i="1" dirty="0" smtClean="0">
              <a:solidFill>
                <a:schemeClr val="tx1">
                  <a:lumMod val="65000"/>
                  <a:lumOff val="35000"/>
                </a:schemeClr>
              </a:solidFill>
              <a:latin typeface="Arial" pitchFamily="34" charset="0"/>
              <a:cs typeface="Arial" pitchFamily="34" charset="0"/>
            </a:endParaRPr>
          </a:p>
        </p:txBody>
      </p:sp>
      <p:pic>
        <p:nvPicPr>
          <p:cNvPr id="7" name="Picture 6" descr="BC.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975" y="1850571"/>
            <a:ext cx="2441448" cy="2405484"/>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9" name="Picture 2" descr="H:\A&amp;E\Photos\First Step Records\First Step Records Web.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34175" y="1828800"/>
            <a:ext cx="2209248" cy="2405484"/>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3075" name="Picture 3" descr="H:\Work\Andy's Documents\Pipe Dreams\Theatre Piece\Titus 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69663" y="1850571"/>
            <a:ext cx="3207312" cy="2405484"/>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pic>
        <p:nvPicPr>
          <p:cNvPr id="3079" name="Picture 7" descr="H:\Work\Andy's Documents\Blue Satellite\Blue Sat. 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7275" y="3724987"/>
            <a:ext cx="2819400" cy="187960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pic>
        <p:nvPicPr>
          <p:cNvPr id="3080" name="Picture 8" descr="H:\Work\Andy's Documents\Archive\GCEC\2012\IMG_4988.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71575" y="3487939"/>
            <a:ext cx="3200400" cy="2133758"/>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400" y="6082748"/>
            <a:ext cx="1828800" cy="294526"/>
          </a:xfrm>
          <a:prstGeom prst="rect">
            <a:avLst/>
          </a:prstGeom>
        </p:spPr>
      </p:pic>
      <p:pic>
        <p:nvPicPr>
          <p:cNvPr id="8" name="Picture 7" descr="FSR 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6200" y="5742895"/>
            <a:ext cx="817169" cy="1001032"/>
          </a:xfrm>
          <a:prstGeom prst="rect">
            <a:avLst/>
          </a:prstGeom>
        </p:spPr>
      </p:pic>
      <p:pic>
        <p:nvPicPr>
          <p:cNvPr id="3077" name="Picture 5" descr="H:\Work\Andy's Documents\Carriage House Press\chp logo.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800600" y="5824311"/>
            <a:ext cx="2095500" cy="781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Work\Andy's Documents\Blue Satellite\Blue Sat. 8.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934200" y="6108962"/>
            <a:ext cx="2095047" cy="3937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6553200" y="6416675"/>
            <a:ext cx="2133600" cy="365125"/>
          </a:xfrm>
        </p:spPr>
        <p:txBody>
          <a:bodyPr/>
          <a:lstStyle/>
          <a:p>
            <a:fld id="{26E21030-C548-4D60-BECE-2F77263B90EB}" type="slidenum">
              <a:rPr lang="en-US" smtClean="0"/>
              <a:pPr/>
              <a:t>10</a:t>
            </a:fld>
            <a:endParaRPr lang="en-US" dirty="0"/>
          </a:p>
        </p:txBody>
      </p:sp>
    </p:spTree>
    <p:extLst>
      <p:ext uri="{BB962C8B-B14F-4D97-AF65-F5344CB8AC3E}">
        <p14:creationId xmlns:p14="http://schemas.microsoft.com/office/powerpoint/2010/main" val="276910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sp>
        <p:nvSpPr>
          <p:cNvPr id="7" name="Content Placeholder 2"/>
          <p:cNvSpPr>
            <a:spLocks noGrp="1"/>
          </p:cNvSpPr>
          <p:nvPr>
            <p:ph idx="1"/>
          </p:nvPr>
        </p:nvSpPr>
        <p:spPr>
          <a:xfrm>
            <a:off x="457200" y="1295400"/>
            <a:ext cx="8229600" cy="5410200"/>
          </a:xfrm>
        </p:spPr>
        <p:txBody>
          <a:bodyPr>
            <a:normAutofit/>
          </a:bodyPr>
          <a:lstStyle/>
          <a:p>
            <a:r>
              <a:rPr lang="en-US" sz="2400" dirty="0" err="1" smtClean="0">
                <a:solidFill>
                  <a:schemeClr val="tx1">
                    <a:lumMod val="65000"/>
                    <a:lumOff val="35000"/>
                  </a:schemeClr>
                </a:solidFill>
                <a:latin typeface="Arial" pitchFamily="34" charset="0"/>
                <a:cs typeface="Arial" pitchFamily="34" charset="0"/>
              </a:rPr>
              <a:t>Millikin’s</a:t>
            </a:r>
            <a:r>
              <a:rPr lang="en-US" sz="2400" dirty="0" smtClean="0">
                <a:solidFill>
                  <a:schemeClr val="tx1">
                    <a:lumMod val="65000"/>
                    <a:lumOff val="35000"/>
                  </a:schemeClr>
                </a:solidFill>
                <a:latin typeface="Arial" pitchFamily="34" charset="0"/>
                <a:cs typeface="Arial" pitchFamily="34" charset="0"/>
              </a:rPr>
              <a:t> definition of a student-run venture is:</a:t>
            </a:r>
          </a:p>
          <a:p>
            <a:pPr lvl="1"/>
            <a:r>
              <a:rPr lang="en-US" sz="2000" dirty="0" smtClean="0">
                <a:solidFill>
                  <a:schemeClr val="tx1">
                    <a:lumMod val="65000"/>
                    <a:lumOff val="35000"/>
                  </a:schemeClr>
                </a:solidFill>
                <a:latin typeface="Arial" pitchFamily="34" charset="0"/>
                <a:cs typeface="Arial" pitchFamily="34" charset="0"/>
              </a:rPr>
              <a:t>A laboratory of practice delivered as a course grounded in an academic discipline</a:t>
            </a:r>
          </a:p>
          <a:p>
            <a:pPr lvl="1"/>
            <a:r>
              <a:rPr lang="en-US" sz="2000" dirty="0" smtClean="0">
                <a:solidFill>
                  <a:schemeClr val="tx1">
                    <a:lumMod val="65000"/>
                    <a:lumOff val="35000"/>
                  </a:schemeClr>
                </a:solidFill>
                <a:latin typeface="Arial" pitchFamily="34" charset="0"/>
                <a:cs typeface="Arial" pitchFamily="34" charset="0"/>
              </a:rPr>
              <a:t>Student-centered with faculty, alumni, and practitioner coaching and mentoring</a:t>
            </a:r>
          </a:p>
          <a:p>
            <a:pPr lvl="1"/>
            <a:r>
              <a:rPr lang="en-US" sz="2000" dirty="0" smtClean="0">
                <a:solidFill>
                  <a:schemeClr val="tx1">
                    <a:lumMod val="65000"/>
                    <a:lumOff val="35000"/>
                  </a:schemeClr>
                </a:solidFill>
                <a:latin typeface="Arial" pitchFamily="34" charset="0"/>
                <a:cs typeface="Arial" pitchFamily="34" charset="0"/>
              </a:rPr>
              <a:t>Profit and mission driven focus</a:t>
            </a:r>
          </a:p>
          <a:p>
            <a:pPr lvl="1"/>
            <a:r>
              <a:rPr lang="en-US" sz="2000" dirty="0" smtClean="0">
                <a:solidFill>
                  <a:schemeClr val="tx1">
                    <a:lumMod val="65000"/>
                    <a:lumOff val="35000"/>
                  </a:schemeClr>
                </a:solidFill>
                <a:latin typeface="Arial" pitchFamily="34" charset="0"/>
                <a:cs typeface="Arial" pitchFamily="34" charset="0"/>
              </a:rPr>
              <a:t>A business operating in the community where students design, produce, promote, and sell products</a:t>
            </a:r>
          </a:p>
          <a:p>
            <a:pPr lvl="1"/>
            <a:r>
              <a:rPr lang="en-US" sz="2000" dirty="0" smtClean="0">
                <a:solidFill>
                  <a:schemeClr val="tx1">
                    <a:lumMod val="65000"/>
                    <a:lumOff val="35000"/>
                  </a:schemeClr>
                </a:solidFill>
                <a:latin typeface="Arial" pitchFamily="34" charset="0"/>
                <a:cs typeface="Arial" pitchFamily="34" charset="0"/>
              </a:rPr>
              <a:t>Adaptive, offering ample opportunities for student experimentation as each new class enrolls (each semester)</a:t>
            </a:r>
          </a:p>
          <a:p>
            <a:pPr lvl="1"/>
            <a:r>
              <a:rPr lang="en-US" sz="2000" dirty="0" smtClean="0">
                <a:solidFill>
                  <a:schemeClr val="tx1">
                    <a:lumMod val="65000"/>
                    <a:lumOff val="35000"/>
                  </a:schemeClr>
                </a:solidFill>
                <a:latin typeface="Arial" pitchFamily="34" charset="0"/>
                <a:cs typeface="Arial" pitchFamily="34" charset="0"/>
              </a:rPr>
              <a:t>An environment to experience risk with real opportunities for failure and success</a:t>
            </a:r>
          </a:p>
          <a:p>
            <a:pPr lvl="1"/>
            <a:endParaRPr lang="en-US" sz="2000" i="1" dirty="0" smtClean="0">
              <a:solidFill>
                <a:schemeClr val="tx1">
                  <a:lumMod val="65000"/>
                  <a:lumOff val="35000"/>
                </a:schemeClr>
              </a:solidFill>
              <a:latin typeface="Arial" pitchFamily="34" charset="0"/>
              <a:cs typeface="Arial" pitchFamily="34" charset="0"/>
            </a:endParaRPr>
          </a:p>
          <a:p>
            <a:endParaRPr lang="en-US" sz="2000" i="1" dirty="0" smtClean="0">
              <a:solidFill>
                <a:schemeClr val="tx1">
                  <a:lumMod val="65000"/>
                  <a:lumOff val="3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26E21030-C548-4D60-BECE-2F77263B90EB}" type="slidenum">
              <a:rPr lang="en-US" smtClean="0"/>
              <a:pPr/>
              <a:t>11</a:t>
            </a:fld>
            <a:endParaRPr lang="en-US" dirty="0"/>
          </a:p>
        </p:txBody>
      </p:sp>
    </p:spTree>
    <p:extLst>
      <p:ext uri="{BB962C8B-B14F-4D97-AF65-F5344CB8AC3E}">
        <p14:creationId xmlns:p14="http://schemas.microsoft.com/office/powerpoint/2010/main" val="15371399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2514600"/>
            <a:ext cx="3962400" cy="1879386"/>
          </a:xfrm>
        </p:spPr>
        <p:txBody>
          <a:bodyPr/>
          <a:lstStyle/>
          <a:p>
            <a:r>
              <a:rPr lang="en-US" sz="2000" dirty="0" smtClean="0">
                <a:solidFill>
                  <a:schemeClr val="tx1">
                    <a:lumMod val="65000"/>
                    <a:lumOff val="35000"/>
                  </a:schemeClr>
                </a:solidFill>
                <a:latin typeface="Arial" pitchFamily="34" charset="0"/>
                <a:cs typeface="Arial" pitchFamily="34" charset="0"/>
              </a:rPr>
              <a:t>Retail Art Gallery</a:t>
            </a:r>
          </a:p>
          <a:p>
            <a:r>
              <a:rPr lang="en-US" sz="2000" dirty="0" smtClean="0">
                <a:solidFill>
                  <a:schemeClr val="tx1">
                    <a:lumMod val="65000"/>
                    <a:lumOff val="35000"/>
                  </a:schemeClr>
                </a:solidFill>
                <a:latin typeface="Arial" pitchFamily="34" charset="0"/>
                <a:cs typeface="Arial" pitchFamily="34" charset="0"/>
              </a:rPr>
              <a:t>Student, Faculty, &amp; Alumni Art</a:t>
            </a:r>
            <a:endParaRPr lang="en-US" sz="2000" dirty="0">
              <a:solidFill>
                <a:schemeClr val="tx1">
                  <a:lumMod val="65000"/>
                  <a:lumOff val="35000"/>
                </a:schemeClr>
              </a:solidFill>
              <a:latin typeface="Arial" pitchFamily="34" charset="0"/>
              <a:cs typeface="Arial" pitchFamily="34" charset="0"/>
            </a:endParaRPr>
          </a:p>
        </p:txBody>
      </p:sp>
      <p:sp>
        <p:nvSpPr>
          <p:cNvPr id="4"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26E21030-C548-4D60-BECE-2F77263B90EB}" type="slidenum">
              <a:rPr lang="en-US" smtClean="0"/>
              <a:pPr/>
              <a:t>12</a:t>
            </a:fld>
            <a:endParaRPr lang="en-US" dirty="0"/>
          </a:p>
        </p:txBody>
      </p:sp>
      <p:pic>
        <p:nvPicPr>
          <p:cNvPr id="2050" name="Picture 2" descr="H:\Work\Andy's Documents\Archive\Blue Connection\gfghfhgfhgf copy.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810585"/>
            <a:ext cx="3429000" cy="5516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Alpi Projects\2013-2014 Center Info\USASBE\Exhibits\BC Studios (ET380)\Blue Connection.jpg"/>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838200" y="1349829"/>
            <a:ext cx="3214914" cy="4822371"/>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860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13</a:t>
            </a:fld>
            <a:endParaRPr lang="en-US" dirty="0"/>
          </a:p>
        </p:txBody>
      </p:sp>
      <p:sp>
        <p:nvSpPr>
          <p:cNvPr id="5" name="Content Placeholder 2"/>
          <p:cNvSpPr>
            <a:spLocks noGrp="1"/>
          </p:cNvSpPr>
          <p:nvPr>
            <p:ph idx="1"/>
          </p:nvPr>
        </p:nvSpPr>
        <p:spPr>
          <a:xfrm>
            <a:off x="4724400" y="2590800"/>
            <a:ext cx="3962400" cy="2438400"/>
          </a:xfrm>
        </p:spPr>
        <p:txBody>
          <a:bodyPr/>
          <a:lstStyle/>
          <a:p>
            <a:r>
              <a:rPr lang="en-US" sz="2000" dirty="0" smtClean="0">
                <a:solidFill>
                  <a:schemeClr val="tx1">
                    <a:lumMod val="65000"/>
                    <a:lumOff val="35000"/>
                  </a:schemeClr>
                </a:solidFill>
                <a:latin typeface="Arial" pitchFamily="34" charset="0"/>
                <a:cs typeface="Arial" pitchFamily="34" charset="0"/>
              </a:rPr>
              <a:t>Studio Theatre Company</a:t>
            </a:r>
          </a:p>
          <a:p>
            <a:r>
              <a:rPr lang="en-US" sz="2000" dirty="0" smtClean="0">
                <a:solidFill>
                  <a:schemeClr val="tx1">
                    <a:lumMod val="65000"/>
                    <a:lumOff val="35000"/>
                  </a:schemeClr>
                </a:solidFill>
                <a:latin typeface="Arial" pitchFamily="34" charset="0"/>
                <a:cs typeface="Arial" pitchFamily="34" charset="0"/>
              </a:rPr>
              <a:t>Launch and mount new works</a:t>
            </a:r>
            <a:endParaRPr lang="en-US" sz="2000" dirty="0">
              <a:solidFill>
                <a:schemeClr val="tx1">
                  <a:lumMod val="65000"/>
                  <a:lumOff val="35000"/>
                </a:schemeClr>
              </a:solidFill>
              <a:latin typeface="Arial" pitchFamily="34" charset="0"/>
              <a:cs typeface="Arial" pitchFamily="34" charset="0"/>
            </a:endParaRPr>
          </a:p>
        </p:txBody>
      </p:sp>
      <p:pic>
        <p:nvPicPr>
          <p:cNvPr id="7" name="Picture 6" descr="C:\Documents and Settings\muser\Desktop\BD Morgan Presentation\pipedreams.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 y="1600200"/>
            <a:ext cx="4343400" cy="4086905"/>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3" descr="H:\Work\Andy's Documents\Pipe Dreams\Theatre Piece\PipeDreams-logo-colo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1524000"/>
            <a:ext cx="2821056"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0749146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724400" y="2590800"/>
            <a:ext cx="3962400" cy="1447800"/>
          </a:xfrm>
        </p:spPr>
        <p:txBody>
          <a:bodyPr/>
          <a:lstStyle/>
          <a:p>
            <a:r>
              <a:rPr lang="en-US" sz="2000" dirty="0" smtClean="0">
                <a:solidFill>
                  <a:schemeClr val="tx1">
                    <a:lumMod val="65000"/>
                    <a:lumOff val="35000"/>
                  </a:schemeClr>
                </a:solidFill>
                <a:latin typeface="Arial" pitchFamily="34" charset="0"/>
                <a:cs typeface="Arial" pitchFamily="34" charset="0"/>
              </a:rPr>
              <a:t>Record label and publishing company</a:t>
            </a:r>
          </a:p>
          <a:p>
            <a:r>
              <a:rPr lang="en-US" sz="2000" dirty="0" err="1" smtClean="0">
                <a:solidFill>
                  <a:schemeClr val="tx1">
                    <a:lumMod val="65000"/>
                    <a:lumOff val="35000"/>
                  </a:schemeClr>
                </a:solidFill>
                <a:latin typeface="Arial" pitchFamily="34" charset="0"/>
                <a:cs typeface="Arial" pitchFamily="34" charset="0"/>
              </a:rPr>
              <a:t>Millikin</a:t>
            </a:r>
            <a:r>
              <a:rPr lang="en-US" sz="2000" dirty="0" smtClean="0">
                <a:solidFill>
                  <a:schemeClr val="tx1">
                    <a:lumMod val="65000"/>
                    <a:lumOff val="35000"/>
                  </a:schemeClr>
                </a:solidFill>
                <a:latin typeface="Arial" pitchFamily="34" charset="0"/>
                <a:cs typeface="Arial" pitchFamily="34" charset="0"/>
              </a:rPr>
              <a:t> Student and Faculty ensembles and compositions</a:t>
            </a:r>
          </a:p>
          <a:p>
            <a:pPr marL="0" indent="0">
              <a:buNone/>
            </a:pPr>
            <a:endParaRPr lang="en-US" sz="2000" dirty="0">
              <a:solidFill>
                <a:schemeClr val="tx1">
                  <a:lumMod val="65000"/>
                  <a:lumOff val="35000"/>
                </a:schemeClr>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26E21030-C548-4D60-BECE-2F77263B90EB}" type="slidenum">
              <a:rPr lang="en-US" smtClean="0"/>
              <a:pPr/>
              <a:t>14</a:t>
            </a:fld>
            <a:endParaRPr lang="en-US" dirty="0"/>
          </a:p>
        </p:txBody>
      </p:sp>
      <p:pic>
        <p:nvPicPr>
          <p:cNvPr id="1028" name="Picture 4" descr="C:\Users\aheise\Dropbox\USASBE\Finalist\FS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4400" y="1642857"/>
            <a:ext cx="3505200" cy="7955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heise\Desktop\blue box.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24400" y="4188663"/>
            <a:ext cx="2057400" cy="91673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4724400" y="5257800"/>
            <a:ext cx="39624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chemeClr val="tx1">
                    <a:lumMod val="65000"/>
                    <a:lumOff val="35000"/>
                  </a:schemeClr>
                </a:solidFill>
                <a:latin typeface="Arial" pitchFamily="34" charset="0"/>
                <a:cs typeface="Arial" pitchFamily="34" charset="0"/>
              </a:rPr>
              <a:t>Record label</a:t>
            </a:r>
          </a:p>
          <a:p>
            <a:r>
              <a:rPr lang="en-US" sz="2000" dirty="0" smtClean="0">
                <a:solidFill>
                  <a:schemeClr val="tx1">
                    <a:lumMod val="65000"/>
                    <a:lumOff val="35000"/>
                  </a:schemeClr>
                </a:solidFill>
                <a:latin typeface="Arial" pitchFamily="34" charset="0"/>
                <a:cs typeface="Arial" pitchFamily="34" charset="0"/>
              </a:rPr>
              <a:t>Commercial artists</a:t>
            </a:r>
          </a:p>
          <a:p>
            <a:pPr marL="0" indent="0">
              <a:buFont typeface="Arial" pitchFamily="34" charset="0"/>
              <a:buNone/>
            </a:pPr>
            <a:endParaRPr lang="en-US" sz="2000" dirty="0">
              <a:solidFill>
                <a:schemeClr val="tx1">
                  <a:lumMod val="65000"/>
                  <a:lumOff val="35000"/>
                </a:schemeClr>
              </a:solidFill>
              <a:latin typeface="Arial" pitchFamily="34" charset="0"/>
              <a:cs typeface="Arial" pitchFamily="34" charset="0"/>
            </a:endParaRPr>
          </a:p>
        </p:txBody>
      </p:sp>
      <p:pic>
        <p:nvPicPr>
          <p:cNvPr id="1030" name="Picture 6" descr="H:\Work\Andy's Documents\Archive\GCEC\2012\First Step Records-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2000" y="1600200"/>
            <a:ext cx="2993806" cy="37338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3712387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15</a:t>
            </a:fld>
            <a:endParaRPr lang="en-US" dirty="0"/>
          </a:p>
        </p:txBody>
      </p:sp>
      <p:sp>
        <p:nvSpPr>
          <p:cNvPr id="5" name="Content Placeholder 2"/>
          <p:cNvSpPr>
            <a:spLocks noGrp="1"/>
          </p:cNvSpPr>
          <p:nvPr>
            <p:ph idx="1"/>
          </p:nvPr>
        </p:nvSpPr>
        <p:spPr>
          <a:xfrm>
            <a:off x="4724400" y="2590800"/>
            <a:ext cx="3962400" cy="2438400"/>
          </a:xfrm>
        </p:spPr>
        <p:txBody>
          <a:bodyPr/>
          <a:lstStyle/>
          <a:p>
            <a:r>
              <a:rPr lang="en-US" sz="2000" dirty="0" smtClean="0">
                <a:solidFill>
                  <a:schemeClr val="tx1">
                    <a:lumMod val="65000"/>
                    <a:lumOff val="35000"/>
                  </a:schemeClr>
                </a:solidFill>
                <a:latin typeface="Arial" pitchFamily="34" charset="0"/>
                <a:cs typeface="Arial" pitchFamily="34" charset="0"/>
              </a:rPr>
              <a:t>Fine art printing press studio</a:t>
            </a:r>
          </a:p>
          <a:p>
            <a:r>
              <a:rPr lang="en-US" sz="2000" dirty="0" smtClean="0">
                <a:solidFill>
                  <a:schemeClr val="tx1">
                    <a:lumMod val="65000"/>
                    <a:lumOff val="35000"/>
                  </a:schemeClr>
                </a:solidFill>
                <a:latin typeface="Arial" pitchFamily="34" charset="0"/>
                <a:cs typeface="Arial" pitchFamily="34" charset="0"/>
              </a:rPr>
              <a:t>Student, Faculty, Alumni, &amp; Resident Artists</a:t>
            </a:r>
            <a:endParaRPr lang="en-US" sz="2000" dirty="0">
              <a:solidFill>
                <a:schemeClr val="tx1">
                  <a:lumMod val="65000"/>
                  <a:lumOff val="35000"/>
                </a:schemeClr>
              </a:solidFill>
              <a:latin typeface="Arial" pitchFamily="34" charset="0"/>
              <a:cs typeface="Arial" pitchFamily="34" charset="0"/>
            </a:endParaRPr>
          </a:p>
        </p:txBody>
      </p:sp>
      <p:sp>
        <p:nvSpPr>
          <p:cNvPr id="6"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pic>
        <p:nvPicPr>
          <p:cNvPr id="3076" name="Picture 4" descr="H:\Work\Andy's Documents\Archive\GCEC\2012\IMG_498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 y="1600200"/>
            <a:ext cx="4343400" cy="323287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26" name="Picture 2" descr="C:\Users\aheise\Dropbox\carriage house press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1" y="1340986"/>
            <a:ext cx="3429000" cy="114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547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16</a:t>
            </a:fld>
            <a:endParaRPr lang="en-US" dirty="0"/>
          </a:p>
        </p:txBody>
      </p:sp>
      <p:sp>
        <p:nvSpPr>
          <p:cNvPr id="5" name="Content Placeholder 2"/>
          <p:cNvSpPr>
            <a:spLocks noGrp="1"/>
          </p:cNvSpPr>
          <p:nvPr>
            <p:ph idx="1"/>
          </p:nvPr>
        </p:nvSpPr>
        <p:spPr>
          <a:xfrm>
            <a:off x="4724400" y="2514600"/>
            <a:ext cx="3962400" cy="2438400"/>
          </a:xfrm>
        </p:spPr>
        <p:txBody>
          <a:bodyPr/>
          <a:lstStyle/>
          <a:p>
            <a:r>
              <a:rPr lang="en-US" sz="2000" dirty="0" smtClean="0">
                <a:solidFill>
                  <a:schemeClr val="tx1">
                    <a:lumMod val="65000"/>
                    <a:lumOff val="35000"/>
                  </a:schemeClr>
                </a:solidFill>
                <a:latin typeface="Arial" pitchFamily="34" charset="0"/>
                <a:cs typeface="Arial" pitchFamily="34" charset="0"/>
              </a:rPr>
              <a:t>Letterpress poetry broadside press</a:t>
            </a:r>
          </a:p>
          <a:p>
            <a:r>
              <a:rPr lang="en-US" sz="2000" dirty="0" smtClean="0">
                <a:solidFill>
                  <a:schemeClr val="tx1">
                    <a:lumMod val="65000"/>
                    <a:lumOff val="35000"/>
                  </a:schemeClr>
                </a:solidFill>
                <a:latin typeface="Arial" pitchFamily="34" charset="0"/>
                <a:cs typeface="Arial" pitchFamily="34" charset="0"/>
              </a:rPr>
              <a:t>Student designed using works from Professional Poets</a:t>
            </a:r>
            <a:endParaRPr lang="en-US" sz="2000" dirty="0">
              <a:solidFill>
                <a:schemeClr val="tx1">
                  <a:lumMod val="65000"/>
                  <a:lumOff val="35000"/>
                </a:schemeClr>
              </a:solidFill>
              <a:latin typeface="Arial" pitchFamily="34" charset="0"/>
              <a:cs typeface="Arial" pitchFamily="34" charset="0"/>
            </a:endParaRPr>
          </a:p>
        </p:txBody>
      </p:sp>
      <p:sp>
        <p:nvSpPr>
          <p:cNvPr id="6"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II: Student Venture Experience</a:t>
            </a:r>
            <a:endParaRPr lang="en-US" sz="3500" b="1" dirty="0">
              <a:solidFill>
                <a:schemeClr val="tx2">
                  <a:lumMod val="75000"/>
                </a:schemeClr>
              </a:solidFill>
              <a:latin typeface="Arial" pitchFamily="34" charset="0"/>
              <a:cs typeface="Arial" pitchFamily="34" charset="0"/>
            </a:endParaRPr>
          </a:p>
        </p:txBody>
      </p:sp>
      <p:pic>
        <p:nvPicPr>
          <p:cNvPr id="4098" name="Picture 2" descr="H:\Work\Andy's Documents\Blue Satellite\Blue Sat. 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625600"/>
            <a:ext cx="4343400" cy="2895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6" descr="H:\Work\Andy's Documents\Blue Satellite\Blue Sat. 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21476" y="1726220"/>
            <a:ext cx="3384324" cy="63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568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17</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16455"/>
          <a:stretch/>
        </p:blipFill>
        <p:spPr>
          <a:xfrm>
            <a:off x="0" y="1458686"/>
            <a:ext cx="9144000" cy="5399314"/>
          </a:xfrm>
          <a:prstGeom prst="rect">
            <a:avLst/>
          </a:prstGeom>
        </p:spPr>
      </p:pic>
      <p:sp>
        <p:nvSpPr>
          <p:cNvPr id="6"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schemeClr val="tx2">
                    <a:lumMod val="75000"/>
                  </a:schemeClr>
                </a:solidFill>
                <a:latin typeface="Arial" pitchFamily="34" charset="0"/>
                <a:cs typeface="Arial" pitchFamily="34" charset="0"/>
              </a:rPr>
              <a:t>Program Funding Sources</a:t>
            </a:r>
            <a:endParaRPr lang="en-US" sz="34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3591976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18</a:t>
            </a:fld>
            <a:endParaRPr lang="en-US" dirty="0"/>
          </a:p>
        </p:txBody>
      </p:sp>
      <p:sp>
        <p:nvSpPr>
          <p:cNvPr id="5"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schemeClr val="tx2">
                    <a:lumMod val="75000"/>
                  </a:schemeClr>
                </a:solidFill>
                <a:latin typeface="Arial" pitchFamily="34" charset="0"/>
                <a:cs typeface="Arial" pitchFamily="34" charset="0"/>
              </a:rPr>
              <a:t>Student Feedback</a:t>
            </a:r>
            <a:endParaRPr lang="en-US" sz="3400" b="1" dirty="0">
              <a:solidFill>
                <a:schemeClr val="tx2">
                  <a:lumMod val="75000"/>
                </a:schemeClr>
              </a:solidFill>
              <a:latin typeface="Arial" pitchFamily="34" charset="0"/>
              <a:cs typeface="Arial" pitchFamily="34" charset="0"/>
            </a:endParaRPr>
          </a:p>
        </p:txBody>
      </p:sp>
      <p:sp>
        <p:nvSpPr>
          <p:cNvPr id="6" name="Content Placeholder 2"/>
          <p:cNvSpPr>
            <a:spLocks noGrp="1"/>
          </p:cNvSpPr>
          <p:nvPr>
            <p:ph idx="1"/>
          </p:nvPr>
        </p:nvSpPr>
        <p:spPr>
          <a:xfrm>
            <a:off x="478970" y="1219200"/>
            <a:ext cx="4931229" cy="5426075"/>
          </a:xfrm>
        </p:spPr>
        <p:txBody>
          <a:bodyPr>
            <a:noAutofit/>
          </a:bodyPr>
          <a:lstStyle/>
          <a:p>
            <a:pPr marL="0" indent="0">
              <a:buNone/>
            </a:pPr>
            <a:r>
              <a:rPr lang="en-US" sz="1600" i="1" dirty="0">
                <a:solidFill>
                  <a:schemeClr val="tx2">
                    <a:lumMod val="75000"/>
                  </a:schemeClr>
                </a:solidFill>
                <a:latin typeface="Georgia" pitchFamily="18" charset="0"/>
              </a:rPr>
              <a:t>"Getting thrown into the </a:t>
            </a:r>
            <a:r>
              <a:rPr lang="en-US" sz="1600" i="1" dirty="0" smtClean="0">
                <a:solidFill>
                  <a:schemeClr val="tx2">
                    <a:lumMod val="75000"/>
                  </a:schemeClr>
                </a:solidFill>
                <a:latin typeface="Georgia" pitchFamily="18" charset="0"/>
              </a:rPr>
              <a:t>‘deep end,’ </a:t>
            </a:r>
            <a:r>
              <a:rPr lang="en-US" sz="1600" i="1" dirty="0">
                <a:solidFill>
                  <a:schemeClr val="tx2">
                    <a:lumMod val="75000"/>
                  </a:schemeClr>
                </a:solidFill>
                <a:latin typeface="Georgia" pitchFamily="18" charset="0"/>
              </a:rPr>
              <a:t>which is how I felt when we first had to start our own business, was the best thing that I could have ever asked for in a collegiate program</a:t>
            </a:r>
            <a:r>
              <a:rPr lang="en-US" sz="1600" i="1" dirty="0" smtClean="0">
                <a:solidFill>
                  <a:schemeClr val="tx2">
                    <a:lumMod val="75000"/>
                  </a:schemeClr>
                </a:solidFill>
                <a:latin typeface="Georgia" pitchFamily="18" charset="0"/>
              </a:rPr>
              <a:t>.“</a:t>
            </a:r>
            <a:endParaRPr lang="en-US" sz="1600" dirty="0" smtClean="0">
              <a:solidFill>
                <a:schemeClr val="tx2">
                  <a:lumMod val="75000"/>
                </a:schemeClr>
              </a:solidFill>
              <a:latin typeface="Georgia" pitchFamily="18" charset="0"/>
            </a:endParaRPr>
          </a:p>
          <a:p>
            <a:pPr marL="0" indent="0">
              <a:buNone/>
            </a:pPr>
            <a:endParaRPr lang="en-US" sz="1600" dirty="0" smtClean="0">
              <a:solidFill>
                <a:schemeClr val="tx2">
                  <a:lumMod val="75000"/>
                </a:schemeClr>
              </a:solidFill>
              <a:latin typeface="Georgia" pitchFamily="18" charset="0"/>
            </a:endParaRPr>
          </a:p>
          <a:p>
            <a:pPr marL="0" indent="0">
              <a:buNone/>
            </a:pPr>
            <a:r>
              <a:rPr lang="en-US" sz="1600" dirty="0" err="1" smtClean="0">
                <a:solidFill>
                  <a:schemeClr val="tx2">
                    <a:lumMod val="75000"/>
                  </a:schemeClr>
                </a:solidFill>
                <a:latin typeface="Georgia" pitchFamily="18" charset="0"/>
              </a:rPr>
              <a:t>Alissa</a:t>
            </a:r>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Kim </a:t>
            </a:r>
            <a:endParaRPr lang="en-US" sz="1600" dirty="0" smtClean="0">
              <a:solidFill>
                <a:schemeClr val="tx2">
                  <a:lumMod val="75000"/>
                </a:schemeClr>
              </a:solidFill>
              <a:latin typeface="Georgia" pitchFamily="18" charset="0"/>
            </a:endParaRPr>
          </a:p>
          <a:p>
            <a:pPr marL="0" indent="0">
              <a:buNone/>
            </a:pPr>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B.M. Commercial Music &amp; Music Business, </a:t>
            </a:r>
            <a:r>
              <a:rPr lang="en-US" sz="1600" dirty="0" smtClean="0">
                <a:solidFill>
                  <a:schemeClr val="tx2">
                    <a:lumMod val="75000"/>
                  </a:schemeClr>
                </a:solidFill>
                <a:latin typeface="Georgia" pitchFamily="18" charset="0"/>
              </a:rPr>
              <a:t>2013</a:t>
            </a:r>
            <a:endParaRPr lang="en-US" sz="1600" dirty="0" smtClean="0">
              <a:solidFill>
                <a:schemeClr val="tx2">
                  <a:lumMod val="75000"/>
                </a:schemeClr>
              </a:solidFill>
              <a:latin typeface="Georgia" pitchFamily="18" charset="0"/>
              <a:cs typeface="Arial" pitchFamily="34" charset="0"/>
            </a:endParaRPr>
          </a:p>
        </p:txBody>
      </p:sp>
      <p:sp>
        <p:nvSpPr>
          <p:cNvPr id="7"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E21030-C548-4D60-BECE-2F77263B90EB}"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pic>
        <p:nvPicPr>
          <p:cNvPr id="2" name="Picture 1" descr="Animated Expressions II.jpg"/>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04800" y="3251200"/>
            <a:ext cx="5181600" cy="3454400"/>
          </a:xfrm>
          <a:prstGeom prst="rect">
            <a:avLst/>
          </a:prstGeom>
          <a:effectLst>
            <a:reflection stA="36000" endPos="75000" dist="12700" dir="5400000" sy="-100000" algn="bl" rotWithShape="0"/>
          </a:effectLst>
        </p:spPr>
      </p:pic>
      <p:sp>
        <p:nvSpPr>
          <p:cNvPr id="3" name="Rectangle 2"/>
          <p:cNvSpPr/>
          <p:nvPr/>
        </p:nvSpPr>
        <p:spPr>
          <a:xfrm>
            <a:off x="5638800" y="1219200"/>
            <a:ext cx="3200400" cy="3539430"/>
          </a:xfrm>
          <a:prstGeom prst="rect">
            <a:avLst/>
          </a:prstGeom>
        </p:spPr>
        <p:txBody>
          <a:bodyPr wrap="square">
            <a:spAutoFit/>
          </a:bodyPr>
          <a:lstStyle/>
          <a:p>
            <a:r>
              <a:rPr lang="en-US" sz="1600" i="1" dirty="0">
                <a:solidFill>
                  <a:schemeClr val="tx2">
                    <a:lumMod val="75000"/>
                  </a:schemeClr>
                </a:solidFill>
                <a:latin typeface="Georgia" pitchFamily="18" charset="0"/>
              </a:rPr>
              <a:t>"From my first day of college, I was immersed into the business world, and since that day I've started two businesses, written numerous business plans, presented a consulting project to the Zambian government, and so much more. I don't think there are very many schools that offer their students this many opportunities</a:t>
            </a:r>
            <a:r>
              <a:rPr lang="en-US" sz="1600" i="1" dirty="0" smtClean="0">
                <a:solidFill>
                  <a:schemeClr val="tx2">
                    <a:lumMod val="75000"/>
                  </a:schemeClr>
                </a:solidFill>
                <a:latin typeface="Georgia" pitchFamily="18" charset="0"/>
              </a:rPr>
              <a:t>.”</a:t>
            </a:r>
            <a:endParaRPr lang="en-US" sz="1600" dirty="0">
              <a:solidFill>
                <a:schemeClr val="tx2">
                  <a:lumMod val="75000"/>
                </a:schemeClr>
              </a:solidFill>
              <a:latin typeface="Georgia" pitchFamily="18" charset="0"/>
            </a:endParaRPr>
          </a:p>
          <a:p>
            <a:endParaRPr lang="en-US" sz="1600" dirty="0" smtClean="0">
              <a:solidFill>
                <a:schemeClr val="tx2">
                  <a:lumMod val="75000"/>
                </a:schemeClr>
              </a:solidFill>
              <a:latin typeface="Georgia" pitchFamily="18" charset="0"/>
            </a:endParaRPr>
          </a:p>
          <a:p>
            <a:r>
              <a:rPr lang="en-US" sz="1600" dirty="0" smtClean="0">
                <a:solidFill>
                  <a:schemeClr val="tx2">
                    <a:lumMod val="75000"/>
                  </a:schemeClr>
                </a:solidFill>
                <a:latin typeface="Georgia" pitchFamily="18" charset="0"/>
              </a:rPr>
              <a:t>Anna </a:t>
            </a:r>
            <a:r>
              <a:rPr lang="en-US" sz="1600" dirty="0">
                <a:solidFill>
                  <a:schemeClr val="tx2">
                    <a:lumMod val="75000"/>
                  </a:schemeClr>
                </a:solidFill>
                <a:latin typeface="Georgia" pitchFamily="18" charset="0"/>
              </a:rPr>
              <a:t>Hartman </a:t>
            </a:r>
          </a:p>
          <a:p>
            <a:r>
              <a:rPr lang="en-US" sz="1600" dirty="0">
                <a:solidFill>
                  <a:schemeClr val="tx2">
                    <a:lumMod val="75000"/>
                  </a:schemeClr>
                </a:solidFill>
                <a:latin typeface="Georgia" pitchFamily="18" charset="0"/>
              </a:rPr>
              <a:t>(Entrepreneurship Major, 2013)</a:t>
            </a:r>
          </a:p>
        </p:txBody>
      </p:sp>
    </p:spTree>
    <p:extLst>
      <p:ext uri="{BB962C8B-B14F-4D97-AF65-F5344CB8AC3E}">
        <p14:creationId xmlns:p14="http://schemas.microsoft.com/office/powerpoint/2010/main" val="15541909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schemeClr val="tx2">
                    <a:lumMod val="75000"/>
                  </a:schemeClr>
                </a:solidFill>
                <a:latin typeface="Arial" pitchFamily="34" charset="0"/>
                <a:cs typeface="Arial" pitchFamily="34" charset="0"/>
              </a:rPr>
              <a:t>Student Impact</a:t>
            </a:r>
            <a:endParaRPr lang="en-US" sz="3400" b="1" dirty="0">
              <a:solidFill>
                <a:schemeClr val="tx2">
                  <a:lumMod val="75000"/>
                </a:schemeClr>
              </a:solidFill>
              <a:latin typeface="Arial" pitchFamily="34" charset="0"/>
              <a:cs typeface="Arial" pitchFamily="34" charset="0"/>
            </a:endParaRPr>
          </a:p>
        </p:txBody>
      </p:sp>
      <p:sp>
        <p:nvSpPr>
          <p:cNvPr id="5" name="Content Placeholder 2"/>
          <p:cNvSpPr>
            <a:spLocks noGrp="1"/>
          </p:cNvSpPr>
          <p:nvPr>
            <p:ph idx="1"/>
          </p:nvPr>
        </p:nvSpPr>
        <p:spPr>
          <a:xfrm>
            <a:off x="457200" y="1295400"/>
            <a:ext cx="4114800" cy="4953000"/>
          </a:xfrm>
        </p:spPr>
        <p:txBody>
          <a:bodyPr>
            <a:normAutofit fontScale="77500" lnSpcReduction="20000"/>
          </a:bodyPr>
          <a:lstStyle/>
          <a:p>
            <a:pPr>
              <a:buNone/>
            </a:pPr>
            <a:r>
              <a:rPr lang="en-US" sz="2000" i="1" dirty="0">
                <a:solidFill>
                  <a:schemeClr val="tx2">
                    <a:lumMod val="75000"/>
                  </a:schemeClr>
                </a:solidFill>
                <a:latin typeface="Georgia" pitchFamily="18" charset="0"/>
                <a:cs typeface="Arial" pitchFamily="34" charset="0"/>
              </a:rPr>
              <a:t>“Know how to succeed, how to </a:t>
            </a:r>
            <a:r>
              <a:rPr lang="en-US" sz="2000" i="1" dirty="0" smtClean="0">
                <a:solidFill>
                  <a:schemeClr val="tx2">
                    <a:lumMod val="75000"/>
                  </a:schemeClr>
                </a:solidFill>
                <a:latin typeface="Georgia" pitchFamily="18" charset="0"/>
                <a:cs typeface="Arial" pitchFamily="34" charset="0"/>
              </a:rPr>
              <a:t>fail,</a:t>
            </a:r>
          </a:p>
          <a:p>
            <a:pPr>
              <a:buNone/>
            </a:pPr>
            <a:r>
              <a:rPr lang="en-US" sz="2000" i="1" dirty="0" smtClean="0">
                <a:solidFill>
                  <a:schemeClr val="tx2">
                    <a:lumMod val="75000"/>
                  </a:schemeClr>
                </a:solidFill>
                <a:latin typeface="Georgia" pitchFamily="18" charset="0"/>
                <a:cs typeface="Arial" pitchFamily="34" charset="0"/>
              </a:rPr>
              <a:t>how </a:t>
            </a:r>
            <a:r>
              <a:rPr lang="en-US" sz="2000" i="1" dirty="0">
                <a:solidFill>
                  <a:schemeClr val="tx2">
                    <a:lumMod val="75000"/>
                  </a:schemeClr>
                </a:solidFill>
                <a:latin typeface="Georgia" pitchFamily="18" charset="0"/>
                <a:cs typeface="Arial" pitchFamily="34" charset="0"/>
              </a:rPr>
              <a:t>to recover from a failure </a:t>
            </a:r>
            <a:r>
              <a:rPr lang="en-US" sz="2000" i="1" dirty="0" smtClean="0">
                <a:solidFill>
                  <a:schemeClr val="tx2">
                    <a:lumMod val="75000"/>
                  </a:schemeClr>
                </a:solidFill>
                <a:latin typeface="Georgia" pitchFamily="18" charset="0"/>
                <a:cs typeface="Arial" pitchFamily="34" charset="0"/>
              </a:rPr>
              <a:t>and</a:t>
            </a:r>
          </a:p>
          <a:p>
            <a:pPr>
              <a:buNone/>
            </a:pPr>
            <a:r>
              <a:rPr lang="en-US" sz="2000" i="1" dirty="0" smtClean="0">
                <a:solidFill>
                  <a:schemeClr val="tx2">
                    <a:lumMod val="75000"/>
                  </a:schemeClr>
                </a:solidFill>
                <a:latin typeface="Georgia" pitchFamily="18" charset="0"/>
                <a:cs typeface="Arial" pitchFamily="34" charset="0"/>
              </a:rPr>
              <a:t>not </a:t>
            </a:r>
            <a:r>
              <a:rPr lang="en-US" sz="2000" i="1" dirty="0">
                <a:solidFill>
                  <a:schemeClr val="tx2">
                    <a:lumMod val="75000"/>
                  </a:schemeClr>
                </a:solidFill>
                <a:latin typeface="Georgia" pitchFamily="18" charset="0"/>
                <a:cs typeface="Arial" pitchFamily="34" charset="0"/>
              </a:rPr>
              <a:t>letting a success get to </a:t>
            </a:r>
            <a:r>
              <a:rPr lang="en-US" sz="2000" i="1" dirty="0" smtClean="0">
                <a:solidFill>
                  <a:schemeClr val="tx2">
                    <a:lumMod val="75000"/>
                  </a:schemeClr>
                </a:solidFill>
                <a:latin typeface="Georgia" pitchFamily="18" charset="0"/>
                <a:cs typeface="Arial" pitchFamily="34" charset="0"/>
              </a:rPr>
              <a:t>your</a:t>
            </a:r>
          </a:p>
          <a:p>
            <a:pPr>
              <a:buNone/>
            </a:pPr>
            <a:r>
              <a:rPr lang="en-US" sz="2000" i="1" dirty="0" smtClean="0">
                <a:solidFill>
                  <a:schemeClr val="tx2">
                    <a:lumMod val="75000"/>
                  </a:schemeClr>
                </a:solidFill>
                <a:latin typeface="Georgia" pitchFamily="18" charset="0"/>
                <a:cs typeface="Arial" pitchFamily="34" charset="0"/>
              </a:rPr>
              <a:t>head </a:t>
            </a:r>
            <a:r>
              <a:rPr lang="en-US" sz="2000" i="1" dirty="0">
                <a:solidFill>
                  <a:schemeClr val="tx2">
                    <a:lumMod val="75000"/>
                  </a:schemeClr>
                </a:solidFill>
                <a:latin typeface="Georgia" pitchFamily="18" charset="0"/>
                <a:cs typeface="Arial" pitchFamily="34" charset="0"/>
              </a:rPr>
              <a:t>before having this be your </a:t>
            </a:r>
            <a:r>
              <a:rPr lang="en-US" sz="2000" i="1" dirty="0" smtClean="0">
                <a:solidFill>
                  <a:schemeClr val="tx2">
                    <a:lumMod val="75000"/>
                  </a:schemeClr>
                </a:solidFill>
                <a:latin typeface="Georgia" pitchFamily="18" charset="0"/>
                <a:cs typeface="Arial" pitchFamily="34" charset="0"/>
              </a:rPr>
              <a:t>real</a:t>
            </a:r>
          </a:p>
          <a:p>
            <a:pPr>
              <a:buNone/>
            </a:pPr>
            <a:r>
              <a:rPr lang="en-US" sz="2000" i="1" dirty="0" smtClean="0">
                <a:solidFill>
                  <a:schemeClr val="tx2">
                    <a:lumMod val="75000"/>
                  </a:schemeClr>
                </a:solidFill>
                <a:latin typeface="Georgia" pitchFamily="18" charset="0"/>
                <a:cs typeface="Arial" pitchFamily="34" charset="0"/>
              </a:rPr>
              <a:t>job </a:t>
            </a:r>
            <a:r>
              <a:rPr lang="en-US" sz="2000" i="1" dirty="0">
                <a:solidFill>
                  <a:schemeClr val="tx2">
                    <a:lumMod val="75000"/>
                  </a:schemeClr>
                </a:solidFill>
                <a:latin typeface="Georgia" pitchFamily="18" charset="0"/>
                <a:cs typeface="Arial" pitchFamily="34" charset="0"/>
              </a:rPr>
              <a:t>is a definite positive to </a:t>
            </a:r>
            <a:r>
              <a:rPr lang="en-US" sz="2000" i="1" dirty="0" smtClean="0">
                <a:solidFill>
                  <a:schemeClr val="tx2">
                    <a:lumMod val="75000"/>
                  </a:schemeClr>
                </a:solidFill>
                <a:latin typeface="Georgia" pitchFamily="18" charset="0"/>
                <a:cs typeface="Arial" pitchFamily="34" charset="0"/>
              </a:rPr>
              <a:t>the</a:t>
            </a:r>
          </a:p>
          <a:p>
            <a:pPr>
              <a:buNone/>
            </a:pPr>
            <a:r>
              <a:rPr lang="en-US" sz="2000" i="1" dirty="0" smtClean="0">
                <a:solidFill>
                  <a:schemeClr val="tx2">
                    <a:lumMod val="75000"/>
                  </a:schemeClr>
                </a:solidFill>
                <a:latin typeface="Georgia" pitchFamily="18" charset="0"/>
                <a:cs typeface="Arial" pitchFamily="34" charset="0"/>
              </a:rPr>
              <a:t>course</a:t>
            </a:r>
            <a:r>
              <a:rPr lang="en-US" sz="2000" i="1" dirty="0">
                <a:solidFill>
                  <a:schemeClr val="tx2">
                    <a:lumMod val="75000"/>
                  </a:schemeClr>
                </a:solidFill>
                <a:latin typeface="Georgia" pitchFamily="18" charset="0"/>
                <a:cs typeface="Arial" pitchFamily="34" charset="0"/>
              </a:rPr>
              <a:t>….”</a:t>
            </a:r>
          </a:p>
          <a:p>
            <a:pPr>
              <a:buNone/>
            </a:pPr>
            <a:endParaRPr lang="en-US" sz="2000" dirty="0" smtClean="0">
              <a:solidFill>
                <a:schemeClr val="tx2">
                  <a:lumMod val="75000"/>
                </a:schemeClr>
              </a:solidFill>
              <a:latin typeface="Georgia" pitchFamily="18" charset="0"/>
              <a:cs typeface="Arial" pitchFamily="34" charset="0"/>
            </a:endParaRPr>
          </a:p>
          <a:p>
            <a:pPr>
              <a:buNone/>
            </a:pPr>
            <a:r>
              <a:rPr lang="en-US" sz="2000" dirty="0" smtClean="0">
                <a:solidFill>
                  <a:schemeClr val="tx2">
                    <a:lumMod val="75000"/>
                  </a:schemeClr>
                </a:solidFill>
                <a:latin typeface="Georgia" pitchFamily="18" charset="0"/>
                <a:cs typeface="Arial" pitchFamily="34" charset="0"/>
              </a:rPr>
              <a:t>Alex </a:t>
            </a:r>
            <a:r>
              <a:rPr lang="en-US" sz="2000" dirty="0" err="1">
                <a:solidFill>
                  <a:schemeClr val="tx2">
                    <a:lumMod val="75000"/>
                  </a:schemeClr>
                </a:solidFill>
                <a:latin typeface="Georgia" pitchFamily="18" charset="0"/>
                <a:cs typeface="Arial" pitchFamily="34" charset="0"/>
              </a:rPr>
              <a:t>Scholinsky</a:t>
            </a:r>
            <a:r>
              <a:rPr lang="en-US" sz="2000" dirty="0">
                <a:solidFill>
                  <a:schemeClr val="tx2">
                    <a:lumMod val="75000"/>
                  </a:schemeClr>
                </a:solidFill>
                <a:latin typeface="Georgia" pitchFamily="18" charset="0"/>
                <a:cs typeface="Arial" pitchFamily="34" charset="0"/>
              </a:rPr>
              <a:t> </a:t>
            </a:r>
            <a:endParaRPr lang="en-US" sz="2000" dirty="0" smtClean="0">
              <a:solidFill>
                <a:schemeClr val="tx2">
                  <a:lumMod val="75000"/>
                </a:schemeClr>
              </a:solidFill>
              <a:latin typeface="Georgia" pitchFamily="18" charset="0"/>
              <a:cs typeface="Arial" pitchFamily="34" charset="0"/>
            </a:endParaRPr>
          </a:p>
          <a:p>
            <a:pPr>
              <a:buNone/>
            </a:pPr>
            <a:r>
              <a:rPr lang="en-US" sz="2000" dirty="0" smtClean="0">
                <a:solidFill>
                  <a:schemeClr val="tx2">
                    <a:lumMod val="75000"/>
                  </a:schemeClr>
                </a:solidFill>
                <a:latin typeface="Georgia" pitchFamily="18" charset="0"/>
                <a:cs typeface="Arial" pitchFamily="34" charset="0"/>
              </a:rPr>
              <a:t>(</a:t>
            </a:r>
            <a:r>
              <a:rPr lang="en-US" sz="2000" dirty="0">
                <a:solidFill>
                  <a:schemeClr val="tx2">
                    <a:lumMod val="75000"/>
                  </a:schemeClr>
                </a:solidFill>
                <a:latin typeface="Georgia" pitchFamily="18" charset="0"/>
                <a:cs typeface="Arial" pitchFamily="34" charset="0"/>
              </a:rPr>
              <a:t>B.A. Theatre, 2012</a:t>
            </a:r>
            <a:r>
              <a:rPr lang="en-US" sz="2000" dirty="0" smtClean="0">
                <a:solidFill>
                  <a:schemeClr val="tx2">
                    <a:lumMod val="75000"/>
                  </a:schemeClr>
                </a:solidFill>
                <a:latin typeface="Georgia" pitchFamily="18" charset="0"/>
                <a:cs typeface="Arial" pitchFamily="34" charset="0"/>
              </a:rPr>
              <a:t>)</a:t>
            </a:r>
          </a:p>
          <a:p>
            <a:pPr>
              <a:buNone/>
            </a:pPr>
            <a:endParaRPr lang="en-US" sz="2000" dirty="0" smtClean="0">
              <a:solidFill>
                <a:schemeClr val="tx1">
                  <a:lumMod val="65000"/>
                  <a:lumOff val="35000"/>
                </a:schemeClr>
              </a:solidFill>
              <a:latin typeface="Arial" pitchFamily="34" charset="0"/>
              <a:cs typeface="Arial" pitchFamily="34" charset="0"/>
            </a:endParaRPr>
          </a:p>
          <a:p>
            <a:pPr>
              <a:buNone/>
            </a:pPr>
            <a:endParaRPr lang="en-US" sz="2000" dirty="0">
              <a:solidFill>
                <a:schemeClr val="tx1">
                  <a:lumMod val="65000"/>
                  <a:lumOff val="35000"/>
                </a:schemeClr>
              </a:solidFill>
              <a:latin typeface="Arial" pitchFamily="34" charset="0"/>
              <a:cs typeface="Arial" pitchFamily="34" charset="0"/>
            </a:endParaRPr>
          </a:p>
          <a:p>
            <a:pPr>
              <a:buNone/>
            </a:pPr>
            <a:r>
              <a:rPr lang="en-US" sz="2000" i="1" dirty="0">
                <a:solidFill>
                  <a:schemeClr val="tx2">
                    <a:lumMod val="75000"/>
                  </a:schemeClr>
                </a:solidFill>
                <a:latin typeface="Georgia" pitchFamily="18" charset="0"/>
                <a:cs typeface="Arial" pitchFamily="34" charset="0"/>
              </a:rPr>
              <a:t>“I had pride in seeing my hours </a:t>
            </a:r>
            <a:r>
              <a:rPr lang="en-US" sz="2000" i="1" dirty="0" smtClean="0">
                <a:solidFill>
                  <a:schemeClr val="tx2">
                    <a:lumMod val="75000"/>
                  </a:schemeClr>
                </a:solidFill>
                <a:latin typeface="Georgia" pitchFamily="18" charset="0"/>
                <a:cs typeface="Arial" pitchFamily="34" charset="0"/>
              </a:rPr>
              <a:t>of</a:t>
            </a:r>
          </a:p>
          <a:p>
            <a:pPr>
              <a:buNone/>
            </a:pPr>
            <a:r>
              <a:rPr lang="en-US" sz="2000" i="1" dirty="0" smtClean="0">
                <a:solidFill>
                  <a:schemeClr val="tx2">
                    <a:lumMod val="75000"/>
                  </a:schemeClr>
                </a:solidFill>
                <a:latin typeface="Georgia" pitchFamily="18" charset="0"/>
                <a:cs typeface="Arial" pitchFamily="34" charset="0"/>
              </a:rPr>
              <a:t>work </a:t>
            </a:r>
            <a:r>
              <a:rPr lang="en-US" sz="2000" i="1" dirty="0">
                <a:solidFill>
                  <a:schemeClr val="tx2">
                    <a:lumMod val="75000"/>
                  </a:schemeClr>
                </a:solidFill>
                <a:latin typeface="Georgia" pitchFamily="18" charset="0"/>
                <a:cs typeface="Arial" pitchFamily="34" charset="0"/>
              </a:rPr>
              <a:t>for the company </a:t>
            </a:r>
            <a:r>
              <a:rPr lang="en-US" sz="2000" i="1" dirty="0" smtClean="0">
                <a:solidFill>
                  <a:schemeClr val="tx2">
                    <a:lumMod val="75000"/>
                  </a:schemeClr>
                </a:solidFill>
                <a:latin typeface="Georgia" pitchFamily="18" charset="0"/>
                <a:cs typeface="Arial" pitchFamily="34" charset="0"/>
              </a:rPr>
              <a:t>produce</a:t>
            </a:r>
          </a:p>
          <a:p>
            <a:pPr>
              <a:buNone/>
            </a:pPr>
            <a:r>
              <a:rPr lang="en-US" sz="2000" i="1" dirty="0" smtClean="0">
                <a:solidFill>
                  <a:schemeClr val="tx2">
                    <a:lumMod val="75000"/>
                  </a:schemeClr>
                </a:solidFill>
                <a:latin typeface="Georgia" pitchFamily="18" charset="0"/>
                <a:cs typeface="Arial" pitchFamily="34" charset="0"/>
              </a:rPr>
              <a:t>results</a:t>
            </a:r>
            <a:r>
              <a:rPr lang="en-US" sz="2000" i="1" dirty="0">
                <a:solidFill>
                  <a:schemeClr val="tx2">
                    <a:lumMod val="75000"/>
                  </a:schemeClr>
                </a:solidFill>
                <a:latin typeface="Georgia" pitchFamily="18" charset="0"/>
                <a:cs typeface="Arial" pitchFamily="34" charset="0"/>
              </a:rPr>
              <a:t>, and most importantly </a:t>
            </a:r>
            <a:r>
              <a:rPr lang="en-US" sz="2000" i="1" dirty="0" smtClean="0">
                <a:solidFill>
                  <a:schemeClr val="tx2">
                    <a:lumMod val="75000"/>
                  </a:schemeClr>
                </a:solidFill>
                <a:latin typeface="Georgia" pitchFamily="18" charset="0"/>
                <a:cs typeface="Arial" pitchFamily="34" charset="0"/>
              </a:rPr>
              <a:t>see</a:t>
            </a:r>
          </a:p>
          <a:p>
            <a:pPr>
              <a:buNone/>
            </a:pPr>
            <a:r>
              <a:rPr lang="en-US" sz="2000" i="1" dirty="0" smtClean="0">
                <a:solidFill>
                  <a:schemeClr val="tx2">
                    <a:lumMod val="75000"/>
                  </a:schemeClr>
                </a:solidFill>
                <a:latin typeface="Georgia" pitchFamily="18" charset="0"/>
                <a:cs typeface="Arial" pitchFamily="34" charset="0"/>
              </a:rPr>
              <a:t>the </a:t>
            </a:r>
            <a:r>
              <a:rPr lang="en-US" sz="2000" i="1" dirty="0">
                <a:solidFill>
                  <a:schemeClr val="tx2">
                    <a:lumMod val="75000"/>
                  </a:schemeClr>
                </a:solidFill>
                <a:latin typeface="Georgia" pitchFamily="18" charset="0"/>
                <a:cs typeface="Arial" pitchFamily="34" charset="0"/>
              </a:rPr>
              <a:t>groundwork I had laid down </a:t>
            </a:r>
            <a:r>
              <a:rPr lang="en-US" sz="2000" i="1" dirty="0" smtClean="0">
                <a:solidFill>
                  <a:schemeClr val="tx2">
                    <a:lumMod val="75000"/>
                  </a:schemeClr>
                </a:solidFill>
                <a:latin typeface="Georgia" pitchFamily="18" charset="0"/>
                <a:cs typeface="Arial" pitchFamily="34" charset="0"/>
              </a:rPr>
              <a:t>be</a:t>
            </a:r>
          </a:p>
          <a:p>
            <a:pPr>
              <a:buNone/>
            </a:pPr>
            <a:r>
              <a:rPr lang="en-US" sz="2000" i="1" dirty="0" smtClean="0">
                <a:solidFill>
                  <a:schemeClr val="tx2">
                    <a:lumMod val="75000"/>
                  </a:schemeClr>
                </a:solidFill>
                <a:latin typeface="Georgia" pitchFamily="18" charset="0"/>
                <a:cs typeface="Arial" pitchFamily="34" charset="0"/>
              </a:rPr>
              <a:t>continued </a:t>
            </a:r>
            <a:r>
              <a:rPr lang="en-US" sz="2000" i="1" dirty="0">
                <a:solidFill>
                  <a:schemeClr val="tx2">
                    <a:lumMod val="75000"/>
                  </a:schemeClr>
                </a:solidFill>
                <a:latin typeface="Georgia" pitchFamily="18" charset="0"/>
                <a:cs typeface="Arial" pitchFamily="34" charset="0"/>
              </a:rPr>
              <a:t>by new members of </a:t>
            </a:r>
            <a:r>
              <a:rPr lang="en-US" sz="2000" i="1" dirty="0" smtClean="0">
                <a:solidFill>
                  <a:schemeClr val="tx2">
                    <a:lumMod val="75000"/>
                  </a:schemeClr>
                </a:solidFill>
                <a:latin typeface="Georgia" pitchFamily="18" charset="0"/>
                <a:cs typeface="Arial" pitchFamily="34" charset="0"/>
              </a:rPr>
              <a:t>the</a:t>
            </a:r>
          </a:p>
          <a:p>
            <a:pPr>
              <a:buNone/>
            </a:pPr>
            <a:r>
              <a:rPr lang="en-US" sz="2000" i="1" dirty="0" smtClean="0">
                <a:solidFill>
                  <a:schemeClr val="tx2">
                    <a:lumMod val="75000"/>
                  </a:schemeClr>
                </a:solidFill>
                <a:latin typeface="Georgia" pitchFamily="18" charset="0"/>
                <a:cs typeface="Arial" pitchFamily="34" charset="0"/>
              </a:rPr>
              <a:t>company</a:t>
            </a:r>
            <a:r>
              <a:rPr lang="en-US" sz="2000" i="1" dirty="0">
                <a:solidFill>
                  <a:schemeClr val="tx2">
                    <a:lumMod val="75000"/>
                  </a:schemeClr>
                </a:solidFill>
                <a:latin typeface="Georgia" pitchFamily="18" charset="0"/>
                <a:cs typeface="Arial" pitchFamily="34" charset="0"/>
              </a:rPr>
              <a:t>.</a:t>
            </a:r>
          </a:p>
          <a:p>
            <a:pPr>
              <a:buNone/>
            </a:pPr>
            <a:endParaRPr lang="en-US" sz="2100" dirty="0" smtClean="0">
              <a:solidFill>
                <a:schemeClr val="tx2">
                  <a:lumMod val="75000"/>
                </a:schemeClr>
              </a:solidFill>
              <a:latin typeface="Georgia" pitchFamily="18" charset="0"/>
              <a:cs typeface="Arial" pitchFamily="34" charset="0"/>
            </a:endParaRPr>
          </a:p>
          <a:p>
            <a:pPr>
              <a:buNone/>
            </a:pPr>
            <a:r>
              <a:rPr lang="en-US" sz="2100" dirty="0" err="1" smtClean="0">
                <a:solidFill>
                  <a:schemeClr val="tx2">
                    <a:lumMod val="75000"/>
                  </a:schemeClr>
                </a:solidFill>
                <a:latin typeface="Georgia" pitchFamily="18" charset="0"/>
                <a:cs typeface="Arial" pitchFamily="34" charset="0"/>
              </a:rPr>
              <a:t>Bekki</a:t>
            </a:r>
            <a:r>
              <a:rPr lang="en-US" sz="2100" dirty="0" smtClean="0">
                <a:solidFill>
                  <a:schemeClr val="tx2">
                    <a:lumMod val="75000"/>
                  </a:schemeClr>
                </a:solidFill>
                <a:latin typeface="Georgia" pitchFamily="18" charset="0"/>
                <a:cs typeface="Arial" pitchFamily="34" charset="0"/>
              </a:rPr>
              <a:t> </a:t>
            </a:r>
            <a:r>
              <a:rPr lang="en-US" sz="2100" dirty="0" err="1">
                <a:solidFill>
                  <a:schemeClr val="tx2">
                    <a:lumMod val="75000"/>
                  </a:schemeClr>
                </a:solidFill>
                <a:latin typeface="Georgia" pitchFamily="18" charset="0"/>
                <a:cs typeface="Arial" pitchFamily="34" charset="0"/>
              </a:rPr>
              <a:t>Lambrecht</a:t>
            </a:r>
            <a:r>
              <a:rPr lang="en-US" sz="2100" dirty="0">
                <a:solidFill>
                  <a:schemeClr val="tx2">
                    <a:lumMod val="75000"/>
                  </a:schemeClr>
                </a:solidFill>
                <a:latin typeface="Georgia" pitchFamily="18" charset="0"/>
                <a:cs typeface="Arial" pitchFamily="34" charset="0"/>
              </a:rPr>
              <a:t> </a:t>
            </a:r>
            <a:endParaRPr lang="en-US" sz="2100" dirty="0" smtClean="0">
              <a:solidFill>
                <a:schemeClr val="tx2">
                  <a:lumMod val="75000"/>
                </a:schemeClr>
              </a:solidFill>
              <a:latin typeface="Georgia" pitchFamily="18" charset="0"/>
              <a:cs typeface="Arial" pitchFamily="34" charset="0"/>
            </a:endParaRPr>
          </a:p>
          <a:p>
            <a:pPr>
              <a:buNone/>
            </a:pPr>
            <a:r>
              <a:rPr lang="en-US" sz="2100" dirty="0" smtClean="0">
                <a:solidFill>
                  <a:schemeClr val="tx2">
                    <a:lumMod val="75000"/>
                  </a:schemeClr>
                </a:solidFill>
                <a:latin typeface="Georgia" pitchFamily="18" charset="0"/>
                <a:cs typeface="Arial" pitchFamily="34" charset="0"/>
              </a:rPr>
              <a:t>(BFA Design/Production</a:t>
            </a:r>
            <a:r>
              <a:rPr lang="en-US" sz="2100" dirty="0">
                <a:solidFill>
                  <a:schemeClr val="tx2">
                    <a:lumMod val="75000"/>
                  </a:schemeClr>
                </a:solidFill>
                <a:latin typeface="Georgia" pitchFamily="18" charset="0"/>
                <a:cs typeface="Arial" pitchFamily="34" charset="0"/>
              </a:rPr>
              <a:t>, 2011</a:t>
            </a:r>
            <a:r>
              <a:rPr lang="en-US" sz="2100" dirty="0" smtClean="0">
                <a:solidFill>
                  <a:schemeClr val="tx2">
                    <a:lumMod val="75000"/>
                  </a:schemeClr>
                </a:solidFill>
                <a:latin typeface="Georgia" pitchFamily="18" charset="0"/>
                <a:cs typeface="Arial" pitchFamily="34" charset="0"/>
              </a:rPr>
              <a:t>)</a:t>
            </a:r>
            <a:endParaRPr lang="en-US" sz="26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6E21030-C548-4D60-BECE-2F77263B90EB}"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pic>
        <p:nvPicPr>
          <p:cNvPr id="8" name="Picture 7" descr="BUS SUPP.png"/>
          <p:cNvPicPr>
            <a:picLocks noChangeAspect="1"/>
          </p:cNvPicPr>
          <p:nvPr/>
        </p:nvPicPr>
        <p:blipFill rotWithShape="1">
          <a:blip r:embed="rId2">
            <a:extLst>
              <a:ext uri="{28A0092B-C50C-407E-A947-70E740481C1C}">
                <a14:useLocalDpi xmlns:a14="http://schemas.microsoft.com/office/drawing/2010/main" val="0"/>
              </a:ext>
            </a:extLst>
          </a:blip>
          <a:srcRect t="18889"/>
          <a:stretch/>
        </p:blipFill>
        <p:spPr>
          <a:xfrm>
            <a:off x="3962745" y="2010930"/>
            <a:ext cx="5181255" cy="3856470"/>
          </a:xfrm>
          <a:prstGeom prst="rect">
            <a:avLst/>
          </a:prstGeom>
        </p:spPr>
      </p:pic>
      <p:sp>
        <p:nvSpPr>
          <p:cNvPr id="9" name="TextBox 8"/>
          <p:cNvSpPr txBox="1"/>
          <p:nvPr/>
        </p:nvSpPr>
        <p:spPr>
          <a:xfrm>
            <a:off x="4648200" y="1150203"/>
            <a:ext cx="4038600" cy="830997"/>
          </a:xfrm>
          <a:prstGeom prst="rect">
            <a:avLst/>
          </a:prstGeom>
          <a:noFill/>
        </p:spPr>
        <p:txBody>
          <a:bodyPr wrap="square" rtlCol="0">
            <a:spAutoFit/>
          </a:bodyPr>
          <a:lstStyle/>
          <a:p>
            <a:pPr algn="ctr"/>
            <a:r>
              <a:rPr lang="en-US" sz="2400" b="1" dirty="0" smtClean="0">
                <a:solidFill>
                  <a:schemeClr val="tx1">
                    <a:lumMod val="65000"/>
                    <a:lumOff val="35000"/>
                  </a:schemeClr>
                </a:solidFill>
                <a:latin typeface="Arial"/>
                <a:cs typeface="Arial"/>
              </a:rPr>
              <a:t>Businesses Financially Supported</a:t>
            </a:r>
            <a:endParaRPr lang="en-US" sz="2400" b="1"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6748969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334C"/>
                </a:solidFill>
                <a:latin typeface="Arial" pitchFamily="34" charset="0"/>
                <a:cs typeface="Arial" pitchFamily="34" charset="0"/>
              </a:rPr>
              <a:t>Outstanding Specialty Entrepreneurship Program</a:t>
            </a:r>
            <a:endParaRPr lang="en-US" b="1" dirty="0">
              <a:solidFill>
                <a:srgbClr val="00334C"/>
              </a:solidFill>
              <a:latin typeface="Arial" pitchFamily="34" charset="0"/>
              <a:cs typeface="Arial" pitchFamily="34" charset="0"/>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bg1">
                    <a:lumMod val="50000"/>
                  </a:schemeClr>
                </a:solidFill>
                <a:latin typeface="Arial" pitchFamily="34" charset="0"/>
                <a:cs typeface="Arial" pitchFamily="34" charset="0"/>
              </a:rPr>
              <a:t>Arts &amp; </a:t>
            </a:r>
            <a:r>
              <a:rPr lang="en-US" sz="3600" dirty="0" smtClean="0">
                <a:solidFill>
                  <a:schemeClr val="bg1">
                    <a:lumMod val="50000"/>
                  </a:schemeClr>
                </a:solidFill>
                <a:latin typeface="Arial" pitchFamily="34" charset="0"/>
                <a:cs typeface="Arial" pitchFamily="34" charset="0"/>
              </a:rPr>
              <a:t>Entrepreneurship</a:t>
            </a:r>
            <a:r>
              <a:rPr lang="en-US" dirty="0" smtClean="0">
                <a:solidFill>
                  <a:schemeClr val="bg1">
                    <a:lumMod val="50000"/>
                  </a:schemeClr>
                </a:solidFill>
                <a:latin typeface="Arial" pitchFamily="34" charset="0"/>
                <a:cs typeface="Arial" pitchFamily="34" charset="0"/>
              </a:rPr>
              <a:t> Program</a:t>
            </a:r>
          </a:p>
          <a:p>
            <a:endParaRPr lang="en-US" dirty="0">
              <a:solidFill>
                <a:schemeClr val="bg1">
                  <a:lumMod val="50000"/>
                </a:schemeClr>
              </a:solidFill>
              <a:latin typeface="Arial" pitchFamily="34" charset="0"/>
              <a:cs typeface="Arial" pitchFamily="34" charset="0"/>
            </a:endParaRPr>
          </a:p>
          <a:p>
            <a:r>
              <a:rPr lang="en-US" sz="2000" dirty="0" smtClean="0">
                <a:solidFill>
                  <a:schemeClr val="bg1">
                    <a:lumMod val="50000"/>
                  </a:schemeClr>
                </a:solidFill>
                <a:latin typeface="Arial" pitchFamily="34" charset="0"/>
                <a:cs typeface="Arial" pitchFamily="34" charset="0"/>
              </a:rPr>
              <a:t>Sharon T. </a:t>
            </a:r>
            <a:r>
              <a:rPr lang="en-US" sz="2000" dirty="0" err="1" smtClean="0">
                <a:solidFill>
                  <a:schemeClr val="bg1">
                    <a:lumMod val="50000"/>
                  </a:schemeClr>
                </a:solidFill>
                <a:latin typeface="Arial" pitchFamily="34" charset="0"/>
                <a:cs typeface="Arial" pitchFamily="34" charset="0"/>
              </a:rPr>
              <a:t>Alpi</a:t>
            </a:r>
            <a:r>
              <a:rPr lang="en-US" sz="2000" dirty="0" smtClean="0">
                <a:solidFill>
                  <a:schemeClr val="bg1">
                    <a:lumMod val="50000"/>
                  </a:schemeClr>
                </a:solidFill>
                <a:latin typeface="Arial" pitchFamily="34" charset="0"/>
                <a:cs typeface="Arial" pitchFamily="34" charset="0"/>
              </a:rPr>
              <a:t>, Director</a:t>
            </a:r>
          </a:p>
          <a:p>
            <a:r>
              <a:rPr lang="en-US" sz="2000" dirty="0" smtClean="0">
                <a:solidFill>
                  <a:schemeClr val="bg1">
                    <a:lumMod val="50000"/>
                  </a:schemeClr>
                </a:solidFill>
                <a:latin typeface="Arial" pitchFamily="34" charset="0"/>
                <a:cs typeface="Arial" pitchFamily="34" charset="0"/>
              </a:rPr>
              <a:t>William “B.J.” Warren, Arts &amp; Entrepreneurship</a:t>
            </a:r>
          </a:p>
          <a:p>
            <a:r>
              <a:rPr lang="en-US" sz="2000" dirty="0" smtClean="0">
                <a:solidFill>
                  <a:schemeClr val="bg1">
                    <a:lumMod val="50000"/>
                  </a:schemeClr>
                </a:solidFill>
                <a:latin typeface="Arial" pitchFamily="34" charset="0"/>
                <a:cs typeface="Arial" pitchFamily="34" charset="0"/>
              </a:rPr>
              <a:t>Andy </a:t>
            </a:r>
            <a:r>
              <a:rPr lang="en-US" sz="2000" dirty="0" err="1" smtClean="0">
                <a:solidFill>
                  <a:schemeClr val="bg1">
                    <a:lumMod val="50000"/>
                  </a:schemeClr>
                </a:solidFill>
                <a:latin typeface="Arial" pitchFamily="34" charset="0"/>
                <a:cs typeface="Arial" pitchFamily="34" charset="0"/>
              </a:rPr>
              <a:t>Heise</a:t>
            </a:r>
            <a:r>
              <a:rPr lang="en-US" sz="2000" dirty="0" smtClean="0">
                <a:solidFill>
                  <a:schemeClr val="bg1">
                    <a:lumMod val="50000"/>
                  </a:schemeClr>
                </a:solidFill>
                <a:latin typeface="Arial" pitchFamily="34" charset="0"/>
                <a:cs typeface="Arial" pitchFamily="34" charset="0"/>
              </a:rPr>
              <a:t>, Program Coordinator</a:t>
            </a:r>
            <a:endParaRPr lang="en-US" sz="2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8236051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1266" name="Picture 5" descr="seal-110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2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4588892"/>
            <a:ext cx="5486400" cy="2192908"/>
          </a:xfrm>
          <a:prstGeom prst="rect">
            <a:avLst/>
          </a:prstGeom>
          <a:noFill/>
        </p:spPr>
        <p:txBody>
          <a:bodyPr wrap="square" rtlCol="0">
            <a:spAutoFit/>
          </a:bodyPr>
          <a:lstStyle/>
          <a:p>
            <a:r>
              <a:rPr lang="en-US" b="1" dirty="0" err="1" smtClean="0">
                <a:solidFill>
                  <a:schemeClr val="bg1">
                    <a:lumMod val="85000"/>
                  </a:schemeClr>
                </a:solidFill>
                <a:latin typeface="Arial" pitchFamily="34" charset="0"/>
                <a:cs typeface="Arial" pitchFamily="34" charset="0"/>
              </a:rPr>
              <a:t>Millikin</a:t>
            </a:r>
            <a:r>
              <a:rPr lang="en-US" b="1" dirty="0" smtClean="0">
                <a:solidFill>
                  <a:schemeClr val="bg1">
                    <a:lumMod val="85000"/>
                  </a:schemeClr>
                </a:solidFill>
                <a:latin typeface="Arial" pitchFamily="34" charset="0"/>
                <a:cs typeface="Arial" pitchFamily="34" charset="0"/>
              </a:rPr>
              <a:t> University</a:t>
            </a:r>
          </a:p>
          <a:p>
            <a:r>
              <a:rPr lang="en-US" b="1" dirty="0" smtClean="0">
                <a:solidFill>
                  <a:schemeClr val="bg1">
                    <a:lumMod val="85000"/>
                  </a:schemeClr>
                </a:solidFill>
                <a:latin typeface="Arial" pitchFamily="34" charset="0"/>
                <a:cs typeface="Arial" pitchFamily="34" charset="0"/>
              </a:rPr>
              <a:t>Center for Entrepreneurship</a:t>
            </a:r>
          </a:p>
          <a:p>
            <a:r>
              <a:rPr lang="en-US" dirty="0" smtClean="0">
                <a:solidFill>
                  <a:schemeClr val="bg1">
                    <a:lumMod val="85000"/>
                  </a:schemeClr>
                </a:solidFill>
                <a:latin typeface="Arial" pitchFamily="34" charset="0"/>
                <a:cs typeface="Arial" pitchFamily="34" charset="0"/>
              </a:rPr>
              <a:t>www.millikin.edu/entrepreneurship</a:t>
            </a:r>
          </a:p>
          <a:p>
            <a:r>
              <a:rPr lang="en-US" dirty="0" smtClean="0">
                <a:solidFill>
                  <a:schemeClr val="bg1">
                    <a:lumMod val="85000"/>
                  </a:schemeClr>
                </a:solidFill>
                <a:latin typeface="Arial" pitchFamily="34" charset="0"/>
                <a:cs typeface="Arial" pitchFamily="34" charset="0"/>
              </a:rPr>
              <a:t>e-center@millikin.edu</a:t>
            </a:r>
          </a:p>
          <a:p>
            <a:r>
              <a:rPr lang="en-US" sz="1050" dirty="0" smtClean="0">
                <a:solidFill>
                  <a:schemeClr val="bg1">
                    <a:lumMod val="85000"/>
                  </a:schemeClr>
                </a:solidFill>
                <a:latin typeface="Arial" pitchFamily="34" charset="0"/>
                <a:cs typeface="Arial" pitchFamily="34" charset="0"/>
              </a:rPr>
              <a:t> </a:t>
            </a:r>
          </a:p>
          <a:p>
            <a:r>
              <a:rPr lang="en-US" dirty="0" smtClean="0">
                <a:solidFill>
                  <a:schemeClr val="bg1">
                    <a:lumMod val="85000"/>
                  </a:schemeClr>
                </a:solidFill>
                <a:latin typeface="Arial" pitchFamily="34" charset="0"/>
                <a:cs typeface="Arial" pitchFamily="34" charset="0"/>
              </a:rPr>
              <a:t>Sharon T. Alpi, Director</a:t>
            </a:r>
          </a:p>
          <a:p>
            <a:r>
              <a:rPr lang="en-US" dirty="0" smtClean="0">
                <a:solidFill>
                  <a:schemeClr val="bg1">
                    <a:lumMod val="85000"/>
                  </a:schemeClr>
                </a:solidFill>
                <a:latin typeface="Arial" pitchFamily="34" charset="0"/>
                <a:cs typeface="Arial" pitchFamily="34" charset="0"/>
              </a:rPr>
              <a:t>William “B.J.” Warren, Arts &amp; Entrepreneurship</a:t>
            </a:r>
          </a:p>
          <a:p>
            <a:r>
              <a:rPr lang="en-US" dirty="0" smtClean="0">
                <a:solidFill>
                  <a:schemeClr val="bg1">
                    <a:lumMod val="85000"/>
                  </a:schemeClr>
                </a:solidFill>
                <a:latin typeface="Arial" pitchFamily="34" charset="0"/>
                <a:cs typeface="Arial" pitchFamily="34" charset="0"/>
              </a:rPr>
              <a:t>Andy </a:t>
            </a:r>
            <a:r>
              <a:rPr lang="en-US" dirty="0" err="1" smtClean="0">
                <a:solidFill>
                  <a:schemeClr val="bg1">
                    <a:lumMod val="85000"/>
                  </a:schemeClr>
                </a:solidFill>
                <a:latin typeface="Arial" pitchFamily="34" charset="0"/>
                <a:cs typeface="Arial" pitchFamily="34" charset="0"/>
              </a:rPr>
              <a:t>Heise</a:t>
            </a:r>
            <a:r>
              <a:rPr lang="en-US" dirty="0" smtClean="0">
                <a:solidFill>
                  <a:schemeClr val="bg1">
                    <a:lumMod val="85000"/>
                  </a:schemeClr>
                </a:solidFill>
                <a:latin typeface="Arial" pitchFamily="34" charset="0"/>
                <a:cs typeface="Arial" pitchFamily="34" charset="0"/>
              </a:rPr>
              <a:t>, Program Coordinator</a:t>
            </a:r>
            <a:endParaRPr lang="en-US" dirty="0">
              <a:solidFill>
                <a:schemeClr val="bg1">
                  <a:lumMod val="8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6E21030-C548-4D60-BECE-2F77263B90EB}" type="slidenum">
              <a:rPr lang="en-US" smtClean="0"/>
              <a:pPr/>
              <a:t>20</a:t>
            </a:fld>
            <a:endParaRPr lang="en-US" dirty="0"/>
          </a:p>
        </p:txBody>
      </p:sp>
    </p:spTree>
    <p:extLst>
      <p:ext uri="{BB962C8B-B14F-4D97-AF65-F5344CB8AC3E}">
        <p14:creationId xmlns:p14="http://schemas.microsoft.com/office/powerpoint/2010/main" val="5555158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dmscoltsc.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7800" y="990600"/>
            <a:ext cx="3479483" cy="5215149"/>
          </a:xfrm>
          <a:prstGeom prst="rect">
            <a:avLst/>
          </a:prstGeom>
          <a:effectLst>
            <a:reflection blurRad="6350" stA="52000" endA="300" endPos="35000" dir="5400000" sy="-100000" algn="bl" rotWithShape="0"/>
          </a:effectLst>
        </p:spPr>
      </p:pic>
      <p:sp>
        <p:nvSpPr>
          <p:cNvPr id="15366" name="Text Box 6"/>
          <p:cNvSpPr txBox="1">
            <a:spLocks noChangeArrowheads="1"/>
          </p:cNvSpPr>
          <p:nvPr/>
        </p:nvSpPr>
        <p:spPr bwMode="auto">
          <a:xfrm>
            <a:off x="457200" y="1295400"/>
            <a:ext cx="4800600" cy="4770537"/>
          </a:xfrm>
          <a:prstGeom prst="rect">
            <a:avLst/>
          </a:prstGeom>
          <a:noFill/>
          <a:ln w="9525">
            <a:noFill/>
            <a:miter lim="800000"/>
            <a:headEnd/>
            <a:tailEnd/>
          </a:ln>
          <a:effectLst/>
        </p:spPr>
        <p:txBody>
          <a:bodyPr wrap="square">
            <a:spAutoFit/>
          </a:bodyPr>
          <a:lstStyle/>
          <a:p>
            <a:r>
              <a:rPr lang="en-US" b="1" dirty="0" smtClean="0">
                <a:solidFill>
                  <a:srgbClr val="003657"/>
                </a:solidFill>
                <a:latin typeface="Arial" pitchFamily="34" charset="0"/>
                <a:cs typeface="Arial" pitchFamily="34" charset="0"/>
              </a:rPr>
              <a:t>Colleges</a:t>
            </a:r>
            <a:r>
              <a:rPr lang="en-US" dirty="0">
                <a:solidFill>
                  <a:srgbClr val="003657"/>
                </a:solidFill>
                <a:latin typeface="Arial" pitchFamily="34" charset="0"/>
                <a:cs typeface="Arial" pitchFamily="34" charset="0"/>
              </a:rPr>
              <a:t>: </a:t>
            </a:r>
            <a:r>
              <a:rPr lang="en-US" dirty="0" smtClean="0">
                <a:solidFill>
                  <a:srgbClr val="003657"/>
                </a:solidFill>
                <a:latin typeface="Arial" pitchFamily="34" charset="0"/>
                <a:cs typeface="Arial" pitchFamily="34" charset="0"/>
              </a:rPr>
              <a:t> </a:t>
            </a:r>
          </a:p>
          <a:p>
            <a:pPr>
              <a:lnSpc>
                <a:spcPct val="150000"/>
              </a:lnSpc>
            </a:pPr>
            <a:r>
              <a:rPr lang="en-US" dirty="0" smtClean="0">
                <a:solidFill>
                  <a:srgbClr val="003657"/>
                </a:solidFill>
                <a:latin typeface="Arial" pitchFamily="34" charset="0"/>
                <a:cs typeface="Arial" pitchFamily="34" charset="0"/>
              </a:rPr>
              <a:t>     College </a:t>
            </a:r>
            <a:r>
              <a:rPr lang="en-US" dirty="0">
                <a:solidFill>
                  <a:srgbClr val="003657"/>
                </a:solidFill>
                <a:latin typeface="Arial" pitchFamily="34" charset="0"/>
                <a:cs typeface="Arial" pitchFamily="34" charset="0"/>
              </a:rPr>
              <a:t>of Arts &amp; Sciences</a:t>
            </a:r>
          </a:p>
          <a:p>
            <a:pPr>
              <a:lnSpc>
                <a:spcPct val="150000"/>
              </a:lnSpc>
            </a:pPr>
            <a:r>
              <a:rPr lang="en-US" dirty="0">
                <a:solidFill>
                  <a:srgbClr val="003657"/>
                </a:solidFill>
                <a:latin typeface="Arial" pitchFamily="34" charset="0"/>
                <a:cs typeface="Arial" pitchFamily="34" charset="0"/>
              </a:rPr>
              <a:t> </a:t>
            </a:r>
            <a:r>
              <a:rPr lang="en-US" dirty="0" smtClean="0">
                <a:solidFill>
                  <a:srgbClr val="003657"/>
                </a:solidFill>
                <a:latin typeface="Arial" pitchFamily="34" charset="0"/>
                <a:cs typeface="Arial" pitchFamily="34" charset="0"/>
              </a:rPr>
              <a:t>    College </a:t>
            </a:r>
            <a:r>
              <a:rPr lang="en-US" dirty="0">
                <a:solidFill>
                  <a:srgbClr val="003657"/>
                </a:solidFill>
                <a:latin typeface="Arial" pitchFamily="34" charset="0"/>
                <a:cs typeface="Arial" pitchFamily="34" charset="0"/>
              </a:rPr>
              <a:t>of Fine Arts</a:t>
            </a:r>
          </a:p>
          <a:p>
            <a:pPr>
              <a:lnSpc>
                <a:spcPct val="150000"/>
              </a:lnSpc>
            </a:pPr>
            <a:r>
              <a:rPr lang="en-US" dirty="0">
                <a:solidFill>
                  <a:srgbClr val="003657"/>
                </a:solidFill>
                <a:latin typeface="Arial" pitchFamily="34" charset="0"/>
                <a:cs typeface="Arial" pitchFamily="34" charset="0"/>
              </a:rPr>
              <a:t>  </a:t>
            </a:r>
            <a:r>
              <a:rPr lang="en-US" dirty="0" smtClean="0">
                <a:solidFill>
                  <a:srgbClr val="003657"/>
                </a:solidFill>
                <a:latin typeface="Arial" pitchFamily="34" charset="0"/>
                <a:cs typeface="Arial" pitchFamily="34" charset="0"/>
              </a:rPr>
              <a:t>   College </a:t>
            </a:r>
            <a:r>
              <a:rPr lang="en-US" dirty="0">
                <a:solidFill>
                  <a:srgbClr val="003657"/>
                </a:solidFill>
                <a:latin typeface="Arial" pitchFamily="34" charset="0"/>
                <a:cs typeface="Arial" pitchFamily="34" charset="0"/>
              </a:rPr>
              <a:t>of Professional Studies</a:t>
            </a:r>
          </a:p>
          <a:p>
            <a:pPr>
              <a:lnSpc>
                <a:spcPct val="150000"/>
              </a:lnSpc>
            </a:pPr>
            <a:r>
              <a:rPr lang="en-US" dirty="0">
                <a:solidFill>
                  <a:srgbClr val="003657"/>
                </a:solidFill>
                <a:latin typeface="Arial" pitchFamily="34" charset="0"/>
                <a:cs typeface="Arial" pitchFamily="34" charset="0"/>
              </a:rPr>
              <a:t>   </a:t>
            </a:r>
            <a:r>
              <a:rPr lang="en-US" dirty="0" smtClean="0">
                <a:solidFill>
                  <a:srgbClr val="003657"/>
                </a:solidFill>
                <a:latin typeface="Arial" pitchFamily="34" charset="0"/>
                <a:cs typeface="Arial" pitchFamily="34" charset="0"/>
              </a:rPr>
              <a:t>  Tabor </a:t>
            </a:r>
            <a:r>
              <a:rPr lang="en-US" dirty="0">
                <a:solidFill>
                  <a:srgbClr val="003657"/>
                </a:solidFill>
                <a:latin typeface="Arial" pitchFamily="34" charset="0"/>
                <a:cs typeface="Arial" pitchFamily="34" charset="0"/>
              </a:rPr>
              <a:t>School of </a:t>
            </a:r>
            <a:r>
              <a:rPr lang="en-US" dirty="0" smtClean="0">
                <a:solidFill>
                  <a:srgbClr val="003657"/>
                </a:solidFill>
                <a:latin typeface="Arial" pitchFamily="34" charset="0"/>
                <a:cs typeface="Arial" pitchFamily="34" charset="0"/>
              </a:rPr>
              <a:t>Business</a:t>
            </a:r>
          </a:p>
          <a:p>
            <a:endParaRPr lang="en-US" dirty="0" smtClean="0">
              <a:solidFill>
                <a:srgbClr val="003657"/>
              </a:solidFill>
              <a:latin typeface="Arial" pitchFamily="34" charset="0"/>
              <a:cs typeface="Arial" pitchFamily="34" charset="0"/>
            </a:endParaRPr>
          </a:p>
          <a:p>
            <a:r>
              <a:rPr lang="en-US" sz="1600" b="1" dirty="0" smtClean="0">
                <a:solidFill>
                  <a:srgbClr val="4195D3"/>
                </a:solidFill>
                <a:latin typeface="Arial" pitchFamily="34" charset="0"/>
                <a:cs typeface="Arial" pitchFamily="34" charset="0"/>
              </a:rPr>
              <a:t>Student Body Size</a:t>
            </a:r>
            <a:r>
              <a:rPr lang="en-US" sz="1600" dirty="0" smtClean="0">
                <a:solidFill>
                  <a:srgbClr val="4195D3"/>
                </a:solidFill>
                <a:latin typeface="Arial" pitchFamily="34" charset="0"/>
                <a:cs typeface="Arial" pitchFamily="34" charset="0"/>
              </a:rPr>
              <a:t>:</a:t>
            </a:r>
            <a:r>
              <a:rPr lang="en-US" sz="1600" dirty="0" smtClean="0">
                <a:solidFill>
                  <a:srgbClr val="003657"/>
                </a:solidFill>
                <a:latin typeface="Arial" pitchFamily="34" charset="0"/>
                <a:cs typeface="Arial" pitchFamily="34" charset="0"/>
              </a:rPr>
              <a:t>  2,300 students</a:t>
            </a:r>
          </a:p>
          <a:p>
            <a:endParaRPr lang="en-US" sz="1600" dirty="0" smtClean="0">
              <a:solidFill>
                <a:srgbClr val="003657"/>
              </a:solidFill>
              <a:latin typeface="Arial" pitchFamily="34" charset="0"/>
              <a:cs typeface="Arial" pitchFamily="34" charset="0"/>
            </a:endParaRPr>
          </a:p>
          <a:p>
            <a:r>
              <a:rPr lang="en-US" sz="1600" b="1" dirty="0" smtClean="0">
                <a:solidFill>
                  <a:srgbClr val="4195D3"/>
                </a:solidFill>
                <a:latin typeface="Arial" pitchFamily="34" charset="0"/>
                <a:cs typeface="Arial" pitchFamily="34" charset="0"/>
              </a:rPr>
              <a:t>Average Class Size:  </a:t>
            </a:r>
            <a:r>
              <a:rPr lang="en-US" sz="1600" dirty="0" smtClean="0">
                <a:solidFill>
                  <a:srgbClr val="003657"/>
                </a:solidFill>
                <a:latin typeface="Arial" pitchFamily="34" charset="0"/>
                <a:cs typeface="Arial" pitchFamily="34" charset="0"/>
              </a:rPr>
              <a:t>23 students</a:t>
            </a:r>
          </a:p>
          <a:p>
            <a:endParaRPr lang="en-US" sz="1600" dirty="0" smtClean="0">
              <a:solidFill>
                <a:srgbClr val="003657"/>
              </a:solidFill>
              <a:latin typeface="Arial" pitchFamily="34" charset="0"/>
              <a:cs typeface="Arial" pitchFamily="34" charset="0"/>
            </a:endParaRPr>
          </a:p>
          <a:p>
            <a:r>
              <a:rPr lang="en-US" sz="1600" b="1" dirty="0" smtClean="0">
                <a:solidFill>
                  <a:srgbClr val="4195D3"/>
                </a:solidFill>
                <a:latin typeface="Arial" pitchFamily="34" charset="0"/>
                <a:cs typeface="Arial" pitchFamily="34" charset="0"/>
              </a:rPr>
              <a:t>Campus:  </a:t>
            </a:r>
            <a:r>
              <a:rPr lang="en-US" sz="1600" dirty="0">
                <a:solidFill>
                  <a:srgbClr val="003657"/>
                </a:solidFill>
                <a:latin typeface="Arial" pitchFamily="34" charset="0"/>
                <a:cs typeface="Arial" pitchFamily="34" charset="0"/>
              </a:rPr>
              <a:t>Decatur, IL - </a:t>
            </a:r>
            <a:r>
              <a:rPr lang="en-US" sz="1600" dirty="0" smtClean="0">
                <a:solidFill>
                  <a:srgbClr val="003657"/>
                </a:solidFill>
                <a:latin typeface="Arial" pitchFamily="34" charset="0"/>
                <a:cs typeface="Arial" pitchFamily="34" charset="0"/>
              </a:rPr>
              <a:t>75 acres </a:t>
            </a:r>
          </a:p>
          <a:p>
            <a:endParaRPr lang="en-US" sz="1600" dirty="0">
              <a:solidFill>
                <a:srgbClr val="003657"/>
              </a:solidFill>
              <a:latin typeface="Arial" pitchFamily="34" charset="0"/>
              <a:cs typeface="Arial" pitchFamily="34" charset="0"/>
            </a:endParaRPr>
          </a:p>
          <a:p>
            <a:r>
              <a:rPr lang="en-US" sz="1600" b="1" i="1" dirty="0">
                <a:solidFill>
                  <a:schemeClr val="bg1">
                    <a:lumMod val="50000"/>
                  </a:schemeClr>
                </a:solidFill>
                <a:latin typeface="Arial" pitchFamily="34" charset="0"/>
                <a:cs typeface="Arial" pitchFamily="34" charset="0"/>
              </a:rPr>
              <a:t>“A place where the industrial and practical reside with equal importance with the literary and the classical.” 	</a:t>
            </a:r>
          </a:p>
          <a:p>
            <a:r>
              <a:rPr lang="en-US" sz="1600" dirty="0">
                <a:solidFill>
                  <a:schemeClr val="bg1">
                    <a:lumMod val="50000"/>
                  </a:schemeClr>
                </a:solidFill>
                <a:latin typeface="Arial" pitchFamily="34" charset="0"/>
                <a:cs typeface="Arial" pitchFamily="34" charset="0"/>
              </a:rPr>
              <a:t>	-</a:t>
            </a:r>
            <a:r>
              <a:rPr lang="en-US" sz="1600" b="1" i="1" dirty="0">
                <a:solidFill>
                  <a:schemeClr val="bg1">
                    <a:lumMod val="50000"/>
                  </a:schemeClr>
                </a:solidFill>
                <a:latin typeface="Arial" pitchFamily="34" charset="0"/>
                <a:cs typeface="Arial" pitchFamily="34" charset="0"/>
              </a:rPr>
              <a:t> </a:t>
            </a:r>
            <a:r>
              <a:rPr lang="en-US" sz="1600" dirty="0">
                <a:solidFill>
                  <a:schemeClr val="bg1">
                    <a:lumMod val="50000"/>
                  </a:schemeClr>
                </a:solidFill>
                <a:latin typeface="Arial" pitchFamily="34" charset="0"/>
                <a:cs typeface="Arial" pitchFamily="34" charset="0"/>
              </a:rPr>
              <a:t>James </a:t>
            </a:r>
            <a:r>
              <a:rPr lang="en-US" sz="1600" dirty="0" err="1">
                <a:solidFill>
                  <a:schemeClr val="bg1">
                    <a:lumMod val="50000"/>
                  </a:schemeClr>
                </a:solidFill>
                <a:latin typeface="Arial" pitchFamily="34" charset="0"/>
                <a:cs typeface="Arial" pitchFamily="34" charset="0"/>
              </a:rPr>
              <a:t>Millikin</a:t>
            </a:r>
            <a:r>
              <a:rPr lang="en-US" sz="1600" dirty="0">
                <a:solidFill>
                  <a:schemeClr val="bg1">
                    <a:lumMod val="50000"/>
                  </a:schemeClr>
                </a:solidFill>
                <a:latin typeface="Arial" pitchFamily="34" charset="0"/>
                <a:cs typeface="Arial" pitchFamily="34" charset="0"/>
              </a:rPr>
              <a:t>, </a:t>
            </a:r>
            <a:r>
              <a:rPr lang="en-US" sz="1600" dirty="0" smtClean="0">
                <a:solidFill>
                  <a:schemeClr val="bg1">
                    <a:lumMod val="50000"/>
                  </a:schemeClr>
                </a:solidFill>
                <a:latin typeface="Arial" pitchFamily="34" charset="0"/>
                <a:cs typeface="Arial" pitchFamily="34" charset="0"/>
              </a:rPr>
              <a:t>Founder</a:t>
            </a:r>
            <a:endParaRPr lang="en-US" sz="1600" dirty="0">
              <a:solidFill>
                <a:schemeClr val="bg1">
                  <a:lumMod val="50000"/>
                </a:schemeClr>
              </a:solidFill>
              <a:latin typeface="Arial" pitchFamily="34" charset="0"/>
              <a:cs typeface="Arial" pitchFamily="34" charset="0"/>
            </a:endParaRPr>
          </a:p>
        </p:txBody>
      </p:sp>
      <p:pic>
        <p:nvPicPr>
          <p:cNvPr id="15371" name="Picture 11" descr="BULLET-LT BLU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496" y="1752600"/>
            <a:ext cx="155713" cy="152400"/>
          </a:xfrm>
          <a:prstGeom prst="rect">
            <a:avLst/>
          </a:prstGeom>
          <a:noFill/>
        </p:spPr>
      </p:pic>
      <p:pic>
        <p:nvPicPr>
          <p:cNvPr id="15372" name="Picture 12" descr="BULLET-LT BLU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496" y="2133600"/>
            <a:ext cx="155713" cy="152400"/>
          </a:xfrm>
          <a:prstGeom prst="rect">
            <a:avLst/>
          </a:prstGeom>
          <a:noFill/>
        </p:spPr>
      </p:pic>
      <p:pic>
        <p:nvPicPr>
          <p:cNvPr id="15373" name="Picture 13" descr="BULLET-LT BLU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496" y="2590800"/>
            <a:ext cx="155713" cy="152400"/>
          </a:xfrm>
          <a:prstGeom prst="rect">
            <a:avLst/>
          </a:prstGeom>
          <a:noFill/>
        </p:spPr>
      </p:pic>
      <p:pic>
        <p:nvPicPr>
          <p:cNvPr id="15374" name="Picture 14" descr="BULLET-LT BLU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496" y="2971800"/>
            <a:ext cx="155713" cy="152400"/>
          </a:xfrm>
          <a:prstGeom prst="rect">
            <a:avLst/>
          </a:prstGeom>
          <a:noFill/>
        </p:spPr>
      </p:pic>
      <p:sp>
        <p:nvSpPr>
          <p:cNvPr id="9" name="Title 1"/>
          <p:cNvSpPr txBox="1">
            <a:spLocks/>
          </p:cNvSpPr>
          <p:nvPr/>
        </p:nvSpPr>
        <p:spPr>
          <a:xfrm>
            <a:off x="457200" y="381000"/>
            <a:ext cx="81534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smtClean="0">
                <a:solidFill>
                  <a:schemeClr val="tx2">
                    <a:lumMod val="75000"/>
                  </a:schemeClr>
                </a:solidFill>
                <a:latin typeface="Arial" pitchFamily="34" charset="0"/>
                <a:cs typeface="Arial" pitchFamily="34" charset="0"/>
              </a:rPr>
              <a:t>Millikin</a:t>
            </a:r>
            <a:r>
              <a:rPr lang="en-US" sz="3600" b="1" dirty="0" smtClean="0">
                <a:solidFill>
                  <a:schemeClr val="tx2">
                    <a:lumMod val="75000"/>
                  </a:schemeClr>
                </a:solidFill>
                <a:latin typeface="Arial" pitchFamily="34" charset="0"/>
                <a:cs typeface="Arial" pitchFamily="34" charset="0"/>
              </a:rPr>
              <a:t> University</a:t>
            </a:r>
            <a:endParaRPr lang="en-US" sz="3600" b="1" dirty="0">
              <a:solidFill>
                <a:schemeClr val="tx2">
                  <a:lumMod val="75000"/>
                </a:schemeClr>
              </a:solidFill>
              <a:latin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4114800" cy="5334000"/>
          </a:xfrm>
        </p:spPr>
        <p:txBody>
          <a:bodyPr>
            <a:normAutofit/>
          </a:bodyPr>
          <a:lstStyle/>
          <a:p>
            <a:pPr marL="0" indent="0">
              <a:buNone/>
            </a:pPr>
            <a:r>
              <a:rPr lang="en-US" sz="2400" b="1" dirty="0" smtClean="0">
                <a:solidFill>
                  <a:schemeClr val="tx1">
                    <a:lumMod val="65000"/>
                    <a:lumOff val="35000"/>
                  </a:schemeClr>
                </a:solidFill>
                <a:latin typeface="Arial" pitchFamily="34" charset="0"/>
                <a:cs typeface="Arial" pitchFamily="34" charset="0"/>
              </a:rPr>
              <a:t>Vision</a:t>
            </a:r>
            <a:r>
              <a:rPr lang="en-US" sz="2400" dirty="0" smtClean="0">
                <a:solidFill>
                  <a:schemeClr val="tx1">
                    <a:lumMod val="65000"/>
                    <a:lumOff val="35000"/>
                  </a:schemeClr>
                </a:solidFill>
                <a:latin typeface="Arial" pitchFamily="34" charset="0"/>
                <a:cs typeface="Arial" pitchFamily="34" charset="0"/>
              </a:rPr>
              <a:t>: Be the leader in </a:t>
            </a:r>
            <a:r>
              <a:rPr lang="en-US" sz="2400" i="1" dirty="0" smtClean="0">
                <a:solidFill>
                  <a:schemeClr val="tx1">
                    <a:lumMod val="65000"/>
                    <a:lumOff val="35000"/>
                  </a:schemeClr>
                </a:solidFill>
                <a:latin typeface="Arial" pitchFamily="34" charset="0"/>
                <a:cs typeface="Arial" pitchFamily="34" charset="0"/>
              </a:rPr>
              <a:t>multidisciplinary</a:t>
            </a:r>
            <a:r>
              <a:rPr lang="en-US" sz="2400" dirty="0" smtClean="0">
                <a:solidFill>
                  <a:schemeClr val="tx1">
                    <a:lumMod val="65000"/>
                    <a:lumOff val="35000"/>
                  </a:schemeClr>
                </a:solidFill>
                <a:latin typeface="Arial" pitchFamily="34" charset="0"/>
                <a:cs typeface="Arial" pitchFamily="34" charset="0"/>
              </a:rPr>
              <a:t> arts entrepreneurship education.</a:t>
            </a:r>
          </a:p>
          <a:p>
            <a:r>
              <a:rPr lang="en-US" sz="2400" dirty="0" smtClean="0">
                <a:solidFill>
                  <a:schemeClr val="tx1">
                    <a:lumMod val="65000"/>
                    <a:lumOff val="35000"/>
                  </a:schemeClr>
                </a:solidFill>
                <a:latin typeface="Arial" pitchFamily="34" charset="0"/>
                <a:cs typeface="Arial" pitchFamily="34" charset="0"/>
              </a:rPr>
              <a:t>Program Goals</a:t>
            </a:r>
          </a:p>
          <a:p>
            <a:pPr lvl="1"/>
            <a:r>
              <a:rPr lang="en-US" sz="2000" dirty="0" smtClean="0">
                <a:solidFill>
                  <a:schemeClr val="tx1">
                    <a:lumMod val="65000"/>
                    <a:lumOff val="35000"/>
                  </a:schemeClr>
                </a:solidFill>
                <a:latin typeface="Arial" pitchFamily="34" charset="0"/>
                <a:cs typeface="Arial" pitchFamily="34" charset="0"/>
              </a:rPr>
              <a:t>Help students become self-sufficient</a:t>
            </a:r>
          </a:p>
          <a:p>
            <a:pPr lvl="1"/>
            <a:r>
              <a:rPr lang="en-US" sz="2000" smtClean="0">
                <a:solidFill>
                  <a:schemeClr val="tx1">
                    <a:lumMod val="65000"/>
                    <a:lumOff val="35000"/>
                  </a:schemeClr>
                </a:solidFill>
                <a:latin typeface="Arial" pitchFamily="34" charset="0"/>
                <a:cs typeface="Arial" pitchFamily="34" charset="0"/>
              </a:rPr>
              <a:t>Provide students </a:t>
            </a:r>
            <a:r>
              <a:rPr lang="en-US" sz="2000" dirty="0" smtClean="0">
                <a:solidFill>
                  <a:schemeClr val="tx1">
                    <a:lumMod val="65000"/>
                    <a:lumOff val="35000"/>
                  </a:schemeClr>
                </a:solidFill>
                <a:latin typeface="Arial" pitchFamily="34" charset="0"/>
                <a:cs typeface="Arial" pitchFamily="34" charset="0"/>
              </a:rPr>
              <a:t>a creative outlet to perform business</a:t>
            </a:r>
          </a:p>
          <a:p>
            <a:pPr lvl="1"/>
            <a:r>
              <a:rPr lang="en-US" sz="2000" dirty="0" smtClean="0">
                <a:solidFill>
                  <a:schemeClr val="tx1">
                    <a:lumMod val="65000"/>
                    <a:lumOff val="35000"/>
                  </a:schemeClr>
                </a:solidFill>
                <a:latin typeface="Arial" pitchFamily="34" charset="0"/>
                <a:cs typeface="Arial" pitchFamily="34" charset="0"/>
              </a:rPr>
              <a:t>Establish an ethos of collaboration (multidisciplinary program)</a:t>
            </a:r>
          </a:p>
        </p:txBody>
      </p:sp>
      <p:sp>
        <p:nvSpPr>
          <p:cNvPr id="2" name="Title 1"/>
          <p:cNvSpPr>
            <a:spLocks noGrp="1"/>
          </p:cNvSpPr>
          <p:nvPr>
            <p:ph type="title"/>
          </p:nvPr>
        </p:nvSpPr>
        <p:spPr>
          <a:xfrm>
            <a:off x="457200" y="381000"/>
            <a:ext cx="8153400" cy="1066800"/>
          </a:xfrm>
        </p:spPr>
        <p:txBody>
          <a:bodyPr>
            <a:noAutofit/>
          </a:bodyPr>
          <a:lstStyle/>
          <a:p>
            <a:pPr algn="l"/>
            <a:r>
              <a:rPr lang="en-US" sz="3600" b="1" dirty="0" smtClean="0">
                <a:solidFill>
                  <a:schemeClr val="tx2">
                    <a:lumMod val="75000"/>
                  </a:schemeClr>
                </a:solidFill>
                <a:latin typeface="Arial" pitchFamily="34" charset="0"/>
                <a:cs typeface="Arial" pitchFamily="34" charset="0"/>
              </a:rPr>
              <a:t>Arts &amp; Entrepreneurship</a:t>
            </a:r>
            <a:r>
              <a:rPr lang="en-US" sz="3600" b="1" dirty="0">
                <a:solidFill>
                  <a:schemeClr val="tx2">
                    <a:lumMod val="75000"/>
                  </a:schemeClr>
                </a:solidFill>
                <a:latin typeface="Arial" pitchFamily="34" charset="0"/>
                <a:cs typeface="Arial" pitchFamily="34" charset="0"/>
              </a:rPr>
              <a:t> </a:t>
            </a:r>
            <a:r>
              <a:rPr lang="en-US" sz="3600" b="1" dirty="0" smtClean="0">
                <a:solidFill>
                  <a:schemeClr val="tx2">
                    <a:lumMod val="75000"/>
                  </a:schemeClr>
                </a:solidFill>
                <a:latin typeface="Arial" pitchFamily="34" charset="0"/>
                <a:cs typeface="Arial" pitchFamily="34" charset="0"/>
              </a:rPr>
              <a:t>Program</a:t>
            </a:r>
            <a:endParaRPr lang="en-US" sz="3600" b="1" dirty="0">
              <a:solidFill>
                <a:schemeClr val="tx2">
                  <a:lumMod val="75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6E21030-C548-4D60-BECE-2F77263B90EB}" type="slidenum">
              <a:rPr lang="en-US" smtClean="0"/>
              <a:pPr/>
              <a:t>4</a:t>
            </a:fld>
            <a:endParaRPr lang="en-US" dirty="0"/>
          </a:p>
        </p:txBody>
      </p:sp>
      <p:pic>
        <p:nvPicPr>
          <p:cNvPr id="5" name="Picture 4" descr="IMG_7084.JPG"/>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4800600" y="1371600"/>
            <a:ext cx="4000500" cy="2667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800600" y="4584918"/>
            <a:ext cx="4114800" cy="1600438"/>
          </a:xfrm>
          <a:prstGeom prst="rect">
            <a:avLst/>
          </a:prstGeom>
          <a:noFill/>
        </p:spPr>
        <p:txBody>
          <a:bodyPr wrap="square" rtlCol="0">
            <a:spAutoFit/>
          </a:bodyPr>
          <a:lstStyle/>
          <a:p>
            <a:pPr>
              <a:buNone/>
            </a:pPr>
            <a:r>
              <a:rPr lang="en-US" sz="1400" i="1" dirty="0" smtClean="0">
                <a:solidFill>
                  <a:schemeClr val="tx2">
                    <a:lumMod val="75000"/>
                  </a:schemeClr>
                </a:solidFill>
                <a:latin typeface="Georgia" pitchFamily="18" charset="0"/>
                <a:cs typeface="Arial" pitchFamily="34" charset="0"/>
              </a:rPr>
              <a:t>“I </a:t>
            </a:r>
            <a:r>
              <a:rPr lang="en-US" sz="1400" i="1" dirty="0">
                <a:solidFill>
                  <a:schemeClr val="tx2">
                    <a:lumMod val="75000"/>
                  </a:schemeClr>
                </a:solidFill>
                <a:latin typeface="Georgia" pitchFamily="18" charset="0"/>
                <a:cs typeface="Arial" pitchFamily="34" charset="0"/>
              </a:rPr>
              <a:t>learned how to work as </a:t>
            </a:r>
            <a:r>
              <a:rPr lang="en-US" sz="1400" i="1" dirty="0" smtClean="0">
                <a:solidFill>
                  <a:schemeClr val="tx2">
                    <a:lumMod val="75000"/>
                  </a:schemeClr>
                </a:solidFill>
                <a:latin typeface="Georgia" pitchFamily="18" charset="0"/>
                <a:cs typeface="Arial" pitchFamily="34" charset="0"/>
              </a:rPr>
              <a:t>part </a:t>
            </a:r>
            <a:r>
              <a:rPr lang="en-US" sz="1400" i="1" dirty="0">
                <a:solidFill>
                  <a:schemeClr val="tx2">
                    <a:lumMod val="75000"/>
                  </a:schemeClr>
                </a:solidFill>
                <a:latin typeface="Georgia" pitchFamily="18" charset="0"/>
                <a:cs typeface="Arial" pitchFamily="34" charset="0"/>
              </a:rPr>
              <a:t>of a diverse group </a:t>
            </a:r>
            <a:r>
              <a:rPr lang="en-US" sz="1400" i="1" dirty="0" smtClean="0">
                <a:solidFill>
                  <a:schemeClr val="tx2">
                    <a:lumMod val="75000"/>
                  </a:schemeClr>
                </a:solidFill>
                <a:latin typeface="Georgia" pitchFamily="18" charset="0"/>
                <a:cs typeface="Arial" pitchFamily="34" charset="0"/>
              </a:rPr>
              <a:t>where everyone </a:t>
            </a:r>
            <a:r>
              <a:rPr lang="en-US" sz="1400" i="1" dirty="0">
                <a:solidFill>
                  <a:schemeClr val="tx2">
                    <a:lumMod val="75000"/>
                  </a:schemeClr>
                </a:solidFill>
                <a:latin typeface="Georgia" pitchFamily="18" charset="0"/>
                <a:cs typeface="Arial" pitchFamily="34" charset="0"/>
              </a:rPr>
              <a:t>has </a:t>
            </a:r>
            <a:r>
              <a:rPr lang="en-US" sz="1400" i="1" dirty="0" smtClean="0">
                <a:solidFill>
                  <a:schemeClr val="tx2">
                    <a:lumMod val="75000"/>
                  </a:schemeClr>
                </a:solidFill>
                <a:latin typeface="Georgia" pitchFamily="18" charset="0"/>
                <a:cs typeface="Arial" pitchFamily="34" charset="0"/>
              </a:rPr>
              <a:t>different personalities </a:t>
            </a:r>
            <a:r>
              <a:rPr lang="en-US" sz="1400" i="1" dirty="0">
                <a:solidFill>
                  <a:schemeClr val="tx2">
                    <a:lumMod val="75000"/>
                  </a:schemeClr>
                </a:solidFill>
                <a:latin typeface="Georgia" pitchFamily="18" charset="0"/>
                <a:cs typeface="Arial" pitchFamily="34" charset="0"/>
              </a:rPr>
              <a:t>and </a:t>
            </a:r>
            <a:r>
              <a:rPr lang="en-US" sz="1400" i="1" dirty="0" smtClean="0">
                <a:solidFill>
                  <a:schemeClr val="tx2">
                    <a:lumMod val="75000"/>
                  </a:schemeClr>
                </a:solidFill>
                <a:latin typeface="Georgia" pitchFamily="18" charset="0"/>
                <a:cs typeface="Arial" pitchFamily="34" charset="0"/>
              </a:rPr>
              <a:t>different projects </a:t>
            </a:r>
            <a:r>
              <a:rPr lang="en-US" sz="1400" i="1" dirty="0">
                <a:solidFill>
                  <a:schemeClr val="tx2">
                    <a:lumMod val="75000"/>
                  </a:schemeClr>
                </a:solidFill>
                <a:latin typeface="Georgia" pitchFamily="18" charset="0"/>
                <a:cs typeface="Arial" pitchFamily="34" charset="0"/>
              </a:rPr>
              <a:t>they are working on, </a:t>
            </a:r>
            <a:r>
              <a:rPr lang="en-US" sz="1400" i="1" dirty="0" smtClean="0">
                <a:solidFill>
                  <a:schemeClr val="tx2">
                    <a:lumMod val="75000"/>
                  </a:schemeClr>
                </a:solidFill>
                <a:latin typeface="Georgia" pitchFamily="18" charset="0"/>
                <a:cs typeface="Arial" pitchFamily="34" charset="0"/>
              </a:rPr>
              <a:t>while </a:t>
            </a:r>
            <a:r>
              <a:rPr lang="en-US" sz="1400" i="1" dirty="0">
                <a:solidFill>
                  <a:schemeClr val="tx2">
                    <a:lumMod val="75000"/>
                  </a:schemeClr>
                </a:solidFill>
                <a:latin typeface="Georgia" pitchFamily="18" charset="0"/>
                <a:cs typeface="Arial" pitchFamily="34" charset="0"/>
              </a:rPr>
              <a:t>we all have </a:t>
            </a:r>
            <a:r>
              <a:rPr lang="en-US" sz="1400" i="1" dirty="0" smtClean="0">
                <a:solidFill>
                  <a:schemeClr val="tx2">
                    <a:lumMod val="75000"/>
                  </a:schemeClr>
                </a:solidFill>
                <a:latin typeface="Georgia" pitchFamily="18" charset="0"/>
                <a:cs typeface="Arial" pitchFamily="34" charset="0"/>
              </a:rPr>
              <a:t>the same shared </a:t>
            </a:r>
            <a:r>
              <a:rPr lang="en-US" sz="1400" i="1" dirty="0">
                <a:solidFill>
                  <a:schemeClr val="tx2">
                    <a:lumMod val="75000"/>
                  </a:schemeClr>
                </a:solidFill>
                <a:latin typeface="Georgia" pitchFamily="18" charset="0"/>
                <a:cs typeface="Arial" pitchFamily="34" charset="0"/>
              </a:rPr>
              <a:t>goal.”</a:t>
            </a:r>
          </a:p>
          <a:p>
            <a:pPr>
              <a:buNone/>
            </a:pPr>
            <a:endParaRPr lang="en-US" sz="1400" dirty="0" smtClean="0">
              <a:solidFill>
                <a:schemeClr val="tx2">
                  <a:lumMod val="75000"/>
                </a:schemeClr>
              </a:solidFill>
              <a:latin typeface="Georgia" pitchFamily="18" charset="0"/>
              <a:cs typeface="Arial" pitchFamily="34" charset="0"/>
            </a:endParaRPr>
          </a:p>
          <a:p>
            <a:pPr>
              <a:buNone/>
            </a:pPr>
            <a:r>
              <a:rPr lang="en-US" sz="1400" dirty="0" err="1" smtClean="0">
                <a:solidFill>
                  <a:schemeClr val="tx2">
                    <a:lumMod val="75000"/>
                  </a:schemeClr>
                </a:solidFill>
                <a:latin typeface="Georgia" pitchFamily="18" charset="0"/>
                <a:cs typeface="Arial" pitchFamily="34" charset="0"/>
              </a:rPr>
              <a:t>Domonique</a:t>
            </a:r>
            <a:r>
              <a:rPr lang="en-US" sz="1400" dirty="0" smtClean="0">
                <a:solidFill>
                  <a:schemeClr val="tx2">
                    <a:lumMod val="75000"/>
                  </a:schemeClr>
                </a:solidFill>
                <a:latin typeface="Georgia" pitchFamily="18" charset="0"/>
                <a:cs typeface="Arial" pitchFamily="34" charset="0"/>
              </a:rPr>
              <a:t> Howell </a:t>
            </a:r>
            <a:endParaRPr lang="en-US" sz="1400" dirty="0">
              <a:solidFill>
                <a:schemeClr val="tx2">
                  <a:lumMod val="75000"/>
                </a:schemeClr>
              </a:solidFill>
              <a:latin typeface="Georgia" pitchFamily="18" charset="0"/>
              <a:cs typeface="Arial" pitchFamily="34" charset="0"/>
            </a:endParaRPr>
          </a:p>
          <a:p>
            <a:pPr>
              <a:buNone/>
            </a:pPr>
            <a:r>
              <a:rPr lang="en-US" sz="1400" dirty="0">
                <a:solidFill>
                  <a:schemeClr val="tx2">
                    <a:lumMod val="75000"/>
                  </a:schemeClr>
                </a:solidFill>
                <a:latin typeface="Georgia" pitchFamily="18" charset="0"/>
                <a:cs typeface="Arial" pitchFamily="34" charset="0"/>
              </a:rPr>
              <a:t>(Entrepreneurship Major, 2011</a:t>
            </a:r>
            <a:r>
              <a:rPr lang="en-US" sz="1400" dirty="0" smtClean="0">
                <a:solidFill>
                  <a:schemeClr val="tx2">
                    <a:lumMod val="75000"/>
                  </a:schemeClr>
                </a:solidFill>
                <a:latin typeface="Georgia" pitchFamily="18" charset="0"/>
                <a:cs typeface="Arial" pitchFamily="34" charset="0"/>
              </a:rPr>
              <a:t>)</a:t>
            </a:r>
            <a:endParaRPr lang="en-US" sz="1400" dirty="0">
              <a:solidFill>
                <a:schemeClr val="tx2">
                  <a:lumMod val="75000"/>
                </a:schemeClr>
              </a:solidFill>
              <a:latin typeface="Georgia" pitchFamily="18" charset="0"/>
              <a:cs typeface="Arial" pitchFamily="34" charset="0"/>
            </a:endParaRPr>
          </a:p>
        </p:txBody>
      </p:sp>
    </p:spTree>
    <p:extLst>
      <p:ext uri="{BB962C8B-B14F-4D97-AF65-F5344CB8AC3E}">
        <p14:creationId xmlns:p14="http://schemas.microsoft.com/office/powerpoint/2010/main" val="40946476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5</a:t>
            </a:fld>
            <a:endParaRPr lang="en-US" dirty="0"/>
          </a:p>
        </p:txBody>
      </p:sp>
      <p:sp>
        <p:nvSpPr>
          <p:cNvPr id="6" name="Content Placeholder 2"/>
          <p:cNvSpPr>
            <a:spLocks noGrp="1"/>
          </p:cNvSpPr>
          <p:nvPr>
            <p:ph idx="1"/>
          </p:nvPr>
        </p:nvSpPr>
        <p:spPr>
          <a:xfrm>
            <a:off x="457200" y="1295400"/>
            <a:ext cx="4114800" cy="5334000"/>
          </a:xfrm>
        </p:spPr>
        <p:txBody>
          <a:bodyPr>
            <a:normAutofit/>
          </a:bodyPr>
          <a:lstStyle/>
          <a:p>
            <a:r>
              <a:rPr lang="en-US" sz="2400" dirty="0">
                <a:solidFill>
                  <a:schemeClr val="tx1">
                    <a:lumMod val="65000"/>
                    <a:lumOff val="35000"/>
                  </a:schemeClr>
                </a:solidFill>
                <a:latin typeface="Arial" pitchFamily="34" charset="0"/>
                <a:cs typeface="Arial" pitchFamily="34" charset="0"/>
              </a:rPr>
              <a:t>Student Learning Outcomes</a:t>
            </a:r>
          </a:p>
          <a:p>
            <a:pPr lvl="1"/>
            <a:r>
              <a:rPr lang="en-US" sz="2000" dirty="0">
                <a:solidFill>
                  <a:schemeClr val="tx1">
                    <a:lumMod val="65000"/>
                    <a:lumOff val="35000"/>
                  </a:schemeClr>
                </a:solidFill>
                <a:latin typeface="Arial" pitchFamily="34" charset="0"/>
                <a:cs typeface="Arial" pitchFamily="34" charset="0"/>
              </a:rPr>
              <a:t>Link passion and skills to professional opportunities as an owner or free agent</a:t>
            </a:r>
          </a:p>
          <a:p>
            <a:pPr lvl="1"/>
            <a:r>
              <a:rPr lang="en-US" sz="2000" dirty="0">
                <a:solidFill>
                  <a:schemeClr val="tx1">
                    <a:lumMod val="65000"/>
                    <a:lumOff val="35000"/>
                  </a:schemeClr>
                </a:solidFill>
                <a:latin typeface="Arial" pitchFamily="34" charset="0"/>
                <a:cs typeface="Arial" pitchFamily="34" charset="0"/>
              </a:rPr>
              <a:t>Identify opportunities, marshal resources, and assess risk in business creation</a:t>
            </a:r>
          </a:p>
          <a:p>
            <a:pPr lvl="1"/>
            <a:r>
              <a:rPr lang="en-US" sz="2000" dirty="0">
                <a:solidFill>
                  <a:schemeClr val="tx1">
                    <a:lumMod val="65000"/>
                    <a:lumOff val="35000"/>
                  </a:schemeClr>
                </a:solidFill>
                <a:latin typeface="Arial" pitchFamily="34" charset="0"/>
                <a:cs typeface="Arial" pitchFamily="34" charset="0"/>
              </a:rPr>
              <a:t>Identify and leverage financial, human, and intellectual resources necessary to launch and grow a venture</a:t>
            </a:r>
          </a:p>
          <a:p>
            <a:pPr marL="0" indent="0">
              <a:buNone/>
            </a:pPr>
            <a:endParaRPr lang="en-US" sz="2000" dirty="0" smtClean="0">
              <a:solidFill>
                <a:schemeClr val="tx1">
                  <a:lumMod val="65000"/>
                  <a:lumOff val="35000"/>
                </a:schemeClr>
              </a:solidFill>
              <a:latin typeface="Arial" pitchFamily="34" charset="0"/>
              <a:cs typeface="Arial" pitchFamily="34" charset="0"/>
            </a:endParaRPr>
          </a:p>
        </p:txBody>
      </p:sp>
      <p:sp>
        <p:nvSpPr>
          <p:cNvPr id="7" name="Title 1"/>
          <p:cNvSpPr>
            <a:spLocks noGrp="1"/>
          </p:cNvSpPr>
          <p:nvPr>
            <p:ph type="title"/>
          </p:nvPr>
        </p:nvSpPr>
        <p:spPr>
          <a:xfrm>
            <a:off x="457200" y="381000"/>
            <a:ext cx="8153400" cy="1066800"/>
          </a:xfrm>
        </p:spPr>
        <p:txBody>
          <a:bodyPr>
            <a:noAutofit/>
          </a:bodyPr>
          <a:lstStyle/>
          <a:p>
            <a:pPr algn="l"/>
            <a:r>
              <a:rPr lang="en-US" sz="3600" b="1" dirty="0" smtClean="0">
                <a:solidFill>
                  <a:schemeClr val="tx2">
                    <a:lumMod val="75000"/>
                  </a:schemeClr>
                </a:solidFill>
                <a:latin typeface="Arial" pitchFamily="34" charset="0"/>
                <a:cs typeface="Arial" pitchFamily="34" charset="0"/>
              </a:rPr>
              <a:t>Arts &amp; Entrepreneurship</a:t>
            </a:r>
            <a:r>
              <a:rPr lang="en-US" sz="3600" b="1" dirty="0">
                <a:solidFill>
                  <a:schemeClr val="tx2">
                    <a:lumMod val="75000"/>
                  </a:schemeClr>
                </a:solidFill>
                <a:latin typeface="Arial" pitchFamily="34" charset="0"/>
                <a:cs typeface="Arial" pitchFamily="34" charset="0"/>
              </a:rPr>
              <a:t> </a:t>
            </a:r>
            <a:r>
              <a:rPr lang="en-US" sz="3600" b="1" dirty="0" smtClean="0">
                <a:solidFill>
                  <a:schemeClr val="tx2">
                    <a:lumMod val="75000"/>
                  </a:schemeClr>
                </a:solidFill>
                <a:latin typeface="Arial" pitchFamily="34" charset="0"/>
                <a:cs typeface="Arial" pitchFamily="34" charset="0"/>
              </a:rPr>
              <a:t>Program</a:t>
            </a:r>
            <a:endParaRPr lang="en-US" sz="3600" b="1" dirty="0">
              <a:solidFill>
                <a:schemeClr val="tx2">
                  <a:lumMod val="75000"/>
                </a:schemeClr>
              </a:solidFill>
              <a:latin typeface="Arial" pitchFamily="34" charset="0"/>
              <a:cs typeface="Arial" pitchFamily="34" charset="0"/>
            </a:endParaRPr>
          </a:p>
        </p:txBody>
      </p:sp>
      <p:pic>
        <p:nvPicPr>
          <p:cNvPr id="5122" name="Picture 2" descr="G:\Alpi Projects\2013-2014 Center Info\USASBE\Exhibits\BC Studios (ET380)\Button Up.jpg"/>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800600" y="1371600"/>
            <a:ext cx="3962400" cy="2641600"/>
          </a:xfrm>
          <a:prstGeom prst="rect">
            <a:avLst/>
          </a:prstGeom>
          <a:noFill/>
          <a:effectLst>
            <a:reflection blurRad="12700" stA="18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00600" y="4584918"/>
            <a:ext cx="4000500" cy="1815882"/>
          </a:xfrm>
          <a:prstGeom prst="rect">
            <a:avLst/>
          </a:prstGeom>
          <a:noFill/>
        </p:spPr>
        <p:txBody>
          <a:bodyPr wrap="square" rtlCol="0">
            <a:spAutoFit/>
          </a:bodyPr>
          <a:lstStyle/>
          <a:p>
            <a:pPr>
              <a:buNone/>
            </a:pPr>
            <a:r>
              <a:rPr lang="en-US" sz="1400" i="1" dirty="0">
                <a:solidFill>
                  <a:schemeClr val="tx2">
                    <a:lumMod val="75000"/>
                  </a:schemeClr>
                </a:solidFill>
                <a:latin typeface="Georgia" pitchFamily="18" charset="0"/>
                <a:cs typeface="Arial" pitchFamily="34" charset="0"/>
              </a:rPr>
              <a:t>“I learned so much about what it means to go out there and make your art happen. Opportunities are everywhere, and you have to have this entrepreneurial side of you in order to find </a:t>
            </a:r>
            <a:r>
              <a:rPr lang="en-US" sz="1400" i="1" dirty="0" smtClean="0">
                <a:solidFill>
                  <a:schemeClr val="tx2">
                    <a:lumMod val="75000"/>
                  </a:schemeClr>
                </a:solidFill>
                <a:latin typeface="Georgia" pitchFamily="18" charset="0"/>
                <a:cs typeface="Arial" pitchFamily="34" charset="0"/>
              </a:rPr>
              <a:t>them.”</a:t>
            </a:r>
            <a:endParaRPr lang="en-US" sz="1400" i="1" dirty="0">
              <a:solidFill>
                <a:schemeClr val="tx2">
                  <a:lumMod val="75000"/>
                </a:schemeClr>
              </a:solidFill>
              <a:latin typeface="Georgia" pitchFamily="18" charset="0"/>
              <a:cs typeface="Arial" pitchFamily="34" charset="0"/>
            </a:endParaRPr>
          </a:p>
          <a:p>
            <a:pPr>
              <a:buNone/>
            </a:pPr>
            <a:endParaRPr lang="en-US" sz="1400" dirty="0" smtClean="0">
              <a:solidFill>
                <a:schemeClr val="tx2">
                  <a:lumMod val="75000"/>
                </a:schemeClr>
              </a:solidFill>
              <a:latin typeface="Georgia" pitchFamily="18" charset="0"/>
              <a:cs typeface="Arial" pitchFamily="34" charset="0"/>
            </a:endParaRPr>
          </a:p>
          <a:p>
            <a:pPr>
              <a:buNone/>
            </a:pPr>
            <a:r>
              <a:rPr lang="en-US" sz="1400" dirty="0" err="1" smtClean="0">
                <a:solidFill>
                  <a:schemeClr val="tx2">
                    <a:lumMod val="75000"/>
                  </a:schemeClr>
                </a:solidFill>
                <a:latin typeface="Georgia" pitchFamily="18" charset="0"/>
                <a:cs typeface="Arial" pitchFamily="34" charset="0"/>
              </a:rPr>
              <a:t>Kaylie</a:t>
            </a:r>
            <a:r>
              <a:rPr lang="en-US" sz="1400" dirty="0" smtClean="0">
                <a:solidFill>
                  <a:schemeClr val="tx2">
                    <a:lumMod val="75000"/>
                  </a:schemeClr>
                </a:solidFill>
                <a:latin typeface="Georgia" pitchFamily="18" charset="0"/>
                <a:cs typeface="Arial" pitchFamily="34" charset="0"/>
              </a:rPr>
              <a:t> </a:t>
            </a:r>
            <a:r>
              <a:rPr lang="en-US" sz="1400" dirty="0" err="1" smtClean="0">
                <a:solidFill>
                  <a:schemeClr val="tx2">
                    <a:lumMod val="75000"/>
                  </a:schemeClr>
                </a:solidFill>
                <a:latin typeface="Georgia" pitchFamily="18" charset="0"/>
                <a:cs typeface="Arial" pitchFamily="34" charset="0"/>
              </a:rPr>
              <a:t>Honkala</a:t>
            </a:r>
            <a:endParaRPr lang="en-US" sz="1400" dirty="0" smtClean="0">
              <a:solidFill>
                <a:schemeClr val="tx2">
                  <a:lumMod val="75000"/>
                </a:schemeClr>
              </a:solidFill>
              <a:latin typeface="Georgia" pitchFamily="18" charset="0"/>
              <a:cs typeface="Arial" pitchFamily="34" charset="0"/>
            </a:endParaRPr>
          </a:p>
          <a:p>
            <a:pPr>
              <a:buNone/>
            </a:pPr>
            <a:r>
              <a:rPr lang="en-US" sz="1400" dirty="0" smtClean="0">
                <a:solidFill>
                  <a:schemeClr val="tx2">
                    <a:lumMod val="75000"/>
                  </a:schemeClr>
                </a:solidFill>
                <a:latin typeface="Georgia" pitchFamily="18" charset="0"/>
                <a:cs typeface="Arial" pitchFamily="34" charset="0"/>
              </a:rPr>
              <a:t>(</a:t>
            </a:r>
            <a:r>
              <a:rPr lang="en-US" sz="1400" dirty="0">
                <a:solidFill>
                  <a:schemeClr val="tx2">
                    <a:lumMod val="75000"/>
                  </a:schemeClr>
                </a:solidFill>
                <a:latin typeface="Georgia" pitchFamily="18" charset="0"/>
                <a:cs typeface="Arial" pitchFamily="34" charset="0"/>
              </a:rPr>
              <a:t>B. A. Theatre, 2012)</a:t>
            </a:r>
          </a:p>
        </p:txBody>
      </p:sp>
    </p:spTree>
    <p:extLst>
      <p:ext uri="{BB962C8B-B14F-4D97-AF65-F5344CB8AC3E}">
        <p14:creationId xmlns:p14="http://schemas.microsoft.com/office/powerpoint/2010/main" val="14670344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p:spPr>
        <p:txBody>
          <a:bodyPr>
            <a:normAutofit/>
          </a:bodyPr>
          <a:lstStyle/>
          <a:p>
            <a:r>
              <a:rPr lang="en-US" sz="2400" dirty="0" smtClean="0">
                <a:solidFill>
                  <a:schemeClr val="tx1">
                    <a:lumMod val="65000"/>
                    <a:lumOff val="35000"/>
                  </a:schemeClr>
                </a:solidFill>
                <a:latin typeface="Arial" pitchFamily="34" charset="0"/>
                <a:cs typeface="Arial" pitchFamily="34" charset="0"/>
              </a:rPr>
              <a:t>Launched in 2003</a:t>
            </a:r>
          </a:p>
          <a:p>
            <a:r>
              <a:rPr lang="en-US" sz="2400" dirty="0">
                <a:solidFill>
                  <a:schemeClr val="tx1">
                    <a:lumMod val="65000"/>
                    <a:lumOff val="35000"/>
                  </a:schemeClr>
                </a:solidFill>
                <a:latin typeface="Arial" pitchFamily="34" charset="0"/>
                <a:cs typeface="Arial" pitchFamily="34" charset="0"/>
              </a:rPr>
              <a:t>S</a:t>
            </a:r>
            <a:r>
              <a:rPr lang="en-US" sz="2400" dirty="0" smtClean="0">
                <a:solidFill>
                  <a:schemeClr val="tx1">
                    <a:lumMod val="65000"/>
                    <a:lumOff val="35000"/>
                  </a:schemeClr>
                </a:solidFill>
                <a:latin typeface="Arial" pitchFamily="34" charset="0"/>
                <a:cs typeface="Arial" pitchFamily="34" charset="0"/>
              </a:rPr>
              <a:t>ix credit, two course sequence:</a:t>
            </a:r>
          </a:p>
          <a:p>
            <a:pPr lvl="1"/>
            <a:r>
              <a:rPr lang="en-US" sz="2000" dirty="0" smtClean="0">
                <a:solidFill>
                  <a:schemeClr val="tx1">
                    <a:lumMod val="65000"/>
                    <a:lumOff val="35000"/>
                  </a:schemeClr>
                </a:solidFill>
                <a:latin typeface="Arial" pitchFamily="34" charset="0"/>
                <a:cs typeface="Arial" pitchFamily="34" charset="0"/>
              </a:rPr>
              <a:t>Course I: The Art of Entrepreneurship (ET380)</a:t>
            </a:r>
          </a:p>
          <a:p>
            <a:pPr lvl="1"/>
            <a:r>
              <a:rPr lang="en-US" sz="2000" dirty="0" smtClean="0">
                <a:solidFill>
                  <a:schemeClr val="tx1">
                    <a:lumMod val="65000"/>
                    <a:lumOff val="35000"/>
                  </a:schemeClr>
                </a:solidFill>
                <a:latin typeface="Arial" pitchFamily="34" charset="0"/>
                <a:cs typeface="Arial" pitchFamily="34" charset="0"/>
              </a:rPr>
              <a:t>Course II: Student-venture Experience (ET390)</a:t>
            </a:r>
          </a:p>
        </p:txBody>
      </p:sp>
      <p:sp>
        <p:nvSpPr>
          <p:cNvPr id="4" name="Title 1"/>
          <p:cNvSpPr>
            <a:spLocks noGrp="1"/>
          </p:cNvSpPr>
          <p:nvPr>
            <p:ph type="title"/>
          </p:nvPr>
        </p:nvSpPr>
        <p:spPr>
          <a:xfrm>
            <a:off x="457200" y="381000"/>
            <a:ext cx="8153400" cy="1066800"/>
          </a:xfrm>
        </p:spPr>
        <p:txBody>
          <a:bodyPr>
            <a:noAutofit/>
          </a:bodyPr>
          <a:lstStyle/>
          <a:p>
            <a:pPr algn="l"/>
            <a:r>
              <a:rPr lang="en-US" sz="3600" b="1" dirty="0" smtClean="0">
                <a:solidFill>
                  <a:schemeClr val="tx2">
                    <a:lumMod val="75000"/>
                  </a:schemeClr>
                </a:solidFill>
                <a:latin typeface="Arial" pitchFamily="34" charset="0"/>
                <a:cs typeface="Arial" pitchFamily="34" charset="0"/>
              </a:rPr>
              <a:t>Arts &amp; Entrepreneurship</a:t>
            </a:r>
            <a:r>
              <a:rPr lang="en-US" sz="3600" b="1" dirty="0">
                <a:solidFill>
                  <a:schemeClr val="tx2">
                    <a:lumMod val="75000"/>
                  </a:schemeClr>
                </a:solidFill>
                <a:latin typeface="Arial" pitchFamily="34" charset="0"/>
                <a:cs typeface="Arial" pitchFamily="34" charset="0"/>
              </a:rPr>
              <a:t> </a:t>
            </a:r>
            <a:r>
              <a:rPr lang="en-US" sz="3600" b="1" dirty="0" smtClean="0">
                <a:solidFill>
                  <a:schemeClr val="tx2">
                    <a:lumMod val="75000"/>
                  </a:schemeClr>
                </a:solidFill>
                <a:latin typeface="Arial" pitchFamily="34" charset="0"/>
                <a:cs typeface="Arial" pitchFamily="34" charset="0"/>
              </a:rPr>
              <a:t>Program</a:t>
            </a:r>
            <a:endParaRPr lang="en-US" sz="3600" b="1" dirty="0">
              <a:solidFill>
                <a:schemeClr val="tx2">
                  <a:lumMod val="75000"/>
                </a:schemeClr>
              </a:solidFill>
              <a:latin typeface="Arial" pitchFamily="34" charset="0"/>
              <a:cs typeface="Arial" pitchFamily="34" charset="0"/>
            </a:endParaRPr>
          </a:p>
        </p:txBody>
      </p:sp>
      <p:pic>
        <p:nvPicPr>
          <p:cNvPr id="5122" name="Picture 2" descr="H:\Work\Andy's Documents\Archive\Blue Connection\A5L 11-4-11\IMG_0987.JPG"/>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28600" y="3352800"/>
            <a:ext cx="4229100" cy="28194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6" name="Picture 5" descr="C:\Documents and Settings\muser\Desktop\BD Morgan Presentation\millitrack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0100" y="3352800"/>
            <a:ext cx="4229100" cy="2819400"/>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26E21030-C548-4D60-BECE-2F77263B90EB}" type="slidenum">
              <a:rPr lang="en-US" smtClean="0"/>
              <a:pPr/>
              <a:t>6</a:t>
            </a:fld>
            <a:endParaRPr lang="en-US" dirty="0"/>
          </a:p>
        </p:txBody>
      </p:sp>
    </p:spTree>
    <p:extLst>
      <p:ext uri="{BB962C8B-B14F-4D97-AF65-F5344CB8AC3E}">
        <p14:creationId xmlns:p14="http://schemas.microsoft.com/office/powerpoint/2010/main" val="18121572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Work\Andy's Documents\Hub\Ideas Inc\2011 Spring\Osterwalder\osterwalder presentation_Page_04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4073273"/>
            <a:ext cx="3721900" cy="240372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6E21030-C548-4D60-BECE-2F77263B90EB}" type="slidenum">
              <a:rPr lang="en-US" smtClean="0"/>
              <a:pPr/>
              <a:t>7</a:t>
            </a:fld>
            <a:endParaRPr lang="en-US" dirty="0"/>
          </a:p>
        </p:txBody>
      </p:sp>
      <p:sp>
        <p:nvSpPr>
          <p:cNvPr id="6" name="Content Placeholder 2"/>
          <p:cNvSpPr>
            <a:spLocks noGrp="1"/>
          </p:cNvSpPr>
          <p:nvPr>
            <p:ph idx="1"/>
          </p:nvPr>
        </p:nvSpPr>
        <p:spPr>
          <a:xfrm>
            <a:off x="457200" y="1295400"/>
            <a:ext cx="8229600" cy="5410200"/>
          </a:xfrm>
        </p:spPr>
        <p:txBody>
          <a:bodyPr>
            <a:normAutofit/>
          </a:bodyPr>
          <a:lstStyle/>
          <a:p>
            <a:pPr marL="0" indent="0">
              <a:buNone/>
            </a:pPr>
            <a:r>
              <a:rPr lang="en-US" sz="2400" b="1" i="1" dirty="0" smtClean="0">
                <a:solidFill>
                  <a:schemeClr val="tx1">
                    <a:lumMod val="65000"/>
                    <a:lumOff val="35000"/>
                  </a:schemeClr>
                </a:solidFill>
                <a:latin typeface="Arial" pitchFamily="34" charset="0"/>
                <a:cs typeface="Arial" pitchFamily="34" charset="0"/>
              </a:rPr>
              <a:t>Students start a micro-venture</a:t>
            </a:r>
          </a:p>
          <a:p>
            <a:r>
              <a:rPr lang="en-US" sz="2400" dirty="0" smtClean="0">
                <a:solidFill>
                  <a:schemeClr val="tx1">
                    <a:lumMod val="65000"/>
                    <a:lumOff val="35000"/>
                  </a:schemeClr>
                </a:solidFill>
                <a:latin typeface="Arial" pitchFamily="34" charset="0"/>
                <a:cs typeface="Arial" pitchFamily="34" charset="0"/>
              </a:rPr>
              <a:t>Students develop a business model based on </a:t>
            </a:r>
            <a:r>
              <a:rPr lang="en-US" sz="2400" i="1" dirty="0" smtClean="0">
                <a:solidFill>
                  <a:schemeClr val="tx1">
                    <a:lumMod val="65000"/>
                    <a:lumOff val="35000"/>
                  </a:schemeClr>
                </a:solidFill>
                <a:latin typeface="Arial" pitchFamily="34" charset="0"/>
                <a:cs typeface="Arial" pitchFamily="34" charset="0"/>
              </a:rPr>
              <a:t>Business Model Generation </a:t>
            </a:r>
            <a:r>
              <a:rPr lang="en-US" sz="2400" dirty="0" smtClean="0">
                <a:solidFill>
                  <a:schemeClr val="tx1">
                    <a:lumMod val="65000"/>
                    <a:lumOff val="35000"/>
                  </a:schemeClr>
                </a:solidFill>
                <a:latin typeface="Arial" pitchFamily="34" charset="0"/>
                <a:cs typeface="Arial" pitchFamily="34" charset="0"/>
              </a:rPr>
              <a:t>text</a:t>
            </a:r>
          </a:p>
          <a:p>
            <a:r>
              <a:rPr lang="en-US" sz="2400" dirty="0" smtClean="0">
                <a:solidFill>
                  <a:schemeClr val="tx1">
                    <a:lumMod val="65000"/>
                    <a:lumOff val="35000"/>
                  </a:schemeClr>
                </a:solidFill>
                <a:latin typeface="Arial" pitchFamily="34" charset="0"/>
                <a:cs typeface="Arial" pitchFamily="34" charset="0"/>
              </a:rPr>
              <a:t>Pitch their models to a panel of investors</a:t>
            </a:r>
          </a:p>
          <a:p>
            <a:pPr lvl="1"/>
            <a:r>
              <a:rPr lang="en-US" sz="2000" dirty="0" smtClean="0">
                <a:solidFill>
                  <a:schemeClr val="tx1">
                    <a:lumMod val="65000"/>
                    <a:lumOff val="35000"/>
                  </a:schemeClr>
                </a:solidFill>
                <a:latin typeface="Arial" pitchFamily="34" charset="0"/>
                <a:cs typeface="Arial" pitchFamily="34" charset="0"/>
              </a:rPr>
              <a:t>Investors determine investment amount (up to $50)</a:t>
            </a:r>
          </a:p>
          <a:p>
            <a:pPr lvl="1"/>
            <a:r>
              <a:rPr lang="en-US" sz="2000" dirty="0" smtClean="0">
                <a:solidFill>
                  <a:schemeClr val="tx1">
                    <a:lumMod val="65000"/>
                    <a:lumOff val="35000"/>
                  </a:schemeClr>
                </a:solidFill>
                <a:latin typeface="Arial" pitchFamily="34" charset="0"/>
                <a:cs typeface="Arial" pitchFamily="34" charset="0"/>
              </a:rPr>
              <a:t>Investors determine whether or not venture receives space in incubator (BC Studios)</a:t>
            </a:r>
            <a:endParaRPr lang="en-US" sz="2000" i="1" dirty="0" smtClean="0">
              <a:solidFill>
                <a:schemeClr val="tx1">
                  <a:lumMod val="65000"/>
                  <a:lumOff val="35000"/>
                </a:schemeClr>
              </a:solidFill>
              <a:latin typeface="Arial" pitchFamily="34" charset="0"/>
              <a:cs typeface="Arial" pitchFamily="34" charset="0"/>
            </a:endParaRPr>
          </a:p>
          <a:p>
            <a:endParaRPr lang="en-US" sz="2000" i="1" dirty="0" smtClean="0">
              <a:solidFill>
                <a:schemeClr val="tx1">
                  <a:lumMod val="65000"/>
                  <a:lumOff val="35000"/>
                </a:schemeClr>
              </a:solidFill>
              <a:latin typeface="Arial" pitchFamily="34" charset="0"/>
              <a:cs typeface="Arial" pitchFamily="34" charset="0"/>
            </a:endParaRPr>
          </a:p>
        </p:txBody>
      </p:sp>
      <p:sp>
        <p:nvSpPr>
          <p:cNvPr id="8"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 The Art of Entrepreneurship</a:t>
            </a:r>
            <a:endParaRPr lang="en-US" sz="3500" b="1" dirty="0">
              <a:solidFill>
                <a:schemeClr val="tx2">
                  <a:lumMod val="75000"/>
                </a:schemeClr>
              </a:solidFill>
              <a:latin typeface="Arial" pitchFamily="34" charset="0"/>
              <a:cs typeface="Arial" pitchFamily="34" charset="0"/>
            </a:endParaRPr>
          </a:p>
        </p:txBody>
      </p:sp>
      <p:pic>
        <p:nvPicPr>
          <p:cNvPr id="1027" name="Picture 3" descr="H:\Work\Andy's Documents\SEA Conference\2012\Pictures\SEA 2012\IMG_1311.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bwMode="auto">
          <a:xfrm>
            <a:off x="5188857" y="3962400"/>
            <a:ext cx="3352800" cy="2403727"/>
          </a:xfrm>
          <a:prstGeom prst="rect">
            <a:avLst/>
          </a:prstGeom>
          <a:noFill/>
          <a:effectLst>
            <a:reflection blurRad="6350" stA="350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705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muser\Desktop\A5L 11-4-11\IMG_0983.JPG"/>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57200" y="1843287"/>
            <a:ext cx="3635870" cy="2423913"/>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4" name="Picture 2" descr="C:\Documents and Settings\muser\Desktop\A5L 11-4-11\IMG_0974.JPG"/>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4800600" y="1843287"/>
            <a:ext cx="3886200" cy="243479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26E21030-C548-4D60-BECE-2F77263B90EB}" type="slidenum">
              <a:rPr lang="en-US" smtClean="0"/>
              <a:pPr/>
              <a:t>8</a:t>
            </a:fld>
            <a:endParaRPr lang="en-US" dirty="0"/>
          </a:p>
        </p:txBody>
      </p:sp>
      <p:sp>
        <p:nvSpPr>
          <p:cNvPr id="7" name="Content Placeholder 2"/>
          <p:cNvSpPr>
            <a:spLocks noGrp="1"/>
          </p:cNvSpPr>
          <p:nvPr>
            <p:ph idx="1"/>
          </p:nvPr>
        </p:nvSpPr>
        <p:spPr>
          <a:xfrm>
            <a:off x="457200" y="1295400"/>
            <a:ext cx="8229600" cy="5410200"/>
          </a:xfrm>
        </p:spPr>
        <p:txBody>
          <a:bodyPr>
            <a:normAutofit/>
          </a:bodyPr>
          <a:lstStyle/>
          <a:p>
            <a:r>
              <a:rPr lang="en-US" sz="2400" dirty="0" smtClean="0">
                <a:solidFill>
                  <a:schemeClr val="tx1">
                    <a:lumMod val="65000"/>
                    <a:lumOff val="35000"/>
                  </a:schemeClr>
                </a:solidFill>
                <a:latin typeface="Arial" pitchFamily="34" charset="0"/>
                <a:cs typeface="Arial" pitchFamily="34" charset="0"/>
              </a:rPr>
              <a:t>Launch the micro-venture</a:t>
            </a:r>
            <a:endParaRPr lang="en-US" sz="2000" i="1" dirty="0" smtClean="0">
              <a:solidFill>
                <a:schemeClr val="tx1">
                  <a:lumMod val="65000"/>
                  <a:lumOff val="35000"/>
                </a:schemeClr>
              </a:solidFill>
              <a:latin typeface="Arial" pitchFamily="34" charset="0"/>
              <a:cs typeface="Arial" pitchFamily="34" charset="0"/>
            </a:endParaRPr>
          </a:p>
          <a:p>
            <a:endParaRPr lang="en-US" sz="2000" i="1" dirty="0" smtClean="0">
              <a:solidFill>
                <a:schemeClr val="tx1">
                  <a:lumMod val="65000"/>
                  <a:lumOff val="35000"/>
                </a:schemeClr>
              </a:solidFill>
              <a:latin typeface="Arial" pitchFamily="34" charset="0"/>
              <a:cs typeface="Arial" pitchFamily="34" charset="0"/>
            </a:endParaRPr>
          </a:p>
        </p:txBody>
      </p:sp>
      <p:sp>
        <p:nvSpPr>
          <p:cNvPr id="8"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 The Art of Entrepreneurship</a:t>
            </a:r>
            <a:endParaRPr lang="en-US" sz="3500" b="1" dirty="0">
              <a:solidFill>
                <a:schemeClr val="tx2">
                  <a:lumMod val="75000"/>
                </a:schemeClr>
              </a:solidFill>
              <a:latin typeface="Arial" pitchFamily="34" charset="0"/>
              <a:cs typeface="Arial" pitchFamily="34" charset="0"/>
            </a:endParaRPr>
          </a:p>
        </p:txBody>
      </p:sp>
      <p:pic>
        <p:nvPicPr>
          <p:cNvPr id="2" name="Picture 2" descr="G:\Alpi Projects\2013-2014 Center Info\USASBE\Exhibits\BC Studios (ET380)\Wired Expressions and WornOnce.jpg"/>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438401" y="3581400"/>
            <a:ext cx="4343399" cy="2895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980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21030-C548-4D60-BECE-2F77263B90EB}" type="slidenum">
              <a:rPr lang="en-US" smtClean="0"/>
              <a:pPr/>
              <a:t>9</a:t>
            </a:fld>
            <a:endParaRPr lang="en-US" dirty="0"/>
          </a:p>
        </p:txBody>
      </p:sp>
      <p:sp>
        <p:nvSpPr>
          <p:cNvPr id="5" name="Title 1"/>
          <p:cNvSpPr txBox="1">
            <a:spLocks/>
          </p:cNvSpPr>
          <p:nvPr/>
        </p:nvSpPr>
        <p:spPr>
          <a:xfrm>
            <a:off x="457200" y="381000"/>
            <a:ext cx="9067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b="1" dirty="0" smtClean="0">
                <a:solidFill>
                  <a:schemeClr val="tx2">
                    <a:lumMod val="75000"/>
                  </a:schemeClr>
                </a:solidFill>
                <a:latin typeface="Arial" pitchFamily="34" charset="0"/>
                <a:cs typeface="Arial" pitchFamily="34" charset="0"/>
              </a:rPr>
              <a:t>Course I: The Art of Entrepreneurship</a:t>
            </a:r>
            <a:endParaRPr lang="en-US" sz="3500" b="1" dirty="0">
              <a:solidFill>
                <a:schemeClr val="tx2">
                  <a:lumMod val="75000"/>
                </a:schemeClr>
              </a:solidFill>
              <a:latin typeface="Arial" pitchFamily="34" charset="0"/>
              <a:cs typeface="Arial" pitchFamily="34" charset="0"/>
            </a:endParaRPr>
          </a:p>
        </p:txBody>
      </p:sp>
      <p:sp>
        <p:nvSpPr>
          <p:cNvPr id="6" name="Content Placeholder 2"/>
          <p:cNvSpPr txBox="1">
            <a:spLocks/>
          </p:cNvSpPr>
          <p:nvPr/>
        </p:nvSpPr>
        <p:spPr>
          <a:xfrm>
            <a:off x="457200" y="1295400"/>
            <a:ext cx="4114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65000"/>
                    <a:lumOff val="35000"/>
                  </a:schemeClr>
                </a:solidFill>
                <a:latin typeface="Arial" pitchFamily="34" charset="0"/>
                <a:cs typeface="Arial" pitchFamily="34" charset="0"/>
              </a:rPr>
              <a:t>Students must repay their investors with earnings from their ventures to pass the class</a:t>
            </a:r>
          </a:p>
          <a:p>
            <a:r>
              <a:rPr lang="en-US" sz="2400" dirty="0" smtClean="0">
                <a:solidFill>
                  <a:schemeClr val="tx1">
                    <a:lumMod val="65000"/>
                    <a:lumOff val="35000"/>
                  </a:schemeClr>
                </a:solidFill>
                <a:latin typeface="Arial" pitchFamily="34" charset="0"/>
                <a:cs typeface="Arial" pitchFamily="34" charset="0"/>
              </a:rPr>
              <a:t>After completion of the course, students determine next phase of their business</a:t>
            </a:r>
          </a:p>
          <a:p>
            <a:pPr lvl="1"/>
            <a:r>
              <a:rPr lang="en-US" sz="2000" dirty="0" smtClean="0">
                <a:solidFill>
                  <a:schemeClr val="tx1">
                    <a:lumMod val="65000"/>
                    <a:lumOff val="35000"/>
                  </a:schemeClr>
                </a:solidFill>
                <a:latin typeface="Arial" pitchFamily="34" charset="0"/>
                <a:cs typeface="Arial" pitchFamily="34" charset="0"/>
              </a:rPr>
              <a:t>“Graduate” into </a:t>
            </a:r>
            <a:r>
              <a:rPr lang="en-US" sz="2000" dirty="0" err="1" smtClean="0">
                <a:solidFill>
                  <a:schemeClr val="tx1">
                    <a:lumMod val="65000"/>
                    <a:lumOff val="35000"/>
                  </a:schemeClr>
                </a:solidFill>
                <a:latin typeface="Arial" pitchFamily="34" charset="0"/>
                <a:cs typeface="Arial" pitchFamily="34" charset="0"/>
              </a:rPr>
              <a:t>Millikin’s</a:t>
            </a:r>
            <a:r>
              <a:rPr lang="en-US" sz="2000" dirty="0" smtClean="0">
                <a:solidFill>
                  <a:schemeClr val="tx1">
                    <a:lumMod val="65000"/>
                    <a:lumOff val="35000"/>
                  </a:schemeClr>
                </a:solidFill>
                <a:latin typeface="Arial" pitchFamily="34" charset="0"/>
                <a:cs typeface="Arial" pitchFamily="34" charset="0"/>
              </a:rPr>
              <a:t> business incubator (The Hub)</a:t>
            </a:r>
          </a:p>
          <a:p>
            <a:pPr lvl="1"/>
            <a:r>
              <a:rPr lang="en-US" sz="2000" dirty="0" smtClean="0">
                <a:solidFill>
                  <a:schemeClr val="tx1">
                    <a:lumMod val="65000"/>
                    <a:lumOff val="35000"/>
                  </a:schemeClr>
                </a:solidFill>
                <a:latin typeface="Arial" pitchFamily="34" charset="0"/>
                <a:cs typeface="Arial" pitchFamily="34" charset="0"/>
              </a:rPr>
              <a:t>Pivot business model</a:t>
            </a:r>
          </a:p>
          <a:p>
            <a:pPr lvl="1"/>
            <a:r>
              <a:rPr lang="en-US" sz="2000" dirty="0" smtClean="0">
                <a:solidFill>
                  <a:schemeClr val="tx1">
                    <a:lumMod val="65000"/>
                    <a:lumOff val="35000"/>
                  </a:schemeClr>
                </a:solidFill>
                <a:latin typeface="Arial" pitchFamily="34" charset="0"/>
                <a:cs typeface="Arial" pitchFamily="34" charset="0"/>
              </a:rPr>
              <a:t>Cease operations</a:t>
            </a:r>
          </a:p>
          <a:p>
            <a:pPr lvl="1"/>
            <a:endParaRPr lang="en-US" sz="2000" i="1" dirty="0" smtClean="0">
              <a:solidFill>
                <a:schemeClr val="tx1">
                  <a:lumMod val="65000"/>
                  <a:lumOff val="35000"/>
                </a:schemeClr>
              </a:solidFill>
              <a:latin typeface="Arial" pitchFamily="34" charset="0"/>
              <a:cs typeface="Arial" pitchFamily="34" charset="0"/>
            </a:endParaRPr>
          </a:p>
          <a:p>
            <a:endParaRPr lang="en-US" sz="2000" i="1" dirty="0" smtClean="0">
              <a:solidFill>
                <a:schemeClr val="tx1">
                  <a:lumMod val="65000"/>
                  <a:lumOff val="35000"/>
                </a:schemeClr>
              </a:solidFill>
              <a:latin typeface="Arial" pitchFamily="34" charset="0"/>
              <a:cs typeface="Arial" pitchFamily="34" charset="0"/>
            </a:endParaRPr>
          </a:p>
        </p:txBody>
      </p:sp>
      <p:pic>
        <p:nvPicPr>
          <p:cNvPr id="3074" name="Picture 2" descr="H:\Work\Andy's Documents\Hub\Chimp Studios\andrew schenk chimp studio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9600" y="2209800"/>
            <a:ext cx="4355367" cy="326877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143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lliki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850</Words>
  <Application>Microsoft Macintosh PowerPoint</Application>
  <PresentationFormat>On-screen Show (4:3)</PresentationFormat>
  <Paragraphs>146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Outstanding Specialty Entrepreneurship Program</vt:lpstr>
      <vt:lpstr>PowerPoint Presentation</vt:lpstr>
      <vt:lpstr>Arts &amp; Entrepreneurship Program</vt:lpstr>
      <vt:lpstr>Arts &amp; Entrepreneurship Program</vt:lpstr>
      <vt:lpstr>Arts &amp; Entrepreneurship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Millikin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Alpi</dc:creator>
  <cp:lastModifiedBy>muser</cp:lastModifiedBy>
  <cp:revision>136</cp:revision>
  <dcterms:created xsi:type="dcterms:W3CDTF">2012-01-04T20:37:57Z</dcterms:created>
  <dcterms:modified xsi:type="dcterms:W3CDTF">2012-12-11T16:51:59Z</dcterms:modified>
</cp:coreProperties>
</file>