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0" r:id="rId1"/>
  </p:sldMasterIdLst>
  <p:notesMasterIdLst>
    <p:notesMasterId r:id="rId28"/>
  </p:notesMasterIdLst>
  <p:sldIdLst>
    <p:sldId id="256" r:id="rId2"/>
    <p:sldId id="258" r:id="rId3"/>
    <p:sldId id="259" r:id="rId4"/>
    <p:sldId id="268" r:id="rId5"/>
    <p:sldId id="296" r:id="rId6"/>
    <p:sldId id="274" r:id="rId7"/>
    <p:sldId id="312" r:id="rId8"/>
    <p:sldId id="313" r:id="rId9"/>
    <p:sldId id="303" r:id="rId10"/>
    <p:sldId id="305" r:id="rId11"/>
    <p:sldId id="304" r:id="rId12"/>
    <p:sldId id="314" r:id="rId13"/>
    <p:sldId id="306" r:id="rId14"/>
    <p:sldId id="276" r:id="rId15"/>
    <p:sldId id="315" r:id="rId16"/>
    <p:sldId id="278" r:id="rId17"/>
    <p:sldId id="309" r:id="rId18"/>
    <p:sldId id="292" r:id="rId19"/>
    <p:sldId id="310" r:id="rId20"/>
    <p:sldId id="316" r:id="rId21"/>
    <p:sldId id="317" r:id="rId22"/>
    <p:sldId id="318" r:id="rId23"/>
    <p:sldId id="319" r:id="rId24"/>
    <p:sldId id="320" r:id="rId25"/>
    <p:sldId id="311" r:id="rId26"/>
    <p:sldId id="277" r:id="rId27"/>
  </p:sldIdLst>
  <p:sldSz cx="16256000" cy="91440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36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5" autoAdjust="0"/>
    <p:restoredTop sz="91352" autoAdjust="0"/>
  </p:normalViewPr>
  <p:slideViewPr>
    <p:cSldViewPr>
      <p:cViewPr>
        <p:scale>
          <a:sx n="72" d="100"/>
          <a:sy n="72" d="100"/>
        </p:scale>
        <p:origin x="-4736" y="-2560"/>
      </p:cViewPr>
      <p:guideLst>
        <p:guide orient="horz" pos="2880"/>
        <p:guide pos="5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616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latin typeface="Lucida Grande" charset="0"/>
                <a:cs typeface="Lucida Grande" charset="0"/>
                <a:sym typeface="Lucida Grande" charset="0"/>
              </a:rPr>
              <a:t>But it</a:t>
            </a:r>
            <a:r>
              <a:rPr lang="ja-JP" altLang="en-US" sz="20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000" smtClean="0">
                <a:latin typeface="Lucida Grande" charset="0"/>
                <a:cs typeface="Lucida Grande" charset="0"/>
                <a:sym typeface="Lucida Grande" charset="0"/>
              </a:rPr>
              <a:t>s not just what we do, it</a:t>
            </a:r>
            <a:r>
              <a:rPr lang="ja-JP" altLang="en-US" sz="20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000" smtClean="0">
                <a:latin typeface="Lucida Grande" charset="0"/>
                <a:cs typeface="Lucida Grande" charset="0"/>
                <a:sym typeface="Lucida Grande" charset="0"/>
              </a:rPr>
              <a:t>s that our program can be created almost anywhere.</a:t>
            </a:r>
          </a:p>
          <a:p>
            <a:pPr eaLnBrk="1" hangingPunct="1">
              <a:defRPr/>
            </a:pPr>
            <a:r>
              <a:rPr lang="en-US" sz="2000" smtClean="0">
                <a:latin typeface="Lucida Grande" charset="0"/>
                <a:cs typeface="Lucida Grande" charset="0"/>
                <a:sym typeface="Lucida Grande" charset="0"/>
              </a:rPr>
              <a:t>Our Military to Market program can be applied anywhere there</a:t>
            </a:r>
            <a:r>
              <a:rPr lang="ja-JP" altLang="en-US" sz="2000" smtClean="0">
                <a:latin typeface="Arial"/>
                <a:cs typeface="Lucida Grande" charset="0"/>
                <a:sym typeface="Lucida Grande" charset="0"/>
              </a:rPr>
              <a:t>’</a:t>
            </a:r>
            <a:r>
              <a:rPr lang="en-US" sz="2000" smtClean="0">
                <a:latin typeface="Lucida Grande" charset="0"/>
                <a:cs typeface="Lucida Grande" charset="0"/>
                <a:sym typeface="Lucida Grande" charset="0"/>
              </a:rPr>
              <a:t>s a military lab. Which is...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757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latin typeface="Lucida Grande" charset="0"/>
                <a:cs typeface="Lucida Grande" charset="0"/>
                <a:sym typeface="Lucida Grande" charset="0"/>
              </a:rPr>
              <a:t>Well almost everywhere.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174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latin typeface="Lucida Grande" charset="0"/>
                <a:cs typeface="Lucida Grande" charset="0"/>
                <a:sym typeface="Lucida Grande" charset="0"/>
              </a:rPr>
              <a:t>We extend this innovation to our partners. To highlight a few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endParaRPr lang="en-US" sz="2000" dirty="0" smtClean="0">
              <a:latin typeface="Lucida Grande" charset="0"/>
              <a:cs typeface="Lucida Grande" charset="0"/>
              <a:sym typeface="Lucida Grande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840038"/>
            <a:ext cx="138176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202038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1139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45928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288" y="5875338"/>
            <a:ext cx="138176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288" y="3875088"/>
            <a:ext cx="138176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7368099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5700" y="2603500"/>
            <a:ext cx="68897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7850" y="2603500"/>
            <a:ext cx="68897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9154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6713"/>
            <a:ext cx="14630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046288"/>
            <a:ext cx="7181850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900363"/>
            <a:ext cx="7181850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8175" y="2046288"/>
            <a:ext cx="7185025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8175" y="2900363"/>
            <a:ext cx="7185025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50739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4418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006788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63538"/>
            <a:ext cx="534828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6350" y="363538"/>
            <a:ext cx="9086850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1912938"/>
            <a:ext cx="534828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7387041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113" y="6400800"/>
            <a:ext cx="97536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113" y="817563"/>
            <a:ext cx="9753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NewsGoth B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113" y="7156450"/>
            <a:ext cx="97536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5701992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E6E6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55700" y="241300"/>
            <a:ext cx="13931900" cy="2298700"/>
          </a:xfrm>
          <a:prstGeom prst="rect">
            <a:avLst/>
          </a:prstGeom>
          <a:noFill/>
          <a:ln>
            <a:noFill/>
          </a:ln>
          <a:effectLst>
            <a:outerShdw blurRad="63500" dist="25399" dir="2339966" algn="ctr" rotWithShape="0">
              <a:schemeClr val="bg2">
                <a:alpha val="2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NewsGoth Bd BT" charset="0"/>
              </a:rPr>
              <a:t>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55700" y="2603500"/>
            <a:ext cx="139319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NewsGoth BT" charset="0"/>
              </a:rPr>
              <a:t>Click to edit Master text styles</a:t>
            </a:r>
          </a:p>
          <a:p>
            <a:pPr lvl="1"/>
            <a:r>
              <a:rPr lang="en-US">
                <a:sym typeface="NewsGoth BT" charset="0"/>
              </a:rPr>
              <a:t>Second level</a:t>
            </a:r>
          </a:p>
          <a:p>
            <a:pPr lvl="2"/>
            <a:r>
              <a:rPr lang="en-US">
                <a:sym typeface="NewsGoth BT" charset="0"/>
              </a:rPr>
              <a:t>Third level</a:t>
            </a:r>
          </a:p>
          <a:p>
            <a:pPr lvl="3"/>
            <a:r>
              <a:rPr lang="en-US">
                <a:sym typeface="NewsGoth BT" charset="0"/>
              </a:rPr>
              <a:t>Fourth level</a:t>
            </a:r>
          </a:p>
          <a:p>
            <a:pPr lvl="4"/>
            <a:r>
              <a:rPr lang="en-US">
                <a:sym typeface="NewsGoth BT" charset="0"/>
              </a:rPr>
              <a:t>Fifth level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-4089400"/>
            <a:ext cx="16256000" cy="1926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>
                    <a:alpha val="5098"/>
                  </a:srgbClr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Line 4"/>
          <p:cNvSpPr>
            <a:spLocks noChangeShapeType="1"/>
          </p:cNvSpPr>
          <p:nvPr/>
        </p:nvSpPr>
        <p:spPr bwMode="auto">
          <a:xfrm rot="10800000" flipH="1">
            <a:off x="1152525" y="7948613"/>
            <a:ext cx="13931900" cy="0"/>
          </a:xfrm>
          <a:prstGeom prst="line">
            <a:avLst/>
          </a:prstGeom>
          <a:noFill/>
          <a:ln w="25400">
            <a:solidFill>
              <a:srgbClr val="4D4D4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78" name="Rectangle 5"/>
          <p:cNvSpPr>
            <a:spLocks/>
          </p:cNvSpPr>
          <p:nvPr/>
        </p:nvSpPr>
        <p:spPr bwMode="auto">
          <a:xfrm>
            <a:off x="1104900" y="8032750"/>
            <a:ext cx="636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800" dirty="0">
                <a:solidFill>
                  <a:srgbClr val="CC0000"/>
                </a:solidFill>
                <a:latin typeface="NewsGoth Cn BT" charset="0"/>
                <a:ea typeface="ＭＳ Ｐゴシック" charset="0"/>
                <a:sym typeface="NewsGoth Cn BT" charset="0"/>
              </a:rPr>
              <a:t>BALL STATE UNIVERSITY </a:t>
            </a:r>
            <a:r>
              <a:rPr lang="en-US" sz="1800" dirty="0" smtClean="0">
                <a:solidFill>
                  <a:srgbClr val="CC0000"/>
                </a:solidFill>
                <a:latin typeface="NewsGoth Cn BT" charset="0"/>
                <a:ea typeface="ＭＳ Ｐゴシック" charset="0"/>
                <a:sym typeface="NewsGoth Cn BT" charset="0"/>
              </a:rPr>
              <a:t>ENTREPRENEURSHIP </a:t>
            </a:r>
            <a:r>
              <a:rPr lang="en-US" sz="1800" dirty="0">
                <a:solidFill>
                  <a:srgbClr val="CC0000"/>
                </a:solidFill>
                <a:latin typeface="NewsGoth Cn BT" charset="0"/>
                <a:ea typeface="ＭＳ Ｐゴシック" charset="0"/>
                <a:sym typeface="NewsGoth Cn BT" charset="0"/>
              </a:rPr>
              <a:t>PROGRAM</a:t>
            </a:r>
          </a:p>
        </p:txBody>
      </p:sp>
      <p:sp>
        <p:nvSpPr>
          <p:cNvPr id="3079" name="Rectangle 6"/>
          <p:cNvSpPr>
            <a:spLocks/>
          </p:cNvSpPr>
          <p:nvPr/>
        </p:nvSpPr>
        <p:spPr bwMode="auto">
          <a:xfrm>
            <a:off x="8801100" y="8032750"/>
            <a:ext cx="6362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800" dirty="0">
                <a:solidFill>
                  <a:srgbClr val="4D4D4D"/>
                </a:solidFill>
                <a:latin typeface="NewsGoth Bd BT" charset="0"/>
                <a:ea typeface="ＭＳ Ｐゴシック" charset="0"/>
                <a:sym typeface="NewsGoth Bd BT" charset="0"/>
              </a:rPr>
              <a:t>1/</a:t>
            </a:r>
            <a:r>
              <a:rPr lang="en-US" sz="1800" dirty="0" smtClean="0">
                <a:solidFill>
                  <a:srgbClr val="4D4D4D"/>
                </a:solidFill>
                <a:latin typeface="NewsGoth Bd BT" charset="0"/>
                <a:ea typeface="ＭＳ Ｐゴシック" charset="0"/>
                <a:sym typeface="NewsGoth Bd BT" charset="0"/>
              </a:rPr>
              <a:t>11/2013</a:t>
            </a:r>
            <a:endParaRPr lang="en-US" sz="1800" dirty="0">
              <a:solidFill>
                <a:srgbClr val="4D4D4D"/>
              </a:solidFill>
              <a:latin typeface="NewsGoth Bd BT" charset="0"/>
              <a:ea typeface="ＭＳ Ｐゴシック" charset="0"/>
              <a:sym typeface="NewsGoth Bd BT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 xmlns:p14="http://schemas.microsoft.com/office/powerpoint/2010/main"/>
  <p:txStyles>
    <p:titleStyle>
      <a:lvl1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+mj-lt"/>
          <a:ea typeface="+mj-ea"/>
          <a:cs typeface="+mj-cs"/>
          <a:sym typeface="NewsGoth Bd BT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7600">
          <a:solidFill>
            <a:srgbClr val="CC0000"/>
          </a:solidFill>
          <a:latin typeface="NewsGoth Bd BT" charset="0"/>
          <a:ea typeface="ヒラギノ角ゴ ProN W6" charset="0"/>
          <a:cs typeface="ヒラギノ角ゴ ProN W6" charset="0"/>
          <a:sym typeface="NewsGoth Bd BT" charset="0"/>
        </a:defRPr>
      </a:lvl9pPr>
    </p:titleStyle>
    <p:bodyStyle>
      <a:lvl1pPr marL="533400" indent="-533400" algn="l" rtl="0" eaLnBrk="0" fontAlgn="base" hangingPunct="0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1pPr>
      <a:lvl2pPr marL="533400" indent="-533400" algn="l" rtl="0" eaLnBrk="0" fontAlgn="base" hangingPunct="0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2pPr>
      <a:lvl3pPr marL="533400" indent="-533400" algn="l" rtl="0" eaLnBrk="0" fontAlgn="base" hangingPunct="0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3pPr>
      <a:lvl4pPr marL="533400" indent="-533400" algn="l" rtl="0" eaLnBrk="0" fontAlgn="base" hangingPunct="0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4pPr>
      <a:lvl5pPr marL="533400" indent="-533400" algn="l" rtl="0" eaLnBrk="0" fontAlgn="base" hangingPunct="0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5pPr>
      <a:lvl6pPr marL="990600" indent="-533400" algn="l" rtl="0" fontAlgn="base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6pPr>
      <a:lvl7pPr marL="1447800" indent="-533400" algn="l" rtl="0" fontAlgn="base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7pPr>
      <a:lvl8pPr marL="1905000" indent="-533400" algn="l" rtl="0" fontAlgn="base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8pPr>
      <a:lvl9pPr marL="2362200" indent="-533400" algn="l" rtl="0" fontAlgn="base">
        <a:spcBef>
          <a:spcPts val="3500"/>
        </a:spcBef>
        <a:spcAft>
          <a:spcPct val="0"/>
        </a:spcAft>
        <a:defRPr sz="3600">
          <a:solidFill>
            <a:srgbClr val="676767"/>
          </a:solidFill>
          <a:latin typeface="+mn-lt"/>
          <a:ea typeface="+mn-ea"/>
          <a:cs typeface="+mn-cs"/>
          <a:sym typeface="NewsGoth B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E6E6E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879600" y="3048000"/>
            <a:ext cx="12115800" cy="21717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Goth BT" charset="0"/>
                <a:cs typeface="NewsGoth BT" charset="0"/>
                <a:sym typeface="NewsGoth BT" charset="0"/>
              </a:rPr>
              <a:t>BALL STATE UNIVERSITY</a:t>
            </a:r>
            <a:r>
              <a:rPr lang="en-US" dirty="0" smtClean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Goth BT" charset="0"/>
                <a:sym typeface="NewsGoth BT" charset="0"/>
              </a:rPr>
              <a:t/>
            </a:r>
            <a:br>
              <a:rPr lang="en-US" dirty="0" smtClean="0">
                <a:solidFill>
                  <a:srgbClr val="34343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Goth BT" charset="0"/>
                <a:sym typeface="NewsGoth BT" charset="0"/>
              </a:rPr>
            </a:br>
            <a:r>
              <a:rPr lang="en-US" sz="55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NewsGoth BdCn BT" charset="0"/>
                <a:cs typeface="NewsGoth BdCn BT" charset="0"/>
                <a:sym typeface="NewsGoth BdCn BT" charset="0"/>
              </a:rPr>
              <a:t>ENTREPRENEURSHIP PROGRAM</a:t>
            </a:r>
            <a:endParaRPr lang="en-US" sz="5500" dirty="0" smtClean="0"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NewsGoth BdCn BT" charset="0"/>
              <a:sym typeface="NewsGoth BdCn BT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413000" y="6019800"/>
            <a:ext cx="112014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38100" tIns="38100" rIns="38100" bIns="38100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9600">
                <a:solidFill>
                  <a:srgbClr val="1A1A1A"/>
                </a:solidFill>
                <a:latin typeface="+mj-lt"/>
                <a:ea typeface="+mj-ea"/>
                <a:cs typeface="+mj-cs"/>
                <a:sym typeface="NewsGoth Bd BT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1A1A1A"/>
                </a:solidFill>
                <a:latin typeface="+mn-lt"/>
                <a:ea typeface="+mn-ea"/>
                <a:cs typeface="+mn-cs"/>
                <a:sym typeface="NewsGoth BT" charset="0"/>
              </a:defRPr>
            </a:lvl9pPr>
          </a:lstStyle>
          <a:p>
            <a:pPr algn="ctr">
              <a:defRPr/>
            </a:pPr>
            <a:r>
              <a:rPr lang="en-US" sz="2600" dirty="0" smtClean="0">
                <a:solidFill>
                  <a:srgbClr val="343434"/>
                </a:solidFill>
              </a:rPr>
              <a:t>Nominee for National Model Undergraduate Entrepreneurship Program Award</a:t>
            </a:r>
          </a:p>
          <a:p>
            <a:pPr algn="ctr">
              <a:defRPr/>
            </a:pPr>
            <a:r>
              <a:rPr lang="en-US" sz="1800" dirty="0">
                <a:solidFill>
                  <a:srgbClr val="343434"/>
                </a:solidFill>
              </a:rPr>
              <a:t>USASBE Conference 2013 – San Francisco</a:t>
            </a:r>
          </a:p>
          <a:p>
            <a:pPr>
              <a:defRPr/>
            </a:pPr>
            <a:endParaRPr lang="en-US" sz="2600" dirty="0" smtClean="0">
              <a:solidFill>
                <a:srgbClr val="343434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Simulated Skin: Iteration</a:t>
            </a:r>
          </a:p>
        </p:txBody>
      </p:sp>
      <p:pic>
        <p:nvPicPr>
          <p:cNvPr id="5" name="Picture 4" descr="11_wb043_026.jpg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400" y="2209800"/>
            <a:ext cx="3556000" cy="533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9864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Senior Year</a:t>
            </a:r>
          </a:p>
        </p:txBody>
      </p:sp>
      <p:pic>
        <p:nvPicPr>
          <p:cNvPr id="2" name="Picture 1" descr="Revised Channel seni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921000"/>
            <a:ext cx="15423395" cy="32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4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Simulated Skin: Iteration</a:t>
            </a: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2004115"/>
            <a:ext cx="7086600" cy="576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8683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Quality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Business Plan Competitions</a:t>
            </a:r>
          </a:p>
          <a:p>
            <a:r>
              <a:rPr lang="en-US" dirty="0" smtClean="0"/>
              <a:t>E-Day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400" y="2743200"/>
            <a:ext cx="6531429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89215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>
            <a:spLocks noGrp="1" noChangeArrowheads="1"/>
          </p:cNvSpPr>
          <p:nvPr>
            <p:ph type="title"/>
          </p:nvPr>
        </p:nvSpPr>
        <p:spPr>
          <a:xfrm>
            <a:off x="1155700" y="241300"/>
            <a:ext cx="13931900" cy="7531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Transferability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Federal Laboratory Consortium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Military 2 Market was ranked </a:t>
            </a:r>
          </a:p>
          <a:p>
            <a:pPr algn="ctr"/>
            <a:r>
              <a:rPr lang="en-US" sz="4800" dirty="0"/>
              <a:t>	</a:t>
            </a:r>
            <a:r>
              <a:rPr lang="en-US" sz="4800" dirty="0" smtClean="0"/>
              <a:t>	“Best Technology Transfer Program in the Nation”</a:t>
            </a:r>
          </a:p>
          <a:p>
            <a:r>
              <a:rPr lang="en-US" dirty="0"/>
              <a:t>	</a:t>
            </a:r>
            <a:r>
              <a:rPr lang="en-US" dirty="0" smtClean="0"/>
              <a:t>												- April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888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585788"/>
            <a:ext cx="10998200" cy="6946900"/>
          </a:xfrm>
          <a:prstGeom prst="rect">
            <a:avLst/>
          </a:prstGeom>
          <a:noFill/>
          <a:ln>
            <a:noFill/>
          </a:ln>
          <a:effectLst>
            <a:outerShdw blurRad="165100" dist="12699" dir="2340051" algn="ctr" rotWithShape="0">
              <a:schemeClr val="bg2">
                <a:alpha val="56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1155700" y="241300"/>
            <a:ext cx="13931900" cy="7531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Sustainability</a:t>
            </a:r>
          </a:p>
        </p:txBody>
      </p:sp>
    </p:spTree>
    <p:extLst>
      <p:ext uri="{BB962C8B-B14F-4D97-AF65-F5344CB8AC3E}">
        <p14:creationId xmlns:p14="http://schemas.microsoft.com/office/powerpoint/2010/main" val="753909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7000" dirty="0" smtClean="0"/>
              <a:t>30 Years of Entrepreneurial Excellence... Top 15 since 1999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">
            <a:off x="2843213" y="2667000"/>
            <a:ext cx="3470275" cy="4813300"/>
          </a:xfrm>
          <a:prstGeom prst="rect">
            <a:avLst/>
          </a:prstGeom>
          <a:noFill/>
          <a:ln>
            <a:noFill/>
          </a:ln>
          <a:effectLst>
            <a:outerShdw blurRad="355600" dist="40640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0" y="2411413"/>
            <a:ext cx="3683000" cy="4818062"/>
          </a:xfrm>
          <a:prstGeom prst="rect">
            <a:avLst/>
          </a:prstGeom>
          <a:noFill/>
          <a:ln>
            <a:noFill/>
          </a:ln>
          <a:effectLst>
            <a:outerShdw blurRad="355600" dist="40640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999">
            <a:off x="9834563" y="2665413"/>
            <a:ext cx="3557587" cy="4826000"/>
          </a:xfrm>
          <a:prstGeom prst="rect">
            <a:avLst/>
          </a:prstGeom>
          <a:noFill/>
          <a:ln>
            <a:noFill/>
          </a:ln>
          <a:effectLst>
            <a:outerShdw blurRad="355600" dist="40640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New Hires</a:t>
            </a:r>
          </a:p>
        </p:txBody>
      </p:sp>
      <p:pic>
        <p:nvPicPr>
          <p:cNvPr id="2" name="Picture 1" descr="Clark_Muntean_Sus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00" y="2286000"/>
            <a:ext cx="2628900" cy="3680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headsh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400" y="2743200"/>
            <a:ext cx="2527332" cy="289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Patel_Pankaj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286000"/>
            <a:ext cx="2590800" cy="362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Wolfe_Marcu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00" y="2286000"/>
            <a:ext cx="2590800" cy="3627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27200" y="6096000"/>
            <a:ext cx="1943100" cy="533400"/>
          </a:xfrm>
        </p:spPr>
        <p:txBody>
          <a:bodyPr/>
          <a:lstStyle/>
          <a:p>
            <a:r>
              <a:rPr lang="en-US" sz="2000" dirty="0" smtClean="0"/>
              <a:t>Dr. </a:t>
            </a:r>
            <a:r>
              <a:rPr lang="en-US" sz="2000" dirty="0" err="1" smtClean="0"/>
              <a:t>Pankaj</a:t>
            </a:r>
            <a:r>
              <a:rPr lang="en-US" sz="2000" dirty="0" smtClean="0"/>
              <a:t> Patel</a:t>
            </a:r>
            <a:endParaRPr lang="en-US" sz="20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232400" y="6096000"/>
            <a:ext cx="19431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1pPr>
            <a:lvl2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2pPr>
            <a:lvl3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3pPr>
            <a:lvl4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4pPr>
            <a:lvl5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5pPr>
            <a:lvl6pPr marL="9906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6pPr>
            <a:lvl7pPr marL="14478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7pPr>
            <a:lvl8pPr marL="19050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8pPr>
            <a:lvl9pPr marL="23622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9pPr>
          </a:lstStyle>
          <a:p>
            <a:r>
              <a:rPr lang="en-US" sz="2000" dirty="0" smtClean="0"/>
              <a:t>Dr. </a:t>
            </a:r>
            <a:r>
              <a:rPr lang="en-US" sz="2000" dirty="0" err="1" smtClean="0"/>
              <a:t>Macus</a:t>
            </a:r>
            <a:r>
              <a:rPr lang="en-US" sz="2000" dirty="0" smtClean="0"/>
              <a:t> Wolfe</a:t>
            </a:r>
          </a:p>
          <a:p>
            <a:endParaRPr lang="en-US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8051800" y="6096000"/>
            <a:ext cx="29718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1pPr>
            <a:lvl2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2pPr>
            <a:lvl3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3pPr>
            <a:lvl4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4pPr>
            <a:lvl5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5pPr>
            <a:lvl6pPr marL="9906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6pPr>
            <a:lvl7pPr marL="14478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7pPr>
            <a:lvl8pPr marL="19050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8pPr>
            <a:lvl9pPr marL="23622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9pPr>
          </a:lstStyle>
          <a:p>
            <a:pPr algn="ctr"/>
            <a:r>
              <a:rPr lang="en-US" sz="2000" dirty="0" smtClean="0"/>
              <a:t>Dr. Susan Clark </a:t>
            </a:r>
            <a:r>
              <a:rPr lang="en-US" sz="2000" dirty="0" err="1" smtClean="0"/>
              <a:t>Muntean</a:t>
            </a:r>
            <a:endParaRPr lang="en-US" sz="20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2090400" y="5715000"/>
            <a:ext cx="19431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1pPr>
            <a:lvl2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2pPr>
            <a:lvl3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3pPr>
            <a:lvl4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4pPr>
            <a:lvl5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5pPr>
            <a:lvl6pPr marL="9906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6pPr>
            <a:lvl7pPr marL="14478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7pPr>
            <a:lvl8pPr marL="19050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8pPr>
            <a:lvl9pPr marL="23622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9pPr>
          </a:lstStyle>
          <a:p>
            <a:pPr algn="ctr"/>
            <a:r>
              <a:rPr lang="en-US" sz="2000" dirty="0" smtClean="0"/>
              <a:t>???</a:t>
            </a:r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2090400" y="6172200"/>
            <a:ext cx="19431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>
            <a:lvl1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1pPr>
            <a:lvl2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2pPr>
            <a:lvl3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3pPr>
            <a:lvl4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4pPr>
            <a:lvl5pPr marL="533400" indent="-533400" algn="l" rtl="0" eaLnBrk="0" fontAlgn="base" hangingPunct="0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5pPr>
            <a:lvl6pPr marL="9906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6pPr>
            <a:lvl7pPr marL="14478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7pPr>
            <a:lvl8pPr marL="19050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8pPr>
            <a:lvl9pPr marL="2362200" indent="-533400" algn="l" rtl="0" fontAlgn="base">
              <a:spcBef>
                <a:spcPts val="3500"/>
              </a:spcBef>
              <a:spcAft>
                <a:spcPct val="0"/>
              </a:spcAft>
              <a:defRPr sz="3600">
                <a:solidFill>
                  <a:srgbClr val="676767"/>
                </a:solidFill>
                <a:latin typeface="+mn-lt"/>
                <a:ea typeface="+mn-ea"/>
                <a:cs typeface="+mn-cs"/>
                <a:sym typeface="NewsGoth BT" charset="0"/>
              </a:defRPr>
            </a:lvl9pPr>
          </a:lstStyle>
          <a:p>
            <a:r>
              <a:rPr lang="en-US" sz="2000" dirty="0" smtClean="0"/>
              <a:t>Senior Professor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53909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Muncie, Indiana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08400" y="2438400"/>
            <a:ext cx="8686800" cy="5078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INSERT VIDEO FILE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>
          <a:xfrm>
            <a:off x="1155700" y="241300"/>
            <a:ext cx="13931900" cy="75311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Effectiveness</a:t>
            </a:r>
          </a:p>
        </p:txBody>
      </p:sp>
    </p:spTree>
    <p:extLst>
      <p:ext uri="{BB962C8B-B14F-4D97-AF65-F5344CB8AC3E}">
        <p14:creationId xmlns:p14="http://schemas.microsoft.com/office/powerpoint/2010/main" val="344863397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Graduation Opportunity: Corporate Employment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Kyle Kuntz</a:t>
            </a:r>
          </a:p>
          <a:p>
            <a:r>
              <a:rPr lang="en-US" dirty="0"/>
              <a:t>	</a:t>
            </a:r>
            <a:r>
              <a:rPr lang="en-US" dirty="0" smtClean="0"/>
              <a:t>Business Development at Hunt Construction Group</a:t>
            </a:r>
          </a:p>
          <a:p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2895600"/>
            <a:ext cx="3695700" cy="472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401286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Graduation Opportunity: License and Incubation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Sean </a:t>
            </a:r>
            <a:r>
              <a:rPr lang="en-US" dirty="0" err="1" smtClean="0"/>
              <a:t>Linehan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Founder of </a:t>
            </a:r>
            <a:r>
              <a:rPr lang="en-US" dirty="0" err="1" smtClean="0"/>
              <a:t>PonoLogic</a:t>
            </a:r>
            <a:r>
              <a:rPr lang="en-US" dirty="0" smtClean="0"/>
              <a:t> Technology, LLC</a:t>
            </a:r>
          </a:p>
          <a:p>
            <a:r>
              <a:rPr lang="en-US" dirty="0"/>
              <a:t>	</a:t>
            </a:r>
            <a:r>
              <a:rPr lang="en-US" dirty="0" smtClean="0"/>
              <a:t>Licensed Technology from US Navy</a:t>
            </a:r>
          </a:p>
          <a:p>
            <a:r>
              <a:rPr lang="en-US" dirty="0"/>
              <a:t>	</a:t>
            </a:r>
            <a:r>
              <a:rPr lang="en-US" dirty="0" smtClean="0"/>
              <a:t>Simulated Medical Skin</a:t>
            </a:r>
          </a:p>
          <a:p>
            <a:endParaRPr lang="en-US" dirty="0"/>
          </a:p>
        </p:txBody>
      </p:sp>
      <p:pic>
        <p:nvPicPr>
          <p:cNvPr id="4" name="Picture 3" descr="10_wb181_51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283" y="2895600"/>
            <a:ext cx="6057901" cy="4038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7429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Graduation Opportunity: Launch (Product Business)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Eric Lundberg</a:t>
            </a:r>
          </a:p>
          <a:p>
            <a:r>
              <a:rPr lang="en-US" dirty="0"/>
              <a:t>	</a:t>
            </a:r>
            <a:r>
              <a:rPr lang="en-US" dirty="0" smtClean="0"/>
              <a:t>Founder of Lund </a:t>
            </a:r>
            <a:r>
              <a:rPr lang="en-US" dirty="0" err="1" smtClean="0"/>
              <a:t>DataCart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Expansion of Family Business</a:t>
            </a:r>
          </a:p>
          <a:p>
            <a:r>
              <a:rPr lang="en-US" dirty="0"/>
              <a:t>	</a:t>
            </a:r>
            <a:r>
              <a:rPr lang="en-US" dirty="0" smtClean="0"/>
              <a:t>Over 3,000 units sold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2819400"/>
            <a:ext cx="3177540" cy="4792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74293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 Graduation Opportunity: Launch (Service Business)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Emily </a:t>
            </a:r>
            <a:r>
              <a:rPr lang="en-US" dirty="0" err="1" smtClean="0"/>
              <a:t>Eoff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Founder of Stitch Sisters, LLC</a:t>
            </a:r>
          </a:p>
          <a:p>
            <a:r>
              <a:rPr lang="en-US" dirty="0"/>
              <a:t>	</a:t>
            </a:r>
            <a:r>
              <a:rPr lang="en-US" dirty="0" smtClean="0"/>
              <a:t>Branding and Apparel Design Business</a:t>
            </a:r>
          </a:p>
          <a:p>
            <a:r>
              <a:rPr lang="en-US" dirty="0"/>
              <a:t>	</a:t>
            </a:r>
            <a:r>
              <a:rPr lang="en-US" dirty="0" smtClean="0"/>
              <a:t>IZOD Racing and National Tennis Association</a:t>
            </a:r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0" y="2786743"/>
            <a:ext cx="2743200" cy="483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85918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Entrepreneurship at Ball State: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08400" y="2438400"/>
            <a:ext cx="8686800" cy="5078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INSERT VIDEO FILE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092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1155700" y="241300"/>
            <a:ext cx="13931900" cy="76073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/>
              <a:t>Comprehensiveness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The Entrepreneurship Channel</a:t>
            </a:r>
          </a:p>
        </p:txBody>
      </p:sp>
      <p:pic>
        <p:nvPicPr>
          <p:cNvPr id="2" name="Picture 1" descr="Revised Chan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921000"/>
            <a:ext cx="15423395" cy="32980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Inputs</a:t>
            </a:r>
          </a:p>
        </p:txBody>
      </p:sp>
      <p:pic>
        <p:nvPicPr>
          <p:cNvPr id="2" name="Picture 1" descr="Revised Channel input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921000"/>
            <a:ext cx="15423395" cy="3298046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Entrepreneurship Partners: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 numCol="4"/>
          <a:lstStyle/>
          <a:p>
            <a:pPr marL="0" indent="0" eaLnBrk="1" hangingPunct="1">
              <a:defRPr/>
            </a:pPr>
            <a:r>
              <a:rPr lang="en-US" sz="1400" dirty="0" smtClean="0"/>
              <a:t>AED Motorsports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AGS Capital, LLC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Anson Group,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Bastian solutions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Beacon Venture Capital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Biomet,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Blackboard,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Cambridge Capital Management,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Charles G. Koch Charitable Foundation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CJ Racing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Clarian Health,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Department of Defense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Eli Lilly Corporation</a:t>
            </a:r>
          </a:p>
          <a:p>
            <a:pPr marL="0" indent="0" eaLnBrk="1" hangingPunct="1">
              <a:defRPr/>
            </a:pPr>
            <a:r>
              <a:rPr lang="en-US" sz="1400" dirty="0" err="1" smtClean="0"/>
              <a:t>Gaylor</a:t>
            </a:r>
            <a:r>
              <a:rPr lang="en-US" sz="1400" dirty="0" smtClean="0"/>
              <a:t> Group,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Gazelle Tech Ventures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Geneva Capital Group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Hewlett Packard,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Hunt Construction Group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Indiana Inventors Association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Indiana Motorsports Association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Indiana Small Business Development Center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Katz, Zapper, &amp; Miller, LLP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Monument Advisors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Papa Johns International, Inc.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The Disney Company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U.S. Navy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U.S. State Department</a:t>
            </a:r>
          </a:p>
          <a:p>
            <a:pPr marL="0" indent="0" eaLnBrk="1" hangingPunct="1">
              <a:defRPr/>
            </a:pPr>
            <a:r>
              <a:rPr lang="en-US" sz="1400" dirty="0" err="1" smtClean="0"/>
              <a:t>Vectren</a:t>
            </a:r>
            <a:r>
              <a:rPr lang="en-US" sz="1400" dirty="0" smtClean="0"/>
              <a:t> Corporation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Walker Information</a:t>
            </a:r>
          </a:p>
          <a:p>
            <a:pPr marL="0" indent="0" eaLnBrk="1" hangingPunct="1">
              <a:defRPr/>
            </a:pPr>
            <a:r>
              <a:rPr lang="en-US" sz="1400" dirty="0" smtClean="0"/>
              <a:t>Woodard, </a:t>
            </a:r>
            <a:r>
              <a:rPr lang="en-US" sz="1400" dirty="0" err="1" smtClean="0"/>
              <a:t>Emhardt</a:t>
            </a:r>
            <a:r>
              <a:rPr lang="en-US" sz="1400" dirty="0" smtClean="0"/>
              <a:t>, </a:t>
            </a:r>
            <a:r>
              <a:rPr lang="en-US" sz="1400" dirty="0" err="1" smtClean="0"/>
              <a:t>Moriarty,McNett</a:t>
            </a:r>
            <a:r>
              <a:rPr lang="en-US" sz="1400" dirty="0" smtClean="0"/>
              <a:t>, &amp; Henry, LLP</a:t>
            </a:r>
          </a:p>
          <a:p>
            <a:pPr marL="0" indent="0" eaLnBrk="1" hangingPunct="1">
              <a:defRPr/>
            </a:pPr>
            <a:r>
              <a:rPr lang="en-US" sz="1400" dirty="0" err="1" smtClean="0"/>
              <a:t>Xtreame</a:t>
            </a:r>
            <a:r>
              <a:rPr lang="en-US" sz="1400" dirty="0" smtClean="0"/>
              <a:t> Alternative Defense Systems</a:t>
            </a:r>
          </a:p>
          <a:p>
            <a:pPr marL="0" indent="0" eaLnBrk="1" hangingPunct="1">
              <a:defRPr/>
            </a:pPr>
            <a:endParaRPr lang="en-US" sz="1400" dirty="0" smtClean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Military 2 Market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200" y="3770313"/>
            <a:ext cx="4184650" cy="1905000"/>
          </a:xfrm>
          <a:prstGeom prst="rect">
            <a:avLst/>
          </a:prstGeom>
          <a:noFill/>
          <a:ln>
            <a:noFill/>
          </a:ln>
          <a:effectLst>
            <a:outerShdw blurRad="3556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3771900"/>
            <a:ext cx="4127500" cy="1905000"/>
          </a:xfrm>
          <a:prstGeom prst="rect">
            <a:avLst/>
          </a:prstGeom>
          <a:noFill/>
          <a:ln>
            <a:noFill/>
          </a:ln>
          <a:effectLst>
            <a:outerShdw blurRad="3556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3276600"/>
            <a:ext cx="2882900" cy="2882900"/>
          </a:xfrm>
          <a:prstGeom prst="rect">
            <a:avLst/>
          </a:prstGeom>
          <a:noFill/>
          <a:ln>
            <a:noFill/>
          </a:ln>
          <a:effectLst>
            <a:outerShdw blurRad="3556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1765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Freshman &amp; Sophomore Years</a:t>
            </a:r>
          </a:p>
        </p:txBody>
      </p:sp>
      <p:pic>
        <p:nvPicPr>
          <p:cNvPr id="2" name="Picture 1" descr="Revised Channel fresh sop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921000"/>
            <a:ext cx="15423395" cy="32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645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Junior Year</a:t>
            </a:r>
          </a:p>
        </p:txBody>
      </p:sp>
      <p:pic>
        <p:nvPicPr>
          <p:cNvPr id="2" name="Picture 1" descr="Revised Channel juni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921000"/>
            <a:ext cx="15423395" cy="329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6436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0000"/>
      </a:accent1>
      <a:accent2>
        <a:srgbClr val="333399"/>
      </a:accent2>
      <a:accent3>
        <a:srgbClr val="AAAAAA"/>
      </a:accent3>
      <a:accent4>
        <a:srgbClr val="DADADA"/>
      </a:accent4>
      <a:accent5>
        <a:srgbClr val="FFAA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NewsGoth Bd BT"/>
        <a:ea typeface="ヒラギノ角ゴ ProN W6"/>
        <a:cs typeface="ヒラギノ角ゴ ProN W6"/>
      </a:majorFont>
      <a:minorFont>
        <a:latin typeface="NewsGoth B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>
          <a:noFill/>
        </a:ln>
        <a:effectLst/>
        <a:extLst>
          <a:ext uri="{91240B29-F687-4f45-9708-019B960494DF}">
            <a14:hiddenLine xmlns:a14="http://schemas.microsoft.com/office/drawing/2010/main"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Pages>0</Pages>
  <Words>325</Words>
  <Characters>0</Characters>
  <Application>Microsoft Macintosh PowerPoint</Application>
  <PresentationFormat>Custom</PresentationFormat>
  <Lines>0</Lines>
  <Paragraphs>104</Paragraphs>
  <Slides>26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Title &amp; Bullets</vt:lpstr>
      <vt:lpstr>BALL STATE UNIVERSITY ENTREPRENEURSHIP PROGRAM</vt:lpstr>
      <vt:lpstr>Muncie, Indiana</vt:lpstr>
      <vt:lpstr>Comprehensiveness</vt:lpstr>
      <vt:lpstr>The Entrepreneurship Channel</vt:lpstr>
      <vt:lpstr>Inputs</vt:lpstr>
      <vt:lpstr>Entrepreneurship Partners:</vt:lpstr>
      <vt:lpstr>Military 2 Market</vt:lpstr>
      <vt:lpstr>Freshman &amp; Sophomore Years</vt:lpstr>
      <vt:lpstr>Junior Year</vt:lpstr>
      <vt:lpstr>Simulated Skin: Iteration</vt:lpstr>
      <vt:lpstr>Senior Year</vt:lpstr>
      <vt:lpstr>Simulated Skin: Iteration</vt:lpstr>
      <vt:lpstr>Quality</vt:lpstr>
      <vt:lpstr>Transferability</vt:lpstr>
      <vt:lpstr>Federal Laboratory Consortium</vt:lpstr>
      <vt:lpstr>PowerPoint Presentation</vt:lpstr>
      <vt:lpstr>Sustainability</vt:lpstr>
      <vt:lpstr>30 Years of Entrepreneurial Excellence... Top 15 since 1999</vt:lpstr>
      <vt:lpstr>New Hires</vt:lpstr>
      <vt:lpstr>Effectiveness</vt:lpstr>
      <vt:lpstr>Post Graduation Opportunity: Corporate Employment</vt:lpstr>
      <vt:lpstr>Post Graduation Opportunity: License and Incubation</vt:lpstr>
      <vt:lpstr>Post Graduation Opportunity: Launch (Product Business)</vt:lpstr>
      <vt:lpstr>Post Graduation Opportunity: Launch (Service Business)</vt:lpstr>
      <vt:lpstr>Entrepreneurship at Ball State: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Brian Geiselhart</cp:lastModifiedBy>
  <cp:revision>58</cp:revision>
  <cp:lastPrinted>2012-01-11T17:22:33Z</cp:lastPrinted>
  <dcterms:modified xsi:type="dcterms:W3CDTF">2012-12-11T21:49:41Z</dcterms:modified>
</cp:coreProperties>
</file>