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4" r:id="rId3"/>
    <p:sldId id="266" r:id="rId4"/>
    <p:sldId id="276" r:id="rId5"/>
    <p:sldId id="281" r:id="rId6"/>
    <p:sldId id="271" r:id="rId7"/>
    <p:sldId id="257" r:id="rId8"/>
    <p:sldId id="282" r:id="rId9"/>
    <p:sldId id="258" r:id="rId10"/>
    <p:sldId id="270" r:id="rId11"/>
    <p:sldId id="269" r:id="rId12"/>
    <p:sldId id="259" r:id="rId13"/>
    <p:sldId id="280" r:id="rId14"/>
    <p:sldId id="260" r:id="rId15"/>
    <p:sldId id="261" r:id="rId16"/>
    <p:sldId id="262" r:id="rId17"/>
    <p:sldId id="263" r:id="rId18"/>
    <p:sldId id="268" r:id="rId19"/>
    <p:sldId id="264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3CC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66" autoAdjust="0"/>
    <p:restoredTop sz="82895" autoAdjust="0"/>
  </p:normalViewPr>
  <p:slideViewPr>
    <p:cSldViewPr>
      <p:cViewPr varScale="1">
        <p:scale>
          <a:sx n="91" d="100"/>
          <a:sy n="91" d="100"/>
        </p:scale>
        <p:origin x="-8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637BEEA-D8A3-4A40-82AF-489F588F53CF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DB1A951-EEA7-46A1-9CE9-139764826F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8765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AA01C12-4D2E-43CF-A68C-ADB6333FBE64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D2A87A8-C71F-4C93-A581-696DC1468D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1637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A87A8-C71F-4C93-A581-696DC1468D2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504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A87A8-C71F-4C93-A581-696DC1468D2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5106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A87A8-C71F-4C93-A581-696DC1468D2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2957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A87A8-C71F-4C93-A581-696DC1468D2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6782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A87A8-C71F-4C93-A581-696DC1468D2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3316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A87A8-C71F-4C93-A581-696DC1468D2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4931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A87A8-C71F-4C93-A581-696DC1468D2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803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None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A87A8-C71F-4C93-A581-696DC1468D2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1940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A87A8-C71F-4C93-A581-696DC1468D2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3195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A87A8-C71F-4C93-A581-696DC1468D2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1298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CE5AC-F127-42A8-B88D-0CEE6C5784D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5631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A87A8-C71F-4C93-A581-696DC1468D2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0183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111" indent="-22858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461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635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811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985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38A93D-5B1C-4280-A8C3-C588CC82E4A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A87A8-C71F-4C93-A581-696DC1468D2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7942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CE5AC-F127-42A8-B88D-0CEE6C5784D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67922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A87A8-C71F-4C93-A581-696DC1468D2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3648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111" indent="-228587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461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635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811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985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DF46939-AB70-4B1D-9642-5FCEBFF8B28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3DF1-625F-42E3-8091-50793B9F3561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99966-BB84-48F1-961E-480ED2EC0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4185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3DF1-625F-42E3-8091-50793B9F3561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99966-BB84-48F1-961E-480ED2EC0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7956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3DF1-625F-42E3-8091-50793B9F3561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99966-BB84-48F1-961E-480ED2EC0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4543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3DF1-625F-42E3-8091-50793B9F3561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99966-BB84-48F1-961E-480ED2EC0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92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3DF1-625F-42E3-8091-50793B9F3561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99966-BB84-48F1-961E-480ED2EC0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3951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3DF1-625F-42E3-8091-50793B9F3561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99966-BB84-48F1-961E-480ED2EC0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9148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3DF1-625F-42E3-8091-50793B9F3561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99966-BB84-48F1-961E-480ED2EC0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2480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3DF1-625F-42E3-8091-50793B9F3561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99966-BB84-48F1-961E-480ED2EC0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8265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3DF1-625F-42E3-8091-50793B9F3561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99966-BB84-48F1-961E-480ED2EC0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4847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3DF1-625F-42E3-8091-50793B9F3561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99966-BB84-48F1-961E-480ED2EC0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802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F3DF1-625F-42E3-8091-50793B9F3561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99966-BB84-48F1-961E-480ED2EC0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4789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F3DF1-625F-42E3-8091-50793B9F3561}" type="datetimeFigureOut">
              <a:rPr lang="en-US" smtClean="0"/>
              <a:pPr/>
              <a:t>12/15/2011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99966-BB84-48F1-961E-480ED2EC0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064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3" Type="http://schemas.openxmlformats.org/officeDocument/2006/relationships/image" Target="../media/image28.jpeg"/><Relationship Id="rId21" Type="http://schemas.openxmlformats.org/officeDocument/2006/relationships/image" Target="../media/image46.jpeg"/><Relationship Id="rId7" Type="http://schemas.openxmlformats.org/officeDocument/2006/relationships/image" Target="../media/image33.jpe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1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5" Type="http://schemas.openxmlformats.org/officeDocument/2006/relationships/image" Target="../media/image40.jpeg"/><Relationship Id="rId23" Type="http://schemas.openxmlformats.org/officeDocument/2006/relationships/image" Target="../media/image48.jpeg"/><Relationship Id="rId10" Type="http://schemas.openxmlformats.org/officeDocument/2006/relationships/image" Target="../media/image30.jpeg"/><Relationship Id="rId19" Type="http://schemas.openxmlformats.org/officeDocument/2006/relationships/image" Target="../media/image44.jpeg"/><Relationship Id="rId4" Type="http://schemas.openxmlformats.org/officeDocument/2006/relationships/image" Target="../media/image29.jpeg"/><Relationship Id="rId9" Type="http://schemas.openxmlformats.org/officeDocument/2006/relationships/image" Target="../media/image35.jpeg"/><Relationship Id="rId14" Type="http://schemas.openxmlformats.org/officeDocument/2006/relationships/image" Target="../media/image39.jpeg"/><Relationship Id="rId22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61rQczKZB0w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.jpeg"/><Relationship Id="rId5" Type="http://schemas.openxmlformats.org/officeDocument/2006/relationships/image" Target="../media/image10.jpeg"/><Relationship Id="rId15" Type="http://schemas.openxmlformats.org/officeDocument/2006/relationships/image" Target="../media/image19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MBA Entrepreneurship Program</a:t>
            </a:r>
            <a:br>
              <a:rPr lang="en-US" b="1" dirty="0" smtClean="0"/>
            </a:br>
            <a:r>
              <a:rPr lang="en-US" sz="4000" b="1" dirty="0" smtClean="0"/>
              <a:t>Henry W. Bloch School of Management</a:t>
            </a:r>
            <a:br>
              <a:rPr lang="en-US" sz="4000" b="1" dirty="0" smtClean="0"/>
            </a:br>
            <a:r>
              <a:rPr lang="en-US" sz="4000" b="1" dirty="0" smtClean="0"/>
              <a:t>University of Missouri-Kansas City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USASBE National Model MBA Program Finalist Session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2012 USASBE Conference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January 13, 2012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8800" y="533400"/>
            <a:ext cx="5669280" cy="10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87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Recognition:  Peer institutions, academic colleagues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2272" y="1447800"/>
            <a:ext cx="8506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JPIM:  “World’s No. 1 Innovation </a:t>
            </a:r>
          </a:p>
          <a:p>
            <a:r>
              <a:rPr lang="en-US" sz="2800" b="1" dirty="0" smtClean="0"/>
              <a:t>Management University”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32272" y="2703493"/>
            <a:ext cx="8125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JPIM:  “World’s No. 1, No. 4, and </a:t>
            </a:r>
          </a:p>
          <a:p>
            <a:r>
              <a:rPr lang="en-US" sz="2800" b="1" dirty="0" smtClean="0"/>
              <a:t>No. 50 Innovation Management Scholars”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2272" y="5827693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GCEC:  Outstanding </a:t>
            </a:r>
          </a:p>
          <a:p>
            <a:r>
              <a:rPr lang="en-US" sz="2800" b="1" dirty="0" smtClean="0"/>
              <a:t>Contributions to Enterprise Creation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2272" y="4913293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GCEC:  Exceptional </a:t>
            </a:r>
            <a:r>
              <a:rPr lang="en-US" sz="2800" b="1" dirty="0"/>
              <a:t>Activities in </a:t>
            </a:r>
            <a:endParaRPr lang="en-US" sz="2800" b="1" dirty="0" smtClean="0"/>
          </a:p>
          <a:p>
            <a:r>
              <a:rPr lang="en-US" sz="2800" b="1" dirty="0" smtClean="0"/>
              <a:t>Entrepreneurship </a:t>
            </a:r>
            <a:r>
              <a:rPr lang="en-US" sz="2800" b="1" dirty="0"/>
              <a:t>Across </a:t>
            </a:r>
            <a:r>
              <a:rPr lang="en-US" sz="2800" b="1" dirty="0" smtClean="0"/>
              <a:t>Disciplines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2272" y="3694093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The Princeton </a:t>
            </a:r>
            <a:r>
              <a:rPr lang="en-US" sz="2800" b="1" i="1" dirty="0" smtClean="0"/>
              <a:t>Review:  </a:t>
            </a:r>
            <a:r>
              <a:rPr lang="en-US" sz="2800" b="1" dirty="0" smtClean="0"/>
              <a:t>“Undergraduate and MBA programs ranked in the Top 25”</a:t>
            </a:r>
            <a:endParaRPr lang="en-US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33220">
            <a:off x="7046496" y="4462008"/>
            <a:ext cx="1447800" cy="20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829158">
            <a:off x="6171985" y="4299700"/>
            <a:ext cx="1417996" cy="1919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Dr. Michael So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3680" y="1735157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r. Mark Par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0884" y="2036743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Dr. Lisa So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2900" y="2510848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348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Faculty and </a:t>
            </a:r>
            <a:br>
              <a:rPr lang="en-US" b="1" dirty="0" smtClean="0"/>
            </a:br>
            <a:r>
              <a:rPr lang="en-US" b="1" dirty="0" smtClean="0"/>
              <a:t>Entrepreneurs in Residence</a:t>
            </a:r>
            <a:endParaRPr lang="en-US" b="1" dirty="0"/>
          </a:p>
        </p:txBody>
      </p:sp>
      <p:pic>
        <p:nvPicPr>
          <p:cNvPr id="1026" name="Picture 2" descr="Dr. Michael So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7971" y="2720976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r. Mark Par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8835" y="1524000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r. Joe Sing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8898" y="2720976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r. Teng-Kee T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0435" y="1524000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r. Richard Are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6235" y="2720976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r. Dirk Liba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1610" y="1524000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r. Dennis Par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3535" y="2720976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r. Lisa So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r. Sunny Li Su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3225" y="2720976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r. Sunny Li Su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2928" y="3746392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r. Henry Bloch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8835" y="4413142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r. Tom Bloch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8898" y="5448300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Joe Freema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6700" y="4413142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Dr. Carla Pavon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5360" y="5448300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hristine Kempe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285" y="4413142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Anthony (Tony) Luppin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6950" y="5448300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ony Rock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6975" y="4413142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Dr. Joe Roethelli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5756" y="5448300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enny Le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975" y="2266950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Benny Le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089" y="3491565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Benny Le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623" y="4572000"/>
            <a:ext cx="952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890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4762"/>
            <a:ext cx="8229600" cy="1143000"/>
          </a:xfrm>
        </p:spPr>
        <p:txBody>
          <a:bodyPr/>
          <a:lstStyle/>
          <a:p>
            <a:r>
              <a:rPr lang="en-US" b="1" dirty="0" smtClean="0"/>
              <a:t>Comprehensiveness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Core curriculum + Tool </a:t>
            </a:r>
            <a:r>
              <a:rPr lang="en-US" b="1" dirty="0" smtClean="0"/>
              <a:t>kits and Applications</a:t>
            </a:r>
            <a:endParaRPr lang="en-US" b="1" dirty="0"/>
          </a:p>
          <a:p>
            <a:r>
              <a:rPr lang="en-US" b="1" dirty="0" smtClean="0"/>
              <a:t>Cross-disciplinary curriculum integrated with other schools </a:t>
            </a:r>
          </a:p>
          <a:p>
            <a:r>
              <a:rPr lang="en-US" b="1" dirty="0" smtClean="0"/>
              <a:t>Support ecosystem:  Mentor programs, </a:t>
            </a:r>
            <a:r>
              <a:rPr lang="en-US" b="1" dirty="0"/>
              <a:t>network, legal clinic, workshops, </a:t>
            </a:r>
            <a:r>
              <a:rPr lang="en-US" b="1" dirty="0" err="1" smtClean="0"/>
              <a:t>Regnier</a:t>
            </a:r>
            <a:r>
              <a:rPr lang="en-US" b="1" dirty="0" smtClean="0"/>
              <a:t> Family Foundations/Bank of Blue Valley Venture Creation Challenge</a:t>
            </a:r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489539" y="304801"/>
            <a:ext cx="26670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Sustainability</a:t>
            </a:r>
            <a:endParaRPr lang="en-US" sz="2000" b="1" dirty="0"/>
          </a:p>
        </p:txBody>
      </p:sp>
      <p:sp>
        <p:nvSpPr>
          <p:cNvPr id="14" name="Rectangle 13"/>
          <p:cNvSpPr/>
          <p:nvPr/>
        </p:nvSpPr>
        <p:spPr>
          <a:xfrm>
            <a:off x="10611" y="-57267"/>
            <a:ext cx="31242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Transferability</a:t>
            </a:r>
            <a:endParaRPr lang="en-US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3148315" y="-72324"/>
            <a:ext cx="31242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Depth of Support</a:t>
            </a:r>
            <a:endParaRPr lang="en-US" sz="2000" b="1" dirty="0"/>
          </a:p>
        </p:txBody>
      </p:sp>
      <p:sp>
        <p:nvSpPr>
          <p:cNvPr id="16" name="Rectangle 15"/>
          <p:cNvSpPr/>
          <p:nvPr/>
        </p:nvSpPr>
        <p:spPr>
          <a:xfrm>
            <a:off x="6259010" y="-72323"/>
            <a:ext cx="2897529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Impact</a:t>
            </a:r>
            <a:endParaRPr lang="en-US" sz="2000" b="1" dirty="0"/>
          </a:p>
        </p:txBody>
      </p:sp>
      <p:sp>
        <p:nvSpPr>
          <p:cNvPr id="17" name="Rectangle 16"/>
          <p:cNvSpPr/>
          <p:nvPr/>
        </p:nvSpPr>
        <p:spPr>
          <a:xfrm>
            <a:off x="12540" y="304801"/>
            <a:ext cx="28956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Innovation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98540" y="304800"/>
            <a:ext cx="26670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Quality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3930249" y="304799"/>
            <a:ext cx="3124200" cy="377125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Comprehensiveness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119626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963159" cy="6815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845" y="270656"/>
            <a:ext cx="5181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/>
              <a:t>Cross-Campus </a:t>
            </a:r>
            <a:br>
              <a:rPr lang="en-US" sz="3600" b="1" dirty="0" smtClean="0"/>
            </a:br>
            <a:r>
              <a:rPr lang="en-US" sz="3600" b="1" dirty="0" smtClean="0"/>
              <a:t>Entrepreneurship </a:t>
            </a:r>
            <a:br>
              <a:rPr lang="en-US" sz="3600" b="1" dirty="0" smtClean="0"/>
            </a:br>
            <a:r>
              <a:rPr lang="en-US" sz="3600" b="1" dirty="0" smtClean="0"/>
              <a:t>Education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0900" y="1359837"/>
            <a:ext cx="5490926" cy="4096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94608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 smtClean="0"/>
              <a:t>Cross-Border </a:t>
            </a:r>
          </a:p>
          <a:p>
            <a:pPr algn="r"/>
            <a:r>
              <a:rPr lang="en-US" sz="3600" b="1" dirty="0" smtClean="0"/>
              <a:t>Collaboration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1257421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4762"/>
            <a:ext cx="8229600" cy="1143000"/>
          </a:xfrm>
        </p:spPr>
        <p:txBody>
          <a:bodyPr/>
          <a:lstStyle/>
          <a:p>
            <a:r>
              <a:rPr lang="en-US" b="1" dirty="0" smtClean="0"/>
              <a:t>Sustainability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Entrepreneurial </a:t>
            </a:r>
            <a:r>
              <a:rPr lang="en-US" b="1" dirty="0" smtClean="0"/>
              <a:t>focus at </a:t>
            </a:r>
            <a:r>
              <a:rPr lang="en-US" b="1" dirty="0"/>
              <a:t>all university </a:t>
            </a:r>
            <a:r>
              <a:rPr lang="en-US" b="1" dirty="0" smtClean="0"/>
              <a:t>levels, President to Chancellor to Dean to Director</a:t>
            </a:r>
            <a:endParaRPr lang="en-US" b="1" dirty="0"/>
          </a:p>
          <a:p>
            <a:r>
              <a:rPr lang="en-US" b="1" dirty="0" smtClean="0"/>
              <a:t>Permanent, dedicated department</a:t>
            </a:r>
            <a:endParaRPr lang="en-US" b="1" dirty="0"/>
          </a:p>
          <a:p>
            <a:r>
              <a:rPr lang="en-US" b="1" dirty="0"/>
              <a:t>Permanent university financial </a:t>
            </a:r>
            <a:r>
              <a:rPr lang="en-US" b="1" dirty="0" smtClean="0"/>
              <a:t>commitment</a:t>
            </a:r>
          </a:p>
          <a:p>
            <a:r>
              <a:rPr lang="en-US" b="1" dirty="0" smtClean="0"/>
              <a:t>Henry W. Bloch Executive Hall for Entrepreneurship and Innovation</a:t>
            </a:r>
            <a:endParaRPr lang="en-US" b="1" dirty="0"/>
          </a:p>
          <a:p>
            <a:r>
              <a:rPr lang="en-US" b="1" dirty="0" smtClean="0"/>
              <a:t>Part of Kansas City’s “Big 5” Initiative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611" y="34331"/>
            <a:ext cx="31242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Transferability</a:t>
            </a:r>
            <a:endParaRPr lang="en-US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3148315" y="19274"/>
            <a:ext cx="31242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Depth of Support</a:t>
            </a:r>
            <a:endParaRPr lang="en-US" sz="2000" b="1" dirty="0"/>
          </a:p>
        </p:txBody>
      </p:sp>
      <p:sp>
        <p:nvSpPr>
          <p:cNvPr id="14" name="Rectangle 13"/>
          <p:cNvSpPr/>
          <p:nvPr/>
        </p:nvSpPr>
        <p:spPr>
          <a:xfrm>
            <a:off x="6259010" y="19275"/>
            <a:ext cx="2897529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Impact</a:t>
            </a:r>
            <a:endParaRPr lang="en-US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12540" y="396399"/>
            <a:ext cx="28956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Innovation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98540" y="396398"/>
            <a:ext cx="26670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Quality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930249" y="396397"/>
            <a:ext cx="31242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Comprehensiveness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6477000" y="392524"/>
            <a:ext cx="2667000" cy="3771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Sustainability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182814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8876"/>
            <a:ext cx="8229600" cy="1143000"/>
          </a:xfrm>
        </p:spPr>
        <p:txBody>
          <a:bodyPr/>
          <a:lstStyle/>
          <a:p>
            <a:r>
              <a:rPr lang="en-US" b="1" dirty="0" smtClean="0"/>
              <a:t>Transferability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/>
              <a:t>Start small and bootstrap—use volunteers and in-king support</a:t>
            </a:r>
          </a:p>
          <a:p>
            <a:r>
              <a:rPr lang="en-US" b="1" dirty="0" smtClean="0"/>
              <a:t>Plan—develop a complete business plan with set initiatives</a:t>
            </a:r>
          </a:p>
          <a:p>
            <a:r>
              <a:rPr lang="en-US" b="1" dirty="0" smtClean="0"/>
              <a:t>Strategic focus, on goals and on metrics</a:t>
            </a:r>
          </a:p>
          <a:p>
            <a:r>
              <a:rPr lang="en-US" b="1" dirty="0" smtClean="0"/>
              <a:t>Get the business community excited about results</a:t>
            </a:r>
          </a:p>
          <a:p>
            <a:r>
              <a:rPr lang="en-US" b="1" dirty="0"/>
              <a:t>Cross-campus champions in other </a:t>
            </a:r>
            <a:r>
              <a:rPr lang="en-US" b="1" dirty="0" smtClean="0"/>
              <a:t>schools</a:t>
            </a:r>
          </a:p>
          <a:p>
            <a:r>
              <a:rPr lang="en-US" b="1" dirty="0" smtClean="0"/>
              <a:t>Modular</a:t>
            </a:r>
            <a:r>
              <a:rPr lang="en-US" b="1" dirty="0"/>
              <a:t>, yet integrated program </a:t>
            </a:r>
            <a:r>
              <a:rPr lang="en-US" b="1" dirty="0" smtClean="0"/>
              <a:t>components—anyone can adapt and use</a:t>
            </a:r>
            <a:endParaRPr lang="en-US" b="1" dirty="0"/>
          </a:p>
          <a:p>
            <a:r>
              <a:rPr lang="en-US" b="1" dirty="0" smtClean="0"/>
              <a:t>Heavy </a:t>
            </a:r>
            <a:r>
              <a:rPr lang="en-US" b="1" dirty="0"/>
              <a:t>documentation to enable </a:t>
            </a:r>
            <a:r>
              <a:rPr lang="en-US" b="1" dirty="0" err="1" smtClean="0"/>
              <a:t>replicability</a:t>
            </a:r>
            <a:endParaRPr lang="en-US" b="1" dirty="0" smtClean="0"/>
          </a:p>
          <a:p>
            <a:endParaRPr lang="en-US" b="1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125166" y="15400"/>
            <a:ext cx="31242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Depth of Support</a:t>
            </a:r>
            <a:endParaRPr lang="en-US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6235861" y="15401"/>
            <a:ext cx="2897529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Impact</a:t>
            </a:r>
            <a:endParaRPr lang="en-US" sz="2000" b="1" dirty="0"/>
          </a:p>
        </p:txBody>
      </p:sp>
      <p:sp>
        <p:nvSpPr>
          <p:cNvPr id="14" name="Rectangle 13"/>
          <p:cNvSpPr/>
          <p:nvPr/>
        </p:nvSpPr>
        <p:spPr>
          <a:xfrm>
            <a:off x="-10609" y="392525"/>
            <a:ext cx="28956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Innovation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75391" y="392524"/>
            <a:ext cx="26670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Quality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07100" y="392523"/>
            <a:ext cx="31242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Comprehensiveness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53851" y="388650"/>
            <a:ext cx="26670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Sustainability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-10609" y="15401"/>
            <a:ext cx="3124200" cy="3771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Transferability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209051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96962"/>
          </a:xfrm>
        </p:spPr>
        <p:txBody>
          <a:bodyPr/>
          <a:lstStyle/>
          <a:p>
            <a:r>
              <a:rPr lang="en-US" b="1" dirty="0" smtClean="0"/>
              <a:t>Depth of Support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600200"/>
            <a:ext cx="7696200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Scholarships, angels, and investment fund</a:t>
            </a:r>
          </a:p>
          <a:p>
            <a:r>
              <a:rPr lang="en-US" b="1" dirty="0" smtClean="0"/>
              <a:t>Mentors from 26 business and technical functions, 22 major industry groups</a:t>
            </a:r>
          </a:p>
          <a:p>
            <a:r>
              <a:rPr lang="en-US" b="1" dirty="0" smtClean="0"/>
              <a:t>Institute Teaching Fellows, Mentors in Residence</a:t>
            </a:r>
          </a:p>
          <a:p>
            <a:r>
              <a:rPr lang="en-US" b="1" dirty="0" smtClean="0"/>
              <a:t>Entrepreneurship Legal Clinic</a:t>
            </a:r>
          </a:p>
          <a:p>
            <a:r>
              <a:rPr lang="en-US" b="1" dirty="0" smtClean="0"/>
              <a:t>Support and money come as a result of achievement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6246471" y="3878"/>
            <a:ext cx="2897529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Impact</a:t>
            </a:r>
            <a:endParaRPr lang="en-US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1" y="381002"/>
            <a:ext cx="28956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Innovation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86001" y="381001"/>
            <a:ext cx="26670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Quality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17710" y="381000"/>
            <a:ext cx="31242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Comprehensiveness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77000" y="377127"/>
            <a:ext cx="26670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Sustainability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3878"/>
            <a:ext cx="31242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Transferability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3137705" y="3878"/>
            <a:ext cx="3124200" cy="3771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Depth of Support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243816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4484"/>
            <a:ext cx="8229600" cy="1143000"/>
          </a:xfrm>
        </p:spPr>
        <p:txBody>
          <a:bodyPr/>
          <a:lstStyle/>
          <a:p>
            <a:r>
              <a:rPr lang="en-US" b="1" dirty="0" smtClean="0"/>
              <a:t>Impact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562600"/>
          </a:xfrm>
        </p:spPr>
        <p:txBody>
          <a:bodyPr>
            <a:normAutofit/>
          </a:bodyPr>
          <a:lstStyle/>
          <a:p>
            <a:r>
              <a:rPr lang="en-US" b="1" dirty="0" smtClean="0"/>
              <a:t>On business education</a:t>
            </a:r>
          </a:p>
          <a:p>
            <a:r>
              <a:rPr lang="en-US" b="1" dirty="0" smtClean="0"/>
              <a:t>On the disciplines of entrepreneurship and innovation management</a:t>
            </a:r>
          </a:p>
          <a:p>
            <a:r>
              <a:rPr lang="en-US" b="1" dirty="0" smtClean="0"/>
              <a:t>On the regional economy</a:t>
            </a:r>
          </a:p>
          <a:p>
            <a:r>
              <a:rPr lang="en-US" b="1" dirty="0" smtClean="0"/>
              <a:t>On students’ lives</a:t>
            </a:r>
          </a:p>
          <a:p>
            <a:r>
              <a:rPr lang="en-US" b="1" dirty="0" smtClean="0"/>
              <a:t>On mentors</a:t>
            </a:r>
          </a:p>
          <a:p>
            <a:r>
              <a:rPr lang="en-US" b="1" dirty="0"/>
              <a:t>O</a:t>
            </a:r>
            <a:r>
              <a:rPr lang="en-US" b="1" dirty="0" smtClean="0"/>
              <a:t>n donors</a:t>
            </a:r>
            <a:endParaRPr lang="en-US" b="1" dirty="0"/>
          </a:p>
          <a:p>
            <a:r>
              <a:rPr lang="en-US" b="1" dirty="0" smtClean="0"/>
              <a:t>On university health and morale</a:t>
            </a:r>
          </a:p>
          <a:p>
            <a:r>
              <a:rPr lang="en-US" b="1" dirty="0" smtClean="0"/>
              <a:t>On community pride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-22506" y="384875"/>
            <a:ext cx="28956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Innovation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63494" y="384874"/>
            <a:ext cx="26670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Quality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95203" y="384873"/>
            <a:ext cx="31242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Comprehensiveness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77000" y="381000"/>
            <a:ext cx="26670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Sustainability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22506" y="7751"/>
            <a:ext cx="31242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Transferability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124200" y="10173"/>
            <a:ext cx="31242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Depth of Support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48400" y="7751"/>
            <a:ext cx="2895600" cy="377125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Impact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186175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75202">
            <a:off x="6048111" y="3667851"/>
            <a:ext cx="2996437" cy="24415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lumMod val="5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>
            <a:glow rad="139700">
              <a:schemeClr val="accent6">
                <a:lumMod val="5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Student</a:t>
            </a:r>
            <a:br>
              <a:rPr lang="en-US" b="1" dirty="0" smtClean="0"/>
            </a:br>
            <a:r>
              <a:rPr lang="en-US" b="1" dirty="0" smtClean="0"/>
              <a:t>Ventures</a:t>
            </a:r>
            <a:endParaRPr lang="en-US" b="1" dirty="0"/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366698" y="198131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mtClean="0"/>
          </a:p>
          <a:p>
            <a:pPr lvl="1"/>
            <a:endParaRPr lang="en-US" smtClean="0"/>
          </a:p>
        </p:txBody>
      </p:sp>
      <p:pic>
        <p:nvPicPr>
          <p:cNvPr id="5" name="Picture 5" descr="http://www.entrepreneurship.bloch.umkc.edu/web/enterprisedevelopment/studen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86513">
            <a:off x="265234" y="4175056"/>
            <a:ext cx="3567113" cy="14271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lumMod val="5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http://profile.ak.fbcdn.net/hprofile-ak-snc4/hs273.snc3/23305_132419413435342_9132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06985">
            <a:off x="495977" y="2967540"/>
            <a:ext cx="1905000" cy="11430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lumMod val="5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35456">
            <a:off x="5911546" y="1745223"/>
            <a:ext cx="3269569" cy="210478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lumMod val="5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Fall EA Cover.pd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624429">
            <a:off x="4016045" y="1011961"/>
            <a:ext cx="2206626" cy="233134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lumMod val="50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7328" y="1714500"/>
            <a:ext cx="2314575" cy="12573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lumMod val="5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57600"/>
            <a:ext cx="1847850" cy="185722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lumMod val="5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68210">
            <a:off x="2948844" y="5564358"/>
            <a:ext cx="3176587" cy="51099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lumMod val="5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5714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0"/>
            <a:ext cx="8229600" cy="1143000"/>
          </a:xfrm>
        </p:spPr>
        <p:txBody>
          <a:bodyPr/>
          <a:lstStyle/>
          <a:p>
            <a:r>
              <a:rPr lang="en-US" dirty="0" smtClean="0"/>
              <a:t>Thanks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60898" y="6172199"/>
            <a:ext cx="2528792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u="sng" dirty="0">
                <a:hlinkClick r:id="rId3"/>
              </a:rPr>
              <a:t>http://www.youtube.com/watch?v=61rQczKZB0w</a:t>
            </a:r>
            <a:endParaRPr lang="en-US" sz="1600" dirty="0"/>
          </a:p>
        </p:txBody>
      </p:sp>
      <p:sp>
        <p:nvSpPr>
          <p:cNvPr id="20" name="Rectangle 19"/>
          <p:cNvSpPr/>
          <p:nvPr/>
        </p:nvSpPr>
        <p:spPr>
          <a:xfrm>
            <a:off x="-22506" y="377124"/>
            <a:ext cx="2895600" cy="377125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Innovation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91803" y="377123"/>
            <a:ext cx="2667000" cy="377125"/>
          </a:xfrm>
          <a:prstGeom prst="rect">
            <a:avLst/>
          </a:prstGeom>
          <a:solidFill>
            <a:srgbClr val="33CCC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Quality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95203" y="377122"/>
            <a:ext cx="3124200" cy="377125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Comprehensiveness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477000" y="373249"/>
            <a:ext cx="2667000" cy="3771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Sustainability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-22506" y="0"/>
            <a:ext cx="3124200" cy="3771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Transferability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124200" y="2422"/>
            <a:ext cx="3124200" cy="3771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Depth of Support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48400" y="0"/>
            <a:ext cx="2895600" cy="377125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Impact</a:t>
            </a:r>
            <a:endParaRPr lang="en-US" sz="20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9560" y="1608881"/>
            <a:ext cx="5044440" cy="911254"/>
          </a:xfrm>
          <a:prstGeom prst="rect">
            <a:avLst/>
          </a:prstGeom>
        </p:spPr>
      </p:pic>
      <p:pic>
        <p:nvPicPr>
          <p:cNvPr id="28" name="Picture 4" descr="C:\Users\nortonja\AppData\Local\Temp\UMKC.bloch.name.2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104" y="1524000"/>
            <a:ext cx="3124199" cy="768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3630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41595"/>
            <a:ext cx="3763089" cy="1774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58" y="2584860"/>
            <a:ext cx="3276600" cy="149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894" y="5257800"/>
            <a:ext cx="6309142" cy="143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C:\Users\nortonja\AppData\Local\Temp\UMKC.bloch.Departmen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8530" y="3276600"/>
            <a:ext cx="5508270" cy="78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C:\Users\nortonja\AppData\Local\Temp\UMKC.bloch.name.2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3150" y="2209800"/>
            <a:ext cx="3803650" cy="93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4601" y="4267200"/>
            <a:ext cx="6272199" cy="1065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457200"/>
            <a:ext cx="2590800" cy="1820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" y="1543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Aligned Mission, Common Vision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98520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Kansas City: </a:t>
            </a:r>
            <a:br>
              <a:rPr lang="en-US" b="1" dirty="0" smtClean="0"/>
            </a:br>
            <a:r>
              <a:rPr lang="en-US" b="1" dirty="0" smtClean="0"/>
              <a:t>A rich entrepreneurial tradition</a:t>
            </a:r>
            <a:endParaRPr lang="en-US" b="1" dirty="0"/>
          </a:p>
        </p:txBody>
      </p:sp>
      <p:pic>
        <p:nvPicPr>
          <p:cNvPr id="16" name="Picture 3" descr="American_Centur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6" t="3162" r="1566" b="5106"/>
          <a:stretch>
            <a:fillRect/>
          </a:stretch>
        </p:blipFill>
        <p:spPr bwMode="auto">
          <a:xfrm>
            <a:off x="2142923" y="3354387"/>
            <a:ext cx="1518703" cy="1074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 descr="Hallmark-%20logo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0337" y="2088853"/>
            <a:ext cx="1136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 descr="tradebot logo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</a:blip>
          <a:srcRect l="2174" t="4350" r="4306" b="4306"/>
          <a:stretch>
            <a:fillRect/>
          </a:stretch>
        </p:blipFill>
        <p:spPr bwMode="auto">
          <a:xfrm>
            <a:off x="777875" y="3662363"/>
            <a:ext cx="72072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 descr="http://www.edvantage.ca/english/partner-pages/images/HRBlocklogo_00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57" t="17693" r="3551" b="14487"/>
          <a:stretch>
            <a:fillRect/>
          </a:stretch>
        </p:blipFill>
        <p:spPr bwMode="auto">
          <a:xfrm>
            <a:off x="969963" y="2487613"/>
            <a:ext cx="14652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869156" y="1524000"/>
            <a:ext cx="17383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Legacy…</a:t>
            </a:r>
          </a:p>
        </p:txBody>
      </p:sp>
      <p:pic>
        <p:nvPicPr>
          <p:cNvPr id="23" name="Picture 26" descr="Garmin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7275" y="4939520"/>
            <a:ext cx="1265237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7" descr="Cerner-logo-white-background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5889" b="35889"/>
          <a:stretch>
            <a:fillRect/>
          </a:stretch>
        </p:blipFill>
        <p:spPr bwMode="auto">
          <a:xfrm>
            <a:off x="433388" y="3086100"/>
            <a:ext cx="19050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 descr="http://sciencecommons.org/wp-content/uploads/2007/10/emkf_black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7350" y="3709988"/>
            <a:ext cx="161290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19"/>
          <p:cNvSpPr txBox="1">
            <a:spLocks noChangeArrowheads="1"/>
          </p:cNvSpPr>
          <p:nvPr/>
        </p:nvSpPr>
        <p:spPr bwMode="auto">
          <a:xfrm>
            <a:off x="3524933" y="1524000"/>
            <a:ext cx="23008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…Foundation</a:t>
            </a:r>
            <a:r>
              <a:rPr lang="en-US" sz="2400" b="1" i="1" dirty="0">
                <a:solidFill>
                  <a:srgbClr val="FF0000"/>
                </a:solidFill>
              </a:rPr>
              <a:t>…</a:t>
            </a:r>
          </a:p>
        </p:txBody>
      </p:sp>
      <p:pic>
        <p:nvPicPr>
          <p:cNvPr id="32" name="Picture 32" descr="untitled.bmp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35388" y="2851150"/>
            <a:ext cx="1268412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 descr="C:\Users\nortonja\AppData\Local\Temp\IEI-logo-11.201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4414" y="5862834"/>
            <a:ext cx="4949390" cy="89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nortonja\AppData\Local\Temp\UMKC.bloch.name.2c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8" y="2104231"/>
            <a:ext cx="1752600" cy="43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3730" name="AutoShape 2" descr="data:image/jpg;base64,/9j/4AAQSkZJRgABAQAAAQABAAD/2wCEAAkGBhEQEBEUBxISEBAQExURERYXEhYWGhMQGRUVGxkUGRUXHSYeFyUlGxMUHzMsJDMpLCwsFSAxQTAqQSkrLSsBCQoKDgwOGg8PGiwkHyM1LjUvLyw1KSwwNSwpKSkvKS4pLywsLC8sNSk1LCwsNTUsLDUqLCwtNSosNCksKSwpKv/AABEIAOAA4AMBIgACEQEDEQH/xAAbAAEAAgMBAQAAAAAAAAAAAAAABQYDBAcBAv/EAD4QAAICAgAEBAMGAwUHBQAAAAECAAMEEQUGEiETIjFBBxRRIzJhcYGhQnKRFTNSgrEWJDVzkrPRNoOissH/xAAYAQEBAQEBAAAAAAAAAAAAAAAAAQIDBP/EACoRAQACAQMCBQQCAwAAAAAAAAABAhEDITESQRNRcYHBBGGh0TORFCIy/9oADAMBAAIRAxEAPwDuMREBERAREQEREBERAREQEREBERAREQEREBERAREQEREBERAREQEREBPNzyxNqQSRsEbB0R+R9pzDguXkWcbyMS/KyTj0h2VfF0ewTQLAbP3jJl209LriZzxu6huNyK5npJxbmpstqeqqyxGR+k9SoSN+xHb0MqHw3vvzcC63iWTkPZ1vWpFuulQiMCAB67J7xkrpZpN88Oibjc5p8Lcy/PqyG4tk5Dmt0VdWldAqSfu63LEeHXJlA4WTffR/c5VLWbakuoKWo/YjW1369m3+EZavo9FppM7wtO57OXcGy8izjeRiXZWScekOyr4uj2CaBYDZ+8Z1CIljV0vDmIzzubjcrGPwfKvyr7c/Ivpx+vox6Efo2igDxGIG/MQSAPYj8pS+Y+O5N3EUwuUsi8FT0WubWcdf8X3t6CAHf1Ox9Iy6U0OucRP3nyh1vcbnLviPmZOC+CuBl5I8baWk2b6uk1jq1ryk9R9JOc8m7AxGyOF5VyvW6DosYWpYGYDRDjYPffYj0jJ/j56cT/1wuu43OW87cz5J4XhZuFbbjW3kK6o3l10udhT+Kgg/Qy40cMU4qWZOTlV7pWx3GQ3l8gZm77H1PpGUtoTWsTM85j+lh3G5RuJVZdHDcv5nIuazGDW42QrBTbWw2ocDsSvdSD+BnnICW5vD0tzcrJ8ZnsXrW30CuQPKQV9PqIyTo4r152zhe55uc65d+Ir1txCrmFhZ8h1sLVUKbVWzo6So7dRJXWvr+EleUzkcRqGVxa2yqu0t4FFVjVqtYJHU7pp3JIPvr8IyW+ntTM24/fkuG57Khzdi5uNQ9vL11jAf3tb/AGpCE97K2bbAj10SRr27d7eJXK1cRExPJERDBERAREQEREDwzkvCsU2cyZqrZZUelz1VlQfSrt5gROs2b0fD0G122NjftsD1lLwORMiniFmauVU1tvUHQ4zdPS2uw+12PuiSXq+nvWkWzPMJDjvA2XFyCcvLbVFp0Xr0dI3Y6rkB8G/+F3f8+3/tVy6cbwbb6XqxLEqNitWzNWX0rKQdAMvfv77kDyrybfw/HtoxsmqxbCzqWx22rsFU+lnmGl9O3f3k7rXUidKazO+YVP4OYT20ZYpvto+0QeQV9/Ie/nRpceUuGvgjMHFLWs6skOt1nY2B0rC7J7E9R6e3uP0mtyhyPfw1bVw8mqwWsrHrx27EDXbptm5m8t5d99NmdlVmvHY2JSuOyqbQD0M5NhLaJB/T29YiHTW1K3vbFoxPx7Kly7/6nzf5LP8ASqdT3KTg8hZFWfZmplVG23qDIcZunpYDsPtdj7oknxzgmfk1NWmZVjq46WNeM3UVPqAzWnp/TvLDnrTTUtXFu0R3/SP+IHPKYmGG4c4a7JBWgg70v8Vv6e34kTB8LOTvlKPHzh/vOSATv1rqPcL+Z+8f0HtMeV8L2sy677chHSgItNLUkoldY0iHVg2ARv8AEyd4zwjPyK2rpzKccMCGZMZurR+jNb5f07/jI3NqRpxp0tzzO/8AXCkfGLIWx+GtjsGUvaAwPuHqB0fzB/pJ7n3lk/LNebrLziA3eDeQ9ThR36kUL31vR/8AM84/8NnylxUryUqqwkCUgUFidBO7HxBvug9APWTPG+X8vMoajKyqq67B02mrHIZl91BewhQfyMYa8WsRSK24znnvPo55z1zGufwXGtSsVFcnwnQfdVlqfsv4aI19N6lr45yvkZPDFGLl5G/l0YVar6bNID4Z6EDd9a9T+sca+GC24lOJw+4UUUsbCTUbHe0hgWZupR/F9JYaMDMrqSum7G8iKgY49h9ABvXjfhGC2tSK18OeJmd2lznev9mZibHiLi9TLvuFIIBI9u6sP0MqHKOLmHgTPwPIeu1TcyoErPVpzsBivUCRvXf1llPJOQcfLrvy1suzm+2tag9qwoCoiCzS6834eb0m9yby1bw+nwHuS6oFmXVRRgzHZ2esgj19veMbsxqUppzETEzmJ/Ho5lRTRfwHJfhidOVXZW2b5mZnVW317PfpOy35hvpOl/Dq4NwvDNftV0n+ZWIP7iRmH8Onxs27I4TkIld/UHoeguhRu5Q6cdt7I+npJThfLFmD1jgViCh2L+BarFa3Pr4bqdqD9Dv84iGtfVpes1ie+fxwj+fuccnhnhvVXTbXaxRQS6spC77kHR9/pLdhs5rQ5PT1lQW6d63+G+8qnH+SLeJPUeOXqtNJJWqlCCxOtk2OT7DXYS4KugAPQdpXm1OjorEc9/h7ERK4EREBERAREQNTidDPUwqsepgCQydOwQD/AIgQZQfhnxTL4jXe3E8u7dTqq9AqUaK7JPkO50XI+438p/0nNPgX/cZf/NT/AOkk8vXpfw3nywl+YuO5nCWS3Kf53Bdgj7VVtpY+h6kAVwe/qB6a7SK+IfMuRjjDu4DluKszZA1WyhdJ0ldrsfe99yc+LFqjhV4t1tmrVP5/EU/6Azm/MFLrwvggv3stcw3/AIGdSv7EH9ZJen6albxW8xHMx67ZdxwsY1oFsse0j+J+nZ/6QB+0oa8/2rxoUZelw7AaaTrs1nVoW9R9fOr1/Tt+st3MvEzRjsad+LYRVVpSx8R+3UFUEt0jqfQ9kM578R+H024dLcKryVswQApOLen2Gh1EuyAAggPsn2P1iXn+npFp/wBo529Pu6dxGhnrYV2PUdbDJ07Gv5gR+051yJzjlnPOLzDb4njVLZQelR3KCwa0BvaMf1WWzk7mMZ/D0tY/aBTXcPpao7/17N/mlC544c9ONwriGD2soqx0c/kishP69S/5hE+behSM20rxvO3uvvPHF7cfFf8As1gt7K5Q6B6ErQu76PrpV1+brK7ybzZYOG253MGRZZ4bvWE1WAddIUABQSxJ16+83c/NXNw87Lq/uvk3po/Wvrtb/q6U/wDZM58aHblsGrfSmcWf+UjQJ/zMv9YmXTR0qzTptG+Yifd07llsnPoXJ4na9KXbammo9ASrflLPrqcnW/UDv6TWy+ZreHZtNHGHN2LldqbmAD1WbAKWdIAcbK99Ajq99Sc5PsVuH4Zq9Pl6v2QA/vKL8cB1LgpV3sayzoA9e4QD9yI7OOlEamt4cxtv7M/N2VxTHfIfgmTZZVi+E1lbJWxCOCS2wo2B06I9dHe5auTOb6uJY4enS2poXV77o/1H1U+x/wDE++C1kZWWLe5FeKG/E+G25Q+bOXruDZQz+Wx/u5Or6/4UBPdSP8Df/E6/COGoimrHhziLbYnz24lc8fDvObfW+ZkGpKarEX7IENY1wPm8PZA8Ia/P3lZ5N4vmZfEM3Hzcu4143WE6RUpOrekbPR37Sw8p8fqzsm6/BPlbGxgyn1RxZk7RvxH7ggyrfDX/AIxxT87P+/C1jFbxaN4iO0LHzNl53Dq/mMW05mPWR49VqoHVCQOtLUUen4gzX5h+IaDEw7eGOK1zbRWbGUE46AjxGK+hZfTvse/eWHnK1V4fmG/7vy9o/UoQB/Uic75D5bpzeFeBxVijW5FtuKR94dCVq7LvsRvex7/vEppRS1Ou8cT8fC68W4dkrjtby5l2PaqF1FhS1LhrevTsT7FdDftJjl/IazExnvPU701ux+rFASf6mcmy+WuLcEBt4Vd4uMnmfp2VC/V6W9vxX0+onUOVOYFzcSi/Qra1Ttd+jqSrBfqNqf0lhjX0+mkTExMZ57+kpmIiV4yIiAiIgIiIGrxFbTWwwPD6z2HX1dIB9/L3Mp/JfJmZwxbVpsxrltKsd+IpBA17A7lw4pxKvGpsuzCRXShdyASekeugO5kL/tzV1+H8vm+MB1mr5Zuvwd68X6dO+3r1b7akw611LVrNY4lq8R5Ltz7a25luVqKj1Jj1KVQt9XdiWb6e36bM1OduR8niDUiiyiirGJ8IdLknfT6gaA10+gk7fzhjgVfJi3Ka+sX1pTWXY0H0sO9BBvt5iCSCPYzHdztjhaTQt1z3tYiV10sX8Sr+8RkbXhlffq16flGGq696zEx24YjwzPfKpuymxTXSrKKwLezPoNaGPv0ggDWtMfruTmdWzVutARmYa0++kg9iG139NyGw+esa1lCLkKjWCjxHodEXJ6unwWLd1bq8vca6u29zzJ58xa3cP4pqqY123ismqt1OmDP6+U9iQCB32Royuc2mcfZX+VuQ8/h3jjCvxmS8aKslmkbvpxo+wOte/aTlfLN1vDnw+LtU32IprdA3qo8rsre4Kqe3ro+kzZnO2PVZcjJkOuMQMixKGaukFFfqZh6jpcE9O9D11Pi/nJK8u2m+uwUVYwymvCEr0eclu3qvSnYj1OxqTDpbXvaczz+nuZy5YvDxh8KNSr4JoZn6uwK6LAL6kkk9/rNLlDk23ExrMXiZoyMawuW0HBPVoFSD2I7evrJ/gfHEy6+vGW1BvWrEK7BAIYHuGBBHcE/TsQRK7mfEA1rnk41oGFdTUCysA62HHBPYE9X25IUb2APrGE8W/TNfPf3b3BeA5GAhq4ayX4wJNS2syPUCdlOtVYONknuARv3ijlQ2Za5fHGW26sdOPWoIroH1G+7tv3Ovy7CbNHOGORd854mK1FfjWLdWUPgbI8QDv1DYI7dwdDQ2Jir50qNldd1OXU9xYUizHZfF6UZz0n2PSh7No9x2jCeLbee89zhvDc1Mq63JbGau/oBVRYGRUBA0x+8TvvuTt1KurLcAysCrAjYKn1BHvIjlbmI5tdjvTZSa7ratOpGwlroCN++k7j2Ox3mL/bfG/wB6OrfDwxabbPCboPhHViqw91PsdE+o2O8rNrTactLljko8OtzW4aytXkeGaFYt5CvibViB3HnGj6//ALH8u8kZmHl5GSlmNYcnq61IsUL1P1dj39D27yw4XN1NliI9eRT4x1Q1tLVrcdFtKT6HpBIDdJIB7TVv+IGMimxkyDjA9IyFodqmbqCjpYdyCx0G10n6yYdPHvOc9+fZh41ytk8QC18ZvSrFDBmqoVt2Eega1z6fkJ98c5Ssf5EcAsTEGCzMnlLDRUAJ0gjYPfez7zJxLnRE8cYVdljY11NFhZGWsWWW0oUD/wATBbg2h+0+7ub0LU/2eptSzMXDNhBVCeiws1ba+06TX07Hbe+/aMJGreMY7PviGLnX0tUflqvEU1vYGss0rDRK1lR30T6n+s18Tkaun5UYrsqYyBBsbLaYsW37EsST+faZF58xS4H2ngl/DF/hnwS/V0a6/XXV5erXTv3m7w7jT22dFmPZWvm859OxOvUA+n7wxa8zHT2S0RErBERAREQEREDS4zwtcrHtovLKtyFGK62Afcb7T5/shfmjkbbrNPy/T26enrL7+u9mb8QK3RyYKVo/szIuosooXF6wK38WlSSodHUqSCzEEaI6j7HUz4HKNVL0ujWNZS17szFSbrb+nrd9Ad/KNa0B6a0BJ2IECOUKhSag9nScz5/fl34vzAu6fT7vUNfXUjb/AIZ4rWOynprtsNrp4NBPUzFmC3NWbEViSdA9tnREuEQIc8tV9OaoZgM/fia15N0JT5O3+FAe++8DlpAzNXZarHEXDBUgFUUsQ6nXZtv+XYdpMRAhuXOWkwhb4Ts7XOLHPSla9QUL5a61VF307JA2SSZ8ZfKdVgyg72D5u+jIfXT5XpFHSF7eh+XXe/qZORAheK8q05NjvmdRFmMcVlB0Og2B+sEdwwYDR/CYK+VXN2PbnZmRf8q7PUrLSqlmrdCX6EHWelz37fuZYYgaPCOErjVslJZg1t1x3r71tr2Edh6AuQPwErnFeQPEXMam52uyce/Hr6wihRbo6d6067QpUBerq6RvUuMQIDH5WbrpbiOTfkrjN10o4rAFnSVDuUQGwgMQN/Xeie808jkIPR8suXkphjXRSPC8ihgVr8QoXKAgaBPoNb12lriBX8zkym2nKqvazozMhcmzuAQw8HyKQOwPgL+Pc94o5Oqr8JabLRTRkLk0VbUrUQrr4SkjYT7QnXt6DQ7SwRAp1XwxxVcdHalX8QV+Bj7+91dHj+H4pXft1b123rtLj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P/9k="/>
          <p:cNvSpPr>
            <a:spLocks noChangeAspect="1" noChangeArrowheads="1"/>
          </p:cNvSpPr>
          <p:nvPr/>
        </p:nvSpPr>
        <p:spPr bwMode="auto">
          <a:xfrm>
            <a:off x="63500" y="-1030288"/>
            <a:ext cx="2133600" cy="213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2" name="AutoShape 4" descr="data:image/jpg;base64,/9j/4AAQSkZJRgABAQAAAQABAAD/2wCEAAkGBhEQEBEUBxISEBAQExURERYXEhYWGhMQGRUVGxkUGRUXHSYeFyUlGxMUHzMsJDMpLCwsFSAxQTAqQSkrLSsBCQoKDgwOGg8PGiwkHyM1LjUvLyw1KSwwNSwpKSkvKS4pLywsLC8sNSk1LCwsNTUsLDUqLCwtNSosNCksKSwpKv/AABEIAOAA4AMBIgACEQEDEQH/xAAbAAEAAgMBAQAAAAAAAAAAAAAABQYDBAcBAv/EAD4QAAICAgAEBAMGAwUHBQAAAAECAAMEEQUGEiETIjFBBxRRIzJhcYGhQnKRFTNSgrEWJDVzkrPRNoOissH/xAAYAQEBAQEBAAAAAAAAAAAAAAAAAQIDBP/EACoRAQACAQMCBQQCAwAAAAAAAAABAhEDITESQRNRcYHBBGGh0TORFCIy/9oADAMBAAIRAxEAPwDuMREBERAREQEREBERAREQEREBERAREQEREBERAREQEREBERAREQEREBPNzyxNqQSRsEbB0R+R9pzDguXkWcbyMS/KyTj0h2VfF0ewTQLAbP3jJl209LriZzxu6huNyK5npJxbmpstqeqqyxGR+k9SoSN+xHb0MqHw3vvzcC63iWTkPZ1vWpFuulQiMCAB67J7xkrpZpN88Oibjc5p8Lcy/PqyG4tk5Dmt0VdWldAqSfu63LEeHXJlA4WTffR/c5VLWbakuoKWo/YjW1369m3+EZavo9FppM7wtO57OXcGy8izjeRiXZWScekOyr4uj2CaBYDZ+8Z1CIljV0vDmIzzubjcrGPwfKvyr7c/Ivpx+vox6Efo2igDxGIG/MQSAPYj8pS+Y+O5N3EUwuUsi8FT0WubWcdf8X3t6CAHf1Ox9Iy6U0OucRP3nyh1vcbnLviPmZOC+CuBl5I8baWk2b6uk1jq1ryk9R9JOc8m7AxGyOF5VyvW6DosYWpYGYDRDjYPffYj0jJ/j56cT/1wuu43OW87cz5J4XhZuFbbjW3kK6o3l10udhT+Kgg/Qy40cMU4qWZOTlV7pWx3GQ3l8gZm77H1PpGUtoTWsTM85j+lh3G5RuJVZdHDcv5nIuazGDW42QrBTbWw2ocDsSvdSD+BnnICW5vD0tzcrJ8ZnsXrW30CuQPKQV9PqIyTo4r152zhe55uc65d+Ir1txCrmFhZ8h1sLVUKbVWzo6So7dRJXWvr+EleUzkcRqGVxa2yqu0t4FFVjVqtYJHU7pp3JIPvr8IyW+ntTM24/fkuG57Khzdi5uNQ9vL11jAf3tb/AGpCE97K2bbAj10SRr27d7eJXK1cRExPJERDBERAREQEREDwzkvCsU2cyZqrZZUelz1VlQfSrt5gROs2b0fD0G122NjftsD1lLwORMiniFmauVU1tvUHQ4zdPS2uw+12PuiSXq+nvWkWzPMJDjvA2XFyCcvLbVFp0Xr0dI3Y6rkB8G/+F3f8+3/tVy6cbwbb6XqxLEqNitWzNWX0rKQdAMvfv77kDyrybfw/HtoxsmqxbCzqWx22rsFU+lnmGl9O3f3k7rXUidKazO+YVP4OYT20ZYpvto+0QeQV9/Ie/nRpceUuGvgjMHFLWs6skOt1nY2B0rC7J7E9R6e3uP0mtyhyPfw1bVw8mqwWsrHrx27EDXbptm5m8t5d99NmdlVmvHY2JSuOyqbQD0M5NhLaJB/T29YiHTW1K3vbFoxPx7Kly7/6nzf5LP8ASqdT3KTg8hZFWfZmplVG23qDIcZunpYDsPtdj7oknxzgmfk1NWmZVjq46WNeM3UVPqAzWnp/TvLDnrTTUtXFu0R3/SP+IHPKYmGG4c4a7JBWgg70v8Vv6e34kTB8LOTvlKPHzh/vOSATv1rqPcL+Z+8f0HtMeV8L2sy677chHSgItNLUkoldY0iHVg2ARv8AEyd4zwjPyK2rpzKccMCGZMZurR+jNb5f07/jI3NqRpxp0tzzO/8AXCkfGLIWx+GtjsGUvaAwPuHqB0fzB/pJ7n3lk/LNebrLziA3eDeQ9ThR36kUL31vR/8AM84/8NnylxUryUqqwkCUgUFidBO7HxBvug9APWTPG+X8vMoajKyqq67B02mrHIZl91BewhQfyMYa8WsRSK24znnvPo55z1zGufwXGtSsVFcnwnQfdVlqfsv4aI19N6lr45yvkZPDFGLl5G/l0YVar6bNID4Z6EDd9a9T+sca+GC24lOJw+4UUUsbCTUbHe0hgWZupR/F9JYaMDMrqSum7G8iKgY49h9ABvXjfhGC2tSK18OeJmd2lznev9mZibHiLi9TLvuFIIBI9u6sP0MqHKOLmHgTPwPIeu1TcyoErPVpzsBivUCRvXf1llPJOQcfLrvy1suzm+2tag9qwoCoiCzS6834eb0m9yby1bw+nwHuS6oFmXVRRgzHZ2esgj19veMbsxqUppzETEzmJ/Ho5lRTRfwHJfhidOVXZW2b5mZnVW317PfpOy35hvpOl/Dq4NwvDNftV0n+ZWIP7iRmH8Onxs27I4TkIld/UHoeguhRu5Q6cdt7I+npJThfLFmD1jgViCh2L+BarFa3Pr4bqdqD9Dv84iGtfVpes1ie+fxwj+fuccnhnhvVXTbXaxRQS6spC77kHR9/pLdhs5rQ5PT1lQW6d63+G+8qnH+SLeJPUeOXqtNJJWqlCCxOtk2OT7DXYS4KugAPQdpXm1OjorEc9/h7ERK4EREBERAREQNTidDPUwqsepgCQydOwQD/AIgQZQfhnxTL4jXe3E8u7dTqq9AqUaK7JPkO50XI+438p/0nNPgX/cZf/NT/AOkk8vXpfw3nywl+YuO5nCWS3Kf53Bdgj7VVtpY+h6kAVwe/qB6a7SK+IfMuRjjDu4DluKszZA1WyhdJ0ldrsfe99yc+LFqjhV4t1tmrVP5/EU/6Azm/MFLrwvggv3stcw3/AIGdSv7EH9ZJen6albxW8xHMx67ZdxwsY1oFsse0j+J+nZ/6QB+0oa8/2rxoUZelw7AaaTrs1nVoW9R9fOr1/Tt+st3MvEzRjsad+LYRVVpSx8R+3UFUEt0jqfQ9kM578R+H024dLcKryVswQApOLen2Gh1EuyAAggPsn2P1iXn+npFp/wBo529Pu6dxGhnrYV2PUdbDJ07Gv5gR+051yJzjlnPOLzDb4njVLZQelR3KCwa0BvaMf1WWzk7mMZ/D0tY/aBTXcPpao7/17N/mlC544c9ONwriGD2soqx0c/kishP69S/5hE+behSM20rxvO3uvvPHF7cfFf8As1gt7K5Q6B6ErQu76PrpV1+brK7ybzZYOG253MGRZZ4bvWE1WAddIUABQSxJ16+83c/NXNw87Lq/uvk3po/Wvrtb/q6U/wDZM58aHblsGrfSmcWf+UjQJ/zMv9YmXTR0qzTptG+Yifd07llsnPoXJ4na9KXbammo9ASrflLPrqcnW/UDv6TWy+ZreHZtNHGHN2LldqbmAD1WbAKWdIAcbK99Ajq99Sc5PsVuH4Zq9Pl6v2QA/vKL8cB1LgpV3sayzoA9e4QD9yI7OOlEamt4cxtv7M/N2VxTHfIfgmTZZVi+E1lbJWxCOCS2wo2B06I9dHe5auTOb6uJY4enS2poXV77o/1H1U+x/wDE++C1kZWWLe5FeKG/E+G25Q+bOXruDZQz+Wx/u5Or6/4UBPdSP8Df/E6/COGoimrHhziLbYnz24lc8fDvObfW+ZkGpKarEX7IENY1wPm8PZA8Ia/P3lZ5N4vmZfEM3Hzcu4143WE6RUpOrekbPR37Sw8p8fqzsm6/BPlbGxgyn1RxZk7RvxH7ggyrfDX/AIxxT87P+/C1jFbxaN4iO0LHzNl53Dq/mMW05mPWR49VqoHVCQOtLUUen4gzX5h+IaDEw7eGOK1zbRWbGUE46AjxGK+hZfTvse/eWHnK1V4fmG/7vy9o/UoQB/Uic75D5bpzeFeBxVijW5FtuKR94dCVq7LvsRvex7/vEppRS1Ou8cT8fC68W4dkrjtby5l2PaqF1FhS1LhrevTsT7FdDftJjl/IazExnvPU701ux+rFASf6mcmy+WuLcEBt4Vd4uMnmfp2VC/V6W9vxX0+onUOVOYFzcSi/Qra1Ttd+jqSrBfqNqf0lhjX0+mkTExMZ57+kpmIiV4yIiAiIgIiIGrxFbTWwwPD6z2HX1dIB9/L3Mp/JfJmZwxbVpsxrltKsd+IpBA17A7lw4pxKvGpsuzCRXShdyASekeugO5kL/tzV1+H8vm+MB1mr5Zuvwd68X6dO+3r1b7akw611LVrNY4lq8R5Ltz7a25luVqKj1Jj1KVQt9XdiWb6e36bM1OduR8niDUiiyiirGJ8IdLknfT6gaA10+gk7fzhjgVfJi3Ka+sX1pTWXY0H0sO9BBvt5iCSCPYzHdztjhaTQt1z3tYiV10sX8Sr+8RkbXhlffq16flGGq696zEx24YjwzPfKpuymxTXSrKKwLezPoNaGPv0ggDWtMfruTmdWzVutARmYa0++kg9iG139NyGw+esa1lCLkKjWCjxHodEXJ6unwWLd1bq8vca6u29zzJ58xa3cP4pqqY123ismqt1OmDP6+U9iQCB32Royuc2mcfZX+VuQ8/h3jjCvxmS8aKslmkbvpxo+wOte/aTlfLN1vDnw+LtU32IprdA3qo8rsre4Kqe3ro+kzZnO2PVZcjJkOuMQMixKGaukFFfqZh6jpcE9O9D11Pi/nJK8u2m+uwUVYwymvCEr0eclu3qvSnYj1OxqTDpbXvaczz+nuZy5YvDxh8KNSr4JoZn6uwK6LAL6kkk9/rNLlDk23ExrMXiZoyMawuW0HBPVoFSD2I7evrJ/gfHEy6+vGW1BvWrEK7BAIYHuGBBHcE/TsQRK7mfEA1rnk41oGFdTUCysA62HHBPYE9X25IUb2APrGE8W/TNfPf3b3BeA5GAhq4ayX4wJNS2syPUCdlOtVYONknuARv3ijlQ2Za5fHGW26sdOPWoIroH1G+7tv3Ovy7CbNHOGORd854mK1FfjWLdWUPgbI8QDv1DYI7dwdDQ2Jir50qNldd1OXU9xYUizHZfF6UZz0n2PSh7No9x2jCeLbee89zhvDc1Mq63JbGau/oBVRYGRUBA0x+8TvvuTt1KurLcAysCrAjYKn1BHvIjlbmI5tdjvTZSa7ratOpGwlroCN++k7j2Ox3mL/bfG/wB6OrfDwxabbPCboPhHViqw91PsdE+o2O8rNrTactLljko8OtzW4aytXkeGaFYt5CvibViB3HnGj6//ALH8u8kZmHl5GSlmNYcnq61IsUL1P1dj39D27yw4XN1NliI9eRT4x1Q1tLVrcdFtKT6HpBIDdJIB7TVv+IGMimxkyDjA9IyFodqmbqCjpYdyCx0G10n6yYdPHvOc9+fZh41ytk8QC18ZvSrFDBmqoVt2Eega1z6fkJ98c5Ssf5EcAsTEGCzMnlLDRUAJ0gjYPfez7zJxLnRE8cYVdljY11NFhZGWsWWW0oUD/wATBbg2h+0+7ub0LU/2eptSzMXDNhBVCeiws1ba+06TX07Hbe+/aMJGreMY7PviGLnX0tUflqvEU1vYGss0rDRK1lR30T6n+s18Tkaun5UYrsqYyBBsbLaYsW37EsST+faZF58xS4H2ngl/DF/hnwS/V0a6/XXV5erXTv3m7w7jT22dFmPZWvm859OxOvUA+n7wxa8zHT2S0RErBERAREQEREDS4zwtcrHtovLKtyFGK62Afcb7T5/shfmjkbbrNPy/T26enrL7+u9mb8QK3RyYKVo/szIuosooXF6wK38WlSSodHUqSCzEEaI6j7HUz4HKNVL0ujWNZS17szFSbrb+nrd9Ad/KNa0B6a0BJ2IECOUKhSag9nScz5/fl34vzAu6fT7vUNfXUjb/AIZ4rWOynprtsNrp4NBPUzFmC3NWbEViSdA9tnREuEQIc8tV9OaoZgM/fia15N0JT5O3+FAe++8DlpAzNXZarHEXDBUgFUUsQ6nXZtv+XYdpMRAhuXOWkwhb4Ts7XOLHPSla9QUL5a61VF307JA2SSZ8ZfKdVgyg72D5u+jIfXT5XpFHSF7eh+XXe/qZORAheK8q05NjvmdRFmMcVlB0Og2B+sEdwwYDR/CYK+VXN2PbnZmRf8q7PUrLSqlmrdCX6EHWelz37fuZYYgaPCOErjVslJZg1t1x3r71tr2Edh6AuQPwErnFeQPEXMam52uyce/Hr6wihRbo6d6067QpUBerq6RvUuMQIDH5WbrpbiOTfkrjN10o4rAFnSVDuUQGwgMQN/Xeie808jkIPR8suXkphjXRSPC8ihgVr8QoXKAgaBPoNb12lriBX8zkym2nKqvazozMhcmzuAQw8HyKQOwPgL+Pc94o5Oqr8JabLRTRkLk0VbUrUQrr4SkjYT7QnXt6DQ7SwRAp1XwxxVcdHalX8QV+Bj7+91dHj+H4pXft1b123rtLj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P/9k="/>
          <p:cNvSpPr>
            <a:spLocks noChangeAspect="1" noChangeArrowheads="1"/>
          </p:cNvSpPr>
          <p:nvPr/>
        </p:nvSpPr>
        <p:spPr bwMode="auto">
          <a:xfrm>
            <a:off x="63500" y="-1030288"/>
            <a:ext cx="2133600" cy="213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4" name="AutoShape 6" descr="data:image/jpg;base64,/9j/4AAQSkZJRgABAQAAAQABAAD/2wCEAAkGBhEQEBEUBxISEBAQExURERYXEhYWGhMQGRUVGxkUGRUXHSYeFyUlGxMUHzMsJDMpLCwsFSAxQTAqQSkrLSsBCQoKDgwOGg8PGiwkHyM1LjUvLyw1KSwwNSwpKSkvKS4pLywsLC8sNSk1LCwsNTUsLDUqLCwtNSosNCksKSwpKv/AABEIAOAA4AMBIgACEQEDEQH/xAAbAAEAAgMBAQAAAAAAAAAAAAAABQYDBAcBAv/EAD4QAAICAgAEBAMGAwUHBQAAAAECAAMEEQUGEiETIjFBBxRRIzJhcYGhQnKRFTNSgrEWJDVzkrPRNoOissH/xAAYAQEBAQEBAAAAAAAAAAAAAAAAAQIDBP/EACoRAQACAQMCBQQCAwAAAAAAAAABAhEDITESQRNRcYHBBGGh0TORFCIy/9oADAMBAAIRAxEAPwDuMREBERAREQEREBERAREQEREBERAREQEREBERAREQEREBERAREQEREBPNzyxNqQSRsEbB0R+R9pzDguXkWcbyMS/KyTj0h2VfF0ewTQLAbP3jJl209LriZzxu6huNyK5npJxbmpstqeqqyxGR+k9SoSN+xHb0MqHw3vvzcC63iWTkPZ1vWpFuulQiMCAB67J7xkrpZpN88Oibjc5p8Lcy/PqyG4tk5Dmt0VdWldAqSfu63LEeHXJlA4WTffR/c5VLWbakuoKWo/YjW1369m3+EZavo9FppM7wtO57OXcGy8izjeRiXZWScekOyr4uj2CaBYDZ+8Z1CIljV0vDmIzzubjcrGPwfKvyr7c/Ivpx+vox6Efo2igDxGIG/MQSAPYj8pS+Y+O5N3EUwuUsi8FT0WubWcdf8X3t6CAHf1Ox9Iy6U0OucRP3nyh1vcbnLviPmZOC+CuBl5I8baWk2b6uk1jq1ryk9R9JOc8m7AxGyOF5VyvW6DosYWpYGYDRDjYPffYj0jJ/j56cT/1wuu43OW87cz5J4XhZuFbbjW3kK6o3l10udhT+Kgg/Qy40cMU4qWZOTlV7pWx3GQ3l8gZm77H1PpGUtoTWsTM85j+lh3G5RuJVZdHDcv5nIuazGDW42QrBTbWw2ocDsSvdSD+BnnICW5vD0tzcrJ8ZnsXrW30CuQPKQV9PqIyTo4r152zhe55uc65d+Ir1txCrmFhZ8h1sLVUKbVWzo6So7dRJXWvr+EleUzkcRqGVxa2yqu0t4FFVjVqtYJHU7pp3JIPvr8IyW+ntTM24/fkuG57Khzdi5uNQ9vL11jAf3tb/AGpCE97K2bbAj10SRr27d7eJXK1cRExPJERDBERAREQEREDwzkvCsU2cyZqrZZUelz1VlQfSrt5gROs2b0fD0G122NjftsD1lLwORMiniFmauVU1tvUHQ4zdPS2uw+12PuiSXq+nvWkWzPMJDjvA2XFyCcvLbVFp0Xr0dI3Y6rkB8G/+F3f8+3/tVy6cbwbb6XqxLEqNitWzNWX0rKQdAMvfv77kDyrybfw/HtoxsmqxbCzqWx22rsFU+lnmGl9O3f3k7rXUidKazO+YVP4OYT20ZYpvto+0QeQV9/Ie/nRpceUuGvgjMHFLWs6skOt1nY2B0rC7J7E9R6e3uP0mtyhyPfw1bVw8mqwWsrHrx27EDXbptm5m8t5d99NmdlVmvHY2JSuOyqbQD0M5NhLaJB/T29YiHTW1K3vbFoxPx7Kly7/6nzf5LP8ASqdT3KTg8hZFWfZmplVG23qDIcZunpYDsPtdj7oknxzgmfk1NWmZVjq46WNeM3UVPqAzWnp/TvLDnrTTUtXFu0R3/SP+IHPKYmGG4c4a7JBWgg70v8Vv6e34kTB8LOTvlKPHzh/vOSATv1rqPcL+Z+8f0HtMeV8L2sy677chHSgItNLUkoldY0iHVg2ARv8AEyd4zwjPyK2rpzKccMCGZMZurR+jNb5f07/jI3NqRpxp0tzzO/8AXCkfGLIWx+GtjsGUvaAwPuHqB0fzB/pJ7n3lk/LNebrLziA3eDeQ9ThR36kUL31vR/8AM84/8NnylxUryUqqwkCUgUFidBO7HxBvug9APWTPG+X8vMoajKyqq67B02mrHIZl91BewhQfyMYa8WsRSK24znnvPo55z1zGufwXGtSsVFcnwnQfdVlqfsv4aI19N6lr45yvkZPDFGLl5G/l0YVar6bNID4Z6EDd9a9T+sca+GC24lOJw+4UUUsbCTUbHe0hgWZupR/F9JYaMDMrqSum7G8iKgY49h9ABvXjfhGC2tSK18OeJmd2lznev9mZibHiLi9TLvuFIIBI9u6sP0MqHKOLmHgTPwPIeu1TcyoErPVpzsBivUCRvXf1llPJOQcfLrvy1suzm+2tag9qwoCoiCzS6834eb0m9yby1bw+nwHuS6oFmXVRRgzHZ2esgj19veMbsxqUppzETEzmJ/Ho5lRTRfwHJfhidOVXZW2b5mZnVW317PfpOy35hvpOl/Dq4NwvDNftV0n+ZWIP7iRmH8Onxs27I4TkIld/UHoeguhRu5Q6cdt7I+npJThfLFmD1jgViCh2L+BarFa3Pr4bqdqD9Dv84iGtfVpes1ie+fxwj+fuccnhnhvVXTbXaxRQS6spC77kHR9/pLdhs5rQ5PT1lQW6d63+G+8qnH+SLeJPUeOXqtNJJWqlCCxOtk2OT7DXYS4KugAPQdpXm1OjorEc9/h7ERK4EREBERAREQNTidDPUwqsepgCQydOwQD/AIgQZQfhnxTL4jXe3E8u7dTqq9AqUaK7JPkO50XI+438p/0nNPgX/cZf/NT/AOkk8vXpfw3nywl+YuO5nCWS3Kf53Bdgj7VVtpY+h6kAVwe/qB6a7SK+IfMuRjjDu4DluKszZA1WyhdJ0ldrsfe99yc+LFqjhV4t1tmrVP5/EU/6Azm/MFLrwvggv3stcw3/AIGdSv7EH9ZJen6albxW8xHMx67ZdxwsY1oFsse0j+J+nZ/6QB+0oa8/2rxoUZelw7AaaTrs1nVoW9R9fOr1/Tt+st3MvEzRjsad+LYRVVpSx8R+3UFUEt0jqfQ9kM578R+H024dLcKryVswQApOLen2Gh1EuyAAggPsn2P1iXn+npFp/wBo529Pu6dxGhnrYV2PUdbDJ07Gv5gR+051yJzjlnPOLzDb4njVLZQelR3KCwa0BvaMf1WWzk7mMZ/D0tY/aBTXcPpao7/17N/mlC544c9ONwriGD2soqx0c/kishP69S/5hE+behSM20rxvO3uvvPHF7cfFf8As1gt7K5Q6B6ErQu76PrpV1+brK7ybzZYOG253MGRZZ4bvWE1WAddIUABQSxJ16+83c/NXNw87Lq/uvk3po/Wvrtb/q6U/wDZM58aHblsGrfSmcWf+UjQJ/zMv9YmXTR0qzTptG+Yifd07llsnPoXJ4na9KXbammo9ASrflLPrqcnW/UDv6TWy+ZreHZtNHGHN2LldqbmAD1WbAKWdIAcbK99Ajq99Sc5PsVuH4Zq9Pl6v2QA/vKL8cB1LgpV3sayzoA9e4QD9yI7OOlEamt4cxtv7M/N2VxTHfIfgmTZZVi+E1lbJWxCOCS2wo2B06I9dHe5auTOb6uJY4enS2poXV77o/1H1U+x/wDE++C1kZWWLe5FeKG/E+G25Q+bOXruDZQz+Wx/u5Or6/4UBPdSP8Df/E6/COGoimrHhziLbYnz24lc8fDvObfW+ZkGpKarEX7IENY1wPm8PZA8Ia/P3lZ5N4vmZfEM3Hzcu4143WE6RUpOrekbPR37Sw8p8fqzsm6/BPlbGxgyn1RxZk7RvxH7ggyrfDX/AIxxT87P+/C1jFbxaN4iO0LHzNl53Dq/mMW05mPWR49VqoHVCQOtLUUen4gzX5h+IaDEw7eGOK1zbRWbGUE46AjxGK+hZfTvse/eWHnK1V4fmG/7vy9o/UoQB/Uic75D5bpzeFeBxVijW5FtuKR94dCVq7LvsRvex7/vEppRS1Ou8cT8fC68W4dkrjtby5l2PaqF1FhS1LhrevTsT7FdDftJjl/IazExnvPU701ux+rFASf6mcmy+WuLcEBt4Vd4uMnmfp2VC/V6W9vxX0+onUOVOYFzcSi/Qra1Ttd+jqSrBfqNqf0lhjX0+mkTExMZ57+kpmIiV4yIiAiIgIiIGrxFbTWwwPD6z2HX1dIB9/L3Mp/JfJmZwxbVpsxrltKsd+IpBA17A7lw4pxKvGpsuzCRXShdyASekeugO5kL/tzV1+H8vm+MB1mr5Zuvwd68X6dO+3r1b7akw611LVrNY4lq8R5Ltz7a25luVqKj1Jj1KVQt9XdiWb6e36bM1OduR8niDUiiyiirGJ8IdLknfT6gaA10+gk7fzhjgVfJi3Ka+sX1pTWXY0H0sO9BBvt5iCSCPYzHdztjhaTQt1z3tYiV10sX8Sr+8RkbXhlffq16flGGq696zEx24YjwzPfKpuymxTXSrKKwLezPoNaGPv0ggDWtMfruTmdWzVutARmYa0++kg9iG139NyGw+esa1lCLkKjWCjxHodEXJ6unwWLd1bq8vca6u29zzJ58xa3cP4pqqY123ismqt1OmDP6+U9iQCB32Royuc2mcfZX+VuQ8/h3jjCvxmS8aKslmkbvpxo+wOte/aTlfLN1vDnw+LtU32IprdA3qo8rsre4Kqe3ro+kzZnO2PVZcjJkOuMQMixKGaukFFfqZh6jpcE9O9D11Pi/nJK8u2m+uwUVYwymvCEr0eclu3qvSnYj1OxqTDpbXvaczz+nuZy5YvDxh8KNSr4JoZn6uwK6LAL6kkk9/rNLlDk23ExrMXiZoyMawuW0HBPVoFSD2I7evrJ/gfHEy6+vGW1BvWrEK7BAIYHuGBBHcE/TsQRK7mfEA1rnk41oGFdTUCysA62HHBPYE9X25IUb2APrGE8W/TNfPf3b3BeA5GAhq4ayX4wJNS2syPUCdlOtVYONknuARv3ijlQ2Za5fHGW26sdOPWoIroH1G+7tv3Ovy7CbNHOGORd854mK1FfjWLdWUPgbI8QDv1DYI7dwdDQ2Jir50qNldd1OXU9xYUizHZfF6UZz0n2PSh7No9x2jCeLbee89zhvDc1Mq63JbGau/oBVRYGRUBA0x+8TvvuTt1KurLcAysCrAjYKn1BHvIjlbmI5tdjvTZSa7ratOpGwlroCN++k7j2Ox3mL/bfG/wB6OrfDwxabbPCboPhHViqw91PsdE+o2O8rNrTactLljko8OtzW4aytXkeGaFYt5CvibViB3HnGj6//ALH8u8kZmHl5GSlmNYcnq61IsUL1P1dj39D27yw4XN1NliI9eRT4x1Q1tLVrcdFtKT6HpBIDdJIB7TVv+IGMimxkyDjA9IyFodqmbqCjpYdyCx0G10n6yYdPHvOc9+fZh41ytk8QC18ZvSrFDBmqoVt2Eega1z6fkJ98c5Ssf5EcAsTEGCzMnlLDRUAJ0gjYPfez7zJxLnRE8cYVdljY11NFhZGWsWWW0oUD/wATBbg2h+0+7ub0LU/2eptSzMXDNhBVCeiws1ba+06TX07Hbe+/aMJGreMY7PviGLnX0tUflqvEU1vYGss0rDRK1lR30T6n+s18Tkaun5UYrsqYyBBsbLaYsW37EsST+faZF58xS4H2ngl/DF/hnwS/V0a6/XXV5erXTv3m7w7jT22dFmPZWvm859OxOvUA+n7wxa8zHT2S0RErBERAREQEREDS4zwtcrHtovLKtyFGK62Afcb7T5/shfmjkbbrNPy/T26enrL7+u9mb8QK3RyYKVo/szIuosooXF6wK38WlSSodHUqSCzEEaI6j7HUz4HKNVL0ujWNZS17szFSbrb+nrd9Ad/KNa0B6a0BJ2IECOUKhSag9nScz5/fl34vzAu6fT7vUNfXUjb/AIZ4rWOynprtsNrp4NBPUzFmC3NWbEViSdA9tnREuEQIc8tV9OaoZgM/fia15N0JT5O3+FAe++8DlpAzNXZarHEXDBUgFUUsQ6nXZtv+XYdpMRAhuXOWkwhb4Ts7XOLHPSla9QUL5a61VF307JA2SSZ8ZfKdVgyg72D5u+jIfXT5XpFHSF7eh+XXe/qZORAheK8q05NjvmdRFmMcVlB0Og2B+sEdwwYDR/CYK+VXN2PbnZmRf8q7PUrLSqlmrdCX6EHWelz37fuZYYgaPCOErjVslJZg1t1x3r71tr2Edh6AuQPwErnFeQPEXMam52uyce/Hr6wihRbo6d6067QpUBerq6RvUuMQIDH5WbrpbiOTfkrjN10o4rAFnSVDuUQGwgMQN/Xeie808jkIPR8suXkphjXRSPC8ihgVr8QoXKAgaBPoNb12lriBX8zkym2nKqvazozMhcmzuAQw8HyKQOwPgL+Pc94o5Oqr8JabLRTRkLk0VbUrUQrr4SkjYT7QnXt6DQ7SwRAp1XwxxVcdHalX8QV+Bj7+91dHj+H4pXft1b123rtLj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EREBERAREQP/9k="/>
          <p:cNvSpPr>
            <a:spLocks noChangeAspect="1" noChangeArrowheads="1"/>
          </p:cNvSpPr>
          <p:nvPr/>
        </p:nvSpPr>
        <p:spPr bwMode="auto">
          <a:xfrm>
            <a:off x="63500" y="-1030288"/>
            <a:ext cx="2133600" cy="2133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3736" name="Picture 8" descr="https://images.jewelry.com/retailer_directory_partner_helzberg.jpg"/>
          <p:cNvPicPr>
            <a:picLocks noChangeAspect="1" noChangeArrowheads="1"/>
          </p:cNvPicPr>
          <p:nvPr/>
        </p:nvPicPr>
        <p:blipFill>
          <a:blip r:embed="rId13" cstate="print"/>
          <a:srcRect b="58788"/>
          <a:stretch>
            <a:fillRect/>
          </a:stretch>
        </p:blipFill>
        <p:spPr bwMode="auto">
          <a:xfrm>
            <a:off x="58879" y="4729308"/>
            <a:ext cx="1295400" cy="533862"/>
          </a:xfrm>
          <a:prstGeom prst="rect">
            <a:avLst/>
          </a:prstGeom>
          <a:noFill/>
        </p:spPr>
      </p:pic>
      <p:pic>
        <p:nvPicPr>
          <p:cNvPr id="73740" name="Picture 12" descr="http://entrepreneurshall.com/system/uploads/10/original/flashImg.png?128628279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72284" y="2203449"/>
            <a:ext cx="2678431" cy="199072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460192" y="5366445"/>
            <a:ext cx="1074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Nelson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42519" y="4428961"/>
            <a:ext cx="101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Berry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225507" y="2608520"/>
            <a:ext cx="978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Bloch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1519" y="1904187"/>
            <a:ext cx="1317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Kemper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77388" y="4774309"/>
            <a:ext cx="107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Burrell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1478" y="5327720"/>
            <a:ext cx="154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Helzberg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78974" y="1942002"/>
            <a:ext cx="93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Hall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43325" y="5312331"/>
            <a:ext cx="1078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Kao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5925" y="3338438"/>
            <a:ext cx="1078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Illig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56381" y="4281911"/>
            <a:ext cx="166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Cummings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56865" y="3043996"/>
            <a:ext cx="1376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B050"/>
                </a:solidFill>
              </a:rPr>
              <a:t>Stowers</a:t>
            </a:r>
            <a:endParaRPr lang="en-US" sz="2400" dirty="0">
              <a:solidFill>
                <a:srgbClr val="00B050"/>
              </a:solidFill>
            </a:endParaRPr>
          </a:p>
        </p:txBody>
      </p:sp>
      <p:pic>
        <p:nvPicPr>
          <p:cNvPr id="73738" name="Picture 10" descr="http://info.umkc.edu/usucceed/files/2010/11/Bloch-Entrance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12532" y="3906715"/>
            <a:ext cx="2077196" cy="1735188"/>
          </a:xfrm>
          <a:prstGeom prst="rect">
            <a:avLst/>
          </a:prstGeom>
          <a:noFill/>
        </p:spPr>
      </p:pic>
      <p:sp>
        <p:nvSpPr>
          <p:cNvPr id="40" name="TextBox 19"/>
          <p:cNvSpPr txBox="1">
            <a:spLocks noChangeArrowheads="1"/>
          </p:cNvSpPr>
          <p:nvPr/>
        </p:nvSpPr>
        <p:spPr bwMode="auto">
          <a:xfrm>
            <a:off x="6229109" y="1524000"/>
            <a:ext cx="23008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 …and Future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481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b="1" dirty="0" smtClean="0"/>
              <a:t>A special place for </a:t>
            </a:r>
            <a:br>
              <a:rPr lang="en-US" b="1" dirty="0" smtClean="0"/>
            </a:br>
            <a:r>
              <a:rPr lang="en-US" b="1" dirty="0" smtClean="0"/>
              <a:t>entrepreneurship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746269"/>
            <a:ext cx="2209800" cy="3044931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1800" dirty="0" smtClean="0"/>
              <a:t>“[</a:t>
            </a:r>
            <a:r>
              <a:rPr lang="en-US" sz="1800" dirty="0"/>
              <a:t>W</a:t>
            </a:r>
            <a:r>
              <a:rPr lang="en-US" sz="1800" dirty="0" smtClean="0"/>
              <a:t>]</a:t>
            </a:r>
            <a:r>
              <a:rPr lang="en-US" sz="1800" dirty="0" err="1" smtClean="0"/>
              <a:t>ith</a:t>
            </a:r>
            <a:r>
              <a:rPr lang="en-US" sz="1800" dirty="0" smtClean="0"/>
              <a:t> </a:t>
            </a:r>
            <a:r>
              <a:rPr lang="en-US" sz="1800" dirty="0"/>
              <a:t>the Kauffman Center here, with the </a:t>
            </a:r>
            <a:r>
              <a:rPr lang="en-US" sz="1800" dirty="0" err="1"/>
              <a:t>Stowers</a:t>
            </a:r>
            <a:r>
              <a:rPr lang="en-US" sz="1800" dirty="0"/>
              <a:t> Institute and MRI Global across the street, and The Bloch School just two blocks up the hill, this is probably the most entrepreneurial corner in the world.” </a:t>
            </a:r>
            <a:r>
              <a:rPr lang="en-US" sz="1800" i="1" dirty="0" smtClean="0"/>
              <a:t>–Kauffman Foundation President Carl Schramm, 11/5/2011</a:t>
            </a:r>
            <a:endParaRPr lang="en-US" sz="1800" i="1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64" y="-102243"/>
            <a:ext cx="3917571" cy="282246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7820" y="1600200"/>
            <a:ext cx="5628580" cy="501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09172"/>
            <a:ext cx="1498350" cy="209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7482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MBA Program Elements</a:t>
            </a:r>
            <a:br>
              <a:rPr lang="en-US" b="1" dirty="0" smtClean="0"/>
            </a:br>
            <a:r>
              <a:rPr lang="en-US" b="1" dirty="0" smtClean="0"/>
              <a:t>Curriculum and Ecosystem</a:t>
            </a:r>
            <a:endParaRPr lang="en-US" b="1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4860" y="1676400"/>
            <a:ext cx="6230620" cy="4676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79894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457200" y="164937"/>
            <a:ext cx="8229600" cy="1143000"/>
          </a:xfrm>
        </p:spPr>
        <p:txBody>
          <a:bodyPr/>
          <a:lstStyle/>
          <a:p>
            <a:pPr algn="l"/>
            <a:r>
              <a:rPr lang="en-US" b="1" dirty="0" smtClean="0"/>
              <a:t>Entrepreneurial Ecosystem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34465"/>
            <a:ext cx="4587465" cy="178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968465" y="1371599"/>
            <a:ext cx="4023135" cy="42672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31775" indent="-2317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Resource workshops</a:t>
            </a:r>
          </a:p>
          <a:p>
            <a:pPr marL="231775" indent="-2317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Entrepreneurs-in-Residence </a:t>
            </a:r>
          </a:p>
          <a:p>
            <a:pPr marL="231775" indent="-2317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Formal mentoring program </a:t>
            </a:r>
          </a:p>
          <a:p>
            <a:pPr marL="231775" indent="-2317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Entrepreneurship Scholars </a:t>
            </a:r>
          </a:p>
          <a:p>
            <a:pPr marL="231775" indent="-2317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Student-run clubs</a:t>
            </a:r>
          </a:p>
          <a:p>
            <a:pPr marL="231775" indent="-2317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Regnier Family Foundations Venture Creation Challenge</a:t>
            </a:r>
          </a:p>
          <a:p>
            <a:pPr marL="231775" indent="-2317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Student venture accelerator</a:t>
            </a:r>
          </a:p>
          <a:p>
            <a:pPr marL="231775" indent="-2317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Venture seed fund</a:t>
            </a:r>
          </a:p>
          <a:p>
            <a:pPr marL="231775" indent="-2317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Capital Access </a:t>
            </a:r>
            <a:r>
              <a:rPr lang="en-US" sz="2400" dirty="0" smtClean="0">
                <a:solidFill>
                  <a:schemeClr val="tx1"/>
                </a:solidFill>
                <a:cs typeface="Times New Roman" pitchFamily="18" charset="0"/>
              </a:rPr>
              <a:t>Network </a:t>
            </a:r>
            <a:endParaRPr lang="en-US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531" y="2228127"/>
            <a:ext cx="5582219" cy="394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3438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4762"/>
            <a:ext cx="8229600" cy="1143000"/>
          </a:xfrm>
        </p:spPr>
        <p:txBody>
          <a:bodyPr/>
          <a:lstStyle/>
          <a:p>
            <a:r>
              <a:rPr lang="en-US" dirty="0" smtClean="0"/>
              <a:t>Innovation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Course sequencing</a:t>
            </a:r>
          </a:p>
          <a:p>
            <a:r>
              <a:rPr lang="en-US" b="1" dirty="0" smtClean="0"/>
              <a:t>Support ecosystem</a:t>
            </a:r>
          </a:p>
          <a:p>
            <a:r>
              <a:rPr lang="fr-BE" b="1" dirty="0" err="1" smtClean="0"/>
              <a:t>Entrepreneurship</a:t>
            </a:r>
            <a:r>
              <a:rPr lang="fr-BE" b="1" dirty="0" smtClean="0"/>
              <a:t> and New Venture </a:t>
            </a:r>
            <a:r>
              <a:rPr lang="fr-BE" b="1" dirty="0" err="1" smtClean="0"/>
              <a:t>Creation</a:t>
            </a:r>
            <a:r>
              <a:rPr lang="fr-BE" b="1" dirty="0" smtClean="0"/>
              <a:t>—CE 311, ENT 5545, LAW </a:t>
            </a:r>
            <a:r>
              <a:rPr lang="fr-BE" b="1" dirty="0"/>
              <a:t>8757N</a:t>
            </a:r>
            <a:endParaRPr lang="en-US" b="1" dirty="0"/>
          </a:p>
          <a:p>
            <a:r>
              <a:rPr lang="en-US" b="1" dirty="0" smtClean="0"/>
              <a:t>Entrepreneurship Scholars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9800" y="371143"/>
            <a:ext cx="26670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Quality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4267200" y="371143"/>
            <a:ext cx="31242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Comprehensiveness</a:t>
            </a:r>
            <a:endParaRPr lang="en-US" sz="2000" b="1" dirty="0"/>
          </a:p>
        </p:txBody>
      </p:sp>
      <p:sp>
        <p:nvSpPr>
          <p:cNvPr id="7" name="Rectangle 6"/>
          <p:cNvSpPr/>
          <p:nvPr/>
        </p:nvSpPr>
        <p:spPr>
          <a:xfrm>
            <a:off x="6476999" y="371143"/>
            <a:ext cx="26670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Sustainability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-1929" y="9075"/>
            <a:ext cx="31242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Transferability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3135775" y="-5982"/>
            <a:ext cx="31242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Depth of Support</a:t>
            </a:r>
            <a:endParaRPr lang="en-US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6246470" y="-5981"/>
            <a:ext cx="2897529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Impact</a:t>
            </a:r>
            <a:endParaRPr lang="en-US"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0" y="371143"/>
            <a:ext cx="2895600" cy="377125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Innovation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51238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0"/>
            <a:ext cx="5715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How the E-Scholar Program Works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6600" y="1524000"/>
            <a:ext cx="2590800" cy="3785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31775" indent="-231775"/>
            <a:r>
              <a:rPr lang="en-US" sz="2400" b="1" dirty="0" smtClean="0"/>
              <a:t>Phase 1:</a:t>
            </a:r>
          </a:p>
          <a:p>
            <a:pPr marL="231775" indent="-231775"/>
            <a:r>
              <a:rPr lang="en-US" sz="2400" b="1" dirty="0" smtClean="0"/>
              <a:t>Feasibility Analysis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Competitor Analysis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Customer Analysis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Value Analysis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Simple Financials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Revised Idea Summary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" y="1858962"/>
            <a:ext cx="2438400" cy="41549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Application:</a:t>
            </a:r>
          </a:p>
          <a:p>
            <a:r>
              <a:rPr lang="en-US" sz="2400" b="1" dirty="0" smtClean="0"/>
              <a:t>Idea Summary</a:t>
            </a:r>
            <a:r>
              <a:rPr lang="en-US" sz="2400" dirty="0" smtClean="0"/>
              <a:t>: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Problem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Size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Solution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Competitors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Differentiation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Pricing Strategy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Fit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Strengths/ Weaknesses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106362"/>
            <a:ext cx="224452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Pre-Application:</a:t>
            </a:r>
          </a:p>
          <a:p>
            <a:r>
              <a:rPr lang="en-US" sz="2400" b="1" dirty="0" smtClean="0"/>
              <a:t>Idea Generation</a:t>
            </a:r>
          </a:p>
          <a:p>
            <a:pPr marL="279400" indent="-279400">
              <a:buFont typeface="Arial" pitchFamily="34" charset="0"/>
              <a:buChar char="•"/>
            </a:pPr>
            <a:r>
              <a:rPr lang="en-US" sz="2400" dirty="0" smtClean="0"/>
              <a:t>Workshops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400800" y="1524000"/>
            <a:ext cx="2286000" cy="3785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31775" indent="-231775"/>
            <a:r>
              <a:rPr lang="en-US" sz="2400" b="1" dirty="0" smtClean="0"/>
              <a:t>Phase 2:</a:t>
            </a:r>
          </a:p>
          <a:p>
            <a:pPr marL="231775" indent="-231775"/>
            <a:r>
              <a:rPr lang="en-US" sz="2400" b="1" dirty="0" smtClean="0"/>
              <a:t>Planning 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Marketing Plan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Operations Plan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Financial Statements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Legal Issues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400" dirty="0" smtClean="0"/>
              <a:t>Complete Business plan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2819400" y="3344862"/>
            <a:ext cx="381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5943600" y="3344862"/>
            <a:ext cx="381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1143000" y="1401762"/>
            <a:ext cx="4572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400800" y="5950803"/>
            <a:ext cx="224696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Phase 4: </a:t>
            </a:r>
          </a:p>
          <a:p>
            <a:r>
              <a:rPr lang="en-US" sz="2400" b="1" dirty="0" smtClean="0"/>
              <a:t>Implementation</a:t>
            </a:r>
            <a:endParaRPr lang="en-US" sz="2400" dirty="0"/>
          </a:p>
        </p:txBody>
      </p:sp>
      <p:sp>
        <p:nvSpPr>
          <p:cNvPr id="22" name="Down Arrow 21"/>
          <p:cNvSpPr/>
          <p:nvPr/>
        </p:nvSpPr>
        <p:spPr>
          <a:xfrm>
            <a:off x="7315200" y="5486400"/>
            <a:ext cx="4572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938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2200"/>
            <a:ext cx="8229600" cy="1143000"/>
          </a:xfrm>
        </p:spPr>
        <p:txBody>
          <a:bodyPr/>
          <a:lstStyle/>
          <a:p>
            <a:r>
              <a:rPr lang="en-US" b="1" dirty="0" smtClean="0"/>
              <a:t>Quality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Faculty Achievement</a:t>
            </a:r>
          </a:p>
          <a:p>
            <a:r>
              <a:rPr lang="en-US" b="1" dirty="0" smtClean="0"/>
              <a:t>Program  Recognition</a:t>
            </a:r>
          </a:p>
          <a:p>
            <a:r>
              <a:rPr lang="en-US" b="1" dirty="0" smtClean="0"/>
              <a:t>Successful </a:t>
            </a:r>
            <a:r>
              <a:rPr lang="en-US" b="1" dirty="0"/>
              <a:t>entrepreneurs </a:t>
            </a:r>
            <a:endParaRPr lang="en-US" b="1" dirty="0" smtClean="0"/>
          </a:p>
          <a:p>
            <a:pPr lvl="1"/>
            <a:r>
              <a:rPr lang="en-US" b="1" dirty="0" smtClean="0"/>
              <a:t>Mentors commit a </a:t>
            </a:r>
            <a:r>
              <a:rPr lang="en-US" b="1" dirty="0"/>
              <a:t>minimum of ten hours each month to coaching our students</a:t>
            </a:r>
          </a:p>
          <a:p>
            <a:pPr lvl="1"/>
            <a:r>
              <a:rPr lang="en-US" b="1" dirty="0" smtClean="0"/>
              <a:t>60 CEOs and Founders </a:t>
            </a:r>
            <a:r>
              <a:rPr lang="en-US" b="1" dirty="0" smtClean="0">
                <a:sym typeface="Wingdings" pitchFamily="2" charset="2"/>
              </a:rPr>
              <a:t></a:t>
            </a:r>
            <a:r>
              <a:rPr lang="en-US" b="1" dirty="0" smtClean="0"/>
              <a:t>  1:1 student teacher</a:t>
            </a:r>
          </a:p>
          <a:p>
            <a:r>
              <a:rPr lang="en-US" b="1" dirty="0" smtClean="0"/>
              <a:t>Community Support</a:t>
            </a:r>
            <a:endParaRPr lang="en-US" b="1" dirty="0"/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33440" y="371811"/>
            <a:ext cx="31242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Comprehensiveness</a:t>
            </a:r>
            <a:endParaRPr lang="en-US" sz="2000" b="1" dirty="0"/>
          </a:p>
        </p:txBody>
      </p:sp>
      <p:sp>
        <p:nvSpPr>
          <p:cNvPr id="13" name="Rectangle 12"/>
          <p:cNvSpPr/>
          <p:nvPr/>
        </p:nvSpPr>
        <p:spPr>
          <a:xfrm>
            <a:off x="6443239" y="371811"/>
            <a:ext cx="26670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Sustainability</a:t>
            </a:r>
            <a:endParaRPr lang="en-US" sz="2000" b="1" dirty="0"/>
          </a:p>
        </p:txBody>
      </p:sp>
      <p:sp>
        <p:nvSpPr>
          <p:cNvPr id="14" name="Rectangle 13"/>
          <p:cNvSpPr/>
          <p:nvPr/>
        </p:nvSpPr>
        <p:spPr>
          <a:xfrm>
            <a:off x="-35689" y="9743"/>
            <a:ext cx="31242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Transferability</a:t>
            </a:r>
            <a:endParaRPr lang="en-US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3102015" y="-5314"/>
            <a:ext cx="31242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Depth of Support</a:t>
            </a:r>
            <a:endParaRPr lang="en-US" sz="2000" b="1" dirty="0"/>
          </a:p>
        </p:txBody>
      </p:sp>
      <p:sp>
        <p:nvSpPr>
          <p:cNvPr id="16" name="Rectangle 15"/>
          <p:cNvSpPr/>
          <p:nvPr/>
        </p:nvSpPr>
        <p:spPr>
          <a:xfrm>
            <a:off x="6212710" y="-5313"/>
            <a:ext cx="2897529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Impact</a:t>
            </a:r>
            <a:endParaRPr lang="en-US" sz="2000" b="1" dirty="0"/>
          </a:p>
        </p:txBody>
      </p:sp>
      <p:sp>
        <p:nvSpPr>
          <p:cNvPr id="17" name="Rectangle 16"/>
          <p:cNvSpPr/>
          <p:nvPr/>
        </p:nvSpPr>
        <p:spPr>
          <a:xfrm>
            <a:off x="-33760" y="371811"/>
            <a:ext cx="2895600" cy="3771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Innovation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252240" y="371810"/>
            <a:ext cx="2667000" cy="377125"/>
          </a:xfrm>
          <a:prstGeom prst="rect">
            <a:avLst/>
          </a:prstGeom>
          <a:solidFill>
            <a:srgbClr val="33CCC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Quality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33140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3333</TotalTime>
  <Words>607</Words>
  <Application>Microsoft Office PowerPoint</Application>
  <PresentationFormat>On-screen Show (4:3)</PresentationFormat>
  <Paragraphs>199</Paragraphs>
  <Slides>19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MBA Entrepreneurship Program Henry W. Bloch School of Management University of Missouri-Kansas City </vt:lpstr>
      <vt:lpstr>Aligned Mission, Common Vision</vt:lpstr>
      <vt:lpstr>Kansas City:  A rich entrepreneurial tradition</vt:lpstr>
      <vt:lpstr>A special place for  entrepreneurship</vt:lpstr>
      <vt:lpstr>MBA Program Elements Curriculum and Ecosystem</vt:lpstr>
      <vt:lpstr>Entrepreneurial Ecosystem</vt:lpstr>
      <vt:lpstr>Innovation</vt:lpstr>
      <vt:lpstr>How the E-Scholar Program Works</vt:lpstr>
      <vt:lpstr>Quality</vt:lpstr>
      <vt:lpstr>Recognition:  Peer institutions, academic colleagues </vt:lpstr>
      <vt:lpstr>Faculty and  Entrepreneurs in Residence</vt:lpstr>
      <vt:lpstr>Comprehensiveness</vt:lpstr>
      <vt:lpstr>Cross-Campus  Entrepreneurship  Education</vt:lpstr>
      <vt:lpstr>Sustainability</vt:lpstr>
      <vt:lpstr>Transferability</vt:lpstr>
      <vt:lpstr>Depth of Support</vt:lpstr>
      <vt:lpstr>Impact</vt:lpstr>
      <vt:lpstr>Student Ventures</vt:lpstr>
      <vt:lpstr>Thanks</vt:lpstr>
    </vt:vector>
  </TitlesOfParts>
  <Company>UMKC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MBA Entrepreneurship Program Henry W. Bloch School of Management University of Missouri-Kansas City</dc:title>
  <dc:creator>Norton, John A.</dc:creator>
  <cp:lastModifiedBy>Administrator</cp:lastModifiedBy>
  <cp:revision>76</cp:revision>
  <cp:lastPrinted>2011-12-12T19:57:43Z</cp:lastPrinted>
  <dcterms:created xsi:type="dcterms:W3CDTF">2011-12-06T18:32:56Z</dcterms:created>
  <dcterms:modified xsi:type="dcterms:W3CDTF">2011-12-15T21:17:08Z</dcterms:modified>
</cp:coreProperties>
</file>