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87" r:id="rId2"/>
    <p:sldId id="257" r:id="rId3"/>
    <p:sldId id="275" r:id="rId4"/>
    <p:sldId id="283" r:id="rId5"/>
    <p:sldId id="285" r:id="rId6"/>
    <p:sldId id="280" r:id="rId7"/>
    <p:sldId id="278" r:id="rId8"/>
    <p:sldId id="279" r:id="rId9"/>
    <p:sldId id="260" r:id="rId10"/>
    <p:sldId id="276" r:id="rId11"/>
    <p:sldId id="262" r:id="rId12"/>
    <p:sldId id="288" r:id="rId13"/>
    <p:sldId id="292" r:id="rId14"/>
    <p:sldId id="263" r:id="rId15"/>
    <p:sldId id="290" r:id="rId16"/>
    <p:sldId id="264" r:id="rId17"/>
    <p:sldId id="291" r:id="rId18"/>
    <p:sldId id="267" r:id="rId19"/>
    <p:sldId id="294" r:id="rId20"/>
    <p:sldId id="293" r:id="rId21"/>
    <p:sldId id="268" r:id="rId22"/>
    <p:sldId id="269" r:id="rId23"/>
    <p:sldId id="272" r:id="rId24"/>
    <p:sldId id="295" r:id="rId25"/>
    <p:sldId id="259" r:id="rId26"/>
    <p:sldId id="271" r:id="rId27"/>
    <p:sldId id="270" r:id="rId28"/>
    <p:sldId id="289" r:id="rId29"/>
    <p:sldId id="297" r:id="rId30"/>
    <p:sldId id="277" r:id="rId31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FF0000"/>
    <a:srgbClr val="FF9900"/>
    <a:srgbClr val="FF7C80"/>
    <a:srgbClr val="CC3300"/>
    <a:srgbClr val="00CCFF"/>
    <a:srgbClr val="0000CC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4BFD88A-3635-4971-A338-1442AFC8A0CC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8C17077-FAAB-4E23-A791-29F2E919E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95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AA7A60-FC59-4AA9-9DD9-17A71DFAA61B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8C032-9E8E-4727-BB00-EB103B64591D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077-FAAB-4E23-A791-29F2E919E6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3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24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29548309-3E0E-4FCC-A408-EFBA964EF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z="2000"/>
            </a:lvl1pPr>
          </a:lstStyle>
          <a:p>
            <a:r>
              <a:rPr lang="en-US"/>
              <a:t>DREAM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BELIEVE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PURSUE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z="2000"/>
            </a:lvl1pPr>
          </a:lstStyle>
          <a:p>
            <a:r>
              <a:rPr lang="en-US"/>
              <a:t>DREAM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BELIEVE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PURSUE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5486400" cy="457200"/>
          </a:xfrm>
        </p:spPr>
        <p:txBody>
          <a:bodyPr/>
          <a:lstStyle>
            <a:lvl1pPr>
              <a:defRPr kumimoji="1" sz="2000"/>
            </a:lvl1pPr>
          </a:lstStyle>
          <a:p>
            <a:r>
              <a:rPr lang="en-US"/>
              <a:t>DREAM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BELIEVE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PURSUE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5486400" cy="457200"/>
          </a:xfrm>
        </p:spPr>
        <p:txBody>
          <a:bodyPr/>
          <a:lstStyle>
            <a:lvl1pPr>
              <a:defRPr kumimoji="1" sz="2000"/>
            </a:lvl1pPr>
          </a:lstStyle>
          <a:p>
            <a:r>
              <a:rPr lang="en-US"/>
              <a:t>DREAM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BELIEVE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PURSUE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z="2000"/>
            </a:lvl1pPr>
          </a:lstStyle>
          <a:p>
            <a:r>
              <a:rPr lang="en-US"/>
              <a:t>DREAM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BELIEVE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PURSUE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z="2000"/>
            </a:lvl1pPr>
          </a:lstStyle>
          <a:p>
            <a:r>
              <a:rPr lang="en-US"/>
              <a:t>DREAM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BELIEVE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PURSUE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z="2000"/>
            </a:lvl1pPr>
          </a:lstStyle>
          <a:p>
            <a:r>
              <a:rPr lang="en-US"/>
              <a:t>DREAM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BELIEVE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PURSUE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z="2000"/>
            </a:lvl1pPr>
          </a:lstStyle>
          <a:p>
            <a:r>
              <a:rPr lang="en-US"/>
              <a:t>DREAM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BELIEVE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PURSUE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z="2000"/>
            </a:lvl1pPr>
          </a:lstStyle>
          <a:p>
            <a:r>
              <a:rPr lang="en-US"/>
              <a:t>DREAM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BELIEVE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PURSUE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z="2000"/>
            </a:lvl1pPr>
          </a:lstStyle>
          <a:p>
            <a:r>
              <a:rPr lang="en-US"/>
              <a:t>DREAM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BELIEVE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PURSUE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z="2000"/>
            </a:lvl1pPr>
          </a:lstStyle>
          <a:p>
            <a:r>
              <a:rPr lang="en-US"/>
              <a:t>DREAM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BELIEVE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PURSUE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z="2000"/>
            </a:lvl1pPr>
          </a:lstStyle>
          <a:p>
            <a:r>
              <a:rPr lang="en-US"/>
              <a:t>DREAM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BELIEVE         </a:t>
            </a:r>
            <a:r>
              <a:rPr lang="en-US">
                <a:solidFill>
                  <a:srgbClr val="FF0000"/>
                </a:solidFill>
              </a:rPr>
              <a:t>&gt;</a:t>
            </a:r>
            <a:r>
              <a:rPr lang="en-US"/>
              <a:t>         PURSUE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2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770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kumimoji="0" sz="2200">
                <a:latin typeface="Poor Richard" pitchFamily="18" charset="0"/>
              </a:defRPr>
            </a:lvl1pPr>
          </a:lstStyle>
          <a:p>
            <a:r>
              <a:rPr lang="en-US" sz="2000"/>
              <a:t>DREAM         </a:t>
            </a:r>
            <a:r>
              <a:rPr lang="en-US" sz="2000">
                <a:solidFill>
                  <a:srgbClr val="FF0000"/>
                </a:solidFill>
              </a:rPr>
              <a:t>&gt;</a:t>
            </a:r>
            <a:r>
              <a:rPr lang="en-US" sz="2000"/>
              <a:t>         BELIEVE         </a:t>
            </a:r>
            <a:r>
              <a:rPr lang="en-US" sz="2000">
                <a:solidFill>
                  <a:srgbClr val="FF0000"/>
                </a:solidFill>
              </a:rPr>
              <a:t>&gt;</a:t>
            </a:r>
            <a:r>
              <a:rPr lang="en-US" sz="2000"/>
              <a:t>         PURSUE</a:t>
            </a:r>
          </a:p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Felix Titling" pitchFamily="82" charset="0"/>
          <a:cs typeface="Arial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Felix Titling" pitchFamily="82" charset="0"/>
          <a:cs typeface="Arial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Felix Titling" pitchFamily="82" charset="0"/>
          <a:cs typeface="Arial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Felix Titling" pitchFamily="82" charset="0"/>
          <a:cs typeface="Arial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Felix Titling" pitchFamily="82" charset="0"/>
          <a:cs typeface="Arial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Felix Titling" pitchFamily="82" charset="0"/>
          <a:cs typeface="Arial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Felix Titling" pitchFamily="82" charset="0"/>
          <a:cs typeface="Arial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Felix Titling" pitchFamily="82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14600"/>
            <a:ext cx="762000" cy="1073149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14847" y="3757553"/>
            <a:ext cx="914399" cy="86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 descr="http://t2.gstatic.com/images?q=tbn:ANd9GcRLlJbLL6O56e3btcZ7YhqNQY5g2Vxqv_pzLkJyrJsKJN3Yljrz"/>
          <p:cNvPicPr>
            <a:picLocks noChangeAspect="1" noChangeArrowheads="1"/>
          </p:cNvPicPr>
          <p:nvPr/>
        </p:nvPicPr>
        <p:blipFill>
          <a:blip r:embed="rId5" cstate="print"/>
          <a:srcRect t="6731"/>
          <a:stretch>
            <a:fillRect/>
          </a:stretch>
        </p:blipFill>
        <p:spPr bwMode="auto">
          <a:xfrm>
            <a:off x="6096000" y="4038600"/>
            <a:ext cx="762000" cy="969264"/>
          </a:xfrm>
          <a:prstGeom prst="rect">
            <a:avLst/>
          </a:prstGeom>
          <a:noFill/>
          <a:effectLst>
            <a:softEdge rad="12700"/>
          </a:effec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19400" y="2362200"/>
            <a:ext cx="5202932" cy="3276600"/>
            <a:chOff x="19316700" y="19964400"/>
            <a:chExt cx="7238862" cy="4772659"/>
          </a:xfrm>
        </p:grpSpPr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23769430" y="21740273"/>
              <a:ext cx="1160774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21012978" y="21074321"/>
              <a:ext cx="0" cy="234523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19316700" y="22538924"/>
              <a:ext cx="1743729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 flipV="1">
              <a:off x="21012978" y="21962257"/>
              <a:ext cx="1234310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20916900" y="23294162"/>
              <a:ext cx="2958547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22179170" y="22406226"/>
              <a:ext cx="2756452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>
              <a:off x="24935622" y="19964400"/>
              <a:ext cx="0" cy="411479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24829604" y="21518289"/>
              <a:ext cx="1725958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19316700" y="21296305"/>
              <a:ext cx="1943100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 flipH="1">
              <a:off x="22059900" y="24737059"/>
              <a:ext cx="1943100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 flipH="1">
              <a:off x="22073152" y="21185313"/>
              <a:ext cx="18022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>
              <a:off x="23663413" y="20186384"/>
              <a:ext cx="138816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23745169" y="23848802"/>
              <a:ext cx="1400831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>
              <a:off x="24904209" y="22739202"/>
              <a:ext cx="1611658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>
              <a:off x="19528735" y="21074321"/>
              <a:ext cx="0" cy="163830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26437591" y="21224302"/>
              <a:ext cx="0" cy="174999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4290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2004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63838" y="1643063"/>
            <a:ext cx="5922962" cy="571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US" sz="3600" dirty="0">
                <a:solidFill>
                  <a:srgbClr val="FF6600"/>
                </a:solidFill>
                <a:latin typeface="Poor Richard" pitchFamily="18" charset="0"/>
              </a:rPr>
              <a:t>at </a:t>
            </a:r>
            <a:r>
              <a:rPr lang="en-US" sz="3600" dirty="0" smtClean="0">
                <a:solidFill>
                  <a:srgbClr val="FF6600"/>
                </a:solidFill>
                <a:latin typeface="Poor Richard" pitchFamily="18" charset="0"/>
              </a:rPr>
              <a:t>Oklahoma State University</a:t>
            </a:r>
            <a:endParaRPr lang="en-US" sz="3600" dirty="0">
              <a:solidFill>
                <a:srgbClr val="FF6600"/>
              </a:solidFill>
              <a:latin typeface="Poor Richard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62200" y="990600"/>
            <a:ext cx="3200400" cy="381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US" sz="2000" dirty="0">
                <a:solidFill>
                  <a:srgbClr val="FFFFFF"/>
                </a:solidFill>
                <a:latin typeface="Poor Richard" pitchFamily="18" charset="0"/>
              </a:rPr>
              <a:t>The </a:t>
            </a:r>
            <a:r>
              <a:rPr lang="en-US" sz="2000" dirty="0" smtClean="0">
                <a:solidFill>
                  <a:srgbClr val="FFFFFF"/>
                </a:solidFill>
                <a:latin typeface="Poor Richard" pitchFamily="18" charset="0"/>
              </a:rPr>
              <a:t>Undergraduate Program </a:t>
            </a:r>
            <a:endParaRPr lang="en-US" sz="2000" dirty="0">
              <a:latin typeface="Poor Richard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057400" y="1185863"/>
            <a:ext cx="7086600" cy="527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US" sz="3200" dirty="0" smtClean="0">
                <a:solidFill>
                  <a:srgbClr val="FFFFFF"/>
                </a:solidFill>
                <a:latin typeface="Poor Richard" pitchFamily="18" charset="0"/>
              </a:rPr>
              <a:t>in Entrepreneurship</a:t>
            </a:r>
            <a:endParaRPr lang="en-US" sz="3200" dirty="0">
              <a:latin typeface="Poor Richard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581400" y="6172200"/>
            <a:ext cx="5029200" cy="654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US" sz="2000" i="1" dirty="0" smtClean="0">
                <a:solidFill>
                  <a:srgbClr val="FFFFFF"/>
                </a:solidFill>
                <a:latin typeface="Poor Richard" pitchFamily="18" charset="0"/>
              </a:rPr>
              <a:t>IMAGINE    </a:t>
            </a:r>
            <a:r>
              <a:rPr lang="en-US" sz="2000" b="1" i="1" dirty="0" smtClean="0">
                <a:solidFill>
                  <a:srgbClr val="FF6600"/>
                </a:solidFill>
                <a:latin typeface="Poor Richard" pitchFamily="18" charset="0"/>
              </a:rPr>
              <a:t>&gt;   </a:t>
            </a:r>
            <a:r>
              <a:rPr lang="en-US" sz="2000" i="1" dirty="0" smtClean="0">
                <a:solidFill>
                  <a:srgbClr val="FFFFFF"/>
                </a:solidFill>
                <a:latin typeface="Poor Richard" pitchFamily="18" charset="0"/>
              </a:rPr>
              <a:t>BELIEVE    </a:t>
            </a:r>
            <a:r>
              <a:rPr lang="en-US" sz="2000" b="1" i="1" dirty="0" smtClean="0">
                <a:solidFill>
                  <a:srgbClr val="FF6600"/>
                </a:solidFill>
                <a:latin typeface="Poor Richard" pitchFamily="18" charset="0"/>
              </a:rPr>
              <a:t>&gt;    </a:t>
            </a:r>
            <a:r>
              <a:rPr lang="en-US" sz="2000" i="1" dirty="0" smtClean="0">
                <a:solidFill>
                  <a:srgbClr val="FFFFFF"/>
                </a:solidFill>
                <a:latin typeface="Poor Richard" pitchFamily="18" charset="0"/>
              </a:rPr>
              <a:t>CREATE</a:t>
            </a:r>
            <a:endParaRPr lang="en-US" sz="2000" i="1" dirty="0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4937125" y="3048000"/>
            <a:ext cx="0" cy="2743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4648200"/>
            <a:ext cx="1143000" cy="969264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083" name="Line 35"/>
          <p:cNvSpPr>
            <a:spLocks noChangeShapeType="1"/>
          </p:cNvSpPr>
          <p:nvPr/>
        </p:nvSpPr>
        <p:spPr bwMode="auto">
          <a:xfrm flipH="1">
            <a:off x="6096000" y="2362200"/>
            <a:ext cx="15875" cy="3505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3276600"/>
            <a:ext cx="1066800" cy="85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487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381000" y="38772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Poor Richard" pitchFamily="18" charset="0"/>
              </a:rPr>
              <a:t>2012 USASBE National Model </a:t>
            </a:r>
          </a:p>
          <a:p>
            <a:r>
              <a:rPr lang="en-US" sz="1800" dirty="0" smtClean="0">
                <a:latin typeface="Poor Richard" pitchFamily="18" charset="0"/>
              </a:rPr>
              <a:t>Program Nominee</a:t>
            </a:r>
            <a:endParaRPr lang="en-US" sz="1800" dirty="0">
              <a:latin typeface="Poor Richard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/>
      <p:bldP spid="2082" grpId="0" animBg="1"/>
      <p:bldP spid="20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16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THE Curriculum </a:t>
            </a:r>
            <a:r>
              <a:rPr lang="en-US" sz="3200" b="1" dirty="0">
                <a:solidFill>
                  <a:srgbClr val="FF6600"/>
                </a:solidFill>
              </a:rPr>
              <a:t>Model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438400" y="1660525"/>
            <a:ext cx="4191000" cy="696913"/>
          </a:xfrm>
          <a:prstGeom prst="rect">
            <a:avLst/>
          </a:prstGeom>
          <a:solidFill>
            <a:schemeClr val="tx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n-US" sz="2000" dirty="0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Pedagogical Elements Supporting the Entrepreneurial Process</a:t>
            </a:r>
            <a:endParaRPr kumimoji="0" lang="en-US" sz="2000" b="1" dirty="0">
              <a:solidFill>
                <a:srgbClr val="FF6600"/>
              </a:solidFill>
              <a:latin typeface="Arial" pitchFamily="34" charset="0"/>
              <a:cs typeface="Times New Roman" pitchFamily="18" charset="0"/>
            </a:endParaRPr>
          </a:p>
          <a:p>
            <a:pPr eaLnBrk="0" hangingPunct="0"/>
            <a:endParaRPr kumimoji="0" lang="en-US" sz="2000" dirty="0">
              <a:latin typeface="Arial" pitchFamily="34" charset="0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791200" y="2930525"/>
            <a:ext cx="2455863" cy="711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kumimoji="0" lang="en-US" sz="800" dirty="0">
              <a:latin typeface="Arial" pitchFamily="34" charset="0"/>
            </a:endParaRPr>
          </a:p>
          <a:p>
            <a:pPr algn="ctr"/>
            <a:r>
              <a:rPr kumimoji="0" lang="en-US" sz="2000" dirty="0">
                <a:latin typeface="Arial" pitchFamily="34" charset="0"/>
              </a:rPr>
              <a:t>Facilitators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838200" y="2955925"/>
            <a:ext cx="2743200" cy="7366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n-US" sz="2000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Contexts for Entrepreneurship</a:t>
            </a:r>
            <a:endParaRPr kumimoji="0" lang="en-US" sz="2000" dirty="0">
              <a:latin typeface="Arial" pitchFamily="34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76200" y="3810000"/>
            <a:ext cx="2133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-Start-up Ventures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-Early Growth Firms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-Family Businesses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-High Growth Ventures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-Corporate 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 Entrepreneurship</a:t>
            </a:r>
          </a:p>
          <a:p>
            <a:r>
              <a:rPr kumimoji="0" lang="en-US" sz="1400" dirty="0">
                <a:latin typeface="Arial" pitchFamily="34" charset="0"/>
              </a:rPr>
              <a:t>-Non-Profit &amp; Social </a:t>
            </a:r>
          </a:p>
          <a:p>
            <a:r>
              <a:rPr kumimoji="0" lang="en-US" sz="1400" dirty="0">
                <a:latin typeface="Arial" pitchFamily="34" charset="0"/>
              </a:rPr>
              <a:t>  Entrepreneurship</a:t>
            </a:r>
          </a:p>
          <a:p>
            <a:pPr eaLnBrk="0" hangingPunct="0"/>
            <a:endParaRPr kumimoji="0" lang="en-US" sz="1400" dirty="0">
              <a:latin typeface="Arial" pitchFamily="34" charset="0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133600" y="3810000"/>
            <a:ext cx="2590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2238" indent="-122238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-Entrepreneurship within </a:t>
            </a:r>
            <a:endParaRPr kumimoji="0" lang="en-US" sz="1400" dirty="0">
              <a:latin typeface="Arial" pitchFamily="34" charset="0"/>
            </a:endParaRPr>
          </a:p>
          <a:p>
            <a:pPr marL="122238" indent="-122238"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  Professions &amp; Disciplines</a:t>
            </a:r>
            <a:endParaRPr kumimoji="0" lang="en-US" sz="1400" dirty="0">
              <a:latin typeface="Arial" pitchFamily="34" charset="0"/>
            </a:endParaRPr>
          </a:p>
          <a:p>
            <a:pPr marL="122238" indent="-122238"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-Public Sector     Entrepreneurship</a:t>
            </a:r>
            <a:endParaRPr kumimoji="0" lang="en-US" sz="1400" dirty="0">
              <a:latin typeface="Arial" pitchFamily="34" charset="0"/>
            </a:endParaRPr>
          </a:p>
          <a:p>
            <a:pPr marL="122238" indent="-122238"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-Cultural Entrepreneurship</a:t>
            </a:r>
            <a:endParaRPr kumimoji="0" lang="en-US" sz="1400" dirty="0">
              <a:latin typeface="Arial" pitchFamily="34" charset="0"/>
            </a:endParaRPr>
          </a:p>
          <a:p>
            <a:pPr marL="122238" indent="-122238"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-Academic Entrepreneurship</a:t>
            </a:r>
            <a:endParaRPr kumimoji="0" lang="en-US" sz="1400" dirty="0">
              <a:latin typeface="Arial" pitchFamily="34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648200" y="3800475"/>
            <a:ext cx="2286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-Opportunity Identification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-Planning &amp; Analysis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-Risk </a:t>
            </a:r>
            <a:r>
              <a:rPr kumimoji="0" lang="en-US" sz="1400" dirty="0" smtClean="0">
                <a:latin typeface="Arial" pitchFamily="34" charset="0"/>
                <a:cs typeface="Times New Roman" pitchFamily="18" charset="0"/>
              </a:rPr>
              <a:t>Management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-Guerrilla </a:t>
            </a:r>
            <a:r>
              <a:rPr kumimoji="0" lang="en-US" sz="1400" dirty="0" smtClean="0">
                <a:latin typeface="Arial" pitchFamily="34" charset="0"/>
                <a:cs typeface="Times New Roman" pitchFamily="18" charset="0"/>
              </a:rPr>
              <a:t>Skills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-People Management and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  Development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-Innovation: Products/ 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US" sz="1400" dirty="0" smtClean="0">
                <a:latin typeface="Arial" pitchFamily="34" charset="0"/>
                <a:cs typeface="Times New Roman" pitchFamily="18" charset="0"/>
              </a:rPr>
              <a:t> Services/Processes/   </a:t>
            </a: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US" sz="1400" dirty="0" smtClean="0">
                <a:latin typeface="Arial" pitchFamily="34" charset="0"/>
                <a:cs typeface="Times New Roman" pitchFamily="18" charset="0"/>
              </a:rPr>
              <a:t> Business Models</a:t>
            </a:r>
          </a:p>
          <a:p>
            <a:pPr eaLnBrk="0" hangingPunct="0"/>
            <a:r>
              <a:rPr kumimoji="0" lang="en-US" sz="1400" dirty="0" smtClean="0">
                <a:latin typeface="Arial" pitchFamily="34" charset="0"/>
                <a:cs typeface="Times New Roman" pitchFamily="18" charset="0"/>
              </a:rPr>
              <a:t>  </a:t>
            </a:r>
            <a:endParaRPr kumimoji="0" lang="en-US" sz="1400" dirty="0" smtClean="0">
              <a:latin typeface="Arial" pitchFamily="34" charset="0"/>
            </a:endParaRPr>
          </a:p>
          <a:p>
            <a:pPr eaLnBrk="0" hangingPunct="0"/>
            <a:r>
              <a:rPr kumimoji="0" lang="en-US" sz="1400" dirty="0" smtClean="0">
                <a:latin typeface="Arial" pitchFamily="34" charset="0"/>
                <a:cs typeface="Times New Roman" pitchFamily="18" charset="0"/>
              </a:rPr>
              <a:t>  </a:t>
            </a:r>
            <a:endParaRPr kumimoji="0" lang="en-US" sz="1400" dirty="0">
              <a:latin typeface="Arial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010400" y="3810000"/>
            <a:ext cx="22383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-Creativity/Ideation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-Resource Leveraging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-Networking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-Legal &amp; Ethical Insights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-Information Technology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-Venture Financing</a:t>
            </a:r>
            <a:endParaRPr kumimoji="0" lang="en-US" sz="1400" dirty="0">
              <a:latin typeface="Arial" pitchFamily="34" charset="0"/>
            </a:endParaRPr>
          </a:p>
          <a:p>
            <a:pPr eaLnBrk="0" hangingPunct="0"/>
            <a:r>
              <a:rPr kumimoji="0" lang="en-US" sz="1400" dirty="0">
                <a:latin typeface="Arial" pitchFamily="34" charset="0"/>
                <a:cs typeface="Times New Roman" pitchFamily="18" charset="0"/>
              </a:rPr>
              <a:t>-Outcomes Assessment</a:t>
            </a:r>
            <a:endParaRPr kumimoji="0" lang="en-US" sz="1400" dirty="0">
              <a:latin typeface="Arial" pitchFamily="34" charset="0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20574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6934200" y="2590800"/>
            <a:ext cx="1588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572000" y="2362200"/>
            <a:ext cx="1588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2057400" y="3676650"/>
            <a:ext cx="1588" cy="173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6934200" y="3641725"/>
            <a:ext cx="1588" cy="173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2057400" y="2574925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40005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4305300" algn="l"/>
              </a:tabLst>
            </a:pPr>
            <a:endParaRPr kumimoji="0" lang="en-US" sz="1800">
              <a:latin typeface="Arial" pitchFamily="34" charset="0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40005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kumimoji="0" lang="en-US" sz="1800">
              <a:latin typeface="Arial" pitchFamily="34" charset="0"/>
            </a:endParaRPr>
          </a:p>
        </p:txBody>
      </p:sp>
      <p:sp>
        <p:nvSpPr>
          <p:cNvPr id="20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nimBg="1"/>
      <p:bldP spid="27663" grpId="0" animBg="1"/>
      <p:bldP spid="27662" grpId="0" animBg="1"/>
      <p:bldP spid="27661" grpId="0"/>
      <p:bldP spid="27660" grpId="0"/>
      <p:bldP spid="27659" grpId="0"/>
      <p:bldP spid="276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685800"/>
          </a:xfrm>
        </p:spPr>
        <p:txBody>
          <a:bodyPr/>
          <a:lstStyle/>
          <a:p>
            <a:pPr algn="r"/>
            <a:r>
              <a:rPr lang="en-US" sz="3000" b="1" dirty="0">
                <a:solidFill>
                  <a:srgbClr val="FF6600"/>
                </a:solidFill>
              </a:rPr>
              <a:t>Undergrad Courses: </a:t>
            </a:r>
            <a:r>
              <a:rPr lang="en-US" sz="3000" b="1" dirty="0" smtClean="0">
                <a:solidFill>
                  <a:srgbClr val="FF6600"/>
                </a:solidFill>
              </a:rPr>
              <a:t> Serving </a:t>
            </a:r>
            <a:r>
              <a:rPr lang="en-US" sz="3000" b="1" dirty="0">
                <a:solidFill>
                  <a:srgbClr val="FF6600"/>
                </a:solidFill>
              </a:rPr>
              <a:t>a Campus:</a:t>
            </a:r>
            <a:r>
              <a:rPr lang="en-US" sz="3000" dirty="0" smtClean="0">
                <a:solidFill>
                  <a:srgbClr val="FF6600"/>
                </a:solidFill>
              </a:rPr>
              <a:t> </a:t>
            </a:r>
            <a:endParaRPr lang="en-US" sz="3000" dirty="0">
              <a:solidFill>
                <a:srgbClr val="FF6600"/>
              </a:solidFill>
            </a:endParaRPr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-76200" y="533400"/>
            <a:ext cx="8915400" cy="4572000"/>
          </a:xfrm>
        </p:spPr>
        <p:txBody>
          <a:bodyPr/>
          <a:lstStyle/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1010/1020: 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The Creative You 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2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sections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3020:  Business Plan Laboratory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2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sections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3023:  Introduction to Entrepreneurship (cornerstone) 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 smtClean="0"/>
              <a:t>14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sections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3033:  Women and Minority Entrepreneurship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1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section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3263:  Entrepreneurial Marketing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2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sections per year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)</a:t>
            </a:r>
          </a:p>
          <a:p>
            <a:pPr lvl="1">
              <a:buClr>
                <a:srgbClr val="FF6600"/>
              </a:buClr>
            </a:pPr>
            <a:r>
              <a:rPr lang="en-US" sz="1400" dirty="0"/>
              <a:t>EEE 3403:  Social Entrepreneurship </a:t>
            </a:r>
            <a:r>
              <a:rPr lang="en-US" sz="1400" dirty="0" smtClean="0"/>
              <a:t>(2 sections </a:t>
            </a:r>
            <a:r>
              <a:rPr lang="en-US" sz="1400" dirty="0"/>
              <a:t>per year</a:t>
            </a:r>
            <a:r>
              <a:rPr lang="en-US" sz="1400" dirty="0" smtClean="0"/>
              <a:t>)</a:t>
            </a:r>
            <a:endParaRPr lang="en-US" sz="14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3513:  Growing Small and Family Ventures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2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sections per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year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3663:  Imagination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5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sections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4043:  Entrepreneurship and the Arts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1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EEE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4010:  Special Topics in Entrepreneurship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4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sections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4113:  Dilemmas and Debates in Entrepreneurship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2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sections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4263:  Corporate Entrepreneurship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1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4313:  Emerging Enterprise Consulting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2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sections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4483:  Entrepreneurship and New Technologies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(1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4603:  Entrepreneurship Empowerment in South Africa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1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4610:  Entrepreneurship Practicum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4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sections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4513:  Strategic Entrepreneurial Management (capstone)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 smtClean="0"/>
              <a:t>5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sections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EEE 4653:  Venture Capital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(2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sections per year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)</a:t>
            </a:r>
          </a:p>
          <a:p>
            <a:pPr lvl="1">
              <a:buClr>
                <a:srgbClr val="FF6600"/>
              </a:buClr>
            </a:pPr>
            <a:r>
              <a:rPr lang="en-US" sz="1400" dirty="0" smtClean="0"/>
              <a:t>EEE 4823:  Green Entrepreneurship (1 section per year)</a:t>
            </a:r>
            <a:endParaRPr lang="en-US" sz="14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ECON 3010: Economics of Entrepreneurship and Innovation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 smtClean="0"/>
              <a:t>1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LSB 3010:  Business Law and Entrepreneurship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1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DHM 4453: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cs typeface="+mn-cs"/>
              </a:rPr>
              <a:t>Entrep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. &amp; Product  Develop</a:t>
            </a:r>
            <a:r>
              <a:rPr lang="en-US" sz="1400" dirty="0" smtClean="0"/>
              <a:t>ment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for Apparel &amp; Interiors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 smtClean="0"/>
              <a:t>1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section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MKT 4873: New Product Development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2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sections per year)</a:t>
            </a:r>
          </a:p>
          <a:p>
            <a:pPr lvl="1">
              <a:buClr>
                <a:srgbClr val="FF66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MKT 4500: Creative Marketing for Small Firms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sz="1400" dirty="0"/>
              <a:t>1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section per year)</a:t>
            </a:r>
          </a:p>
          <a:p>
            <a:endParaRPr lang="en-US" dirty="0"/>
          </a:p>
        </p:txBody>
      </p:sp>
      <p:sp>
        <p:nvSpPr>
          <p:cNvPr id="30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505200" y="6553200"/>
            <a:ext cx="5486400" cy="457200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4400" y="1371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advClick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91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FLOW of the Degree program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5181600"/>
          </a:xfrm>
        </p:spPr>
        <p:txBody>
          <a:bodyPr/>
          <a:lstStyle/>
          <a:p>
            <a:pPr>
              <a:buNone/>
            </a:pPr>
            <a:r>
              <a:rPr lang="en-US" sz="16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Core Required Courses:</a:t>
            </a:r>
          </a:p>
          <a:p>
            <a:pPr lvl="0"/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to Entrepreneurship  (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Cornerstone), Imagination, Entrepreneurial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Marketing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Entrepreneurial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Finance </a:t>
            </a:r>
          </a:p>
          <a:p>
            <a:pPr>
              <a:buNone/>
            </a:pP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6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Elective Courses:  </a:t>
            </a:r>
          </a:p>
          <a:p>
            <a:pPr lvl="0"/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Entrepreneurship and the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Arts, Business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Law and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Entrepreneurship, Creative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&amp;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Problems, Emerging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Enterprise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Consulting, Economics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Entrepreneurship and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Innovation, Green Entrepreneurship, Social Entrepreneurship, Women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Minority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Entrepreneurship, Dilemmas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Debates in Entrepreneurship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Growing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and Family Ventures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Corporate Entrepreneurship, New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Development, Creative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Marketing Strategies for Small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Business, Entrepreneurship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Practicum (1-6 credit hours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Entrepreneurship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New Technologies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Special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Topics in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Entrepreneurship,  Entrepreneurship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Empowerment in South Africa</a:t>
            </a:r>
          </a:p>
          <a:p>
            <a:pPr>
              <a:buNone/>
            </a:pP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6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The Capstone:</a:t>
            </a:r>
          </a:p>
          <a:p>
            <a:pPr lvl="0"/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Strategic  &amp; Entrepreneurial Management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sz="1800" dirty="0"/>
          </a:p>
        </p:txBody>
      </p:sp>
      <p:sp>
        <p:nvSpPr>
          <p:cNvPr id="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University-Wide Curriculum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229600" cy="510540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Entrepreneurship &amp; the </a:t>
            </a:r>
            <a:r>
              <a:rPr lang="en-US" sz="1800" dirty="0" smtClean="0">
                <a:solidFill>
                  <a:schemeClr val="tx1"/>
                </a:solidFill>
              </a:rPr>
              <a:t>Arts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Green </a:t>
            </a:r>
            <a:r>
              <a:rPr lang="en-US" sz="1800" dirty="0" smtClean="0">
                <a:solidFill>
                  <a:schemeClr val="tx1"/>
                </a:solidFill>
              </a:rPr>
              <a:t>Entrepreneurship </a:t>
            </a:r>
            <a:endParaRPr lang="en-US" sz="1800" dirty="0"/>
          </a:p>
          <a:p>
            <a:r>
              <a:rPr lang="en-US" sz="1800" dirty="0" smtClean="0">
                <a:solidFill>
                  <a:schemeClr val="tx1"/>
                </a:solidFill>
              </a:rPr>
              <a:t>Agricultural Sciences and Entrep</a:t>
            </a:r>
            <a:r>
              <a:rPr lang="en-US" sz="1800" dirty="0" smtClean="0"/>
              <a:t>reneurship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The Entrepreneurial </a:t>
            </a:r>
            <a:r>
              <a:rPr lang="en-US" sz="1800" dirty="0" smtClean="0">
                <a:solidFill>
                  <a:schemeClr val="tx1"/>
                </a:solidFill>
              </a:rPr>
              <a:t>Architect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Entrepreneurship in Engineering </a:t>
            </a:r>
          </a:p>
          <a:p>
            <a:r>
              <a:rPr lang="en-US" sz="1800" dirty="0">
                <a:solidFill>
                  <a:schemeClr val="tx1"/>
                </a:solidFill>
              </a:rPr>
              <a:t>Entrepreneurship in Health </a:t>
            </a:r>
            <a:r>
              <a:rPr lang="en-US" sz="1800" dirty="0" smtClean="0">
                <a:solidFill>
                  <a:schemeClr val="tx1"/>
                </a:solidFill>
              </a:rPr>
              <a:t>Sciences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Entrepreneurship &amp; </a:t>
            </a:r>
            <a:r>
              <a:rPr lang="en-US" sz="1800" dirty="0" smtClean="0">
                <a:solidFill>
                  <a:schemeClr val="tx1"/>
                </a:solidFill>
              </a:rPr>
              <a:t>Psychology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Entrepreneurship within </a:t>
            </a:r>
            <a:r>
              <a:rPr lang="en-US" sz="1800" dirty="0" smtClean="0">
                <a:solidFill>
                  <a:schemeClr val="tx1"/>
                </a:solidFill>
              </a:rPr>
              <a:t>Education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Entrepreneurship &amp; </a:t>
            </a:r>
            <a:r>
              <a:rPr lang="en-US" sz="1800" dirty="0" smtClean="0">
                <a:solidFill>
                  <a:schemeClr val="tx1"/>
                </a:solidFill>
              </a:rPr>
              <a:t>Geology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Entrepreneurship &amp; Veterinary </a:t>
            </a:r>
            <a:r>
              <a:rPr lang="en-US" sz="1800" dirty="0" smtClean="0">
                <a:solidFill>
                  <a:schemeClr val="tx1"/>
                </a:solidFill>
              </a:rPr>
              <a:t>Medicine Joint Degree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Auditing &amp; Entrepreneurship </a:t>
            </a:r>
            <a:r>
              <a:rPr lang="en-US" sz="1800" dirty="0" smtClean="0">
                <a:solidFill>
                  <a:schemeClr val="tx1"/>
                </a:solidFill>
              </a:rPr>
              <a:t>Specialization</a:t>
            </a:r>
            <a:endParaRPr lang="en-US" sz="1800" dirty="0" smtClean="0"/>
          </a:p>
          <a:p>
            <a:r>
              <a:rPr lang="en-US" sz="1800" dirty="0" smtClean="0">
                <a:solidFill>
                  <a:schemeClr val="tx1"/>
                </a:solidFill>
              </a:rPr>
              <a:t>Entrepreneurship and Military Science</a:t>
            </a:r>
          </a:p>
          <a:p>
            <a:r>
              <a:rPr lang="en-US" sz="1800" dirty="0" smtClean="0"/>
              <a:t>Entrepreneurship within Media &amp; Strategic Communications</a:t>
            </a:r>
          </a:p>
          <a:p>
            <a:r>
              <a:rPr lang="en-US" sz="1800" dirty="0" smtClean="0"/>
              <a:t>Entrepreneurship, Horticulture &amp; Landscape Architecture</a:t>
            </a:r>
          </a:p>
          <a:p>
            <a:r>
              <a:rPr lang="en-US" sz="1800" dirty="0" smtClean="0"/>
              <a:t>Sports Entrepreneurship</a:t>
            </a:r>
          </a:p>
          <a:p>
            <a:r>
              <a:rPr lang="en-US" sz="1800" dirty="0" smtClean="0"/>
              <a:t>Entrepreneurship  in the School of Applied Health &amp; Counseling Psychology</a:t>
            </a:r>
          </a:p>
          <a:p>
            <a:r>
              <a:rPr lang="en-US" sz="1800" dirty="0" smtClean="0"/>
              <a:t>Entrepreneurial Opportunity in Design, Housing and Merchandising 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0"/>
            <a:ext cx="1600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924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Deep Commitment </a:t>
            </a:r>
            <a:r>
              <a:rPr lang="en-US" sz="3200" b="1" dirty="0">
                <a:solidFill>
                  <a:srgbClr val="FF6600"/>
                </a:solidFill>
              </a:rPr>
              <a:t>to </a:t>
            </a:r>
            <a:r>
              <a:rPr lang="en-US" sz="3200" b="1" dirty="0" smtClean="0">
                <a:solidFill>
                  <a:srgbClr val="FF6600"/>
                </a:solidFill>
              </a:rPr>
              <a:t/>
            </a:r>
            <a:br>
              <a:rPr lang="en-US" sz="3200" b="1" dirty="0" smtClean="0">
                <a:solidFill>
                  <a:srgbClr val="FF6600"/>
                </a:solidFill>
              </a:rPr>
            </a:br>
            <a:r>
              <a:rPr lang="en-US" sz="3200" b="1" dirty="0" smtClean="0">
                <a:solidFill>
                  <a:srgbClr val="FF6600"/>
                </a:solidFill>
              </a:rPr>
              <a:t>Experiential </a:t>
            </a:r>
            <a:r>
              <a:rPr lang="en-US" sz="3200" b="1" dirty="0">
                <a:solidFill>
                  <a:srgbClr val="FF6600"/>
                </a:solidFill>
              </a:rPr>
              <a:t>Learning</a:t>
            </a:r>
            <a:r>
              <a:rPr lang="en-US" sz="3200" dirty="0">
                <a:solidFill>
                  <a:srgbClr val="FF6600"/>
                </a:solidFill>
              </a:rPr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/>
            </a:r>
            <a:br>
              <a:rPr lang="en-US" sz="3200" dirty="0" smtClean="0">
                <a:solidFill>
                  <a:srgbClr val="FF6600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667000"/>
            <a:ext cx="3810000" cy="4114800"/>
          </a:xfrm>
        </p:spPr>
        <p:txBody>
          <a:bodyPr/>
          <a:lstStyle/>
          <a:p>
            <a:pPr lvl="1">
              <a:buClr>
                <a:srgbClr val="FF6600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diaries</a:t>
            </a:r>
          </a:p>
          <a:p>
            <a:pPr lvl="1">
              <a:buClr>
                <a:srgbClr val="FF66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Cowboy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Hatchery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Clr>
                <a:srgbClr val="FF66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Simulations</a:t>
            </a:r>
          </a:p>
          <a:p>
            <a:pPr lvl="1">
              <a:buClr>
                <a:srgbClr val="FF66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Entrepreneurial audits</a:t>
            </a:r>
          </a:p>
          <a:p>
            <a:pPr lvl="1">
              <a:buClr>
                <a:srgbClr val="FF66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models</a:t>
            </a:r>
          </a:p>
          <a:p>
            <a:pPr lvl="1">
              <a:buClr>
                <a:srgbClr val="FF66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plans</a:t>
            </a:r>
          </a:p>
          <a:p>
            <a:pPr lvl="1">
              <a:buClr>
                <a:srgbClr val="FF6600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+mn-cs"/>
              </a:rPr>
              <a:t>Tech commercialization teams</a:t>
            </a:r>
          </a:p>
          <a:p>
            <a:pPr lvl="1">
              <a:buClr>
                <a:srgbClr val="FF6600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+mn-cs"/>
              </a:rPr>
              <a:t>Mini-cases and full cases</a:t>
            </a:r>
          </a:p>
          <a:p>
            <a:pPr lvl="1">
              <a:buClr>
                <a:srgbClr val="FF6600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+mn-cs"/>
              </a:rPr>
              <a:t>Role plays (VC’s, family firms, etc.)</a:t>
            </a:r>
          </a:p>
          <a:p>
            <a:pPr lvl="1">
              <a:buClr>
                <a:srgbClr val="FF6600"/>
              </a:buClr>
            </a:pP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191000" y="2667000"/>
            <a:ext cx="3810000" cy="4114800"/>
          </a:xfrm>
        </p:spPr>
        <p:txBody>
          <a:bodyPr/>
          <a:lstStyle/>
          <a:p>
            <a:pPr lvl="1">
              <a:buClr>
                <a:srgbClr val="FF6600"/>
              </a:buClr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+mn-cs"/>
              </a:rPr>
              <a:t>Consulting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projects</a:t>
            </a:r>
          </a:p>
          <a:p>
            <a:pPr lvl="1">
              <a:buClr>
                <a:srgbClr val="FF66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Marketing inventions</a:t>
            </a:r>
          </a:p>
          <a:p>
            <a:pPr lvl="1">
              <a:buClr>
                <a:srgbClr val="FF66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Creativity field experiences (e.g., the Lowe’s experience)</a:t>
            </a:r>
          </a:p>
          <a:p>
            <a:pPr lvl="1">
              <a:buClr>
                <a:srgbClr val="FF66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Entrepreneurs in the classroom</a:t>
            </a:r>
          </a:p>
          <a:p>
            <a:pPr lvl="1">
              <a:buClr>
                <a:srgbClr val="FF66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Interviews of E’s</a:t>
            </a:r>
          </a:p>
          <a:p>
            <a:pPr lvl="1">
              <a:buClr>
                <a:srgbClr val="FF66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Internships</a:t>
            </a:r>
          </a:p>
          <a:p>
            <a:pPr lvl="1">
              <a:buClr>
                <a:srgbClr val="FF66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Mentorships and job shadowing</a:t>
            </a:r>
          </a:p>
          <a:p>
            <a:pPr lvl="1">
              <a:buClr>
                <a:srgbClr val="FF660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Social entrepreneurship projects in the community</a:t>
            </a:r>
          </a:p>
          <a:p>
            <a:pPr lvl="1">
              <a:lnSpc>
                <a:spcPct val="90000"/>
              </a:lnSpc>
              <a:buClr>
                <a:srgbClr val="FF6600"/>
              </a:buClr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43738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An experiential component in </a:t>
            </a:r>
            <a:r>
              <a:rPr lang="en-US" sz="2400" u="sng" dirty="0" smtClean="0"/>
              <a:t>every</a:t>
            </a:r>
            <a:r>
              <a:rPr lang="en-US" sz="2400" dirty="0" smtClean="0"/>
              <a:t> course</a:t>
            </a:r>
          </a:p>
          <a:p>
            <a:pPr>
              <a:buFont typeface="Wingdings" pitchFamily="2" charset="2"/>
              <a:buChar char="ü"/>
            </a:pP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The Portfolio Approach</a:t>
            </a:r>
            <a:endParaRPr lang="en-US" sz="2400" dirty="0"/>
          </a:p>
        </p:txBody>
      </p:sp>
      <p:pic>
        <p:nvPicPr>
          <p:cNvPr id="13" name="Picture 3" descr="C:\Documents and Settings\mhm\Local Settings\Temporary Internet Files\Content.IE5\IWB4JYOQ\MPj038770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91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Student Support Programs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0" y="1600200"/>
            <a:ext cx="8305800" cy="4267200"/>
          </a:xfrm>
        </p:spPr>
        <p:txBody>
          <a:bodyPr/>
          <a:lstStyle/>
          <a:p>
            <a:r>
              <a:rPr lang="en-US" sz="2400" dirty="0" smtClean="0"/>
              <a:t>Cowboy Idea Hatchery</a:t>
            </a:r>
          </a:p>
          <a:p>
            <a:r>
              <a:rPr lang="en-US" sz="2400" dirty="0" smtClean="0"/>
              <a:t>Creativity, Innovation and Entrepreneurship Scholars Program</a:t>
            </a:r>
          </a:p>
          <a:p>
            <a:r>
              <a:rPr lang="en-US" sz="2400" dirty="0" smtClean="0"/>
              <a:t>Entrepreneur-in-Residence</a:t>
            </a:r>
          </a:p>
          <a:p>
            <a:r>
              <a:rPr lang="en-US" sz="2400" dirty="0" smtClean="0"/>
              <a:t>Business Plan Laboratory</a:t>
            </a:r>
          </a:p>
          <a:p>
            <a:r>
              <a:rPr lang="en-US" sz="2400" dirty="0" smtClean="0"/>
              <a:t>Cowboy Entrepreneurial Mentors</a:t>
            </a:r>
          </a:p>
          <a:p>
            <a:r>
              <a:rPr lang="en-US" sz="2400" dirty="0" smtClean="0"/>
              <a:t>The ‘E’ Club</a:t>
            </a:r>
          </a:p>
          <a:p>
            <a:r>
              <a:rPr lang="en-US" sz="2400" dirty="0" err="1" smtClean="0"/>
              <a:t>Riata</a:t>
            </a:r>
            <a:r>
              <a:rPr lang="en-US" sz="2400" dirty="0" smtClean="0"/>
              <a:t> Entrepreneurial Internship Program</a:t>
            </a:r>
          </a:p>
          <a:p>
            <a:r>
              <a:rPr lang="en-US" sz="2400" dirty="0" smtClean="0"/>
              <a:t>National Competitions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5486400" cy="457200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7637463" y="4419600"/>
          <a:ext cx="1506537" cy="1752600"/>
        </p:xfrm>
        <a:graphic>
          <a:graphicData uri="http://schemas.openxmlformats.org/presentationml/2006/ole">
            <p:oleObj spid="_x0000_s101384" r:id="rId4" imgW="4704762" imgH="5477640" progId="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6781800" cy="1143000"/>
          </a:xfrm>
        </p:spPr>
        <p:txBody>
          <a:bodyPr/>
          <a:lstStyle/>
          <a:p>
            <a:pPr algn="r"/>
            <a:r>
              <a:rPr lang="en-US" sz="3200" b="1" dirty="0" smtClean="0">
                <a:solidFill>
                  <a:srgbClr val="FF6600"/>
                </a:solidFill>
              </a:rPr>
              <a:t>Creativity, Innovation &amp; Entrepreneurship dormitory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 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743200" y="1676400"/>
            <a:ext cx="6324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FF6600"/>
                </a:solidFill>
              </a:rPr>
              <a:t>Retrofit </a:t>
            </a:r>
            <a:r>
              <a:rPr lang="en-US" sz="1800" dirty="0"/>
              <a:t>of </a:t>
            </a:r>
            <a:r>
              <a:rPr lang="en-US" sz="1800" dirty="0" smtClean="0"/>
              <a:t>Booker Residence </a:t>
            </a:r>
            <a:r>
              <a:rPr lang="en-US" sz="1800" dirty="0"/>
              <a:t>Hall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FF6600"/>
                </a:solidFill>
              </a:rPr>
              <a:t>3 </a:t>
            </a:r>
            <a:r>
              <a:rPr lang="en-US" sz="2000" b="1" dirty="0">
                <a:solidFill>
                  <a:srgbClr val="FF6600"/>
                </a:solidFill>
              </a:rPr>
              <a:t>credit course </a:t>
            </a:r>
            <a:r>
              <a:rPr lang="en-US" sz="2000" b="1" dirty="0"/>
              <a:t>in dorm</a:t>
            </a:r>
            <a:r>
              <a:rPr lang="en-US" sz="2000" dirty="0"/>
              <a:t> </a:t>
            </a:r>
            <a:r>
              <a:rPr lang="en-US" sz="1800" dirty="0" smtClean="0"/>
              <a:t>(“The Creative You”)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6600"/>
                </a:solidFill>
              </a:rPr>
              <a:t>Dedication</a:t>
            </a:r>
            <a:r>
              <a:rPr lang="en-US" sz="1800" dirty="0"/>
              <a:t> of at least 10 hours per week to CIE activities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6600"/>
                </a:solidFill>
              </a:rPr>
              <a:t>Mentoring Sessions, Jam Sessions, Ideation Programs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6600"/>
                </a:solidFill>
              </a:rPr>
              <a:t>The</a:t>
            </a:r>
            <a:r>
              <a:rPr lang="en-US" sz="2000" dirty="0">
                <a:solidFill>
                  <a:srgbClr val="FF6600"/>
                </a:solidFill>
              </a:rPr>
              <a:t> “</a:t>
            </a:r>
            <a:r>
              <a:rPr lang="en-US" sz="2000" b="1" dirty="0">
                <a:solidFill>
                  <a:srgbClr val="FF6600"/>
                </a:solidFill>
              </a:rPr>
              <a:t>Provocateur Series</a:t>
            </a:r>
            <a:r>
              <a:rPr lang="en-US" sz="2000" dirty="0">
                <a:solidFill>
                  <a:srgbClr val="FF6600"/>
                </a:solidFill>
              </a:rPr>
              <a:t>” </a:t>
            </a:r>
            <a:r>
              <a:rPr lang="en-US" sz="2000" dirty="0"/>
              <a:t>- </a:t>
            </a:r>
            <a:r>
              <a:rPr lang="en-US" sz="1800" dirty="0"/>
              <a:t>regularly scheduled discussions of innovation and entrepreneurship with faculty representing different disciplines on campus 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6600"/>
                </a:solidFill>
              </a:rPr>
              <a:t>Social Entrepreneurship Project</a:t>
            </a: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1800" dirty="0"/>
              <a:t>Working with </a:t>
            </a:r>
            <a:r>
              <a:rPr lang="en-US" sz="1800" dirty="0" smtClean="0"/>
              <a:t>an inner city high school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6600"/>
                </a:solidFill>
              </a:rPr>
              <a:t>E Movie Nights, Outings &amp; Social Events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6600"/>
                </a:solidFill>
              </a:rPr>
              <a:t>Web-based learning</a:t>
            </a:r>
            <a:r>
              <a:rPr lang="en-US" sz="1800" dirty="0">
                <a:solidFill>
                  <a:srgbClr val="FF6600"/>
                </a:solidFill>
              </a:rPr>
              <a:t> </a:t>
            </a:r>
            <a:r>
              <a:rPr lang="en-US" sz="2000" b="1" dirty="0">
                <a:solidFill>
                  <a:srgbClr val="FF6600"/>
                </a:solidFill>
              </a:rPr>
              <a:t>Experiences</a:t>
            </a:r>
            <a:r>
              <a:rPr lang="en-US" sz="1800" dirty="0">
                <a:solidFill>
                  <a:srgbClr val="FF6600"/>
                </a:solidFill>
              </a:rPr>
              <a:t> </a:t>
            </a:r>
            <a:r>
              <a:rPr lang="en-US" sz="1800" dirty="0"/>
              <a:t>through ongoing Blackboard </a:t>
            </a:r>
            <a:r>
              <a:rPr lang="en-US" sz="1800" dirty="0" smtClean="0"/>
              <a:t>(D2L) discussion </a:t>
            </a:r>
            <a:r>
              <a:rPr lang="en-US" sz="1800" dirty="0"/>
              <a:t>groups 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0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5486400" cy="457200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259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2" grpId="0"/>
      <p:bldP spid="143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153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OTHER University – Wide Outreach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r>
              <a:rPr lang="en-US" sz="2400" dirty="0" err="1" smtClean="0"/>
              <a:t>Riata</a:t>
            </a:r>
            <a:r>
              <a:rPr lang="en-US" sz="2400" dirty="0" smtClean="0"/>
              <a:t> Faculty Fellows</a:t>
            </a:r>
          </a:p>
          <a:p>
            <a:r>
              <a:rPr lang="en-US" sz="2400" dirty="0" smtClean="0"/>
              <a:t>Technology Entrepreneurship Initiative</a:t>
            </a:r>
          </a:p>
          <a:p>
            <a:r>
              <a:rPr lang="en-US" sz="2400" dirty="0" err="1" smtClean="0"/>
              <a:t>Riata</a:t>
            </a:r>
            <a:r>
              <a:rPr lang="en-US" sz="2400" dirty="0" smtClean="0"/>
              <a:t> Business Plan Competition ($40,000)</a:t>
            </a:r>
          </a:p>
          <a:p>
            <a:r>
              <a:rPr lang="en-US" sz="2400" dirty="0" smtClean="0"/>
              <a:t>Elevator Pitch Competition</a:t>
            </a:r>
          </a:p>
          <a:p>
            <a:r>
              <a:rPr lang="en-US" sz="2400" dirty="0" smtClean="0"/>
              <a:t>Institute for Creativity and Innovation</a:t>
            </a:r>
          </a:p>
          <a:p>
            <a:r>
              <a:rPr lang="en-US" sz="2400" dirty="0" smtClean="0"/>
              <a:t>Creativity Festival</a:t>
            </a:r>
          </a:p>
          <a:p>
            <a:r>
              <a:rPr lang="en-US" sz="2400" dirty="0" smtClean="0"/>
              <a:t>Distinguished Lecture Series</a:t>
            </a:r>
          </a:p>
          <a:p>
            <a:r>
              <a:rPr lang="en-US" sz="2400" dirty="0" smtClean="0"/>
              <a:t>Student Entrepreneur of the Year</a:t>
            </a:r>
            <a:endParaRPr lang="en-US" sz="2400" dirty="0"/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5486400" cy="457200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495800"/>
            <a:ext cx="18335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78192650"/>
              </p:ext>
            </p:extLst>
          </p:nvPr>
        </p:nvGraphicFramePr>
        <p:xfrm>
          <a:off x="7162800" y="1295400"/>
          <a:ext cx="1652588" cy="1676400"/>
        </p:xfrm>
        <a:graphic>
          <a:graphicData uri="http://schemas.openxmlformats.org/presentationml/2006/ole">
            <p:oleObj spid="_x0000_s17419" r:id="rId4" imgW="3428571" imgH="3476190" progId="">
              <p:embed/>
            </p:oleObj>
          </a:graphicData>
        </a:graphic>
      </p:graphicFrame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</a:rPr>
              <a:t>Community Engagement </a:t>
            </a:r>
            <a:r>
              <a:rPr lang="en-US" sz="3200" b="1" dirty="0" smtClean="0">
                <a:solidFill>
                  <a:srgbClr val="FF6600"/>
                </a:solidFill>
              </a:rPr>
              <a:t>with Impact</a:t>
            </a:r>
            <a:r>
              <a:rPr lang="en-US" sz="3200" dirty="0" smtClean="0">
                <a:solidFill>
                  <a:srgbClr val="FF6600"/>
                </a:solidFill>
              </a:rPr>
              <a:t> 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9067800" cy="42672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Cowboy Entrepreneurs Network</a:t>
            </a:r>
          </a:p>
          <a:p>
            <a:pPr>
              <a:buNone/>
            </a:pPr>
            <a:r>
              <a:rPr lang="en-US" sz="1400" dirty="0" smtClean="0"/>
              <a:t>	Over 2500 entrepreneurs connected to the OSU Entrepreneurship Program</a:t>
            </a:r>
          </a:p>
          <a:p>
            <a:pPr>
              <a:buNone/>
            </a:pPr>
            <a:endParaRPr lang="en-US" sz="1400" b="1" dirty="0" smtClean="0"/>
          </a:p>
          <a:p>
            <a:endParaRPr lang="en-US" sz="1400" b="1" dirty="0" smtClean="0">
              <a:solidFill>
                <a:srgbClr val="FF6600"/>
              </a:solidFill>
            </a:endParaRPr>
          </a:p>
          <a:p>
            <a:r>
              <a:rPr lang="en-US" sz="2000" b="1" dirty="0" smtClean="0">
                <a:solidFill>
                  <a:srgbClr val="FF6600"/>
                </a:solidFill>
              </a:rPr>
              <a:t>Cowboy Entrepreneur's </a:t>
            </a:r>
            <a:r>
              <a:rPr lang="en-US" sz="2000" b="1" dirty="0" err="1" smtClean="0">
                <a:solidFill>
                  <a:srgbClr val="FF6600"/>
                </a:solidFill>
              </a:rPr>
              <a:t>Bootcamps</a:t>
            </a:r>
            <a:endParaRPr lang="en-US" sz="2000" b="1" dirty="0">
              <a:solidFill>
                <a:srgbClr val="FF6600"/>
              </a:solidFill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/>
              <a:t>	A series of modules tailored to assist both entrepreneurs and aspiring entrepreneurs </a:t>
            </a:r>
            <a:r>
              <a:rPr lang="en-US" sz="1600" dirty="0" smtClean="0"/>
              <a:t>from</a:t>
            </a:r>
            <a:endParaRPr lang="en-US" sz="1600" dirty="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/>
              <a:t>	</a:t>
            </a:r>
            <a:r>
              <a:rPr lang="en-US" sz="1600" dirty="0" smtClean="0"/>
              <a:t>Oklahoma;  We hold one urban and one rural </a:t>
            </a:r>
            <a:r>
              <a:rPr lang="en-US" sz="1600" dirty="0" err="1" smtClean="0"/>
              <a:t>bootcamp</a:t>
            </a:r>
            <a:r>
              <a:rPr lang="en-US" sz="1600" dirty="0" smtClean="0"/>
              <a:t> each year</a:t>
            </a:r>
            <a:endParaRPr lang="en-US" sz="1600" dirty="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sz="1400" dirty="0"/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1200" dirty="0"/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1200" dirty="0"/>
          </a:p>
          <a:p>
            <a:r>
              <a:rPr lang="en-US" sz="2000" b="1" dirty="0" smtClean="0">
                <a:solidFill>
                  <a:srgbClr val="FF6600"/>
                </a:solidFill>
              </a:rPr>
              <a:t>Professional Development Seminars and Public Talks</a:t>
            </a:r>
          </a:p>
          <a:p>
            <a:pPr>
              <a:buNone/>
            </a:pPr>
            <a:r>
              <a:rPr lang="en-US" sz="1400" dirty="0" smtClean="0"/>
              <a:t>	Sample programs include Rethinking Marketing: An Entrepreneurial Perspective  and Entrepreneurship in Established Firms: The Organizational Revolution;  Over twenty talks across Oklahoma each year</a:t>
            </a:r>
            <a:endParaRPr lang="en-US" sz="1400"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5486400" cy="457200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</a:rPr>
              <a:t>Community Engagement:  A FOCUS on Women And Minorities 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Disabled Veterans Entrepreneurship Program</a:t>
            </a:r>
          </a:p>
          <a:p>
            <a:pPr>
              <a:buNone/>
            </a:pPr>
            <a:r>
              <a:rPr lang="en-US" sz="1600" dirty="0" smtClean="0"/>
              <a:t>	Forty-five disabled vets from across the nation attend three stage program at no cost</a:t>
            </a:r>
          </a:p>
          <a:p>
            <a:pPr>
              <a:buNone/>
            </a:pPr>
            <a:endParaRPr lang="en-US" sz="1600" dirty="0" smtClean="0"/>
          </a:p>
          <a:p>
            <a:pPr>
              <a:lnSpc>
                <a:spcPct val="75000"/>
              </a:lnSpc>
            </a:pPr>
            <a:r>
              <a:rPr lang="en-US" sz="2400" b="1" dirty="0" smtClean="0">
                <a:solidFill>
                  <a:srgbClr val="FF6600"/>
                </a:solidFill>
              </a:rPr>
              <a:t>East Central High School Partnership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     </a:t>
            </a:r>
            <a:r>
              <a:rPr lang="en-US" sz="1600" dirty="0" smtClean="0"/>
              <a:t>Comprehensive program to help challenged inner city school in Tulsa        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become an entrepreneurship magnet school</a:t>
            </a:r>
            <a:endParaRPr lang="en-US" sz="1600" dirty="0" smtClean="0">
              <a:solidFill>
                <a:srgbClr val="FF6600"/>
              </a:solidFill>
            </a:endParaRPr>
          </a:p>
          <a:p>
            <a:pPr>
              <a:lnSpc>
                <a:spcPct val="75000"/>
              </a:lnSpc>
            </a:pPr>
            <a:endParaRPr lang="en-US" sz="2400" b="1" dirty="0">
              <a:solidFill>
                <a:srgbClr val="FF66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2400" b="1" dirty="0" smtClean="0">
                <a:solidFill>
                  <a:srgbClr val="FF6600"/>
                </a:solidFill>
              </a:rPr>
              <a:t>Women Entrepreneurs Inspire </a:t>
            </a:r>
            <a:r>
              <a:rPr lang="en-US" sz="2400" b="1" dirty="0" err="1" smtClean="0">
                <a:solidFill>
                  <a:srgbClr val="FF6600"/>
                </a:solidFill>
              </a:rPr>
              <a:t>Symposiuim</a:t>
            </a:r>
            <a:endParaRPr lang="en-US" sz="2400" b="1" dirty="0" smtClean="0"/>
          </a:p>
          <a:p>
            <a:pPr>
              <a:lnSpc>
                <a:spcPct val="75000"/>
              </a:lnSpc>
              <a:buNone/>
            </a:pPr>
            <a:r>
              <a:rPr lang="en-US" sz="2400" dirty="0" smtClean="0"/>
              <a:t>	</a:t>
            </a:r>
            <a:r>
              <a:rPr lang="en-US" sz="1600" dirty="0" smtClean="0"/>
              <a:t>Program developed to foster the pursuit of entrepreneurial opportunities by women from all walks of life</a:t>
            </a:r>
          </a:p>
          <a:p>
            <a:pPr>
              <a:lnSpc>
                <a:spcPct val="75000"/>
              </a:lnSpc>
              <a:buNone/>
            </a:pPr>
            <a:endParaRPr lang="en-US" sz="1600" dirty="0"/>
          </a:p>
          <a:p>
            <a:r>
              <a:rPr lang="en-US" sz="2400" b="1" dirty="0" smtClean="0">
                <a:solidFill>
                  <a:srgbClr val="FF6600"/>
                </a:solidFill>
              </a:rPr>
              <a:t>Native American Entrepreneurship Academy</a:t>
            </a:r>
          </a:p>
          <a:p>
            <a:pPr>
              <a:buNone/>
            </a:pPr>
            <a:r>
              <a:rPr lang="en-US" sz="1600" dirty="0" smtClean="0"/>
              <a:t>	A portfolio of programs to serve Oklahoma’s 50+ tribal nations</a:t>
            </a:r>
          </a:p>
          <a:p>
            <a:pPr>
              <a:buNone/>
            </a:pPr>
            <a:endParaRPr lang="en-US" sz="1600" b="1" dirty="0" smtClean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5486400" cy="457200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5486400" cy="10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FF6600"/>
                </a:solidFill>
              </a:rPr>
              <a:t>Agenda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219200"/>
            <a:ext cx="5410200" cy="50292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/>
              <a:t>Program Model and Philosophy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/>
              <a:t>Overall </a:t>
            </a:r>
            <a:r>
              <a:rPr lang="en-US" sz="2000" dirty="0" smtClean="0"/>
              <a:t>Structure</a:t>
            </a:r>
            <a:endParaRPr lang="en-US" sz="2000" dirty="0"/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 smtClean="0"/>
              <a:t>Our Competency-based Approach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 smtClean="0"/>
              <a:t>Academic </a:t>
            </a:r>
            <a:r>
              <a:rPr lang="en-US" sz="2000" dirty="0"/>
              <a:t>Programs and </a:t>
            </a:r>
            <a:r>
              <a:rPr lang="en-US" sz="2000" dirty="0" smtClean="0"/>
              <a:t>Core Curriculum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 smtClean="0"/>
              <a:t>University-wide Curriculum</a:t>
            </a:r>
            <a:endParaRPr lang="en-US" sz="2000" dirty="0"/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 smtClean="0"/>
              <a:t>Experiential Learning Portfolio</a:t>
            </a:r>
            <a:endParaRPr lang="en-US" sz="2000" dirty="0"/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 smtClean="0"/>
              <a:t>Student Support Programs</a:t>
            </a:r>
            <a:endParaRPr lang="en-US" sz="2000" dirty="0"/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 smtClean="0"/>
              <a:t>Community </a:t>
            </a:r>
            <a:r>
              <a:rPr lang="en-US" sz="2000" dirty="0"/>
              <a:t>Engagement that Matters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/>
              <a:t>Outreach to the Discipline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/>
              <a:t>Research with </a:t>
            </a:r>
            <a:r>
              <a:rPr lang="en-US" sz="2000" dirty="0" smtClean="0"/>
              <a:t>Impact 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 smtClean="0"/>
              <a:t>Measuring Results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 smtClean="0"/>
              <a:t>Innovation Summary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 smtClean="0"/>
              <a:t>Sustainability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 smtClean="0"/>
              <a:t>Transferability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2000" dirty="0" smtClean="0"/>
              <a:t>The </a:t>
            </a:r>
            <a:r>
              <a:rPr lang="en-US" sz="2000" dirty="0"/>
              <a:t>Team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153400" cy="762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6600"/>
                </a:solidFill>
              </a:rPr>
              <a:t>Outreach to the Discipline 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419600"/>
          </a:xfrm>
        </p:spPr>
        <p:txBody>
          <a:bodyPr/>
          <a:lstStyle/>
          <a:p>
            <a:r>
              <a:rPr lang="en-US" sz="2000" b="1" dirty="0">
                <a:solidFill>
                  <a:srgbClr val="FF6600"/>
                </a:solidFill>
              </a:rPr>
              <a:t>The Experiential Classroom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/>
              <a:t>	Highly successful faculty development initiative that </a:t>
            </a:r>
            <a:r>
              <a:rPr lang="en-US" sz="1800" dirty="0" smtClean="0"/>
              <a:t>attracts 75 </a:t>
            </a:r>
            <a:r>
              <a:rPr lang="en-US" sz="1800" dirty="0"/>
              <a:t>faculty delegates from around the country </a:t>
            </a:r>
            <a:r>
              <a:rPr lang="en-US" sz="1800" dirty="0" smtClean="0"/>
              <a:t>each </a:t>
            </a:r>
            <a:r>
              <a:rPr lang="en-US" sz="1800" dirty="0"/>
              <a:t>Fall</a:t>
            </a:r>
            <a:r>
              <a:rPr lang="en-US" sz="2000" dirty="0"/>
              <a:t> </a:t>
            </a:r>
          </a:p>
          <a:p>
            <a:endParaRPr lang="en-US" sz="1200" b="1" dirty="0" smtClean="0"/>
          </a:p>
          <a:p>
            <a:r>
              <a:rPr lang="en-US" sz="2000" b="1" dirty="0" smtClean="0">
                <a:solidFill>
                  <a:srgbClr val="FF6600"/>
                </a:solidFill>
              </a:rPr>
              <a:t>Program </a:t>
            </a:r>
            <a:r>
              <a:rPr lang="en-US" sz="2000" b="1" dirty="0">
                <a:solidFill>
                  <a:srgbClr val="FF6600"/>
                </a:solidFill>
              </a:rPr>
              <a:t>Development Assistance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/>
              <a:t>	Worked with </a:t>
            </a:r>
            <a:r>
              <a:rPr lang="en-US" sz="1800" dirty="0" smtClean="0"/>
              <a:t>San Diego State, Iowa State, Miami U., Ohio Northern U. Drake </a:t>
            </a:r>
            <a:r>
              <a:rPr lang="en-US" sz="1800" dirty="0"/>
              <a:t>U., </a:t>
            </a:r>
            <a:r>
              <a:rPr lang="en-US" sz="1800" dirty="0" smtClean="0"/>
              <a:t>Davenport U., Millersville U., St. Petersburg University (Russia), the coordinating </a:t>
            </a:r>
            <a:r>
              <a:rPr lang="en-US" sz="1800" dirty="0"/>
              <a:t>group for the HBCU’s, among others in past year</a:t>
            </a:r>
          </a:p>
          <a:p>
            <a:endParaRPr lang="en-US" sz="1200" b="1" dirty="0" smtClean="0"/>
          </a:p>
          <a:p>
            <a:r>
              <a:rPr lang="en-US" sz="2000" b="1" dirty="0" smtClean="0">
                <a:solidFill>
                  <a:srgbClr val="FF6600"/>
                </a:solidFill>
              </a:rPr>
              <a:t>USASBE ‘Program Assessment’ site</a:t>
            </a:r>
          </a:p>
          <a:p>
            <a:endParaRPr lang="en-US" sz="1200" b="1" dirty="0" smtClean="0">
              <a:solidFill>
                <a:srgbClr val="FF6600"/>
              </a:solidFill>
            </a:endParaRPr>
          </a:p>
          <a:p>
            <a:r>
              <a:rPr lang="en-US" sz="2000" b="1" dirty="0" smtClean="0">
                <a:solidFill>
                  <a:srgbClr val="FF6600"/>
                </a:solidFill>
              </a:rPr>
              <a:t>NCIIA Collaboration to help engineering schools </a:t>
            </a:r>
          </a:p>
          <a:p>
            <a:endParaRPr lang="en-US" sz="1200" b="1" dirty="0" smtClean="0"/>
          </a:p>
          <a:p>
            <a:r>
              <a:rPr lang="en-US" sz="2000" b="1" dirty="0" smtClean="0">
                <a:solidFill>
                  <a:srgbClr val="FF6600"/>
                </a:solidFill>
              </a:rPr>
              <a:t>Officer </a:t>
            </a:r>
            <a:r>
              <a:rPr lang="en-US" sz="2000" b="1" dirty="0">
                <a:solidFill>
                  <a:srgbClr val="FF6600"/>
                </a:solidFill>
              </a:rPr>
              <a:t>and board positions, committees, review </a:t>
            </a:r>
            <a:r>
              <a:rPr lang="en-US" sz="2000" b="1" dirty="0" smtClean="0">
                <a:solidFill>
                  <a:srgbClr val="FF6600"/>
                </a:solidFill>
              </a:rPr>
              <a:t>boards, editorships</a:t>
            </a:r>
          </a:p>
          <a:p>
            <a:endParaRPr lang="en-US" sz="1200" b="1" dirty="0"/>
          </a:p>
          <a:p>
            <a:r>
              <a:rPr lang="en-US" sz="2000" b="1" dirty="0" smtClean="0">
                <a:solidFill>
                  <a:srgbClr val="FF6600"/>
                </a:solidFill>
              </a:rPr>
              <a:t>Invited research presentations at universities</a:t>
            </a:r>
            <a:endParaRPr lang="en-US" sz="2000" b="1" dirty="0">
              <a:solidFill>
                <a:srgbClr val="FF6600"/>
              </a:solidFill>
            </a:endParaRPr>
          </a:p>
          <a:p>
            <a:endParaRPr lang="en-US" sz="1200" b="1" dirty="0" smtClean="0"/>
          </a:p>
        </p:txBody>
      </p:sp>
      <p:sp>
        <p:nvSpPr>
          <p:cNvPr id="10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153400" cy="990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International Outreach</a:t>
            </a:r>
            <a:endParaRPr lang="en-US" sz="3200" b="1" dirty="0">
              <a:solidFill>
                <a:srgbClr val="FF6600"/>
              </a:solidFill>
            </a:endParaRP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315200" y="1143000"/>
          <a:ext cx="1614488" cy="1752600"/>
        </p:xfrm>
        <a:graphic>
          <a:graphicData uri="http://schemas.openxmlformats.org/presentationml/2006/ole">
            <p:oleObj spid="_x0000_s18443" r:id="rId4" imgW="2180952" imgH="2333333" progId="">
              <p:embed/>
            </p:oleObj>
          </a:graphicData>
        </a:graphic>
      </p:graphicFrame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4196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EESA</a:t>
            </a:r>
            <a:endParaRPr lang="en-US" sz="2000" b="1" dirty="0">
              <a:solidFill>
                <a:srgbClr val="FF660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/>
              <a:t>	</a:t>
            </a:r>
            <a:r>
              <a:rPr lang="en-US" sz="1800" dirty="0" smtClean="0"/>
              <a:t>Twenty-five students and three faculty work for 6 weeks with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      historically disadvantaged entrepreneurs in the townships</a:t>
            </a:r>
            <a:endParaRPr lang="en-US" sz="2000" dirty="0"/>
          </a:p>
          <a:p>
            <a:endParaRPr lang="en-US" sz="1200" b="1" dirty="0" smtClean="0"/>
          </a:p>
          <a:p>
            <a:r>
              <a:rPr lang="en-US" sz="2000" b="1" dirty="0" smtClean="0">
                <a:solidFill>
                  <a:srgbClr val="FF6600"/>
                </a:solidFill>
              </a:rPr>
              <a:t>Dynamic Classroom Russia</a:t>
            </a:r>
          </a:p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1800" dirty="0" smtClean="0"/>
              <a:t>A version of our highly successful Experiential Classroom taught in Russia</a:t>
            </a:r>
          </a:p>
          <a:p>
            <a:pPr>
              <a:buNone/>
            </a:pPr>
            <a:endParaRPr lang="en-US" sz="1800" dirty="0"/>
          </a:p>
          <a:p>
            <a:r>
              <a:rPr lang="en-US" sz="2000" b="1" dirty="0" smtClean="0">
                <a:solidFill>
                  <a:srgbClr val="FF6600"/>
                </a:solidFill>
              </a:rPr>
              <a:t>International Health Entrepreneurship Conference </a:t>
            </a:r>
          </a:p>
          <a:p>
            <a:pPr>
              <a:buNone/>
            </a:pPr>
            <a:r>
              <a:rPr lang="en-US" sz="2000" dirty="0" smtClean="0"/>
              <a:t>	Pioneering in this critical emerging field; partnering with USASBE</a:t>
            </a:r>
            <a:endParaRPr lang="en-US" sz="2000" b="1" dirty="0" smtClean="0">
              <a:solidFill>
                <a:srgbClr val="FF6600"/>
              </a:solidFill>
            </a:endParaRPr>
          </a:p>
          <a:p>
            <a:endParaRPr lang="en-US" sz="1200" b="1" dirty="0" smtClean="0">
              <a:solidFill>
                <a:srgbClr val="FF6600"/>
              </a:solidFill>
            </a:endParaRPr>
          </a:p>
          <a:p>
            <a:r>
              <a:rPr lang="en-US" sz="2000" b="1" dirty="0" err="1" smtClean="0">
                <a:solidFill>
                  <a:srgbClr val="FF6600"/>
                </a:solidFill>
              </a:rPr>
              <a:t>Accel</a:t>
            </a:r>
            <a:r>
              <a:rPr lang="en-US" sz="2000" b="1" dirty="0" smtClean="0">
                <a:solidFill>
                  <a:srgbClr val="FF6600"/>
                </a:solidFill>
              </a:rPr>
              <a:t> REE Latin America</a:t>
            </a:r>
          </a:p>
          <a:p>
            <a:pPr>
              <a:buNone/>
            </a:pPr>
            <a:r>
              <a:rPr lang="en-US" sz="1800" dirty="0" smtClean="0"/>
              <a:t>	Support for Peru offering of Roundtable for Entrepreneurship Educators</a:t>
            </a:r>
          </a:p>
          <a:p>
            <a:pPr>
              <a:buNone/>
            </a:pPr>
            <a:endParaRPr lang="en-US" sz="1200" dirty="0"/>
          </a:p>
          <a:p>
            <a:r>
              <a:rPr lang="en-US" sz="2000" b="1" dirty="0" smtClean="0">
                <a:solidFill>
                  <a:srgbClr val="FF6600"/>
                </a:solidFill>
              </a:rPr>
              <a:t>Faculty mentoring and assistance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6600"/>
                </a:solidFill>
              </a:rPr>
              <a:t>	</a:t>
            </a:r>
            <a:r>
              <a:rPr lang="en-US" sz="1800" dirty="0" smtClean="0"/>
              <a:t>helping programs in a number of countries (South Africa, Kenya, Russia, Pakistan)</a:t>
            </a:r>
            <a:endParaRPr lang="en-US" sz="1800" dirty="0"/>
          </a:p>
          <a:p>
            <a:pPr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/>
              <a:t>	</a:t>
            </a:r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</p:txBody>
      </p:sp>
      <p:sp>
        <p:nvSpPr>
          <p:cNvPr id="10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4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4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8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705600" cy="137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sz="3200" b="1" dirty="0" smtClean="0">
                <a:solidFill>
                  <a:srgbClr val="FF6600"/>
                </a:solidFill>
              </a:rPr>
              <a:t>Thought Leadership…  </a:t>
            </a:r>
            <a:br>
              <a:rPr lang="en-US" sz="3200" b="1" dirty="0" smtClean="0">
                <a:solidFill>
                  <a:srgbClr val="FF6600"/>
                </a:solidFill>
              </a:rPr>
            </a:br>
            <a:r>
              <a:rPr lang="en-US" sz="800" b="1" dirty="0" smtClean="0">
                <a:solidFill>
                  <a:srgbClr val="FF6600"/>
                </a:solidFill>
              </a:rPr>
              <a:t/>
            </a:r>
            <a:br>
              <a:rPr lang="en-US" sz="800" b="1" dirty="0" smtClean="0">
                <a:solidFill>
                  <a:srgbClr val="FF6600"/>
                </a:solidFill>
              </a:rPr>
            </a:br>
            <a:r>
              <a:rPr lang="en-US" sz="800" b="1" dirty="0" smtClean="0">
                <a:solidFill>
                  <a:srgbClr val="FF6600"/>
                </a:solidFill>
              </a:rPr>
              <a:t>	</a:t>
            </a:r>
            <a:r>
              <a:rPr lang="en-US" sz="3200" b="1" dirty="0" smtClean="0">
                <a:solidFill>
                  <a:srgbClr val="FF6600"/>
                </a:solidFill>
              </a:rPr>
              <a:t>Research with Impact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7772400" cy="4114800"/>
          </a:xfrm>
        </p:spPr>
        <p:txBody>
          <a:bodyPr/>
          <a:lstStyle/>
          <a:p>
            <a:r>
              <a:rPr lang="en-US" sz="2400" dirty="0"/>
              <a:t>Active faculty research </a:t>
            </a:r>
            <a:r>
              <a:rPr lang="en-US" sz="2400" dirty="0" smtClean="0"/>
              <a:t>agenda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/>
              <a:t>-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peer-reviewed journal articles and </a:t>
            </a:r>
            <a:r>
              <a:rPr lang="en-US" sz="2000" dirty="0"/>
              <a:t>7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books over the past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years;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 our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faculty </a:t>
            </a:r>
            <a:r>
              <a:rPr lang="en-US" sz="2000" dirty="0" smtClean="0"/>
              <a:t>have written four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 and managerial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pieces</a:t>
            </a:r>
            <a:endParaRPr lang="en-US" sz="2000" dirty="0"/>
          </a:p>
          <a:p>
            <a:endParaRPr lang="en-US" sz="1400" dirty="0" smtClean="0"/>
          </a:p>
          <a:p>
            <a:r>
              <a:rPr lang="en-US" sz="2400" dirty="0" err="1" smtClean="0"/>
              <a:t>Riata</a:t>
            </a:r>
            <a:r>
              <a:rPr lang="en-US" sz="2400" dirty="0" smtClean="0"/>
              <a:t> Distinguished </a:t>
            </a:r>
            <a:r>
              <a:rPr lang="en-US" sz="2400" dirty="0"/>
              <a:t>Scholar </a:t>
            </a:r>
            <a:r>
              <a:rPr lang="en-US" sz="2400" dirty="0" smtClean="0"/>
              <a:t>Award</a:t>
            </a:r>
            <a:endParaRPr lang="en-US" sz="2400" dirty="0"/>
          </a:p>
          <a:p>
            <a:endParaRPr lang="en-US" sz="1400" dirty="0" smtClean="0"/>
          </a:p>
          <a:p>
            <a:r>
              <a:rPr lang="en-US" sz="2400" dirty="0" smtClean="0"/>
              <a:t>Summer </a:t>
            </a:r>
            <a:r>
              <a:rPr lang="en-US" sz="2400" dirty="0"/>
              <a:t>research grants for faculty ($15,000)</a:t>
            </a:r>
          </a:p>
          <a:p>
            <a:endParaRPr lang="en-US" sz="1400" dirty="0" smtClean="0"/>
          </a:p>
          <a:p>
            <a:r>
              <a:rPr lang="en-US" sz="2400" dirty="0" smtClean="0"/>
              <a:t>Co-edit the Prentice-Hall Series on Entrepreneurship</a:t>
            </a:r>
          </a:p>
          <a:p>
            <a:pPr>
              <a:buNone/>
            </a:pPr>
            <a:endParaRPr lang="en-US" i="1" dirty="0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8319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924800" cy="10668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</a:rPr>
              <a:t>Measuring </a:t>
            </a:r>
            <a:r>
              <a:rPr lang="en-US" sz="3200" b="1" dirty="0">
                <a:solidFill>
                  <a:srgbClr val="FF6600"/>
                </a:solidFill>
              </a:rPr>
              <a:t>Results:  Key Metrics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724400"/>
          </a:xfrm>
        </p:spPr>
        <p:txBody>
          <a:bodyPr/>
          <a:lstStyle/>
          <a:p>
            <a:pPr marL="381000" indent="-3810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dirty="0"/>
              <a:t># of majors </a:t>
            </a:r>
            <a:r>
              <a:rPr lang="en-US" sz="2000" dirty="0" smtClean="0"/>
              <a:t>(85), </a:t>
            </a:r>
            <a:r>
              <a:rPr lang="en-US" sz="2000" dirty="0"/>
              <a:t>minors </a:t>
            </a:r>
            <a:r>
              <a:rPr lang="en-US" sz="2000" dirty="0" smtClean="0"/>
              <a:t>(65), </a:t>
            </a:r>
            <a:r>
              <a:rPr lang="en-US" sz="2000" dirty="0"/>
              <a:t>students in courses </a:t>
            </a:r>
            <a:r>
              <a:rPr lang="en-US" sz="2000" dirty="0" smtClean="0"/>
              <a:t>(1,320)</a:t>
            </a:r>
            <a:endParaRPr lang="en-US" sz="2000" dirty="0"/>
          </a:p>
          <a:p>
            <a:pPr marL="381000" indent="-3810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dirty="0"/>
              <a:t>Entrepreneurs involved with program </a:t>
            </a:r>
            <a:r>
              <a:rPr lang="en-US" sz="2000" dirty="0" smtClean="0"/>
              <a:t>(200+ </a:t>
            </a:r>
            <a:r>
              <a:rPr lang="en-US" sz="2000" dirty="0"/>
              <a:t>per year)</a:t>
            </a:r>
          </a:p>
          <a:p>
            <a:pPr marL="381000" indent="-3810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dirty="0" smtClean="0"/>
              <a:t>Progress in developing the twelve competencies</a:t>
            </a:r>
          </a:p>
          <a:p>
            <a:pPr marL="381000" indent="-3810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dirty="0" smtClean="0"/>
              <a:t>Students reached by our programs and courses (2,200/year)</a:t>
            </a:r>
          </a:p>
          <a:p>
            <a:pPr marL="381000" indent="-3810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dirty="0" smtClean="0"/>
              <a:t>Student evaluations: top </a:t>
            </a:r>
            <a:r>
              <a:rPr lang="en-US" sz="2000" dirty="0"/>
              <a:t>ratings among depts. in </a:t>
            </a:r>
            <a:r>
              <a:rPr lang="en-US" sz="2000" dirty="0" smtClean="0"/>
              <a:t>Spears </a:t>
            </a:r>
            <a:r>
              <a:rPr lang="en-US" sz="2000" dirty="0"/>
              <a:t>School</a:t>
            </a:r>
          </a:p>
          <a:p>
            <a:pPr marL="381000" indent="-3810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dirty="0" smtClean="0"/>
              <a:t>National business </a:t>
            </a:r>
            <a:r>
              <a:rPr lang="en-US" sz="2000" dirty="0"/>
              <a:t>plan entries and team </a:t>
            </a:r>
            <a:r>
              <a:rPr lang="en-US" sz="2000" dirty="0" smtClean="0"/>
              <a:t>performance (4/year)</a:t>
            </a:r>
            <a:endParaRPr lang="en-US" sz="2000" dirty="0"/>
          </a:p>
          <a:p>
            <a:pPr marL="381000" indent="-3810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dirty="0"/>
              <a:t>SBI consulting case competition </a:t>
            </a:r>
            <a:r>
              <a:rPr lang="en-US" sz="2000" dirty="0" smtClean="0"/>
              <a:t>placements (2)</a:t>
            </a:r>
            <a:endParaRPr lang="en-US" sz="2000" dirty="0"/>
          </a:p>
          <a:p>
            <a:pPr marL="381000" indent="-3810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dirty="0" smtClean="0"/>
              <a:t>Student </a:t>
            </a:r>
            <a:r>
              <a:rPr lang="en-US" sz="2000" dirty="0"/>
              <a:t>ventures while in school &amp;</a:t>
            </a:r>
            <a:r>
              <a:rPr lang="en-US" sz="2000" dirty="0" smtClean="0"/>
              <a:t> at graduation (35 this year)</a:t>
            </a:r>
            <a:endParaRPr lang="en-US" sz="2000" dirty="0"/>
          </a:p>
          <a:p>
            <a:pPr marL="381000" indent="-3810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dirty="0"/>
              <a:t>Entrepreneurial firms/start-ups served by consulting teams or interns </a:t>
            </a:r>
            <a:r>
              <a:rPr lang="en-US" sz="2000" dirty="0" smtClean="0"/>
              <a:t>(&gt; 40 </a:t>
            </a:r>
            <a:r>
              <a:rPr lang="en-US" sz="2000" dirty="0"/>
              <a:t>per year)</a:t>
            </a:r>
          </a:p>
          <a:p>
            <a:pPr marL="381000" indent="-3810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dirty="0"/>
              <a:t>Faculty publications </a:t>
            </a:r>
            <a:r>
              <a:rPr lang="en-US" sz="2000" dirty="0" smtClean="0"/>
              <a:t>(&gt; 17 </a:t>
            </a:r>
            <a:r>
              <a:rPr lang="en-US" sz="2000" dirty="0"/>
              <a:t>per year)</a:t>
            </a:r>
          </a:p>
          <a:p>
            <a:pPr marL="381000" indent="-3810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dirty="0"/>
              <a:t>Attendance at and financial performance of outreach programs </a:t>
            </a:r>
            <a:r>
              <a:rPr lang="en-US" sz="2000" dirty="0" smtClean="0"/>
              <a:t>(1495 attendance, all programs except VEP profitable)</a:t>
            </a:r>
            <a:endParaRPr lang="en-US" sz="2000" dirty="0"/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22534" name="Picture 6" descr="C:\Documents and Settings\mhm\Local Settings\Temporary Internet Files\Content.IE5\MUMT36JS\MC90044215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410200"/>
            <a:ext cx="1371600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RESULTS:   Serving Our Stakeholders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4114800"/>
          </a:xfrm>
        </p:spPr>
        <p:txBody>
          <a:bodyPr/>
          <a:lstStyle/>
          <a:p>
            <a:pPr lvl="0"/>
            <a:r>
              <a:rPr lang="en-US" sz="1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Students.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currently reaching over 2,200 students in every college on the OSU campus with a comprehensive mix of courses, degree programs, experiential learning and outreach projects;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600"/>
              </a:spcBef>
            </a:pPr>
            <a:r>
              <a:rPr lang="en-US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Faculty</a:t>
            </a:r>
            <a:r>
              <a:rPr lang="en-US" sz="1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8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community of faculty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are involved in the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program, including 11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full-time faculty in the School of Entrepreneurship,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adjuncts,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involvement of </a:t>
            </a:r>
            <a:r>
              <a:rPr lang="en-US" sz="1600" dirty="0" smtClean="0"/>
              <a:t>16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faculty members from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campus</a:t>
            </a:r>
            <a:r>
              <a:rPr lang="en-US" sz="1600" dirty="0" smtClean="0"/>
              <a:t>;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600"/>
              </a:spcBef>
            </a:pPr>
            <a:r>
              <a:rPr lang="en-US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Alumni and Other Members of the Entrepreneurial Community</a:t>
            </a:r>
            <a:r>
              <a:rPr lang="en-US" sz="1800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launched the Cowboy Entrepreneurs Network with over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2,500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members. </a:t>
            </a:r>
            <a:r>
              <a:rPr lang="en-US" sz="1600" dirty="0" smtClean="0"/>
              <a:t>Annually, we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meaningfully involve 200 entrepreneurs in the Entrepreneurship Program and </a:t>
            </a:r>
            <a:r>
              <a:rPr lang="en-US" sz="1600" dirty="0" smtClean="0"/>
              <a:t>serve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more.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produces a bullpen of entrepreneurs who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 as mentors entrepreneurs-in-residence, business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and elevator pitch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judges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guest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lecturers, adjuncts faculty, intern hosts, consulting clients, and case studies;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600"/>
              </a:spcBef>
            </a:pPr>
            <a:r>
              <a:rPr lang="en-US" sz="1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Employers.</a:t>
            </a:r>
            <a:r>
              <a:rPr lang="en-US" sz="18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Oklahoma firms support 20 interns and 18 consulting projects per year and hire our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graduates;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600"/>
              </a:spcBef>
            </a:pPr>
            <a:r>
              <a:rPr lang="en-US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External </a:t>
            </a:r>
            <a:r>
              <a:rPr lang="en-US" sz="1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Community</a:t>
            </a:r>
            <a:r>
              <a:rPr lang="en-US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meaningfully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engaged in our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through the Cowboy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Entrepreneurs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Bootcamps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Women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Entrepreneurs Inspire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Conference, Disabled Veterans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Prorgram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Experiential Classroom, and more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820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</a:rPr>
              <a:t>SUSTAINABILITY: Infrastructure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1165086"/>
            <a:ext cx="2895600" cy="7016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latin typeface="Arial" pitchFamily="34" charset="0"/>
              </a:rPr>
              <a:t>Riata</a:t>
            </a:r>
            <a:r>
              <a:rPr lang="en-US" sz="2000" b="1" dirty="0" smtClean="0">
                <a:latin typeface="Arial" pitchFamily="34" charset="0"/>
              </a:rPr>
              <a:t> Center </a:t>
            </a:r>
            <a:r>
              <a:rPr lang="en-US" sz="2000" b="1" dirty="0">
                <a:latin typeface="Arial" pitchFamily="34" charset="0"/>
              </a:rPr>
              <a:t>for</a:t>
            </a:r>
          </a:p>
          <a:p>
            <a:pPr algn="ctr"/>
            <a:r>
              <a:rPr lang="en-US" sz="2000" b="1" dirty="0">
                <a:latin typeface="Arial" pitchFamily="34" charset="0"/>
              </a:rPr>
              <a:t>Entrepreneurship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00427" y="1143000"/>
            <a:ext cx="2323072" cy="707886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</a:rPr>
              <a:t>School of </a:t>
            </a:r>
          </a:p>
          <a:p>
            <a:pPr algn="ctr"/>
            <a:r>
              <a:rPr lang="en-US" sz="2000" b="1" dirty="0" smtClean="0">
                <a:latin typeface="Arial" pitchFamily="34" charset="0"/>
              </a:rPr>
              <a:t>Entrepreneurship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2133600"/>
            <a:ext cx="930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Campus </a:t>
            </a:r>
          </a:p>
          <a:p>
            <a:pPr algn="ctr"/>
            <a:r>
              <a:rPr lang="en-US" sz="1600" dirty="0"/>
              <a:t>Outreach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62000" y="2133600"/>
            <a:ext cx="1208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Community </a:t>
            </a:r>
          </a:p>
          <a:p>
            <a:pPr algn="ctr"/>
            <a:r>
              <a:rPr lang="en-US" sz="1600" dirty="0"/>
              <a:t>Outreach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828800" y="2133600"/>
            <a:ext cx="930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National</a:t>
            </a:r>
          </a:p>
          <a:p>
            <a:pPr algn="ctr"/>
            <a:r>
              <a:rPr lang="en-US" sz="1600" dirty="0"/>
              <a:t>Outreach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684463" y="2133600"/>
            <a:ext cx="1277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International </a:t>
            </a:r>
          </a:p>
          <a:p>
            <a:pPr algn="ctr"/>
            <a:r>
              <a:rPr lang="en-US" sz="1600" dirty="0"/>
              <a:t>Outreach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33400" y="2057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33400" y="20574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371600" y="20574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286000" y="20574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276600" y="20574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1828800" y="182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061124" y="2133600"/>
            <a:ext cx="1383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Core &amp; Cross-</a:t>
            </a:r>
          </a:p>
          <a:p>
            <a:pPr algn="ctr"/>
            <a:r>
              <a:rPr lang="en-US" sz="1600" dirty="0" smtClean="0"/>
              <a:t>Campus</a:t>
            </a:r>
          </a:p>
          <a:p>
            <a:pPr algn="ctr"/>
            <a:r>
              <a:rPr lang="en-US" sz="1600" dirty="0" smtClean="0"/>
              <a:t>Curriculum</a:t>
            </a:r>
            <a:endParaRPr lang="en-US" sz="1600" dirty="0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199188" y="2155686"/>
            <a:ext cx="1181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Experiential</a:t>
            </a:r>
          </a:p>
          <a:p>
            <a:pPr algn="ctr"/>
            <a:r>
              <a:rPr lang="en-US" sz="1600" dirty="0"/>
              <a:t>Learning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223125" y="2155686"/>
            <a:ext cx="930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Student </a:t>
            </a:r>
          </a:p>
          <a:p>
            <a:pPr algn="ctr"/>
            <a:r>
              <a:rPr lang="en-US" sz="1600" dirty="0"/>
              <a:t>Advising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8150225" y="2155686"/>
            <a:ext cx="1022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Service to</a:t>
            </a:r>
          </a:p>
          <a:p>
            <a:pPr algn="ctr"/>
            <a:r>
              <a:rPr lang="en-US" sz="1600" dirty="0"/>
              <a:t>School &amp;</a:t>
            </a:r>
          </a:p>
          <a:p>
            <a:pPr algn="ctr"/>
            <a:r>
              <a:rPr lang="en-US" sz="1600" dirty="0"/>
              <a:t>Discipline</a:t>
            </a: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4724400" y="21336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4724400" y="20574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5867400" y="20574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6781800" y="20574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8610600" y="20574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781800" y="182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5395913" y="2155686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Research</a:t>
            </a: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7653338" y="20574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V="1">
            <a:off x="3429000" y="1546086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7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762000" y="3276600"/>
            <a:ext cx="8153400" cy="2438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/>
              <a:t>Impact </a:t>
            </a:r>
            <a:r>
              <a:rPr lang="en-US" sz="1600" dirty="0"/>
              <a:t>on catalog: </a:t>
            </a:r>
            <a:r>
              <a:rPr lang="en-US" sz="1600" dirty="0" smtClean="0"/>
              <a:t>undergraduate major and minor, 23 undergrad </a:t>
            </a:r>
            <a:r>
              <a:rPr lang="en-US" sz="1600" dirty="0"/>
              <a:t>courses in </a:t>
            </a:r>
            <a:r>
              <a:rPr lang="en-US" sz="1600" dirty="0" smtClean="0"/>
              <a:t>catalog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Physical space for </a:t>
            </a:r>
            <a:r>
              <a:rPr lang="en-US" sz="1600" dirty="0"/>
              <a:t>s</a:t>
            </a:r>
            <a:r>
              <a:rPr lang="en-US" sz="1600" dirty="0" smtClean="0"/>
              <a:t>chool, center, dorm and </a:t>
            </a:r>
            <a:r>
              <a:rPr lang="en-US" sz="1600" dirty="0"/>
              <a:t>t</a:t>
            </a:r>
            <a:r>
              <a:rPr lang="en-US" sz="1600" dirty="0" smtClean="0"/>
              <a:t>wo incubators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18 CIE Scholars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F</a:t>
            </a:r>
            <a:r>
              <a:rPr lang="en-US" sz="1600" dirty="0" smtClean="0"/>
              <a:t>ull-time </a:t>
            </a:r>
            <a:r>
              <a:rPr lang="en-US" sz="1600" dirty="0"/>
              <a:t>administrative c</a:t>
            </a:r>
            <a:r>
              <a:rPr lang="en-US" sz="1600" dirty="0" smtClean="0"/>
              <a:t>oordinator for School of Entrepreneurship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Full-time administrative coordinator for </a:t>
            </a:r>
            <a:r>
              <a:rPr lang="en-US" sz="1600" dirty="0" err="1" smtClean="0"/>
              <a:t>Riata</a:t>
            </a:r>
            <a:r>
              <a:rPr lang="en-US" sz="1600" dirty="0" smtClean="0"/>
              <a:t> Entrepreneurship Center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Executive director and assistant director for </a:t>
            </a:r>
            <a:r>
              <a:rPr lang="en-US" sz="1600" dirty="0" err="1" smtClean="0"/>
              <a:t>Riata</a:t>
            </a:r>
            <a:r>
              <a:rPr lang="en-US" sz="1600" dirty="0" smtClean="0"/>
              <a:t> Entrepreneurship Center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 smtClean="0"/>
              <a:t>Ph.D</a:t>
            </a:r>
            <a:r>
              <a:rPr lang="en-US" sz="1600" dirty="0"/>
              <a:t>. </a:t>
            </a:r>
            <a:r>
              <a:rPr lang="en-US" sz="1600" dirty="0" smtClean="0"/>
              <a:t> program supports eight doctoral students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 smtClean="0"/>
              <a:t>10 </a:t>
            </a:r>
            <a:r>
              <a:rPr lang="en-US" sz="1600" dirty="0"/>
              <a:t>graduate </a:t>
            </a:r>
            <a:r>
              <a:rPr lang="en-US" sz="1600" dirty="0" smtClean="0"/>
              <a:t>assistants, 4 </a:t>
            </a:r>
            <a:r>
              <a:rPr lang="en-US" sz="1600" dirty="0"/>
              <a:t>undergraduate student </a:t>
            </a:r>
            <a:r>
              <a:rPr lang="en-US" sz="1600" dirty="0" smtClean="0"/>
              <a:t>workers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3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416675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3" grpId="0"/>
      <p:bldP spid="9224" grpId="0"/>
      <p:bldP spid="9225" grpId="0"/>
      <p:bldP spid="9226" grpId="0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/>
      <p:bldP spid="9234" grpId="0"/>
      <p:bldP spid="9235" grpId="0"/>
      <p:bldP spid="9236" grpId="0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 animBg="1"/>
      <p:bldP spid="9243" grpId="0"/>
      <p:bldP spid="9244" grpId="0" animBg="1"/>
      <p:bldP spid="92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Thai%20rowing%20boat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0952"/>
          <a:stretch>
            <a:fillRect/>
          </a:stretch>
        </p:blipFill>
        <p:spPr>
          <a:xfrm>
            <a:off x="6934200" y="76200"/>
            <a:ext cx="2057400" cy="1295400"/>
          </a:xfrm>
          <a:noFill/>
          <a:ln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400800" cy="762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SUSTAINABILITY: The ‘E’ Team</a:t>
            </a:r>
            <a:r>
              <a:rPr lang="en-US" sz="3200" dirty="0" smtClean="0">
                <a:solidFill>
                  <a:srgbClr val="FF6600"/>
                </a:solidFill>
              </a:rPr>
              <a:t> 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762000"/>
            <a:ext cx="9067800" cy="5334000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600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Core Faculty:</a:t>
            </a:r>
            <a:endParaRPr lang="en-US" sz="1600" dirty="0">
              <a:solidFill>
                <a:srgbClr val="FF6600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Michael H. Morris, 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Malone Mitchell Jr. Chair, Head of 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Nola Miyasaki, 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Norman C. Stevenson Chair, Director of the </a:t>
            </a:r>
            <a:r>
              <a:rPr lang="en-US" sz="16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Riata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Center </a:t>
            </a:r>
            <a:endParaRPr lang="en-US" sz="16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Robert Baron, 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William 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 Spears Chair </a:t>
            </a:r>
            <a:endParaRPr lang="en-US" sz="1600" dirty="0" smtClean="0">
              <a:ea typeface="+mn-ea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Bruce Barringer, 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Johnny 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Pope Chair </a:t>
            </a:r>
            <a:endParaRPr lang="en-US" sz="1600" dirty="0" smtClean="0">
              <a:ea typeface="+mn-ea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Vance Fried, 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Riata 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Professor of Entrepreneurship </a:t>
            </a:r>
            <a:endParaRPr lang="en-US" sz="16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600" dirty="0" smtClean="0">
                <a:ea typeface="+mn-ea"/>
              </a:rPr>
              <a:t>Dr. Craig Watters, </a:t>
            </a:r>
            <a:r>
              <a:rPr lang="en-US" sz="1600" i="1" dirty="0" err="1" smtClean="0">
                <a:ea typeface="+mn-ea"/>
              </a:rPr>
              <a:t>Thoma</a:t>
            </a:r>
            <a:r>
              <a:rPr lang="en-US" sz="1600" i="1" dirty="0" smtClean="0">
                <a:ea typeface="+mn-ea"/>
              </a:rPr>
              <a:t> Distinguished Clinical Professor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Rubin Pillay, 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 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 Jordan Clinical Professor </a:t>
            </a:r>
            <a:endParaRPr lang="en-US" sz="1600" dirty="0" smtClean="0">
              <a:ea typeface="+mn-ea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Justin Webb, 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Assistant 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Professor</a:t>
            </a:r>
            <a:endParaRPr lang="en-US" sz="1600" dirty="0" smtClean="0">
              <a:ea typeface="+mn-ea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Thomas Westbrook, 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Professor of Creativity </a:t>
            </a:r>
            <a:endParaRPr lang="en-US" sz="1600" dirty="0" smtClean="0">
              <a:ea typeface="+mn-ea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Jon Wiese, </a:t>
            </a:r>
            <a:r>
              <a:rPr lang="en-US" sz="16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Riata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Distinguished Professor of Entrepreneurial 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</a:t>
            </a:r>
            <a:endParaRPr lang="en-US" sz="1600" dirty="0" smtClean="0">
              <a:ea typeface="+mn-ea"/>
            </a:endParaRPr>
          </a:p>
          <a:p>
            <a:pPr lvl="1"/>
            <a:r>
              <a:rPr lang="en-US" sz="1600" dirty="0" smtClean="0">
                <a:ea typeface="+mn-ea"/>
              </a:rPr>
              <a:t>Col. Kevin Kriner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Faculty in Technology Entrepreneurship </a:t>
            </a:r>
            <a:endParaRPr lang="en-US" sz="1600" i="1" dirty="0">
              <a:ea typeface="+mn-ea"/>
            </a:endParaRPr>
          </a:p>
          <a:p>
            <a:pPr lvl="1"/>
            <a:r>
              <a:rPr lang="en-US" sz="1600" dirty="0" smtClean="0"/>
              <a:t>Dr. Brandon Mueller, Assistant Professor (Fall 2011)</a:t>
            </a:r>
            <a:endParaRPr lang="en-US" sz="1600" dirty="0">
              <a:ea typeface="+mn-ea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Ms. Patricia Henriques , </a:t>
            </a:r>
            <a:r>
              <a:rPr lang="en-US" sz="16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Thoma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Family Distinguished Clinical Professor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Melanie Page, 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 Institute of Creativity and Innovation, Faculty Fellow 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GB" sz="800" dirty="0" smtClean="0">
                <a:solidFill>
                  <a:srgbClr val="FF6600"/>
                </a:solidFill>
              </a:rPr>
              <a:t>	</a:t>
            </a:r>
          </a:p>
          <a:p>
            <a:pPr>
              <a:buNone/>
            </a:pPr>
            <a:r>
              <a:rPr lang="en-GB" sz="1600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	Faculty Fellows: 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Sixteen faculty from across the campus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	Adjunct Faculty: 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James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George,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Steven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Griggs, William Paiva, Liz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Payne,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Derrick Wallace</a:t>
            </a:r>
          </a:p>
          <a:p>
            <a:pPr>
              <a:buNone/>
            </a:pPr>
            <a:r>
              <a:rPr lang="en-US" sz="1600" dirty="0"/>
              <a:t>	</a:t>
            </a:r>
            <a:r>
              <a:rPr lang="en-GB" sz="1600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Teaching Doctoral Students : 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Pryor,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Rebecca Franklin, Blakely Davis, Eric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Arsenau</a:t>
            </a:r>
            <a:endParaRPr lang="en-US" sz="1600"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2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21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15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215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219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SUSTAINABILITY:  Financial MODEL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 dirty="0" smtClean="0"/>
              <a:t>Nine endowed chairs and professorships (Spears &amp; </a:t>
            </a:r>
            <a:r>
              <a:rPr lang="en-US" sz="2000" dirty="0" err="1" smtClean="0"/>
              <a:t>Riata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en-US" sz="1000" dirty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 dirty="0" smtClean="0"/>
              <a:t>Three </a:t>
            </a:r>
            <a:r>
              <a:rPr lang="en-US" sz="2000" dirty="0" err="1" smtClean="0"/>
              <a:t>Riata</a:t>
            </a:r>
            <a:r>
              <a:rPr lang="en-US" sz="2000" dirty="0" smtClean="0"/>
              <a:t> professors </a:t>
            </a:r>
            <a:r>
              <a:rPr lang="en-US" sz="2000" dirty="0"/>
              <a:t>of </a:t>
            </a:r>
            <a:r>
              <a:rPr lang="en-US" sz="2000" dirty="0" smtClean="0"/>
              <a:t>entrepreneurial practice</a:t>
            </a:r>
            <a:endParaRPr lang="en-US" sz="2000" dirty="0"/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en-US" sz="1000" dirty="0" smtClean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 dirty="0" smtClean="0"/>
              <a:t>OSU pays </a:t>
            </a:r>
            <a:r>
              <a:rPr lang="en-US" sz="2000" dirty="0"/>
              <a:t>for three faculty lines in EEE, faculty in other depts.,  </a:t>
            </a:r>
            <a:r>
              <a:rPr lang="en-US" sz="2000" dirty="0" smtClean="0"/>
              <a:t>  adjuncts</a:t>
            </a:r>
            <a:r>
              <a:rPr lang="en-US" sz="2000" dirty="0"/>
              <a:t>, and secretary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en-US" sz="1000" dirty="0" smtClean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 dirty="0" smtClean="0"/>
              <a:t>$28.2 </a:t>
            </a:r>
            <a:r>
              <a:rPr lang="en-US" sz="2000" dirty="0"/>
              <a:t>million </a:t>
            </a:r>
            <a:r>
              <a:rPr lang="en-US" sz="2000" dirty="0" smtClean="0"/>
              <a:t>endowment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en-US" sz="1000" dirty="0" smtClean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 dirty="0" smtClean="0"/>
              <a:t>Approx. $250,000 in alumni gifts to EEE annually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en-US" sz="1000" dirty="0" smtClean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 dirty="0" smtClean="0"/>
              <a:t>Creativity, Innovation and Entrepreneurship Scholarships</a:t>
            </a:r>
            <a:endParaRPr lang="en-US" sz="2000" dirty="0"/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en-US" sz="1000" dirty="0" smtClean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 dirty="0" smtClean="0"/>
              <a:t>Active </a:t>
            </a:r>
            <a:r>
              <a:rPr lang="en-US" sz="2000" dirty="0"/>
              <a:t>grants from </a:t>
            </a:r>
            <a:r>
              <a:rPr lang="en-US" sz="2000" dirty="0" smtClean="0"/>
              <a:t>Foundation for Enterprise Development, NCIIA</a:t>
            </a:r>
            <a:r>
              <a:rPr lang="en-US" sz="2000" dirty="0"/>
              <a:t>, </a:t>
            </a:r>
            <a:r>
              <a:rPr lang="en-US" sz="2000" dirty="0" smtClean="0"/>
              <a:t>OCAST, Koch Foundation </a:t>
            </a:r>
            <a:endParaRPr lang="en-US" sz="2000" dirty="0"/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en-US" sz="1000" dirty="0" smtClean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 dirty="0" smtClean="0"/>
              <a:t>Profitable </a:t>
            </a:r>
            <a:r>
              <a:rPr lang="en-US" sz="2000" dirty="0"/>
              <a:t>programs </a:t>
            </a:r>
            <a:r>
              <a:rPr lang="en-US" sz="2000" dirty="0" smtClean="0"/>
              <a:t>(Women Entrepreneurs Inspire, Cowboy </a:t>
            </a:r>
            <a:r>
              <a:rPr lang="en-US" sz="2000" dirty="0" err="1" smtClean="0"/>
              <a:t>Bootcamps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10" name="Picture 8" descr="C:\Documents and Settings\mhm\Local Settings\Temporary Internet Files\Content.IE5\RI3R8K5F\MC90043151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667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914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Summary of Our Innovations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334000"/>
          </a:xfrm>
        </p:spPr>
        <p:txBody>
          <a:bodyPr/>
          <a:lstStyle/>
          <a:p>
            <a:pPr lvl="0">
              <a:buClr>
                <a:srgbClr val="FF6600"/>
              </a:buClr>
              <a:buSzPct val="70000"/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competency-based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approach;</a:t>
            </a:r>
          </a:p>
          <a:p>
            <a:pPr lvl="0">
              <a:buClr>
                <a:srgbClr val="FF6600"/>
              </a:buClr>
              <a:buSzPct val="70000"/>
              <a:buFont typeface="+mj-lt"/>
              <a:buAutoNum type="arabicParenR"/>
            </a:pPr>
            <a:endParaRPr lang="en-US" sz="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Clr>
                <a:srgbClr val="FF6600"/>
              </a:buClr>
              <a:buSzPct val="70000"/>
              <a:buFont typeface="+mj-lt"/>
              <a:buAutoNum type="arabicParenR"/>
            </a:pPr>
            <a:r>
              <a:rPr lang="en-US" sz="1600" dirty="0" smtClean="0"/>
              <a:t>H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igh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 structure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Entrepreneurship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manages curriculum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research and </a:t>
            </a:r>
            <a:r>
              <a:rPr lang="en-US" sz="1600" dirty="0" smtClean="0"/>
              <a:t>academic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matters;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Riata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 for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Entrepreneurship</a:t>
            </a:r>
            <a:r>
              <a:rPr lang="en-US" sz="1600" dirty="0"/>
              <a:t> </a:t>
            </a:r>
            <a:r>
              <a:rPr lang="en-US" sz="1600" dirty="0" smtClean="0"/>
              <a:t>manages 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outreach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programs;</a:t>
            </a:r>
          </a:p>
          <a:p>
            <a:pPr lvl="0">
              <a:buClr>
                <a:srgbClr val="FF6600"/>
              </a:buClr>
              <a:buSzPct val="70000"/>
              <a:buFont typeface="+mj-lt"/>
              <a:buAutoNum type="arabicParenR"/>
            </a:pPr>
            <a:endParaRPr lang="en-US" sz="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Clr>
                <a:srgbClr val="FF6600"/>
              </a:buClr>
              <a:buSzPct val="70000"/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major and </a:t>
            </a:r>
            <a:r>
              <a:rPr lang="en-US" sz="1600" dirty="0" smtClean="0"/>
              <a:t>two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minors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entrepreneurship supported by an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innovative, comprehensive 23-course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undergraduate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curriculum;</a:t>
            </a:r>
          </a:p>
          <a:p>
            <a:pPr lvl="0">
              <a:buClr>
                <a:srgbClr val="FF6600"/>
              </a:buClr>
              <a:buSzPct val="70000"/>
              <a:buFont typeface="+mj-lt"/>
              <a:buAutoNum type="arabicParenR"/>
            </a:pPr>
            <a:endParaRPr lang="en-US" sz="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Clr>
                <a:srgbClr val="FF6600"/>
              </a:buClr>
              <a:buSzPct val="70000"/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leading edge approach to cross-campus entrepreneurship built around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 initiatives and three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course delivery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mechanisms;</a:t>
            </a:r>
          </a:p>
          <a:p>
            <a:pPr>
              <a:buClr>
                <a:srgbClr val="FF6600"/>
              </a:buClr>
              <a:buSzPct val="70000"/>
              <a:buFont typeface="+mj-lt"/>
              <a:buAutoNum type="arabicParenR"/>
            </a:pPr>
            <a:endParaRPr lang="en-US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Clr>
                <a:srgbClr val="FF6600"/>
              </a:buClr>
              <a:buSzPct val="70000"/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experiential learning ‘portfolio approach’;</a:t>
            </a:r>
          </a:p>
          <a:p>
            <a:pPr>
              <a:buClr>
                <a:srgbClr val="FF6600"/>
              </a:buClr>
              <a:buSzPct val="70000"/>
              <a:buFont typeface="+mj-lt"/>
              <a:buAutoNum type="arabicParenR"/>
            </a:pPr>
            <a:endParaRPr lang="en-US" sz="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Clr>
                <a:srgbClr val="FF6600"/>
              </a:buClr>
              <a:buSzPct val="70000"/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‘Total immersion concept’ manifested through Cowboy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Hatchery, E Club, Mentoring Program, CIE Learning Community,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Riata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Business Plan Competition,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Riata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Internships;</a:t>
            </a:r>
          </a:p>
          <a:p>
            <a:pPr lvl="0">
              <a:buClr>
                <a:srgbClr val="FF6600"/>
              </a:buClr>
              <a:buSzPct val="70000"/>
              <a:buFont typeface="+mj-lt"/>
              <a:buAutoNum type="arabicParenR"/>
            </a:pPr>
            <a:endParaRPr lang="en-US" sz="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Clr>
                <a:srgbClr val="FF6600"/>
              </a:buClr>
              <a:buSzPct val="70000"/>
              <a:buFont typeface="+mj-lt"/>
              <a:buAutoNum type="arabicParenR"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Riata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Faculty Fellows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Program, the CIE Scholars, and Cowboy Entrepreneurs Network;</a:t>
            </a:r>
          </a:p>
          <a:p>
            <a:pPr lvl="0">
              <a:buClr>
                <a:srgbClr val="FF6600"/>
              </a:buClr>
              <a:buSzPct val="70000"/>
              <a:buFont typeface="+mj-lt"/>
              <a:buAutoNum type="arabicParenR"/>
            </a:pPr>
            <a:endParaRPr lang="en-US" sz="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Clr>
                <a:srgbClr val="FF6600"/>
              </a:buClr>
              <a:buSzPct val="70000"/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Creativity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Innovation and Entrepreneurship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Dormitory;</a:t>
            </a:r>
          </a:p>
          <a:p>
            <a:pPr lvl="0">
              <a:buClr>
                <a:srgbClr val="FF6600"/>
              </a:buClr>
              <a:buSzPct val="70000"/>
              <a:buFont typeface="+mj-lt"/>
              <a:buAutoNum type="arabicParenR"/>
            </a:pPr>
            <a:endParaRPr lang="en-US" sz="800" dirty="0"/>
          </a:p>
          <a:p>
            <a:pPr>
              <a:buClr>
                <a:srgbClr val="FF6600"/>
              </a:buClr>
              <a:buSzPct val="70000"/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Entrepreneurship Empowerment in South Africa and the Experiential Classroom;</a:t>
            </a:r>
          </a:p>
          <a:p>
            <a:pPr lvl="0">
              <a:buClr>
                <a:srgbClr val="FF6600"/>
              </a:buClr>
              <a:buSzPct val="70000"/>
              <a:buFont typeface="+mj-lt"/>
              <a:buAutoNum type="arabicParenR"/>
            </a:pPr>
            <a:endParaRPr lang="en-US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Clr>
                <a:srgbClr val="FF6600"/>
              </a:buClr>
              <a:buSzPct val="70000"/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 outreach programs that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engage students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make a difference on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campus </a:t>
            </a:r>
            <a:r>
              <a:rPr lang="en-US" sz="1600" dirty="0" smtClean="0"/>
              <a:t> and in the community (e.g., Disabled Veterans, High School Magnet Program Women Entrepreneurs Inspire, Cowboy </a:t>
            </a:r>
            <a:r>
              <a:rPr lang="en-US" sz="1600" dirty="0" err="1" smtClean="0"/>
              <a:t>Bootcamps</a:t>
            </a:r>
            <a:r>
              <a:rPr lang="en-US" sz="1600" dirty="0" smtClean="0"/>
              <a:t>);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391400" cy="6858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Transferability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8392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000" b="1" dirty="0" smtClean="0"/>
              <a:t>     </a:t>
            </a:r>
            <a:r>
              <a:rPr lang="en-US" sz="1400" b="1" u="sng" dirty="0" smtClean="0"/>
              <a:t>Program Component         More </a:t>
            </a:r>
            <a:r>
              <a:rPr lang="en-US" sz="1400" b="1" u="sng" dirty="0"/>
              <a:t>Difficult to </a:t>
            </a:r>
            <a:r>
              <a:rPr lang="en-US" sz="1400" b="1" u="sng" dirty="0" smtClean="0"/>
              <a:t>Transfer</a:t>
            </a:r>
            <a:r>
              <a:rPr lang="en-US" sz="1400" b="1" u="sng" dirty="0"/>
              <a:t> </a:t>
            </a:r>
            <a:r>
              <a:rPr lang="en-US" sz="1400" b="1" u="sng" dirty="0" smtClean="0"/>
              <a:t>    Readily Transferrable     Has </a:t>
            </a:r>
            <a:r>
              <a:rPr lang="en-US" sz="1400" b="1" u="sng" dirty="0"/>
              <a:t>Been </a:t>
            </a:r>
            <a:r>
              <a:rPr lang="en-US" sz="1400" b="1" u="sng" dirty="0" smtClean="0"/>
              <a:t>Transferred</a:t>
            </a:r>
            <a:endParaRPr lang="en-US" sz="1000" b="1" u="sng" dirty="0" smtClean="0"/>
          </a:p>
          <a:p>
            <a:pPr marL="0" indent="0">
              <a:buNone/>
            </a:pPr>
            <a:endParaRPr lang="en-US" sz="600" b="1" u="sng" dirty="0"/>
          </a:p>
          <a:p>
            <a:pPr marL="0" indent="0">
              <a:buNone/>
            </a:pPr>
            <a:r>
              <a:rPr lang="en-US" sz="1200" dirty="0" smtClean="0"/>
              <a:t>1</a:t>
            </a:r>
            <a:r>
              <a:rPr lang="en-US" sz="1200" dirty="0"/>
              <a:t>.  Overall Program Model			</a:t>
            </a:r>
            <a:r>
              <a:rPr lang="en-US" sz="1200" dirty="0" smtClean="0"/>
              <a:t>	</a:t>
            </a:r>
            <a:r>
              <a:rPr lang="en-US" sz="1200" dirty="0"/>
              <a:t>	</a:t>
            </a:r>
            <a:r>
              <a:rPr lang="en-US" sz="1200" dirty="0" smtClean="0"/>
              <a:t> </a:t>
            </a:r>
            <a:r>
              <a:rPr lang="en-US" sz="1200" dirty="0"/>
              <a:t>XX</a:t>
            </a:r>
          </a:p>
          <a:p>
            <a:pPr marL="0" indent="0">
              <a:buNone/>
            </a:pPr>
            <a:r>
              <a:rPr lang="en-US" sz="1200" dirty="0" smtClean="0"/>
              <a:t>2</a:t>
            </a:r>
            <a:r>
              <a:rPr lang="en-US" sz="1200" dirty="0"/>
              <a:t>.  Creating </a:t>
            </a:r>
            <a:r>
              <a:rPr lang="en-US" sz="1200" dirty="0" smtClean="0"/>
              <a:t>a School/Dept.</a:t>
            </a:r>
            <a:r>
              <a:rPr lang="en-US" sz="1200" dirty="0"/>
              <a:t>	               </a:t>
            </a:r>
            <a:r>
              <a:rPr lang="en-US" sz="1200" dirty="0" smtClean="0"/>
              <a:t>		XX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3.  Curriculum Model						     	      XX</a:t>
            </a:r>
          </a:p>
          <a:p>
            <a:pPr marL="0" indent="0">
              <a:buNone/>
            </a:pPr>
            <a:r>
              <a:rPr lang="en-US" sz="1200" dirty="0"/>
              <a:t>4.  Design of Major and Minors					  	      XX</a:t>
            </a:r>
          </a:p>
          <a:p>
            <a:pPr marL="0" indent="0">
              <a:buNone/>
            </a:pPr>
            <a:r>
              <a:rPr lang="en-US" sz="1200" dirty="0"/>
              <a:t>5.  Design of Courses							      XX</a:t>
            </a:r>
          </a:p>
          <a:p>
            <a:pPr marL="0" indent="0">
              <a:buNone/>
            </a:pPr>
            <a:r>
              <a:rPr lang="en-US" sz="1200" dirty="0"/>
              <a:t>6.  Experience Portfolio Concept						      XX</a:t>
            </a:r>
          </a:p>
          <a:p>
            <a:pPr marL="0" indent="0">
              <a:buNone/>
            </a:pPr>
            <a:r>
              <a:rPr lang="en-US" sz="1200" dirty="0"/>
              <a:t>7</a:t>
            </a:r>
            <a:r>
              <a:rPr lang="en-US" sz="1200" dirty="0" smtClean="0"/>
              <a:t>.  </a:t>
            </a:r>
            <a:r>
              <a:rPr lang="en-US" sz="1200" dirty="0"/>
              <a:t>E. Dormitory							      XX</a:t>
            </a:r>
          </a:p>
          <a:p>
            <a:pPr marL="0" indent="0">
              <a:buNone/>
            </a:pPr>
            <a:r>
              <a:rPr lang="en-US" sz="1200" dirty="0"/>
              <a:t>8</a:t>
            </a:r>
            <a:r>
              <a:rPr lang="en-US" sz="1200" dirty="0" smtClean="0"/>
              <a:t>.  </a:t>
            </a:r>
            <a:r>
              <a:rPr lang="en-US" sz="1200" dirty="0"/>
              <a:t>Experiential Classroom						</a:t>
            </a:r>
            <a:r>
              <a:rPr lang="en-US" sz="1200" dirty="0" smtClean="0"/>
              <a:t>	      </a:t>
            </a:r>
            <a:r>
              <a:rPr lang="en-US" sz="1200" dirty="0"/>
              <a:t>XX</a:t>
            </a:r>
          </a:p>
          <a:p>
            <a:pPr marL="0" indent="0">
              <a:buNone/>
            </a:pPr>
            <a:r>
              <a:rPr lang="en-US" sz="1200" dirty="0"/>
              <a:t>9</a:t>
            </a:r>
            <a:r>
              <a:rPr lang="en-US" sz="1200" dirty="0" smtClean="0"/>
              <a:t>.  </a:t>
            </a:r>
            <a:r>
              <a:rPr lang="en-US" sz="1200" dirty="0"/>
              <a:t>E. Faculty Fellows					</a:t>
            </a:r>
            <a:r>
              <a:rPr lang="en-US" sz="1200" dirty="0" smtClean="0"/>
              <a:t> </a:t>
            </a:r>
            <a:r>
              <a:rPr lang="en-US" sz="1200" dirty="0"/>
              <a:t>XX</a:t>
            </a:r>
          </a:p>
          <a:p>
            <a:pPr marL="0" indent="0">
              <a:buNone/>
            </a:pPr>
            <a:r>
              <a:rPr lang="en-US" sz="1200" dirty="0" smtClean="0"/>
              <a:t>10.  </a:t>
            </a:r>
            <a:r>
              <a:rPr lang="en-US" sz="1200" dirty="0"/>
              <a:t>Women Entrepreneurs </a:t>
            </a:r>
            <a:r>
              <a:rPr lang="en-US" sz="1200" dirty="0" smtClean="0"/>
              <a:t>INSPIRE </a:t>
            </a:r>
            <a:r>
              <a:rPr lang="en-US" sz="1200" dirty="0"/>
              <a:t>			</a:t>
            </a:r>
            <a:r>
              <a:rPr lang="en-US" sz="1200" dirty="0" smtClean="0"/>
              <a:t>	 </a:t>
            </a:r>
            <a:r>
              <a:rPr lang="en-US" sz="1200" dirty="0"/>
              <a:t>XX</a:t>
            </a:r>
          </a:p>
          <a:p>
            <a:pPr marL="0" indent="0">
              <a:buNone/>
            </a:pPr>
            <a:r>
              <a:rPr lang="en-US" sz="1200" dirty="0" smtClean="0"/>
              <a:t>11.  </a:t>
            </a:r>
            <a:r>
              <a:rPr lang="en-US" sz="1200" dirty="0"/>
              <a:t>Disabled Vets Program						      XX</a:t>
            </a:r>
          </a:p>
          <a:p>
            <a:pPr marL="0" indent="0">
              <a:buNone/>
            </a:pPr>
            <a:r>
              <a:rPr lang="en-US" sz="1200" dirty="0" smtClean="0"/>
              <a:t>12.  </a:t>
            </a:r>
            <a:r>
              <a:rPr lang="en-US" sz="1200" dirty="0"/>
              <a:t>Cowboy Hatchery (incubator)					      	      XX</a:t>
            </a:r>
          </a:p>
          <a:p>
            <a:pPr marL="0" indent="0">
              <a:buNone/>
            </a:pPr>
            <a:r>
              <a:rPr lang="en-US" sz="1200" dirty="0" smtClean="0"/>
              <a:t>13.  </a:t>
            </a:r>
            <a:r>
              <a:rPr lang="en-US" sz="1200" dirty="0"/>
              <a:t>Riata Business Plan Competition				</a:t>
            </a:r>
            <a:r>
              <a:rPr lang="en-US" sz="1200" dirty="0" smtClean="0"/>
              <a:t>	</a:t>
            </a:r>
            <a:r>
              <a:rPr lang="en-US" sz="1200" dirty="0"/>
              <a:t>	      XX</a:t>
            </a:r>
          </a:p>
          <a:p>
            <a:pPr marL="0" indent="0">
              <a:buNone/>
            </a:pPr>
            <a:r>
              <a:rPr lang="en-US" sz="1200" dirty="0" smtClean="0"/>
              <a:t>14.  </a:t>
            </a:r>
            <a:r>
              <a:rPr lang="en-US" sz="1200" dirty="0"/>
              <a:t>Cowboy Entrepreneurs </a:t>
            </a:r>
            <a:r>
              <a:rPr lang="en-US" sz="1200" dirty="0" smtClean="0"/>
              <a:t>Network</a:t>
            </a:r>
            <a:r>
              <a:rPr lang="en-US" sz="1200" dirty="0"/>
              <a:t>				</a:t>
            </a:r>
            <a:r>
              <a:rPr lang="en-US" sz="1200" dirty="0" smtClean="0"/>
              <a:t>	</a:t>
            </a:r>
            <a:r>
              <a:rPr lang="en-US" sz="1200" dirty="0"/>
              <a:t>	      XX</a:t>
            </a:r>
          </a:p>
          <a:p>
            <a:pPr marL="0" indent="0">
              <a:buNone/>
            </a:pPr>
            <a:r>
              <a:rPr lang="en-US" sz="1200" dirty="0" smtClean="0"/>
              <a:t>15.  </a:t>
            </a:r>
            <a:r>
              <a:rPr lang="en-US" sz="1200" dirty="0"/>
              <a:t>University-wide </a:t>
            </a:r>
            <a:r>
              <a:rPr lang="en-US" sz="1200" dirty="0" smtClean="0"/>
              <a:t>Approach</a:t>
            </a:r>
            <a:r>
              <a:rPr lang="en-US" sz="1200" dirty="0"/>
              <a:t>						      XX</a:t>
            </a:r>
          </a:p>
          <a:p>
            <a:pPr marL="0" indent="0">
              <a:buNone/>
            </a:pPr>
            <a:r>
              <a:rPr lang="en-US" sz="1200" dirty="0" smtClean="0"/>
              <a:t>16.  </a:t>
            </a:r>
            <a:r>
              <a:rPr lang="en-US" sz="1200" dirty="0"/>
              <a:t>Recognition of Top </a:t>
            </a:r>
            <a:r>
              <a:rPr lang="en-US" sz="1200" dirty="0" smtClean="0"/>
              <a:t>Scholars in Discipline</a:t>
            </a:r>
          </a:p>
          <a:p>
            <a:pPr marL="0" indent="0">
              <a:buNone/>
            </a:pPr>
            <a:r>
              <a:rPr lang="en-US" sz="1200" dirty="0" smtClean="0"/>
              <a:t>17</a:t>
            </a:r>
            <a:r>
              <a:rPr lang="en-US" sz="1200" dirty="0"/>
              <a:t>.  CIE Scholars Program				</a:t>
            </a:r>
            <a:r>
              <a:rPr lang="en-US" sz="1200" dirty="0" smtClean="0"/>
              <a:t>	 </a:t>
            </a:r>
            <a:r>
              <a:rPr lang="en-US" sz="1200" dirty="0"/>
              <a:t>XX</a:t>
            </a:r>
          </a:p>
          <a:p>
            <a:pPr marL="0" indent="0">
              <a:buNone/>
            </a:pPr>
            <a:r>
              <a:rPr lang="en-US" sz="1200" dirty="0"/>
              <a:t>18.  Riata Internship Program					     	      XX</a:t>
            </a:r>
          </a:p>
          <a:p>
            <a:pPr marL="0" indent="0">
              <a:buNone/>
            </a:pPr>
            <a:r>
              <a:rPr lang="en-US" sz="1200" dirty="0"/>
              <a:t>19.  Creativity Institute			</a:t>
            </a:r>
            <a:r>
              <a:rPr lang="en-US" sz="1200" dirty="0" smtClean="0"/>
              <a:t>	</a:t>
            </a:r>
            <a:r>
              <a:rPr lang="en-US" sz="1200" dirty="0"/>
              <a:t>	</a:t>
            </a:r>
            <a:r>
              <a:rPr lang="en-US" sz="1200" dirty="0" smtClean="0"/>
              <a:t> </a:t>
            </a:r>
            <a:r>
              <a:rPr lang="en-US" sz="1200" dirty="0"/>
              <a:t>XX</a:t>
            </a:r>
          </a:p>
          <a:p>
            <a:pPr marL="0" indent="0">
              <a:buNone/>
            </a:pPr>
            <a:r>
              <a:rPr lang="en-US" sz="1200" dirty="0"/>
              <a:t>20.  Cowboy </a:t>
            </a:r>
            <a:r>
              <a:rPr lang="en-US" sz="1200" dirty="0" err="1"/>
              <a:t>Bootcamps</a:t>
            </a:r>
            <a:r>
              <a:rPr lang="en-US" sz="1200" dirty="0"/>
              <a:t> 				</a:t>
            </a:r>
            <a:r>
              <a:rPr lang="en-US" sz="1200" dirty="0" smtClean="0"/>
              <a:t>	</a:t>
            </a:r>
            <a:r>
              <a:rPr lang="en-US" sz="1200" dirty="0"/>
              <a:t>		      XX</a:t>
            </a:r>
          </a:p>
          <a:p>
            <a:pPr marL="0" indent="0">
              <a:buNone/>
            </a:pPr>
            <a:r>
              <a:rPr lang="en-US" sz="1200" dirty="0"/>
              <a:t>21.  East Central High </a:t>
            </a:r>
            <a:r>
              <a:rPr lang="en-US" sz="1200" dirty="0" smtClean="0"/>
              <a:t>School Magnet        </a:t>
            </a:r>
            <a:r>
              <a:rPr lang="en-US" sz="1200" dirty="0"/>
              <a:t>			</a:t>
            </a:r>
            <a:r>
              <a:rPr lang="en-US" sz="1200" dirty="0" smtClean="0"/>
              <a:t> </a:t>
            </a:r>
            <a:r>
              <a:rPr lang="en-US" sz="1200" dirty="0"/>
              <a:t>XX</a:t>
            </a:r>
          </a:p>
          <a:p>
            <a:pPr marL="0" indent="0">
              <a:buNone/>
            </a:pPr>
            <a:r>
              <a:rPr lang="en-US" sz="1200" dirty="0"/>
              <a:t>22.  </a:t>
            </a:r>
            <a:r>
              <a:rPr lang="en-US" sz="1200" dirty="0" smtClean="0"/>
              <a:t>South </a:t>
            </a:r>
            <a:r>
              <a:rPr lang="en-US" sz="1200" dirty="0"/>
              <a:t>Africa Program				</a:t>
            </a:r>
            <a:r>
              <a:rPr lang="en-US" sz="1200" dirty="0" smtClean="0"/>
              <a:t>	</a:t>
            </a:r>
            <a:r>
              <a:rPr lang="en-US" sz="1200" dirty="0"/>
              <a:t>	     	      XX</a:t>
            </a:r>
          </a:p>
          <a:p>
            <a:pPr marL="0" indent="0">
              <a:buNone/>
            </a:pPr>
            <a:r>
              <a:rPr lang="en-US" sz="1200" dirty="0"/>
              <a:t>23.  Entrepreneur-in-Residence						   	 </a:t>
            </a:r>
          </a:p>
          <a:p>
            <a:pPr marL="0" indent="0">
              <a:buNone/>
            </a:pPr>
            <a:r>
              <a:rPr lang="en-US" sz="1200" dirty="0" smtClean="0"/>
              <a:t>24.  </a:t>
            </a:r>
            <a:r>
              <a:rPr lang="en-US" sz="1200" dirty="0"/>
              <a:t>Technology </a:t>
            </a:r>
            <a:r>
              <a:rPr lang="en-US" sz="1200" dirty="0" err="1"/>
              <a:t>Entrep</a:t>
            </a:r>
            <a:r>
              <a:rPr lang="en-US" sz="1200" dirty="0"/>
              <a:t>. Initiative						      XX</a:t>
            </a:r>
          </a:p>
          <a:p>
            <a:pPr marL="0" indent="0">
              <a:buNone/>
            </a:pPr>
            <a:r>
              <a:rPr lang="en-US" sz="1200" dirty="0" smtClean="0"/>
              <a:t>25.  </a:t>
            </a:r>
            <a:r>
              <a:rPr lang="en-US" sz="1200" dirty="0"/>
              <a:t>Cowboy E. Mentors Program						      </a:t>
            </a:r>
            <a:r>
              <a:rPr lang="en-US" sz="1200" dirty="0" smtClean="0"/>
              <a:t>XX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3200400" y="6397823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</a:p>
        </p:txBody>
      </p:sp>
    </p:spTree>
    <p:extLst>
      <p:ext uri="{BB962C8B-B14F-4D97-AF65-F5344CB8AC3E}">
        <p14:creationId xmlns:p14="http://schemas.microsoft.com/office/powerpoint/2010/main" xmlns="" val="324147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4953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</a:rPr>
              <a:t>PROGRAM</a:t>
            </a:r>
            <a:r>
              <a:rPr lang="en-US" sz="3200" dirty="0">
                <a:solidFill>
                  <a:srgbClr val="FF6600"/>
                </a:solidFill>
              </a:rPr>
              <a:t> MODEL</a:t>
            </a: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11430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kumimoji="0" lang="en-US" sz="1800">
              <a:latin typeface="Arial" pitchFamily="34" charset="0"/>
            </a:endParaRPr>
          </a:p>
        </p:txBody>
      </p:sp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371600" y="1752600"/>
            <a:ext cx="6535738" cy="3633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505200" y="2819400"/>
            <a:ext cx="2349500" cy="14986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800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Arial Narrow" pitchFamily="34" charset="0"/>
              </a:rPr>
              <a:t>An </a:t>
            </a: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</a:rPr>
              <a:t>Empowering Entrepreneurial </a:t>
            </a:r>
            <a:r>
              <a:rPr lang="en-US" sz="1600" b="1" dirty="0">
                <a:solidFill>
                  <a:srgbClr val="FFFFFF"/>
                </a:solidFill>
                <a:latin typeface="Arial Narrow" pitchFamily="34" charset="0"/>
              </a:rPr>
              <a:t>Environment 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2016125" y="4387850"/>
            <a:ext cx="1828800" cy="1216025"/>
          </a:xfrm>
          <a:prstGeom prst="ellipse">
            <a:avLst/>
          </a:prstGeom>
          <a:gradFill rotWithShape="1">
            <a:gsLst>
              <a:gs pos="0">
                <a:srgbClr val="FF6600">
                  <a:gamma/>
                  <a:shade val="56078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sz="1000" dirty="0">
              <a:latin typeface="Arial Narrow" pitchFamily="34" charset="0"/>
            </a:endParaRPr>
          </a:p>
          <a:p>
            <a:pPr algn="ctr"/>
            <a:r>
              <a:rPr lang="en-US" sz="1500" b="1" dirty="0">
                <a:latin typeface="Arial Narrow" pitchFamily="34" charset="0"/>
              </a:rPr>
              <a:t>Research that Matters</a:t>
            </a:r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5638800" y="4343400"/>
            <a:ext cx="1828800" cy="1219200"/>
          </a:xfrm>
          <a:prstGeom prst="ellipse">
            <a:avLst/>
          </a:prstGeom>
          <a:gradFill rotWithShape="1">
            <a:gsLst>
              <a:gs pos="0">
                <a:srgbClr val="FF6600">
                  <a:gamma/>
                  <a:shade val="56078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sz="1000" dirty="0">
              <a:latin typeface="Arial Narrow" pitchFamily="34" charset="0"/>
            </a:endParaRPr>
          </a:p>
          <a:p>
            <a:pPr algn="ctr"/>
            <a:r>
              <a:rPr lang="en-US" sz="1500" b="1" dirty="0">
                <a:latin typeface="Arial Narrow" pitchFamily="34" charset="0"/>
              </a:rPr>
              <a:t>Sustainable Infrastructure</a:t>
            </a:r>
            <a:r>
              <a:rPr lang="en-US" sz="1500" dirty="0">
                <a:latin typeface="Arial Narrow" pitchFamily="34" charset="0"/>
              </a:rPr>
              <a:t> </a:t>
            </a:r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1828800" y="1447801"/>
            <a:ext cx="2057400" cy="1295400"/>
          </a:xfrm>
          <a:prstGeom prst="ellipse">
            <a:avLst/>
          </a:prstGeom>
          <a:gradFill rotWithShape="1">
            <a:gsLst>
              <a:gs pos="0">
                <a:srgbClr val="FF6600">
                  <a:gamma/>
                  <a:shade val="56078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500" b="1" dirty="0" smtClean="0">
                <a:latin typeface="Arial Narrow" pitchFamily="34" charset="0"/>
              </a:rPr>
              <a:t>Dynamic Curriculum that Reaches Across Campus</a:t>
            </a:r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5486400" y="1447800"/>
            <a:ext cx="1828800" cy="1216025"/>
          </a:xfrm>
          <a:prstGeom prst="ellipse">
            <a:avLst/>
          </a:prstGeom>
          <a:gradFill rotWithShape="1">
            <a:gsLst>
              <a:gs pos="0">
                <a:srgbClr val="FF6600">
                  <a:gamma/>
                  <a:shade val="56078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500" b="1" dirty="0" smtClean="0">
                <a:latin typeface="Arial Narrow" pitchFamily="34" charset="0"/>
              </a:rPr>
              <a:t>Innovation in  Experiential </a:t>
            </a:r>
            <a:r>
              <a:rPr lang="en-US" sz="1500" b="1" dirty="0">
                <a:latin typeface="Arial Narrow" pitchFamily="34" charset="0"/>
              </a:rPr>
              <a:t>Learning</a:t>
            </a:r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609600" y="2955925"/>
            <a:ext cx="1828800" cy="1295400"/>
          </a:xfrm>
          <a:prstGeom prst="ellipse">
            <a:avLst/>
          </a:prstGeom>
          <a:gradFill rotWithShape="1">
            <a:gsLst>
              <a:gs pos="0">
                <a:srgbClr val="FF6600">
                  <a:gamma/>
                  <a:shade val="56078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500" b="1" dirty="0">
                <a:latin typeface="Arial Narrow" pitchFamily="34" charset="0"/>
              </a:rPr>
              <a:t>National Leadership &amp; a Philosophy of Sharing</a:t>
            </a:r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7010400" y="2895600"/>
            <a:ext cx="1828800" cy="1216025"/>
          </a:xfrm>
          <a:prstGeom prst="ellipse">
            <a:avLst/>
          </a:prstGeom>
          <a:gradFill rotWithShape="1">
            <a:gsLst>
              <a:gs pos="0">
                <a:srgbClr val="FF6600">
                  <a:gamma/>
                  <a:shade val="56078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500" b="1" dirty="0">
                <a:latin typeface="Arial Narrow" pitchFamily="34" charset="0"/>
              </a:rPr>
              <a:t>Outreach </a:t>
            </a:r>
            <a:r>
              <a:rPr lang="en-US" sz="1500" b="1" dirty="0" smtClean="0">
                <a:latin typeface="Arial Narrow" pitchFamily="34" charset="0"/>
              </a:rPr>
              <a:t>that </a:t>
            </a:r>
            <a:r>
              <a:rPr lang="en-US" sz="1500" b="1" dirty="0">
                <a:latin typeface="Arial Narrow" pitchFamily="34" charset="0"/>
              </a:rPr>
              <a:t>E</a:t>
            </a:r>
            <a:r>
              <a:rPr lang="en-US" sz="1500" b="1" dirty="0" smtClean="0">
                <a:latin typeface="Arial Narrow" pitchFamily="34" charset="0"/>
              </a:rPr>
              <a:t>ngages the Community</a:t>
            </a:r>
            <a:endParaRPr lang="en-US" sz="1500" b="1" dirty="0">
              <a:latin typeface="Arial Narrow" pitchFamily="34" charset="0"/>
            </a:endParaRPr>
          </a:p>
        </p:txBody>
      </p:sp>
      <p:sp>
        <p:nvSpPr>
          <p:cNvPr id="25651" name="AutoShape 51"/>
          <p:cNvSpPr>
            <a:spLocks noChangeArrowheads="1"/>
          </p:cNvSpPr>
          <p:nvPr/>
        </p:nvSpPr>
        <p:spPr bwMode="auto">
          <a:xfrm rot="16200000">
            <a:off x="3748088" y="17335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AutoShape 52"/>
          <p:cNvSpPr>
            <a:spLocks noChangeArrowheads="1"/>
          </p:cNvSpPr>
          <p:nvPr/>
        </p:nvSpPr>
        <p:spPr bwMode="auto">
          <a:xfrm rot="18900000">
            <a:off x="1568450" y="42354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AutoShape 53"/>
          <p:cNvSpPr>
            <a:spLocks noChangeArrowheads="1"/>
          </p:cNvSpPr>
          <p:nvPr/>
        </p:nvSpPr>
        <p:spPr bwMode="auto">
          <a:xfrm rot="8100000">
            <a:off x="1965325" y="4587875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AutoShape 54"/>
          <p:cNvSpPr>
            <a:spLocks noChangeArrowheads="1"/>
          </p:cNvSpPr>
          <p:nvPr/>
        </p:nvSpPr>
        <p:spPr bwMode="auto">
          <a:xfrm rot="2700000">
            <a:off x="7651750" y="40957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55" name="AutoShape 55"/>
          <p:cNvSpPr>
            <a:spLocks noChangeArrowheads="1"/>
          </p:cNvSpPr>
          <p:nvPr/>
        </p:nvSpPr>
        <p:spPr bwMode="auto">
          <a:xfrm rot="2700000">
            <a:off x="1949636" y="2393764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AutoShape 56"/>
          <p:cNvSpPr>
            <a:spLocks noChangeArrowheads="1"/>
          </p:cNvSpPr>
          <p:nvPr/>
        </p:nvSpPr>
        <p:spPr bwMode="auto">
          <a:xfrm rot="13500000">
            <a:off x="1520825" y="2822575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AutoShape 57"/>
          <p:cNvSpPr>
            <a:spLocks noChangeArrowheads="1"/>
          </p:cNvSpPr>
          <p:nvPr/>
        </p:nvSpPr>
        <p:spPr bwMode="auto">
          <a:xfrm rot="8100000">
            <a:off x="7546975" y="27749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AutoShape 58"/>
          <p:cNvSpPr>
            <a:spLocks noChangeArrowheads="1"/>
          </p:cNvSpPr>
          <p:nvPr/>
        </p:nvSpPr>
        <p:spPr bwMode="auto">
          <a:xfrm rot="18900000">
            <a:off x="7115175" y="2366963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59" name="AutoShape 59"/>
          <p:cNvSpPr>
            <a:spLocks noChangeArrowheads="1"/>
          </p:cNvSpPr>
          <p:nvPr/>
        </p:nvSpPr>
        <p:spPr bwMode="auto">
          <a:xfrm rot="5400000">
            <a:off x="5619750" y="5210175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60" name="AutoShape 60"/>
          <p:cNvSpPr>
            <a:spLocks noChangeArrowheads="1"/>
          </p:cNvSpPr>
          <p:nvPr/>
        </p:nvSpPr>
        <p:spPr bwMode="auto">
          <a:xfrm rot="13500000">
            <a:off x="7312025" y="44831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61" name="AutoShape 61"/>
          <p:cNvSpPr>
            <a:spLocks noChangeArrowheads="1"/>
          </p:cNvSpPr>
          <p:nvPr/>
        </p:nvSpPr>
        <p:spPr bwMode="auto">
          <a:xfrm rot="16200000">
            <a:off x="3733800" y="5241925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AutoShape 62"/>
          <p:cNvSpPr>
            <a:spLocks noChangeArrowheads="1"/>
          </p:cNvSpPr>
          <p:nvPr/>
        </p:nvSpPr>
        <p:spPr bwMode="auto">
          <a:xfrm rot="5400000">
            <a:off x="5410200" y="1735138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Line 63"/>
          <p:cNvSpPr>
            <a:spLocks noChangeShapeType="1"/>
          </p:cNvSpPr>
          <p:nvPr/>
        </p:nvSpPr>
        <p:spPr bwMode="auto">
          <a:xfrm>
            <a:off x="2438400" y="3581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64" name="Line 64"/>
          <p:cNvSpPr>
            <a:spLocks noChangeShapeType="1"/>
          </p:cNvSpPr>
          <p:nvPr/>
        </p:nvSpPr>
        <p:spPr bwMode="auto">
          <a:xfrm flipH="1">
            <a:off x="5943600" y="3505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66" name="Line 66"/>
          <p:cNvSpPr>
            <a:spLocks noChangeShapeType="1"/>
          </p:cNvSpPr>
          <p:nvPr/>
        </p:nvSpPr>
        <p:spPr bwMode="auto">
          <a:xfrm>
            <a:off x="3657600" y="2514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 flipH="1">
            <a:off x="5257800" y="2438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68" name="Line 68"/>
          <p:cNvSpPr>
            <a:spLocks noChangeShapeType="1"/>
          </p:cNvSpPr>
          <p:nvPr/>
        </p:nvSpPr>
        <p:spPr bwMode="auto">
          <a:xfrm flipV="1">
            <a:off x="3581400" y="4191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69" name="Line 69"/>
          <p:cNvSpPr>
            <a:spLocks noChangeShapeType="1"/>
          </p:cNvSpPr>
          <p:nvPr/>
        </p:nvSpPr>
        <p:spPr bwMode="auto">
          <a:xfrm flipH="1" flipV="1">
            <a:off x="5486400" y="4114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2" grpId="0" animBg="1"/>
      <p:bldP spid="25643" grpId="0" animBg="1"/>
      <p:bldP spid="25644" grpId="0" animBg="1"/>
      <p:bldP spid="25645" grpId="0" animBg="1"/>
      <p:bldP spid="25646" grpId="0" animBg="1"/>
      <p:bldP spid="25647" grpId="0" animBg="1"/>
      <p:bldP spid="25648" grpId="0" animBg="1"/>
      <p:bldP spid="25649" grpId="0" animBg="1"/>
      <p:bldP spid="25651" grpId="0" animBg="1"/>
      <p:bldP spid="25652" grpId="0" animBg="1"/>
      <p:bldP spid="25653" grpId="0" animBg="1"/>
      <p:bldP spid="25654" grpId="0" animBg="1"/>
      <p:bldP spid="25655" grpId="0" animBg="1"/>
      <p:bldP spid="25656" grpId="0" animBg="1"/>
      <p:bldP spid="25657" grpId="0" animBg="1"/>
      <p:bldP spid="25658" grpId="0" animBg="1"/>
      <p:bldP spid="25659" grpId="0" animBg="1"/>
      <p:bldP spid="25660" grpId="0" animBg="1"/>
      <p:bldP spid="25661" grpId="0" animBg="1"/>
      <p:bldP spid="25662" grpId="0" animBg="1"/>
      <p:bldP spid="25663" grpId="0" animBg="1"/>
      <p:bldP spid="25664" grpId="0" animBg="1"/>
      <p:bldP spid="25666" grpId="0" animBg="1"/>
      <p:bldP spid="25667" grpId="0" animBg="1"/>
      <p:bldP spid="25668" grpId="0" animBg="1"/>
      <p:bldP spid="256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305800" cy="556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4400" b="1" dirty="0" smtClean="0">
              <a:solidFill>
                <a:srgbClr val="CC3300"/>
              </a:solidFill>
              <a:latin typeface="Bradley Hand ITC" pitchFamily="66" charset="0"/>
            </a:endParaRPr>
          </a:p>
          <a:p>
            <a:pPr>
              <a:buFont typeface="Wingdings" pitchFamily="2" charset="2"/>
              <a:buNone/>
            </a:pPr>
            <a:endParaRPr lang="en-US" sz="1800" b="1" dirty="0" smtClean="0">
              <a:solidFill>
                <a:srgbClr val="CC3300"/>
              </a:solidFill>
              <a:latin typeface="Bradley Hand ITC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6600"/>
                </a:solidFill>
                <a:latin typeface="Bradley Hand ITC" pitchFamily="66" charset="0"/>
              </a:rPr>
              <a:t>“Be the change you wish to see in the world.”</a:t>
            </a:r>
          </a:p>
          <a:p>
            <a:pP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CC3300"/>
                </a:solidFill>
                <a:latin typeface="Bradley Hand ITC" pitchFamily="66" charset="0"/>
              </a:rPr>
              <a:t>						</a:t>
            </a:r>
            <a:r>
              <a:rPr lang="en-US" sz="2400" dirty="0" smtClean="0"/>
              <a:t>-M. Gandhi</a:t>
            </a:r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endParaRPr lang="en-US" sz="2400" b="1" dirty="0">
              <a:solidFill>
                <a:srgbClr val="FF6600"/>
              </a:solidFill>
            </a:endParaRPr>
          </a:p>
          <a:p>
            <a:pPr algn="r">
              <a:buNone/>
            </a:pPr>
            <a:endParaRPr lang="en-US" sz="2400" b="1" dirty="0" smtClean="0">
              <a:solidFill>
                <a:srgbClr val="FF6600"/>
              </a:solidFill>
            </a:endParaRPr>
          </a:p>
          <a:p>
            <a:pPr algn="r">
              <a:buNone/>
            </a:pPr>
            <a:endParaRPr lang="en-US" sz="2400" b="1" dirty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rgbClr val="FF6600"/>
                </a:solidFill>
              </a:rPr>
              <a:t>                                                    </a:t>
            </a:r>
          </a:p>
          <a:p>
            <a:pPr algn="ctr">
              <a:buNone/>
            </a:pPr>
            <a:r>
              <a:rPr lang="en-US" sz="2000" b="1" dirty="0">
                <a:solidFill>
                  <a:srgbClr val="FF6600"/>
                </a:solidFill>
              </a:rPr>
              <a:t>	</a:t>
            </a:r>
            <a:r>
              <a:rPr lang="en-US" sz="2000" b="1" dirty="0" smtClean="0">
                <a:solidFill>
                  <a:srgbClr val="FF6600"/>
                </a:solidFill>
              </a:rPr>
              <a:t>				</a:t>
            </a:r>
          </a:p>
          <a:p>
            <a:pPr algn="ctr">
              <a:buNone/>
            </a:pPr>
            <a:r>
              <a:rPr lang="en-US" sz="2000" b="1" dirty="0">
                <a:solidFill>
                  <a:srgbClr val="FF6600"/>
                </a:solidFill>
              </a:rPr>
              <a:t>	</a:t>
            </a:r>
            <a:r>
              <a:rPr lang="en-US" sz="2000" b="1" dirty="0" smtClean="0">
                <a:solidFill>
                  <a:srgbClr val="FF6600"/>
                </a:solidFill>
              </a:rPr>
              <a:t>				entrepreneurship.okstate.edu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7" name="Picture 4" descr="pe0767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800600"/>
            <a:ext cx="171291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149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2057400" y="573088"/>
            <a:ext cx="3886199" cy="16414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School of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Entrepreneurship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152400" y="838200"/>
            <a:ext cx="1228725" cy="808038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Advisory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Board of Deans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6589712" y="838200"/>
            <a:ext cx="1030288" cy="808038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External Advisory Board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41" name="AutoShape 13"/>
          <p:cNvSpPr>
            <a:spLocks noChangeShapeType="1"/>
          </p:cNvSpPr>
          <p:nvPr/>
        </p:nvSpPr>
        <p:spPr bwMode="auto">
          <a:xfrm>
            <a:off x="1447800" y="1341438"/>
            <a:ext cx="531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0" name="AutoShape 12"/>
          <p:cNvSpPr>
            <a:spLocks noChangeShapeType="1"/>
          </p:cNvSpPr>
          <p:nvPr/>
        </p:nvSpPr>
        <p:spPr bwMode="auto">
          <a:xfrm flipH="1">
            <a:off x="5997575" y="1273175"/>
            <a:ext cx="479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493713" y="3248024"/>
            <a:ext cx="1398587" cy="728663"/>
          </a:xfrm>
          <a:prstGeom prst="rec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Creativity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Institute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209800" y="3248025"/>
            <a:ext cx="1460500" cy="735013"/>
          </a:xfrm>
          <a:prstGeom prst="rec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Core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Entrepreneurship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Faculty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3846513" y="3238500"/>
            <a:ext cx="1563687" cy="744538"/>
          </a:xfrm>
          <a:prstGeom prst="rec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Interdisciplinary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Entrepreneurship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Academy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562601" y="3248025"/>
            <a:ext cx="1473200" cy="736600"/>
          </a:xfrm>
          <a:prstGeom prst="rec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Technology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Entrepreneurship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Initiative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7239000" y="3238500"/>
            <a:ext cx="1743075" cy="746125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Riata</a:t>
            </a:r>
            <a:endParaRPr kumimoji="0" lang="en-US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Entrepreneurship</a:t>
            </a:r>
            <a:endParaRPr kumimoji="0" lang="en-US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Center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1422400" cy="2514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en-US" sz="1000" b="1" dirty="0">
                <a:solidFill>
                  <a:srgbClr val="FF6600"/>
                </a:solidFill>
                <a:latin typeface="Arial" pitchFamily="34" charset="0"/>
                <a:ea typeface="Calibri" pitchFamily="34" charset="0"/>
              </a:rPr>
              <a:t>C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reative campus 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forums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Imagination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000" b="1" dirty="0">
                <a:solidFill>
                  <a:srgbClr val="FF66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000" b="1" dirty="0" smtClean="0">
                <a:solidFill>
                  <a:srgbClr val="FF66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central/portal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-Creativity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dirty="0">
                <a:solidFill>
                  <a:srgbClr val="FF66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curriculum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-Creativity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dirty="0">
                <a:solidFill>
                  <a:srgbClr val="FF66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000" b="1" dirty="0" smtClean="0">
                <a:solidFill>
                  <a:srgbClr val="FF66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certificate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-Creativity festival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-Campus speaker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dirty="0">
                <a:solidFill>
                  <a:srgbClr val="FF66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000" b="1" dirty="0" smtClean="0">
                <a:solidFill>
                  <a:srgbClr val="FF66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series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-CIE learning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community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810001" y="4092575"/>
            <a:ext cx="1676400" cy="2917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Faculty Fellows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-CIE Scholars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-Arts initiative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-Geology initiative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-Vet. medicine initiative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-Health sciences initiative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dirty="0" smtClean="0">
                <a:solidFill>
                  <a:srgbClr val="FF6600"/>
                </a:solidFill>
                <a:latin typeface="Arial" pitchFamily="34" charset="0"/>
              </a:rPr>
              <a:t>-Entrepreneurship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dirty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kumimoji="0" lang="en-US" sz="1000" b="1" dirty="0" smtClean="0">
                <a:solidFill>
                  <a:srgbClr val="FF6600"/>
                </a:solidFill>
                <a:latin typeface="Arial" pitchFamily="34" charset="0"/>
              </a:rPr>
              <a:t>within Education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-Entrepreneurship for psychologists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-Military science and entrepreneurship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-Green entrepreneurship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-Entrepreneurship in engineering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-Research grants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-Faculty resource center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5616575" y="4102100"/>
            <a:ext cx="1419225" cy="153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Technology 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commercialization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intervention model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-Faculty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bootcamp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-Campus incubator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-Technology &amp; entrepreneurship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coursework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7239000" y="4097338"/>
            <a:ext cx="1743075" cy="2760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-Cowboy Entrepreneurs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dirty="0">
                <a:solidFill>
                  <a:srgbClr val="FF66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000" b="1" dirty="0" smtClean="0">
                <a:solidFill>
                  <a:srgbClr val="FF66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Network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Riata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interns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-Business plan competition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-Cowboy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bootcamps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-Women INSPIRE program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-Disabled veterans program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-Native American academy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-Experiential classroom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-Student incubator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dirty="0">
              <a:solidFill>
                <a:srgbClr val="FF6600"/>
              </a:solidFill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…and other outreach programs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9" name="AutoShape 11"/>
          <p:cNvSpPr>
            <a:spLocks noChangeShapeType="1"/>
          </p:cNvSpPr>
          <p:nvPr/>
        </p:nvSpPr>
        <p:spPr bwMode="auto">
          <a:xfrm flipH="1">
            <a:off x="1143000" y="1924050"/>
            <a:ext cx="1143000" cy="1019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8" name="AutoShape 10"/>
          <p:cNvSpPr>
            <a:spLocks noChangeShapeType="1"/>
          </p:cNvSpPr>
          <p:nvPr/>
        </p:nvSpPr>
        <p:spPr bwMode="auto">
          <a:xfrm flipH="1">
            <a:off x="2895600" y="2228850"/>
            <a:ext cx="319088" cy="819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7" name="AutoShape 9"/>
          <p:cNvSpPr>
            <a:spLocks noChangeShapeType="1"/>
          </p:cNvSpPr>
          <p:nvPr/>
        </p:nvSpPr>
        <p:spPr bwMode="auto">
          <a:xfrm>
            <a:off x="4267200" y="2327275"/>
            <a:ext cx="15240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6" name="AutoShape 8"/>
          <p:cNvSpPr>
            <a:spLocks noChangeShapeType="1"/>
          </p:cNvSpPr>
          <p:nvPr/>
        </p:nvSpPr>
        <p:spPr bwMode="auto">
          <a:xfrm>
            <a:off x="5492750" y="2271713"/>
            <a:ext cx="566738" cy="804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5" name="AutoShape 7"/>
          <p:cNvSpPr>
            <a:spLocks noChangeShapeType="1"/>
          </p:cNvSpPr>
          <p:nvPr/>
        </p:nvSpPr>
        <p:spPr bwMode="auto">
          <a:xfrm>
            <a:off x="6332538" y="1924050"/>
            <a:ext cx="1111250" cy="1019175"/>
          </a:xfrm>
          <a:prstGeom prst="straightConnector1">
            <a:avLst/>
          </a:prstGeom>
          <a:noFill/>
          <a:ln w="12700" cmpd="sng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2197100" y="4083050"/>
            <a:ext cx="1460500" cy="2089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Tenure track faculty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-Clinical faculty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-Core curriculum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-Major, minor, 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master’s &amp; Ph.D.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programs in 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entrepreneurship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-Core research streams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-MSE Incubator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FF6600"/>
                </a:solidFill>
              </a:rPr>
              <a:t>Entrepreneurship:  a Life Philosophy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1000" y="1219200"/>
            <a:ext cx="24384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2362200" cy="228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18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You can </a:t>
            </a:r>
            <a:r>
              <a:rPr lang="en-US" sz="1800" dirty="0">
                <a:solidFill>
                  <a:schemeClr val="bg1"/>
                </a:solidFill>
              </a:rPr>
              <a:t>affect change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 There is a better way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 Opportunities are 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sz="1800" dirty="0">
                <a:solidFill>
                  <a:schemeClr val="bg1"/>
                </a:solidFill>
              </a:rPr>
              <a:t>   everywhere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 Embrace innovation,   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sz="1800" dirty="0">
                <a:solidFill>
                  <a:schemeClr val="bg1"/>
                </a:solidFill>
              </a:rPr>
              <a:t>   change &amp; growth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 Failure is learning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81000" y="4191000"/>
            <a:ext cx="24384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57200" y="4267200"/>
            <a:ext cx="2286000" cy="213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US" sz="18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Pursue </a:t>
            </a:r>
            <a:r>
              <a:rPr lang="en-US" sz="1800" dirty="0">
                <a:solidFill>
                  <a:schemeClr val="bg1"/>
                </a:solidFill>
              </a:rPr>
              <a:t>opportunity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Innovate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Char char="-"/>
            </a:pPr>
            <a:r>
              <a:rPr lang="en-US" sz="1800" dirty="0" smtClean="0">
                <a:solidFill>
                  <a:schemeClr val="bg1"/>
                </a:solidFill>
              </a:rPr>
              <a:t> Bootstrap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Persevere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Act as a guerrilla 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Manage &amp; mitigate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risks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819400" y="25908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810000" y="2286000"/>
            <a:ext cx="23622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886200" y="2438400"/>
            <a:ext cx="2209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Professionally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-</a:t>
            </a:r>
            <a:r>
              <a:rPr lang="en-US" sz="1800" dirty="0" err="1">
                <a:solidFill>
                  <a:schemeClr val="bg1"/>
                </a:solidFill>
              </a:rPr>
              <a:t>Entrepreneuring</a:t>
            </a:r>
            <a:r>
              <a:rPr lang="en-US" sz="1800" dirty="0">
                <a:solidFill>
                  <a:schemeClr val="bg1"/>
                </a:solidFill>
              </a:rPr>
              <a:t> in different ways over one’s career life cycle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2819400" y="44958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705600" y="1600200"/>
            <a:ext cx="2133600" cy="472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781800" y="1752600"/>
            <a:ext cx="19812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One’s </a:t>
            </a:r>
            <a:r>
              <a:rPr lang="en-US" sz="18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</a:p>
          <a:p>
            <a:pPr>
              <a:spcBef>
                <a:spcPct val="50000"/>
              </a:spcBef>
            </a:pPr>
            <a:endParaRPr lang="en-US" sz="800" b="1" u="sng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the family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US" sz="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church      activities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US" sz="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community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Involvement</a:t>
            </a:r>
          </a:p>
          <a:p>
            <a:pPr>
              <a:spcBef>
                <a:spcPts val="0"/>
              </a:spcBef>
            </a:pPr>
            <a:endParaRPr lang="en-US" sz="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chemeClr val="bg1"/>
                </a:solidFill>
              </a:rPr>
              <a:t>personal relationships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US" sz="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chemeClr val="bg1"/>
                </a:solidFill>
              </a:rPr>
              <a:t>personal finances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US" sz="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800" dirty="0" smtClean="0">
                <a:solidFill>
                  <a:schemeClr val="bg1"/>
                </a:solidFill>
              </a:rPr>
              <a:t>dealing </a:t>
            </a:r>
            <a:r>
              <a:rPr lang="en-US" sz="1800" dirty="0">
                <a:solidFill>
                  <a:schemeClr val="bg1"/>
                </a:solidFill>
              </a:rPr>
              <a:t>with personal change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6172200" y="3505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82000" cy="609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6600"/>
                </a:solidFill>
              </a:rPr>
              <a:t>A </a:t>
            </a:r>
            <a:r>
              <a:rPr lang="en-US" sz="3200" b="1" dirty="0" err="1" smtClean="0">
                <a:solidFill>
                  <a:srgbClr val="FF6600"/>
                </a:solidFill>
              </a:rPr>
              <a:t>CompetencY</a:t>
            </a:r>
            <a:r>
              <a:rPr lang="en-US" sz="3200" b="1" dirty="0" smtClean="0">
                <a:solidFill>
                  <a:srgbClr val="FF6600"/>
                </a:solidFill>
              </a:rPr>
              <a:t>-BASED Approach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Recognizing Opportunity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Assessing Opportunity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Mastering Your Creativity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Leveraging Resources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Guerrilla Skills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Mitigating and Managing Risk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Planning When Nothing Exists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Innovation---Developing Ideas that Work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Building and Managing Social Networks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Ability to Maintain Focus Yet Adapt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Implementation of Something Novel or New</a:t>
            </a:r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7" name="Picture 8" descr="MPj03029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981200"/>
            <a:ext cx="16002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91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Three Way Connections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core content is delivered through a curriculum </a:t>
            </a:r>
            <a:r>
              <a:rPr lang="en-US" dirty="0" smtClean="0"/>
              <a:t>viewed as </a:t>
            </a:r>
            <a:r>
              <a:rPr lang="en-US" dirty="0"/>
              <a:t>a moving </a:t>
            </a:r>
            <a:r>
              <a:rPr lang="en-US" dirty="0" smtClean="0"/>
              <a:t>target --- and includes </a:t>
            </a:r>
            <a:r>
              <a:rPr lang="en-US" dirty="0"/>
              <a:t>both </a:t>
            </a:r>
            <a:r>
              <a:rPr lang="en-US" dirty="0" smtClean="0"/>
              <a:t>core </a:t>
            </a:r>
            <a:r>
              <a:rPr lang="en-US" dirty="0"/>
              <a:t>curriculum and </a:t>
            </a:r>
            <a:r>
              <a:rPr lang="en-US" dirty="0" smtClean="0"/>
              <a:t>emerging </a:t>
            </a:r>
            <a:r>
              <a:rPr lang="en-US" dirty="0"/>
              <a:t>cross-campus </a:t>
            </a:r>
            <a:r>
              <a:rPr lang="en-US" dirty="0" smtClean="0"/>
              <a:t>curriculum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content </a:t>
            </a:r>
            <a:r>
              <a:rPr lang="en-US" dirty="0"/>
              <a:t>is reinforced and applied through </a:t>
            </a:r>
            <a:r>
              <a:rPr lang="en-US" dirty="0" smtClean="0"/>
              <a:t>aggressive </a:t>
            </a:r>
            <a:r>
              <a:rPr lang="en-US" dirty="0"/>
              <a:t>emphasis on novel experiential learning </a:t>
            </a:r>
            <a:r>
              <a:rPr lang="en-US" dirty="0" smtClean="0"/>
              <a:t>approaches</a:t>
            </a:r>
            <a:r>
              <a:rPr lang="en-US" dirty="0"/>
              <a:t>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the curriculum and experiential learning are complemented by a portfolio of high impact </a:t>
            </a:r>
            <a:r>
              <a:rPr lang="en-US" dirty="0" smtClean="0"/>
              <a:t>community </a:t>
            </a:r>
            <a:r>
              <a:rPr lang="en-US" dirty="0"/>
              <a:t>engagement initiatives. </a:t>
            </a:r>
            <a:r>
              <a:rPr lang="en-US" dirty="0" smtClean="0"/>
              <a:t>Many </a:t>
            </a:r>
            <a:r>
              <a:rPr lang="en-US" dirty="0"/>
              <a:t>of </a:t>
            </a:r>
            <a:r>
              <a:rPr lang="en-US" dirty="0" smtClean="0"/>
              <a:t>the outreach </a:t>
            </a:r>
            <a:r>
              <a:rPr lang="en-US" dirty="0"/>
              <a:t>efforts produce </a:t>
            </a:r>
            <a:r>
              <a:rPr lang="en-US" dirty="0" smtClean="0"/>
              <a:t>experiential </a:t>
            </a:r>
            <a:r>
              <a:rPr lang="en-US" dirty="0"/>
              <a:t>learning opportunities </a:t>
            </a:r>
            <a:r>
              <a:rPr lang="en-US" dirty="0" smtClean="0"/>
              <a:t>that </a:t>
            </a:r>
            <a:r>
              <a:rPr lang="en-US" dirty="0"/>
              <a:t>are tied back </a:t>
            </a:r>
            <a:r>
              <a:rPr lang="en-US" dirty="0" smtClean="0"/>
              <a:t>to </a:t>
            </a:r>
            <a:r>
              <a:rPr lang="en-US" dirty="0"/>
              <a:t>the curriculum.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three-way set of connections between curriculum, outreach and experiential learning </a:t>
            </a:r>
            <a:r>
              <a:rPr lang="en-US" dirty="0" smtClean="0"/>
              <a:t>lies </a:t>
            </a:r>
            <a:r>
              <a:rPr lang="en-US" dirty="0"/>
              <a:t>at the heart of our approach. </a:t>
            </a:r>
          </a:p>
          <a:p>
            <a:endParaRPr lang="en-US" dirty="0"/>
          </a:p>
        </p:txBody>
      </p:sp>
      <p:sp>
        <p:nvSpPr>
          <p:cNvPr id="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" name="Text Box 5"/>
          <p:cNvSpPr txBox="1">
            <a:spLocks noChangeAspect="1" noChangeArrowheads="1"/>
          </p:cNvSpPr>
          <p:nvPr/>
        </p:nvSpPr>
        <p:spPr bwMode="auto">
          <a:xfrm>
            <a:off x="228600" y="457200"/>
            <a:ext cx="16002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1.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Prospective </a:t>
            </a:r>
            <a:r>
              <a:rPr lang="en-US" sz="1200" b="1" dirty="0" smtClean="0">
                <a:latin typeface="Arial Narrow" pitchFamily="34" charset="0"/>
              </a:rPr>
              <a:t>student </a:t>
            </a:r>
            <a:endParaRPr lang="en-US" sz="1200" b="1" dirty="0">
              <a:latin typeface="Arial Narrow" pitchFamily="34" charset="0"/>
            </a:endParaRPr>
          </a:p>
          <a:p>
            <a:pPr algn="ctr"/>
            <a:r>
              <a:rPr lang="en-US" sz="1200" b="1" dirty="0">
                <a:latin typeface="Arial Narrow" pitchFamily="34" charset="0"/>
              </a:rPr>
              <a:t>c</a:t>
            </a:r>
            <a:r>
              <a:rPr lang="en-US" sz="1200" b="1" dirty="0" smtClean="0">
                <a:latin typeface="Arial Narrow" pitchFamily="34" charset="0"/>
              </a:rPr>
              <a:t>ontact about entrepreneurship program;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/>
          </a:p>
        </p:txBody>
      </p:sp>
      <p:sp>
        <p:nvSpPr>
          <p:cNvPr id="2055" name="Text Box 7"/>
          <p:cNvSpPr txBox="1">
            <a:spLocks noChangeAspect="1" noChangeArrowheads="1"/>
          </p:cNvSpPr>
          <p:nvPr/>
        </p:nvSpPr>
        <p:spPr bwMode="auto">
          <a:xfrm>
            <a:off x="1905000" y="4572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2.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All incoming freshmen receive presentation on E-Program and can enroll in </a:t>
            </a:r>
            <a:r>
              <a:rPr lang="en-US" sz="1200" b="1" dirty="0" smtClean="0">
                <a:latin typeface="Arial Narrow" pitchFamily="34" charset="0"/>
              </a:rPr>
              <a:t>‘’The Creative You’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/>
          </a:p>
        </p:txBody>
      </p:sp>
      <p:sp>
        <p:nvSpPr>
          <p:cNvPr id="2056" name="Text Box 8"/>
          <p:cNvSpPr txBox="1">
            <a:spLocks noChangeAspect="1" noChangeArrowheads="1"/>
          </p:cNvSpPr>
          <p:nvPr/>
        </p:nvSpPr>
        <p:spPr bwMode="auto">
          <a:xfrm>
            <a:off x="3657600" y="457200"/>
            <a:ext cx="1752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3.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Freshmen can live in the Creativity, Innovation and Entrepreneurship </a:t>
            </a:r>
            <a:r>
              <a:rPr lang="en-US" sz="1200" b="1" dirty="0" smtClean="0">
                <a:latin typeface="Arial Narrow" pitchFamily="34" charset="0"/>
              </a:rPr>
              <a:t>Dormitory</a:t>
            </a:r>
            <a:endParaRPr lang="en-US" sz="1200" b="1" dirty="0">
              <a:latin typeface="Arial Narrow" pitchFamily="34" charset="0"/>
            </a:endParaRPr>
          </a:p>
        </p:txBody>
      </p:sp>
      <p:sp>
        <p:nvSpPr>
          <p:cNvPr id="2057" name="Text Box 9"/>
          <p:cNvSpPr txBox="1">
            <a:spLocks noChangeAspect="1" noChangeArrowheads="1"/>
          </p:cNvSpPr>
          <p:nvPr/>
        </p:nvSpPr>
        <p:spPr bwMode="auto">
          <a:xfrm>
            <a:off x="5486400" y="4572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4.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Exposure to variety of on-campus E-programs as a </a:t>
            </a:r>
            <a:r>
              <a:rPr lang="en-US" sz="1200" b="1" dirty="0" smtClean="0">
                <a:latin typeface="Arial Narrow" pitchFamily="34" charset="0"/>
              </a:rPr>
              <a:t>Freshman including our two campus-wide speaker series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>
              <a:latin typeface="Arial Narrow" pitchFamily="34" charset="0"/>
            </a:endParaRPr>
          </a:p>
        </p:txBody>
      </p:sp>
      <p:sp>
        <p:nvSpPr>
          <p:cNvPr id="2077" name="Text Box 29"/>
          <p:cNvSpPr txBox="1">
            <a:spLocks noChangeAspect="1" noChangeArrowheads="1"/>
          </p:cNvSpPr>
          <p:nvPr/>
        </p:nvSpPr>
        <p:spPr bwMode="auto">
          <a:xfrm>
            <a:off x="7239000" y="4572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5.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Recruitment into E-Club and participation in Dilemmas and Debates as a </a:t>
            </a:r>
            <a:r>
              <a:rPr lang="en-US" sz="1200" b="1" dirty="0" smtClean="0">
                <a:latin typeface="Arial Narrow" pitchFamily="34" charset="0"/>
              </a:rPr>
              <a:t>freshman </a:t>
            </a:r>
            <a:r>
              <a:rPr lang="en-US" sz="1200" b="1" dirty="0">
                <a:latin typeface="Arial Narrow" pitchFamily="34" charset="0"/>
              </a:rPr>
              <a:t>or </a:t>
            </a:r>
            <a:r>
              <a:rPr lang="en-US" sz="1200" b="1" dirty="0" smtClean="0">
                <a:latin typeface="Arial Narrow" pitchFamily="34" charset="0"/>
              </a:rPr>
              <a:t>sophomore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/>
          </a:p>
        </p:txBody>
      </p:sp>
      <p:sp>
        <p:nvSpPr>
          <p:cNvPr id="2078" name="Text Box 30"/>
          <p:cNvSpPr txBox="1">
            <a:spLocks noChangeAspect="1" noChangeArrowheads="1"/>
          </p:cNvSpPr>
          <p:nvPr/>
        </p:nvSpPr>
        <p:spPr bwMode="auto">
          <a:xfrm>
            <a:off x="228600" y="1752600"/>
            <a:ext cx="1600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6.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Sophomores can enroll in ‘Intro to Entrepreneurship</a:t>
            </a:r>
            <a:r>
              <a:rPr lang="en-US" sz="1200" b="1" dirty="0" smtClean="0">
                <a:latin typeface="Arial Narrow" pitchFamily="34" charset="0"/>
              </a:rPr>
              <a:t>’; </a:t>
            </a:r>
            <a:r>
              <a:rPr lang="en-US" sz="1200" b="1" dirty="0">
                <a:latin typeface="Arial Narrow" pitchFamily="34" charset="0"/>
              </a:rPr>
              <a:t>E</a:t>
            </a:r>
            <a:r>
              <a:rPr lang="en-US" sz="1200" b="1" dirty="0" smtClean="0">
                <a:latin typeface="Arial Narrow" pitchFamily="34" charset="0"/>
              </a:rPr>
              <a:t>ligible to work on E outreach programs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/>
          </a:p>
        </p:txBody>
      </p:sp>
      <p:sp>
        <p:nvSpPr>
          <p:cNvPr id="2079" name="Text Box 31"/>
          <p:cNvSpPr txBox="1">
            <a:spLocks noChangeAspect="1" noChangeArrowheads="1"/>
          </p:cNvSpPr>
          <p:nvPr/>
        </p:nvSpPr>
        <p:spPr bwMode="auto">
          <a:xfrm>
            <a:off x="228600" y="2971800"/>
            <a:ext cx="1600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11.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As junior, student can become non-residential member of CIE Learning </a:t>
            </a:r>
            <a:r>
              <a:rPr lang="en-US" sz="1200" b="1" dirty="0" smtClean="0">
                <a:latin typeface="Arial Narrow" pitchFamily="34" charset="0"/>
              </a:rPr>
              <a:t>Community; 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/>
          </a:p>
        </p:txBody>
      </p:sp>
      <p:sp>
        <p:nvSpPr>
          <p:cNvPr id="2080" name="Text Box 32"/>
          <p:cNvSpPr txBox="1">
            <a:spLocks noChangeAspect="1" noChangeArrowheads="1"/>
          </p:cNvSpPr>
          <p:nvPr/>
        </p:nvSpPr>
        <p:spPr bwMode="auto">
          <a:xfrm>
            <a:off x="228600" y="4191000"/>
            <a:ext cx="16002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16.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Student can </a:t>
            </a:r>
            <a:r>
              <a:rPr lang="en-US" sz="1200" b="1" dirty="0" smtClean="0">
                <a:latin typeface="Arial Narrow" pitchFamily="34" charset="0"/>
              </a:rPr>
              <a:t>join </a:t>
            </a:r>
            <a:r>
              <a:rPr lang="en-US" sz="1200" b="1" dirty="0">
                <a:latin typeface="Arial Narrow" pitchFamily="34" charset="0"/>
              </a:rPr>
              <a:t>Tech. Commercialization </a:t>
            </a:r>
            <a:r>
              <a:rPr lang="en-US" sz="1200" b="1" dirty="0" smtClean="0">
                <a:latin typeface="Arial Narrow" pitchFamily="34" charset="0"/>
              </a:rPr>
              <a:t>Team as senior; they can select from wide range of EEE electives 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>
              <a:latin typeface="Arial Narrow" pitchFamily="34" charset="0"/>
            </a:endParaRPr>
          </a:p>
        </p:txBody>
      </p:sp>
      <p:sp>
        <p:nvSpPr>
          <p:cNvPr id="2081" name="Text Box 33"/>
          <p:cNvSpPr txBox="1">
            <a:spLocks noChangeAspect="1" noChangeArrowheads="1"/>
          </p:cNvSpPr>
          <p:nvPr/>
        </p:nvSpPr>
        <p:spPr bwMode="auto">
          <a:xfrm>
            <a:off x="228600" y="5562600"/>
            <a:ext cx="1600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21.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Seniors can participate </a:t>
            </a:r>
            <a:r>
              <a:rPr lang="en-US" sz="1200" b="1" dirty="0" smtClean="0">
                <a:latin typeface="Arial Narrow" pitchFamily="34" charset="0"/>
              </a:rPr>
              <a:t>in consulting to entrepreneurs as part of Cowboy </a:t>
            </a:r>
            <a:r>
              <a:rPr lang="en-US" sz="1200" b="1" dirty="0" err="1" smtClean="0">
                <a:latin typeface="Arial Narrow" pitchFamily="34" charset="0"/>
              </a:rPr>
              <a:t>Bootcamps</a:t>
            </a:r>
            <a:r>
              <a:rPr lang="en-US" sz="1200" b="1" dirty="0" smtClean="0">
                <a:latin typeface="Arial Narrow" pitchFamily="34" charset="0"/>
              </a:rPr>
              <a:t> 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/>
          </a:p>
          <a:p>
            <a:pPr algn="ctr"/>
            <a:endParaRPr lang="en-US" sz="1200" dirty="0"/>
          </a:p>
        </p:txBody>
      </p:sp>
      <p:sp>
        <p:nvSpPr>
          <p:cNvPr id="2082" name="Text Box 34"/>
          <p:cNvSpPr txBox="1">
            <a:spLocks noChangeAspect="1" noChangeArrowheads="1"/>
          </p:cNvSpPr>
          <p:nvPr/>
        </p:nvSpPr>
        <p:spPr bwMode="auto">
          <a:xfrm>
            <a:off x="1905000" y="1752600"/>
            <a:ext cx="167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7.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Application to EEE Major or  Minor </a:t>
            </a:r>
            <a:r>
              <a:rPr lang="en-US" sz="1200" b="1" dirty="0" smtClean="0">
                <a:latin typeface="Arial Narrow" pitchFamily="34" charset="0"/>
              </a:rPr>
              <a:t>(completion of personal </a:t>
            </a:r>
            <a:r>
              <a:rPr lang="en-US" sz="1200" b="1" dirty="0">
                <a:latin typeface="Arial Narrow" pitchFamily="34" charset="0"/>
              </a:rPr>
              <a:t>inventory) as a </a:t>
            </a:r>
            <a:r>
              <a:rPr lang="en-US" sz="1200" b="1" dirty="0" smtClean="0">
                <a:latin typeface="Arial Narrow" pitchFamily="34" charset="0"/>
              </a:rPr>
              <a:t>sophomore </a:t>
            </a:r>
            <a:r>
              <a:rPr lang="en-US" sz="1200" b="1" dirty="0">
                <a:latin typeface="Arial Narrow" pitchFamily="34" charset="0"/>
              </a:rPr>
              <a:t>or thereafter</a:t>
            </a:r>
          </a:p>
          <a:p>
            <a:pPr algn="ctr"/>
            <a:endParaRPr lang="en-US" sz="1200" b="1" dirty="0"/>
          </a:p>
          <a:p>
            <a:pPr algn="ctr"/>
            <a:endParaRPr lang="en-US" sz="1200" dirty="0"/>
          </a:p>
        </p:txBody>
      </p:sp>
      <p:sp>
        <p:nvSpPr>
          <p:cNvPr id="2083" name="Text Box 35"/>
          <p:cNvSpPr txBox="1">
            <a:spLocks noChangeAspect="1" noChangeArrowheads="1"/>
          </p:cNvSpPr>
          <p:nvPr/>
        </p:nvSpPr>
        <p:spPr bwMode="auto">
          <a:xfrm>
            <a:off x="1905000" y="2971800"/>
            <a:ext cx="167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12.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Students can </a:t>
            </a:r>
            <a:r>
              <a:rPr lang="en-US" sz="1200" b="1" dirty="0" smtClean="0">
                <a:latin typeface="Arial Narrow" pitchFamily="34" charset="0"/>
              </a:rPr>
              <a:t>enter the Cowboy Hatchery as  juniors;  they  are  eligible for wide </a:t>
            </a:r>
            <a:r>
              <a:rPr lang="en-US" sz="1200" b="1" dirty="0">
                <a:latin typeface="Arial Narrow" pitchFamily="34" charset="0"/>
              </a:rPr>
              <a:t>range of EEE electives </a:t>
            </a:r>
          </a:p>
          <a:p>
            <a:pPr algn="ctr"/>
            <a:endParaRPr lang="en-US" sz="1200" dirty="0"/>
          </a:p>
        </p:txBody>
      </p:sp>
      <p:sp>
        <p:nvSpPr>
          <p:cNvPr id="2084" name="Text Box 36"/>
          <p:cNvSpPr txBox="1">
            <a:spLocks noChangeAspect="1" noChangeArrowheads="1"/>
          </p:cNvSpPr>
          <p:nvPr/>
        </p:nvSpPr>
        <p:spPr bwMode="auto">
          <a:xfrm>
            <a:off x="1905000" y="4191000"/>
            <a:ext cx="1676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17.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Seniors enroll in required EEE capstone course and participate in Capstone </a:t>
            </a:r>
            <a:r>
              <a:rPr lang="en-US" sz="1200" b="1" dirty="0" smtClean="0">
                <a:latin typeface="Arial Narrow" pitchFamily="34" charset="0"/>
              </a:rPr>
              <a:t>Elevator Pitch; serve as mentors to high school students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/>
          </a:p>
        </p:txBody>
      </p:sp>
      <p:sp>
        <p:nvSpPr>
          <p:cNvPr id="2085" name="Text Box 37"/>
          <p:cNvSpPr txBox="1">
            <a:spLocks noChangeAspect="1" noChangeArrowheads="1"/>
          </p:cNvSpPr>
          <p:nvPr/>
        </p:nvSpPr>
        <p:spPr bwMode="auto">
          <a:xfrm>
            <a:off x="1905000" y="5562600"/>
            <a:ext cx="167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22.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Seniors Help Organize the Annual EEE Awards Banquet</a:t>
            </a: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>
              <a:latin typeface="Arial Narrow" pitchFamily="34" charset="0"/>
            </a:endParaRPr>
          </a:p>
        </p:txBody>
      </p:sp>
      <p:sp>
        <p:nvSpPr>
          <p:cNvPr id="2086" name="Text Box 38"/>
          <p:cNvSpPr txBox="1">
            <a:spLocks noChangeAspect="1" noChangeArrowheads="1"/>
          </p:cNvSpPr>
          <p:nvPr/>
        </p:nvSpPr>
        <p:spPr bwMode="auto">
          <a:xfrm>
            <a:off x="3657600" y="1752600"/>
            <a:ext cx="1752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8.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Exposure to variety of on-campus &amp;</a:t>
            </a:r>
            <a:r>
              <a:rPr lang="en-US" sz="1200" b="1" dirty="0" smtClean="0">
                <a:latin typeface="Arial Narrow" pitchFamily="34" charset="0"/>
              </a:rPr>
              <a:t> </a:t>
            </a:r>
            <a:r>
              <a:rPr lang="en-US" sz="1200" b="1" dirty="0">
                <a:latin typeface="Arial Narrow" pitchFamily="34" charset="0"/>
              </a:rPr>
              <a:t>off-campus  E-programs </a:t>
            </a:r>
            <a:r>
              <a:rPr lang="en-US" sz="1200" b="1" dirty="0" smtClean="0">
                <a:latin typeface="Arial Narrow" pitchFamily="34" charset="0"/>
              </a:rPr>
              <a:t>as sophomore; Serve as host for visiting entrepreneurs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>
              <a:latin typeface="Arial Narrow" pitchFamily="34" charset="0"/>
            </a:endParaRPr>
          </a:p>
        </p:txBody>
      </p:sp>
      <p:sp>
        <p:nvSpPr>
          <p:cNvPr id="2087" name="Text Box 39"/>
          <p:cNvSpPr txBox="1">
            <a:spLocks noChangeAspect="1" noChangeArrowheads="1"/>
          </p:cNvSpPr>
          <p:nvPr/>
        </p:nvSpPr>
        <p:spPr bwMode="auto">
          <a:xfrm>
            <a:off x="3657600" y="2971800"/>
            <a:ext cx="1752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13.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Exposure to variety of on-campus and off-campus EEE programs as a </a:t>
            </a:r>
            <a:r>
              <a:rPr lang="en-US" sz="1200" b="1" dirty="0" smtClean="0">
                <a:latin typeface="Arial Narrow" pitchFamily="34" charset="0"/>
              </a:rPr>
              <a:t>junior; eligibility for national bus. plan competition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>
              <a:latin typeface="Arial Narrow" pitchFamily="34" charset="0"/>
            </a:endParaRPr>
          </a:p>
        </p:txBody>
      </p:sp>
      <p:sp>
        <p:nvSpPr>
          <p:cNvPr id="2088" name="Text Box 40"/>
          <p:cNvSpPr txBox="1">
            <a:spLocks noChangeAspect="1" noChangeArrowheads="1"/>
          </p:cNvSpPr>
          <p:nvPr/>
        </p:nvSpPr>
        <p:spPr bwMode="auto">
          <a:xfrm>
            <a:off x="3657600" y="4191000"/>
            <a:ext cx="1752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18.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Exposure to variety of on-campus and off-campus EEE programs as a </a:t>
            </a:r>
            <a:r>
              <a:rPr lang="en-US" sz="1200" b="1" dirty="0" smtClean="0">
                <a:latin typeface="Arial Narrow" pitchFamily="34" charset="0"/>
              </a:rPr>
              <a:t>Senior; eligibility for national business plan competition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/>
          </a:p>
          <a:p>
            <a:pPr algn="ctr"/>
            <a:endParaRPr lang="en-US" sz="1200" dirty="0"/>
          </a:p>
        </p:txBody>
      </p:sp>
      <p:sp>
        <p:nvSpPr>
          <p:cNvPr id="2089" name="Text Box 41"/>
          <p:cNvSpPr txBox="1">
            <a:spLocks noChangeAspect="1" noChangeArrowheads="1"/>
          </p:cNvSpPr>
          <p:nvPr/>
        </p:nvSpPr>
        <p:spPr bwMode="auto">
          <a:xfrm>
            <a:off x="5486400" y="1752600"/>
            <a:ext cx="167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9.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Students can enter the </a:t>
            </a:r>
            <a:r>
              <a:rPr lang="en-US" sz="1200" b="1" dirty="0" err="1" smtClean="0">
                <a:latin typeface="Arial Narrow" pitchFamily="34" charset="0"/>
              </a:rPr>
              <a:t>Riata</a:t>
            </a:r>
            <a:r>
              <a:rPr lang="en-US" sz="1200" b="1" dirty="0" smtClean="0">
                <a:latin typeface="Arial Narrow" pitchFamily="34" charset="0"/>
              </a:rPr>
              <a:t> Business </a:t>
            </a:r>
            <a:r>
              <a:rPr lang="en-US" sz="1200" b="1" dirty="0">
                <a:latin typeface="Arial Narrow" pitchFamily="34" charset="0"/>
              </a:rPr>
              <a:t>Plan </a:t>
            </a:r>
            <a:r>
              <a:rPr lang="en-US" sz="1200" b="1" dirty="0" smtClean="0">
                <a:latin typeface="Arial Narrow" pitchFamily="34" charset="0"/>
              </a:rPr>
              <a:t>Competition, Elevator Pitch or Student </a:t>
            </a:r>
            <a:r>
              <a:rPr lang="en-US" sz="1200" b="1" dirty="0" err="1" smtClean="0">
                <a:latin typeface="Arial Narrow" pitchFamily="34" charset="0"/>
              </a:rPr>
              <a:t>Entrep</a:t>
            </a:r>
            <a:r>
              <a:rPr lang="en-US" sz="1200" b="1" dirty="0" smtClean="0">
                <a:latin typeface="Arial Narrow" pitchFamily="34" charset="0"/>
              </a:rPr>
              <a:t>. of Year in </a:t>
            </a:r>
            <a:r>
              <a:rPr lang="en-US" sz="1200" b="1" dirty="0">
                <a:latin typeface="Arial Narrow" pitchFamily="34" charset="0"/>
              </a:rPr>
              <a:t>any year</a:t>
            </a: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>
              <a:latin typeface="Arial Narrow" pitchFamily="34" charset="0"/>
            </a:endParaRPr>
          </a:p>
        </p:txBody>
      </p:sp>
      <p:sp>
        <p:nvSpPr>
          <p:cNvPr id="2090" name="Text Box 42"/>
          <p:cNvSpPr txBox="1">
            <a:spLocks noChangeAspect="1" noChangeArrowheads="1"/>
          </p:cNvSpPr>
          <p:nvPr/>
        </p:nvSpPr>
        <p:spPr bwMode="auto">
          <a:xfrm>
            <a:off x="5486400" y="4191000"/>
            <a:ext cx="1676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19.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Rising seniors and seniors are eligible for </a:t>
            </a:r>
            <a:r>
              <a:rPr lang="en-US" sz="1200" b="1" dirty="0" smtClean="0">
                <a:latin typeface="Arial Narrow" pitchFamily="34" charset="0"/>
              </a:rPr>
              <a:t>the Entrepreneurship Empowerment in South Africa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>
              <a:latin typeface="Arial Narrow" pitchFamily="34" charset="0"/>
            </a:endParaRPr>
          </a:p>
        </p:txBody>
      </p:sp>
      <p:sp>
        <p:nvSpPr>
          <p:cNvPr id="2091" name="Text Box 43"/>
          <p:cNvSpPr txBox="1">
            <a:spLocks noChangeAspect="1" noChangeArrowheads="1"/>
          </p:cNvSpPr>
          <p:nvPr/>
        </p:nvSpPr>
        <p:spPr bwMode="auto">
          <a:xfrm>
            <a:off x="5486400" y="2971800"/>
            <a:ext cx="167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14.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Apply for </a:t>
            </a:r>
            <a:r>
              <a:rPr lang="en-US" sz="1200" b="1" dirty="0" err="1" smtClean="0">
                <a:latin typeface="Arial Narrow" pitchFamily="34" charset="0"/>
              </a:rPr>
              <a:t>Riata</a:t>
            </a:r>
            <a:r>
              <a:rPr lang="en-US" sz="1200" b="1" dirty="0" smtClean="0">
                <a:latin typeface="Arial Narrow" pitchFamily="34" charset="0"/>
              </a:rPr>
              <a:t> </a:t>
            </a:r>
            <a:r>
              <a:rPr lang="en-US" sz="1200" b="1" dirty="0">
                <a:latin typeface="Arial Narrow" pitchFamily="34" charset="0"/>
              </a:rPr>
              <a:t>Entrepreneurial Internship as a </a:t>
            </a:r>
            <a:r>
              <a:rPr lang="en-US" sz="1200" b="1" dirty="0" smtClean="0">
                <a:latin typeface="Arial Narrow" pitchFamily="34" charset="0"/>
              </a:rPr>
              <a:t>junior </a:t>
            </a:r>
            <a:r>
              <a:rPr lang="en-US" sz="1200" b="1" dirty="0">
                <a:latin typeface="Arial Narrow" pitchFamily="34" charset="0"/>
              </a:rPr>
              <a:t>or </a:t>
            </a:r>
            <a:r>
              <a:rPr lang="en-US" sz="1200" b="1" dirty="0" smtClean="0">
                <a:latin typeface="Arial Narrow" pitchFamily="34" charset="0"/>
              </a:rPr>
              <a:t>senior;  serve of Student Advisory Board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>
              <a:latin typeface="Arial Narrow" pitchFamily="34" charset="0"/>
            </a:endParaRPr>
          </a:p>
        </p:txBody>
      </p:sp>
      <p:sp>
        <p:nvSpPr>
          <p:cNvPr id="2092" name="Text Box 44"/>
          <p:cNvSpPr txBox="1">
            <a:spLocks noChangeAspect="1" noChangeArrowheads="1"/>
          </p:cNvSpPr>
          <p:nvPr/>
        </p:nvSpPr>
        <p:spPr bwMode="auto">
          <a:xfrm>
            <a:off x="7239000" y="1752600"/>
            <a:ext cx="167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10.</a:t>
            </a:r>
          </a:p>
          <a:p>
            <a:pPr algn="ctr"/>
            <a:r>
              <a:rPr lang="en-US" sz="1200" b="1" dirty="0" smtClean="0">
                <a:latin typeface="Arial Narrow" pitchFamily="34" charset="0"/>
              </a:rPr>
              <a:t>Sophomores can be assigned an </a:t>
            </a:r>
            <a:r>
              <a:rPr lang="en-US" sz="1200" b="1" dirty="0">
                <a:latin typeface="Arial Narrow" pitchFamily="34" charset="0"/>
              </a:rPr>
              <a:t>entrepreneurial mentor and </a:t>
            </a:r>
            <a:r>
              <a:rPr lang="en-US" sz="1200" b="1" dirty="0" smtClean="0">
                <a:latin typeface="Arial Narrow" pitchFamily="34" charset="0"/>
              </a:rPr>
              <a:t>are eligible for </a:t>
            </a:r>
            <a:r>
              <a:rPr lang="en-US" sz="1200" b="1" dirty="0">
                <a:latin typeface="Arial Narrow" pitchFamily="34" charset="0"/>
              </a:rPr>
              <a:t>officer position in E-Club </a:t>
            </a:r>
          </a:p>
          <a:p>
            <a:pPr algn="ctr"/>
            <a:endParaRPr lang="en-US" sz="1200" dirty="0"/>
          </a:p>
        </p:txBody>
      </p:sp>
      <p:sp>
        <p:nvSpPr>
          <p:cNvPr id="2093" name="Text Box 45"/>
          <p:cNvSpPr txBox="1">
            <a:spLocks noChangeAspect="1" noChangeArrowheads="1"/>
          </p:cNvSpPr>
          <p:nvPr/>
        </p:nvSpPr>
        <p:spPr bwMode="auto">
          <a:xfrm>
            <a:off x="7239000" y="2971800"/>
            <a:ext cx="167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15.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Reassignment to </a:t>
            </a:r>
            <a:r>
              <a:rPr lang="en-US" sz="1200" b="1" dirty="0" smtClean="0">
                <a:latin typeface="Arial Narrow" pitchFamily="34" charset="0"/>
              </a:rPr>
              <a:t>existing or </a:t>
            </a:r>
            <a:r>
              <a:rPr lang="en-US" sz="1200" b="1" dirty="0">
                <a:latin typeface="Arial Narrow" pitchFamily="34" charset="0"/>
              </a:rPr>
              <a:t>to new mentor as a </a:t>
            </a:r>
            <a:r>
              <a:rPr lang="en-US" sz="1200" b="1" dirty="0" smtClean="0">
                <a:latin typeface="Arial Narrow" pitchFamily="34" charset="0"/>
              </a:rPr>
              <a:t>senior; Eligible to be E program project manager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>
              <a:latin typeface="Arial Narrow" pitchFamily="34" charset="0"/>
            </a:endParaRPr>
          </a:p>
        </p:txBody>
      </p:sp>
      <p:sp>
        <p:nvSpPr>
          <p:cNvPr id="2094" name="Text Box 46"/>
          <p:cNvSpPr txBox="1">
            <a:spLocks noChangeAspect="1" noChangeArrowheads="1"/>
          </p:cNvSpPr>
          <p:nvPr/>
        </p:nvSpPr>
        <p:spPr bwMode="auto">
          <a:xfrm>
            <a:off x="7239000" y="4191000"/>
            <a:ext cx="1676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20.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Seniors participate in the CIE Learning Community as residential or non-residential member</a:t>
            </a: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>
              <a:latin typeface="Arial Narrow" pitchFamily="34" charset="0"/>
            </a:endParaRP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1494244" y="0"/>
            <a:ext cx="6030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 </a:t>
            </a:r>
            <a:r>
              <a:rPr lang="en-US" sz="2000" b="1" u="sng" dirty="0" smtClean="0">
                <a:solidFill>
                  <a:srgbClr val="FF6600"/>
                </a:solidFill>
              </a:rPr>
              <a:t>Student Experience </a:t>
            </a:r>
            <a:r>
              <a:rPr lang="en-US" sz="2000" b="1" dirty="0" smtClean="0"/>
              <a:t>:  The Total Immersion Principle</a:t>
            </a:r>
            <a:endParaRPr lang="en-US" dirty="0"/>
          </a:p>
        </p:txBody>
      </p:sp>
      <p:sp>
        <p:nvSpPr>
          <p:cNvPr id="2096" name="Text Box 48"/>
          <p:cNvSpPr txBox="1">
            <a:spLocks noChangeAspect="1" noChangeArrowheads="1"/>
          </p:cNvSpPr>
          <p:nvPr/>
        </p:nvSpPr>
        <p:spPr bwMode="auto">
          <a:xfrm>
            <a:off x="3657600" y="5562600"/>
            <a:ext cx="1752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23.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Review of student’s Entrepreneurial </a:t>
            </a:r>
            <a:r>
              <a:rPr lang="en-US" sz="1200" b="1" dirty="0" smtClean="0">
                <a:latin typeface="Arial Narrow" pitchFamily="34" charset="0"/>
              </a:rPr>
              <a:t>Profile</a:t>
            </a:r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/>
          </a:p>
          <a:p>
            <a:pPr algn="ctr"/>
            <a:endParaRPr lang="en-US" sz="1200" dirty="0"/>
          </a:p>
        </p:txBody>
      </p:sp>
      <p:sp>
        <p:nvSpPr>
          <p:cNvPr id="2097" name="Text Box 49"/>
          <p:cNvSpPr txBox="1">
            <a:spLocks noChangeAspect="1" noChangeArrowheads="1"/>
          </p:cNvSpPr>
          <p:nvPr/>
        </p:nvSpPr>
        <p:spPr bwMode="auto">
          <a:xfrm>
            <a:off x="5486400" y="5562600"/>
            <a:ext cx="167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24.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Tracking and follow-up after graduation</a:t>
            </a: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>
              <a:latin typeface="Arial Narrow" pitchFamily="34" charset="0"/>
            </a:endParaRPr>
          </a:p>
        </p:txBody>
      </p:sp>
      <p:sp>
        <p:nvSpPr>
          <p:cNvPr id="2098" name="Text Box 50"/>
          <p:cNvSpPr txBox="1">
            <a:spLocks noChangeAspect="1" noChangeArrowheads="1"/>
          </p:cNvSpPr>
          <p:nvPr/>
        </p:nvSpPr>
        <p:spPr bwMode="auto">
          <a:xfrm>
            <a:off x="7239000" y="5562600"/>
            <a:ext cx="167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latin typeface="Arial Narrow" pitchFamily="34" charset="0"/>
              </a:rPr>
              <a:t>25.</a:t>
            </a:r>
          </a:p>
          <a:p>
            <a:pPr algn="ctr"/>
            <a:r>
              <a:rPr lang="en-US" sz="1200" b="1" dirty="0">
                <a:latin typeface="Arial Narrow" pitchFamily="34" charset="0"/>
              </a:rPr>
              <a:t>Return to campus to be involved in </a:t>
            </a:r>
            <a:r>
              <a:rPr lang="en-US" sz="1200" b="1" dirty="0" smtClean="0">
                <a:latin typeface="Arial Narrow" pitchFamily="34" charset="0"/>
              </a:rPr>
              <a:t>E Program </a:t>
            </a:r>
            <a:r>
              <a:rPr lang="en-US" sz="1200" b="1" dirty="0">
                <a:latin typeface="Arial Narrow" pitchFamily="34" charset="0"/>
              </a:rPr>
              <a:t>as Alumnus</a:t>
            </a: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b="1" dirty="0">
              <a:latin typeface="Arial Narrow" pitchFamily="34" charset="0"/>
            </a:endParaRPr>
          </a:p>
          <a:p>
            <a:pPr algn="ctr"/>
            <a:endParaRPr lang="en-US" sz="1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UNDERGRADUATE </a:t>
            </a:r>
            <a:r>
              <a:rPr lang="en-US" sz="3200" b="1" dirty="0">
                <a:solidFill>
                  <a:srgbClr val="FF6600"/>
                </a:solidFill>
              </a:rPr>
              <a:t>Academic Programs</a:t>
            </a:r>
            <a:r>
              <a:rPr lang="en-US" sz="32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334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u="sng" dirty="0" smtClean="0">
                <a:solidFill>
                  <a:srgbClr val="FF6600"/>
                </a:solidFill>
              </a:rPr>
              <a:t>Entrepreneurship Major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dirty="0"/>
              <a:t>- </a:t>
            </a:r>
            <a:r>
              <a:rPr lang="en-US" sz="1800" dirty="0"/>
              <a:t>follows a logical curriculum structure </a:t>
            </a:r>
            <a:r>
              <a:rPr lang="en-US" sz="1800" dirty="0" smtClean="0"/>
              <a:t>in  entrepreneurship </a:t>
            </a:r>
            <a:r>
              <a:rPr lang="en-US" sz="1800" dirty="0"/>
              <a:t>that includes a number of innovative courses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sz="2400" b="1" u="sng" dirty="0" smtClean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u="sng" dirty="0" smtClean="0">
                <a:solidFill>
                  <a:srgbClr val="FF6600"/>
                </a:solidFill>
              </a:rPr>
              <a:t>Entrepreneurship Minor for Business Majors</a:t>
            </a:r>
            <a:r>
              <a:rPr lang="en-US" sz="2400" b="1" dirty="0" smtClean="0">
                <a:solidFill>
                  <a:srgbClr val="FF6600"/>
                </a:solidFill>
              </a:rPr>
              <a:t> </a:t>
            </a:r>
            <a:r>
              <a:rPr lang="en-US" sz="2000" dirty="0" smtClean="0"/>
              <a:t>– </a:t>
            </a:r>
            <a:r>
              <a:rPr lang="en-US" sz="1800" dirty="0" smtClean="0"/>
              <a:t>fifteen hour entrepreneurship minor that complements any of the functional area majors</a:t>
            </a:r>
            <a:endParaRPr lang="en-US" sz="1800" u="sng" dirty="0" smtClean="0"/>
          </a:p>
          <a:p>
            <a:pPr>
              <a:spcBef>
                <a:spcPts val="0"/>
              </a:spcBef>
            </a:pPr>
            <a:endParaRPr lang="en-US" sz="2400" b="1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u="sng" dirty="0" smtClean="0">
                <a:solidFill>
                  <a:srgbClr val="FF6600"/>
                </a:solidFill>
              </a:rPr>
              <a:t>Entrepreneurship Minor for non-Business Majors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sz="1800" dirty="0" smtClean="0"/>
              <a:t>eighteen hour program that flexibly addresses the needs of students </a:t>
            </a:r>
            <a:r>
              <a:rPr lang="en-US" sz="1800" dirty="0"/>
              <a:t>majoring in the arts and sciences, architecture, engineering, education, </a:t>
            </a:r>
            <a:r>
              <a:rPr lang="en-US" sz="1800" dirty="0" smtClean="0"/>
              <a:t>health </a:t>
            </a:r>
            <a:r>
              <a:rPr lang="en-US" sz="1800" dirty="0"/>
              <a:t>professions, </a:t>
            </a:r>
            <a:r>
              <a:rPr lang="en-US" sz="1800" dirty="0" smtClean="0"/>
              <a:t>agriculture, communications</a:t>
            </a:r>
            <a:r>
              <a:rPr lang="en-US" sz="1800" dirty="0"/>
              <a:t>, </a:t>
            </a:r>
            <a:r>
              <a:rPr lang="en-US" sz="1800" dirty="0" smtClean="0"/>
              <a:t>veterinary medicine and the performing </a:t>
            </a:r>
            <a:r>
              <a:rPr lang="en-US" sz="1800" dirty="0"/>
              <a:t>arts</a:t>
            </a:r>
          </a:p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u="sng" dirty="0">
                <a:solidFill>
                  <a:srgbClr val="FF6600"/>
                </a:solidFill>
              </a:rPr>
              <a:t>Individual Courses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sz="1800" dirty="0"/>
              <a:t>– ability for students from across the campus to take one or more of our </a:t>
            </a:r>
            <a:r>
              <a:rPr lang="en-US" sz="1800" dirty="0" smtClean="0"/>
              <a:t>23 </a:t>
            </a:r>
            <a:r>
              <a:rPr lang="en-US" sz="1800" dirty="0"/>
              <a:t>entrepreneurship courses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sz="1800" dirty="0"/>
          </a:p>
          <a:p>
            <a:endParaRPr lang="en-US" sz="1600" dirty="0"/>
          </a:p>
          <a:p>
            <a:pPr marL="457200" lvl="1" indent="0">
              <a:buFont typeface="Wingdings" pitchFamily="2" charset="2"/>
              <a:buNone/>
            </a:pPr>
            <a:endParaRPr lang="en-US" sz="2000" dirty="0"/>
          </a:p>
          <a:p>
            <a:pPr marL="457200" lvl="1" indent="0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609600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6600"/>
                </a:solidFill>
                <a:latin typeface="Calibri" pitchFamily="34" charset="0"/>
              </a:rPr>
              <a:t>Oklahoma State University                                  Imagine &gt; Believe &gt; Create</a:t>
            </a:r>
            <a:endParaRPr lang="en-US" sz="14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Felix Titling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</Template>
  <TotalTime>6788</TotalTime>
  <Words>2751</Words>
  <Application>Microsoft Office PowerPoint</Application>
  <PresentationFormat>On-screen Show (4:3)</PresentationFormat>
  <Paragraphs>637</Paragraphs>
  <Slides>30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Generic</vt:lpstr>
      <vt:lpstr>Slide 1</vt:lpstr>
      <vt:lpstr>Agenda</vt:lpstr>
      <vt:lpstr>PROGRAM MODEL</vt:lpstr>
      <vt:lpstr>Slide 4</vt:lpstr>
      <vt:lpstr>Entrepreneurship:  a Life Philosophy</vt:lpstr>
      <vt:lpstr>A CompetencY-BASED Approach</vt:lpstr>
      <vt:lpstr>Three Way Connections</vt:lpstr>
      <vt:lpstr>Slide 8</vt:lpstr>
      <vt:lpstr>UNDERGRADUATE Academic Programs </vt:lpstr>
      <vt:lpstr>THE Curriculum Model</vt:lpstr>
      <vt:lpstr>Undergrad Courses:  Serving a Campus: </vt:lpstr>
      <vt:lpstr>FLOW of the Degree program</vt:lpstr>
      <vt:lpstr>University-Wide Curriculum</vt:lpstr>
      <vt:lpstr>Deep Commitment to  Experiential Learning    </vt:lpstr>
      <vt:lpstr>Student Support Programs</vt:lpstr>
      <vt:lpstr>Creativity, Innovation &amp; Entrepreneurship dormitory</vt:lpstr>
      <vt:lpstr>OTHER University – Wide Outreach</vt:lpstr>
      <vt:lpstr>Community Engagement with Impact </vt:lpstr>
      <vt:lpstr>Community Engagement:  A FOCUS on Women And Minorities </vt:lpstr>
      <vt:lpstr>Outreach to the Discipline </vt:lpstr>
      <vt:lpstr>International Outreach</vt:lpstr>
      <vt:lpstr> Thought Leadership…     Research with Impact </vt:lpstr>
      <vt:lpstr>Measuring Results:  Key Metrics </vt:lpstr>
      <vt:lpstr>RESULTS:   Serving Our Stakeholders</vt:lpstr>
      <vt:lpstr>SUSTAINABILITY: Infrastructure</vt:lpstr>
      <vt:lpstr>SUSTAINABILITY: The ‘E’ Team </vt:lpstr>
      <vt:lpstr>SUSTAINABILITY:  Financial MODEL</vt:lpstr>
      <vt:lpstr>Summary of Our Innovations</vt:lpstr>
      <vt:lpstr>Transferability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</dc:creator>
  <cp:lastModifiedBy>Administrator</cp:lastModifiedBy>
  <cp:revision>354</cp:revision>
  <cp:lastPrinted>2011-12-12T15:21:20Z</cp:lastPrinted>
  <dcterms:created xsi:type="dcterms:W3CDTF">2004-12-13T15:40:34Z</dcterms:created>
  <dcterms:modified xsi:type="dcterms:W3CDTF">2011-12-15T20:43:04Z</dcterms:modified>
</cp:coreProperties>
</file>