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58" r:id="rId3"/>
    <p:sldId id="259" r:id="rId4"/>
    <p:sldId id="260" r:id="rId5"/>
    <p:sldId id="261" r:id="rId6"/>
    <p:sldId id="274" r:id="rId7"/>
  </p:sldIdLst>
  <p:sldSz cx="18288000" cy="10287000"/>
  <p:notesSz cx="6858000" cy="9144000"/>
  <p:embeddedFontLst>
    <p:embeddedFont>
      <p:font typeface="Helvetica World" panose="020B0604020202020204" charset="-128"/>
      <p:regular r:id="rId8"/>
    </p:embeddedFont>
    <p:embeddedFont>
      <p:font typeface="Helvetica World Bold" panose="020B0604020202020204" charset="-128"/>
      <p:regular r:id="rId9"/>
    </p:embeddedFont>
    <p:embeddedFont>
      <p:font typeface="Helvetica" panose="020B0604020202020204" pitchFamily="34" charset="0"/>
      <p:regular r:id="rId10"/>
      <p:bold r:id="rId11"/>
      <p:italic r:id="rId12"/>
      <p:boldItalic r:id="rId13"/>
    </p:embeddedFont>
    <p:embeddedFont>
      <p:font typeface="Helvetica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59"/>
    <a:srgbClr val="EEF3F7"/>
    <a:srgbClr val="BBCEDF"/>
    <a:srgbClr val="216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svg"/><Relationship Id="rId10" Type="http://schemas.openxmlformats.org/officeDocument/2006/relationships/image" Target="../media/image17.sv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svg"/><Relationship Id="rId4" Type="http://schemas.openxmlformats.org/officeDocument/2006/relationships/image" Target="../media/image21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>
            <a:extLst>
              <a:ext uri="{FF2B5EF4-FFF2-40B4-BE49-F238E27FC236}">
                <a16:creationId xmlns:a16="http://schemas.microsoft.com/office/drawing/2014/main" id="{2CE7B224-0BF7-74C8-22F6-57259F54DC0A}"/>
              </a:ext>
            </a:extLst>
          </p:cNvPr>
          <p:cNvGrpSpPr/>
          <p:nvPr/>
        </p:nvGrpSpPr>
        <p:grpSpPr>
          <a:xfrm>
            <a:off x="6553200" y="-231403"/>
            <a:ext cx="13402638" cy="10518403"/>
            <a:chOff x="0" y="0"/>
            <a:chExt cx="24003000" cy="18837578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4EED818B-4DC5-D6B2-D0EC-E3ED43D4A667}"/>
                </a:ext>
              </a:extLst>
            </p:cNvPr>
            <p:cNvSpPr/>
            <p:nvPr/>
          </p:nvSpPr>
          <p:spPr>
            <a:xfrm>
              <a:off x="0" y="0"/>
              <a:ext cx="24003000" cy="18837577"/>
            </a:xfrm>
            <a:custGeom>
              <a:avLst/>
              <a:gdLst/>
              <a:ahLst/>
              <a:cxnLst/>
              <a:rect l="l" t="t" r="r" b="b"/>
              <a:pathLst>
                <a:path w="24003000" h="18837577">
                  <a:moveTo>
                    <a:pt x="0" y="0"/>
                  </a:moveTo>
                  <a:lnTo>
                    <a:pt x="24003000" y="0"/>
                  </a:lnTo>
                  <a:lnTo>
                    <a:pt x="24003000" y="18837577"/>
                  </a:lnTo>
                  <a:lnTo>
                    <a:pt x="0" y="18837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999"/>
              </a:blip>
              <a:stretch>
                <a:fillRect l="-8860" r="-886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4">
            <a:extLst>
              <a:ext uri="{FF2B5EF4-FFF2-40B4-BE49-F238E27FC236}">
                <a16:creationId xmlns:a16="http://schemas.microsoft.com/office/drawing/2014/main" id="{CE9257A8-072F-0D4B-1D65-37BAD9387F98}"/>
              </a:ext>
            </a:extLst>
          </p:cNvPr>
          <p:cNvSpPr/>
          <p:nvPr/>
        </p:nvSpPr>
        <p:spPr>
          <a:xfrm rot="6197580">
            <a:off x="1068015" y="2162717"/>
            <a:ext cx="12732579" cy="7033462"/>
          </a:xfrm>
          <a:custGeom>
            <a:avLst/>
            <a:gdLst/>
            <a:ahLst/>
            <a:cxnLst/>
            <a:rect l="l" t="t" r="r" b="b"/>
            <a:pathLst>
              <a:path w="12732579" h="7033462">
                <a:moveTo>
                  <a:pt x="0" y="0"/>
                </a:moveTo>
                <a:lnTo>
                  <a:pt x="12732579" y="0"/>
                </a:lnTo>
                <a:lnTo>
                  <a:pt x="12732579" y="7033463"/>
                </a:lnTo>
                <a:lnTo>
                  <a:pt x="0" y="7033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63" r="-286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6311556-85FD-79CB-D305-AAA33FF9EBD8}"/>
              </a:ext>
            </a:extLst>
          </p:cNvPr>
          <p:cNvSpPr/>
          <p:nvPr/>
        </p:nvSpPr>
        <p:spPr>
          <a:xfrm flipV="1">
            <a:off x="-1513540" y="-3300083"/>
            <a:ext cx="8993505" cy="9696507"/>
          </a:xfrm>
          <a:custGeom>
            <a:avLst/>
            <a:gdLst/>
            <a:ahLst/>
            <a:cxnLst/>
            <a:rect l="l" t="t" r="r" b="b"/>
            <a:pathLst>
              <a:path w="8993505" h="9696507">
                <a:moveTo>
                  <a:pt x="0" y="9696507"/>
                </a:moveTo>
                <a:lnTo>
                  <a:pt x="8993505" y="9696507"/>
                </a:lnTo>
                <a:lnTo>
                  <a:pt x="8993505" y="0"/>
                </a:lnTo>
                <a:lnTo>
                  <a:pt x="0" y="0"/>
                </a:lnTo>
                <a:lnTo>
                  <a:pt x="0" y="9696507"/>
                </a:lnTo>
                <a:close/>
              </a:path>
            </a:pathLst>
          </a:custGeom>
          <a:blipFill>
            <a:blip>
              <a:alphaModFix amt="4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" b="-6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6126D4A0-6607-7582-1F99-840A5F5A9D1F}"/>
              </a:ext>
            </a:extLst>
          </p:cNvPr>
          <p:cNvSpPr/>
          <p:nvPr/>
        </p:nvSpPr>
        <p:spPr>
          <a:xfrm>
            <a:off x="-5447538" y="7247506"/>
            <a:ext cx="13739012" cy="3677945"/>
          </a:xfrm>
          <a:custGeom>
            <a:avLst/>
            <a:gdLst/>
            <a:ahLst/>
            <a:cxnLst/>
            <a:rect l="l" t="t" r="r" b="b"/>
            <a:pathLst>
              <a:path w="13739012" h="3677945">
                <a:moveTo>
                  <a:pt x="0" y="0"/>
                </a:moveTo>
                <a:lnTo>
                  <a:pt x="13739012" y="0"/>
                </a:lnTo>
                <a:lnTo>
                  <a:pt x="13739012" y="3677945"/>
                </a:lnTo>
                <a:lnTo>
                  <a:pt x="0" y="36779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686E8E60-DC92-1336-F4E8-0402DA88631A}"/>
              </a:ext>
            </a:extLst>
          </p:cNvPr>
          <p:cNvSpPr/>
          <p:nvPr/>
        </p:nvSpPr>
        <p:spPr>
          <a:xfrm rot="-5400000">
            <a:off x="11017999" y="3016999"/>
            <a:ext cx="11441798" cy="3098204"/>
          </a:xfrm>
          <a:custGeom>
            <a:avLst/>
            <a:gdLst/>
            <a:ahLst/>
            <a:cxnLst/>
            <a:rect l="l" t="t" r="r" b="b"/>
            <a:pathLst>
              <a:path w="11441798" h="3098204">
                <a:moveTo>
                  <a:pt x="0" y="0"/>
                </a:moveTo>
                <a:lnTo>
                  <a:pt x="11441798" y="0"/>
                </a:lnTo>
                <a:lnTo>
                  <a:pt x="11441798" y="3098204"/>
                </a:lnTo>
                <a:lnTo>
                  <a:pt x="0" y="30982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820" b="-3112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97155F6E-2398-C7D5-2EE9-DF287EC3D05F}"/>
              </a:ext>
            </a:extLst>
          </p:cNvPr>
          <p:cNvSpPr txBox="1"/>
          <p:nvPr/>
        </p:nvSpPr>
        <p:spPr>
          <a:xfrm>
            <a:off x="1059051" y="744348"/>
            <a:ext cx="5815220" cy="984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96" b="1" i="0" u="none" strike="noStrike" kern="1200" cap="none" spc="0" normalizeH="0" baseline="0" noProof="0" dirty="0">
                <a:ln>
                  <a:noFill/>
                </a:ln>
                <a:solidFill>
                  <a:srgbClr val="111F1D"/>
                </a:solidFill>
                <a:effectLst/>
                <a:uLnTx/>
                <a:uFillTx/>
                <a:latin typeface="Helvetica Bold"/>
                <a:ea typeface="Helvetica Bold"/>
                <a:cs typeface="Helvetica Bold"/>
                <a:sym typeface="Helvetica Bold"/>
              </a:rPr>
              <a:t>WELCOME!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59373DDD-5D78-57A4-6069-C606083FC065}"/>
              </a:ext>
            </a:extLst>
          </p:cNvPr>
          <p:cNvSpPr txBox="1"/>
          <p:nvPr/>
        </p:nvSpPr>
        <p:spPr>
          <a:xfrm>
            <a:off x="245646" y="7911380"/>
            <a:ext cx="7772533" cy="106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6" b="1" i="0" u="none" strike="noStrike" kern="1200" cap="none" spc="58" normalizeH="0" baseline="0" noProof="0" dirty="0">
                <a:ln>
                  <a:noFill/>
                </a:ln>
                <a:solidFill>
                  <a:srgbClr val="F4F6F2"/>
                </a:solidFill>
                <a:effectLst/>
                <a:uLnTx/>
                <a:uFillTx/>
                <a:latin typeface="Helvetica Bold"/>
                <a:ea typeface="Helvetica Bold"/>
                <a:cs typeface="Helvetica Bold"/>
                <a:sym typeface="Helvetica Bold"/>
              </a:rPr>
              <a:t>A few announcements before we get started...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7AD4AFD1-50A0-915D-A84F-CBBD074FA22C}"/>
              </a:ext>
            </a:extLst>
          </p:cNvPr>
          <p:cNvSpPr/>
          <p:nvPr/>
        </p:nvSpPr>
        <p:spPr>
          <a:xfrm>
            <a:off x="13863268" y="6057900"/>
            <a:ext cx="4076936" cy="4076921"/>
          </a:xfrm>
          <a:custGeom>
            <a:avLst/>
            <a:gdLst/>
            <a:ahLst/>
            <a:cxnLst/>
            <a:rect l="l" t="t" r="r" b="b"/>
            <a:pathLst>
              <a:path w="7161306" h="7161279">
                <a:moveTo>
                  <a:pt x="0" y="0"/>
                </a:moveTo>
                <a:lnTo>
                  <a:pt x="7161306" y="0"/>
                </a:lnTo>
                <a:lnTo>
                  <a:pt x="7161306" y="7161279"/>
                </a:lnTo>
                <a:lnTo>
                  <a:pt x="0" y="71612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Group 7">
            <a:extLst>
              <a:ext uri="{FF2B5EF4-FFF2-40B4-BE49-F238E27FC236}">
                <a16:creationId xmlns:a16="http://schemas.microsoft.com/office/drawing/2014/main" id="{9AF14071-457D-A4FF-9A30-A41E0478189A}"/>
              </a:ext>
            </a:extLst>
          </p:cNvPr>
          <p:cNvGrpSpPr/>
          <p:nvPr/>
        </p:nvGrpSpPr>
        <p:grpSpPr>
          <a:xfrm>
            <a:off x="13971018" y="6165650"/>
            <a:ext cx="3861436" cy="3861420"/>
            <a:chOff x="0" y="0"/>
            <a:chExt cx="6345364" cy="6345339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E0880B13-B09A-F723-4F7F-B4AAD4A15708}"/>
                </a:ext>
              </a:extLst>
            </p:cNvPr>
            <p:cNvSpPr/>
            <p:nvPr/>
          </p:nvSpPr>
          <p:spPr>
            <a:xfrm>
              <a:off x="0" y="0"/>
              <a:ext cx="6345428" cy="6345301"/>
            </a:xfrm>
            <a:custGeom>
              <a:avLst/>
              <a:gdLst/>
              <a:ahLst/>
              <a:cxnLst/>
              <a:rect l="l" t="t" r="r" b="b"/>
              <a:pathLst>
                <a:path w="6345428" h="6345301">
                  <a:moveTo>
                    <a:pt x="6345428" y="3172714"/>
                  </a:moveTo>
                  <a:cubicBezTo>
                    <a:pt x="6345428" y="4924806"/>
                    <a:pt x="4924933" y="6345301"/>
                    <a:pt x="3172714" y="6345301"/>
                  </a:cubicBezTo>
                  <a:cubicBezTo>
                    <a:pt x="1420495" y="6345301"/>
                    <a:pt x="0" y="4924806"/>
                    <a:pt x="0" y="3172714"/>
                  </a:cubicBezTo>
                  <a:cubicBezTo>
                    <a:pt x="0" y="1420622"/>
                    <a:pt x="1420495" y="0"/>
                    <a:pt x="3172714" y="0"/>
                  </a:cubicBezTo>
                  <a:cubicBezTo>
                    <a:pt x="4924933" y="0"/>
                    <a:pt x="6345428" y="1420495"/>
                    <a:pt x="6345428" y="3172714"/>
                  </a:cubicBezTo>
                  <a:close/>
                </a:path>
              </a:pathLst>
            </a:custGeom>
            <a:blipFill>
              <a:blip r:embed="rId8"/>
              <a:stretch>
                <a:fillRect l="-1453" r="-1453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">
            <a:extLst>
              <a:ext uri="{FF2B5EF4-FFF2-40B4-BE49-F238E27FC236}">
                <a16:creationId xmlns:a16="http://schemas.microsoft.com/office/drawing/2014/main" id="{C3C22889-F59C-E6EA-67FA-62B734D5137E}"/>
              </a:ext>
            </a:extLst>
          </p:cNvPr>
          <p:cNvGrpSpPr/>
          <p:nvPr/>
        </p:nvGrpSpPr>
        <p:grpSpPr>
          <a:xfrm>
            <a:off x="2620197" y="8998877"/>
            <a:ext cx="2498414" cy="1076823"/>
            <a:chOff x="0" y="0"/>
            <a:chExt cx="7724648" cy="3605911"/>
          </a:xfrm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D7AA5AD9-6708-E17B-B21B-8142B20897C5}"/>
                </a:ext>
              </a:extLst>
            </p:cNvPr>
            <p:cNvSpPr/>
            <p:nvPr/>
          </p:nvSpPr>
          <p:spPr>
            <a:xfrm>
              <a:off x="0" y="0"/>
              <a:ext cx="7724648" cy="3605911"/>
            </a:xfrm>
            <a:custGeom>
              <a:avLst/>
              <a:gdLst/>
              <a:ahLst/>
              <a:cxnLst/>
              <a:rect l="l" t="t" r="r" b="b"/>
              <a:pathLst>
                <a:path w="7724648" h="3605911">
                  <a:moveTo>
                    <a:pt x="0" y="0"/>
                  </a:moveTo>
                  <a:lnTo>
                    <a:pt x="7724648" y="0"/>
                  </a:lnTo>
                  <a:lnTo>
                    <a:pt x="7724648" y="3605911"/>
                  </a:lnTo>
                  <a:lnTo>
                    <a:pt x="0" y="36059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0" b="-20"/>
              </a:stretch>
            </a:blipFill>
            <a:ln w="38100" cap="sq">
              <a:solidFill>
                <a:schemeClr val="bg1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7EEF20E-6641-BB13-74C4-F29B089A6D62}"/>
              </a:ext>
            </a:extLst>
          </p:cNvPr>
          <p:cNvSpPr txBox="1"/>
          <p:nvPr/>
        </p:nvSpPr>
        <p:spPr>
          <a:xfrm>
            <a:off x="2598033" y="2977475"/>
            <a:ext cx="13091934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ts val="938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0" b="1" dirty="0">
                <a:solidFill>
                  <a:prstClr val="black"/>
                </a:solidFill>
                <a:latin typeface="Aptos"/>
                <a:ea typeface="Aptos"/>
                <a:cs typeface="Aptos"/>
                <a:sym typeface="Aptos"/>
              </a:rPr>
              <a:t>2026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Aptos"/>
                <a:sym typeface="Aptos"/>
              </a:rPr>
              <a:t>Property Management Licensing Update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60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764734" y="-2290067"/>
            <a:ext cx="7630506" cy="8226962"/>
          </a:xfrm>
          <a:custGeom>
            <a:avLst/>
            <a:gdLst/>
            <a:ahLst/>
            <a:cxnLst/>
            <a:rect l="l" t="t" r="r" b="b"/>
            <a:pathLst>
              <a:path w="7630506" h="8226962">
                <a:moveTo>
                  <a:pt x="0" y="8226961"/>
                </a:moveTo>
                <a:lnTo>
                  <a:pt x="7630506" y="8226961"/>
                </a:lnTo>
                <a:lnTo>
                  <a:pt x="7630506" y="0"/>
                </a:lnTo>
                <a:lnTo>
                  <a:pt x="0" y="0"/>
                </a:lnTo>
                <a:lnTo>
                  <a:pt x="0" y="8226961"/>
                </a:lnTo>
                <a:close/>
              </a:path>
            </a:pathLst>
          </a:custGeom>
          <a:blipFill>
            <a:blip>
              <a:alphaModFix amt="52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7" b="-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06904" y="830199"/>
            <a:ext cx="263652" cy="263652"/>
          </a:xfrm>
          <a:custGeom>
            <a:avLst/>
            <a:gdLst/>
            <a:ahLst/>
            <a:cxnLst/>
            <a:rect l="l" t="t" r="r" b="b"/>
            <a:pathLst>
              <a:path w="263652" h="263652">
                <a:moveTo>
                  <a:pt x="0" y="0"/>
                </a:moveTo>
                <a:lnTo>
                  <a:pt x="263652" y="0"/>
                </a:lnTo>
                <a:lnTo>
                  <a:pt x="263652" y="263652"/>
                </a:lnTo>
                <a:lnTo>
                  <a:pt x="0" y="2636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253756" y="5936894"/>
            <a:ext cx="8989666" cy="4365736"/>
            <a:chOff x="0" y="0"/>
            <a:chExt cx="11986222" cy="58209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986260" cy="5820918"/>
            </a:xfrm>
            <a:custGeom>
              <a:avLst/>
              <a:gdLst/>
              <a:ahLst/>
              <a:cxnLst/>
              <a:rect l="l" t="t" r="r" b="b"/>
              <a:pathLst>
                <a:path w="11986260" h="5820918">
                  <a:moveTo>
                    <a:pt x="0" y="0"/>
                  </a:moveTo>
                  <a:lnTo>
                    <a:pt x="11986260" y="0"/>
                  </a:lnTo>
                  <a:lnTo>
                    <a:pt x="11986260" y="5820918"/>
                  </a:lnTo>
                  <a:lnTo>
                    <a:pt x="0" y="5820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638" b="-1863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8964794" y="-1028700"/>
            <a:ext cx="12066661" cy="11781358"/>
          </a:xfrm>
          <a:custGeom>
            <a:avLst/>
            <a:gdLst/>
            <a:ahLst/>
            <a:cxnLst/>
            <a:rect l="l" t="t" r="r" b="b"/>
            <a:pathLst>
              <a:path w="12066661" h="11781358">
                <a:moveTo>
                  <a:pt x="0" y="0"/>
                </a:moveTo>
                <a:lnTo>
                  <a:pt x="12066660" y="0"/>
                </a:lnTo>
                <a:lnTo>
                  <a:pt x="12066660" y="11781358"/>
                </a:lnTo>
                <a:lnTo>
                  <a:pt x="0" y="117813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8856545" y="1905229"/>
            <a:ext cx="14682407" cy="5453634"/>
          </a:xfrm>
          <a:custGeom>
            <a:avLst/>
            <a:gdLst/>
            <a:ahLst/>
            <a:cxnLst/>
            <a:rect l="l" t="t" r="r" b="b"/>
            <a:pathLst>
              <a:path w="14682407" h="5453634">
                <a:moveTo>
                  <a:pt x="0" y="0"/>
                </a:moveTo>
                <a:lnTo>
                  <a:pt x="14682407" y="0"/>
                </a:lnTo>
                <a:lnTo>
                  <a:pt x="14682407" y="5453634"/>
                </a:lnTo>
                <a:lnTo>
                  <a:pt x="0" y="54536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44629" b="-446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233811" y="1744370"/>
            <a:ext cx="1479090" cy="1479090"/>
          </a:xfrm>
          <a:custGeom>
            <a:avLst/>
            <a:gdLst/>
            <a:ahLst/>
            <a:cxnLst/>
            <a:rect l="l" t="t" r="r" b="b"/>
            <a:pathLst>
              <a:path w="1479090" h="1479090">
                <a:moveTo>
                  <a:pt x="0" y="0"/>
                </a:moveTo>
                <a:lnTo>
                  <a:pt x="1479090" y="0"/>
                </a:lnTo>
                <a:lnTo>
                  <a:pt x="1479090" y="1479090"/>
                </a:lnTo>
                <a:lnTo>
                  <a:pt x="0" y="14790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233811" y="4632036"/>
            <a:ext cx="1479090" cy="1479090"/>
          </a:xfrm>
          <a:custGeom>
            <a:avLst/>
            <a:gdLst/>
            <a:ahLst/>
            <a:cxnLst/>
            <a:rect l="l" t="t" r="r" b="b"/>
            <a:pathLst>
              <a:path w="1479090" h="1479090">
                <a:moveTo>
                  <a:pt x="0" y="0"/>
                </a:moveTo>
                <a:lnTo>
                  <a:pt x="1479090" y="0"/>
                </a:lnTo>
                <a:lnTo>
                  <a:pt x="1479090" y="1479090"/>
                </a:lnTo>
                <a:lnTo>
                  <a:pt x="0" y="14790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384602" y="7675207"/>
            <a:ext cx="1177509" cy="1177509"/>
          </a:xfrm>
          <a:custGeom>
            <a:avLst/>
            <a:gdLst/>
            <a:ahLst/>
            <a:cxnLst/>
            <a:rect l="l" t="t" r="r" b="b"/>
            <a:pathLst>
              <a:path w="1177509" h="1177509">
                <a:moveTo>
                  <a:pt x="0" y="0"/>
                </a:moveTo>
                <a:lnTo>
                  <a:pt x="1177509" y="0"/>
                </a:lnTo>
                <a:lnTo>
                  <a:pt x="1177509" y="1177509"/>
                </a:lnTo>
                <a:lnTo>
                  <a:pt x="0" y="11775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0568083" y="3424942"/>
            <a:ext cx="5805707" cy="5805707"/>
            <a:chOff x="0" y="0"/>
            <a:chExt cx="7740942" cy="77409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740904" cy="7740904"/>
            </a:xfrm>
            <a:custGeom>
              <a:avLst/>
              <a:gdLst/>
              <a:ahLst/>
              <a:cxnLst/>
              <a:rect l="l" t="t" r="r" b="b"/>
              <a:pathLst>
                <a:path w="7740904" h="7740904">
                  <a:moveTo>
                    <a:pt x="0" y="0"/>
                  </a:moveTo>
                  <a:lnTo>
                    <a:pt x="7740904" y="0"/>
                  </a:lnTo>
                  <a:lnTo>
                    <a:pt x="7740904" y="7740904"/>
                  </a:lnTo>
                  <a:lnTo>
                    <a:pt x="0" y="7740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8303" r="-7830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5845543" y="4632046"/>
            <a:ext cx="2040459" cy="1117151"/>
          </a:xfrm>
          <a:custGeom>
            <a:avLst/>
            <a:gdLst/>
            <a:ahLst/>
            <a:cxnLst/>
            <a:rect l="l" t="t" r="r" b="b"/>
            <a:pathLst>
              <a:path w="2040459" h="1117151">
                <a:moveTo>
                  <a:pt x="0" y="0"/>
                </a:moveTo>
                <a:lnTo>
                  <a:pt x="2040459" y="0"/>
                </a:lnTo>
                <a:lnTo>
                  <a:pt x="2040459" y="1117151"/>
                </a:lnTo>
                <a:lnTo>
                  <a:pt x="0" y="1117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38730" y="4314946"/>
            <a:ext cx="6495153" cy="1093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6"/>
              </a:lnSpc>
            </a:pPr>
            <a:r>
              <a:rPr lang="en-US" sz="3083" b="1" dirty="0">
                <a:solidFill>
                  <a:srgbClr val="FFFFFF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Today’s Conference Presentation </a:t>
            </a:r>
          </a:p>
          <a:p>
            <a:pPr algn="ctr">
              <a:lnSpc>
                <a:spcPts val="4318"/>
              </a:lnSpc>
            </a:pPr>
            <a:r>
              <a:rPr lang="en-US" sz="3083" b="1" dirty="0">
                <a:solidFill>
                  <a:srgbClr val="FFFFFF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Available Here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7420" y="1208151"/>
            <a:ext cx="6938582" cy="150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12"/>
              </a:lnSpc>
            </a:pPr>
            <a:r>
              <a:rPr lang="en-US" sz="6714" b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Education Resources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97336" y="989076"/>
            <a:ext cx="4347191" cy="1474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27"/>
              </a:lnSpc>
            </a:pPr>
            <a:r>
              <a:rPr lang="en-US" sz="4507" b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Scan QR Code for Access: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5944060E-CCD1-FAF2-C5B9-74A488B97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ECDC14E5-1BCC-C953-6647-4B2D4CEE0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ED5CAC-D959-2CD1-C619-8A26F546F9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238" y="3412998"/>
            <a:ext cx="5817622" cy="58176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00" flipH="1">
            <a:off x="-269967" y="413318"/>
            <a:ext cx="12838986" cy="13560542"/>
          </a:xfrm>
          <a:custGeom>
            <a:avLst/>
            <a:gdLst/>
            <a:ahLst/>
            <a:cxnLst/>
            <a:rect l="l" t="t" r="r" b="b"/>
            <a:pathLst>
              <a:path w="12838986" h="13560542">
                <a:moveTo>
                  <a:pt x="12838986" y="0"/>
                </a:moveTo>
                <a:lnTo>
                  <a:pt x="0" y="0"/>
                </a:lnTo>
                <a:lnTo>
                  <a:pt x="0" y="13560543"/>
                </a:lnTo>
                <a:lnTo>
                  <a:pt x="12838986" y="13560543"/>
                </a:lnTo>
                <a:lnTo>
                  <a:pt x="1283898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25135" r="-251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9294495" y="-5272335"/>
            <a:ext cx="8993505" cy="9696507"/>
          </a:xfrm>
          <a:custGeom>
            <a:avLst/>
            <a:gdLst/>
            <a:ahLst/>
            <a:cxnLst/>
            <a:rect l="l" t="t" r="r" b="b"/>
            <a:pathLst>
              <a:path w="8993505" h="9696507">
                <a:moveTo>
                  <a:pt x="8993505" y="9696507"/>
                </a:moveTo>
                <a:lnTo>
                  <a:pt x="0" y="9696507"/>
                </a:lnTo>
                <a:lnTo>
                  <a:pt x="0" y="0"/>
                </a:lnTo>
                <a:lnTo>
                  <a:pt x="8993505" y="0"/>
                </a:lnTo>
                <a:lnTo>
                  <a:pt x="8993505" y="9696507"/>
                </a:lnTo>
                <a:close/>
              </a:path>
            </a:pathLst>
          </a:custGeom>
          <a:blipFill>
            <a:blip>
              <a:alphaModFix amt="5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" b="-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7400" flipH="1">
            <a:off x="6697323" y="355473"/>
            <a:ext cx="12838986" cy="13560542"/>
          </a:xfrm>
          <a:custGeom>
            <a:avLst/>
            <a:gdLst/>
            <a:ahLst/>
            <a:cxnLst/>
            <a:rect l="l" t="t" r="r" b="b"/>
            <a:pathLst>
              <a:path w="12838986" h="13560542">
                <a:moveTo>
                  <a:pt x="12838985" y="0"/>
                </a:moveTo>
                <a:lnTo>
                  <a:pt x="0" y="0"/>
                </a:lnTo>
                <a:lnTo>
                  <a:pt x="0" y="13560542"/>
                </a:lnTo>
                <a:lnTo>
                  <a:pt x="12838985" y="13560542"/>
                </a:lnTo>
                <a:lnTo>
                  <a:pt x="1283898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5135" r="-2513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250794" y="1575121"/>
            <a:ext cx="9587617" cy="9587579"/>
          </a:xfrm>
          <a:custGeom>
            <a:avLst/>
            <a:gdLst/>
            <a:ahLst/>
            <a:cxnLst/>
            <a:rect l="l" t="t" r="r" b="b"/>
            <a:pathLst>
              <a:path w="9587617" h="9587579">
                <a:moveTo>
                  <a:pt x="0" y="0"/>
                </a:moveTo>
                <a:lnTo>
                  <a:pt x="9587617" y="0"/>
                </a:lnTo>
                <a:lnTo>
                  <a:pt x="9587617" y="9587579"/>
                </a:lnTo>
                <a:lnTo>
                  <a:pt x="0" y="95875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924697" y="1864214"/>
            <a:ext cx="8971340" cy="8971302"/>
            <a:chOff x="0" y="0"/>
            <a:chExt cx="11961787" cy="119617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961749" cy="11961749"/>
            </a:xfrm>
            <a:custGeom>
              <a:avLst/>
              <a:gdLst/>
              <a:ahLst/>
              <a:cxnLst/>
              <a:rect l="l" t="t" r="r" b="b"/>
              <a:pathLst>
                <a:path w="11961749" h="11961749">
                  <a:moveTo>
                    <a:pt x="11961749" y="5980938"/>
                  </a:moveTo>
                  <a:cubicBezTo>
                    <a:pt x="11961749" y="9283954"/>
                    <a:pt x="9283954" y="11961749"/>
                    <a:pt x="5980811" y="11961749"/>
                  </a:cubicBezTo>
                  <a:cubicBezTo>
                    <a:pt x="2677668" y="11961749"/>
                    <a:pt x="0" y="9283954"/>
                    <a:pt x="0" y="5980938"/>
                  </a:cubicBezTo>
                  <a:cubicBezTo>
                    <a:pt x="0" y="2677795"/>
                    <a:pt x="2677795" y="0"/>
                    <a:pt x="5980938" y="0"/>
                  </a:cubicBezTo>
                  <a:cubicBezTo>
                    <a:pt x="9284081" y="0"/>
                    <a:pt x="11961749" y="2677795"/>
                    <a:pt x="11961749" y="5980938"/>
                  </a:cubicBezTo>
                  <a:close/>
                </a:path>
              </a:pathLst>
            </a:custGeom>
            <a:blipFill>
              <a:blip r:embed="rId6"/>
              <a:stretch>
                <a:fillRect t="-58394" b="-583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15910712" y="1293104"/>
            <a:ext cx="1138999" cy="571109"/>
          </a:xfrm>
          <a:custGeom>
            <a:avLst/>
            <a:gdLst/>
            <a:ahLst/>
            <a:cxnLst/>
            <a:rect l="l" t="t" r="r" b="b"/>
            <a:pathLst>
              <a:path w="1138999" h="571109">
                <a:moveTo>
                  <a:pt x="0" y="0"/>
                </a:moveTo>
                <a:lnTo>
                  <a:pt x="1139000" y="0"/>
                </a:lnTo>
                <a:lnTo>
                  <a:pt x="1139000" y="571110"/>
                </a:lnTo>
                <a:lnTo>
                  <a:pt x="0" y="5711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49718" b="-497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06904" y="830199"/>
            <a:ext cx="263652" cy="263652"/>
          </a:xfrm>
          <a:custGeom>
            <a:avLst/>
            <a:gdLst/>
            <a:ahLst/>
            <a:cxnLst/>
            <a:rect l="l" t="t" r="r" b="b"/>
            <a:pathLst>
              <a:path w="263652" h="263652">
                <a:moveTo>
                  <a:pt x="0" y="0"/>
                </a:moveTo>
                <a:lnTo>
                  <a:pt x="263652" y="0"/>
                </a:lnTo>
                <a:lnTo>
                  <a:pt x="263652" y="263652"/>
                </a:lnTo>
                <a:lnTo>
                  <a:pt x="0" y="2636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8769191" y="3482826"/>
            <a:ext cx="8496767" cy="178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33"/>
              </a:lnSpc>
            </a:pPr>
            <a:r>
              <a:rPr lang="en-US" sz="8013" b="1">
                <a:solidFill>
                  <a:srgbClr val="111F1D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Lunch Time Prize Giveaways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98826" y="5635323"/>
            <a:ext cx="8435978" cy="163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0"/>
              </a:lnSpc>
            </a:pPr>
            <a:r>
              <a:rPr lang="en-US" sz="3106" dirty="0">
                <a:solidFill>
                  <a:srgbClr val="111F1D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Lunch is in </a:t>
            </a:r>
            <a:r>
              <a:rPr lang="en-US" sz="3106" b="1" dirty="0">
                <a:solidFill>
                  <a:srgbClr val="111F1D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Hall 4</a:t>
            </a:r>
            <a:r>
              <a:rPr lang="en-US" sz="3106" dirty="0">
                <a:solidFill>
                  <a:srgbClr val="111F1D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southeast side of the trade show floor. </a:t>
            </a:r>
            <a:r>
              <a:rPr lang="en-US" sz="3106" b="1" dirty="0">
                <a:solidFill>
                  <a:srgbClr val="111F1D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There will be $10K in prizes given away!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659568" y="525086"/>
            <a:ext cx="2814876" cy="2814865"/>
            <a:chOff x="0" y="0"/>
            <a:chExt cx="6345364" cy="634533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45428" cy="6345301"/>
            </a:xfrm>
            <a:custGeom>
              <a:avLst/>
              <a:gdLst/>
              <a:ahLst/>
              <a:cxnLst/>
              <a:rect l="l" t="t" r="r" b="b"/>
              <a:pathLst>
                <a:path w="6345428" h="6345301">
                  <a:moveTo>
                    <a:pt x="6345428" y="3172714"/>
                  </a:moveTo>
                  <a:cubicBezTo>
                    <a:pt x="6345428" y="4924806"/>
                    <a:pt x="4924933" y="6345301"/>
                    <a:pt x="3172714" y="6345301"/>
                  </a:cubicBezTo>
                  <a:cubicBezTo>
                    <a:pt x="1420495" y="6345301"/>
                    <a:pt x="0" y="4924806"/>
                    <a:pt x="0" y="3172714"/>
                  </a:cubicBezTo>
                  <a:cubicBezTo>
                    <a:pt x="0" y="1420622"/>
                    <a:pt x="1420495" y="0"/>
                    <a:pt x="3172714" y="0"/>
                  </a:cubicBezTo>
                  <a:cubicBezTo>
                    <a:pt x="4924933" y="0"/>
                    <a:pt x="6345428" y="1420495"/>
                    <a:pt x="6345428" y="3172714"/>
                  </a:cubicBezTo>
                  <a:close/>
                </a:path>
              </a:pathLst>
            </a:custGeom>
            <a:blipFill>
              <a:blip r:embed="rId9"/>
              <a:stretch>
                <a:fillRect l="-1453" r="-145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C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292810" y="4714951"/>
            <a:ext cx="8993505" cy="9696507"/>
          </a:xfrm>
          <a:custGeom>
            <a:avLst/>
            <a:gdLst/>
            <a:ahLst/>
            <a:cxnLst/>
            <a:rect l="l" t="t" r="r" b="b"/>
            <a:pathLst>
              <a:path w="8993505" h="9696507">
                <a:moveTo>
                  <a:pt x="8993505" y="0"/>
                </a:moveTo>
                <a:lnTo>
                  <a:pt x="0" y="0"/>
                </a:lnTo>
                <a:lnTo>
                  <a:pt x="0" y="9696507"/>
                </a:lnTo>
                <a:lnTo>
                  <a:pt x="8993505" y="9696507"/>
                </a:lnTo>
                <a:lnTo>
                  <a:pt x="8993505" y="0"/>
                </a:lnTo>
                <a:close/>
              </a:path>
            </a:pathLst>
          </a:custGeom>
          <a:blipFill>
            <a:blip>
              <a:alphaModFix amt="56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6" b="-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323190" y="830199"/>
            <a:ext cx="263652" cy="263652"/>
          </a:xfrm>
          <a:custGeom>
            <a:avLst/>
            <a:gdLst/>
            <a:ahLst/>
            <a:cxnLst/>
            <a:rect l="l" t="t" r="r" b="b"/>
            <a:pathLst>
              <a:path w="263652" h="263652">
                <a:moveTo>
                  <a:pt x="0" y="0"/>
                </a:moveTo>
                <a:lnTo>
                  <a:pt x="263652" y="0"/>
                </a:lnTo>
                <a:lnTo>
                  <a:pt x="263652" y="263652"/>
                </a:lnTo>
                <a:lnTo>
                  <a:pt x="0" y="2636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206302" y="743150"/>
            <a:ext cx="1139000" cy="571109"/>
          </a:xfrm>
          <a:custGeom>
            <a:avLst/>
            <a:gdLst/>
            <a:ahLst/>
            <a:cxnLst/>
            <a:rect l="l" t="t" r="r" b="b"/>
            <a:pathLst>
              <a:path w="1139000" h="571109">
                <a:moveTo>
                  <a:pt x="0" y="0"/>
                </a:moveTo>
                <a:lnTo>
                  <a:pt x="1138999" y="0"/>
                </a:lnTo>
                <a:lnTo>
                  <a:pt x="1138999" y="571110"/>
                </a:lnTo>
                <a:lnTo>
                  <a:pt x="0" y="5711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9718" b="-497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400000" flipH="1" flipV="1">
            <a:off x="-4575991" y="3667525"/>
            <a:ext cx="14682406" cy="5453634"/>
          </a:xfrm>
          <a:custGeom>
            <a:avLst/>
            <a:gdLst/>
            <a:ahLst/>
            <a:cxnLst/>
            <a:rect l="l" t="t" r="r" b="b"/>
            <a:pathLst>
              <a:path w="14682406" h="5453634">
                <a:moveTo>
                  <a:pt x="14682407" y="5453634"/>
                </a:moveTo>
                <a:lnTo>
                  <a:pt x="0" y="5453634"/>
                </a:lnTo>
                <a:lnTo>
                  <a:pt x="0" y="0"/>
                </a:lnTo>
                <a:lnTo>
                  <a:pt x="14682407" y="0"/>
                </a:lnTo>
                <a:lnTo>
                  <a:pt x="14682407" y="5453634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4629" b="-446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1305784" y="4052373"/>
            <a:ext cx="6530235" cy="4241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8"/>
              </a:lnSpc>
            </a:pPr>
            <a:r>
              <a:rPr lang="en-US" sz="3259" b="1" dirty="0">
                <a:solidFill>
                  <a:srgbClr val="F4F6F2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As you visit the trade show floor, remember to get your signature card filled out. </a:t>
            </a:r>
            <a:r>
              <a:rPr lang="en-US" sz="3259" dirty="0">
                <a:solidFill>
                  <a:srgbClr val="F4F6F2"/>
                </a:solidFill>
                <a:latin typeface="Helvetica"/>
                <a:ea typeface="Helvetica"/>
                <a:cs typeface="Helvetica"/>
                <a:sym typeface="Helvetica"/>
              </a:rPr>
              <a:t>Turn it in at registration by 3:15 PM to be entered to </a:t>
            </a:r>
            <a:r>
              <a:rPr lang="en-US" sz="3259" b="1" dirty="0">
                <a:solidFill>
                  <a:srgbClr val="F4F6F2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win two $500 Cash prizes</a:t>
            </a:r>
            <a:r>
              <a:rPr lang="en-US" sz="3259" dirty="0">
                <a:solidFill>
                  <a:srgbClr val="F4F6F2"/>
                </a:solidFill>
                <a:latin typeface="Helvetica"/>
                <a:ea typeface="Helvetica"/>
                <a:cs typeface="Helvetica"/>
                <a:sym typeface="Helvetica"/>
              </a:rPr>
              <a:t> at the 3:30 closing ceremonies, also in Hall 4. </a:t>
            </a:r>
          </a:p>
          <a:p>
            <a:pPr algn="l">
              <a:lnSpc>
                <a:spcPts val="3250"/>
              </a:lnSpc>
            </a:pPr>
            <a:endParaRPr lang="en-US" sz="3259" dirty="0">
              <a:solidFill>
                <a:srgbClr val="F4F6F2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189732" y="1838115"/>
            <a:ext cx="3381175" cy="186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38"/>
              </a:lnSpc>
            </a:pPr>
            <a:r>
              <a:rPr lang="en-US" sz="5698" b="1">
                <a:solidFill>
                  <a:srgbClr val="F4F6F2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Signature Cards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72BD6F-F5CE-69C6-2CA1-CF667182D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39" y="1976837"/>
            <a:ext cx="8675124" cy="5681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FBECD2-2020-7489-C4D1-D3F7CB4BA3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81" y="1485900"/>
            <a:ext cx="10420350" cy="6972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C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6904" y="830199"/>
            <a:ext cx="263652" cy="263652"/>
          </a:xfrm>
          <a:custGeom>
            <a:avLst/>
            <a:gdLst/>
            <a:ahLst/>
            <a:cxnLst/>
            <a:rect l="l" t="t" r="r" b="b"/>
            <a:pathLst>
              <a:path w="263652" h="263652">
                <a:moveTo>
                  <a:pt x="0" y="0"/>
                </a:moveTo>
                <a:lnTo>
                  <a:pt x="263652" y="0"/>
                </a:lnTo>
                <a:lnTo>
                  <a:pt x="263652" y="263652"/>
                </a:lnTo>
                <a:lnTo>
                  <a:pt x="0" y="2636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712000">
            <a:off x="9725082" y="2240671"/>
            <a:ext cx="13011560" cy="7882833"/>
          </a:xfrm>
          <a:custGeom>
            <a:avLst/>
            <a:gdLst/>
            <a:ahLst/>
            <a:cxnLst/>
            <a:rect l="l" t="t" r="r" b="b"/>
            <a:pathLst>
              <a:path w="13011560" h="7882833">
                <a:moveTo>
                  <a:pt x="0" y="0"/>
                </a:moveTo>
                <a:lnTo>
                  <a:pt x="13011560" y="0"/>
                </a:lnTo>
                <a:lnTo>
                  <a:pt x="13011560" y="7882832"/>
                </a:lnTo>
                <a:lnTo>
                  <a:pt x="0" y="78828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" r="-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791661" y="5289690"/>
            <a:ext cx="8993505" cy="9696507"/>
          </a:xfrm>
          <a:custGeom>
            <a:avLst/>
            <a:gdLst/>
            <a:ahLst/>
            <a:cxnLst/>
            <a:rect l="l" t="t" r="r" b="b"/>
            <a:pathLst>
              <a:path w="8993505" h="9696507">
                <a:moveTo>
                  <a:pt x="0" y="0"/>
                </a:moveTo>
                <a:lnTo>
                  <a:pt x="8993505" y="0"/>
                </a:lnTo>
                <a:lnTo>
                  <a:pt x="8993505" y="9696507"/>
                </a:lnTo>
                <a:lnTo>
                  <a:pt x="0" y="96965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6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" b="-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8477031" y="622630"/>
            <a:ext cx="7455618" cy="9334109"/>
            <a:chOff x="0" y="0"/>
            <a:chExt cx="9940823" cy="124454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940798" cy="12445492"/>
            </a:xfrm>
            <a:custGeom>
              <a:avLst/>
              <a:gdLst/>
              <a:ahLst/>
              <a:cxnLst/>
              <a:rect l="l" t="t" r="r" b="b"/>
              <a:pathLst>
                <a:path w="9940798" h="12445492">
                  <a:moveTo>
                    <a:pt x="0" y="0"/>
                  </a:moveTo>
                  <a:lnTo>
                    <a:pt x="9940798" y="0"/>
                  </a:lnTo>
                  <a:lnTo>
                    <a:pt x="9940798" y="12445492"/>
                  </a:lnTo>
                  <a:lnTo>
                    <a:pt x="0" y="12445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" r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97599" y="1227201"/>
            <a:ext cx="6078787" cy="2682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16"/>
              </a:lnSpc>
            </a:pPr>
            <a:r>
              <a:rPr lang="en-US" sz="7250" b="1">
                <a:solidFill>
                  <a:srgbClr val="FFFFFF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RHA P.A.C. Fundraising Giveaway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1216" y="5086350"/>
            <a:ext cx="6389460" cy="294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2135" lvl="1" indent="-341067" algn="l">
              <a:lnSpc>
                <a:spcPts val="4009"/>
              </a:lnSpc>
              <a:buFont typeface="Arial"/>
              <a:buChar char="•"/>
            </a:pPr>
            <a:r>
              <a:rPr lang="en-US" sz="3159" b="1" dirty="0">
                <a:solidFill>
                  <a:srgbClr val="FFFFFF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Donate $25 </a:t>
            </a:r>
            <a:r>
              <a:rPr lang="en-US" sz="3159" b="1">
                <a:solidFill>
                  <a:srgbClr val="FFFFFF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or more to the RHA PAC for a chance to win $500!</a:t>
            </a:r>
          </a:p>
          <a:p>
            <a:pPr algn="l">
              <a:lnSpc>
                <a:spcPts val="4009"/>
              </a:lnSpc>
            </a:pPr>
            <a:endParaRPr lang="en-US" sz="3159" b="1" dirty="0">
              <a:solidFill>
                <a:srgbClr val="FFFFFF"/>
              </a:solidFill>
              <a:latin typeface="Helvetica Bold"/>
              <a:ea typeface="Helvetica Bold"/>
              <a:cs typeface="Helvetica Bold"/>
              <a:sym typeface="Helvetica Bold"/>
            </a:endParaRPr>
          </a:p>
          <a:p>
            <a:pPr marL="682135" lvl="1" indent="-341067" algn="l">
              <a:lnSpc>
                <a:spcPts val="3470"/>
              </a:lnSpc>
              <a:buFont typeface="Arial"/>
              <a:buChar char="•"/>
            </a:pPr>
            <a:r>
              <a:rPr lang="en-US" sz="3159" b="1" dirty="0">
                <a:solidFill>
                  <a:srgbClr val="FFFFFF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Winner announced at 3:30 Closing Ceremonies.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47CF72-1291-1B87-7E9E-0C20D601E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2073" y="6819900"/>
            <a:ext cx="1055078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859BE49-8ADF-99D3-E74D-7677F210B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889038B-39E9-4485-B515-A1102957A336}">
  <we:reference id="wa200002492" version="1.0.0.3" store="en-US" storeType="OMEX"/>
  <we:alternateReferences>
    <we:reference id="WA200002492" version="1.0.0.3" store="WA20000249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137</Words>
  <Application>Microsoft Office PowerPoint</Application>
  <PresentationFormat>Custom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Helvetica Bold</vt:lpstr>
      <vt:lpstr>Arial</vt:lpstr>
      <vt:lpstr>Aptos</vt:lpstr>
      <vt:lpstr>Helvetica</vt:lpstr>
      <vt:lpstr>Helvetica World</vt:lpstr>
      <vt:lpstr>Calibri</vt:lpstr>
      <vt:lpstr>Helvetica World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Issues in Fair Housing 9 AM.pptx</dc:title>
  <dc:creator>Shannon Neilson</dc:creator>
  <cp:lastModifiedBy>Samuel  Lilly</cp:lastModifiedBy>
  <cp:revision>24</cp:revision>
  <dcterms:created xsi:type="dcterms:W3CDTF">2006-08-16T00:00:00Z</dcterms:created>
  <dcterms:modified xsi:type="dcterms:W3CDTF">2026-04-13T17:46:16Z</dcterms:modified>
  <dc:identifier>DAHEgfRBtwM</dc:identifier>
</cp:coreProperties>
</file>