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728" r:id="rId2"/>
    <p:sldId id="1186" r:id="rId3"/>
    <p:sldId id="1187" r:id="rId4"/>
    <p:sldId id="258" r:id="rId5"/>
    <p:sldId id="304" r:id="rId6"/>
    <p:sldId id="414" r:id="rId7"/>
    <p:sldId id="743" r:id="rId8"/>
    <p:sldId id="730" r:id="rId9"/>
    <p:sldId id="744" r:id="rId10"/>
    <p:sldId id="702" r:id="rId11"/>
    <p:sldId id="689" r:id="rId12"/>
    <p:sldId id="703" r:id="rId13"/>
    <p:sldId id="754" r:id="rId14"/>
    <p:sldId id="704" r:id="rId15"/>
    <p:sldId id="691" r:id="rId16"/>
    <p:sldId id="748" r:id="rId17"/>
    <p:sldId id="705" r:id="rId18"/>
    <p:sldId id="706" r:id="rId19"/>
    <p:sldId id="693" r:id="rId20"/>
    <p:sldId id="749" r:id="rId21"/>
    <p:sldId id="707" r:id="rId22"/>
    <p:sldId id="708" r:id="rId23"/>
    <p:sldId id="695" r:id="rId24"/>
    <p:sldId id="750" r:id="rId25"/>
    <p:sldId id="1188" r:id="rId26"/>
    <p:sldId id="1189" r:id="rId27"/>
    <p:sldId id="427" r:id="rId28"/>
    <p:sldId id="553" r:id="rId29"/>
    <p:sldId id="1190" r:id="rId30"/>
    <p:sldId id="740" r:id="rId31"/>
    <p:sldId id="737" r:id="rId32"/>
    <p:sldId id="555" r:id="rId33"/>
    <p:sldId id="751" r:id="rId34"/>
    <p:sldId id="698" r:id="rId35"/>
    <p:sldId id="558" r:id="rId36"/>
    <p:sldId id="699" r:id="rId37"/>
    <p:sldId id="656" r:id="rId38"/>
    <p:sldId id="1154" r:id="rId39"/>
    <p:sldId id="596" r:id="rId40"/>
    <p:sldId id="1127" r:id="rId41"/>
    <p:sldId id="372" r:id="rId42"/>
    <p:sldId id="11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C90000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42"/>
    <p:restoredTop sz="86415"/>
  </p:normalViewPr>
  <p:slideViewPr>
    <p:cSldViewPr snapToGrid="0" snapToObjects="1">
      <p:cViewPr varScale="1">
        <p:scale>
          <a:sx n="60" d="100"/>
          <a:sy n="60" d="100"/>
        </p:scale>
        <p:origin x="19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90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0D28E-9764-3846-B263-D8FB24C09BB8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</dgm:pt>
    <dgm:pt modelId="{2D71151C-DD2C-1E42-B628-2E6AD1B76A14}">
      <dgm:prSet phldrT="[Text]"/>
      <dgm:spPr>
        <a:solidFill>
          <a:srgbClr val="D90000"/>
        </a:solidFill>
        <a:effectLst/>
      </dgm:spPr>
      <dgm:t>
        <a:bodyPr/>
        <a:lstStyle/>
        <a:p>
          <a:r>
            <a:rPr lang="en-US" b="0" dirty="0">
              <a:latin typeface="Calibri"/>
              <a:cs typeface="Calibri"/>
            </a:rPr>
            <a:t>Stop</a:t>
          </a:r>
        </a:p>
      </dgm:t>
    </dgm:pt>
    <dgm:pt modelId="{E5177564-0E8E-FE40-A9B0-2B9F8D45C153}" type="parTrans" cxnId="{089B9765-8520-3446-87EB-8288B38C603C}">
      <dgm:prSet/>
      <dgm:spPr/>
      <dgm:t>
        <a:bodyPr/>
        <a:lstStyle/>
        <a:p>
          <a:endParaRPr lang="en-US"/>
        </a:p>
      </dgm:t>
    </dgm:pt>
    <dgm:pt modelId="{CE05B9BC-306A-4546-9CD0-E9C47DD571DF}" type="sibTrans" cxnId="{089B9765-8520-3446-87EB-8288B38C603C}">
      <dgm:prSet/>
      <dgm:spPr/>
      <dgm:t>
        <a:bodyPr/>
        <a:lstStyle/>
        <a:p>
          <a:endParaRPr lang="en-US"/>
        </a:p>
      </dgm:t>
    </dgm:pt>
    <dgm:pt modelId="{7547EC88-32C9-664A-A53C-AF23407A99E8}">
      <dgm:prSet phldrT="[Text]"/>
      <dgm:spPr>
        <a:solidFill>
          <a:schemeClr val="bg2">
            <a:lumMod val="50000"/>
          </a:schemeClr>
        </a:solidFill>
        <a:effectLst/>
      </dgm:spPr>
      <dgm:t>
        <a:bodyPr/>
        <a:lstStyle/>
        <a:p>
          <a:r>
            <a:rPr lang="en-US" b="0" dirty="0">
              <a:latin typeface="Calibri"/>
              <a:cs typeface="Calibri"/>
            </a:rPr>
            <a:t>Keep</a:t>
          </a:r>
        </a:p>
      </dgm:t>
    </dgm:pt>
    <dgm:pt modelId="{5557EE34-768B-3B4D-B726-5B42046FA773}" type="parTrans" cxnId="{C9D7DAB8-80C9-D749-BCB0-CFACA99D6378}">
      <dgm:prSet/>
      <dgm:spPr/>
      <dgm:t>
        <a:bodyPr/>
        <a:lstStyle/>
        <a:p>
          <a:endParaRPr lang="en-US"/>
        </a:p>
      </dgm:t>
    </dgm:pt>
    <dgm:pt modelId="{82205640-0868-584C-9D6C-4FC7CEC27B97}" type="sibTrans" cxnId="{C9D7DAB8-80C9-D749-BCB0-CFACA99D6378}">
      <dgm:prSet/>
      <dgm:spPr/>
      <dgm:t>
        <a:bodyPr/>
        <a:lstStyle/>
        <a:p>
          <a:endParaRPr lang="en-US"/>
        </a:p>
      </dgm:t>
    </dgm:pt>
    <dgm:pt modelId="{58D10DB1-6A48-4D47-9FDE-7D3964DE5795}">
      <dgm:prSet phldrT="[Text]"/>
      <dgm:spPr>
        <a:solidFill>
          <a:srgbClr val="008000"/>
        </a:solidFill>
        <a:effectLst/>
      </dgm:spPr>
      <dgm:t>
        <a:bodyPr/>
        <a:lstStyle/>
        <a:p>
          <a:r>
            <a:rPr lang="en-US" b="0" dirty="0">
              <a:latin typeface="Calibri"/>
              <a:cs typeface="Calibri"/>
            </a:rPr>
            <a:t>Start</a:t>
          </a:r>
        </a:p>
      </dgm:t>
    </dgm:pt>
    <dgm:pt modelId="{4D7E5589-962E-5C42-9B3E-F401675D9B93}" type="parTrans" cxnId="{1C44FC19-C38D-ED4A-93A5-1409A58F1C2E}">
      <dgm:prSet/>
      <dgm:spPr/>
      <dgm:t>
        <a:bodyPr/>
        <a:lstStyle/>
        <a:p>
          <a:endParaRPr lang="en-US"/>
        </a:p>
      </dgm:t>
    </dgm:pt>
    <dgm:pt modelId="{1D52014A-95D0-A24C-8ADE-232336D3948D}" type="sibTrans" cxnId="{1C44FC19-C38D-ED4A-93A5-1409A58F1C2E}">
      <dgm:prSet/>
      <dgm:spPr/>
      <dgm:t>
        <a:bodyPr/>
        <a:lstStyle/>
        <a:p>
          <a:endParaRPr lang="en-US"/>
        </a:p>
      </dgm:t>
    </dgm:pt>
    <dgm:pt modelId="{19664182-E9AE-2945-948A-F19F14F7AB12}" type="pres">
      <dgm:prSet presAssocID="{CD50D28E-9764-3846-B263-D8FB24C09BB8}" presName="Name0" presStyleCnt="0">
        <dgm:presLayoutVars>
          <dgm:dir/>
          <dgm:resizeHandles val="exact"/>
        </dgm:presLayoutVars>
      </dgm:prSet>
      <dgm:spPr/>
    </dgm:pt>
    <dgm:pt modelId="{5CFC269A-38E0-8C49-BF2B-18E63458D633}" type="pres">
      <dgm:prSet presAssocID="{2D71151C-DD2C-1E42-B628-2E6AD1B76A14}" presName="parTxOnly" presStyleLbl="node1" presStyleIdx="0" presStyleCnt="3" custScaleY="141943" custLinFactNeighborX="-572" custLinFactNeighborY="-90454">
        <dgm:presLayoutVars>
          <dgm:bulletEnabled val="1"/>
        </dgm:presLayoutVars>
      </dgm:prSet>
      <dgm:spPr/>
    </dgm:pt>
    <dgm:pt modelId="{F815FD50-63A0-E94D-918A-EB3246612C27}" type="pres">
      <dgm:prSet presAssocID="{CE05B9BC-306A-4546-9CD0-E9C47DD571DF}" presName="parSpace" presStyleCnt="0"/>
      <dgm:spPr/>
    </dgm:pt>
    <dgm:pt modelId="{95EF9524-1C58-B44F-A952-E9AB8A40FF26}" type="pres">
      <dgm:prSet presAssocID="{7547EC88-32C9-664A-A53C-AF23407A99E8}" presName="parTxOnly" presStyleLbl="node1" presStyleIdx="1" presStyleCnt="3" custScaleY="141943" custLinFactNeighborX="-572" custLinFactNeighborY="-90454">
        <dgm:presLayoutVars>
          <dgm:bulletEnabled val="1"/>
        </dgm:presLayoutVars>
      </dgm:prSet>
      <dgm:spPr/>
    </dgm:pt>
    <dgm:pt modelId="{1B064A68-4898-7043-8A0B-70D1855FC941}" type="pres">
      <dgm:prSet presAssocID="{82205640-0868-584C-9D6C-4FC7CEC27B97}" presName="parSpace" presStyleCnt="0"/>
      <dgm:spPr/>
    </dgm:pt>
    <dgm:pt modelId="{58DBB827-3CFD-0F45-8ABA-BD2E827214B2}" type="pres">
      <dgm:prSet presAssocID="{58D10DB1-6A48-4D47-9FDE-7D3964DE5795}" presName="parTxOnly" presStyleLbl="node1" presStyleIdx="2" presStyleCnt="3" custScaleY="141943" custLinFactNeighborX="-572" custLinFactNeighborY="-90454">
        <dgm:presLayoutVars>
          <dgm:bulletEnabled val="1"/>
        </dgm:presLayoutVars>
      </dgm:prSet>
      <dgm:spPr/>
    </dgm:pt>
  </dgm:ptLst>
  <dgm:cxnLst>
    <dgm:cxn modelId="{1C44FC19-C38D-ED4A-93A5-1409A58F1C2E}" srcId="{CD50D28E-9764-3846-B263-D8FB24C09BB8}" destId="{58D10DB1-6A48-4D47-9FDE-7D3964DE5795}" srcOrd="2" destOrd="0" parTransId="{4D7E5589-962E-5C42-9B3E-F401675D9B93}" sibTransId="{1D52014A-95D0-A24C-8ADE-232336D3948D}"/>
    <dgm:cxn modelId="{E2E09726-A5CE-D44F-B107-5EED4F919311}" type="presOf" srcId="{7547EC88-32C9-664A-A53C-AF23407A99E8}" destId="{95EF9524-1C58-B44F-A952-E9AB8A40FF26}" srcOrd="0" destOrd="0" presId="urn:microsoft.com/office/officeart/2005/8/layout/hChevron3"/>
    <dgm:cxn modelId="{3E680129-D715-034C-AA85-56B7DCCCC7CC}" type="presOf" srcId="{CD50D28E-9764-3846-B263-D8FB24C09BB8}" destId="{19664182-E9AE-2945-948A-F19F14F7AB12}" srcOrd="0" destOrd="0" presId="urn:microsoft.com/office/officeart/2005/8/layout/hChevron3"/>
    <dgm:cxn modelId="{657E3456-8833-E54A-802E-12B627879DFB}" type="presOf" srcId="{2D71151C-DD2C-1E42-B628-2E6AD1B76A14}" destId="{5CFC269A-38E0-8C49-BF2B-18E63458D633}" srcOrd="0" destOrd="0" presId="urn:microsoft.com/office/officeart/2005/8/layout/hChevron3"/>
    <dgm:cxn modelId="{089B9765-8520-3446-87EB-8288B38C603C}" srcId="{CD50D28E-9764-3846-B263-D8FB24C09BB8}" destId="{2D71151C-DD2C-1E42-B628-2E6AD1B76A14}" srcOrd="0" destOrd="0" parTransId="{E5177564-0E8E-FE40-A9B0-2B9F8D45C153}" sibTransId="{CE05B9BC-306A-4546-9CD0-E9C47DD571DF}"/>
    <dgm:cxn modelId="{2EE2F6A3-098A-604D-B211-26787BDAF66B}" type="presOf" srcId="{58D10DB1-6A48-4D47-9FDE-7D3964DE5795}" destId="{58DBB827-3CFD-0F45-8ABA-BD2E827214B2}" srcOrd="0" destOrd="0" presId="urn:microsoft.com/office/officeart/2005/8/layout/hChevron3"/>
    <dgm:cxn modelId="{C9D7DAB8-80C9-D749-BCB0-CFACA99D6378}" srcId="{CD50D28E-9764-3846-B263-D8FB24C09BB8}" destId="{7547EC88-32C9-664A-A53C-AF23407A99E8}" srcOrd="1" destOrd="0" parTransId="{5557EE34-768B-3B4D-B726-5B42046FA773}" sibTransId="{82205640-0868-584C-9D6C-4FC7CEC27B97}"/>
    <dgm:cxn modelId="{A0B82C9F-F8AF-694F-AA70-082FAEF41E08}" type="presParOf" srcId="{19664182-E9AE-2945-948A-F19F14F7AB12}" destId="{5CFC269A-38E0-8C49-BF2B-18E63458D633}" srcOrd="0" destOrd="0" presId="urn:microsoft.com/office/officeart/2005/8/layout/hChevron3"/>
    <dgm:cxn modelId="{C5BB458F-B84E-BD4E-BBED-6434A8728849}" type="presParOf" srcId="{19664182-E9AE-2945-948A-F19F14F7AB12}" destId="{F815FD50-63A0-E94D-918A-EB3246612C27}" srcOrd="1" destOrd="0" presId="urn:microsoft.com/office/officeart/2005/8/layout/hChevron3"/>
    <dgm:cxn modelId="{608DD5CE-E074-9F41-A0F5-F64618C0ABDB}" type="presParOf" srcId="{19664182-E9AE-2945-948A-F19F14F7AB12}" destId="{95EF9524-1C58-B44F-A952-E9AB8A40FF26}" srcOrd="2" destOrd="0" presId="urn:microsoft.com/office/officeart/2005/8/layout/hChevron3"/>
    <dgm:cxn modelId="{98209E0B-0DA2-6244-9D2A-5C5EC0580D2F}" type="presParOf" srcId="{19664182-E9AE-2945-948A-F19F14F7AB12}" destId="{1B064A68-4898-7043-8A0B-70D1855FC941}" srcOrd="3" destOrd="0" presId="urn:microsoft.com/office/officeart/2005/8/layout/hChevron3"/>
    <dgm:cxn modelId="{0F71F5B8-2816-3940-A5AD-EB6535DDED58}" type="presParOf" srcId="{19664182-E9AE-2945-948A-F19F14F7AB12}" destId="{58DBB827-3CFD-0F45-8ABA-BD2E827214B2}" srcOrd="4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C269A-38E0-8C49-BF2B-18E63458D633}">
      <dsp:nvSpPr>
        <dsp:cNvPr id="0" name=""/>
        <dsp:cNvSpPr/>
      </dsp:nvSpPr>
      <dsp:spPr>
        <a:xfrm>
          <a:off x="0" y="2101922"/>
          <a:ext cx="3274696" cy="1859280"/>
        </a:xfrm>
        <a:prstGeom prst="homePlate">
          <a:avLst/>
        </a:prstGeom>
        <a:solidFill>
          <a:srgbClr val="D9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60008" bIns="12001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>
              <a:latin typeface="Calibri"/>
              <a:cs typeface="Calibri"/>
            </a:rPr>
            <a:t>Stop</a:t>
          </a:r>
        </a:p>
      </dsp:txBody>
      <dsp:txXfrm>
        <a:off x="0" y="2101922"/>
        <a:ext cx="2809876" cy="1859280"/>
      </dsp:txXfrm>
    </dsp:sp>
    <dsp:sp modelId="{95EF9524-1C58-B44F-A952-E9AB8A40FF26}">
      <dsp:nvSpPr>
        <dsp:cNvPr id="0" name=""/>
        <dsp:cNvSpPr/>
      </dsp:nvSpPr>
      <dsp:spPr>
        <a:xfrm>
          <a:off x="2619755" y="2101922"/>
          <a:ext cx="3274696" cy="1859280"/>
        </a:xfrm>
        <a:prstGeom prst="chevron">
          <a:avLst/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3" tIns="120015" rIns="60008" bIns="12001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>
              <a:latin typeface="Calibri"/>
              <a:cs typeface="Calibri"/>
            </a:rPr>
            <a:t>Keep</a:t>
          </a:r>
        </a:p>
      </dsp:txBody>
      <dsp:txXfrm>
        <a:off x="3549395" y="2101922"/>
        <a:ext cx="1415416" cy="1859280"/>
      </dsp:txXfrm>
    </dsp:sp>
    <dsp:sp modelId="{58DBB827-3CFD-0F45-8ABA-BD2E827214B2}">
      <dsp:nvSpPr>
        <dsp:cNvPr id="0" name=""/>
        <dsp:cNvSpPr/>
      </dsp:nvSpPr>
      <dsp:spPr>
        <a:xfrm>
          <a:off x="5239512" y="2101922"/>
          <a:ext cx="3274696" cy="1859280"/>
        </a:xfrm>
        <a:prstGeom prst="chevron">
          <a:avLst/>
        </a:prstGeom>
        <a:solidFill>
          <a:srgbClr val="008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3" tIns="120015" rIns="60008" bIns="12001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0" kern="1200" dirty="0">
              <a:latin typeface="Calibri"/>
              <a:cs typeface="Calibri"/>
            </a:rPr>
            <a:t>Start</a:t>
          </a:r>
        </a:p>
      </dsp:txBody>
      <dsp:txXfrm>
        <a:off x="6169152" y="2101922"/>
        <a:ext cx="1415416" cy="1859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E6771-3D62-DA4F-95C3-BCC235F1D5C1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9B6F4-ACF1-8041-BDEE-1DE63CA32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B6F4-ACF1-8041-BDEE-1DE63CA324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21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Franklin Gothic Medium" charset="0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fld id="{97285BCD-D484-524B-95A9-215D384FD937}" type="slidenum">
              <a:rPr lang="en-US" sz="1200">
                <a:cs typeface="Arial" charset="0"/>
              </a:rPr>
              <a:pPr eaLnBrk="1" hangingPunct="1"/>
              <a:t>27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58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Franklin Gothic Medium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fld id="{ACFAC6F2-1056-6040-81A3-D6EF809B7B06}" type="slidenum">
              <a:rPr lang="en-US" sz="1200">
                <a:cs typeface="Arial" charset="0"/>
              </a:rPr>
              <a:pPr eaLnBrk="1" hangingPunct="1"/>
              <a:t>28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3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Franklin Gothic Medium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fld id="{0E0F2BFB-9666-E144-972E-67D253B677E3}" type="slidenum">
              <a:rPr lang="en-US" sz="1200">
                <a:cs typeface="Arial" charset="0"/>
              </a:rPr>
              <a:pPr eaLnBrk="1" hangingPunct="1"/>
              <a:t>34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60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Franklin Gothic Medium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fld id="{B0264279-0DAE-4B49-B9AF-8A6DC174774B}" type="slidenum">
              <a:rPr lang="en-US" sz="1200">
                <a:cs typeface="Arial" charset="0"/>
              </a:rPr>
              <a:pPr eaLnBrk="1" hangingPunct="1"/>
              <a:t>35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09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Franklin Gothic Medium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fld id="{D73ECA01-1AC5-5747-82C2-8D4ECEB98F28}" type="slidenum">
              <a:rPr lang="en-US" sz="1200">
                <a:cs typeface="Arial" charset="0"/>
              </a:rPr>
              <a:pPr eaLnBrk="1" hangingPunct="1"/>
              <a:t>36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071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do as individuals do?</a:t>
            </a:r>
          </a:p>
          <a:p>
            <a:endParaRPr lang="en-US" dirty="0"/>
          </a:p>
          <a:p>
            <a:r>
              <a:rPr lang="en-US" dirty="0"/>
              <a:t>Today’s takeaways</a:t>
            </a:r>
            <a:r>
              <a:rPr lang="is-IS"/>
              <a:t>…. </a:t>
            </a:r>
            <a:r>
              <a:rPr lang="en-US" dirty="0"/>
              <a:t>R</a:t>
            </a:r>
            <a:r>
              <a:rPr lang="is-IS"/>
              <a:t>eflection items...</a:t>
            </a:r>
            <a:r>
              <a:rPr lang="is-IS" baseline="0"/>
              <a:t> </a:t>
            </a:r>
            <a:r>
              <a:rPr lang="en-US" baseline="0" dirty="0"/>
              <a:t>A</a:t>
            </a:r>
            <a:r>
              <a:rPr lang="is-IS" baseline="0"/>
              <a:t>ctions items... </a:t>
            </a:r>
            <a:r>
              <a:rPr lang="en-US" baseline="0" dirty="0"/>
              <a:t>W</a:t>
            </a:r>
            <a:r>
              <a:rPr lang="is-IS" baseline="0"/>
              <a:t>hat will you do with the information?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2F741-550B-A240-9205-EAA6B45419E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06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9B6F4-ACF1-8041-BDEE-1DE63CA3242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151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9B6F4-ACF1-8041-BDEE-1DE63CA3242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9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B6F4-ACF1-8041-BDEE-1DE63CA32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3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B6F4-ACF1-8041-BDEE-1DE63CA324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Franklin Gothic Medium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fld id="{7A9B4609-D48E-0547-87F8-506C563F3961}" type="slidenum">
              <a:rPr lang="en-US" sz="1200">
                <a:latin typeface="Arial" charset="0"/>
                <a:cs typeface="Arial" charset="0"/>
              </a:rPr>
              <a:pPr eaLnBrk="1" hangingPunct="1"/>
              <a:t>11</a:t>
            </a:fld>
            <a:endParaRPr lang="en-US" sz="120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9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Franklin Gothic Medium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fld id="{154CBD52-CCC7-7C4A-9D82-2F09474C693C}" type="slidenum">
              <a:rPr lang="en-US" sz="1200">
                <a:cs typeface="Arial" charset="0"/>
              </a:rPr>
              <a:pPr eaLnBrk="1" hangingPunct="1"/>
              <a:t>15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2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Franklin Gothic Medium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fld id="{D556E399-CA31-3545-9A5C-7C0D5AAA674D}" type="slidenum">
              <a:rPr lang="en-US" sz="1200">
                <a:cs typeface="Arial" charset="0"/>
              </a:rPr>
              <a:pPr eaLnBrk="1" hangingPunct="1"/>
              <a:t>19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94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Franklin Gothic Medium" charset="0"/>
            </a:endParaRP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fld id="{FF602555-E62D-ED49-BCDE-011430E5022E}" type="slidenum">
              <a:rPr lang="en-US" sz="1200">
                <a:cs typeface="Arial" charset="0"/>
              </a:rPr>
              <a:pPr eaLnBrk="1" hangingPunct="1"/>
              <a:t>23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45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B6F4-ACF1-8041-BDEE-1DE63CA324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51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B6F4-ACF1-8041-BDEE-1DE63CA324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3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6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3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9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0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8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4D4C0-B37C-9543-9CF6-587C1457EF82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47713-C662-EB40-9504-BED577EB6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gif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-sky.jpg"/>
          <p:cNvPicPr>
            <a:picLocks noChangeAspect="1"/>
          </p:cNvPicPr>
          <p:nvPr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647026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3200" b="1" dirty="0">
                <a:solidFill>
                  <a:srgbClr val="CD020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Tracy Spears</a:t>
            </a:r>
          </a:p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Founder  </a:t>
            </a:r>
          </a:p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Exceptional Leaders Lab</a:t>
            </a:r>
          </a:p>
          <a:p>
            <a:pPr algn="ctr"/>
            <a:endParaRPr lang="en-US" sz="4400" dirty="0">
              <a:solidFill>
                <a:srgbClr val="DA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en-US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784001"/>
            <a:ext cx="9144000" cy="1073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2329" y="6075068"/>
            <a:ext cx="61246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dirty="0">
                <a:solidFill>
                  <a:schemeClr val="bg1"/>
                </a:solidFill>
                <a:latin typeface="Calibri Light" panose="020F0302020204030204" pitchFamily="34" charset="0"/>
                <a:ea typeface="Open Sans Light" panose="020B0306030504020204" pitchFamily="34" charset="0"/>
                <a:cs typeface="Calibri Light" panose="020F0302020204030204" pitchFamily="34" charset="0"/>
              </a:rPr>
              <a:t>Register Now at ExceptionalLeadersLab.com</a:t>
            </a:r>
          </a:p>
        </p:txBody>
      </p:sp>
      <p:pic>
        <p:nvPicPr>
          <p:cNvPr id="5" name="Picture 4" descr="TS_LOGOTYPE_KF09_4C_ALT_FF2200_0C152A_v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" y="5938861"/>
            <a:ext cx="2728989" cy="7641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89" y="3050006"/>
            <a:ext cx="1678076" cy="25171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079" y="1247420"/>
            <a:ext cx="8892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Temperament Fluency</a:t>
            </a:r>
          </a:p>
          <a:p>
            <a:pPr algn="ctr"/>
            <a:r>
              <a:rPr lang="en-US" sz="4800" b="1">
                <a:latin typeface="Calibri Light" panose="020F0302020204030204" pitchFamily="34" charset="0"/>
                <a:cs typeface="Calibri Light" panose="020F0302020204030204" pitchFamily="34" charset="0"/>
              </a:rPr>
              <a:t>For Leaders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1" name="Picture 20" descr="BO5x5qE9_400x40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" y="160814"/>
            <a:ext cx="641903" cy="641903"/>
          </a:xfrm>
          <a:prstGeom prst="rect">
            <a:avLst/>
          </a:prstGeom>
        </p:spPr>
      </p:pic>
      <p:pic>
        <p:nvPicPr>
          <p:cNvPr id="25" name="Picture 24" descr="chicago-biz-journal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873" y="160814"/>
            <a:ext cx="665895" cy="665895"/>
          </a:xfrm>
          <a:prstGeom prst="rect">
            <a:avLst/>
          </a:prstGeom>
        </p:spPr>
      </p:pic>
      <p:pic>
        <p:nvPicPr>
          <p:cNvPr id="26" name="Picture 25" descr="Yahoo-Finance-new-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87" y="333163"/>
            <a:ext cx="1131178" cy="395912"/>
          </a:xfrm>
          <a:prstGeom prst="rect">
            <a:avLst/>
          </a:prstGeom>
        </p:spPr>
      </p:pic>
      <p:pic>
        <p:nvPicPr>
          <p:cNvPr id="27" name="Picture 26" descr="unnamed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931" y="107311"/>
            <a:ext cx="719398" cy="719398"/>
          </a:xfrm>
          <a:prstGeom prst="rect">
            <a:avLst/>
          </a:prstGeom>
        </p:spPr>
      </p:pic>
      <p:pic>
        <p:nvPicPr>
          <p:cNvPr id="28" name="Picture 27" descr="unnamed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034" y="133868"/>
            <a:ext cx="665895" cy="665895"/>
          </a:xfrm>
          <a:prstGeom prst="rect">
            <a:avLst/>
          </a:prstGeom>
        </p:spPr>
      </p:pic>
      <p:pic>
        <p:nvPicPr>
          <p:cNvPr id="29" name="Picture 28" descr="Sky+Radio+logo+2012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946" y="210838"/>
            <a:ext cx="1109681" cy="518237"/>
          </a:xfrm>
          <a:prstGeom prst="rect">
            <a:avLst/>
          </a:prstGeom>
        </p:spPr>
      </p:pic>
      <p:pic>
        <p:nvPicPr>
          <p:cNvPr id="30" name="Picture 29" descr="miami-herald-log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467" y="160814"/>
            <a:ext cx="601199" cy="635553"/>
          </a:xfrm>
          <a:prstGeom prst="rect">
            <a:avLst/>
          </a:prstGeom>
        </p:spPr>
      </p:pic>
      <p:pic>
        <p:nvPicPr>
          <p:cNvPr id="31" name="Picture 30" descr="5847e9aacef1014c0b5e4828.pn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424" y="269263"/>
            <a:ext cx="1179004" cy="459812"/>
          </a:xfrm>
          <a:prstGeom prst="rect">
            <a:avLst/>
          </a:prstGeom>
        </p:spPr>
      </p:pic>
      <p:pic>
        <p:nvPicPr>
          <p:cNvPr id="32" name="Picture 31" descr="static1.squarespace.pn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073" y="210838"/>
            <a:ext cx="784980" cy="553411"/>
          </a:xfrm>
          <a:prstGeom prst="rect">
            <a:avLst/>
          </a:prstGeom>
        </p:spPr>
      </p:pic>
      <p:pic>
        <p:nvPicPr>
          <p:cNvPr id="3" name="Picture 2" descr="exceptional_leaders_lab_best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363" y="4325672"/>
            <a:ext cx="2609583" cy="1122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AFFE63-041D-874C-BD3B-C8C7C08310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27" y="3031701"/>
            <a:ext cx="1706455" cy="25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7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 txBox="1">
            <a:spLocks/>
          </p:cNvSpPr>
          <p:nvPr/>
        </p:nvSpPr>
        <p:spPr bwMode="auto">
          <a:xfrm>
            <a:off x="245586" y="231186"/>
            <a:ext cx="868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00"/>
                </a:solidFill>
                <a:latin typeface="+mj-lt"/>
                <a:cs typeface="Calibri" charset="0"/>
              </a:rPr>
              <a:t>  </a:t>
            </a:r>
          </a:p>
          <a:p>
            <a:pPr algn="ctr" eaLnBrk="1" hangingPunct="1"/>
            <a:r>
              <a:rPr lang="en-US" sz="3600" b="1" dirty="0">
                <a:solidFill>
                  <a:srgbClr val="000000"/>
                </a:solidFill>
                <a:latin typeface="+mj-lt"/>
                <a:cs typeface="Calibri" charset="0"/>
              </a:rPr>
              <a:t> Relationships</a:t>
            </a:r>
          </a:p>
          <a:p>
            <a:pPr algn="ctr" eaLnBrk="1" hangingPunct="1"/>
            <a:endParaRPr lang="en-US" sz="3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26534" y="221060"/>
            <a:ext cx="2924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latin typeface="+mj-lt"/>
              </a:rPr>
              <a:t>Promoter</a:t>
            </a:r>
          </a:p>
        </p:txBody>
      </p:sp>
      <p:pic>
        <p:nvPicPr>
          <p:cNvPr id="9" name="Picture 8" descr="earth@2x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036" y="2440986"/>
            <a:ext cx="2363975" cy="2482753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58092" y="3359196"/>
            <a:ext cx="43918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Calibri" charset="0"/>
                <a:cs typeface="Calibri" charset="0"/>
              </a:rPr>
              <a:t> 15-20%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5724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01224" y="1887138"/>
            <a:ext cx="3352800" cy="4525963"/>
          </a:xfrm>
        </p:spPr>
        <p:txBody>
          <a:bodyPr>
            <a:normAutofit/>
          </a:bodyPr>
          <a:lstStyle/>
          <a:p>
            <a:pPr eaLnBrk="1" hangingPunct="1"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Optimistic</a:t>
            </a:r>
          </a:p>
          <a:p>
            <a:pPr eaLnBrk="1" hangingPunct="1"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Genuine</a:t>
            </a:r>
          </a:p>
          <a:p>
            <a:pPr eaLnBrk="1" hangingPunct="1"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Idealistic</a:t>
            </a:r>
          </a:p>
          <a:p>
            <a:pPr eaLnBrk="1" hangingPunct="1"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Intuitive</a:t>
            </a:r>
          </a:p>
          <a:p>
            <a:pPr eaLnBrk="1" hangingPunct="1"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Friendly</a:t>
            </a:r>
          </a:p>
          <a:p>
            <a:pPr eaLnBrk="1" hangingPunct="1"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Tactful</a:t>
            </a:r>
          </a:p>
          <a:p>
            <a:pPr eaLnBrk="1" hangingPunct="1"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Supportive</a:t>
            </a:r>
          </a:p>
          <a:p>
            <a:pPr eaLnBrk="1" hangingPunct="1"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Imaginative</a:t>
            </a:r>
          </a:p>
          <a:p>
            <a:pPr eaLnBrk="1" hangingPunct="1">
              <a:buClrTx/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buClrTx/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buClrTx/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buClrTx/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51438" y="1887138"/>
            <a:ext cx="4572000" cy="392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4488" indent="-344488">
              <a:lnSpc>
                <a:spcPct val="120000"/>
              </a:lnSpc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Empathetic</a:t>
            </a:r>
          </a:p>
          <a:p>
            <a:pPr marL="344488" indent="-344488">
              <a:lnSpc>
                <a:spcPct val="120000"/>
              </a:lnSpc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Compassionate</a:t>
            </a:r>
          </a:p>
          <a:p>
            <a:pPr marL="344488" indent="-344488">
              <a:lnSpc>
                <a:spcPct val="120000"/>
              </a:lnSpc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Nurturing</a:t>
            </a:r>
          </a:p>
          <a:p>
            <a:pPr marL="344488" indent="-344488">
              <a:lnSpc>
                <a:spcPct val="120000"/>
              </a:lnSpc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Devoted</a:t>
            </a:r>
          </a:p>
          <a:p>
            <a:pPr marL="344488" indent="-344488">
              <a:lnSpc>
                <a:spcPct val="120000"/>
              </a:lnSpc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Spiritual</a:t>
            </a:r>
          </a:p>
          <a:p>
            <a:pPr marL="344488" indent="-344488">
              <a:lnSpc>
                <a:spcPct val="120000"/>
              </a:lnSpc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Peacemaker</a:t>
            </a:r>
          </a:p>
          <a:p>
            <a:pPr marL="344488" indent="-344488">
              <a:lnSpc>
                <a:spcPct val="120000"/>
              </a:lnSpc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Romantic</a:t>
            </a:r>
          </a:p>
          <a:p>
            <a:pPr marL="344488" indent="-344488">
              <a:lnSpc>
                <a:spcPct val="120000"/>
              </a:lnSpc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Emotional</a:t>
            </a:r>
          </a:p>
        </p:txBody>
      </p:sp>
    </p:spTree>
    <p:extLst>
      <p:ext uri="{BB962C8B-B14F-4D97-AF65-F5344CB8AC3E}">
        <p14:creationId xmlns:p14="http://schemas.microsoft.com/office/powerpoint/2010/main" val="3802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-12700" y="2794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5400" b="1" dirty="0">
                <a:solidFill>
                  <a:srgbClr val="0000FF"/>
                </a:solidFill>
                <a:cs typeface="Calibri" charset="0"/>
              </a:rPr>
              <a:t>Promoter Stressors</a:t>
            </a:r>
            <a:endParaRPr lang="en-US" sz="5400" dirty="0">
              <a:solidFill>
                <a:srgbClr val="0000FF"/>
              </a:solidFill>
              <a:cs typeface="Calibri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81000" y="1828800"/>
            <a:ext cx="4876800" cy="4297363"/>
          </a:xfrm>
        </p:spPr>
        <p:txBody>
          <a:bodyPr/>
          <a:lstStyle/>
          <a:p>
            <a:pPr eaLnBrk="1" hangingPunct="1">
              <a:buClrTx/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Non-communication</a:t>
            </a:r>
          </a:p>
          <a:p>
            <a:pPr eaLnBrk="1" hangingPunct="1">
              <a:buClrTx/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Rejection</a:t>
            </a:r>
          </a:p>
          <a:p>
            <a:pPr eaLnBrk="1" hangingPunct="1">
              <a:buClrTx/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Competition</a:t>
            </a:r>
          </a:p>
          <a:p>
            <a:pPr eaLnBrk="1" hangingPunct="1">
              <a:buClrTx/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Insincerity</a:t>
            </a:r>
          </a:p>
          <a:p>
            <a:pPr eaLnBrk="1" hangingPunct="1">
              <a:buClrTx/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Selfish thoughts &amp; actions </a:t>
            </a:r>
          </a:p>
          <a:p>
            <a:pPr eaLnBrk="1" hangingPunct="1">
              <a:buClrTx/>
              <a:buFont typeface="Arial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Putting things before people</a:t>
            </a:r>
          </a:p>
          <a:p>
            <a:pPr eaLnBrk="1" hangingPunct="1"/>
            <a:endParaRPr lang="en-US" sz="2600" b="1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24580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105400" y="1828800"/>
            <a:ext cx="4038600" cy="4297363"/>
          </a:xfrm>
        </p:spPr>
        <p:txBody>
          <a:bodyPr/>
          <a:lstStyle/>
          <a:p>
            <a:pPr eaLnBrk="1" hangingPunct="1">
              <a:buClrTx/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Conflict</a:t>
            </a:r>
          </a:p>
          <a:p>
            <a:pPr eaLnBrk="1" hangingPunct="1">
              <a:buClrTx/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Hurt and pain of others</a:t>
            </a:r>
          </a:p>
          <a:p>
            <a:pPr eaLnBrk="1" hangingPunct="1">
              <a:buClrTx/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Superficial relationships</a:t>
            </a:r>
          </a:p>
          <a:p>
            <a:pPr eaLnBrk="1" hangingPunct="1">
              <a:buClrTx/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Self-righteousness</a:t>
            </a:r>
          </a:p>
          <a:p>
            <a:pPr eaLnBrk="1" hangingPunct="1">
              <a:buClrTx/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Judgment</a:t>
            </a:r>
          </a:p>
          <a:p>
            <a:pPr eaLnBrk="1" hangingPunct="1">
              <a:buClrTx/>
              <a:buFont typeface="Arial"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Lack of emotion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 </a:t>
            </a:r>
          </a:p>
        </p:txBody>
      </p:sp>
      <p:pic>
        <p:nvPicPr>
          <p:cNvPr id="58372" name="Picture 1" descr="Load-Testing-and-Stress-Tes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5724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321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63185" y="1214140"/>
            <a:ext cx="8229600" cy="521176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endParaRPr lang="en-US" altLang="ko-KR" sz="4000" b="1" dirty="0">
              <a:solidFill>
                <a:srgbClr val="DA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12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Makes exceptions to avoid confrontation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May postpone important conversations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Can build up resentment and explode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Can be overly emotional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724077" y="752475"/>
            <a:ext cx="2924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0000FF"/>
                </a:solidFill>
                <a:latin typeface="+mj-lt"/>
              </a:rPr>
              <a:t>Promoter</a:t>
            </a:r>
            <a:endParaRPr lang="en-US" sz="5400" b="1" dirty="0">
              <a:ln w="11430"/>
              <a:latin typeface="+mj-lt"/>
            </a:endParaRPr>
          </a:p>
        </p:txBody>
      </p:sp>
      <p:pic>
        <p:nvPicPr>
          <p:cNvPr id="2" name="Picture 1" descr="caution_sign_blank_by_ecchiups-dbb8ov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98" y="0"/>
            <a:ext cx="23533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0989" y="700829"/>
            <a:ext cx="1401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BLIND</a:t>
            </a:r>
          </a:p>
          <a:p>
            <a:pPr algn="ctr"/>
            <a:r>
              <a:rPr lang="en-US" sz="2800" b="1" dirty="0"/>
              <a:t>SPOTS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325" y="6611779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9735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e7O7A5rM79ng6b8Dc3EbE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49" name="Title 1"/>
          <p:cNvSpPr txBox="1">
            <a:spLocks/>
          </p:cNvSpPr>
          <p:nvPr/>
        </p:nvSpPr>
        <p:spPr bwMode="auto">
          <a:xfrm>
            <a:off x="1206501" y="1175140"/>
            <a:ext cx="5943599" cy="666023"/>
          </a:xfrm>
          <a:prstGeom prst="rect">
            <a:avLst/>
          </a:prstGeom>
          <a:solidFill>
            <a:srgbClr val="FFFFFF"/>
          </a:solidFill>
          <a:ln w="3175" cmpd="sng">
            <a:solidFill>
              <a:srgbClr val="000000"/>
            </a:solidFill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+mj-lt"/>
                <a:cs typeface="Calibri" charset="0"/>
              </a:rPr>
              <a:t>Key Value = Responsibility</a:t>
            </a:r>
            <a:endParaRPr lang="en-US" sz="3600" dirty="0">
              <a:solidFill>
                <a:schemeClr val="bg1"/>
              </a:solidFill>
              <a:latin typeface="+mj-lt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3199" y="45177"/>
            <a:ext cx="8407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  Planner</a:t>
            </a:r>
            <a:r>
              <a:rPr lang="en-US" sz="54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6595299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Calibri"/>
              </a:rPr>
              <a:t>Copyrighted Material © All Rights Reserved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576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arth@2x.png">
            <a:extLst>
              <a:ext uri="{FF2B5EF4-FFF2-40B4-BE49-F238E27FC236}">
                <a16:creationId xmlns:a16="http://schemas.microsoft.com/office/drawing/2014/main" id="{79513E95-3CEA-6C4E-A985-2162DC83C6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374" y="2463877"/>
            <a:ext cx="2363975" cy="2482753"/>
          </a:xfrm>
          <a:prstGeom prst="rect">
            <a:avLst/>
          </a:prstGeom>
        </p:spPr>
      </p:pic>
      <p:sp>
        <p:nvSpPr>
          <p:cNvPr id="28673" name="Title 1"/>
          <p:cNvSpPr txBox="1">
            <a:spLocks/>
          </p:cNvSpPr>
          <p:nvPr/>
        </p:nvSpPr>
        <p:spPr bwMode="auto">
          <a:xfrm>
            <a:off x="51338" y="85130"/>
            <a:ext cx="868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3600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000000"/>
                </a:solidFill>
                <a:latin typeface="+mj-lt"/>
                <a:cs typeface="Calibri" charset="0"/>
              </a:rPr>
              <a:t>Responsibility</a:t>
            </a:r>
          </a:p>
          <a:p>
            <a:pPr algn="ctr" eaLnBrk="1" hangingPunct="1"/>
            <a:endParaRPr lang="en-US" sz="3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pic>
        <p:nvPicPr>
          <p:cNvPr id="28679" name="Picture 9" descr="Exceptional-Leaders-Lab03_02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5638800"/>
            <a:ext cx="74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93127" y="85130"/>
            <a:ext cx="240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Planner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10147" y="3382089"/>
            <a:ext cx="2592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Calibri" charset="0"/>
                <a:cs typeface="Calibri" charset="0"/>
              </a:rPr>
              <a:t>  40-45%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00" y="6536032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041064" y="1994137"/>
            <a:ext cx="28956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Organized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Consistent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Realistic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Steadfast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Direct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Proper 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Loyal</a:t>
            </a:r>
          </a:p>
          <a:p>
            <a:pPr marL="0" indent="0" eaLnBrk="1" hangingPunct="1">
              <a:lnSpc>
                <a:spcPct val="100000"/>
              </a:lnSpc>
              <a:buClrTx/>
              <a:buSzPct val="100000"/>
              <a:buNone/>
              <a:defRPr/>
            </a:pPr>
            <a:endParaRPr lang="en-US" sz="2600" b="1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lnSpc>
                <a:spcPct val="100000"/>
              </a:lnSpc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lnSpc>
                <a:spcPct val="100000"/>
              </a:lnSpc>
              <a:buFont typeface="Arial" pitchFamily="34" charset="0"/>
              <a:buNone/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5791200" y="2005095"/>
            <a:ext cx="335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Prepared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Predictable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Committed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Traditional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Detailed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Dutiful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Punctual</a:t>
            </a:r>
            <a:endParaRPr lang="en-US" sz="2600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dirty="0">
                <a:solidFill>
                  <a:srgbClr val="FFE729"/>
                </a:solidFill>
                <a:cs typeface="Calibri" charset="0"/>
              </a:rPr>
              <a:t>     Planner Stressors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0700" y="1752600"/>
            <a:ext cx="3962400" cy="4221163"/>
          </a:xfrm>
        </p:spPr>
        <p:txBody>
          <a:bodyPr/>
          <a:lstStyle/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Blaming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Procrastination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Confusion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Nonconformance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The unknown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Inconsistency</a:t>
            </a:r>
          </a:p>
          <a:p>
            <a:pPr eaLnBrk="1" hangingPunct="1"/>
            <a:endParaRPr lang="en-US" sz="2600" b="1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495800" y="1752600"/>
            <a:ext cx="4648200" cy="4221163"/>
          </a:xfrm>
        </p:spPr>
        <p:txBody>
          <a:bodyPr/>
          <a:lstStyle/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Tardiness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Disorganization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Non-commitment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Vagueness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Unexpected change</a:t>
            </a:r>
          </a:p>
          <a:p>
            <a:pPr eaLnBrk="1" hangingPunct="1">
              <a:buClrTx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Too many tasks at one time</a:t>
            </a:r>
          </a:p>
          <a:p>
            <a:pPr algn="ctr" eaLnBrk="1" hangingPunct="1"/>
            <a:endParaRPr lang="en-US" sz="2600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eaLnBrk="1" hangingPunct="1"/>
            <a:endParaRPr lang="en-US" sz="2600" b="1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pic>
        <p:nvPicPr>
          <p:cNvPr id="62469" name="Picture 2" descr="Load-Testing-and-Stress-Tes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9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51215" y="498665"/>
            <a:ext cx="8229600" cy="521176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endParaRPr lang="en-US" altLang="ko-KR" sz="4000" b="1" dirty="0">
              <a:solidFill>
                <a:srgbClr val="DA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Blind Spots:</a:t>
            </a:r>
          </a:p>
          <a:p>
            <a:pPr>
              <a:lnSpc>
                <a:spcPct val="90000"/>
              </a:lnSpc>
              <a:defRPr/>
            </a:pPr>
            <a:endParaRPr lang="en-US" altLang="ko-KR" sz="12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Can get stuck on their own point of view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May micro-manage projects and people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Can suppress creativity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Can lose sight of the big picture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3127" y="848520"/>
            <a:ext cx="2403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FFE729"/>
                </a:solidFill>
                <a:latin typeface="+mj-lt"/>
              </a:rPr>
              <a:t>Planner</a:t>
            </a:r>
          </a:p>
        </p:txBody>
      </p:sp>
      <p:pic>
        <p:nvPicPr>
          <p:cNvPr id="8" name="Picture 7" descr="caution_sign_blank_by_ecchiups-dbb8ov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423" y="0"/>
            <a:ext cx="2353377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90989" y="700829"/>
            <a:ext cx="1401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BLIND</a:t>
            </a:r>
          </a:p>
          <a:p>
            <a:pPr algn="ctr"/>
            <a:r>
              <a:rPr lang="en-US" sz="2800" b="1" dirty="0"/>
              <a:t>SPOTS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90" y="6611779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343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1803abdf14012ffa998050ddb084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7" name="Title 1"/>
          <p:cNvSpPr txBox="1">
            <a:spLocks/>
          </p:cNvSpPr>
          <p:nvPr/>
        </p:nvSpPr>
        <p:spPr bwMode="auto">
          <a:xfrm>
            <a:off x="228600" y="474134"/>
            <a:ext cx="868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bg1"/>
                </a:solidFill>
                <a:latin typeface="+mj-lt"/>
                <a:cs typeface="Calibri" charset="0"/>
              </a:rPr>
              <a:t>Key Value = Competence</a:t>
            </a:r>
          </a:p>
          <a:p>
            <a:pPr algn="ctr" eaLnBrk="1" hangingPunct="1"/>
            <a:endParaRPr lang="en-US" sz="3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0202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1430"/>
                <a:solidFill>
                  <a:srgbClr val="25CA14"/>
                </a:solidFill>
                <a:latin typeface="+mj-lt"/>
              </a:rPr>
              <a:t>Ponderer</a:t>
            </a:r>
          </a:p>
        </p:txBody>
      </p:sp>
    </p:spTree>
    <p:extLst>
      <p:ext uri="{BB962C8B-B14F-4D97-AF65-F5344CB8AC3E}">
        <p14:creationId xmlns:p14="http://schemas.microsoft.com/office/powerpoint/2010/main" val="387769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arth@2x.png">
            <a:extLst>
              <a:ext uri="{FF2B5EF4-FFF2-40B4-BE49-F238E27FC236}">
                <a16:creationId xmlns:a16="http://schemas.microsoft.com/office/drawing/2014/main" id="{559A82C6-9E71-2B42-8FE3-DF78531AF7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036" y="2440986"/>
            <a:ext cx="2363975" cy="2482753"/>
          </a:xfrm>
          <a:prstGeom prst="rect">
            <a:avLst/>
          </a:prstGeom>
        </p:spPr>
      </p:pic>
      <p:sp>
        <p:nvSpPr>
          <p:cNvPr id="30721" name="Title 1"/>
          <p:cNvSpPr txBox="1">
            <a:spLocks/>
          </p:cNvSpPr>
          <p:nvPr/>
        </p:nvSpPr>
        <p:spPr bwMode="auto">
          <a:xfrm>
            <a:off x="228600" y="12700"/>
            <a:ext cx="868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3600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000000"/>
                </a:solidFill>
                <a:latin typeface="+mj-lt"/>
                <a:cs typeface="Calibri" charset="0"/>
              </a:rPr>
              <a:t>Competence</a:t>
            </a:r>
          </a:p>
          <a:p>
            <a:pPr algn="ctr" eaLnBrk="1" hangingPunct="1"/>
            <a:endParaRPr lang="en-US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pic>
        <p:nvPicPr>
          <p:cNvPr id="30727" name="Picture 9" descr="Exceptional-Leaders-Lab03_02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5638800"/>
            <a:ext cx="74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95807" y="114300"/>
            <a:ext cx="2757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25CA14"/>
                </a:solidFill>
                <a:latin typeface="+mj-lt"/>
              </a:rPr>
              <a:t>Ponderer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25605" y="3284318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Calibri" charset="0"/>
                <a:cs typeface="Calibri" charset="0"/>
              </a:rPr>
              <a:t>5-10%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654" y="6611779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sz="quarter" idx="4294967295"/>
          </p:nvPr>
        </p:nvSpPr>
        <p:spPr>
          <a:xfrm>
            <a:off x="1155634" y="1704569"/>
            <a:ext cx="31242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Insightful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Inquisitive 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Analytical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Visionary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Rational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Conceptual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Investigative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defRPr/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Perfectionist</a:t>
            </a:r>
          </a:p>
          <a:p>
            <a:pPr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sz="2600" b="1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lnSpc>
                <a:spcPct val="110000"/>
              </a:lnSpc>
              <a:defRPr/>
            </a:pPr>
            <a:endParaRPr lang="en-US" sz="2600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 bwMode="auto">
          <a:xfrm>
            <a:off x="5735902" y="1704569"/>
            <a:ext cx="373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Logical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Direct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Researcher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Strategic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Problem Solver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Factual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Knowledgeable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Contained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marL="0" indent="0" eaLnBrk="1" hangingPunct="1">
              <a:lnSpc>
                <a:spcPct val="110000"/>
              </a:lnSpc>
              <a:spcBef>
                <a:spcPct val="20000"/>
              </a:spcBef>
            </a:pPr>
            <a:endParaRPr lang="en-US" sz="2600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2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dirty="0">
                <a:solidFill>
                  <a:srgbClr val="25CA14"/>
                </a:solidFill>
                <a:cs typeface="Calibri" charset="0"/>
              </a:rPr>
              <a:t>Ponderer Stressors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65890" y="1604211"/>
            <a:ext cx="4953000" cy="4525963"/>
          </a:xfrm>
        </p:spPr>
        <p:txBody>
          <a:bodyPr/>
          <a:lstStyle/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Subjectivity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Know-it-alls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Mundane tasks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Redundancy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Fluff and fillers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Narrow-mindedness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Inability to think outside </a:t>
            </a:r>
          </a:p>
          <a:p>
            <a:pPr marL="0" indent="0" eaLnBrk="1" hangingPunct="1">
              <a:buClrTx/>
              <a:buSzPct val="100000"/>
              <a:buNone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    the box</a:t>
            </a:r>
          </a:p>
          <a:p>
            <a:pPr algn="ctr" eaLnBrk="1" hangingPunct="1"/>
            <a:endParaRPr lang="en-US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eaLnBrk="1" hangingPunct="1"/>
            <a:endParaRPr lang="en-US" b="1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572000" y="1604211"/>
            <a:ext cx="4419600" cy="4525963"/>
          </a:xfrm>
        </p:spPr>
        <p:txBody>
          <a:bodyPr/>
          <a:lstStyle/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Loss of control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Not knowing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Time restraints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Dependency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Lack of cognitive stimuli</a:t>
            </a:r>
          </a:p>
          <a:p>
            <a:pPr eaLnBrk="1" hangingPunct="1">
              <a:buClrTx/>
              <a:buSzPct val="100000"/>
            </a:pPr>
            <a:r>
              <a:rPr lang="en-US" b="1" dirty="0">
                <a:solidFill>
                  <a:srgbClr val="000000"/>
                </a:solidFill>
                <a:latin typeface="+mj-lt"/>
                <a:cs typeface="Calibri" charset="0"/>
              </a:rPr>
              <a:t>Working with perceived incompetence</a:t>
            </a:r>
          </a:p>
          <a:p>
            <a:pPr eaLnBrk="1" hangingPunct="1"/>
            <a:endParaRPr lang="en-US" b="1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pic>
        <p:nvPicPr>
          <p:cNvPr id="66564" name="Picture 1" descr="Load-Testing-and-Stress-Tes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9144000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5724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5960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ngerprint-background-stock-picture-1347959.jpg">
            <a:extLst>
              <a:ext uri="{FF2B5EF4-FFF2-40B4-BE49-F238E27FC236}">
                <a16:creationId xmlns:a16="http://schemas.microsoft.com/office/drawing/2014/main" id="{CEAEC6D8-F7BC-4D40-A900-B056424823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29" y="0"/>
            <a:ext cx="910659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8CCD4F-3FD6-FF4E-B51E-D24ACD608F90}"/>
              </a:ext>
            </a:extLst>
          </p:cNvPr>
          <p:cNvSpPr/>
          <p:nvPr/>
        </p:nvSpPr>
        <p:spPr>
          <a:xfrm>
            <a:off x="1178267" y="977163"/>
            <a:ext cx="678746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+mj-lt"/>
                <a:cs typeface="Calibri" charset="0"/>
              </a:rPr>
              <a:t>Temperament is the part of your personality that is </a:t>
            </a:r>
            <a:r>
              <a:rPr lang="en-US" sz="4400" b="1" i="1" dirty="0">
                <a:solidFill>
                  <a:srgbClr val="000000"/>
                </a:solidFill>
                <a:latin typeface="+mj-lt"/>
                <a:cs typeface="Calibri" charset="0"/>
              </a:rPr>
              <a:t>genetically</a:t>
            </a:r>
            <a:r>
              <a:rPr lang="en-US" sz="4400" b="1" dirty="0">
                <a:solidFill>
                  <a:srgbClr val="000000"/>
                </a:solidFill>
                <a:latin typeface="+mj-lt"/>
                <a:cs typeface="Calibri" charset="0"/>
              </a:rPr>
              <a:t> based. It’s like having brown eyes or 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+mj-lt"/>
                <a:cs typeface="Calibri" charset="0"/>
              </a:rPr>
              <a:t>being left-handed.</a:t>
            </a:r>
          </a:p>
          <a:p>
            <a:pPr algn="ctr"/>
            <a:endParaRPr lang="en-US" b="1" dirty="0">
              <a:solidFill>
                <a:srgbClr val="DA0000"/>
              </a:solidFill>
              <a:latin typeface="+mj-lt"/>
              <a:cs typeface="Calibri" charset="0"/>
            </a:endParaRPr>
          </a:p>
          <a:p>
            <a:r>
              <a:rPr lang="en-US" sz="4400" b="1" dirty="0">
                <a:solidFill>
                  <a:srgbClr val="DA0000"/>
                </a:solidFill>
                <a:latin typeface="+mj-lt"/>
                <a:cs typeface="Calibri" charset="0"/>
              </a:rPr>
              <a:t>    - Exceptional Leaders Lab</a:t>
            </a:r>
            <a:endParaRPr lang="en-US" sz="4400" b="1" dirty="0">
              <a:solidFill>
                <a:srgbClr val="DA0000"/>
              </a:solidFill>
              <a:latin typeface="+mj-lt"/>
              <a:cs typeface="Calibri"/>
            </a:endParaRPr>
          </a:p>
        </p:txBody>
      </p:sp>
      <p:pic>
        <p:nvPicPr>
          <p:cNvPr id="7" name="Picture 6" descr="Exceptional-Leaders-Lab03_02.gif">
            <a:extLst>
              <a:ext uri="{FF2B5EF4-FFF2-40B4-BE49-F238E27FC236}">
                <a16:creationId xmlns:a16="http://schemas.microsoft.com/office/drawing/2014/main" id="{FF155072-0A27-2D48-A8EE-E03B5A3278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501" y="5606380"/>
            <a:ext cx="767170" cy="1169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74144D-F90F-654F-8354-FFCF98A60E68}"/>
              </a:ext>
            </a:extLst>
          </p:cNvPr>
          <p:cNvSpPr txBox="1"/>
          <p:nvPr/>
        </p:nvSpPr>
        <p:spPr>
          <a:xfrm>
            <a:off x="0" y="6607998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3891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4377" y="577320"/>
            <a:ext cx="8229600" cy="521176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endParaRPr lang="en-US" altLang="ko-KR" sz="4000" b="1" dirty="0">
              <a:solidFill>
                <a:srgbClr val="DA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Blind Spots:</a:t>
            </a:r>
          </a:p>
          <a:p>
            <a:pPr>
              <a:lnSpc>
                <a:spcPct val="90000"/>
              </a:lnSpc>
              <a:defRPr/>
            </a:pPr>
            <a:endParaRPr lang="en-US" altLang="ko-KR" sz="12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Can have a short strategic attention span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Plans or initiatives may lack details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Can lack empathy 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Will disregard input from emotional people</a:t>
            </a: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89" y="6489809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Calibri"/>
              </a:rPr>
              <a:t>Copyrighted Material © All Rights Reserved</a:t>
            </a:r>
            <a:endParaRPr lang="en-US" sz="1000" dirty="0"/>
          </a:p>
        </p:txBody>
      </p:sp>
      <p:pic>
        <p:nvPicPr>
          <p:cNvPr id="9" name="Picture 8" descr="caution_sign_blank_by_ecchiups-dbb8ov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423" y="0"/>
            <a:ext cx="2353377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0989" y="700829"/>
            <a:ext cx="1401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BLIND</a:t>
            </a:r>
          </a:p>
          <a:p>
            <a:pPr algn="ctr"/>
            <a:r>
              <a:rPr lang="en-US" sz="2800" b="1" dirty="0"/>
              <a:t>SPOTS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9397" y="762463"/>
            <a:ext cx="2839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25CA14"/>
                </a:solidFill>
                <a:latin typeface="+mj-lt"/>
              </a:rPr>
              <a:t>Ponderer</a:t>
            </a:r>
          </a:p>
        </p:txBody>
      </p:sp>
    </p:spTree>
    <p:extLst>
      <p:ext uri="{BB962C8B-B14F-4D97-AF65-F5344CB8AC3E}">
        <p14:creationId xmlns:p14="http://schemas.microsoft.com/office/powerpoint/2010/main" val="27438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-FREEDOM-facebook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53569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8600" y="576487"/>
            <a:ext cx="8686800" cy="2209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Key Value = Freedom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dirty="0">
              <a:solidFill>
                <a:srgbClr val="000000"/>
              </a:solidFill>
              <a:latin typeface="+mj-lt"/>
              <a:ea typeface="ＭＳ Ｐゴシック" pitchFamily="-84" charset="-12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3791"/>
            <a:ext cx="914400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1430"/>
                <a:solidFill>
                  <a:srgbClr val="FF6600"/>
                </a:solidFill>
                <a:latin typeface="+mj-lt"/>
              </a:rPr>
              <a:t>Performer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9822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Calibri"/>
              </a:rPr>
              <a:t>Copyrighted Material © All Rights Reserved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05013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arth@2x.png">
            <a:extLst>
              <a:ext uri="{FF2B5EF4-FFF2-40B4-BE49-F238E27FC236}">
                <a16:creationId xmlns:a16="http://schemas.microsoft.com/office/drawing/2014/main" id="{95775FD6-C3DB-5B47-AB16-236A40CAA1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2036" y="2440986"/>
            <a:ext cx="2363975" cy="2482753"/>
          </a:xfrm>
          <a:prstGeom prst="rect">
            <a:avLst/>
          </a:prstGeom>
        </p:spPr>
      </p:pic>
      <p:sp>
        <p:nvSpPr>
          <p:cNvPr id="32769" name="Title 1"/>
          <p:cNvSpPr txBox="1">
            <a:spLocks/>
          </p:cNvSpPr>
          <p:nvPr/>
        </p:nvSpPr>
        <p:spPr bwMode="auto">
          <a:xfrm>
            <a:off x="0" y="145323"/>
            <a:ext cx="868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3600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algn="ctr" eaLnBrk="1" hangingPunct="1"/>
            <a:r>
              <a:rPr lang="en-US" sz="3600" b="1" dirty="0">
                <a:solidFill>
                  <a:srgbClr val="000000"/>
                </a:solidFill>
                <a:latin typeface="+mj-lt"/>
                <a:cs typeface="Calibri" charset="0"/>
              </a:rPr>
              <a:t>Freedom</a:t>
            </a:r>
          </a:p>
          <a:p>
            <a:pPr algn="ctr" eaLnBrk="1" hangingPunct="1"/>
            <a:endParaRPr lang="en-US" sz="3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pic>
        <p:nvPicPr>
          <p:cNvPr id="32774" name="Picture 10" descr="Exceptional-Leaders-Lab03_02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5638800"/>
            <a:ext cx="74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63323" y="3295585"/>
            <a:ext cx="358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chemeClr val="bg1"/>
                </a:solidFill>
                <a:latin typeface="Calibri" charset="0"/>
                <a:cs typeface="Calibri" charset="0"/>
              </a:rPr>
              <a:t>25-30%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99284" y="45113"/>
            <a:ext cx="3122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FF6600"/>
                </a:solidFill>
                <a:latin typeface="+mj-lt"/>
              </a:rPr>
              <a:t>Performer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611779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 bwMode="auto">
          <a:xfrm>
            <a:off x="799763" y="1908905"/>
            <a:ext cx="2971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Adventurous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Spontaneous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Playful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Flexible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Resourceful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Courageous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Motivational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Deal Maker</a:t>
            </a:r>
          </a:p>
          <a:p>
            <a:pPr marL="0" indent="0" eaLnBrk="1" hangingPunct="1">
              <a:spcBef>
                <a:spcPct val="20000"/>
              </a:spcBef>
            </a:pPr>
            <a:endParaRPr lang="en-US" sz="2600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600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600" b="1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5760784" y="1908905"/>
            <a:ext cx="36576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Tx/>
              <a:buSzPct val="100000"/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Competitive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Generous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Creative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Multi-tasker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Action-oriented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Entertaining</a:t>
            </a:r>
          </a:p>
          <a:p>
            <a:pPr eaLnBrk="1" hangingPunct="1">
              <a:lnSpc>
                <a:spcPct val="100000"/>
              </a:lnSpc>
              <a:buClrTx/>
              <a:buSzPct val="100000"/>
              <a:buFont typeface="Arial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 charset="0"/>
              </a:rPr>
              <a:t>Approachable</a:t>
            </a: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endParaRPr lang="en-US" sz="2600" dirty="0">
              <a:solidFill>
                <a:srgbClr val="000000"/>
              </a:solidFill>
              <a:latin typeface="+mj-lt"/>
              <a:cs typeface="Calibri" charset="0"/>
            </a:endParaRPr>
          </a:p>
          <a:p>
            <a:pPr eaLnBrk="1" hangingPunct="1">
              <a:lnSpc>
                <a:spcPct val="100000"/>
              </a:lnSpc>
              <a:buFont typeface="Arial" charset="0"/>
              <a:buChar char="•"/>
            </a:pPr>
            <a:endParaRPr lang="en-US" sz="2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83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b="1" dirty="0">
                <a:solidFill>
                  <a:srgbClr val="FF6600"/>
                </a:solidFill>
                <a:cs typeface="Calibri" charset="0"/>
              </a:rPr>
              <a:t>Performer Stressors</a:t>
            </a:r>
            <a:endParaRPr lang="en-US" sz="5400" b="1" dirty="0">
              <a:cs typeface="Calibri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1515533"/>
            <a:ext cx="4718050" cy="4297363"/>
          </a:xfrm>
        </p:spPr>
        <p:txBody>
          <a:bodyPr/>
          <a:lstStyle/>
          <a:p>
            <a:pPr eaLnBrk="1" hangingPunct="1">
              <a:buClrTx/>
              <a:buSzPct val="99000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Predictability</a:t>
            </a:r>
          </a:p>
          <a:p>
            <a:pPr eaLnBrk="1" hangingPunct="1">
              <a:buClrTx/>
              <a:buSzPct val="99000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Routine</a:t>
            </a:r>
          </a:p>
          <a:p>
            <a:pPr eaLnBrk="1" hangingPunct="1">
              <a:buClrTx/>
              <a:buSzPct val="99000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Drawn-out projects </a:t>
            </a:r>
          </a:p>
          <a:p>
            <a:pPr eaLnBrk="1" hangingPunct="1">
              <a:buClrTx/>
              <a:buSzPct val="99000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Waiting</a:t>
            </a:r>
          </a:p>
          <a:p>
            <a:pPr eaLnBrk="1" hangingPunct="1">
              <a:buClrTx/>
              <a:buSzPct val="99000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Pessimism</a:t>
            </a:r>
          </a:p>
          <a:p>
            <a:pPr eaLnBrk="1" hangingPunct="1">
              <a:buClrTx/>
              <a:buSzPct val="99000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Governed by others</a:t>
            </a:r>
          </a:p>
          <a:p>
            <a:pPr eaLnBrk="1" hangingPunct="1">
              <a:buClrTx/>
              <a:buSzPct val="99000"/>
            </a:pPr>
            <a:r>
              <a:rPr lang="en-US" sz="2600" b="1" dirty="0">
                <a:solidFill>
                  <a:srgbClr val="000000"/>
                </a:solidFill>
                <a:latin typeface="+mj-lt"/>
                <a:cs typeface="Calibri"/>
              </a:rPr>
              <a:t>Delay</a:t>
            </a:r>
          </a:p>
          <a:p>
            <a:pPr eaLnBrk="1" hangingPunct="1">
              <a:buClrTx/>
              <a:buSzPct val="99000"/>
            </a:pPr>
            <a:endParaRPr lang="en-US" sz="2600" b="1" dirty="0">
              <a:solidFill>
                <a:srgbClr val="000000"/>
              </a:solidFill>
              <a:latin typeface="+mj-lt"/>
              <a:cs typeface="Calibri"/>
            </a:endParaRPr>
          </a:p>
          <a:p>
            <a:pPr eaLnBrk="1" hangingPunct="1">
              <a:buClrTx/>
              <a:buSzPct val="99000"/>
            </a:pPr>
            <a:endParaRPr lang="en-US" sz="2600" b="1" dirty="0">
              <a:solidFill>
                <a:srgbClr val="000000"/>
              </a:solidFill>
              <a:latin typeface="+mj-lt"/>
              <a:cs typeface="Calibri"/>
            </a:endParaRPr>
          </a:p>
        </p:txBody>
      </p:sp>
      <p:sp>
        <p:nvSpPr>
          <p:cNvPr id="3072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191000" y="1515533"/>
            <a:ext cx="4800600" cy="4297363"/>
          </a:xfrm>
        </p:spPr>
        <p:txBody>
          <a:bodyPr/>
          <a:lstStyle/>
          <a:p>
            <a:pPr eaLnBrk="1" hangingPunct="1">
              <a:buClrTx/>
              <a:buSzPct val="99000"/>
            </a:pPr>
            <a:r>
              <a:rPr lang="en-US" sz="2600" b="1">
                <a:solidFill>
                  <a:srgbClr val="000000"/>
                </a:solidFill>
                <a:latin typeface="+mj-lt"/>
                <a:cs typeface="Calibri"/>
              </a:rPr>
              <a:t>Losing</a:t>
            </a:r>
          </a:p>
          <a:p>
            <a:pPr eaLnBrk="1" hangingPunct="1">
              <a:buClrTx/>
              <a:buSzPct val="99000"/>
            </a:pPr>
            <a:r>
              <a:rPr lang="en-US" sz="2600" b="1">
                <a:solidFill>
                  <a:srgbClr val="000000"/>
                </a:solidFill>
                <a:latin typeface="+mj-lt"/>
                <a:cs typeface="Calibri"/>
              </a:rPr>
              <a:t>Focus on detail</a:t>
            </a:r>
          </a:p>
          <a:p>
            <a:pPr eaLnBrk="1" hangingPunct="1">
              <a:buClrTx/>
              <a:buSzPct val="99000"/>
            </a:pPr>
            <a:r>
              <a:rPr lang="en-US" sz="2600" b="1">
                <a:solidFill>
                  <a:srgbClr val="000000"/>
                </a:solidFill>
                <a:latin typeface="+mj-lt"/>
                <a:cs typeface="Calibri"/>
              </a:rPr>
              <a:t>Rigidity</a:t>
            </a:r>
          </a:p>
          <a:p>
            <a:pPr eaLnBrk="1" hangingPunct="1">
              <a:buClrTx/>
              <a:buSzPct val="99000"/>
            </a:pPr>
            <a:r>
              <a:rPr lang="en-US" sz="2600" b="1">
                <a:solidFill>
                  <a:srgbClr val="000000"/>
                </a:solidFill>
                <a:latin typeface="+mj-lt"/>
                <a:cs typeface="Calibri"/>
              </a:rPr>
              <a:t>Confinement</a:t>
            </a:r>
          </a:p>
          <a:p>
            <a:pPr eaLnBrk="1" hangingPunct="1">
              <a:buClrTx/>
              <a:buSzPct val="99000"/>
            </a:pPr>
            <a:r>
              <a:rPr lang="en-US" sz="2600" b="1">
                <a:solidFill>
                  <a:srgbClr val="000000"/>
                </a:solidFill>
                <a:latin typeface="+mj-lt"/>
                <a:cs typeface="Calibri"/>
              </a:rPr>
              <a:t> </a:t>
            </a:r>
            <a:r>
              <a:rPr lang="ja-JP" altLang="en-US" sz="2600" b="1">
                <a:solidFill>
                  <a:srgbClr val="000000"/>
                </a:solidFill>
                <a:latin typeface="+mj-lt"/>
                <a:cs typeface="Calibri"/>
              </a:rPr>
              <a:t>“</a:t>
            </a:r>
            <a:r>
              <a:rPr lang="en-US" altLang="ja-JP" sz="2600" b="1">
                <a:solidFill>
                  <a:srgbClr val="000000"/>
                </a:solidFill>
                <a:latin typeface="+mj-lt"/>
                <a:cs typeface="Calibri"/>
              </a:rPr>
              <a:t>No</a:t>
            </a:r>
            <a:r>
              <a:rPr lang="ja-JP" altLang="en-US" sz="2600" b="1">
                <a:solidFill>
                  <a:srgbClr val="000000"/>
                </a:solidFill>
                <a:latin typeface="+mj-lt"/>
                <a:cs typeface="Calibri"/>
              </a:rPr>
              <a:t>”</a:t>
            </a:r>
            <a:r>
              <a:rPr lang="en-US" altLang="ja-JP" sz="2600" b="1">
                <a:solidFill>
                  <a:srgbClr val="000000"/>
                </a:solidFill>
                <a:latin typeface="+mj-lt"/>
                <a:cs typeface="Calibri"/>
              </a:rPr>
              <a:t>, </a:t>
            </a:r>
            <a:r>
              <a:rPr lang="ja-JP" altLang="en-US" sz="2600" b="1">
                <a:solidFill>
                  <a:srgbClr val="000000"/>
                </a:solidFill>
                <a:latin typeface="+mj-lt"/>
                <a:cs typeface="Calibri"/>
              </a:rPr>
              <a:t>“</a:t>
            </a:r>
            <a:r>
              <a:rPr lang="en-US" altLang="ja-JP" sz="2600" b="1">
                <a:solidFill>
                  <a:srgbClr val="000000"/>
                </a:solidFill>
                <a:latin typeface="+mj-lt"/>
                <a:cs typeface="Calibri"/>
              </a:rPr>
              <a:t>Can’t</a:t>
            </a:r>
            <a:r>
              <a:rPr lang="ja-JP" altLang="en-US" sz="2600" b="1">
                <a:solidFill>
                  <a:srgbClr val="000000"/>
                </a:solidFill>
                <a:latin typeface="+mj-lt"/>
                <a:cs typeface="Calibri"/>
              </a:rPr>
              <a:t>”</a:t>
            </a:r>
            <a:r>
              <a:rPr lang="en-US" altLang="ja-JP" sz="2600" b="1">
                <a:solidFill>
                  <a:srgbClr val="000000"/>
                </a:solidFill>
                <a:latin typeface="+mj-lt"/>
                <a:cs typeface="Calibri"/>
              </a:rPr>
              <a:t>, and </a:t>
            </a:r>
            <a:r>
              <a:rPr lang="ja-JP" altLang="en-US" sz="2600" b="1">
                <a:solidFill>
                  <a:srgbClr val="000000"/>
                </a:solidFill>
                <a:latin typeface="+mj-lt"/>
                <a:cs typeface="Calibri"/>
              </a:rPr>
              <a:t>“</a:t>
            </a:r>
            <a:r>
              <a:rPr lang="en-US" altLang="ja-JP" sz="2600" b="1">
                <a:solidFill>
                  <a:srgbClr val="000000"/>
                </a:solidFill>
                <a:latin typeface="+mj-lt"/>
                <a:cs typeface="Calibri"/>
              </a:rPr>
              <a:t>Shouldn‘t</a:t>
            </a:r>
            <a:r>
              <a:rPr lang="ja-JP" altLang="en-US" sz="2600" b="1">
                <a:solidFill>
                  <a:srgbClr val="000000"/>
                </a:solidFill>
                <a:latin typeface="+mj-lt"/>
                <a:cs typeface="Calibri"/>
              </a:rPr>
              <a:t>’</a:t>
            </a:r>
            <a:endParaRPr lang="en-US" altLang="ja-JP" sz="2600" b="1">
              <a:solidFill>
                <a:srgbClr val="000000"/>
              </a:solidFill>
              <a:latin typeface="+mj-lt"/>
              <a:cs typeface="Calibri"/>
            </a:endParaRPr>
          </a:p>
          <a:p>
            <a:pPr eaLnBrk="1" hangingPunct="1">
              <a:buClrTx/>
              <a:buSzPct val="99000"/>
            </a:pPr>
            <a:r>
              <a:rPr lang="en-US" sz="2600" b="1">
                <a:solidFill>
                  <a:srgbClr val="000000"/>
                </a:solidFill>
                <a:latin typeface="+mj-lt"/>
                <a:cs typeface="Calibri"/>
              </a:rPr>
              <a:t>Watching instead of doing</a:t>
            </a:r>
          </a:p>
          <a:p>
            <a:pPr eaLnBrk="1" hangingPunct="1">
              <a:buClrTx/>
              <a:buSzPct val="99000"/>
            </a:pPr>
            <a:endParaRPr lang="en-US" sz="2600" b="1">
              <a:solidFill>
                <a:srgbClr val="000000"/>
              </a:solidFill>
              <a:latin typeface="+mj-lt"/>
              <a:cs typeface="Calibri"/>
            </a:endParaRPr>
          </a:p>
        </p:txBody>
      </p:sp>
      <p:pic>
        <p:nvPicPr>
          <p:cNvPr id="70661" name="Picture 1" descr="Load-Testing-and-Stress-Tes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3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58800" y="312737"/>
            <a:ext cx="8229600" cy="5211763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endParaRPr lang="en-US" altLang="ko-KR" sz="4000" b="1" dirty="0">
              <a:solidFill>
                <a:srgbClr val="DA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Blind Spots:</a:t>
            </a:r>
          </a:p>
          <a:p>
            <a:pPr>
              <a:lnSpc>
                <a:spcPct val="90000"/>
              </a:lnSpc>
              <a:defRPr/>
            </a:pPr>
            <a:endParaRPr lang="en-US" altLang="ko-KR" sz="12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Can be impatient with people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May lack organization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May steamroll over introverts</a:t>
            </a:r>
          </a:p>
          <a:p>
            <a:pPr marL="457200" indent="-457200">
              <a:lnSpc>
                <a:spcPct val="90000"/>
              </a:lnSpc>
              <a:buClrTx/>
              <a:buFont typeface="Courier New"/>
              <a:buChar char="o"/>
              <a:defRPr/>
            </a:pPr>
            <a:r>
              <a:rPr lang="en-US" altLang="ko-KR" sz="3000" b="1" dirty="0">
                <a:solidFill>
                  <a:srgbClr val="000000"/>
                </a:solidFill>
                <a:latin typeface="+mj-lt"/>
                <a:ea typeface="굴림" charset="-127"/>
                <a:cs typeface="Calibri"/>
              </a:rPr>
              <a:t>Can lack accountability on team projects</a:t>
            </a:r>
          </a:p>
          <a:p>
            <a:pPr>
              <a:lnSpc>
                <a:spcPct val="90000"/>
              </a:lnSpc>
              <a:defRPr/>
            </a:pPr>
            <a:endParaRPr lang="en-US" altLang="ko-KR" sz="3000" b="1" dirty="0">
              <a:solidFill>
                <a:srgbClr val="000000"/>
              </a:solidFill>
              <a:latin typeface="+mj-lt"/>
              <a:ea typeface="굴림" charset="-127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799284" y="799110"/>
            <a:ext cx="3122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1430"/>
                <a:solidFill>
                  <a:srgbClr val="FF6600"/>
                </a:solidFill>
                <a:latin typeface="+mj-lt"/>
              </a:rPr>
              <a:t>Performer</a:t>
            </a:r>
          </a:p>
        </p:txBody>
      </p:sp>
      <p:pic>
        <p:nvPicPr>
          <p:cNvPr id="26" name="Picture 25" descr="caution_sign_blank_by_ecchiups-dbb8ov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4423" y="0"/>
            <a:ext cx="2353377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90989" y="700829"/>
            <a:ext cx="1401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BLIND</a:t>
            </a:r>
          </a:p>
          <a:p>
            <a:pPr algn="ctr"/>
            <a:r>
              <a:rPr lang="en-US" sz="2800" b="1" dirty="0"/>
              <a:t>SPOTS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611779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824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pg-post_nurturing-diversit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82093"/>
            <a:ext cx="9144000" cy="2857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7365" y="214349"/>
            <a:ext cx="8949267" cy="13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000000"/>
                </a:solidFill>
                <a:latin typeface="+mj-lt"/>
                <a:cs typeface="Calibri" charset="0"/>
              </a:rPr>
              <a:t>Temperament Fluency Makes You Much More Influential </a:t>
            </a:r>
            <a:endParaRPr lang="en-US" sz="44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9736" y="4474279"/>
            <a:ext cx="742823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+mj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cs typeface="Calibri"/>
              </a:rPr>
              <a:t>Treat everyone “equally” but not the same.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cs typeface="Calibri"/>
              </a:rPr>
              <a:t>You can learn to leverage differences &amp; similarities.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b="1" dirty="0">
              <a:latin typeface="+mj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  <a:cs typeface="Calibri"/>
              </a:rPr>
              <a:t>Here’s how you can connect with and lead everyone</a:t>
            </a:r>
            <a:r>
              <a:rPr lang="is-IS" sz="2400" b="1" dirty="0">
                <a:latin typeface="+mj-lt"/>
                <a:cs typeface="Calibri"/>
              </a:rPr>
              <a:t>…</a:t>
            </a:r>
            <a:endParaRPr lang="en-US" sz="2400" b="1" dirty="0">
              <a:latin typeface="+mj-lt"/>
              <a:cs typeface="Calibri"/>
            </a:endParaRPr>
          </a:p>
          <a:p>
            <a:endParaRPr lang="en-US" sz="2400" b="1" dirty="0">
              <a:latin typeface="+mj-lt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97132" y="6612920"/>
            <a:ext cx="24341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55407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 txBox="1">
            <a:spLocks/>
          </p:cNvSpPr>
          <p:nvPr/>
        </p:nvSpPr>
        <p:spPr bwMode="auto">
          <a:xfrm>
            <a:off x="286544" y="341926"/>
            <a:ext cx="10033000" cy="13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00"/>
                </a:solidFill>
                <a:latin typeface="+mj-lt"/>
                <a:cs typeface="Calibri" charset="0"/>
              </a:rPr>
              <a:t>  </a:t>
            </a:r>
            <a:r>
              <a:rPr lang="en-US" sz="3200" b="1" dirty="0">
                <a:solidFill>
                  <a:srgbClr val="000000"/>
                </a:solidFill>
                <a:latin typeface="+mj-lt"/>
                <a:cs typeface="Calibri" charset="0"/>
              </a:rPr>
              <a:t>To Connect with Each Temperament, Remember…</a:t>
            </a:r>
          </a:p>
          <a:p>
            <a:pPr algn="ctr" eaLnBrk="1" hangingPunct="1"/>
            <a:endParaRPr lang="en-US" sz="3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grpSp>
        <p:nvGrpSpPr>
          <p:cNvPr id="33794" name="Group 16"/>
          <p:cNvGrpSpPr>
            <a:grpSpLocks/>
          </p:cNvGrpSpPr>
          <p:nvPr/>
        </p:nvGrpSpPr>
        <p:grpSpPr bwMode="auto">
          <a:xfrm>
            <a:off x="76200" y="152400"/>
            <a:ext cx="8915400" cy="1143000"/>
            <a:chOff x="-540626" y="4884737"/>
            <a:chExt cx="9760826" cy="4381565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895477" y="5493288"/>
              <a:ext cx="4572780" cy="645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b="1" dirty="0">
                <a:latin typeface="+mj-lt"/>
              </a:endParaRPr>
            </a:p>
            <a:p>
              <a:pPr>
                <a:defRPr/>
              </a:pPr>
              <a:endParaRPr lang="en-US" b="1" dirty="0">
                <a:latin typeface="+mj-lt"/>
              </a:endParaRPr>
            </a:p>
          </p:txBody>
        </p:sp>
        <p:sp>
          <p:nvSpPr>
            <p:cNvPr id="33802" name="Rectangle 12"/>
            <p:cNvSpPr>
              <a:spLocks noChangeArrowheads="1"/>
            </p:cNvSpPr>
            <p:nvPr/>
          </p:nvSpPr>
          <p:spPr bwMode="auto">
            <a:xfrm>
              <a:off x="-540626" y="8283551"/>
              <a:ext cx="9310852" cy="98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en-US" sz="2400" b="1" dirty="0">
                <a:solidFill>
                  <a:srgbClr val="00B0F0"/>
                </a:solidFill>
                <a:latin typeface="Geometr415 Lt BT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76378" y="4884737"/>
              <a:ext cx="8990874" cy="97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6378" y="5949703"/>
              <a:ext cx="9143822" cy="985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endParaRPr lang="en-US" sz="2400" b="1" dirty="0">
                <a:solidFill>
                  <a:srgbClr val="009900"/>
                </a:solidFill>
                <a:latin typeface="+mj-lt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-457200" y="7799697"/>
              <a:ext cx="9143823" cy="8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E64A04"/>
                  </a:solidFill>
                  <a:latin typeface="+mj-lt"/>
                </a:rPr>
                <a:t>     </a:t>
              </a:r>
              <a:endParaRPr lang="en-US" sz="2400" b="1" dirty="0">
                <a:latin typeface="+mj-lt"/>
              </a:endParaRP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7127" y="5084654"/>
            <a:ext cx="8610600" cy="954107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E64A04"/>
                </a:solidFill>
                <a:latin typeface="+mj-lt"/>
                <a:cs typeface="Calibri" charset="0"/>
              </a:rPr>
              <a:t>Performer:  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+mj-lt"/>
                <a:cs typeface="Calibri" charset="0"/>
              </a:rPr>
              <a:t>Provide options and freedom. Don’t micro-manage.</a:t>
            </a:r>
            <a:r>
              <a:rPr lang="en-US" sz="2800" b="1" dirty="0">
                <a:solidFill>
                  <a:srgbClr val="E64A04"/>
                </a:solidFill>
                <a:latin typeface="+mj-lt"/>
                <a:cs typeface="Calibri" charset="0"/>
              </a:rPr>
              <a:t>	    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7127" y="3851233"/>
            <a:ext cx="8631766" cy="954107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9900"/>
                </a:solidFill>
                <a:latin typeface="+mj-lt"/>
                <a:cs typeface="Calibri" charset="0"/>
              </a:rPr>
              <a:t>Ponderer:   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+mj-lt"/>
                <a:cs typeface="Calibri" charset="0"/>
              </a:rPr>
              <a:t>Keep things high-level, objective and unemotional.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7127" y="2613047"/>
            <a:ext cx="8610600" cy="954107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C000"/>
                </a:solidFill>
                <a:latin typeface="+mj-lt"/>
                <a:cs typeface="Calibri" charset="0"/>
              </a:rPr>
              <a:t>Planner:   </a:t>
            </a:r>
          </a:p>
          <a:p>
            <a:pPr eaLnBrk="1" hangingPunct="1"/>
            <a:r>
              <a:rPr lang="en-US" sz="2800" b="1" dirty="0">
                <a:solidFill>
                  <a:srgbClr val="000000"/>
                </a:solidFill>
                <a:latin typeface="+mj-lt"/>
                <a:cs typeface="Calibri" charset="0"/>
              </a:rPr>
              <a:t>Provide structure and clarify expectations.</a:t>
            </a:r>
            <a:r>
              <a:rPr lang="en-US" sz="2800" b="1" dirty="0">
                <a:solidFill>
                  <a:srgbClr val="FFC000"/>
                </a:solidFill>
                <a:latin typeface="+mj-lt"/>
                <a:cs typeface="Calibri" charset="0"/>
              </a:rPr>
              <a:t> </a:t>
            </a:r>
            <a:r>
              <a:rPr lang="en-US" sz="2800" b="1" dirty="0">
                <a:latin typeface="+mj-lt"/>
                <a:cs typeface="Calibri" charset="0"/>
              </a:rPr>
              <a:t>Provide Details.              </a:t>
            </a:r>
            <a:endParaRPr lang="en-US" sz="2800" dirty="0">
              <a:latin typeface="+mj-lt"/>
              <a:cs typeface="Calibri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6544" y="1379626"/>
            <a:ext cx="863176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+mj-lt"/>
                <a:cs typeface="Calibri" charset="0"/>
              </a:rPr>
              <a:t>Promoter:  </a:t>
            </a:r>
          </a:p>
          <a:p>
            <a:pPr eaLnBrk="1" hangingPunct="1"/>
            <a:r>
              <a:rPr lang="en-US" sz="2800" b="1" dirty="0">
                <a:latin typeface="+mj-lt"/>
                <a:cs typeface="Calibri" charset="0"/>
              </a:rPr>
              <a:t>Connect first. Show appreciation for them personally.</a:t>
            </a:r>
            <a:r>
              <a:rPr lang="en-US" sz="2800" b="1" dirty="0">
                <a:solidFill>
                  <a:srgbClr val="0000FF"/>
                </a:solidFill>
                <a:latin typeface="+mj-lt"/>
                <a:cs typeface="Calibri" charset="0"/>
              </a:rPr>
              <a:t>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5724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9519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1"/>
            <a:ext cx="9131300" cy="1219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360179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+mj-lt"/>
                <a:cs typeface="Calibri" charset="0"/>
              </a:rPr>
              <a:t>                                   </a:t>
            </a:r>
            <a:r>
              <a:rPr lang="en-US" sz="3600" b="1" dirty="0">
                <a:solidFill>
                  <a:srgbClr val="000000"/>
                </a:solidFill>
                <a:latin typeface="+mj-lt"/>
                <a:cs typeface="Calibri" charset="0"/>
              </a:rPr>
              <a:t>With:               Without: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8667" y="14478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solidFill>
                  <a:srgbClr val="0000FF"/>
                </a:solidFill>
                <a:latin typeface="+mj-lt"/>
                <a:cs typeface="Calibri"/>
              </a:rPr>
              <a:t>Promoter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24667" y="1371600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Calibri"/>
              </a:rPr>
              <a:t>Nurturing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Calibri"/>
              </a:rPr>
              <a:t>Peaceful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Calibri"/>
              </a:rPr>
              <a:t>Teamwork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72667" y="137160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Calibri"/>
              </a:rPr>
              <a:t>Sterile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Calibri"/>
              </a:rPr>
              <a:t>Cold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cs typeface="Calibri"/>
              </a:rPr>
              <a:t>Disconnected</a:t>
            </a:r>
            <a:endParaRPr lang="en-US" sz="2400" dirty="0">
              <a:solidFill>
                <a:srgbClr val="0000FF"/>
              </a:solidFill>
              <a:latin typeface="+mj-lt"/>
              <a:cs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8667" y="28956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DDA802"/>
                </a:solidFill>
                <a:latin typeface="+mj-lt"/>
                <a:cs typeface="Calibri" charset="0"/>
              </a:rPr>
              <a:t> Planner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24667" y="26670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DDA802"/>
                </a:solidFill>
                <a:latin typeface="+mj-lt"/>
                <a:cs typeface="Calibri" charset="0"/>
              </a:rPr>
              <a:t>Organization</a:t>
            </a:r>
          </a:p>
          <a:p>
            <a:pPr algn="ctr"/>
            <a:r>
              <a:rPr lang="en-US" sz="2400" b="1" dirty="0">
                <a:solidFill>
                  <a:srgbClr val="DDA802"/>
                </a:solidFill>
                <a:latin typeface="+mj-lt"/>
                <a:cs typeface="Calibri" charset="0"/>
              </a:rPr>
              <a:t>Safety</a:t>
            </a:r>
          </a:p>
          <a:p>
            <a:pPr algn="ctr"/>
            <a:r>
              <a:rPr lang="en-US" sz="2400" b="1" dirty="0">
                <a:solidFill>
                  <a:srgbClr val="DDA802"/>
                </a:solidFill>
                <a:latin typeface="+mj-lt"/>
                <a:cs typeface="Calibri" charset="0"/>
              </a:rPr>
              <a:t>Structure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72667" y="266700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DDA802"/>
                </a:solidFill>
                <a:latin typeface="+mj-lt"/>
                <a:cs typeface="Calibri" charset="0"/>
              </a:rPr>
              <a:t>Chaos</a:t>
            </a:r>
          </a:p>
          <a:p>
            <a:pPr algn="ctr"/>
            <a:r>
              <a:rPr lang="en-US" sz="2400" b="1" dirty="0">
                <a:solidFill>
                  <a:srgbClr val="DDA802"/>
                </a:solidFill>
                <a:latin typeface="+mj-lt"/>
                <a:cs typeface="Calibri" charset="0"/>
              </a:rPr>
              <a:t>Unpredictable</a:t>
            </a:r>
          </a:p>
          <a:p>
            <a:pPr algn="ctr"/>
            <a:r>
              <a:rPr lang="en-US" sz="2400" b="1" dirty="0">
                <a:solidFill>
                  <a:srgbClr val="DDA802"/>
                </a:solidFill>
                <a:latin typeface="+mj-lt"/>
                <a:cs typeface="Calibri" charset="0"/>
              </a:rPr>
              <a:t>Unstable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8667" y="42672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9900"/>
                </a:solidFill>
                <a:latin typeface="+mj-lt"/>
                <a:cs typeface="Calibri" charset="0"/>
              </a:rPr>
              <a:t>Ponderer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24667" y="39624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Strategy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Innovation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Vision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72667" y="396240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Stagnant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Stuck in the Past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Subjective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8667" y="55626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E64A04"/>
                </a:solidFill>
                <a:latin typeface="+mj-lt"/>
                <a:cs typeface="Calibri" charset="0"/>
              </a:rPr>
              <a:t>Performer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24667" y="52578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Fun</a:t>
            </a:r>
          </a:p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Adventure</a:t>
            </a:r>
          </a:p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Creativity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748867" y="525780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Bored</a:t>
            </a:r>
          </a:p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Belabored</a:t>
            </a:r>
          </a:p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Unimaginative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149" y="320790"/>
            <a:ext cx="273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  <a:cs typeface="Calibri"/>
              </a:rPr>
              <a:t>WORKPLACE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25724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3139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9131300" cy="12192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7134" y="1439333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0000FF"/>
                </a:solidFill>
                <a:latin typeface="+mj-lt"/>
                <a:cs typeface="Calibri" charset="0"/>
              </a:rPr>
              <a:t>Promoter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480734" y="1363133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cs typeface="Calibri" charset="0"/>
              </a:rPr>
              <a:t>Nurturing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cs typeface="Calibri" charset="0"/>
              </a:rPr>
              <a:t>Peaceful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cs typeface="Calibri" charset="0"/>
              </a:rPr>
              <a:t>Teamwork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757334" y="1363133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cs typeface="Calibri" charset="0"/>
              </a:rPr>
              <a:t>Sterile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cs typeface="Calibri" charset="0"/>
              </a:rPr>
              <a:t>Cold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+mj-lt"/>
                <a:cs typeface="Calibri" charset="0"/>
              </a:rPr>
              <a:t>Disconnected</a:t>
            </a:r>
            <a:endParaRPr lang="en-US" sz="2400" dirty="0">
              <a:solidFill>
                <a:srgbClr val="0000FF"/>
              </a:solidFill>
              <a:latin typeface="+mj-lt"/>
              <a:cs typeface="Calibri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7134" y="2887133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D0B91D"/>
                </a:solidFill>
                <a:latin typeface="+mj-lt"/>
                <a:cs typeface="Calibri" charset="0"/>
              </a:rPr>
              <a:t> Planner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480734" y="2658533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D0B91D"/>
                </a:solidFill>
                <a:latin typeface="+mj-lt"/>
                <a:cs typeface="Calibri" charset="0"/>
              </a:rPr>
              <a:t>Organization</a:t>
            </a:r>
          </a:p>
          <a:p>
            <a:pPr algn="ctr"/>
            <a:r>
              <a:rPr lang="en-US" sz="2400" b="1" dirty="0">
                <a:solidFill>
                  <a:srgbClr val="D0B91D"/>
                </a:solidFill>
                <a:latin typeface="+mj-lt"/>
                <a:cs typeface="Calibri" charset="0"/>
              </a:rPr>
              <a:t>Safety</a:t>
            </a:r>
          </a:p>
          <a:p>
            <a:pPr algn="ctr"/>
            <a:r>
              <a:rPr lang="en-US" sz="2400" b="1" dirty="0">
                <a:solidFill>
                  <a:srgbClr val="D0B91D"/>
                </a:solidFill>
                <a:latin typeface="+mj-lt"/>
                <a:cs typeface="Calibri" charset="0"/>
              </a:rPr>
              <a:t>Structure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833534" y="2658533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D0B91D"/>
                </a:solidFill>
                <a:latin typeface="+mj-lt"/>
                <a:cs typeface="Calibri" charset="0"/>
              </a:rPr>
              <a:t>Chaos</a:t>
            </a:r>
          </a:p>
          <a:p>
            <a:pPr algn="ctr"/>
            <a:r>
              <a:rPr lang="en-US" sz="2400" b="1" dirty="0">
                <a:solidFill>
                  <a:srgbClr val="D0B91D"/>
                </a:solidFill>
                <a:latin typeface="+mj-lt"/>
                <a:cs typeface="Calibri" charset="0"/>
              </a:rPr>
              <a:t>Unpredictable</a:t>
            </a:r>
          </a:p>
          <a:p>
            <a:pPr algn="ctr"/>
            <a:r>
              <a:rPr lang="en-US" sz="2400" b="1" dirty="0">
                <a:solidFill>
                  <a:srgbClr val="D0B91D"/>
                </a:solidFill>
                <a:latin typeface="+mj-lt"/>
                <a:cs typeface="Calibri" charset="0"/>
              </a:rPr>
              <a:t>Unstable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47134" y="4258733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9900"/>
                </a:solidFill>
                <a:latin typeface="+mj-lt"/>
                <a:cs typeface="Calibri" charset="0"/>
              </a:rPr>
              <a:t>Ponderer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480734" y="3953933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Strategy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Innovation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Vision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833534" y="3953933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Stagnant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Stuck in the Past</a:t>
            </a:r>
          </a:p>
          <a:p>
            <a:pPr algn="ctr"/>
            <a:r>
              <a:rPr lang="en-US" sz="2400" b="1" dirty="0">
                <a:solidFill>
                  <a:srgbClr val="009900"/>
                </a:solidFill>
                <a:latin typeface="+mj-lt"/>
                <a:cs typeface="Calibri" charset="0"/>
              </a:rPr>
              <a:t>Subjective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47134" y="5554133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E64A04"/>
                </a:solidFill>
                <a:latin typeface="+mj-lt"/>
                <a:cs typeface="Calibri" charset="0"/>
              </a:rPr>
              <a:t>Performer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556934" y="5249333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Fun</a:t>
            </a:r>
          </a:p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Adventure</a:t>
            </a:r>
          </a:p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Creativity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909734" y="5249333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Bored</a:t>
            </a:r>
          </a:p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Belabored</a:t>
            </a:r>
          </a:p>
          <a:p>
            <a:pPr algn="ctr"/>
            <a:r>
              <a:rPr lang="en-US" sz="2400" b="1" dirty="0">
                <a:solidFill>
                  <a:srgbClr val="E64A04"/>
                </a:solidFill>
                <a:latin typeface="+mj-lt"/>
                <a:cs typeface="Calibri" charset="0"/>
              </a:rPr>
              <a:t>Unimaginative</a:t>
            </a:r>
          </a:p>
        </p:txBody>
      </p:sp>
      <p:sp>
        <p:nvSpPr>
          <p:cNvPr id="36880" name="TextBox 1"/>
          <p:cNvSpPr txBox="1">
            <a:spLocks noChangeArrowheads="1"/>
          </p:cNvSpPr>
          <p:nvPr/>
        </p:nvSpPr>
        <p:spPr bwMode="auto">
          <a:xfrm>
            <a:off x="0" y="313267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latin typeface="+mj-lt"/>
                <a:cs typeface="Calibri"/>
              </a:rPr>
              <a:t>                               Strength:            Weakness: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614" y="330777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  <a:cs typeface="Calibri"/>
              </a:rPr>
              <a:t>LEADERSHIP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5724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9671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plane&#13;&#10;&#13;&#10;Description automatically generated">
            <a:extLst>
              <a:ext uri="{FF2B5EF4-FFF2-40B4-BE49-F238E27FC236}">
                <a16:creationId xmlns:a16="http://schemas.microsoft.com/office/drawing/2014/main" id="{D10EB7F3-052C-6848-BE85-7C4D2DC8F5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8FAA76-F909-1146-BFDD-3B930A2C4CE5}"/>
              </a:ext>
            </a:extLst>
          </p:cNvPr>
          <p:cNvSpPr txBox="1"/>
          <p:nvPr/>
        </p:nvSpPr>
        <p:spPr>
          <a:xfrm>
            <a:off x="579967" y="1410946"/>
            <a:ext cx="798406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  <a:cs typeface="Calibri"/>
              </a:rPr>
              <a:t>The next time you have a conflict or misunderstanding with someone.</a:t>
            </a:r>
          </a:p>
          <a:p>
            <a:pPr algn="ctr"/>
            <a:endParaRPr lang="en-US" sz="1200" b="1" dirty="0">
              <a:latin typeface="+mj-lt"/>
              <a:cs typeface="Calibri"/>
            </a:endParaRPr>
          </a:p>
          <a:p>
            <a:pPr algn="ctr"/>
            <a:r>
              <a:rPr lang="is-IS" sz="3200" b="1" dirty="0">
                <a:latin typeface="+mj-lt"/>
                <a:cs typeface="Calibri"/>
              </a:rPr>
              <a:t>Remember the issue may not  </a:t>
            </a:r>
          </a:p>
          <a:p>
            <a:pPr algn="ctr"/>
            <a:r>
              <a:rPr lang="is-IS" sz="3200" b="1" dirty="0">
                <a:latin typeface="+mj-lt"/>
                <a:cs typeface="Calibri"/>
              </a:rPr>
              <a:t>be about who they are... </a:t>
            </a:r>
          </a:p>
          <a:p>
            <a:pPr algn="ctr"/>
            <a:endParaRPr lang="is-IS" sz="1200" b="1" dirty="0">
              <a:latin typeface="+mj-lt"/>
              <a:cs typeface="Calibri"/>
            </a:endParaRPr>
          </a:p>
          <a:p>
            <a:pPr algn="ctr"/>
            <a:r>
              <a:rPr lang="en-US" sz="3200" b="1" dirty="0">
                <a:latin typeface="+mj-lt"/>
                <a:cs typeface="Calibri"/>
              </a:rPr>
              <a:t>I</a:t>
            </a:r>
            <a:r>
              <a:rPr lang="is-IS" sz="3200" b="1" dirty="0">
                <a:latin typeface="+mj-lt"/>
                <a:cs typeface="Calibri"/>
              </a:rPr>
              <a:t>t may be who you’re not.</a:t>
            </a:r>
            <a:endParaRPr lang="en-US" sz="3200" b="1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4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40" y="114299"/>
            <a:ext cx="8718760" cy="9906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solidFill>
                  <a:srgbClr val="000000"/>
                </a:solidFill>
                <a:cs typeface="Calibri"/>
              </a:rPr>
              <a:t>The Study of Temperaments Started Out Simply</a:t>
            </a:r>
          </a:p>
        </p:txBody>
      </p:sp>
      <p:pic>
        <p:nvPicPr>
          <p:cNvPr id="6" name="Picture 5" descr="11FF01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129" y="1485690"/>
            <a:ext cx="3452725" cy="3452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72636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+mj-lt"/>
                <a:cs typeface="Calibri"/>
              </a:rPr>
              <a:t>Copyrighted Material © All Rights Reserved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3E3E6-559C-DF42-BBFA-E8964CF05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28" y="1880614"/>
            <a:ext cx="5875929" cy="3305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Exceptional-Leaders-Lab03_02.gif">
            <a:extLst>
              <a:ext uri="{FF2B5EF4-FFF2-40B4-BE49-F238E27FC236}">
                <a16:creationId xmlns:a16="http://schemas.microsoft.com/office/drawing/2014/main" id="{D1EC0C0A-04A4-E549-9B69-04FF9A9C31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7753" y="5617028"/>
            <a:ext cx="801579" cy="12217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E28794-B57C-E24E-A513-5316087192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4006" y="1219198"/>
            <a:ext cx="5161575" cy="5161575"/>
          </a:xfrm>
          <a:prstGeom prst="rect">
            <a:avLst/>
          </a:prstGeom>
        </p:spPr>
      </p:pic>
      <p:pic>
        <p:nvPicPr>
          <p:cNvPr id="10" name="Picture 9" descr="DISC-Assessment.jpg">
            <a:extLst>
              <a:ext uri="{FF2B5EF4-FFF2-40B4-BE49-F238E27FC236}">
                <a16:creationId xmlns:a16="http://schemas.microsoft.com/office/drawing/2014/main" id="{07B82255-6295-7946-8A1E-15AF1E207F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503" y="1672176"/>
            <a:ext cx="6858959" cy="41114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A close up of text on a brick wall&#13;&#10;&#13;&#10;Description automatically generated">
            <a:extLst>
              <a:ext uri="{FF2B5EF4-FFF2-40B4-BE49-F238E27FC236}">
                <a16:creationId xmlns:a16="http://schemas.microsoft.com/office/drawing/2014/main" id="{EECD24D7-071B-AF41-8A7C-9AC2EC67EDA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5175" y="1329801"/>
            <a:ext cx="4830994" cy="48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790747"/>
            <a:ext cx="8093621" cy="6067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5724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00" y="46758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600" b="1" dirty="0">
                <a:latin typeface="+mj-lt"/>
                <a:cs typeface="Calibri"/>
              </a:rPr>
              <a:t>Now Let’s Look at Personal Interaction Styles</a:t>
            </a:r>
            <a:endParaRPr lang="en-US" sz="3600" b="1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7160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1938" cy="684053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81400" y="1295400"/>
            <a:ext cx="6477000" cy="10668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DA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ＭＳ Ｐゴシック" pitchFamily="-84" charset="-128"/>
                <a:cs typeface="Calibri"/>
              </a:rPr>
              <a:t>Extrovert        </a:t>
            </a:r>
          </a:p>
          <a:p>
            <a:pPr algn="ctr">
              <a:defRPr/>
            </a:pPr>
            <a:endParaRPr lang="en-US" sz="6600" b="1" dirty="0">
              <a:solidFill>
                <a:srgbClr val="DA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800" b="1" dirty="0">
              <a:solidFill>
                <a:srgbClr val="DA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800" b="1" dirty="0">
              <a:solidFill>
                <a:srgbClr val="DA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b="1" dirty="0">
              <a:solidFill>
                <a:srgbClr val="DA0000"/>
              </a:solidFill>
              <a:latin typeface="+mj-lt"/>
              <a:ea typeface="ＭＳ Ｐゴシック" pitchFamily="-84" charset="-128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762000" y="-304800"/>
            <a:ext cx="5486400" cy="22098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DA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ＭＳ Ｐゴシック" pitchFamily="-84" charset="-128"/>
                <a:cs typeface="Calibri"/>
              </a:rPr>
              <a:t>        </a:t>
            </a:r>
          </a:p>
          <a:p>
            <a:pPr algn="ctr">
              <a:defRPr/>
            </a:pPr>
            <a:r>
              <a:rPr lang="en-US" sz="6600" b="1" dirty="0">
                <a:solidFill>
                  <a:srgbClr val="DA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ＭＳ Ｐゴシック" pitchFamily="-84" charset="-128"/>
                <a:cs typeface="Calibri"/>
              </a:rPr>
              <a:t> Introvert  </a:t>
            </a:r>
            <a:endParaRPr lang="en-US" sz="6600" b="1" dirty="0">
              <a:solidFill>
                <a:srgbClr val="DA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800" b="1" dirty="0">
              <a:solidFill>
                <a:srgbClr val="DA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800" b="1" dirty="0">
              <a:solidFill>
                <a:srgbClr val="DA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2400" b="1" dirty="0">
              <a:solidFill>
                <a:srgbClr val="DA0000"/>
              </a:solidFill>
              <a:latin typeface="+mj-lt"/>
              <a:ea typeface="ＭＳ Ｐゴシック" pitchFamily="-84" charset="-128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524000"/>
            <a:ext cx="91440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1.       Processes internally before speaking            1.                   Speaks while thinking        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1905000"/>
            <a:ext cx="91440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2.            Measured or deliberate pace                    2.                          Fast paced         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286000"/>
            <a:ext cx="91440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3.      Waits to talk until other person is done        3.   Wants to speak immediately, will interrupt                                   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667000"/>
            <a:ext cx="9144000" cy="369332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4.          Smooth and consistent voice tone             4.           Animated and expressive tone         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938" y="3048000"/>
            <a:ext cx="91440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5.             Soft to moderate voice level                     5.             Moderate to loud voice level         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3429000"/>
            <a:ext cx="9144000" cy="369332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6.            Indiscernible facial expressions                 6.                Obvious facial expressions         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-7938" y="3810000"/>
            <a:ext cx="9144001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7.      Minimal gesturing and body movement        7.        Broad gestures and body movements             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4191000"/>
            <a:ext cx="9144000" cy="369332"/>
          </a:xfrm>
          <a:prstGeom prst="rect">
            <a:avLst/>
          </a:prstGeom>
          <a:solidFill>
            <a:srgbClr val="D9D9D9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8.       Likes silence and pauses while talking          8.     Uncomfortable with silence and pauses        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0" y="4572000"/>
            <a:ext cx="9144000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</a:rPr>
              <a:t>9.         Prefers not to call attention to self              9.             Attracts and enjoys attention         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4953000"/>
            <a:ext cx="9144000" cy="369332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10.             Waits for others to approach                 10.               Readily talks to strangers         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-153782" y="5490258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dirty="0">
                <a:solidFill>
                  <a:srgbClr val="FF0000"/>
                </a:solidFill>
                <a:latin typeface="Calibri" charset="0"/>
              </a:rPr>
              <a:t>         </a:t>
            </a:r>
            <a:r>
              <a:rPr lang="en-US" sz="4400" dirty="0">
                <a:solidFill>
                  <a:srgbClr val="C80000"/>
                </a:solidFill>
                <a:latin typeface="Calibri" charset="0"/>
              </a:rPr>
              <a:t>Total</a:t>
            </a:r>
            <a:r>
              <a:rPr lang="en-US" sz="4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4400" dirty="0">
                <a:latin typeface="Calibri" charset="0"/>
              </a:rPr>
              <a:t>=</a:t>
            </a:r>
            <a:r>
              <a:rPr lang="en-US" sz="4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4800" b="1" dirty="0">
                <a:solidFill>
                  <a:srgbClr val="C80000"/>
                </a:solidFill>
                <a:latin typeface="MS Gothic" charset="0"/>
                <a:ea typeface="MS Gothic" charset="0"/>
                <a:cs typeface="MS Gothic" charset="0"/>
              </a:rPr>
              <a:t>☐</a:t>
            </a:r>
            <a:r>
              <a:rPr lang="en-US" sz="4400" dirty="0">
                <a:solidFill>
                  <a:srgbClr val="FF0000"/>
                </a:solidFill>
                <a:latin typeface="Calibri" charset="0"/>
              </a:rPr>
              <a:t>                  </a:t>
            </a:r>
            <a:r>
              <a:rPr lang="en-US" sz="4400" dirty="0">
                <a:solidFill>
                  <a:srgbClr val="C80000"/>
                </a:solidFill>
                <a:latin typeface="Calibri" charset="0"/>
              </a:rPr>
              <a:t>Total </a:t>
            </a:r>
            <a:r>
              <a:rPr lang="en-US" sz="4400" dirty="0">
                <a:solidFill>
                  <a:srgbClr val="000000"/>
                </a:solidFill>
                <a:latin typeface="Calibri" charset="0"/>
              </a:rPr>
              <a:t>=</a:t>
            </a:r>
            <a:r>
              <a:rPr lang="en-US" sz="4400" dirty="0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en-US" sz="4800" b="1" dirty="0">
                <a:solidFill>
                  <a:srgbClr val="C80000"/>
                </a:solidFill>
                <a:latin typeface="MS Gothic" charset="0"/>
                <a:ea typeface="MS Gothic" charset="0"/>
                <a:cs typeface="MS Gothic" charset="0"/>
              </a:rPr>
              <a:t>☐</a:t>
            </a:r>
            <a:r>
              <a:rPr lang="en-US" sz="4400" dirty="0">
                <a:solidFill>
                  <a:srgbClr val="FF0000"/>
                </a:solidFill>
                <a:latin typeface="Calibri" charset="0"/>
              </a:rPr>
              <a:t>           </a:t>
            </a:r>
          </a:p>
        </p:txBody>
      </p:sp>
      <p:sp>
        <p:nvSpPr>
          <p:cNvPr id="7" name="Minus 6"/>
          <p:cNvSpPr>
            <a:spLocks/>
          </p:cNvSpPr>
          <p:nvPr/>
        </p:nvSpPr>
        <p:spPr bwMode="auto">
          <a:xfrm rot="5400000">
            <a:off x="-158750" y="3016250"/>
            <a:ext cx="9296400" cy="825500"/>
          </a:xfrm>
          <a:custGeom>
            <a:avLst/>
            <a:gdLst>
              <a:gd name="T0" fmla="*/ 8064163 w 9296400"/>
              <a:gd name="T1" fmla="*/ 304800 h 609600"/>
              <a:gd name="T2" fmla="*/ 4648200 w 9296400"/>
              <a:gd name="T3" fmla="*/ 376489 h 609600"/>
              <a:gd name="T4" fmla="*/ 1232237 w 9296400"/>
              <a:gd name="T5" fmla="*/ 304800 h 609600"/>
              <a:gd name="T6" fmla="*/ 4648200 w 9296400"/>
              <a:gd name="T7" fmla="*/ 233111 h 609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232237 w 9296400"/>
              <a:gd name="T13" fmla="*/ 233111 h 609600"/>
              <a:gd name="T14" fmla="*/ 8064163 w 9296400"/>
              <a:gd name="T15" fmla="*/ 376489 h 609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96400" h="609600">
                <a:moveTo>
                  <a:pt x="1232237" y="233111"/>
                </a:moveTo>
                <a:lnTo>
                  <a:pt x="8064163" y="233111"/>
                </a:lnTo>
                <a:lnTo>
                  <a:pt x="8064163" y="376489"/>
                </a:lnTo>
                <a:lnTo>
                  <a:pt x="1232237" y="376489"/>
                </a:lnTo>
                <a:close/>
              </a:path>
            </a:pathLst>
          </a:custGeom>
          <a:solidFill>
            <a:srgbClr val="558ED5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" name="Minus 2"/>
          <p:cNvSpPr>
            <a:spLocks/>
          </p:cNvSpPr>
          <p:nvPr/>
        </p:nvSpPr>
        <p:spPr bwMode="auto">
          <a:xfrm>
            <a:off x="-1676400" y="1032544"/>
            <a:ext cx="12496800" cy="781908"/>
          </a:xfrm>
          <a:custGeom>
            <a:avLst/>
            <a:gdLst>
              <a:gd name="T0" fmla="*/ 10840350 w 12496800"/>
              <a:gd name="T1" fmla="*/ 419100 h 838200"/>
              <a:gd name="T2" fmla="*/ 6248400 w 12496800"/>
              <a:gd name="T3" fmla="*/ 517672 h 838200"/>
              <a:gd name="T4" fmla="*/ 1656450 w 12496800"/>
              <a:gd name="T5" fmla="*/ 419100 h 838200"/>
              <a:gd name="T6" fmla="*/ 6248400 w 12496800"/>
              <a:gd name="T7" fmla="*/ 320528 h 838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56450 w 12496800"/>
              <a:gd name="T13" fmla="*/ 320528 h 838200"/>
              <a:gd name="T14" fmla="*/ 10840350 w 12496800"/>
              <a:gd name="T15" fmla="*/ 517672 h 838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96800" h="838200">
                <a:moveTo>
                  <a:pt x="1656450" y="320528"/>
                </a:moveTo>
                <a:lnTo>
                  <a:pt x="10840350" y="320528"/>
                </a:lnTo>
                <a:lnTo>
                  <a:pt x="10840350" y="517672"/>
                </a:lnTo>
                <a:lnTo>
                  <a:pt x="1656450" y="517672"/>
                </a:lnTo>
                <a:close/>
              </a:path>
            </a:pathLst>
          </a:custGeom>
          <a:solidFill>
            <a:srgbClr val="558ED5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7938" y="6327085"/>
            <a:ext cx="9159876" cy="530915"/>
          </a:xfrm>
          <a:prstGeom prst="rect">
            <a:avLst/>
          </a:prstGeom>
          <a:solidFill>
            <a:srgbClr val="558ED5"/>
          </a:solidFill>
          <a:ln w="1270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sz="400" b="1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2050" b="1" dirty="0">
                <a:latin typeface="Calibri"/>
                <a:cs typeface="Calibri"/>
              </a:rPr>
              <a:t>10    -     -     -     -     -     -     -     -     -     -     </a:t>
            </a:r>
            <a:r>
              <a:rPr lang="en-US" sz="2050" b="1" dirty="0">
                <a:latin typeface="Wingdings"/>
                <a:ea typeface="Wingdings"/>
                <a:cs typeface="Wingdings"/>
                <a:sym typeface="Wingdings"/>
              </a:rPr>
              <a:t></a:t>
            </a:r>
            <a:r>
              <a:rPr lang="en-US" sz="2050" b="1" dirty="0">
                <a:latin typeface="Calibri"/>
                <a:cs typeface="Calibri"/>
              </a:rPr>
              <a:t>   -     -     -     -     -     -     -     -     -     -     10 </a:t>
            </a:r>
            <a:endParaRPr lang="en-US" sz="400" b="1" dirty="0">
              <a:latin typeface="Calibri"/>
              <a:cs typeface="Calibri"/>
            </a:endParaRPr>
          </a:p>
          <a:p>
            <a:pPr>
              <a:defRPr/>
            </a:pPr>
            <a:r>
              <a:rPr lang="en-US" sz="400" b="1" dirty="0">
                <a:latin typeface="Calibri"/>
                <a:cs typeface="Calibri"/>
              </a:rPr>
              <a:t>        </a:t>
            </a:r>
          </a:p>
        </p:txBody>
      </p:sp>
      <p:sp>
        <p:nvSpPr>
          <p:cNvPr id="21" name="Minus 20"/>
          <p:cNvSpPr>
            <a:spLocks/>
          </p:cNvSpPr>
          <p:nvPr/>
        </p:nvSpPr>
        <p:spPr bwMode="auto">
          <a:xfrm>
            <a:off x="-1676400" y="5028592"/>
            <a:ext cx="12496800" cy="815055"/>
          </a:xfrm>
          <a:custGeom>
            <a:avLst/>
            <a:gdLst>
              <a:gd name="T0" fmla="*/ 10840350 w 12496800"/>
              <a:gd name="T1" fmla="*/ 381000 h 762000"/>
              <a:gd name="T2" fmla="*/ 6248400 w 12496800"/>
              <a:gd name="T3" fmla="*/ 470611 h 762000"/>
              <a:gd name="T4" fmla="*/ 1656450 w 12496800"/>
              <a:gd name="T5" fmla="*/ 381000 h 762000"/>
              <a:gd name="T6" fmla="*/ 6248400 w 12496800"/>
              <a:gd name="T7" fmla="*/ 291389 h 762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656450 w 12496800"/>
              <a:gd name="T13" fmla="*/ 291389 h 762000"/>
              <a:gd name="T14" fmla="*/ 10840350 w 12496800"/>
              <a:gd name="T15" fmla="*/ 470611 h 762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96800" h="762000">
                <a:moveTo>
                  <a:pt x="1656450" y="291389"/>
                </a:moveTo>
                <a:lnTo>
                  <a:pt x="10840350" y="291389"/>
                </a:lnTo>
                <a:lnTo>
                  <a:pt x="10840350" y="470611"/>
                </a:lnTo>
                <a:lnTo>
                  <a:pt x="1656450" y="470611"/>
                </a:lnTo>
                <a:close/>
              </a:path>
            </a:pathLst>
          </a:custGeom>
          <a:solidFill>
            <a:srgbClr val="558ED5"/>
          </a:solidFill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18501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 txBox="1">
            <a:spLocks/>
          </p:cNvSpPr>
          <p:nvPr/>
        </p:nvSpPr>
        <p:spPr bwMode="auto">
          <a:xfrm>
            <a:off x="88900" y="-118979"/>
            <a:ext cx="868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DA0000"/>
                </a:solidFill>
                <a:latin typeface="+mj-lt"/>
                <a:cs typeface="Calibri" charset="0"/>
              </a:rPr>
              <a:t>Interaction Styles</a:t>
            </a:r>
          </a:p>
          <a:p>
            <a:pPr algn="ctr" eaLnBrk="1" hangingPunct="1"/>
            <a:endParaRPr lang="en-US" sz="32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17" name="Text Placeholder 6"/>
          <p:cNvSpPr txBox="1">
            <a:spLocks/>
          </p:cNvSpPr>
          <p:nvPr/>
        </p:nvSpPr>
        <p:spPr bwMode="auto">
          <a:xfrm>
            <a:off x="1447800" y="1620921"/>
            <a:ext cx="6096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marL="514350" indent="-514350" eaLnBrk="1" hangingPunct="1">
              <a:spcBef>
                <a:spcPct val="20000"/>
              </a:spcBef>
              <a:buSzPct val="91000"/>
              <a:buFont typeface="+mj-ea"/>
              <a:buAutoNum type="circleNumDbPlain"/>
            </a:pPr>
            <a:r>
              <a:rPr lang="en-US" sz="2800" b="1" dirty="0">
                <a:solidFill>
                  <a:srgbClr val="000000"/>
                </a:solidFill>
                <a:latin typeface="+mj-lt"/>
                <a:cs typeface="Calibri" charset="0"/>
              </a:rPr>
              <a:t> How you process information</a:t>
            </a:r>
          </a:p>
          <a:p>
            <a:pPr marL="514350" indent="-514350" eaLnBrk="1" hangingPunct="1">
              <a:spcBef>
                <a:spcPct val="20000"/>
              </a:spcBef>
              <a:buSzPct val="91000"/>
              <a:buFont typeface="+mj-ea"/>
              <a:buAutoNum type="circleNumDbPlain"/>
            </a:pPr>
            <a:r>
              <a:rPr lang="en-US" sz="2800" b="1" dirty="0">
                <a:solidFill>
                  <a:srgbClr val="000000"/>
                </a:solidFill>
                <a:latin typeface="+mj-lt"/>
                <a:cs typeface="Calibri" charset="0"/>
              </a:rPr>
              <a:t> Where your energy comes from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900" y="6603078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510" y="3047999"/>
            <a:ext cx="4388557" cy="329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3990"/>
            <a:ext cx="9144000" cy="613401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/>
        </p:nvSpPr>
        <p:spPr bwMode="auto">
          <a:xfrm>
            <a:off x="2150277" y="1401233"/>
            <a:ext cx="509273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Franklin Gothic Medium" charset="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+mj-lt"/>
                <a:cs typeface="Calibri" charset="0"/>
              </a:rPr>
              <a:t>External thinking process</a:t>
            </a:r>
          </a:p>
          <a:p>
            <a:pPr eaLnBrk="1" hangingPunct="1">
              <a:spcBef>
                <a:spcPct val="20000"/>
              </a:spcBef>
              <a:buFont typeface="Franklin Gothic Medium" charset="0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+mj-lt"/>
                <a:cs typeface="Calibri" charset="0"/>
              </a:rPr>
              <a:t>Gathers energy externally</a:t>
            </a:r>
          </a:p>
        </p:txBody>
      </p:sp>
      <p:pic>
        <p:nvPicPr>
          <p:cNvPr id="41986" name="Picture 9" descr="Exceptional-Leaders-Lab03_02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5800" y="5638800"/>
            <a:ext cx="749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819400" y="262027"/>
            <a:ext cx="27340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5400" b="1" dirty="0">
                <a:solidFill>
                  <a:srgbClr val="000000"/>
                </a:solidFill>
                <a:latin typeface="+mj-lt"/>
                <a:cs typeface="Calibri" charset="0"/>
              </a:rPr>
              <a:t>Extrovert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11779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Calibri"/>
              </a:rPr>
              <a:t>Copyrighted Material © All Rights Reserved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527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-454131901.jpg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6132"/>
            <a:ext cx="9144000" cy="56230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299" y="83292"/>
            <a:ext cx="7742767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tx1"/>
                </a:solidFill>
                <a:ea typeface="+mj-ea"/>
                <a:cs typeface="Calibri"/>
              </a:rPr>
              <a:t>       Extrovert Stressors</a:t>
            </a:r>
          </a:p>
        </p:txBody>
      </p:sp>
      <p:sp>
        <p:nvSpPr>
          <p:cNvPr id="9219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10099" y="1413934"/>
            <a:ext cx="6096000" cy="4525963"/>
          </a:xfrm>
        </p:spPr>
        <p:txBody>
          <a:bodyPr>
            <a:noAutofit/>
          </a:bodyPr>
          <a:lstStyle/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Not able to give opinion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Isolation from others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People who are not open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Not being heard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Being left out – excluded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Silence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Extended time alone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Keeping it all inside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Lack of interaction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Being ignored</a:t>
            </a:r>
          </a:p>
          <a:p>
            <a:pPr eaLnBrk="1" hangingPunct="1">
              <a:defRPr/>
            </a:pPr>
            <a:endParaRPr lang="en-US" sz="2800" b="1" dirty="0">
              <a:solidFill>
                <a:srgbClr val="000000"/>
              </a:solidFill>
              <a:latin typeface="+mj-lt"/>
              <a:ea typeface="ＭＳ Ｐゴシック" charset="-128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3078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4198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br>
              <a:rPr lang="en-US" u="sng" dirty="0">
                <a:solidFill>
                  <a:srgbClr val="CC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/>
                <a:ea typeface="+mj-ea"/>
                <a:cs typeface="Calibri"/>
              </a:rPr>
            </a:br>
            <a:endParaRPr lang="en-US" dirty="0">
              <a:latin typeface="Calibri"/>
              <a:ea typeface="+mj-ea"/>
              <a:cs typeface="Calibri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101600" y="157693"/>
            <a:ext cx="8229600" cy="46783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5400" b="1" dirty="0">
                <a:solidFill>
                  <a:srgbClr val="000000"/>
                </a:solidFill>
                <a:latin typeface="+mj-lt"/>
                <a:cs typeface="Calibri"/>
              </a:rPr>
              <a:t>Introvert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5400" dirty="0">
              <a:solidFill>
                <a:srgbClr val="000000"/>
              </a:solidFill>
              <a:latin typeface="+mj-lt"/>
              <a:ea typeface="+mn-ea"/>
              <a:cs typeface="Calibri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1773767" y="728132"/>
            <a:ext cx="5537200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0000"/>
              </a:solidFill>
              <a:latin typeface="+mj-lt"/>
              <a:ea typeface="+mn-ea"/>
              <a:cs typeface="Calibri"/>
            </a:endParaRP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cs typeface="Calibri"/>
              </a:rPr>
              <a:t>Internal Thinking Process</a:t>
            </a:r>
          </a:p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cs typeface="Calibri"/>
              </a:rPr>
              <a:t>Gathers Energy Internally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03078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406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-454131901.jpg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6132"/>
            <a:ext cx="9144000" cy="5623007"/>
          </a:xfrm>
          <a:prstGeom prst="rect">
            <a:avLst/>
          </a:prstGeom>
        </p:spPr>
      </p:pic>
      <p:sp>
        <p:nvSpPr>
          <p:cNvPr id="6147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05868" y="1527704"/>
            <a:ext cx="6096000" cy="4525963"/>
          </a:xfrm>
        </p:spPr>
        <p:txBody>
          <a:bodyPr>
            <a:noAutofit/>
          </a:bodyPr>
          <a:lstStyle/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Meeting new people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Non-stop interaction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Socializing in groups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Interruptions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Being put on the spot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No privacy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Invasion of space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Small talk – chit-chat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Group activities</a:t>
            </a:r>
          </a:p>
          <a:p>
            <a:pPr marL="502920" indent="-457200" eaLnBrk="1" hangingPunct="1">
              <a:buClrTx/>
              <a:buFont typeface="Arial"/>
              <a:buChar char="•"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charset="-128"/>
                <a:cs typeface="Calibri"/>
              </a:rPr>
              <a:t>Public affirmation</a:t>
            </a:r>
          </a:p>
          <a:p>
            <a:pPr eaLnBrk="1" hangingPunct="1">
              <a:lnSpc>
                <a:spcPct val="70000"/>
              </a:lnSpc>
              <a:buClrTx/>
              <a:defRPr/>
            </a:pPr>
            <a:endParaRPr lang="en-US" sz="2800" b="1" dirty="0">
              <a:solidFill>
                <a:srgbClr val="000000"/>
              </a:solidFill>
              <a:latin typeface="+mj-lt"/>
              <a:ea typeface="ＭＳ Ｐゴシック" charset="-128"/>
              <a:cs typeface="Calibri"/>
            </a:endParaRPr>
          </a:p>
        </p:txBody>
      </p:sp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1673225" y="-97368"/>
            <a:ext cx="6612521" cy="1325563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0000"/>
                </a:solidFill>
                <a:cs typeface="Calibri" charset="0"/>
              </a:rPr>
              <a:t>Introvert Stressors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603078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7141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bivert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68600"/>
            <a:ext cx="9144000" cy="3183422"/>
          </a:xfrm>
          <a:prstGeom prst="rect">
            <a:avLst/>
          </a:prstGeom>
        </p:spPr>
      </p:pic>
      <p:sp>
        <p:nvSpPr>
          <p:cNvPr id="5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57200" y="758826"/>
            <a:ext cx="8229600" cy="4678363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sz="5400" b="1" dirty="0">
                <a:solidFill>
                  <a:srgbClr val="000000"/>
                </a:solidFill>
                <a:latin typeface="+mj-lt"/>
                <a:cs typeface="Calibri"/>
              </a:rPr>
              <a:t>What if you are halfway between both?</a:t>
            </a:r>
          </a:p>
          <a:p>
            <a:pPr algn="ctr" eaLnBrk="1" hangingPunct="1">
              <a:buFont typeface="Arial" charset="0"/>
              <a:buNone/>
              <a:defRPr/>
            </a:pPr>
            <a:endParaRPr lang="en-US" sz="5400" dirty="0">
              <a:solidFill>
                <a:srgbClr val="000000"/>
              </a:solidFill>
              <a:latin typeface="+mj-lt"/>
              <a:ea typeface="+mn-ea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3078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3127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8490-F9F3-4A4B-9DCA-5553B97E2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71AEC1-1A95-6C4C-B838-9F96C67B8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88" y="290556"/>
            <a:ext cx="5984522" cy="539849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EDCC2-5EEC-D649-AB7B-04656171F1B9}"/>
              </a:ext>
            </a:extLst>
          </p:cNvPr>
          <p:cNvSpPr txBox="1"/>
          <p:nvPr/>
        </p:nvSpPr>
        <p:spPr>
          <a:xfrm>
            <a:off x="3743058" y="6375162"/>
            <a:ext cx="2536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Text TRACY to 66866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85DFDF-9F3C-A244-95A5-443246CF2552}"/>
              </a:ext>
            </a:extLst>
          </p:cNvPr>
          <p:cNvSpPr/>
          <p:nvPr/>
        </p:nvSpPr>
        <p:spPr>
          <a:xfrm>
            <a:off x="0" y="5999148"/>
            <a:ext cx="9144000" cy="8588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 descr="TS_LOGOTYPE_KF09_4C_ALT_FF2200_0C152A_vsmall.png">
            <a:extLst>
              <a:ext uri="{FF2B5EF4-FFF2-40B4-BE49-F238E27FC236}">
                <a16:creationId xmlns:a16="http://schemas.microsoft.com/office/drawing/2014/main" id="{A2B36367-921E-484C-84F4-852482D69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4" y="6149429"/>
            <a:ext cx="1993892" cy="558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E4C778-56CC-9240-8CCA-93D2CC6661F9}"/>
              </a:ext>
            </a:extLst>
          </p:cNvPr>
          <p:cNvSpPr txBox="1"/>
          <p:nvPr/>
        </p:nvSpPr>
        <p:spPr>
          <a:xfrm>
            <a:off x="5222552" y="6122944"/>
            <a:ext cx="371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>
                <a:solidFill>
                  <a:schemeClr val="bg1"/>
                </a:solidFill>
                <a:latin typeface="Calibri"/>
                <a:ea typeface="Open Sans Light" panose="020B0306030504020204" pitchFamily="34" charset="0"/>
                <a:cs typeface="Calibri"/>
              </a:rPr>
              <a:t>Text TRACY to 66866 </a:t>
            </a:r>
          </a:p>
        </p:txBody>
      </p:sp>
    </p:spTree>
    <p:extLst>
      <p:ext uri="{BB962C8B-B14F-4D97-AF65-F5344CB8AC3E}">
        <p14:creationId xmlns:p14="http://schemas.microsoft.com/office/powerpoint/2010/main" val="3997712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304800" y="-1270000"/>
          <a:ext cx="8521700" cy="843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4800" y="3086249"/>
            <a:ext cx="8369300" cy="2585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>
                <a:latin typeface="Calibri"/>
                <a:cs typeface="Calibri"/>
              </a:rPr>
              <a:t>What are your takeaways.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Calibri"/>
                <a:cs typeface="Calibri"/>
              </a:rPr>
              <a:t>What do you need to reflect on?</a:t>
            </a:r>
          </a:p>
          <a:p>
            <a:pPr marL="571500" indent="-571500">
              <a:buFont typeface="Arial"/>
              <a:buChar char="•"/>
            </a:pPr>
            <a:endParaRPr lang="en-US" dirty="0">
              <a:latin typeface="Calibri"/>
              <a:cs typeface="Calibri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latin typeface="Calibri"/>
                <a:cs typeface="Calibri"/>
              </a:rPr>
              <a:t>What will you take action on?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25" y="6490870"/>
            <a:ext cx="2652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Calibri"/>
              </a:rPr>
              <a:t>Copyrighted Material © All Rights Reserved</a:t>
            </a:r>
            <a:endParaRPr lang="en-US" sz="1000" dirty="0"/>
          </a:p>
        </p:txBody>
      </p:sp>
      <p:pic>
        <p:nvPicPr>
          <p:cNvPr id="5" name="Picture 4" descr="Exceptional-Leaders-Lab03_02.gif">
            <a:extLst>
              <a:ext uri="{FF2B5EF4-FFF2-40B4-BE49-F238E27FC236}">
                <a16:creationId xmlns:a16="http://schemas.microsoft.com/office/drawing/2014/main" id="{2F5CDFB9-CF09-A94B-950C-BFD021323C6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5731933"/>
            <a:ext cx="727673" cy="11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E80C19-A3F7-0D43-9A0D-12A8A976C48C}"/>
              </a:ext>
            </a:extLst>
          </p:cNvPr>
          <p:cNvSpPr/>
          <p:nvPr/>
        </p:nvSpPr>
        <p:spPr>
          <a:xfrm>
            <a:off x="1" y="0"/>
            <a:ext cx="4572000" cy="3429000"/>
          </a:xfrm>
          <a:prstGeom prst="rect">
            <a:avLst/>
          </a:prstGeom>
          <a:solidFill>
            <a:srgbClr val="F2B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0A9C2-4292-284E-9426-ACFCADC21BA0}"/>
              </a:ext>
            </a:extLst>
          </p:cNvPr>
          <p:cNvSpPr/>
          <p:nvPr/>
        </p:nvSpPr>
        <p:spPr>
          <a:xfrm>
            <a:off x="4572000" y="0"/>
            <a:ext cx="4571999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7EC33-09C6-0A4E-A4C5-BCFDD3AFDE21}"/>
              </a:ext>
            </a:extLst>
          </p:cNvPr>
          <p:cNvSpPr/>
          <p:nvPr/>
        </p:nvSpPr>
        <p:spPr>
          <a:xfrm>
            <a:off x="1" y="3429000"/>
            <a:ext cx="4572000" cy="3429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57FE31-37FB-C249-92DB-15529E8CFDA7}"/>
              </a:ext>
            </a:extLst>
          </p:cNvPr>
          <p:cNvSpPr/>
          <p:nvPr/>
        </p:nvSpPr>
        <p:spPr>
          <a:xfrm>
            <a:off x="4571999" y="3429000"/>
            <a:ext cx="4571999" cy="3429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pic>
        <p:nvPicPr>
          <p:cNvPr id="34" name="Picture 33" descr="1_cy4abxRJrbqcxLq_-4uVCw.jpg">
            <a:extLst>
              <a:ext uri="{FF2B5EF4-FFF2-40B4-BE49-F238E27FC236}">
                <a16:creationId xmlns:a16="http://schemas.microsoft.com/office/drawing/2014/main" id="{705FC323-7ABE-CC4B-BBD1-3FCE2A4BBE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365" y="134096"/>
            <a:ext cx="4328961" cy="3198086"/>
          </a:xfrm>
          <a:prstGeom prst="rect">
            <a:avLst/>
          </a:prstGeom>
        </p:spPr>
      </p:pic>
      <p:pic>
        <p:nvPicPr>
          <p:cNvPr id="35" name="Picture 34" descr="1_e7O7A5rM79ng6b8Dc3EbEg.jpg">
            <a:extLst>
              <a:ext uri="{FF2B5EF4-FFF2-40B4-BE49-F238E27FC236}">
                <a16:creationId xmlns:a16="http://schemas.microsoft.com/office/drawing/2014/main" id="{85958B1E-9388-094D-8B27-56273B93F8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99" y="134096"/>
            <a:ext cx="4313297" cy="3198086"/>
          </a:xfrm>
          <a:prstGeom prst="rect">
            <a:avLst/>
          </a:prstGeom>
        </p:spPr>
      </p:pic>
      <p:pic>
        <p:nvPicPr>
          <p:cNvPr id="36" name="Picture 35" descr="61803abdf14012ffa998050ddb084096.jpg">
            <a:extLst>
              <a:ext uri="{FF2B5EF4-FFF2-40B4-BE49-F238E27FC236}">
                <a16:creationId xmlns:a16="http://schemas.microsoft.com/office/drawing/2014/main" id="{95B2C3C4-7BDA-A84A-AED8-889F0CF3F5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99" y="3556032"/>
            <a:ext cx="4313297" cy="3166919"/>
          </a:xfrm>
          <a:prstGeom prst="rect">
            <a:avLst/>
          </a:prstGeom>
        </p:spPr>
      </p:pic>
      <p:pic>
        <p:nvPicPr>
          <p:cNvPr id="37" name="Picture 36" descr="o-FREEDOM-facebook-1.jpg">
            <a:extLst>
              <a:ext uri="{FF2B5EF4-FFF2-40B4-BE49-F238E27FC236}">
                <a16:creationId xmlns:a16="http://schemas.microsoft.com/office/drawing/2014/main" id="{422F746B-6545-4646-8616-48962E1FA6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02" y="3556032"/>
            <a:ext cx="4355068" cy="316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2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86131796_003705_1486132011_noticia_normal (1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7200" y="0"/>
            <a:ext cx="10058400" cy="77724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" y="177800"/>
            <a:ext cx="9144000" cy="5791200"/>
          </a:xfrm>
          <a:prstGeom prst="roundRect">
            <a:avLst/>
          </a:prstGeom>
          <a:solidFill>
            <a:srgbClr val="FFFFFF">
              <a:alpha val="74118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02707" y="380914"/>
            <a:ext cx="9220200" cy="4585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>
                <a:ln w="10541" cmpd="sng">
                  <a:noFill/>
                  <a:prstDash val="solid"/>
                </a:ln>
                <a:solidFill>
                  <a:srgbClr val="D60000"/>
                </a:solidFill>
                <a:latin typeface="+mj-lt"/>
                <a:cs typeface="Calibri"/>
              </a:rPr>
              <a:t>Text: Tracy</a:t>
            </a:r>
          </a:p>
          <a:p>
            <a:pPr algn="ctr"/>
            <a:r>
              <a:rPr lang="en-US" sz="6600" dirty="0">
                <a:ln w="10541" cmpd="sng">
                  <a:noFill/>
                  <a:prstDash val="solid"/>
                </a:ln>
                <a:solidFill>
                  <a:srgbClr val="D60000"/>
                </a:solidFill>
                <a:cs typeface="Calibri"/>
              </a:rPr>
              <a:t>To: 66866</a:t>
            </a:r>
            <a:endParaRPr lang="en-US" sz="6600" dirty="0">
              <a:ln w="10541" cmpd="sng">
                <a:noFill/>
                <a:prstDash val="solid"/>
              </a:ln>
              <a:solidFill>
                <a:srgbClr val="D60000"/>
              </a:solidFill>
              <a:latin typeface="+mj-lt"/>
              <a:cs typeface="Calibri"/>
            </a:endParaRPr>
          </a:p>
          <a:p>
            <a:pPr algn="ctr"/>
            <a:r>
              <a:rPr lang="en-US" sz="3200" b="1" dirty="0">
                <a:ln w="10541" cmpd="sng">
                  <a:noFill/>
                  <a:prstDash val="solid"/>
                </a:ln>
                <a:latin typeface="+mj-lt"/>
                <a:cs typeface="Calibri"/>
              </a:rPr>
              <a:t>Newsletters</a:t>
            </a:r>
          </a:p>
          <a:p>
            <a:pPr algn="ctr"/>
            <a:r>
              <a:rPr lang="en-US" sz="3200" b="1" dirty="0">
                <a:ln w="10541" cmpd="sng">
                  <a:noFill/>
                  <a:prstDash val="solid"/>
                </a:ln>
                <a:latin typeface="+mj-lt"/>
                <a:cs typeface="Calibri"/>
              </a:rPr>
              <a:t>Promotions</a:t>
            </a:r>
          </a:p>
          <a:p>
            <a:pPr algn="ctr"/>
            <a:r>
              <a:rPr lang="en-US" sz="3200" b="1" dirty="0">
                <a:ln w="10541" cmpd="sng">
                  <a:noFill/>
                  <a:prstDash val="solid"/>
                </a:ln>
                <a:latin typeface="+mj-lt"/>
                <a:cs typeface="Calibri"/>
              </a:rPr>
              <a:t>Events</a:t>
            </a:r>
          </a:p>
          <a:p>
            <a:pPr algn="ctr"/>
            <a:r>
              <a:rPr lang="en-US" sz="3200" b="1" dirty="0">
                <a:ln w="10541" cmpd="sng">
                  <a:noFill/>
                  <a:prstDash val="solid"/>
                </a:ln>
                <a:latin typeface="+mj-lt"/>
                <a:cs typeface="Calibri"/>
              </a:rPr>
              <a:t>Announcements</a:t>
            </a:r>
          </a:p>
          <a:p>
            <a:pPr algn="ctr"/>
            <a:r>
              <a:rPr lang="en-US" sz="3200" b="1" dirty="0">
                <a:ln w="10541" cmpd="sng">
                  <a:noFill/>
                  <a:prstDash val="solid"/>
                </a:ln>
                <a:latin typeface="+mj-lt"/>
                <a:cs typeface="Calibri"/>
              </a:rPr>
              <a:t>*</a:t>
            </a:r>
            <a:r>
              <a:rPr lang="en-US" sz="3200" b="1" dirty="0">
                <a:ln w="10541" cmpd="sng">
                  <a:noFill/>
                  <a:prstDash val="solid"/>
                </a:ln>
                <a:solidFill>
                  <a:srgbClr val="D60000"/>
                </a:solidFill>
                <a:latin typeface="+mj-lt"/>
                <a:cs typeface="Calibri"/>
              </a:rPr>
              <a:t>We never sell or share our list</a:t>
            </a:r>
          </a:p>
        </p:txBody>
      </p:sp>
      <p:pic>
        <p:nvPicPr>
          <p:cNvPr id="10" name="Picture 9" descr="exceptional_leaders_lab_be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6619" y="4966785"/>
            <a:ext cx="3962400" cy="170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6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ckpaperscissor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29" y="508000"/>
            <a:ext cx="8890000" cy="635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5429" y="216102"/>
            <a:ext cx="2985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0000"/>
                </a:solidFill>
              </a:rPr>
              <a:t>Read</a:t>
            </a:r>
            <a:r>
              <a:rPr lang="en-US" sz="7200" b="1" dirty="0"/>
              <a:t>y?</a:t>
            </a:r>
          </a:p>
        </p:txBody>
      </p:sp>
    </p:spTree>
    <p:extLst>
      <p:ext uri="{BB962C8B-B14F-4D97-AF65-F5344CB8AC3E}">
        <p14:creationId xmlns:p14="http://schemas.microsoft.com/office/powerpoint/2010/main" val="3291715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1359" y="2076440"/>
            <a:ext cx="3852524" cy="4154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Promoter</a:t>
            </a:r>
          </a:p>
          <a:p>
            <a:r>
              <a:rPr lang="en-US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D0B91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Planner</a:t>
            </a:r>
          </a:p>
          <a:p>
            <a:r>
              <a:rPr lang="en-US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25CA14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Ponderer</a:t>
            </a:r>
          </a:p>
          <a:p>
            <a:r>
              <a:rPr lang="en-US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Performer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88" y="2326106"/>
            <a:ext cx="2537411" cy="380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57576" y="139700"/>
            <a:ext cx="7904728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Calibri"/>
              </a:rPr>
              <a:t>The Four P’s</a:t>
            </a:r>
          </a:p>
          <a:p>
            <a:pPr algn="ctr"/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Calibri"/>
              </a:rPr>
              <a:t>We are all a combination of all four of them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724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6747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meTa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543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/>
          <p:cNvSpPr/>
          <p:nvPr/>
        </p:nvSpPr>
        <p:spPr>
          <a:xfrm flipH="1">
            <a:off x="8077200" y="5334000"/>
            <a:ext cx="762000" cy="762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15211" y="5410200"/>
            <a:ext cx="511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/>
                <a:cs typeface="Calibri"/>
              </a:rPr>
              <a:t>Least</a:t>
            </a:r>
          </a:p>
          <a:p>
            <a:pPr algn="ctr"/>
            <a:r>
              <a:rPr lang="en-US" sz="1200" dirty="0">
                <a:latin typeface="Calibri"/>
                <a:cs typeface="Calibri"/>
              </a:rPr>
              <a:t>Like</a:t>
            </a:r>
          </a:p>
          <a:p>
            <a:pPr algn="ctr"/>
            <a:r>
              <a:rPr lang="en-US" sz="1200" dirty="0">
                <a:latin typeface="Calibri"/>
                <a:cs typeface="Calibri"/>
              </a:rPr>
              <a:t>You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-76200"/>
            <a:ext cx="8686800" cy="2209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Calibri"/>
                <a:ea typeface="ＭＳ Ｐゴシック" pitchFamily="-84" charset="-128"/>
                <a:cs typeface="Calibri"/>
              </a:rPr>
              <a:t>Your Name Tag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3600" dirty="0">
              <a:solidFill>
                <a:srgbClr val="FFFFFF"/>
              </a:solidFill>
              <a:latin typeface="+mj-lt"/>
              <a:ea typeface="ＭＳ Ｐゴシック" pitchFamily="-84" charset="-128"/>
              <a:cs typeface="+mj-cs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9033" y="4817533"/>
            <a:ext cx="5575300" cy="1676400"/>
          </a:xfrm>
        </p:spPr>
        <p:txBody>
          <a:bodyPr>
            <a:noAutofit/>
          </a:bodyPr>
          <a:lstStyle/>
          <a:p>
            <a:pPr marL="3175" lvl="2" indent="-3175" algn="ctr" eaLnBrk="1" hangingPunct="1">
              <a:buFont typeface="Arial" charset="0"/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  <a:t>Place the dots on your name tag, from left to right, in order of most like you to least like you.</a:t>
            </a:r>
          </a:p>
          <a:p>
            <a:pPr lvl="2" eaLnBrk="1" hangingPunct="1">
              <a:buFont typeface="Arial" pitchFamily="34" charset="0"/>
              <a:buNone/>
              <a:defRPr/>
            </a:pPr>
            <a:br>
              <a:rPr lang="en-US" sz="28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</a:br>
            <a:br>
              <a:rPr lang="en-US" sz="2800" b="1" dirty="0">
                <a:solidFill>
                  <a:srgbClr val="000000"/>
                </a:solidFill>
                <a:latin typeface="+mj-lt"/>
                <a:ea typeface="ＭＳ Ｐゴシック" pitchFamily="-84" charset="-128"/>
                <a:cs typeface="Calibri"/>
              </a:rPr>
            </a:br>
            <a:endParaRPr lang="en-US" sz="2800" b="1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000000"/>
              </a:solidFill>
              <a:latin typeface="+mj-lt"/>
              <a:ea typeface="ＭＳ Ｐゴシック" pitchFamily="-84" charset="-128"/>
              <a:cs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81000" y="1676400"/>
            <a:ext cx="1905000" cy="1905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14600" y="1676400"/>
            <a:ext cx="1905000" cy="1905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1676400"/>
            <a:ext cx="1905000" cy="19050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81800" y="1676400"/>
            <a:ext cx="1905000" cy="1905000"/>
          </a:xfrm>
          <a:prstGeom prst="ellipse">
            <a:avLst/>
          </a:prstGeom>
          <a:solidFill>
            <a:srgbClr val="E64A04"/>
          </a:solidFill>
          <a:ln>
            <a:solidFill>
              <a:srgbClr val="E64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5" name="TextBox 15"/>
          <p:cNvSpPr txBox="1">
            <a:spLocks noChangeArrowheads="1"/>
          </p:cNvSpPr>
          <p:nvPr/>
        </p:nvSpPr>
        <p:spPr bwMode="auto">
          <a:xfrm>
            <a:off x="762000" y="3744913"/>
            <a:ext cx="1270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0000"/>
                </a:solidFill>
                <a:latin typeface="Geometr415 Md BT" charset="0"/>
              </a:rPr>
              <a:t>BLUE</a:t>
            </a:r>
          </a:p>
        </p:txBody>
      </p:sp>
      <p:sp>
        <p:nvSpPr>
          <p:cNvPr id="22536" name="TextBox 16"/>
          <p:cNvSpPr txBox="1">
            <a:spLocks noChangeArrowheads="1"/>
          </p:cNvSpPr>
          <p:nvPr/>
        </p:nvSpPr>
        <p:spPr bwMode="auto">
          <a:xfrm>
            <a:off x="2895600" y="3733800"/>
            <a:ext cx="1270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0000"/>
                </a:solidFill>
                <a:latin typeface="Geometr415 Md BT" charset="0"/>
              </a:rPr>
              <a:t>GOLD</a:t>
            </a:r>
          </a:p>
        </p:txBody>
      </p:sp>
      <p:sp>
        <p:nvSpPr>
          <p:cNvPr id="22537" name="TextBox 17"/>
          <p:cNvSpPr txBox="1">
            <a:spLocks noChangeArrowheads="1"/>
          </p:cNvSpPr>
          <p:nvPr/>
        </p:nvSpPr>
        <p:spPr bwMode="auto">
          <a:xfrm>
            <a:off x="4953000" y="3733800"/>
            <a:ext cx="1354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0000"/>
                </a:solidFill>
                <a:latin typeface="Geometr415 Md BT" charset="0"/>
              </a:rPr>
              <a:t>GREEN</a:t>
            </a:r>
          </a:p>
        </p:txBody>
      </p:sp>
      <p:sp>
        <p:nvSpPr>
          <p:cNvPr id="22538" name="TextBox 18"/>
          <p:cNvSpPr txBox="1">
            <a:spLocks noChangeArrowheads="1"/>
          </p:cNvSpPr>
          <p:nvPr/>
        </p:nvSpPr>
        <p:spPr bwMode="auto">
          <a:xfrm>
            <a:off x="7086600" y="3733800"/>
            <a:ext cx="152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>
                <a:solidFill>
                  <a:srgbClr val="000000"/>
                </a:solidFill>
                <a:latin typeface="Geometr415 Md BT" charset="0"/>
              </a:rPr>
              <a:t>ORANGE</a:t>
            </a:r>
          </a:p>
        </p:txBody>
      </p:sp>
      <p:sp>
        <p:nvSpPr>
          <p:cNvPr id="19" name="Oval 18"/>
          <p:cNvSpPr/>
          <p:nvPr/>
        </p:nvSpPr>
        <p:spPr>
          <a:xfrm flipH="1">
            <a:off x="7543800" y="5410200"/>
            <a:ext cx="762000" cy="762000"/>
          </a:xfrm>
          <a:prstGeom prst="ellipse">
            <a:avLst/>
          </a:prstGeom>
          <a:solidFill>
            <a:srgbClr val="E64A04"/>
          </a:solidFill>
          <a:ln>
            <a:solidFill>
              <a:srgbClr val="E64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6934200" y="5410200"/>
            <a:ext cx="762000" cy="76200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" name="Picture 19" descr="colors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Oval 16"/>
          <p:cNvSpPr/>
          <p:nvPr/>
        </p:nvSpPr>
        <p:spPr>
          <a:xfrm flipH="1">
            <a:off x="6400800" y="5410200"/>
            <a:ext cx="7620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20826" y="5458135"/>
            <a:ext cx="521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Calibri"/>
                <a:cs typeface="Calibri"/>
              </a:rPr>
              <a:t>Most</a:t>
            </a:r>
          </a:p>
          <a:p>
            <a:pPr algn="ctr"/>
            <a:r>
              <a:rPr lang="en-US" sz="1200" dirty="0">
                <a:latin typeface="Calibri"/>
                <a:cs typeface="Calibri"/>
              </a:rPr>
              <a:t>Like</a:t>
            </a:r>
          </a:p>
          <a:p>
            <a:pPr algn="ctr"/>
            <a:r>
              <a:rPr lang="en-US" sz="1200" dirty="0">
                <a:latin typeface="Calibri"/>
                <a:cs typeface="Calibri"/>
              </a:rPr>
              <a:t>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738E55-58CA-2147-9D84-61CA44F3EFC3}"/>
              </a:ext>
            </a:extLst>
          </p:cNvPr>
          <p:cNvSpPr txBox="1"/>
          <p:nvPr/>
        </p:nvSpPr>
        <p:spPr>
          <a:xfrm>
            <a:off x="0" y="6607998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38788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Maslow-hierarch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 txBox="1">
            <a:spLocks/>
          </p:cNvSpPr>
          <p:nvPr/>
        </p:nvSpPr>
        <p:spPr bwMode="auto">
          <a:xfrm>
            <a:off x="12700" y="0"/>
            <a:ext cx="3733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+mj-lt"/>
                <a:cs typeface="Calibri" charset="0"/>
              </a:rPr>
              <a:t>Maslow’s Hierarchy of               </a:t>
            </a: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+mj-lt"/>
                <a:cs typeface="Calibri" charset="0"/>
              </a:rPr>
              <a:t>Fundamental Human Needs</a:t>
            </a:r>
          </a:p>
          <a:p>
            <a:pPr algn="ctr" eaLnBrk="1" hangingPunct="1"/>
            <a:endParaRPr lang="en-US" sz="28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3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nt vs ne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8467"/>
            <a:ext cx="9144000" cy="557953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6172200"/>
            <a:ext cx="8610600" cy="533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dirty="0">
              <a:latin typeface="+mj-lt"/>
              <a:ea typeface="ＭＳ Ｐゴシック" pitchFamily="-84" charset="-128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-76200"/>
            <a:ext cx="8686800" cy="22098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+mj-lt"/>
              <a:ea typeface="ＭＳ Ｐゴシック" pitchFamily="-84" charset="-128"/>
              <a:cs typeface="+mj-cs"/>
            </a:endParaRPr>
          </a:p>
        </p:txBody>
      </p:sp>
      <p:pic>
        <p:nvPicPr>
          <p:cNvPr id="24585" name="Picture 1" descr="Exceptional-Leaders-Lab03_0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8295" y="5423243"/>
            <a:ext cx="922115" cy="140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36805" y="126349"/>
            <a:ext cx="72728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000000"/>
                </a:solidFill>
                <a:latin typeface="+mj-lt"/>
                <a:cs typeface="Calibri" charset="0"/>
              </a:rPr>
              <a:t>Needs vs. Wants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24" y="6582489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4094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1359" y="2076440"/>
            <a:ext cx="3852524" cy="41549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FF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Promoter</a:t>
            </a:r>
          </a:p>
          <a:p>
            <a:r>
              <a:rPr lang="en-US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D0B91D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Planner</a:t>
            </a:r>
          </a:p>
          <a:p>
            <a:r>
              <a:rPr lang="en-US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25CA14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Ponderer</a:t>
            </a:r>
          </a:p>
          <a:p>
            <a:r>
              <a:rPr lang="en-US" sz="6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66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/>
                <a:cs typeface="Calibri"/>
              </a:rPr>
              <a:t>Performer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0388" y="2326106"/>
            <a:ext cx="2537411" cy="3806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57576" y="139700"/>
            <a:ext cx="7904728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Calibri"/>
              </a:rPr>
              <a:t>The Four P’s</a:t>
            </a:r>
          </a:p>
          <a:p>
            <a:pPr algn="ctr"/>
            <a:r>
              <a:rPr lang="en-US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cs typeface="Calibri"/>
              </a:rPr>
              <a:t>We are all a combination of all four of them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5724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/>
                <a:cs typeface="Calibri"/>
              </a:rPr>
              <a:t>Copyrighted Material ©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391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_cy4abxRJrbqcxLq_-4uVC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9141"/>
          </a:xfrm>
          <a:prstGeom prst="rect">
            <a:avLst/>
          </a:prstGeom>
        </p:spPr>
      </p:pic>
      <p:sp>
        <p:nvSpPr>
          <p:cNvPr id="25601" name="Title 1"/>
          <p:cNvSpPr txBox="1">
            <a:spLocks/>
          </p:cNvSpPr>
          <p:nvPr/>
        </p:nvSpPr>
        <p:spPr bwMode="auto">
          <a:xfrm>
            <a:off x="228598" y="165100"/>
            <a:ext cx="8686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Medium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000000"/>
                </a:solidFill>
                <a:latin typeface="+mj-lt"/>
                <a:cs typeface="Calibri" charset="0"/>
              </a:rPr>
              <a:t> </a:t>
            </a:r>
          </a:p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+mj-lt"/>
                <a:cs typeface="Calibri" charset="0"/>
              </a:rPr>
              <a:t>Key Value = Relationships</a:t>
            </a:r>
          </a:p>
          <a:p>
            <a:pPr algn="ctr" eaLnBrk="1" hangingPunct="1"/>
            <a:endParaRPr lang="en-US" sz="3600" dirty="0">
              <a:solidFill>
                <a:srgbClr val="000000"/>
              </a:solidFill>
              <a:latin typeface="+mj-lt"/>
              <a:cs typeface="Calibri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2902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11430"/>
                <a:solidFill>
                  <a:srgbClr val="0000FF"/>
                </a:solidFill>
                <a:latin typeface="+mj-lt"/>
              </a:rPr>
              <a:t>Promoter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9822" y="6612920"/>
            <a:ext cx="2505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Calibri"/>
              </a:rPr>
              <a:t>Copyrighted Material © All Rights Reserved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5257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1214</Words>
  <Application>Microsoft Macintosh PowerPoint</Application>
  <PresentationFormat>On-screen Show (4:3)</PresentationFormat>
  <Paragraphs>448</Paragraphs>
  <Slides>42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굴림</vt:lpstr>
      <vt:lpstr>MS Gothic</vt:lpstr>
      <vt:lpstr>ＭＳ Ｐゴシック</vt:lpstr>
      <vt:lpstr>游ゴシック</vt:lpstr>
      <vt:lpstr>Arial</vt:lpstr>
      <vt:lpstr>Calibri</vt:lpstr>
      <vt:lpstr>Calibri Light</vt:lpstr>
      <vt:lpstr>Courier New</vt:lpstr>
      <vt:lpstr>Franklin Gothic Medium</vt:lpstr>
      <vt:lpstr>Geometr415 Lt BT</vt:lpstr>
      <vt:lpstr>Geometr415 Md BT</vt:lpstr>
      <vt:lpstr>Open Sans Light</vt:lpstr>
      <vt:lpstr>Wingdings</vt:lpstr>
      <vt:lpstr>Office Theme</vt:lpstr>
      <vt:lpstr>PowerPoint Presentation</vt:lpstr>
      <vt:lpstr>PowerPoint Presentation</vt:lpstr>
      <vt:lpstr>The Study of Temperaments Started Out Simply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Promoter Stressors</vt:lpstr>
      <vt:lpstr>PowerPoint Presentation</vt:lpstr>
      <vt:lpstr>PowerPoint Presentation</vt:lpstr>
      <vt:lpstr>PowerPoint Presentation</vt:lpstr>
      <vt:lpstr>     Planner Stressors</vt:lpstr>
      <vt:lpstr>PowerPoint Presentation</vt:lpstr>
      <vt:lpstr>PowerPoint Presentation</vt:lpstr>
      <vt:lpstr>PowerPoint Presentation</vt:lpstr>
      <vt:lpstr>Ponderer Stressors</vt:lpstr>
      <vt:lpstr>PowerPoint Presentation</vt:lpstr>
      <vt:lpstr>PowerPoint Presentation</vt:lpstr>
      <vt:lpstr>PowerPoint Presentation</vt:lpstr>
      <vt:lpstr>Performer Stressors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Extrovert Stressors</vt:lpstr>
      <vt:lpstr> </vt:lpstr>
      <vt:lpstr>Introvert Stressors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Spears</dc:creator>
  <cp:lastModifiedBy>Tracy Spears</cp:lastModifiedBy>
  <cp:revision>79</cp:revision>
  <dcterms:created xsi:type="dcterms:W3CDTF">2019-03-30T21:20:43Z</dcterms:created>
  <dcterms:modified xsi:type="dcterms:W3CDTF">2019-12-04T22:34:40Z</dcterms:modified>
</cp:coreProperties>
</file>