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313" r:id="rId4"/>
    <p:sldId id="258" r:id="rId5"/>
    <p:sldId id="314" r:id="rId6"/>
    <p:sldId id="265" r:id="rId7"/>
    <p:sldId id="315" r:id="rId8"/>
    <p:sldId id="260" r:id="rId9"/>
    <p:sldId id="266" r:id="rId10"/>
    <p:sldId id="311" r:id="rId11"/>
    <p:sldId id="267" r:id="rId12"/>
    <p:sldId id="312" r:id="rId13"/>
    <p:sldId id="262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venir" panose="02000503020000020003" pitchFamily="2" charset="0"/>
      <p:regular r:id="rId20"/>
      <p:italic r:id="rId21"/>
    </p:embeddedFont>
    <p:embeddedFont>
      <p:font typeface="Avenir Bold" panose="020B0703020203020204" pitchFamily="34" charset="77"/>
      <p:regular r:id="rId22"/>
      <p:bold r:id="rId23"/>
    </p:embeddedFont>
    <p:embeddedFont>
      <p:font typeface="Avenir LT Std 1" panose="02000503020000020003" pitchFamily="2" charset="0"/>
      <p:regular r:id="rId24"/>
      <p:bold r:id="rId25"/>
      <p:italic r:id="rId26"/>
      <p:boldItalic r:id="rId27"/>
    </p:embeddedFont>
    <p:embeddedFont>
      <p:font typeface="Avenir LT Std 2" panose="02000503020000020003" pitchFamily="2" charset="0"/>
      <p:regular r:id="rId28"/>
      <p:bold r:id="rId29"/>
      <p:italic r:id="rId30"/>
      <p:boldItalic r:id="rId31"/>
    </p:embeddedFont>
    <p:embeddedFont>
      <p:font typeface="Avenir Medium" panose="02000503020000020003" pitchFamily="2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74" autoAdjust="0"/>
    <p:restoredTop sz="94615" autoAdjust="0"/>
  </p:normalViewPr>
  <p:slideViewPr>
    <p:cSldViewPr>
      <p:cViewPr varScale="1">
        <p:scale>
          <a:sx n="78" d="100"/>
          <a:sy n="78" d="100"/>
        </p:scale>
        <p:origin x="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957" y="0"/>
            <a:ext cx="8070043" cy="8684260"/>
            <a:chOff x="0" y="0"/>
            <a:chExt cx="2125443" cy="22872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5443" cy="2287213"/>
            </a:xfrm>
            <a:custGeom>
              <a:avLst/>
              <a:gdLst/>
              <a:ahLst/>
              <a:cxnLst/>
              <a:rect l="l" t="t" r="r" b="b"/>
              <a:pathLst>
                <a:path w="2125443" h="2287213">
                  <a:moveTo>
                    <a:pt x="0" y="0"/>
                  </a:moveTo>
                  <a:lnTo>
                    <a:pt x="2125443" y="0"/>
                  </a:lnTo>
                  <a:lnTo>
                    <a:pt x="2125443" y="2287213"/>
                  </a:lnTo>
                  <a:lnTo>
                    <a:pt x="0" y="2287213"/>
                  </a:lnTo>
                  <a:close/>
                </a:path>
              </a:pathLst>
            </a:custGeom>
            <a:solidFill>
              <a:srgbClr val="272C6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25443" cy="2325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989" y="8684260"/>
            <a:ext cx="19367735" cy="2916117"/>
            <a:chOff x="0" y="0"/>
            <a:chExt cx="5100967" cy="7680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00967" cy="768031"/>
            </a:xfrm>
            <a:custGeom>
              <a:avLst/>
              <a:gdLst/>
              <a:ahLst/>
              <a:cxnLst/>
              <a:rect l="l" t="t" r="r" b="b"/>
              <a:pathLst>
                <a:path w="5100967" h="768031">
                  <a:moveTo>
                    <a:pt x="0" y="0"/>
                  </a:moveTo>
                  <a:lnTo>
                    <a:pt x="5100967" y="0"/>
                  </a:lnTo>
                  <a:lnTo>
                    <a:pt x="5100967" y="768031"/>
                  </a:lnTo>
                  <a:lnTo>
                    <a:pt x="0" y="768031"/>
                  </a:lnTo>
                  <a:close/>
                </a:path>
              </a:pathLst>
            </a:custGeom>
            <a:solidFill>
              <a:srgbClr val="FF7C2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100967" cy="806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361650" y="-836172"/>
            <a:ext cx="5979672" cy="5979672"/>
          </a:xfrm>
          <a:custGeom>
            <a:avLst/>
            <a:gdLst/>
            <a:ahLst/>
            <a:cxnLst/>
            <a:rect l="l" t="t" r="r" b="b"/>
            <a:pathLst>
              <a:path w="5979672" h="5979672">
                <a:moveTo>
                  <a:pt x="0" y="0"/>
                </a:moveTo>
                <a:lnTo>
                  <a:pt x="5979672" y="0"/>
                </a:lnTo>
                <a:lnTo>
                  <a:pt x="5979672" y="5979672"/>
                </a:lnTo>
                <a:lnTo>
                  <a:pt x="0" y="59796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9" name="Group 9"/>
          <p:cNvGrpSpPr/>
          <p:nvPr/>
        </p:nvGrpSpPr>
        <p:grpSpPr>
          <a:xfrm>
            <a:off x="11032286" y="1121437"/>
            <a:ext cx="6441385" cy="643737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3227135"/>
            <a:ext cx="7581900" cy="3707273"/>
            <a:chOff x="0" y="-104775"/>
            <a:chExt cx="9438481" cy="494303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04775"/>
              <a:ext cx="9438481" cy="3623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099"/>
                </a:lnSpc>
              </a:pPr>
              <a:r>
                <a:rPr lang="en-US" sz="6600" dirty="0">
                  <a:solidFill>
                    <a:srgbClr val="272C6B"/>
                  </a:solidFill>
                  <a:latin typeface="Avenir LT Std 1"/>
                </a:rPr>
                <a:t>Concrete Carbonation Study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688966"/>
              <a:ext cx="7026375" cy="1149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5000" dirty="0">
                  <a:solidFill>
                    <a:srgbClr val="272C6B"/>
                  </a:solidFill>
                  <a:latin typeface="Avenir LT Std 2"/>
                </a:rPr>
                <a:t>Preliminary Report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D64856-8556-5BDE-1657-22DAF6171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8A22B125-A172-EB3C-9105-CC00C80D6CC7}"/>
              </a:ext>
            </a:extLst>
          </p:cNvPr>
          <p:cNvSpPr/>
          <p:nvPr/>
        </p:nvSpPr>
        <p:spPr>
          <a:xfrm>
            <a:off x="14855296" y="6671529"/>
            <a:ext cx="4618718" cy="4618718"/>
          </a:xfrm>
          <a:custGeom>
            <a:avLst/>
            <a:gdLst/>
            <a:ahLst/>
            <a:cxnLst/>
            <a:rect l="l" t="t" r="r" b="b"/>
            <a:pathLst>
              <a:path w="4618718" h="4618718">
                <a:moveTo>
                  <a:pt x="0" y="0"/>
                </a:moveTo>
                <a:lnTo>
                  <a:pt x="4618718" y="0"/>
                </a:lnTo>
                <a:lnTo>
                  <a:pt x="4618718" y="4618717"/>
                </a:lnTo>
                <a:lnTo>
                  <a:pt x="0" y="4618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A group of buckets on a pallet&#10;&#10;AI-generated content may be incorrect.">
            <a:extLst>
              <a:ext uri="{FF2B5EF4-FFF2-40B4-BE49-F238E27FC236}">
                <a16:creationId xmlns:a16="http://schemas.microsoft.com/office/drawing/2014/main" id="{2BBF111F-4B7B-24E9-DD08-7A44B2B1D8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6018169"/>
            <a:ext cx="7543800" cy="3968353"/>
          </a:xfrm>
          <a:prstGeom prst="rect">
            <a:avLst/>
          </a:prstGeom>
        </p:spPr>
      </p:pic>
      <p:pic>
        <p:nvPicPr>
          <p:cNvPr id="6" name="Picture 5" descr="A room with a wall and a pipe&#10;&#10;AI-generated content may be incorrect.">
            <a:extLst>
              <a:ext uri="{FF2B5EF4-FFF2-40B4-BE49-F238E27FC236}">
                <a16:creationId xmlns:a16="http://schemas.microsoft.com/office/drawing/2014/main" id="{B944642F-300E-AC9C-B49E-5CED43ADA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0" y="0"/>
            <a:ext cx="7482491" cy="5611868"/>
          </a:xfrm>
          <a:prstGeom prst="rect">
            <a:avLst/>
          </a:prstGeom>
        </p:spPr>
      </p:pic>
      <p:pic>
        <p:nvPicPr>
          <p:cNvPr id="9" name="Picture 8" descr="A blue garage with a concrete garage door&#10;&#10;AI-generated content may be incorrect.">
            <a:extLst>
              <a:ext uri="{FF2B5EF4-FFF2-40B4-BE49-F238E27FC236}">
                <a16:creationId xmlns:a16="http://schemas.microsoft.com/office/drawing/2014/main" id="{620323AF-278B-D6FC-067F-6A7DA59302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881" y="34857"/>
            <a:ext cx="7543800" cy="5657850"/>
          </a:xfrm>
          <a:prstGeom prst="rect">
            <a:avLst/>
          </a:prstGeom>
        </p:spPr>
      </p:pic>
      <p:pic>
        <p:nvPicPr>
          <p:cNvPr id="5" name="Picture 4" descr="A group of cylinder cylinders&#10;&#10;AI-generated content may be incorrect.">
            <a:extLst>
              <a:ext uri="{FF2B5EF4-FFF2-40B4-BE49-F238E27FC236}">
                <a16:creationId xmlns:a16="http://schemas.microsoft.com/office/drawing/2014/main" id="{8175357E-490D-2FB9-AE05-E1F2E5E1EA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0" y="5958041"/>
            <a:ext cx="5451476" cy="40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76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0FB2E7-5357-C96A-EF92-DE2046F8E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678E726-8C75-4E80-7D72-429A6A36DC34}"/>
              </a:ext>
            </a:extLst>
          </p:cNvPr>
          <p:cNvSpPr txBox="1"/>
          <p:nvPr/>
        </p:nvSpPr>
        <p:spPr>
          <a:xfrm>
            <a:off x="1028700" y="790575"/>
            <a:ext cx="11953008" cy="1034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FF7C2B"/>
                </a:solidFill>
                <a:latin typeface="Avenir LT Std 1"/>
              </a:rPr>
              <a:t>Carbonation Testing Methodology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269D9DE-5F8B-AFF4-2607-571AFD6FA089}"/>
              </a:ext>
            </a:extLst>
          </p:cNvPr>
          <p:cNvSpPr txBox="1"/>
          <p:nvPr/>
        </p:nvSpPr>
        <p:spPr>
          <a:xfrm>
            <a:off x="1028700" y="2493645"/>
            <a:ext cx="16135955" cy="61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endParaRPr lang="en-US" sz="3600" dirty="0">
              <a:solidFill>
                <a:srgbClr val="272C6B"/>
              </a:solidFill>
              <a:latin typeface="Avenir LT Std 2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EDCD259-EE7F-11CC-4C57-B6FBF4E47A28}"/>
              </a:ext>
            </a:extLst>
          </p:cNvPr>
          <p:cNvSpPr/>
          <p:nvPr/>
        </p:nvSpPr>
        <p:spPr>
          <a:xfrm>
            <a:off x="14855296" y="6671529"/>
            <a:ext cx="4618718" cy="4618718"/>
          </a:xfrm>
          <a:custGeom>
            <a:avLst/>
            <a:gdLst/>
            <a:ahLst/>
            <a:cxnLst/>
            <a:rect l="l" t="t" r="r" b="b"/>
            <a:pathLst>
              <a:path w="4618718" h="4618718">
                <a:moveTo>
                  <a:pt x="0" y="0"/>
                </a:moveTo>
                <a:lnTo>
                  <a:pt x="4618718" y="0"/>
                </a:lnTo>
                <a:lnTo>
                  <a:pt x="4618718" y="4618717"/>
                </a:lnTo>
                <a:lnTo>
                  <a:pt x="0" y="4618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3163A9-FDB2-3B81-D41E-E939D22E6EF0}"/>
              </a:ext>
            </a:extLst>
          </p:cNvPr>
          <p:cNvSpPr txBox="1"/>
          <p:nvPr/>
        </p:nvSpPr>
        <p:spPr>
          <a:xfrm>
            <a:off x="2667000" y="2044681"/>
            <a:ext cx="11953008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/>
            <a:endParaRPr lang="en-US" sz="3200" b="1" dirty="0"/>
          </a:p>
          <a:p>
            <a:pPr lvl="0" fontAlgn="base"/>
            <a:r>
              <a:rPr lang="en-US" sz="3200" b="1" dirty="0"/>
              <a:t>Measurement Age:</a:t>
            </a:r>
            <a:r>
              <a:rPr lang="en-US" sz="3200" dirty="0"/>
              <a:t> Approximately 1 year.</a:t>
            </a:r>
            <a:br>
              <a:rPr lang="en-US" sz="3200" dirty="0"/>
            </a:br>
            <a:endParaRPr lang="en-US" sz="3200" dirty="0"/>
          </a:p>
          <a:p>
            <a:pPr lvl="0" fontAlgn="base"/>
            <a:r>
              <a:rPr lang="en-US" sz="3200" b="1" dirty="0"/>
              <a:t>Procedure:</a:t>
            </a:r>
            <a:endParaRPr lang="en-US" sz="3200" dirty="0"/>
          </a:p>
          <a:p>
            <a:pPr lvl="0" fontAlgn="base"/>
            <a:r>
              <a:rPr lang="en-US" sz="3200" dirty="0"/>
              <a:t>Specimens were sawed and then fractured longitudinally.</a:t>
            </a:r>
            <a:br>
              <a:rPr lang="en-US" sz="3200" dirty="0"/>
            </a:br>
            <a:endParaRPr lang="en-US" sz="3200" dirty="0"/>
          </a:p>
          <a:p>
            <a:pPr lvl="0" fontAlgn="base"/>
            <a:r>
              <a:rPr lang="en-US" sz="3200" b="1" dirty="0"/>
              <a:t>1% phenolphthalein solution</a:t>
            </a:r>
            <a:r>
              <a:rPr lang="en-US" sz="3200" dirty="0"/>
              <a:t> was applied to the fractured surface.</a:t>
            </a:r>
            <a:br>
              <a:rPr lang="en-US" sz="3200" dirty="0"/>
            </a:br>
            <a:endParaRPr lang="en-US" sz="3200" dirty="0"/>
          </a:p>
          <a:p>
            <a:pPr lvl="0" fontAlgn="base"/>
            <a:r>
              <a:rPr lang="en-US" sz="3200" dirty="0"/>
              <a:t>The portion that turned </a:t>
            </a:r>
            <a:r>
              <a:rPr lang="en-US" sz="3200" b="1" dirty="0"/>
              <a:t>dark pink/purple</a:t>
            </a:r>
            <a:r>
              <a:rPr lang="en-US" sz="3200" dirty="0"/>
              <a:t> was considered </a:t>
            </a:r>
            <a:r>
              <a:rPr lang="en-US" sz="3200" b="1" dirty="0"/>
              <a:t>non-carbonated</a:t>
            </a:r>
            <a:r>
              <a:rPr lang="en-US" sz="3200" dirty="0"/>
              <a:t>.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The depth of carbonation was measured from the finished surface down to the non-carbonated concrete.</a:t>
            </a:r>
            <a:br>
              <a:rPr lang="en-US" sz="3200" dirty="0"/>
            </a:br>
            <a:br>
              <a:rPr lang="en-US" sz="3200" dirty="0"/>
            </a:br>
            <a:r>
              <a:rPr lang="en-US" sz="3200" b="1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098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071A4-688D-71A0-0E1C-3092203711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5108"/>
            <a:ext cx="7501468" cy="5626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09702-E6D6-E9DC-8E1C-7658677274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64162" y="582805"/>
            <a:ext cx="5626101" cy="4219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B93EB-C0C3-BC62-02B3-AF71DB5B2C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14787" y="582807"/>
            <a:ext cx="5626097" cy="4219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EDBED6-1E24-476A-9065-B6539610F5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350573" y="582807"/>
            <a:ext cx="5626098" cy="4219574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DCF1C06D-46C7-59EF-0442-8FE6DE23FFEE}"/>
              </a:ext>
            </a:extLst>
          </p:cNvPr>
          <p:cNvSpPr txBox="1"/>
          <p:nvPr/>
        </p:nvSpPr>
        <p:spPr>
          <a:xfrm>
            <a:off x="5486400" y="6972300"/>
            <a:ext cx="11953008" cy="1034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FF7C2B"/>
                </a:solidFill>
                <a:latin typeface="Avenir LT Std 1"/>
              </a:rPr>
              <a:t>Sample Preparation</a:t>
            </a:r>
          </a:p>
        </p:txBody>
      </p:sp>
    </p:spTree>
    <p:extLst>
      <p:ext uri="{BB962C8B-B14F-4D97-AF65-F5344CB8AC3E}">
        <p14:creationId xmlns:p14="http://schemas.microsoft.com/office/powerpoint/2010/main" val="3165841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C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46445" y="-274594"/>
            <a:ext cx="9144000" cy="11074515"/>
            <a:chOff x="0" y="0"/>
            <a:chExt cx="2408296" cy="291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916745"/>
            </a:xfrm>
            <a:custGeom>
              <a:avLst/>
              <a:gdLst/>
              <a:ahLst/>
              <a:cxnLst/>
              <a:rect l="l" t="t" r="r" b="b"/>
              <a:pathLst>
                <a:path w="2408296" h="2916745">
                  <a:moveTo>
                    <a:pt x="0" y="0"/>
                  </a:moveTo>
                  <a:lnTo>
                    <a:pt x="2408296" y="0"/>
                  </a:lnTo>
                  <a:lnTo>
                    <a:pt x="2408296" y="2916745"/>
                  </a:lnTo>
                  <a:lnTo>
                    <a:pt x="0" y="2916745"/>
                  </a:lnTo>
                  <a:close/>
                </a:path>
              </a:pathLst>
            </a:custGeom>
            <a:solidFill>
              <a:srgbClr val="9597B4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954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8679890"/>
            <a:ext cx="1607110" cy="1607110"/>
          </a:xfrm>
          <a:custGeom>
            <a:avLst/>
            <a:gdLst/>
            <a:ahLst/>
            <a:cxnLst/>
            <a:rect l="l" t="t" r="r" b="b"/>
            <a:pathLst>
              <a:path w="1607110" h="1607110">
                <a:moveTo>
                  <a:pt x="0" y="0"/>
                </a:moveTo>
                <a:lnTo>
                  <a:pt x="1607110" y="0"/>
                </a:lnTo>
                <a:lnTo>
                  <a:pt x="1607110" y="1607110"/>
                </a:lnTo>
                <a:lnTo>
                  <a:pt x="0" y="1607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19200" y="1557707"/>
            <a:ext cx="7210795" cy="886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fontAlgn="base"/>
            <a:r>
              <a:rPr lang="en-US" sz="3600" b="1" dirty="0">
                <a:solidFill>
                  <a:schemeClr val="bg1"/>
                </a:solidFill>
              </a:rPr>
              <a:t>3 Reading Protocols Implemented (Resulted in similar averages, max range 0.5 mm):</a:t>
            </a:r>
            <a:endParaRPr lang="en-US" sz="3600" dirty="0">
              <a:solidFill>
                <a:schemeClr val="bg1"/>
              </a:solidFill>
            </a:endParaRPr>
          </a:p>
          <a:p>
            <a:pPr lvl="0" fontAlgn="base"/>
            <a:endParaRPr lang="en-US" sz="3600" dirty="0">
              <a:solidFill>
                <a:schemeClr val="bg1"/>
              </a:solidFill>
            </a:endParaRPr>
          </a:p>
          <a:p>
            <a:pPr lvl="0" fontAlgn="base"/>
            <a:r>
              <a:rPr lang="en-US" sz="3600" dirty="0">
                <a:solidFill>
                  <a:schemeClr val="bg1"/>
                </a:solidFill>
              </a:rPr>
              <a:t>Method 1: Average of up to 5 readings at predetermined locations. (blue)</a:t>
            </a: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pPr lvl="0" fontAlgn="base"/>
            <a:r>
              <a:rPr lang="en-US" sz="3600" dirty="0">
                <a:solidFill>
                  <a:schemeClr val="bg1"/>
                </a:solidFill>
              </a:rPr>
              <a:t>Method 2: Average of the maximum and minimum carbonation values. (White)</a:t>
            </a: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Method 3: A visually estimated "typical" value.  (Yellow)</a:t>
            </a:r>
            <a:br>
              <a:rPr lang="en-US" sz="3600" dirty="0"/>
            </a:br>
            <a:endParaRPr lang="en-US" sz="3600" dirty="0">
              <a:solidFill>
                <a:srgbClr val="FFFFFF"/>
              </a:solidFill>
              <a:latin typeface="Avenir LT Std 2"/>
            </a:endParaRPr>
          </a:p>
        </p:txBody>
      </p:sp>
      <p:pic>
        <p:nvPicPr>
          <p:cNvPr id="13" name="Picture 12" descr="A close-up of a piece of cement&#10;&#10;AI-generated content may be incorrect.">
            <a:extLst>
              <a:ext uri="{FF2B5EF4-FFF2-40B4-BE49-F238E27FC236}">
                <a16:creationId xmlns:a16="http://schemas.microsoft.com/office/drawing/2014/main" id="{01EBA297-F9BD-E643-3520-45684C208C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596" y="-2707310"/>
            <a:ext cx="9175849" cy="6881887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A37B0B2E-04CA-120B-2AB1-342220751108}"/>
              </a:ext>
            </a:extLst>
          </p:cNvPr>
          <p:cNvSpPr txBox="1"/>
          <p:nvPr/>
        </p:nvSpPr>
        <p:spPr>
          <a:xfrm>
            <a:off x="533400" y="216441"/>
            <a:ext cx="8077200" cy="1034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FF7C2B"/>
                </a:solidFill>
                <a:latin typeface="Avenir LT Std 1"/>
              </a:rPr>
              <a:t> Methodology</a:t>
            </a:r>
          </a:p>
        </p:txBody>
      </p:sp>
      <p:pic>
        <p:nvPicPr>
          <p:cNvPr id="6" name="Picture 5" descr="A ruler next to a piece of concrete&#10;&#10;AI-generated content may be incorrect.">
            <a:extLst>
              <a:ext uri="{FF2B5EF4-FFF2-40B4-BE49-F238E27FC236}">
                <a16:creationId xmlns:a16="http://schemas.microsoft.com/office/drawing/2014/main" id="{7589930C-FA4A-401E-9789-DE47A1513C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41159" y="2356462"/>
            <a:ext cx="6954572" cy="91758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2DAB4D-FDF9-AEB2-A1D6-769F67E42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154531A-A4C0-E1A3-8970-74341DF3838A}"/>
              </a:ext>
            </a:extLst>
          </p:cNvPr>
          <p:cNvSpPr txBox="1"/>
          <p:nvPr/>
        </p:nvSpPr>
        <p:spPr>
          <a:xfrm>
            <a:off x="1028700" y="790575"/>
            <a:ext cx="14401800" cy="1034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FF7C2B"/>
                </a:solidFill>
                <a:latin typeface="Avenir LT Std 1"/>
              </a:rPr>
              <a:t>Year One Observations: General Trends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2452B33-58E8-0C03-D3D4-2F33DA351AAC}"/>
              </a:ext>
            </a:extLst>
          </p:cNvPr>
          <p:cNvSpPr txBox="1"/>
          <p:nvPr/>
        </p:nvSpPr>
        <p:spPr>
          <a:xfrm>
            <a:off x="1028700" y="2493645"/>
            <a:ext cx="16135955" cy="61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endParaRPr lang="en-US" sz="3600" dirty="0">
              <a:solidFill>
                <a:srgbClr val="272C6B"/>
              </a:solidFill>
              <a:latin typeface="Avenir LT Std 2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E2BA289-9C51-1E3E-8581-4058EAD78183}"/>
              </a:ext>
            </a:extLst>
          </p:cNvPr>
          <p:cNvSpPr/>
          <p:nvPr/>
        </p:nvSpPr>
        <p:spPr>
          <a:xfrm>
            <a:off x="14855296" y="6671529"/>
            <a:ext cx="4618718" cy="4618718"/>
          </a:xfrm>
          <a:custGeom>
            <a:avLst/>
            <a:gdLst/>
            <a:ahLst/>
            <a:cxnLst/>
            <a:rect l="l" t="t" r="r" b="b"/>
            <a:pathLst>
              <a:path w="4618718" h="4618718">
                <a:moveTo>
                  <a:pt x="0" y="0"/>
                </a:moveTo>
                <a:lnTo>
                  <a:pt x="4618718" y="0"/>
                </a:lnTo>
                <a:lnTo>
                  <a:pt x="4618718" y="4618717"/>
                </a:lnTo>
                <a:lnTo>
                  <a:pt x="0" y="4618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065FE-6D20-0ACA-C35D-1D388878D20F}"/>
              </a:ext>
            </a:extLst>
          </p:cNvPr>
          <p:cNvSpPr txBox="1"/>
          <p:nvPr/>
        </p:nvSpPr>
        <p:spPr>
          <a:xfrm>
            <a:off x="1447800" y="2044681"/>
            <a:ext cx="14401800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/>
            <a:endParaRPr lang="en-US" sz="3200" b="1" dirty="0"/>
          </a:p>
          <a:p>
            <a:pPr lvl="0" fontAlgn="base"/>
            <a:r>
              <a:rPr lang="en-US" sz="3200" b="1" dirty="0"/>
              <a:t>Dry vs. Wet:</a:t>
            </a:r>
            <a:r>
              <a:rPr lang="en-US" sz="3200" dirty="0"/>
              <a:t> Carbonation depths were larger for </a:t>
            </a:r>
            <a:r>
              <a:rPr lang="en-US" sz="3200" b="1" dirty="0"/>
              <a:t>Interior</a:t>
            </a:r>
            <a:r>
              <a:rPr lang="en-US" sz="3200" dirty="0"/>
              <a:t> concrete flatwork (dry conditions) than for </a:t>
            </a:r>
            <a:r>
              <a:rPr lang="en-US" sz="3200" b="1" dirty="0"/>
              <a:t>Exterior</a:t>
            </a:r>
            <a:r>
              <a:rPr lang="en-US" sz="3200" dirty="0"/>
              <a:t> concrete flatwork (exposed to water/rain).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  <a:p>
            <a:pPr lvl="0" fontAlgn="base"/>
            <a:r>
              <a:rPr lang="en-US" sz="3200" b="1" dirty="0"/>
              <a:t>SCM Impact:</a:t>
            </a:r>
            <a:r>
              <a:rPr lang="en-US" sz="3200" dirty="0"/>
              <a:t> Measured carbonation depths were generally larger for the </a:t>
            </a:r>
            <a:r>
              <a:rPr lang="en-US" sz="3200" b="1" dirty="0"/>
              <a:t>LEC mix</a:t>
            </a:r>
            <a:r>
              <a:rPr lang="en-US" sz="3200" dirty="0"/>
              <a:t> (higher SCM) than the SC mix, as predicted.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  <a:p>
            <a:pPr lvl="0" fontAlgn="base"/>
            <a:r>
              <a:rPr lang="en-US" sz="3200" b="1" dirty="0"/>
              <a:t>Vertical vs. Horizontal:</a:t>
            </a:r>
            <a:r>
              <a:rPr lang="en-US" sz="3200" dirty="0"/>
              <a:t> Vertical wall sections exhibited a </a:t>
            </a:r>
            <a:r>
              <a:rPr lang="en-US" sz="3200" b="1" dirty="0"/>
              <a:t>higher</a:t>
            </a:r>
            <a:r>
              <a:rPr lang="en-US" sz="3200" dirty="0"/>
              <a:t> carbonation rate than comparable horizontal flatwork using the same mix, despite theoretical models not differentiating between them.</a:t>
            </a:r>
          </a:p>
          <a:p>
            <a:r>
              <a:rPr lang="en-US" sz="3200" i="1" dirty="0"/>
              <a:t>	</a:t>
            </a:r>
          </a:p>
          <a:p>
            <a:r>
              <a:rPr lang="en-US" sz="3200" i="1" dirty="0"/>
              <a:t>	Possible Reason:</a:t>
            </a:r>
            <a:r>
              <a:rPr lang="en-US" sz="3200" dirty="0"/>
              <a:t> Differences in the degree of saturation and the amount of time 	the surfaces are dry due to orientation and exposure. </a:t>
            </a:r>
            <a:br>
              <a:rPr lang="en-US" sz="3200" dirty="0"/>
            </a:br>
            <a:br>
              <a:rPr lang="en-US" sz="3200" dirty="0"/>
            </a:br>
            <a:r>
              <a:rPr lang="en-US" sz="3200" b="1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8581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97C81-F079-175F-A174-E27B011AE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2D3E7790-4D25-C205-64B6-DBE1C5EA2BAF}"/>
              </a:ext>
            </a:extLst>
          </p:cNvPr>
          <p:cNvSpPr txBox="1"/>
          <p:nvPr/>
        </p:nvSpPr>
        <p:spPr>
          <a:xfrm>
            <a:off x="1028700" y="790575"/>
            <a:ext cx="14401800" cy="1034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FF7C2B"/>
                </a:solidFill>
                <a:latin typeface="Avenir LT Std 1"/>
              </a:rPr>
              <a:t>Year One Observations: Sealer Impact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6F93D20-864A-B201-23E5-9928AA929E4C}"/>
              </a:ext>
            </a:extLst>
          </p:cNvPr>
          <p:cNvSpPr txBox="1"/>
          <p:nvPr/>
        </p:nvSpPr>
        <p:spPr>
          <a:xfrm>
            <a:off x="1028700" y="2493645"/>
            <a:ext cx="16135955" cy="61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endParaRPr lang="en-US" sz="3600" dirty="0">
              <a:solidFill>
                <a:srgbClr val="272C6B"/>
              </a:solidFill>
              <a:latin typeface="Avenir LT Std 2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72AC61C-0D53-164E-3574-7F4AC64BB7B3}"/>
              </a:ext>
            </a:extLst>
          </p:cNvPr>
          <p:cNvSpPr/>
          <p:nvPr/>
        </p:nvSpPr>
        <p:spPr>
          <a:xfrm>
            <a:off x="14855296" y="6671529"/>
            <a:ext cx="4618718" cy="4618718"/>
          </a:xfrm>
          <a:custGeom>
            <a:avLst/>
            <a:gdLst/>
            <a:ahLst/>
            <a:cxnLst/>
            <a:rect l="l" t="t" r="r" b="b"/>
            <a:pathLst>
              <a:path w="4618718" h="4618718">
                <a:moveTo>
                  <a:pt x="0" y="0"/>
                </a:moveTo>
                <a:lnTo>
                  <a:pt x="4618718" y="0"/>
                </a:lnTo>
                <a:lnTo>
                  <a:pt x="4618718" y="4618717"/>
                </a:lnTo>
                <a:lnTo>
                  <a:pt x="0" y="4618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A1D20D-F16F-7C0C-F73E-6E6AAF1D27C3}"/>
              </a:ext>
            </a:extLst>
          </p:cNvPr>
          <p:cNvSpPr txBox="1"/>
          <p:nvPr/>
        </p:nvSpPr>
        <p:spPr>
          <a:xfrm>
            <a:off x="1447800" y="2044681"/>
            <a:ext cx="14401800" cy="994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/>
            <a:r>
              <a:rPr lang="en-US" sz="3200" b="1" dirty="0"/>
              <a:t>Acrylic Sealer (AS):</a:t>
            </a:r>
            <a:endParaRPr lang="en-US" sz="3200" dirty="0"/>
          </a:p>
          <a:p>
            <a:pPr lvl="0" fontAlgn="base"/>
            <a:r>
              <a:rPr lang="en-US" sz="3200" dirty="0"/>
              <a:t>The acrylic sealer</a:t>
            </a:r>
            <a:br>
              <a:rPr lang="en-US" sz="3200" dirty="0"/>
            </a:br>
            <a:r>
              <a:rPr lang="en-US" sz="3200" b="1" dirty="0"/>
              <a:t>slowed carbonation considerably</a:t>
            </a:r>
            <a:r>
              <a:rPr lang="en-US" sz="3200" dirty="0"/>
              <a:t> in all cases.</a:t>
            </a:r>
            <a:br>
              <a:rPr lang="en-US" sz="3200" dirty="0"/>
            </a:br>
            <a:endParaRPr lang="en-US" sz="3200" dirty="0"/>
          </a:p>
          <a:p>
            <a:pPr lvl="0" fontAlgn="base"/>
            <a:r>
              <a:rPr lang="en-US" sz="3200" dirty="0"/>
              <a:t>	One-year carbonation depths for AS-sealed concrete were</a:t>
            </a:r>
            <a:br>
              <a:rPr lang="en-US" sz="3200" dirty="0"/>
            </a:br>
            <a:r>
              <a:rPr lang="en-US" sz="3200" dirty="0"/>
              <a:t>	</a:t>
            </a:r>
            <a:r>
              <a:rPr lang="en-US" sz="3200" b="1" dirty="0"/>
              <a:t>almost negligible</a:t>
            </a:r>
            <a:r>
              <a:rPr lang="en-US" sz="3200" dirty="0"/>
              <a:t>.</a:t>
            </a:r>
            <a:br>
              <a:rPr lang="en-US" sz="3200" dirty="0"/>
            </a:br>
            <a:endParaRPr lang="en-US" sz="3200" dirty="0"/>
          </a:p>
          <a:p>
            <a:pPr lvl="0" fontAlgn="base"/>
            <a:r>
              <a:rPr lang="en-US" sz="3200" b="1" dirty="0"/>
              <a:t>Penetrating Sealer (PS):</a:t>
            </a:r>
            <a:endParaRPr lang="en-US" sz="3200" dirty="0"/>
          </a:p>
          <a:p>
            <a:pPr lvl="0" fontAlgn="base"/>
            <a:r>
              <a:rPr lang="en-US" sz="3200" dirty="0"/>
              <a:t>The penetrating sealer</a:t>
            </a:r>
            <a:br>
              <a:rPr lang="en-US" sz="3200" dirty="0"/>
            </a:br>
            <a:r>
              <a:rPr lang="en-US" sz="3200" b="1" dirty="0"/>
              <a:t>did not appear to slow</a:t>
            </a:r>
            <a:r>
              <a:rPr lang="en-US" sz="3200" dirty="0"/>
              <a:t> the observed carbonation rate.</a:t>
            </a:r>
            <a:br>
              <a:rPr lang="en-US" sz="3200" dirty="0"/>
            </a:br>
            <a:endParaRPr lang="en-US" sz="3200" dirty="0"/>
          </a:p>
          <a:p>
            <a:pPr lvl="0" fontAlgn="base"/>
            <a:r>
              <a:rPr lang="en-US" sz="3200" dirty="0"/>
              <a:t>	Resulted in </a:t>
            </a:r>
            <a:r>
              <a:rPr lang="en-US" sz="3200" b="1" dirty="0"/>
              <a:t>higher</a:t>
            </a:r>
            <a:r>
              <a:rPr lang="en-US" sz="3200" dirty="0"/>
              <a:t> carbonation depths compared to the unsealed flatwork.</a:t>
            </a:r>
            <a:br>
              <a:rPr lang="en-US" sz="3200" dirty="0"/>
            </a:br>
            <a:endParaRPr lang="en-US" sz="3200" dirty="0"/>
          </a:p>
          <a:p>
            <a:r>
              <a:rPr lang="en-US" sz="3200" i="1" dirty="0"/>
              <a:t>	Possible Test Skew:</a:t>
            </a:r>
            <a:r>
              <a:rPr lang="en-US" sz="3200" dirty="0"/>
              <a:t> The hydrophobic nature or chemical makeup of the sealer 	might prevent the phenolphthalein solution from penetrating, thus inhibiting 	the color change and leading to higher than actual measured depths</a:t>
            </a:r>
            <a:r>
              <a:rPr lang="en-US" dirty="0"/>
              <a:t>.</a:t>
            </a:r>
            <a:r>
              <a:rPr lang="en-US" sz="3200" dirty="0"/>
              <a:t> </a:t>
            </a:r>
            <a:r>
              <a:rPr lang="en-US" sz="3200" b="1" dirty="0"/>
              <a:t> 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b="1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94403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CBEC80-0889-7D38-CE63-7DAA2066D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12F4C8D-365F-45E8-6ECD-DAB722AA2AF5}"/>
              </a:ext>
            </a:extLst>
          </p:cNvPr>
          <p:cNvSpPr txBox="1"/>
          <p:nvPr/>
        </p:nvSpPr>
        <p:spPr>
          <a:xfrm>
            <a:off x="1028700" y="790575"/>
            <a:ext cx="16230600" cy="1034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FF7C2B"/>
                </a:solidFill>
                <a:latin typeface="Avenir LT Std 1"/>
              </a:rPr>
              <a:t>Year One Observations: Predicted vs Measured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A22086C-50E0-F674-7E29-EE3402C36E37}"/>
              </a:ext>
            </a:extLst>
          </p:cNvPr>
          <p:cNvSpPr txBox="1"/>
          <p:nvPr/>
        </p:nvSpPr>
        <p:spPr>
          <a:xfrm>
            <a:off x="1028700" y="2493645"/>
            <a:ext cx="16135955" cy="61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endParaRPr lang="en-US" sz="3600" dirty="0">
              <a:solidFill>
                <a:srgbClr val="272C6B"/>
              </a:solidFill>
              <a:latin typeface="Avenir LT Std 2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A993245-52A8-2CBE-480B-C1CAFD517787}"/>
              </a:ext>
            </a:extLst>
          </p:cNvPr>
          <p:cNvSpPr/>
          <p:nvPr/>
        </p:nvSpPr>
        <p:spPr>
          <a:xfrm>
            <a:off x="14855296" y="6671529"/>
            <a:ext cx="4618718" cy="4618718"/>
          </a:xfrm>
          <a:custGeom>
            <a:avLst/>
            <a:gdLst/>
            <a:ahLst/>
            <a:cxnLst/>
            <a:rect l="l" t="t" r="r" b="b"/>
            <a:pathLst>
              <a:path w="4618718" h="4618718">
                <a:moveTo>
                  <a:pt x="0" y="0"/>
                </a:moveTo>
                <a:lnTo>
                  <a:pt x="4618718" y="0"/>
                </a:lnTo>
                <a:lnTo>
                  <a:pt x="4618718" y="4618717"/>
                </a:lnTo>
                <a:lnTo>
                  <a:pt x="0" y="4618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1D9DC-822D-3DF2-C642-E0646DF145FF}"/>
              </a:ext>
            </a:extLst>
          </p:cNvPr>
          <p:cNvSpPr txBox="1"/>
          <p:nvPr/>
        </p:nvSpPr>
        <p:spPr>
          <a:xfrm>
            <a:off x="1447800" y="2044681"/>
            <a:ext cx="14401800" cy="9448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/>
            <a:r>
              <a:rPr lang="en-US" sz="3200" b="1" dirty="0"/>
              <a:t>General Comparison:</a:t>
            </a:r>
            <a:r>
              <a:rPr lang="en-US" sz="3200" dirty="0"/>
              <a:t> There was no universal trend observed; some predictions were higher, some lower, and some were nearly identical to measured depths.</a:t>
            </a:r>
            <a:br>
              <a:rPr lang="en-US" sz="3200" dirty="0"/>
            </a:br>
            <a:endParaRPr lang="en-US" sz="3200" dirty="0"/>
          </a:p>
          <a:p>
            <a:pPr lvl="0" fontAlgn="base"/>
            <a:r>
              <a:rPr lang="en-US" sz="3200" b="1" dirty="0"/>
              <a:t>Wall Sections:</a:t>
            </a:r>
            <a:r>
              <a:rPr lang="en-US" sz="3200" dirty="0"/>
              <a:t> Measured carbonation depths for wall sections </a:t>
            </a:r>
            <a:r>
              <a:rPr lang="en-US" sz="3200" b="1" dirty="0"/>
              <a:t>exposed to rain (EW-ER)</a:t>
            </a:r>
            <a:r>
              <a:rPr lang="en-US" sz="3200" dirty="0"/>
              <a:t> were more comparable to the higher predicted values for exterior concrete </a:t>
            </a:r>
            <a:r>
              <a:rPr lang="en-US" sz="3200" b="1" dirty="0"/>
              <a:t>protected from rain (EW-PR)</a:t>
            </a:r>
            <a:r>
              <a:rPr lang="en-US" sz="3200" dirty="0"/>
              <a:t>.</a:t>
            </a:r>
          </a:p>
          <a:p>
            <a:pPr lvl="0" fontAlgn="base"/>
            <a:endParaRPr lang="en-US" sz="3200" dirty="0"/>
          </a:p>
          <a:p>
            <a:pPr lvl="0" fontAlgn="base"/>
            <a:r>
              <a:rPr lang="en-US" sz="3200" i="1" dirty="0"/>
              <a:t>	Example: SC Mix</a:t>
            </a:r>
            <a:endParaRPr lang="en-US" sz="3200" dirty="0"/>
          </a:p>
          <a:p>
            <a:pPr lvl="0" fontAlgn="base"/>
            <a:r>
              <a:rPr lang="en-US" sz="3200" b="1" dirty="0"/>
              <a:t>	Predicted (EW-ER):</a:t>
            </a:r>
            <a:r>
              <a:rPr lang="en-US" sz="3200" dirty="0"/>
              <a:t> 1.7 mm</a:t>
            </a:r>
          </a:p>
          <a:p>
            <a:pPr lvl="0" fontAlgn="base"/>
            <a:r>
              <a:rPr lang="en-US" sz="3200" b="1" dirty="0"/>
              <a:t>	Measured (EW-ER):</a:t>
            </a:r>
            <a:r>
              <a:rPr lang="en-US" sz="3200" dirty="0"/>
              <a:t> 4.2 mm</a:t>
            </a:r>
            <a:br>
              <a:rPr lang="en-US" sz="3200" dirty="0"/>
            </a:br>
            <a:r>
              <a:rPr lang="en-US" sz="3200" dirty="0"/>
              <a:t>	</a:t>
            </a:r>
            <a:r>
              <a:rPr lang="en-US" sz="3200" b="1" dirty="0"/>
              <a:t>Predicted (EW-PR):</a:t>
            </a:r>
            <a:r>
              <a:rPr lang="en-US" sz="3200" dirty="0"/>
              <a:t> 4.6 mm</a:t>
            </a:r>
            <a:br>
              <a:rPr lang="en-US" sz="3200" dirty="0"/>
            </a:br>
            <a:endParaRPr lang="en-US" sz="3200" dirty="0"/>
          </a:p>
          <a:p>
            <a:r>
              <a:rPr lang="en-US" sz="3200" i="1" dirty="0"/>
              <a:t>	Potential Cause:</a:t>
            </a:r>
            <a:r>
              <a:rPr lang="en-US" sz="3200" dirty="0"/>
              <a:t> The vertical orientation and slight roof overhang may be 	reducing the impact of rain, causing the element to behave more like it’s 	protected from rain. 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b="1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119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3744B-4E43-26DD-7EB7-BE0E5496D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5DAC77C-06CC-D25F-0D36-FDFF0BC4772C}"/>
              </a:ext>
            </a:extLst>
          </p:cNvPr>
          <p:cNvSpPr txBox="1"/>
          <p:nvPr/>
        </p:nvSpPr>
        <p:spPr>
          <a:xfrm>
            <a:off x="1028700" y="790575"/>
            <a:ext cx="16230600" cy="1034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FF7C2B"/>
                </a:solidFill>
                <a:latin typeface="Avenir LT Std 1"/>
              </a:rPr>
              <a:t>FUTURE ACTIVITIES: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533B190-3097-A972-4433-E97050ED8A06}"/>
              </a:ext>
            </a:extLst>
          </p:cNvPr>
          <p:cNvSpPr txBox="1"/>
          <p:nvPr/>
        </p:nvSpPr>
        <p:spPr>
          <a:xfrm>
            <a:off x="1028700" y="2493645"/>
            <a:ext cx="16135955" cy="61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endParaRPr lang="en-US" sz="3600" dirty="0">
              <a:solidFill>
                <a:srgbClr val="272C6B"/>
              </a:solidFill>
              <a:latin typeface="Avenir LT Std 2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123F675-D570-60BF-4AF9-95F57DDCAB48}"/>
              </a:ext>
            </a:extLst>
          </p:cNvPr>
          <p:cNvSpPr/>
          <p:nvPr/>
        </p:nvSpPr>
        <p:spPr>
          <a:xfrm>
            <a:off x="14855296" y="6671529"/>
            <a:ext cx="4618718" cy="4618718"/>
          </a:xfrm>
          <a:custGeom>
            <a:avLst/>
            <a:gdLst/>
            <a:ahLst/>
            <a:cxnLst/>
            <a:rect l="l" t="t" r="r" b="b"/>
            <a:pathLst>
              <a:path w="4618718" h="4618718">
                <a:moveTo>
                  <a:pt x="0" y="0"/>
                </a:moveTo>
                <a:lnTo>
                  <a:pt x="4618718" y="0"/>
                </a:lnTo>
                <a:lnTo>
                  <a:pt x="4618718" y="4618717"/>
                </a:lnTo>
                <a:lnTo>
                  <a:pt x="0" y="4618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741D60-49E7-2138-3DDA-024C2B704A2F}"/>
              </a:ext>
            </a:extLst>
          </p:cNvPr>
          <p:cNvSpPr txBox="1"/>
          <p:nvPr/>
        </p:nvSpPr>
        <p:spPr>
          <a:xfrm>
            <a:off x="1447800" y="2044681"/>
            <a:ext cx="14401800" cy="994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/>
            <a:r>
              <a:rPr lang="en-US" sz="3200" b="1" dirty="0"/>
              <a:t>Continuation:</a:t>
            </a:r>
            <a:r>
              <a:rPr lang="en-US" sz="3200" dirty="0"/>
              <a:t> Sampling and testing will be repeated at years </a:t>
            </a:r>
            <a:r>
              <a:rPr lang="en-US" sz="3200" b="1" dirty="0"/>
              <a:t>2, 3, 5, and 10</a:t>
            </a:r>
            <a:r>
              <a:rPr lang="en-US" sz="3200" dirty="0"/>
              <a:t>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	Later age readings will provide more insight into how sealers are affecting long-	term carbonation.</a:t>
            </a:r>
          </a:p>
          <a:p>
            <a:pPr lvl="0" fontAlgn="base"/>
            <a:endParaRPr lang="en-US" sz="3200" dirty="0"/>
          </a:p>
          <a:p>
            <a:pPr lvl="0" fontAlgn="base"/>
            <a:r>
              <a:rPr lang="en-US" sz="3200" dirty="0"/>
              <a:t>	Later age readings will provide insight on whether prediction equations are 	more accurate as the concrete ages and continues to carbonate.</a:t>
            </a:r>
            <a:br>
              <a:rPr lang="en-US" sz="3200" dirty="0"/>
            </a:br>
            <a:endParaRPr lang="en-US" sz="3200" dirty="0"/>
          </a:p>
          <a:p>
            <a:pPr lvl="0" fontAlgn="base"/>
            <a:r>
              <a:rPr lang="en-US" sz="3200" b="1" dirty="0"/>
              <a:t>Industry Education:</a:t>
            </a:r>
            <a:r>
              <a:rPr lang="en-US" sz="3200" dirty="0"/>
              <a:t> The research platform will be used to educate visitors to the TCA Campus on:</a:t>
            </a:r>
          </a:p>
          <a:p>
            <a:pPr lvl="0" fontAlgn="base"/>
            <a:r>
              <a:rPr lang="en-US" sz="3200" dirty="0"/>
              <a:t>	</a:t>
            </a:r>
          </a:p>
          <a:p>
            <a:pPr lvl="0" fontAlgn="base"/>
            <a:r>
              <a:rPr lang="en-US" sz="3200" dirty="0"/>
              <a:t>	How concrete sequesters carbon over time.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	How prediction models estimate carbon uptake.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	The industry's continuous work toward climate goals. </a:t>
            </a:r>
            <a:r>
              <a:rPr lang="en-US" sz="3200" b="1" dirty="0"/>
              <a:t> 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b="1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6586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AF82D1-EF5F-85FC-B1E6-769E05C82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3D3D0D0C-C1E0-167A-AEB0-8B2929C06AE4}"/>
              </a:ext>
            </a:extLst>
          </p:cNvPr>
          <p:cNvSpPr txBox="1"/>
          <p:nvPr/>
        </p:nvSpPr>
        <p:spPr>
          <a:xfrm>
            <a:off x="1028700" y="2493645"/>
            <a:ext cx="16135955" cy="61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endParaRPr lang="en-US" sz="3600" dirty="0">
              <a:solidFill>
                <a:srgbClr val="272C6B"/>
              </a:solidFill>
              <a:latin typeface="Avenir LT Std 2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0CE211D-F51C-9CF5-9E6B-58E709F16C47}"/>
              </a:ext>
            </a:extLst>
          </p:cNvPr>
          <p:cNvSpPr/>
          <p:nvPr/>
        </p:nvSpPr>
        <p:spPr>
          <a:xfrm>
            <a:off x="14855296" y="6671529"/>
            <a:ext cx="4618718" cy="4618718"/>
          </a:xfrm>
          <a:custGeom>
            <a:avLst/>
            <a:gdLst/>
            <a:ahLst/>
            <a:cxnLst/>
            <a:rect l="l" t="t" r="r" b="b"/>
            <a:pathLst>
              <a:path w="4618718" h="4618718">
                <a:moveTo>
                  <a:pt x="0" y="0"/>
                </a:moveTo>
                <a:lnTo>
                  <a:pt x="4618718" y="0"/>
                </a:lnTo>
                <a:lnTo>
                  <a:pt x="4618718" y="4618717"/>
                </a:lnTo>
                <a:lnTo>
                  <a:pt x="0" y="4618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0A997-E678-1640-1341-FF6196EEF9BD}"/>
              </a:ext>
            </a:extLst>
          </p:cNvPr>
          <p:cNvSpPr txBox="1"/>
          <p:nvPr/>
        </p:nvSpPr>
        <p:spPr>
          <a:xfrm>
            <a:off x="1447800" y="2044681"/>
            <a:ext cx="14401800" cy="951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6000" i="1" dirty="0"/>
              <a:t>Special thanks to:</a:t>
            </a:r>
          </a:p>
          <a:p>
            <a:pPr fontAlgn="base"/>
            <a:endParaRPr lang="en-US" sz="6000" i="1" dirty="0"/>
          </a:p>
          <a:p>
            <a:pPr fontAlgn="base"/>
            <a:r>
              <a:rPr lang="en-US" sz="6000" i="1" dirty="0"/>
              <a:t>The Concrete Advancement Foundation for funding </a:t>
            </a:r>
          </a:p>
          <a:p>
            <a:pPr fontAlgn="base"/>
            <a:endParaRPr lang="en-US" sz="6000" i="1" dirty="0"/>
          </a:p>
          <a:p>
            <a:pPr fontAlgn="base"/>
            <a:r>
              <a:rPr lang="en-US" sz="6000" i="1" dirty="0"/>
              <a:t>Wiss, Janney, Elstner Associates for technical assistance with testing protocols.</a:t>
            </a:r>
            <a:endParaRPr lang="en-US" sz="6000" dirty="0"/>
          </a:p>
          <a:p>
            <a:pPr lvl="0" fontAlgn="base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b="1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4194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645437" y="2266035"/>
            <a:ext cx="4459707" cy="445970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856527" y="449647"/>
            <a:ext cx="5910858" cy="1206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FF7C2B"/>
                </a:solidFill>
                <a:latin typeface="Avenir LT Std 1"/>
              </a:rPr>
              <a:t>PRESENTER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464555" y="7335389"/>
            <a:ext cx="7937245" cy="2123575"/>
            <a:chOff x="-1040725" y="-328681"/>
            <a:chExt cx="9788670" cy="2831433"/>
          </a:xfrm>
        </p:grpSpPr>
        <p:sp>
          <p:nvSpPr>
            <p:cNvPr id="12" name="TextBox 12"/>
            <p:cNvSpPr txBox="1"/>
            <p:nvPr/>
          </p:nvSpPr>
          <p:spPr>
            <a:xfrm>
              <a:off x="-895758" y="-328681"/>
              <a:ext cx="5499969" cy="966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dirty="0">
                  <a:solidFill>
                    <a:srgbClr val="FF7C2B"/>
                  </a:solidFill>
                  <a:latin typeface="Avenir Bold"/>
                </a:rPr>
                <a:t>Alan Sparkman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1040725" y="566838"/>
              <a:ext cx="6334719" cy="967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dirty="0">
                  <a:solidFill>
                    <a:srgbClr val="272C6B"/>
                  </a:solidFill>
                  <a:latin typeface="Avenir Medium"/>
                </a:rPr>
                <a:t>Executive Director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534795"/>
              <a:ext cx="8747945" cy="967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endParaRPr lang="en-US" sz="4200" dirty="0">
                <a:solidFill>
                  <a:srgbClr val="272C6B"/>
                </a:solidFill>
                <a:latin typeface="Avenir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4855296" y="6671529"/>
            <a:ext cx="4618718" cy="4618718"/>
          </a:xfrm>
          <a:custGeom>
            <a:avLst/>
            <a:gdLst/>
            <a:ahLst/>
            <a:cxnLst/>
            <a:rect l="l" t="t" r="r" b="b"/>
            <a:pathLst>
              <a:path w="4618718" h="4618718">
                <a:moveTo>
                  <a:pt x="0" y="0"/>
                </a:moveTo>
                <a:lnTo>
                  <a:pt x="4618718" y="0"/>
                </a:lnTo>
                <a:lnTo>
                  <a:pt x="4618718" y="4618717"/>
                </a:lnTo>
                <a:lnTo>
                  <a:pt x="0" y="4618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5123ACD5-67CA-5578-3076-48446DA6CCDA}"/>
              </a:ext>
            </a:extLst>
          </p:cNvPr>
          <p:cNvSpPr txBox="1"/>
          <p:nvPr/>
        </p:nvSpPr>
        <p:spPr>
          <a:xfrm>
            <a:off x="4303292" y="8727288"/>
            <a:ext cx="9143999" cy="725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272C6B"/>
                </a:solidFill>
                <a:latin typeface="Avenir Medium"/>
              </a:rPr>
              <a:t>Tennessee Concrete Association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342167-42CD-B451-A132-1982BDA54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DC83EB9-AF86-4B91-4328-5988D5C87F1E}"/>
              </a:ext>
            </a:extLst>
          </p:cNvPr>
          <p:cNvSpPr txBox="1"/>
          <p:nvPr/>
        </p:nvSpPr>
        <p:spPr>
          <a:xfrm>
            <a:off x="1028700" y="790575"/>
            <a:ext cx="15735300" cy="1034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FF7C2B"/>
                </a:solidFill>
                <a:latin typeface="Avenir LT Std 1"/>
              </a:rPr>
              <a:t>IMPORTANT CONCEPTS - TERMS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F2122CD-4F7D-911A-665E-2A7F227A9421}"/>
              </a:ext>
            </a:extLst>
          </p:cNvPr>
          <p:cNvSpPr txBox="1"/>
          <p:nvPr/>
        </p:nvSpPr>
        <p:spPr>
          <a:xfrm>
            <a:off x="1028700" y="2493645"/>
            <a:ext cx="16135955" cy="61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endParaRPr lang="en-US" sz="3600" dirty="0">
              <a:solidFill>
                <a:srgbClr val="272C6B"/>
              </a:solidFill>
              <a:latin typeface="Avenir LT Std 2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25A89D8-D8C5-74B1-45B6-9151294789B3}"/>
              </a:ext>
            </a:extLst>
          </p:cNvPr>
          <p:cNvSpPr/>
          <p:nvPr/>
        </p:nvSpPr>
        <p:spPr>
          <a:xfrm>
            <a:off x="14855296" y="6671529"/>
            <a:ext cx="4618718" cy="4618718"/>
          </a:xfrm>
          <a:custGeom>
            <a:avLst/>
            <a:gdLst/>
            <a:ahLst/>
            <a:cxnLst/>
            <a:rect l="l" t="t" r="r" b="b"/>
            <a:pathLst>
              <a:path w="4618718" h="4618718">
                <a:moveTo>
                  <a:pt x="0" y="0"/>
                </a:moveTo>
                <a:lnTo>
                  <a:pt x="4618718" y="0"/>
                </a:lnTo>
                <a:lnTo>
                  <a:pt x="4618718" y="4618717"/>
                </a:lnTo>
                <a:lnTo>
                  <a:pt x="0" y="4618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C9C992-CAA9-6D0F-1DB8-3C1C74345A8F}"/>
              </a:ext>
            </a:extLst>
          </p:cNvPr>
          <p:cNvSpPr txBox="1"/>
          <p:nvPr/>
        </p:nvSpPr>
        <p:spPr>
          <a:xfrm>
            <a:off x="2667000" y="2044681"/>
            <a:ext cx="11953008" cy="10218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/>
            <a:endParaRPr lang="en-US" sz="3200" b="1" dirty="0"/>
          </a:p>
          <a:p>
            <a:pPr lvl="0" fontAlgn="base"/>
            <a:endParaRPr lang="en-US" sz="3200" b="1" dirty="0"/>
          </a:p>
          <a:p>
            <a:pPr lvl="0" fontAlgn="base"/>
            <a:endParaRPr lang="en-US" sz="3200" b="1" dirty="0"/>
          </a:p>
          <a:p>
            <a:pPr lvl="0" fontAlgn="base"/>
            <a:r>
              <a:rPr lang="en-US" sz="3200" b="1" dirty="0"/>
              <a:t>Embodied Carbon</a:t>
            </a:r>
          </a:p>
          <a:p>
            <a:pPr lvl="0" fontAlgn="base"/>
            <a:endParaRPr lang="en-US" sz="3200" b="1" dirty="0"/>
          </a:p>
          <a:p>
            <a:pPr lvl="0" fontAlgn="base"/>
            <a:r>
              <a:rPr lang="en-US" sz="3200" b="1" dirty="0"/>
              <a:t>Process of Making Cement</a:t>
            </a:r>
          </a:p>
          <a:p>
            <a:pPr lvl="0" fontAlgn="base"/>
            <a:endParaRPr lang="en-US" sz="3200" b="1" dirty="0"/>
          </a:p>
          <a:p>
            <a:pPr lvl="0" fontAlgn="base"/>
            <a:r>
              <a:rPr lang="en-US" sz="3200" b="1" dirty="0"/>
              <a:t>Concrete Carbonation</a:t>
            </a:r>
          </a:p>
          <a:p>
            <a:pPr lvl="0" fontAlgn="base"/>
            <a:endParaRPr lang="en-US" sz="3200" b="1" dirty="0"/>
          </a:p>
          <a:p>
            <a:pPr lvl="0" fontAlgn="base"/>
            <a:r>
              <a:rPr lang="en-US" sz="3200" b="1" dirty="0"/>
              <a:t>pH</a:t>
            </a:r>
          </a:p>
          <a:p>
            <a:pPr lvl="0" fontAlgn="base"/>
            <a:endParaRPr lang="en-US" sz="3200" b="1" dirty="0"/>
          </a:p>
          <a:p>
            <a:pPr lvl="0" fontAlgn="base"/>
            <a:r>
              <a:rPr lang="en-US" sz="3200" b="1" dirty="0"/>
              <a:t>Phenolphthalein</a:t>
            </a:r>
          </a:p>
          <a:p>
            <a:pPr lvl="0" fontAlgn="base"/>
            <a:endParaRPr lang="en-US" sz="3200" b="1" dirty="0"/>
          </a:p>
          <a:p>
            <a:pPr lvl="0" fontAlgn="base"/>
            <a:endParaRPr lang="en-US" sz="3200" b="1" dirty="0"/>
          </a:p>
          <a:p>
            <a:pPr lvl="0" fontAlgn="base"/>
            <a:endParaRPr lang="en-US" sz="3200" b="1" dirty="0"/>
          </a:p>
          <a:p>
            <a:pPr lvl="0" fontAlgn="base"/>
            <a:endParaRPr lang="en-US" sz="3200" b="1" dirty="0"/>
          </a:p>
          <a:p>
            <a:pPr lvl="0" fontAlgn="base"/>
            <a:endParaRPr lang="en-US" sz="3200" b="1" dirty="0"/>
          </a:p>
          <a:p>
            <a:pPr lvl="0" fontAlgn="base"/>
            <a:br>
              <a:rPr lang="en-US" sz="3200" dirty="0"/>
            </a:br>
            <a:br>
              <a:rPr lang="en-US" sz="3200" dirty="0"/>
            </a:br>
            <a:r>
              <a:rPr lang="en-US" sz="3200" b="1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2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5B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05974" y="0"/>
            <a:ext cx="5182026" cy="11120485"/>
            <a:chOff x="0" y="0"/>
            <a:chExt cx="1364814" cy="29288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4814" cy="2928852"/>
            </a:xfrm>
            <a:custGeom>
              <a:avLst/>
              <a:gdLst/>
              <a:ahLst/>
              <a:cxnLst/>
              <a:rect l="l" t="t" r="r" b="b"/>
              <a:pathLst>
                <a:path w="1364814" h="2928852">
                  <a:moveTo>
                    <a:pt x="0" y="0"/>
                  </a:moveTo>
                  <a:lnTo>
                    <a:pt x="1364814" y="0"/>
                  </a:lnTo>
                  <a:lnTo>
                    <a:pt x="1364814" y="2928852"/>
                  </a:lnTo>
                  <a:lnTo>
                    <a:pt x="0" y="2928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64814" cy="2966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4855296" y="6671529"/>
            <a:ext cx="4618718" cy="4618718"/>
          </a:xfrm>
          <a:custGeom>
            <a:avLst/>
            <a:gdLst/>
            <a:ahLst/>
            <a:cxnLst/>
            <a:rect l="l" t="t" r="r" b="b"/>
            <a:pathLst>
              <a:path w="4618718" h="4618718">
                <a:moveTo>
                  <a:pt x="0" y="0"/>
                </a:moveTo>
                <a:lnTo>
                  <a:pt x="4618718" y="0"/>
                </a:lnTo>
                <a:lnTo>
                  <a:pt x="4618718" y="4618717"/>
                </a:lnTo>
                <a:lnTo>
                  <a:pt x="0" y="4618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6" name="Group 6"/>
          <p:cNvGrpSpPr/>
          <p:nvPr/>
        </p:nvGrpSpPr>
        <p:grpSpPr>
          <a:xfrm>
            <a:off x="13003451" y="0"/>
            <a:ext cx="289617" cy="10287000"/>
            <a:chOff x="0" y="0"/>
            <a:chExt cx="76278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6278" cy="2709333"/>
            </a:xfrm>
            <a:custGeom>
              <a:avLst/>
              <a:gdLst/>
              <a:ahLst/>
              <a:cxnLst/>
              <a:rect l="l" t="t" r="r" b="b"/>
              <a:pathLst>
                <a:path w="76278" h="2709333">
                  <a:moveTo>
                    <a:pt x="0" y="0"/>
                  </a:moveTo>
                  <a:lnTo>
                    <a:pt x="76278" y="0"/>
                  </a:lnTo>
                  <a:lnTo>
                    <a:pt x="7627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7C2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627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27349" y="342900"/>
            <a:ext cx="11685133" cy="1034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Avenir LT Std 1"/>
              </a:rPr>
              <a:t> Why Study Carbonation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0B9108-2287-0F95-2618-B480DFCEC704}"/>
              </a:ext>
            </a:extLst>
          </p:cNvPr>
          <p:cNvSpPr txBox="1"/>
          <p:nvPr/>
        </p:nvSpPr>
        <p:spPr>
          <a:xfrm>
            <a:off x="497291" y="2628900"/>
            <a:ext cx="12245651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base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Context:</a:t>
            </a:r>
            <a:r>
              <a:rPr lang="en-US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There is increasing importance and emphasis on the environmental impact of construction.</a:t>
            </a:r>
            <a:br>
              <a:rPr lang="en-US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fontAlgn="base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Shift:</a:t>
            </a:r>
            <a:r>
              <a:rPr lang="en-US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Low embodied carbon concrete mixes, which use blended cements and higher proportions of supplementary cementitious materials (SCMs), are becoming more common.</a:t>
            </a:r>
            <a:br>
              <a:rPr lang="en-US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fontAlgn="base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Role of Concrete:</a:t>
            </a:r>
            <a:r>
              <a:rPr lang="en-US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Concrete acts as a </a:t>
            </a:r>
            <a:r>
              <a:rPr lang="en-US" sz="2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carbon sink</a:t>
            </a:r>
            <a:r>
              <a:rPr lang="en-US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 absorbing CO2​ from the atmosphere through the process of </a:t>
            </a:r>
            <a:r>
              <a:rPr lang="en-US" sz="2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concrete carbonation</a:t>
            </a:r>
            <a:r>
              <a:rPr lang="en-US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Tool:</a:t>
            </a:r>
            <a:r>
              <a:rPr lang="en-US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Models like the MIT CSHub Whole Life Cycle Carbon Uptake Tool (</a:t>
            </a:r>
            <a:r>
              <a:rPr lang="en-US" sz="2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uptake tool</a:t>
            </a:r>
            <a:r>
              <a:rPr lang="en-US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predict the CO2​ concrete can absorb during its lifecycle.</a:t>
            </a:r>
            <a:br>
              <a:rPr lang="en-US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BA4EBBE-88EF-8C0A-1E02-0D0510F859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47" y="171450"/>
            <a:ext cx="16573506" cy="99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72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5B8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73A6C7-03CA-7968-F694-54EC19642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BC3AA43-E46D-E384-C913-7E0F7C57A122}"/>
              </a:ext>
            </a:extLst>
          </p:cNvPr>
          <p:cNvGrpSpPr/>
          <p:nvPr/>
        </p:nvGrpSpPr>
        <p:grpSpPr>
          <a:xfrm>
            <a:off x="13105974" y="0"/>
            <a:ext cx="5182026" cy="11120485"/>
            <a:chOff x="0" y="0"/>
            <a:chExt cx="1364814" cy="29288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D73C-D04D-633E-B218-3FC95347E33E}"/>
                </a:ext>
              </a:extLst>
            </p:cNvPr>
            <p:cNvSpPr/>
            <p:nvPr/>
          </p:nvSpPr>
          <p:spPr>
            <a:xfrm>
              <a:off x="0" y="0"/>
              <a:ext cx="1364814" cy="2928852"/>
            </a:xfrm>
            <a:custGeom>
              <a:avLst/>
              <a:gdLst/>
              <a:ahLst/>
              <a:cxnLst/>
              <a:rect l="l" t="t" r="r" b="b"/>
              <a:pathLst>
                <a:path w="1364814" h="2928852">
                  <a:moveTo>
                    <a:pt x="0" y="0"/>
                  </a:moveTo>
                  <a:lnTo>
                    <a:pt x="1364814" y="0"/>
                  </a:lnTo>
                  <a:lnTo>
                    <a:pt x="1364814" y="2928852"/>
                  </a:lnTo>
                  <a:lnTo>
                    <a:pt x="0" y="2928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FC59B41-3891-B165-D1AB-9358CDA100ED}"/>
                </a:ext>
              </a:extLst>
            </p:cNvPr>
            <p:cNvSpPr txBox="1"/>
            <p:nvPr/>
          </p:nvSpPr>
          <p:spPr>
            <a:xfrm>
              <a:off x="0" y="-38100"/>
              <a:ext cx="1364814" cy="2966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94AFB76-BA6F-74CB-CE62-B8801FAFFA7D}"/>
              </a:ext>
            </a:extLst>
          </p:cNvPr>
          <p:cNvSpPr/>
          <p:nvPr/>
        </p:nvSpPr>
        <p:spPr>
          <a:xfrm>
            <a:off x="14855296" y="6671529"/>
            <a:ext cx="4618718" cy="4618718"/>
          </a:xfrm>
          <a:custGeom>
            <a:avLst/>
            <a:gdLst/>
            <a:ahLst/>
            <a:cxnLst/>
            <a:rect l="l" t="t" r="r" b="b"/>
            <a:pathLst>
              <a:path w="4618718" h="4618718">
                <a:moveTo>
                  <a:pt x="0" y="0"/>
                </a:moveTo>
                <a:lnTo>
                  <a:pt x="4618718" y="0"/>
                </a:lnTo>
                <a:lnTo>
                  <a:pt x="4618718" y="4618717"/>
                </a:lnTo>
                <a:lnTo>
                  <a:pt x="0" y="4618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335B9B5-4BA2-3D5E-6329-8CA24F96D4AE}"/>
              </a:ext>
            </a:extLst>
          </p:cNvPr>
          <p:cNvGrpSpPr/>
          <p:nvPr/>
        </p:nvGrpSpPr>
        <p:grpSpPr>
          <a:xfrm>
            <a:off x="13003451" y="0"/>
            <a:ext cx="289617" cy="10287000"/>
            <a:chOff x="0" y="0"/>
            <a:chExt cx="76278" cy="270933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B3A4A95-658D-7A03-E747-1FDC17824654}"/>
                </a:ext>
              </a:extLst>
            </p:cNvPr>
            <p:cNvSpPr/>
            <p:nvPr/>
          </p:nvSpPr>
          <p:spPr>
            <a:xfrm>
              <a:off x="0" y="0"/>
              <a:ext cx="76278" cy="2709333"/>
            </a:xfrm>
            <a:custGeom>
              <a:avLst/>
              <a:gdLst/>
              <a:ahLst/>
              <a:cxnLst/>
              <a:rect l="l" t="t" r="r" b="b"/>
              <a:pathLst>
                <a:path w="76278" h="2709333">
                  <a:moveTo>
                    <a:pt x="0" y="0"/>
                  </a:moveTo>
                  <a:lnTo>
                    <a:pt x="76278" y="0"/>
                  </a:lnTo>
                  <a:lnTo>
                    <a:pt x="7627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7C2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1C24D17-19A2-0476-4086-5F6944EB4639}"/>
                </a:ext>
              </a:extLst>
            </p:cNvPr>
            <p:cNvSpPr txBox="1"/>
            <p:nvPr/>
          </p:nvSpPr>
          <p:spPr>
            <a:xfrm>
              <a:off x="0" y="-38100"/>
              <a:ext cx="7627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257D2EAE-85D7-3AD5-DD49-B34FDB804710}"/>
              </a:ext>
            </a:extLst>
          </p:cNvPr>
          <p:cNvSpPr txBox="1"/>
          <p:nvPr/>
        </p:nvSpPr>
        <p:spPr>
          <a:xfrm>
            <a:off x="327349" y="342900"/>
            <a:ext cx="11685133" cy="1034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Avenir LT Std 1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1892C-0D17-90F8-17A0-E0C43E04155A}"/>
              </a:ext>
            </a:extLst>
          </p:cNvPr>
          <p:cNvSpPr txBox="1"/>
          <p:nvPr/>
        </p:nvSpPr>
        <p:spPr>
          <a:xfrm>
            <a:off x="327349" y="1712437"/>
            <a:ext cx="12676102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/>
            <a:r>
              <a:rPr lang="en-US" sz="3200" b="1" dirty="0">
                <a:solidFill>
                  <a:schemeClr val="bg1"/>
                </a:solidFill>
              </a:rPr>
              <a:t>Project Overview:</a:t>
            </a:r>
            <a:r>
              <a:rPr lang="en-US" sz="3200" dirty="0">
                <a:solidFill>
                  <a:schemeClr val="bg1"/>
                </a:solidFill>
              </a:rPr>
              <a:t> TCA has completed the first-year readings of a </a:t>
            </a:r>
            <a:r>
              <a:rPr lang="en-US" sz="3200" b="1" dirty="0">
                <a:solidFill>
                  <a:schemeClr val="bg1"/>
                </a:solidFill>
              </a:rPr>
              <a:t>10-year concrete carbonation study</a:t>
            </a:r>
            <a:r>
              <a:rPr lang="en-US" sz="3200" dirty="0">
                <a:solidFill>
                  <a:schemeClr val="bg1"/>
                </a:solidFill>
              </a:rPr>
              <a:t> funded by the Concrete Advancement Foundation (CAF).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lvl="0" fontAlgn="base"/>
            <a:r>
              <a:rPr lang="en-US" sz="3200" b="1" dirty="0">
                <a:solidFill>
                  <a:schemeClr val="bg1"/>
                </a:solidFill>
              </a:rPr>
              <a:t>Key Goals:</a:t>
            </a:r>
            <a:endParaRPr lang="en-US" sz="3200" dirty="0">
              <a:solidFill>
                <a:schemeClr val="bg1"/>
              </a:solidFill>
            </a:endParaRPr>
          </a:p>
          <a:p>
            <a:pPr lvl="0" fontAlgn="base"/>
            <a:r>
              <a:rPr lang="en-US" sz="3200" dirty="0">
                <a:solidFill>
                  <a:schemeClr val="bg1"/>
                </a:solidFill>
              </a:rPr>
              <a:t>Educate the public and promote concrete as a sustainable building material.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lvl="0" fontAlgn="base"/>
            <a:r>
              <a:rPr lang="en-US" sz="3200" dirty="0">
                <a:solidFill>
                  <a:schemeClr val="bg1"/>
                </a:solidFill>
              </a:rPr>
              <a:t>Gather data on the carbonation rates of concrete using varying levels of SCMs.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lvl="0" fontAlgn="base"/>
            <a:r>
              <a:rPr lang="en-US" sz="3200" dirty="0">
                <a:solidFill>
                  <a:schemeClr val="bg1"/>
                </a:solidFill>
              </a:rPr>
              <a:t>Observe the impact of surface orientation and the use of sealers on carbonation.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Provide data to help validate the inputs (k-factors and correction factors) used in the MIT </a:t>
            </a:r>
            <a:r>
              <a:rPr lang="en-US" sz="3200" dirty="0" err="1">
                <a:solidFill>
                  <a:schemeClr val="bg1"/>
                </a:solidFill>
              </a:rPr>
              <a:t>CSHub</a:t>
            </a:r>
            <a:r>
              <a:rPr lang="en-US" sz="3200" dirty="0">
                <a:solidFill>
                  <a:schemeClr val="bg1"/>
                </a:solidFill>
              </a:rPr>
              <a:t> uptake tool. 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EA7D4A75-7F22-A425-3A6C-D0904A5C1038}"/>
              </a:ext>
            </a:extLst>
          </p:cNvPr>
          <p:cNvSpPr txBox="1"/>
          <p:nvPr/>
        </p:nvSpPr>
        <p:spPr>
          <a:xfrm>
            <a:off x="479749" y="495300"/>
            <a:ext cx="11685133" cy="1034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Avenir LT Std 1"/>
              </a:rPr>
              <a:t> The TCA Study</a:t>
            </a:r>
          </a:p>
        </p:txBody>
      </p:sp>
    </p:spTree>
    <p:extLst>
      <p:ext uri="{BB962C8B-B14F-4D97-AF65-F5344CB8AC3E}">
        <p14:creationId xmlns:p14="http://schemas.microsoft.com/office/powerpoint/2010/main" val="1725493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B15C741-B7BE-0EAE-5BE3-2979AD6844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854793"/>
              </p:ext>
            </p:extLst>
          </p:nvPr>
        </p:nvGraphicFramePr>
        <p:xfrm>
          <a:off x="609600" y="647700"/>
          <a:ext cx="17068799" cy="94891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15602">
                  <a:extLst>
                    <a:ext uri="{9D8B030D-6E8A-4147-A177-3AD203B41FA5}">
                      <a16:colId xmlns:a16="http://schemas.microsoft.com/office/drawing/2014/main" val="118179244"/>
                    </a:ext>
                  </a:extLst>
                </a:gridCol>
                <a:gridCol w="2957628">
                  <a:extLst>
                    <a:ext uri="{9D8B030D-6E8A-4147-A177-3AD203B41FA5}">
                      <a16:colId xmlns:a16="http://schemas.microsoft.com/office/drawing/2014/main" val="2553650578"/>
                    </a:ext>
                  </a:extLst>
                </a:gridCol>
                <a:gridCol w="2957628">
                  <a:extLst>
                    <a:ext uri="{9D8B030D-6E8A-4147-A177-3AD203B41FA5}">
                      <a16:colId xmlns:a16="http://schemas.microsoft.com/office/drawing/2014/main" val="2105603730"/>
                    </a:ext>
                  </a:extLst>
                </a:gridCol>
                <a:gridCol w="3154803">
                  <a:extLst>
                    <a:ext uri="{9D8B030D-6E8A-4147-A177-3AD203B41FA5}">
                      <a16:colId xmlns:a16="http://schemas.microsoft.com/office/drawing/2014/main" val="1869089210"/>
                    </a:ext>
                  </a:extLst>
                </a:gridCol>
                <a:gridCol w="2883138">
                  <a:extLst>
                    <a:ext uri="{9D8B030D-6E8A-4147-A177-3AD203B41FA5}">
                      <a16:colId xmlns:a16="http://schemas.microsoft.com/office/drawing/2014/main" val="2257558473"/>
                    </a:ext>
                  </a:extLst>
                </a:gridCol>
              </a:tblGrid>
              <a:tr h="3586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Concrete Strength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&lt;15 MPA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15-20 MPA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25-35 MPA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&gt;35 MPA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extLst>
                  <a:ext uri="{0D108BD9-81ED-4DB2-BD59-A6C34878D82A}">
                    <a16:rowId xmlns:a16="http://schemas.microsoft.com/office/drawing/2014/main" val="3416398784"/>
                  </a:ext>
                </a:extLst>
              </a:tr>
              <a:tr h="15563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Parameters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Value of k-factor, mm/year</a:t>
                      </a:r>
                      <a:r>
                        <a:rPr lang="en-US" sz="2400" kern="100" baseline="30000" dirty="0">
                          <a:effectLst/>
                        </a:rPr>
                        <a:t>0.5</a:t>
                      </a:r>
                      <a:endParaRPr lang="en-US" sz="24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412617"/>
                  </a:ext>
                </a:extLst>
              </a:tr>
              <a:tr h="26254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Civil Structures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Exposed to rain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Sheltered from Rain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In Ground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2.7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6.6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1.1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1.6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4.4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0.8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1.1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2.7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0.5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extLst>
                  <a:ext uri="{0D108BD9-81ED-4DB2-BD59-A6C34878D82A}">
                    <a16:rowId xmlns:a16="http://schemas.microsoft.com/office/drawing/2014/main" val="3361350002"/>
                  </a:ext>
                </a:extLst>
              </a:tr>
              <a:tr h="49083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Buildings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u="sng" kern="100">
                          <a:effectLst/>
                        </a:rPr>
                        <a:t>Outdoor</a:t>
                      </a:r>
                      <a:endParaRPr lang="en-US" sz="2400" kern="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Exposed to rain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Sheltered from rain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u="sng" kern="100">
                          <a:effectLst/>
                        </a:rPr>
                        <a:t>Indoor/ dry climate</a:t>
                      </a:r>
                      <a:endParaRPr lang="en-US" sz="2400" kern="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With cover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Without cover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In Ground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5.5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11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11.6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16.5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2.7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6.6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6.9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9.9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1.1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1.6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4.4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4.6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6.6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0.8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1.1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2.7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2.7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3.8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0.5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extLst>
                  <a:ext uri="{0D108BD9-81ED-4DB2-BD59-A6C34878D82A}">
                    <a16:rowId xmlns:a16="http://schemas.microsoft.com/office/drawing/2014/main" val="42450745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9A89F57-B96B-101D-A150-B77D1229B104}"/>
              </a:ext>
            </a:extLst>
          </p:cNvPr>
          <p:cNvSpPr txBox="1"/>
          <p:nvPr/>
        </p:nvSpPr>
        <p:spPr>
          <a:xfrm>
            <a:off x="2819400" y="150175"/>
            <a:ext cx="1264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k-Factors used in Uptake Tool for Different Strength Classes and Exposure Conditions</a:t>
            </a:r>
          </a:p>
        </p:txBody>
      </p:sp>
    </p:spTree>
    <p:extLst>
      <p:ext uri="{BB962C8B-B14F-4D97-AF65-F5344CB8AC3E}">
        <p14:creationId xmlns:p14="http://schemas.microsoft.com/office/powerpoint/2010/main" val="1117403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90575"/>
            <a:ext cx="3640857" cy="1034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FF7C2B"/>
                </a:solidFill>
                <a:latin typeface="Avenir LT Std 1"/>
              </a:rPr>
              <a:t>MIXES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493645"/>
            <a:ext cx="16135955" cy="61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endParaRPr lang="en-US" sz="3600" dirty="0">
              <a:solidFill>
                <a:srgbClr val="272C6B"/>
              </a:solidFill>
              <a:latin typeface="Avenir LT Std 2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855296" y="6671529"/>
            <a:ext cx="4618718" cy="4618718"/>
          </a:xfrm>
          <a:custGeom>
            <a:avLst/>
            <a:gdLst/>
            <a:ahLst/>
            <a:cxnLst/>
            <a:rect l="l" t="t" r="r" b="b"/>
            <a:pathLst>
              <a:path w="4618718" h="4618718">
                <a:moveTo>
                  <a:pt x="0" y="0"/>
                </a:moveTo>
                <a:lnTo>
                  <a:pt x="4618718" y="0"/>
                </a:lnTo>
                <a:lnTo>
                  <a:pt x="4618718" y="4618717"/>
                </a:lnTo>
                <a:lnTo>
                  <a:pt x="0" y="4618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D5D39-FA82-48A4-2102-E9FCF8F9776C}"/>
              </a:ext>
            </a:extLst>
          </p:cNvPr>
          <p:cNvSpPr txBox="1"/>
          <p:nvPr/>
        </p:nvSpPr>
        <p:spPr>
          <a:xfrm>
            <a:off x="2667000" y="2171700"/>
            <a:ext cx="11953008" cy="5059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base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3200" b="1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Mixes Placed (April 2024):</a:t>
            </a: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fontAlgn="base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3200" b="1" kern="0" dirty="0">
              <a:solidFill>
                <a:srgbClr val="1B1C1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fontAlgn="base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3200" b="1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 Commercial (SC) Mix:</a:t>
            </a:r>
            <a:r>
              <a:rPr lang="en-US" sz="32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Type IL cement and </a:t>
            </a:r>
            <a:r>
              <a:rPr lang="en-US" sz="3200" b="1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20% fly ash</a:t>
            </a:r>
            <a:r>
              <a:rPr lang="en-US" sz="32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replacement.</a:t>
            </a:r>
            <a:br>
              <a:rPr lang="en-US" sz="3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200" b="1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Low Embodied Carbon (LEC) Mix:</a:t>
            </a:r>
            <a:r>
              <a:rPr lang="en-US" sz="32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Type IL cement, </a:t>
            </a:r>
            <a:r>
              <a:rPr lang="en-US" sz="3200" b="1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20% fly ash, and 30% slag</a:t>
            </a:r>
            <a:r>
              <a:rPr lang="en-US" sz="32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replacement.</a:t>
            </a:r>
            <a:br>
              <a:rPr lang="en-US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561EE-5DCA-0B72-2E62-1F3E3C369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38EFA9E-747C-5BBD-5679-91F2FAC2541B}"/>
              </a:ext>
            </a:extLst>
          </p:cNvPr>
          <p:cNvSpPr txBox="1"/>
          <p:nvPr/>
        </p:nvSpPr>
        <p:spPr>
          <a:xfrm>
            <a:off x="1028700" y="790575"/>
            <a:ext cx="10858500" cy="1034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FF7C2B"/>
                </a:solidFill>
                <a:latin typeface="Avenir LT Std 1"/>
              </a:rPr>
              <a:t>ELEMENTS REPRESENTED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980AD7A-E230-8910-7854-48F2B58F261E}"/>
              </a:ext>
            </a:extLst>
          </p:cNvPr>
          <p:cNvSpPr txBox="1"/>
          <p:nvPr/>
        </p:nvSpPr>
        <p:spPr>
          <a:xfrm>
            <a:off x="1028700" y="2493645"/>
            <a:ext cx="16135955" cy="61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endParaRPr lang="en-US" sz="3600" dirty="0">
              <a:solidFill>
                <a:srgbClr val="272C6B"/>
              </a:solidFill>
              <a:latin typeface="Avenir LT Std 2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DF60528-FAFB-DA38-7D57-2094F8939D9B}"/>
              </a:ext>
            </a:extLst>
          </p:cNvPr>
          <p:cNvSpPr/>
          <p:nvPr/>
        </p:nvSpPr>
        <p:spPr>
          <a:xfrm>
            <a:off x="14855296" y="6671529"/>
            <a:ext cx="4618718" cy="4618718"/>
          </a:xfrm>
          <a:custGeom>
            <a:avLst/>
            <a:gdLst/>
            <a:ahLst/>
            <a:cxnLst/>
            <a:rect l="l" t="t" r="r" b="b"/>
            <a:pathLst>
              <a:path w="4618718" h="4618718">
                <a:moveTo>
                  <a:pt x="0" y="0"/>
                </a:moveTo>
                <a:lnTo>
                  <a:pt x="4618718" y="0"/>
                </a:lnTo>
                <a:lnTo>
                  <a:pt x="4618718" y="4618717"/>
                </a:lnTo>
                <a:lnTo>
                  <a:pt x="0" y="4618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5D389-628D-BDAA-E8DE-CF08B2CE055D}"/>
              </a:ext>
            </a:extLst>
          </p:cNvPr>
          <p:cNvSpPr txBox="1"/>
          <p:nvPr/>
        </p:nvSpPr>
        <p:spPr>
          <a:xfrm>
            <a:off x="2667000" y="2044681"/>
            <a:ext cx="11953008" cy="8248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/>
            <a:endParaRPr lang="en-US" sz="3200" b="1" dirty="0"/>
          </a:p>
          <a:p>
            <a:pPr lvl="0" fontAlgn="base"/>
            <a:r>
              <a:rPr lang="en-US" sz="3200" b="1" dirty="0"/>
              <a:t>Exterior Wall (EW):</a:t>
            </a:r>
            <a:r>
              <a:rPr lang="en-US" sz="3200" dirty="0"/>
              <a:t> Full Depth Cores, either </a:t>
            </a:r>
            <a:r>
              <a:rPr lang="en-US" sz="3200" b="1" dirty="0"/>
              <a:t>Exposed to Rain (ER)</a:t>
            </a:r>
            <a:r>
              <a:rPr lang="en-US" sz="3200" dirty="0"/>
              <a:t> or </a:t>
            </a:r>
            <a:r>
              <a:rPr lang="en-US" sz="3200" b="1" dirty="0"/>
              <a:t>Protected from Rain (PR)</a:t>
            </a:r>
            <a:r>
              <a:rPr lang="en-US" sz="3200" dirty="0"/>
              <a:t>.</a:t>
            </a:r>
            <a:br>
              <a:rPr lang="en-US" sz="3200" dirty="0"/>
            </a:br>
            <a:endParaRPr lang="en-US" sz="3200" dirty="0"/>
          </a:p>
          <a:p>
            <a:pPr lvl="0" fontAlgn="base"/>
            <a:r>
              <a:rPr lang="en-US" sz="3200" b="1" dirty="0"/>
              <a:t>Exterior Slab (ES) &amp; Interior Slab (IS):</a:t>
            </a:r>
            <a:r>
              <a:rPr lang="en-US" sz="3200" dirty="0"/>
              <a:t> Cylinders with a broomed (ES) or hard trowelled (IS) finish, stored indoors or outdoors.</a:t>
            </a:r>
            <a:br>
              <a:rPr lang="en-US" sz="3200" dirty="0"/>
            </a:br>
            <a:endParaRPr lang="en-US" sz="3200" dirty="0"/>
          </a:p>
          <a:p>
            <a:pPr lvl="0" fontAlgn="base"/>
            <a:r>
              <a:rPr lang="en-US" sz="3200" b="1" dirty="0"/>
              <a:t>	Unsealed (US)</a:t>
            </a:r>
            <a:r>
              <a:rPr lang="en-US" sz="3200" dirty="0"/>
              <a:t>.</a:t>
            </a:r>
            <a:br>
              <a:rPr lang="en-US" sz="3200" dirty="0"/>
            </a:br>
            <a:endParaRPr lang="en-US" sz="3200" dirty="0"/>
          </a:p>
          <a:p>
            <a:pPr lvl="0" fontAlgn="base"/>
            <a:r>
              <a:rPr lang="en-US" sz="3200" b="1" dirty="0"/>
              <a:t>	Acrylic Sealer (AS):</a:t>
            </a:r>
            <a:r>
              <a:rPr lang="en-US" sz="3200" dirty="0"/>
              <a:t> Waterborne film-forming acrylic co-polymer 	(sprayed at placement).</a:t>
            </a:r>
            <a:br>
              <a:rPr lang="en-US" sz="3200" dirty="0"/>
            </a:br>
            <a:endParaRPr lang="en-US" sz="3200" dirty="0"/>
          </a:p>
          <a:p>
            <a:r>
              <a:rPr lang="en-US" sz="3200" b="1" dirty="0"/>
              <a:t>	Penetrating Sealer (PS):</a:t>
            </a:r>
            <a:r>
              <a:rPr lang="en-US" sz="3200" dirty="0"/>
              <a:t> Water-based silane/siloxane (brushed at 	28 days).</a:t>
            </a:r>
            <a:br>
              <a:rPr lang="en-US" sz="3200" dirty="0"/>
            </a:br>
            <a:br>
              <a:rPr lang="en-US" sz="3200" dirty="0"/>
            </a:br>
            <a:r>
              <a:rPr lang="en-US" sz="3200" b="1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08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1153</Words>
  <Application>Microsoft Macintosh PowerPoint</Application>
  <PresentationFormat>Custom</PresentationFormat>
  <Paragraphs>174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Arial</vt:lpstr>
      <vt:lpstr>Avenir LT Std 1</vt:lpstr>
      <vt:lpstr>Avenir Bold</vt:lpstr>
      <vt:lpstr>Avenir LT Std 2</vt:lpstr>
      <vt:lpstr>Calibri</vt:lpstr>
      <vt:lpstr>Avenir</vt:lpstr>
      <vt:lpstr>Avenir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TCA Presentation Template</dc:title>
  <cp:lastModifiedBy>John Pearson</cp:lastModifiedBy>
  <cp:revision>24</cp:revision>
  <cp:lastPrinted>2024-10-22T11:41:14Z</cp:lastPrinted>
  <dcterms:created xsi:type="dcterms:W3CDTF">2006-08-16T00:00:00Z</dcterms:created>
  <dcterms:modified xsi:type="dcterms:W3CDTF">2025-09-26T18:42:19Z</dcterms:modified>
  <dc:identifier>DAGAeeK_QQY</dc:identifier>
</cp:coreProperties>
</file>