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61" r:id="rId7"/>
    <p:sldId id="270" r:id="rId8"/>
    <p:sldId id="275" r:id="rId9"/>
    <p:sldId id="279" r:id="rId10"/>
    <p:sldId id="273" r:id="rId11"/>
    <p:sldId id="271" r:id="rId12"/>
    <p:sldId id="277" r:id="rId13"/>
    <p:sldId id="276" r:id="rId14"/>
    <p:sldId id="278" r:id="rId15"/>
    <p:sldId id="266" r:id="rId16"/>
    <p:sldId id="267" r:id="rId17"/>
    <p:sldId id="268" r:id="rId18"/>
    <p:sldId id="269" r:id="rId19"/>
    <p:sldId id="263" r:id="rId20"/>
    <p:sldId id="264" r:id="rId21"/>
    <p:sldId id="265" r:id="rId22"/>
    <p:sldId id="26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F00"/>
    <a:srgbClr val="487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2B9889-D9F9-AFC2-AA32-96321761E9FA}" v="7" dt="2026-04-27T11:09:33.927"/>
    <p1510:client id="{8763A5A5-67BC-4920-8D82-D0765260E399}" v="24" dt="2026-04-26T17:10:50.7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50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603"/>
            <a:ext cx="88392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5461001"/>
            <a:ext cx="88392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/>
              <a:t>Sub-Title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Name, Position | Date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899" y="1168400"/>
            <a:ext cx="6578602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2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60000"/>
                  <a:lumOff val="4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60000"/>
                  <a:lumOff val="40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88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85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44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69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455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Yellow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78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a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2209801"/>
            <a:ext cx="3962400" cy="22352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562600"/>
            <a:ext cx="4038600" cy="11176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Name, Position</a:t>
            </a:r>
          </a:p>
          <a:p>
            <a:pPr lvl="0"/>
            <a:r>
              <a:rPr lang="en-US"/>
              <a:t>Date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4445001"/>
            <a:ext cx="3962400" cy="81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PermianSlabSerifTypeface" pitchFamily="50" charset="0"/>
              </a:defRPr>
            </a:lvl1pPr>
          </a:lstStyle>
          <a:p>
            <a:pPr lvl="0"/>
            <a:r>
              <a:rPr lang="en-US"/>
              <a:t>Sub-Title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28" y="422909"/>
            <a:ext cx="2766540" cy="119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7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200400" y="3874770"/>
            <a:ext cx="5943600" cy="2240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3962400"/>
            <a:ext cx="5715000" cy="205740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525" y="3321685"/>
            <a:ext cx="3346450" cy="3346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89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019800"/>
            <a:ext cx="866774" cy="8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7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8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5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9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00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6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0326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0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0" r:id="rId2"/>
    <p:sldLayoutId id="2147483649" r:id="rId3"/>
    <p:sldLayoutId id="2147483680" r:id="rId4"/>
    <p:sldLayoutId id="2147483671" r:id="rId5"/>
    <p:sldLayoutId id="2147483668" r:id="rId6"/>
    <p:sldLayoutId id="2147483665" r:id="rId7"/>
    <p:sldLayoutId id="2147483672" r:id="rId8"/>
    <p:sldLayoutId id="2147483673" r:id="rId9"/>
    <p:sldLayoutId id="2147483679" r:id="rId10"/>
    <p:sldLayoutId id="2147483674" r:id="rId11"/>
    <p:sldLayoutId id="2147483662" r:id="rId12"/>
    <p:sldLayoutId id="2147483663" r:id="rId13"/>
    <p:sldLayoutId id="2147483676" r:id="rId14"/>
    <p:sldLayoutId id="2147483677" r:id="rId15"/>
    <p:sldLayoutId id="2147483675" r:id="rId16"/>
    <p:sldLayoutId id="2147483678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TDOT.PrecastMTR@tn.gov" TargetMode="External"/><Relationship Id="rId2" Type="http://schemas.openxmlformats.org/officeDocument/2006/relationships/hyperlink" Target="mailto:TDOT.Concrete.Email@tn.gov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TDOT.SteelMTR@tn.gov" TargetMode="External"/><Relationship Id="rId5" Type="http://schemas.openxmlformats.org/officeDocument/2006/relationships/hyperlink" Target="mailto:TDOT.CementitiousMTR@tn.gov" TargetMode="External"/><Relationship Id="rId4" Type="http://schemas.openxmlformats.org/officeDocument/2006/relationships/hyperlink" Target="mailto:TDOT.AggregateMTR@tn.gov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n.gov/content/dam/tn/tdot/construction/2026-standard-specifications/April_1_2026_Standard_Specifications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TDOT Regional Concrete Meeting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April 27-28, 2026</a:t>
            </a:r>
          </a:p>
        </p:txBody>
      </p:sp>
    </p:spTree>
    <p:extLst>
      <p:ext uri="{BB962C8B-B14F-4D97-AF65-F5344CB8AC3E}">
        <p14:creationId xmlns:p14="http://schemas.microsoft.com/office/powerpoint/2010/main" val="479260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75F39-54D2-E4CD-1A20-75939A5F7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D2FF1-F0AD-430F-EA74-2F8F40C77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Ready Mix Concrete Audit Program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332A01-3B87-EAAD-22CF-2B5C2F610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/>
              <a:t>Producer Approval/General Compliance</a:t>
            </a:r>
          </a:p>
          <a:p>
            <a:r>
              <a:rPr lang="en-US" sz="2200"/>
              <a:t>Control of Materials</a:t>
            </a:r>
          </a:p>
          <a:p>
            <a:r>
              <a:rPr lang="en-US" sz="2200"/>
              <a:t>Batching &amp; Plant Equipment</a:t>
            </a:r>
          </a:p>
          <a:p>
            <a:r>
              <a:rPr lang="en-US" sz="2200"/>
              <a:t>Mix Design Control</a:t>
            </a:r>
          </a:p>
          <a:p>
            <a:r>
              <a:rPr lang="en-US" sz="2200"/>
              <a:t>Production QC Testing</a:t>
            </a:r>
          </a:p>
          <a:p>
            <a:r>
              <a:rPr lang="en-US" sz="2200"/>
              <a:t>Technician Qualification &amp; Training</a:t>
            </a:r>
          </a:p>
          <a:p>
            <a:r>
              <a:rPr lang="en-US" sz="2200"/>
              <a:t>Transportation &amp; Delivery</a:t>
            </a:r>
          </a:p>
          <a:p>
            <a:r>
              <a:rPr lang="en-US" sz="2200"/>
              <a:t>Nonconformance &amp; Corrective Action</a:t>
            </a:r>
          </a:p>
          <a:p>
            <a:r>
              <a:rPr lang="en-US" sz="2200"/>
              <a:t>Documentation &amp; Recordkeeping</a:t>
            </a:r>
          </a:p>
          <a:p>
            <a:r>
              <a:rPr lang="en-US" sz="2200"/>
              <a:t>TDOT Oversight</a:t>
            </a:r>
          </a:p>
          <a:p>
            <a:r>
              <a:rPr lang="en-US" sz="2200"/>
              <a:t>Safety &amp; Environmental Compliance</a:t>
            </a:r>
          </a:p>
          <a:p>
            <a:r>
              <a:rPr lang="en-US" sz="2200"/>
              <a:t>Completion of Audit</a:t>
            </a:r>
          </a:p>
        </p:txBody>
      </p:sp>
    </p:spTree>
    <p:extLst>
      <p:ext uri="{BB962C8B-B14F-4D97-AF65-F5344CB8AC3E}">
        <p14:creationId xmlns:p14="http://schemas.microsoft.com/office/powerpoint/2010/main" val="3363414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8E909-BF4A-3848-661E-E4F4775E5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Training Schedule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97F75E-5F4D-0956-CA84-49C2FFC9C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153" y="1143000"/>
            <a:ext cx="5323803" cy="381028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42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1C56B9C-F672-248C-57D7-B68718E66ACD}"/>
              </a:ext>
            </a:extLst>
          </p:cNvPr>
          <p:cNvSpPr/>
          <p:nvPr/>
        </p:nvSpPr>
        <p:spPr>
          <a:xfrm>
            <a:off x="1940719" y="4604727"/>
            <a:ext cx="2349303" cy="2525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3FB594-0CA1-DEC9-7406-3E83E5F6B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16" y="5360057"/>
            <a:ext cx="8249612" cy="771366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42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DB7B46-1E1C-50A0-8A7F-FEF4D452A8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46" b="91159" l="2700" r="98700">
                        <a14:foregroundMark x1="8600" y1="35163" x2="8600" y2="35163"/>
                        <a14:foregroundMark x1="4900" y1="32724" x2="4900" y2="32724"/>
                        <a14:foregroundMark x1="2900" y1="54878" x2="2900" y2="54878"/>
                        <a14:foregroundMark x1="14700" y1="83435" x2="14700" y2="83435"/>
                        <a14:foregroundMark x1="39300" y1="87297" x2="39300" y2="87297"/>
                        <a14:foregroundMark x1="39800" y1="90854" x2="39800" y2="90854"/>
                        <a14:foregroundMark x1="69400" y1="6098" x2="69400" y2="6098"/>
                        <a14:foregroundMark x1="46500" y1="4980" x2="46500" y2="4980"/>
                        <a14:foregroundMark x1="68900" y1="2846" x2="68900" y2="2846"/>
                        <a14:foregroundMark x1="94800" y1="38720" x2="94800" y2="38720"/>
                        <a14:foregroundMark x1="98700" y1="38211" x2="98700" y2="38211"/>
                        <a14:foregroundMark x1="40200" y1="91159" x2="40200" y2="91159"/>
                        <a14:foregroundMark x1="39800" y1="90955" x2="39800" y2="90955"/>
                        <a14:foregroundMark x1="39800" y1="90955" x2="39800" y2="90955"/>
                        <a14:foregroundMark x1="39700" y1="90854" x2="39700" y2="90854"/>
                        <a14:foregroundMark x1="39800" y1="91057" x2="39800" y2="90447"/>
                      </a14:backgroundRemoval>
                    </a14:imgEffect>
                  </a14:imgLayer>
                </a14:imgProps>
              </a:ext>
            </a:extLst>
          </a:blip>
          <a:srcRect b="8333"/>
          <a:stretch/>
        </p:blipFill>
        <p:spPr>
          <a:xfrm rot="830315">
            <a:off x="4081051" y="4415902"/>
            <a:ext cx="1160006" cy="104632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44E78E1-A4F4-7329-A5DC-56F8A9204224}"/>
              </a:ext>
            </a:extLst>
          </p:cNvPr>
          <p:cNvSpPr/>
          <p:nvPr/>
        </p:nvSpPr>
        <p:spPr>
          <a:xfrm>
            <a:off x="193675" y="5350821"/>
            <a:ext cx="1123950" cy="33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BFC2F1-3161-62F0-8518-2B6A7FB5DD6C}"/>
              </a:ext>
            </a:extLst>
          </p:cNvPr>
          <p:cNvSpPr/>
          <p:nvPr/>
        </p:nvSpPr>
        <p:spPr>
          <a:xfrm>
            <a:off x="5631180" y="5331792"/>
            <a:ext cx="637540" cy="33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C9460BF-1E7A-EDDA-1F5C-FEA6CC7C07A9}"/>
              </a:ext>
            </a:extLst>
          </p:cNvPr>
          <p:cNvSpPr/>
          <p:nvPr/>
        </p:nvSpPr>
        <p:spPr>
          <a:xfrm>
            <a:off x="2933700" y="5341848"/>
            <a:ext cx="825500" cy="33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4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4FEC1-4454-ECCB-1ED6-F02E78445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Training – Winter/Spring 2026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7703E96-047B-1393-3350-CC1558E4FF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77887"/>
              </p:ext>
            </p:extLst>
          </p:nvPr>
        </p:nvGraphicFramePr>
        <p:xfrm>
          <a:off x="304800" y="1828800"/>
          <a:ext cx="8567372" cy="2741473"/>
        </p:xfrm>
        <a:graphic>
          <a:graphicData uri="http://schemas.openxmlformats.org/drawingml/2006/table">
            <a:tbl>
              <a:tblPr>
                <a:effectLst>
                  <a:outerShdw blurRad="50800" dist="38100" dir="2700000" sx="101000" sy="101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404286">
                  <a:extLst>
                    <a:ext uri="{9D8B030D-6E8A-4147-A177-3AD203B41FA5}">
                      <a16:colId xmlns:a16="http://schemas.microsoft.com/office/drawing/2014/main" val="1445107588"/>
                    </a:ext>
                  </a:extLst>
                </a:gridCol>
                <a:gridCol w="542005">
                  <a:extLst>
                    <a:ext uri="{9D8B030D-6E8A-4147-A177-3AD203B41FA5}">
                      <a16:colId xmlns:a16="http://schemas.microsoft.com/office/drawing/2014/main" val="4086737192"/>
                    </a:ext>
                  </a:extLst>
                </a:gridCol>
                <a:gridCol w="739097">
                  <a:extLst>
                    <a:ext uri="{9D8B030D-6E8A-4147-A177-3AD203B41FA5}">
                      <a16:colId xmlns:a16="http://schemas.microsoft.com/office/drawing/2014/main" val="692997921"/>
                    </a:ext>
                  </a:extLst>
                </a:gridCol>
                <a:gridCol w="969039">
                  <a:extLst>
                    <a:ext uri="{9D8B030D-6E8A-4147-A177-3AD203B41FA5}">
                      <a16:colId xmlns:a16="http://schemas.microsoft.com/office/drawing/2014/main" val="2544522142"/>
                    </a:ext>
                  </a:extLst>
                </a:gridCol>
                <a:gridCol w="1313951">
                  <a:extLst>
                    <a:ext uri="{9D8B030D-6E8A-4147-A177-3AD203B41FA5}">
                      <a16:colId xmlns:a16="http://schemas.microsoft.com/office/drawing/2014/main" val="2737794771"/>
                    </a:ext>
                  </a:extLst>
                </a:gridCol>
                <a:gridCol w="1127621">
                  <a:extLst>
                    <a:ext uri="{9D8B030D-6E8A-4147-A177-3AD203B41FA5}">
                      <a16:colId xmlns:a16="http://schemas.microsoft.com/office/drawing/2014/main" val="1834163714"/>
                    </a:ext>
                  </a:extLst>
                </a:gridCol>
                <a:gridCol w="596939">
                  <a:extLst>
                    <a:ext uri="{9D8B030D-6E8A-4147-A177-3AD203B41FA5}">
                      <a16:colId xmlns:a16="http://schemas.microsoft.com/office/drawing/2014/main" val="1529198464"/>
                    </a:ext>
                  </a:extLst>
                </a:gridCol>
                <a:gridCol w="550217">
                  <a:extLst>
                    <a:ext uri="{9D8B030D-6E8A-4147-A177-3AD203B41FA5}">
                      <a16:colId xmlns:a16="http://schemas.microsoft.com/office/drawing/2014/main" val="494791662"/>
                    </a:ext>
                  </a:extLst>
                </a:gridCol>
                <a:gridCol w="1324217">
                  <a:extLst>
                    <a:ext uri="{9D8B030D-6E8A-4147-A177-3AD203B41FA5}">
                      <a16:colId xmlns:a16="http://schemas.microsoft.com/office/drawing/2014/main" val="1628245038"/>
                    </a:ext>
                  </a:extLst>
                </a:gridCol>
              </a:tblGrid>
              <a:tr h="25874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</a:t>
                      </a:r>
                    </a:p>
                  </a:txBody>
                  <a:tcPr marL="55446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 (FROM)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 (TO)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</a:t>
                      </a:r>
                      <a:b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(DAY 1)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LOCATION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ROOM</a:t>
                      </a:r>
                    </a:p>
                  </a:txBody>
                  <a:tcPr marL="55446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503614"/>
                  </a:ext>
                </a:extLst>
              </a:tr>
              <a:tr h="19097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Concrete Field Technician</a:t>
                      </a:r>
                    </a:p>
                  </a:txBody>
                  <a:tcPr marL="55446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Concrete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Demonstration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TDOT/CEI/Industry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Monday, January 6, 2025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Monday, January 6, 2025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Nashville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 3 Complex, D/G Building</a:t>
                      </a:r>
                    </a:p>
                  </a:txBody>
                  <a:tcPr marL="55446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627206"/>
                  </a:ext>
                </a:extLst>
              </a:tr>
              <a:tr h="19097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Concrete Field Technician</a:t>
                      </a:r>
                    </a:p>
                  </a:txBody>
                  <a:tcPr marL="55446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Concrete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Demonstration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TDOT/CEI/Industry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Tuesday, January 27, 2026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Tuesday, January 27, 2026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Chattanooga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 2 Complex</a:t>
                      </a:r>
                    </a:p>
                  </a:txBody>
                  <a:tcPr marL="55446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98158"/>
                  </a:ext>
                </a:extLst>
              </a:tr>
              <a:tr h="19097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Concrete Field Technician</a:t>
                      </a:r>
                    </a:p>
                  </a:txBody>
                  <a:tcPr marL="55446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Concrete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Demonstration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TDOT/CEI/Industry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Thursday, February 5, 2026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Thursday, February 5, 2026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Jackson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 4 Auditorium</a:t>
                      </a:r>
                    </a:p>
                  </a:txBody>
                  <a:tcPr marL="55446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407020"/>
                  </a:ext>
                </a:extLst>
              </a:tr>
              <a:tr h="19097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Aggregate Testing Technician</a:t>
                      </a:r>
                    </a:p>
                  </a:txBody>
                  <a:tcPr marL="55446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Aggregate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Certification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CEI/Industry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Tuesday, March 24, 2026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Tuesday, March 24, 2026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Knoxville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 1 Auditorium</a:t>
                      </a:r>
                    </a:p>
                  </a:txBody>
                  <a:tcPr marL="55446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453876"/>
                  </a:ext>
                </a:extLst>
              </a:tr>
              <a:tr h="19097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Concrete Field Technician</a:t>
                      </a:r>
                    </a:p>
                  </a:txBody>
                  <a:tcPr marL="55446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Concrete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Demonstration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TDOT/CEI/Industry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Wednesday, March 25, 2026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Wednesday, March 25, 2026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Knoxville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 1 Complex</a:t>
                      </a:r>
                    </a:p>
                  </a:txBody>
                  <a:tcPr marL="55446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65963"/>
                  </a:ext>
                </a:extLst>
              </a:tr>
              <a:tr h="19097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Aggregate Testing Technician</a:t>
                      </a:r>
                    </a:p>
                  </a:txBody>
                  <a:tcPr marL="55446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Aggregate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Certification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TDOT/CEI/Industry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Tuesday, April 14, 2026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Tuesday, April 14, 2026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Chattanooga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 2 Auditorium</a:t>
                      </a:r>
                    </a:p>
                  </a:txBody>
                  <a:tcPr marL="55446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456249"/>
                  </a:ext>
                </a:extLst>
              </a:tr>
              <a:tr h="19097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Concrete Field Technician</a:t>
                      </a:r>
                    </a:p>
                  </a:txBody>
                  <a:tcPr marL="55446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Concrete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Certification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TDOT/CEI/Industry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Wednesday, April 15, 2026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Wednesday, April 15, 2026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Chattanooga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 2 Auditorium</a:t>
                      </a:r>
                    </a:p>
                  </a:txBody>
                  <a:tcPr marL="55446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20095"/>
                  </a:ext>
                </a:extLst>
              </a:tr>
              <a:tr h="19097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Aggregate Testing Technician</a:t>
                      </a:r>
                    </a:p>
                  </a:txBody>
                  <a:tcPr marL="55446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Aggregate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Certification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TDOT/CEI/Industry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Wednesday, April 22, 2026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Wednesday, April 22, 2026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Nashville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 3 Auditorium</a:t>
                      </a:r>
                    </a:p>
                  </a:txBody>
                  <a:tcPr marL="55446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519817"/>
                  </a:ext>
                </a:extLst>
              </a:tr>
              <a:tr h="19097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Concrete Field Technician</a:t>
                      </a:r>
                    </a:p>
                  </a:txBody>
                  <a:tcPr marL="55446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Concrete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Certification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TDOT/CEI/Industry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Thursday, April 23, 2026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Thursday, April 23, 2026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Nashville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 3 Complex, D/G Building</a:t>
                      </a:r>
                    </a:p>
                  </a:txBody>
                  <a:tcPr marL="55446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302610"/>
                  </a:ext>
                </a:extLst>
              </a:tr>
              <a:tr h="19097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Aggregate Testing Technician</a:t>
                      </a:r>
                    </a:p>
                  </a:txBody>
                  <a:tcPr marL="55446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Aggregate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Certification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TDOT/CEI/Industry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Tuesday, May 26, 2026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Tuesday, May 26, 2026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Jackson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 4 Auditorium</a:t>
                      </a:r>
                    </a:p>
                  </a:txBody>
                  <a:tcPr marL="55446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408758"/>
                  </a:ext>
                </a:extLst>
              </a:tr>
              <a:tr h="19097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Concrete Field Technician</a:t>
                      </a:r>
                    </a:p>
                  </a:txBody>
                  <a:tcPr marL="55446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Concrete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Certification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TDOT/CEI/Industry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Wednesday, May 27, 2026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Wednesday, May 27, 2026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Jackson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 4 Auditorium</a:t>
                      </a:r>
                    </a:p>
                  </a:txBody>
                  <a:tcPr marL="55446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033590"/>
                  </a:ext>
                </a:extLst>
              </a:tr>
              <a:tr h="19097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Concrete Plant QC Technician</a:t>
                      </a:r>
                    </a:p>
                  </a:txBody>
                  <a:tcPr marL="55446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Concrete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Certification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Industry/Selected TDOT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Tuesday, June 9, 2026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Tuesday, June 9, 2026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Nashville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 3 Auditorium</a:t>
                      </a:r>
                    </a:p>
                  </a:txBody>
                  <a:tcPr marL="55446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104700"/>
                  </a:ext>
                </a:extLst>
              </a:tr>
              <a:tr h="19097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Concrete Mix Design Certification</a:t>
                      </a:r>
                    </a:p>
                  </a:txBody>
                  <a:tcPr marL="55446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Concrete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Certification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Industry/Selected TDOT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Wednesday, June 10, 2026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Wednesday, June 10, 2026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Nashville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 3 Auditorium</a:t>
                      </a:r>
                    </a:p>
                  </a:txBody>
                  <a:tcPr marL="55446" marR="6161" marT="6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17465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3B27607-C70F-2543-C2F7-2A2FC0A58941}"/>
              </a:ext>
            </a:extLst>
          </p:cNvPr>
          <p:cNvSpPr txBox="1"/>
          <p:nvPr/>
        </p:nvSpPr>
        <p:spPr>
          <a:xfrm>
            <a:off x="1541875" y="5189731"/>
            <a:ext cx="6060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All training events begin at 8:00 AM local time</a:t>
            </a:r>
          </a:p>
        </p:txBody>
      </p:sp>
    </p:spTree>
    <p:extLst>
      <p:ext uri="{BB962C8B-B14F-4D97-AF65-F5344CB8AC3E}">
        <p14:creationId xmlns:p14="http://schemas.microsoft.com/office/powerpoint/2010/main" val="1188431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D5973-140F-9507-2239-F82D0E6C4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Recertification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2DF65-A754-EFF6-B3BF-E26524995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71B1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Attend respective course prior to expiration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71B1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Written Assessment 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REQUIRED​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71B1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≥80 requires no demonstration​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71B1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70-79 requires demonstration​</a:t>
            </a:r>
          </a:p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71B1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Slump, temperature, air content, and cylinders</a:t>
            </a:r>
          </a:p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71B1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Nonproficient requires demonstration to be repeated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71B1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 70 requires course to be repeated​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766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896DE-85C8-B7DE-E637-48A4BEF7E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Continuing Education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403A6C-4B78-1F97-EFEC-8FF970D0D5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257"/>
          <a:stretch/>
        </p:blipFill>
        <p:spPr>
          <a:xfrm>
            <a:off x="608924" y="2173662"/>
            <a:ext cx="7935406" cy="281591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7645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67EDC-4F95-B12C-5A30-511D9A260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Open Sans Light"/>
              </a:rPr>
              <a:t>CEU Opportunities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C6720-2D3C-1EC9-AFE0-996DC3F79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71B1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SOP 1-3: Procedure for recertification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71B1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1.5 units per in-person events (6 events)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71B1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Must accrue nine (9) units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71B1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One event in the most recent meeting cycle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71B1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Regional Concrete Meeting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71B1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Annual Concrete Meeting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71B1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Other opportunities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71B1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TCA Meeting – Franklin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201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1B3B9-B9DD-4D52-F492-326C4AB09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Regional Meetings – Spring 2026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AABA0D2-1ED2-B636-E887-D38A33663D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475074"/>
              </p:ext>
            </p:extLst>
          </p:nvPr>
        </p:nvGraphicFramePr>
        <p:xfrm>
          <a:off x="609600" y="1971675"/>
          <a:ext cx="7924799" cy="29146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399339">
                  <a:extLst>
                    <a:ext uri="{9D8B030D-6E8A-4147-A177-3AD203B41FA5}">
                      <a16:colId xmlns:a16="http://schemas.microsoft.com/office/drawing/2014/main" val="2153415045"/>
                    </a:ext>
                  </a:extLst>
                </a:gridCol>
                <a:gridCol w="850559">
                  <a:extLst>
                    <a:ext uri="{9D8B030D-6E8A-4147-A177-3AD203B41FA5}">
                      <a16:colId xmlns:a16="http://schemas.microsoft.com/office/drawing/2014/main" val="33695625"/>
                    </a:ext>
                  </a:extLst>
                </a:gridCol>
                <a:gridCol w="2123224">
                  <a:extLst>
                    <a:ext uri="{9D8B030D-6E8A-4147-A177-3AD203B41FA5}">
                      <a16:colId xmlns:a16="http://schemas.microsoft.com/office/drawing/2014/main" val="2335611058"/>
                    </a:ext>
                  </a:extLst>
                </a:gridCol>
                <a:gridCol w="850559">
                  <a:extLst>
                    <a:ext uri="{9D8B030D-6E8A-4147-A177-3AD203B41FA5}">
                      <a16:colId xmlns:a16="http://schemas.microsoft.com/office/drawing/2014/main" val="3804778852"/>
                    </a:ext>
                  </a:extLst>
                </a:gridCol>
                <a:gridCol w="850559">
                  <a:extLst>
                    <a:ext uri="{9D8B030D-6E8A-4147-A177-3AD203B41FA5}">
                      <a16:colId xmlns:a16="http://schemas.microsoft.com/office/drawing/2014/main" val="2780273259"/>
                    </a:ext>
                  </a:extLst>
                </a:gridCol>
                <a:gridCol w="850559">
                  <a:extLst>
                    <a:ext uri="{9D8B030D-6E8A-4147-A177-3AD203B41FA5}">
                      <a16:colId xmlns:a16="http://schemas.microsoft.com/office/drawing/2014/main" val="12049775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MEETING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MATERIAL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TIME (FROM)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TIME (TO)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LOCATION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13412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Knoxville Regional Meeting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Concrete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Monday, April 27, 2026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Nashville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03457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Chattanooga Regional Meeting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39884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Knoxville Regional Meeting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Aggregate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Monday, April 27, 2026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Nashville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397889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Chattanooga Regional Meeting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2573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Nashville Regional Meeting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Concrete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Tuesday, April 28, 2026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Knoxville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697137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Jackson Regional Meeting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678727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Nashville Regional Meeting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Aggregate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Tuesday, April 28, 2026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Knoxville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259831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Jackson Regional Meeting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078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7812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2A755-93A4-CBE1-DCE9-43645421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Open Sans Light"/>
              </a:rPr>
              <a:t>Contacts for Materials Control Team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34E83C-E901-BA1A-CFB3-AB416535F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8011"/>
            <a:ext cx="8602628" cy="468939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75000"/>
              </a:lnSpc>
            </a:pPr>
            <a:r>
              <a:rPr lang="en-US" sz="2800"/>
              <a:t>Concrete Mix: </a:t>
            </a:r>
            <a:r>
              <a:rPr lang="en-US" sz="2800" err="1">
                <a:hlinkClick r:id="rId2"/>
              </a:rPr>
              <a:t>TDOT.Concrete.Email@tn.gov</a:t>
            </a:r>
            <a:r>
              <a:rPr lang="en-US" sz="2800"/>
              <a:t> </a:t>
            </a:r>
          </a:p>
          <a:p>
            <a:pPr>
              <a:lnSpc>
                <a:spcPct val="175000"/>
              </a:lnSpc>
            </a:pPr>
            <a:r>
              <a:rPr lang="en-US" sz="2800">
                <a:ea typeface="Open Sans"/>
              </a:rPr>
              <a:t>Precast/Prestressed:</a:t>
            </a:r>
            <a:r>
              <a:rPr lang="en-US" sz="2800" b="1">
                <a:ea typeface="Open Sans"/>
              </a:rPr>
              <a:t> </a:t>
            </a:r>
            <a:r>
              <a:rPr lang="en-US" sz="2800" err="1">
                <a:ea typeface="Open Sans"/>
                <a:hlinkClick r:id="rId3"/>
              </a:rPr>
              <a:t>TDOT.PrecastMTR@tn.gov</a:t>
            </a:r>
            <a:r>
              <a:rPr lang="en-US" sz="2800">
                <a:ea typeface="Open Sans"/>
              </a:rPr>
              <a:t> </a:t>
            </a:r>
          </a:p>
          <a:p>
            <a:pPr>
              <a:lnSpc>
                <a:spcPct val="175000"/>
              </a:lnSpc>
            </a:pPr>
            <a:r>
              <a:rPr lang="en-US" sz="2800">
                <a:ea typeface="Open Sans"/>
              </a:rPr>
              <a:t>Aggregate: </a:t>
            </a:r>
            <a:r>
              <a:rPr lang="en-US" sz="2800" err="1">
                <a:ea typeface="Open Sans"/>
                <a:hlinkClick r:id="rId4"/>
              </a:rPr>
              <a:t>TDOT.AggregateMTR@tn.gov</a:t>
            </a:r>
            <a:r>
              <a:rPr lang="en-US" sz="2800">
                <a:ea typeface="Open Sans"/>
              </a:rPr>
              <a:t> </a:t>
            </a:r>
          </a:p>
          <a:p>
            <a:pPr>
              <a:lnSpc>
                <a:spcPct val="175000"/>
              </a:lnSpc>
            </a:pPr>
            <a:r>
              <a:rPr lang="en-US" sz="2800">
                <a:ea typeface="Open Sans"/>
              </a:rPr>
              <a:t>Cement: </a:t>
            </a:r>
            <a:r>
              <a:rPr lang="en-US" sz="2800" err="1">
                <a:ea typeface="Open Sans"/>
                <a:hlinkClick r:id="rId5"/>
              </a:rPr>
              <a:t>TDOT.CementitiousMTR@tn.gov</a:t>
            </a:r>
            <a:r>
              <a:rPr lang="en-US" sz="2800">
                <a:ea typeface="Open Sans"/>
              </a:rPr>
              <a:t> </a:t>
            </a:r>
          </a:p>
          <a:p>
            <a:pPr>
              <a:lnSpc>
                <a:spcPct val="175000"/>
              </a:lnSpc>
            </a:pPr>
            <a:r>
              <a:rPr lang="en-US" sz="2800">
                <a:ea typeface="Open Sans"/>
              </a:rPr>
              <a:t>Steel: </a:t>
            </a:r>
            <a:r>
              <a:rPr lang="en-US" sz="2800" err="1">
                <a:ea typeface="Open Sans"/>
                <a:hlinkClick r:id="rId6"/>
              </a:rPr>
              <a:t>TDOT.SteelMTR@tn.gov</a:t>
            </a:r>
            <a:r>
              <a:rPr lang="en-US" sz="2800">
                <a:ea typeface="Open Sans"/>
              </a:rPr>
              <a:t> </a:t>
            </a:r>
          </a:p>
          <a:p>
            <a:endParaRPr lang="en-US" sz="2800">
              <a:ea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385723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CEU’s for Recertification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b="1">
                <a:solidFill>
                  <a:srgbClr val="FF0000"/>
                </a:solidFill>
              </a:rPr>
              <a:t>Select Regional Producers Meeting</a:t>
            </a:r>
          </a:p>
          <a:p>
            <a:pPr marL="457200" lvl="1" indent="0">
              <a:buNone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1" indent="0">
              <a:buNone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</a:p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/>
          </a:p>
        </p:txBody>
      </p:sp>
      <p:pic>
        <p:nvPicPr>
          <p:cNvPr id="3" name="Picture 2" descr="QRCode for TDOT Technician Recertification Record">
            <a:extLst>
              <a:ext uri="{FF2B5EF4-FFF2-40B4-BE49-F238E27FC236}">
                <a16:creationId xmlns:a16="http://schemas.microsoft.com/office/drawing/2014/main" id="{7B96C306-5740-ABD9-9B6F-B3FE3ECCF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964" y="1908753"/>
            <a:ext cx="3196072" cy="3196072"/>
          </a:xfrm>
          <a:prstGeom prst="rect">
            <a:avLst/>
          </a:prstGeom>
          <a:noFill/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7F50B2-A5C0-83EC-AA0C-22CBE8AB8E4C}"/>
              </a:ext>
            </a:extLst>
          </p:cNvPr>
          <p:cNvSpPr txBox="1"/>
          <p:nvPr/>
        </p:nvSpPr>
        <p:spPr>
          <a:xfrm>
            <a:off x="2521342" y="5265780"/>
            <a:ext cx="410131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191946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ADBFB-A0D0-9B08-0A1B-93EF7B514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767C0D-5777-2F2E-2382-67BA8A3F2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Specifications – New Publication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DD1DBF-0000-C985-FF30-4CCF5D095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62075"/>
            <a:ext cx="3499578" cy="4581572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96A287-DBCA-216B-CC35-AC205B7C20ED}"/>
              </a:ext>
            </a:extLst>
          </p:cNvPr>
          <p:cNvSpPr txBox="1"/>
          <p:nvPr/>
        </p:nvSpPr>
        <p:spPr>
          <a:xfrm>
            <a:off x="4114800" y="2819400"/>
            <a:ext cx="462184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Available online NOW!</a:t>
            </a:r>
          </a:p>
          <a:p>
            <a:r>
              <a:rPr lang="en-US" sz="2000" err="1">
                <a:hlinkClick r:id="rId3"/>
              </a:rPr>
              <a:t>April_1_2026_Standard_Specifications.pdf</a:t>
            </a:r>
            <a:endParaRPr lang="en-US" sz="2000" b="1"/>
          </a:p>
          <a:p>
            <a:endParaRPr lang="en-US" sz="2000" b="1"/>
          </a:p>
          <a:p>
            <a:r>
              <a:rPr lang="en-US" sz="2400" b="1"/>
              <a:t>Hard copies to be printed</a:t>
            </a:r>
          </a:p>
          <a:p>
            <a:r>
              <a:rPr lang="en-US" sz="2400" b="1"/>
              <a:t>In Spring 2026</a:t>
            </a:r>
          </a:p>
        </p:txBody>
      </p:sp>
    </p:spTree>
    <p:extLst>
      <p:ext uri="{BB962C8B-B14F-4D97-AF65-F5344CB8AC3E}">
        <p14:creationId xmlns:p14="http://schemas.microsoft.com/office/powerpoint/2010/main" val="387593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764D7-3987-2811-4866-FA3E6F861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Specifications – Class D/DS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A7C09-59FD-03FB-169F-B24F4D830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0" y="1193800"/>
            <a:ext cx="4114800" cy="4992796"/>
          </a:xfrm>
        </p:spPr>
        <p:txBody>
          <a:bodyPr/>
          <a:lstStyle/>
          <a:p>
            <a:r>
              <a:rPr lang="en-US"/>
              <a:t>Keep Class D in the specifications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43D97C-3212-B139-53AB-A8649670E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23" y="1159469"/>
            <a:ext cx="4338977" cy="499279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D7AC77-42F0-8BFF-ECF1-35836572ACF6}"/>
              </a:ext>
            </a:extLst>
          </p:cNvPr>
          <p:cNvSpPr/>
          <p:nvPr/>
        </p:nvSpPr>
        <p:spPr>
          <a:xfrm>
            <a:off x="336550" y="3898900"/>
            <a:ext cx="41783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85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24125-CF82-1BC9-1DFE-753ACB466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93AC0-66A8-B2DF-3DB8-14AAD53ED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Specifications – PEM Designs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D53B5-651D-A7E6-AE2B-ED760C34B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1193800"/>
            <a:ext cx="4191000" cy="5359400"/>
          </a:xfrm>
        </p:spPr>
        <p:txBody>
          <a:bodyPr/>
          <a:lstStyle/>
          <a:p>
            <a:r>
              <a:rPr lang="en-US"/>
              <a:t>Proposal to remove footnote 3 requiring AASHTO </a:t>
            </a:r>
            <a:r>
              <a:rPr lang="en-US" err="1"/>
              <a:t>T161</a:t>
            </a:r>
            <a:r>
              <a:rPr lang="en-US"/>
              <a:t> Rapid Freezing and Thawing </a:t>
            </a:r>
          </a:p>
          <a:p>
            <a:r>
              <a:rPr lang="en-US"/>
              <a:t>Additionally, allow the contractor to use PEM as an alternate/option in replacement of any class of concrete (except DS) provided it meets all departmental guidelines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95CF48-CA0A-DC8F-2122-5CE475A07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99" y="1524000"/>
            <a:ext cx="4305901" cy="406774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395F8A1-97B4-F86E-03BF-2E0D8626068B}"/>
              </a:ext>
            </a:extLst>
          </p:cNvPr>
          <p:cNvSpPr/>
          <p:nvPr/>
        </p:nvSpPr>
        <p:spPr>
          <a:xfrm>
            <a:off x="336550" y="3584575"/>
            <a:ext cx="4083050" cy="3397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0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667846-7800-2120-F976-3778BE4AA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9CB40-3056-36D1-A13E-1B2DC5BB8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Government Guidelines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0F14445-1790-0BAA-2A70-E6194B52D1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25" y="1376342"/>
            <a:ext cx="3968750" cy="5096234"/>
          </a:xfrm>
          <a:prstGeom prst="rect">
            <a:avLst/>
          </a:prstGeom>
          <a:noFill/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569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49D97-169D-A49C-6501-F0F7B453D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Materials Substitutions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BAFA4-BEAB-8164-D19B-BFBECECB4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9718" y="5582443"/>
            <a:ext cx="6964562" cy="816298"/>
          </a:xfrm>
        </p:spPr>
        <p:txBody>
          <a:bodyPr/>
          <a:lstStyle/>
          <a:p>
            <a:pPr marL="0" indent="0" algn="ctr">
              <a:buNone/>
            </a:pPr>
            <a:r>
              <a:rPr lang="en-US"/>
              <a:t>Cement?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30EB9E-EB5F-B8AE-8F17-D4C48A60C1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7582"/>
          <a:stretch>
            <a:fillRect/>
          </a:stretch>
        </p:blipFill>
        <p:spPr>
          <a:xfrm>
            <a:off x="1089718" y="1524000"/>
            <a:ext cx="6964563" cy="1257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2EB15C-7AD2-04DE-C7F9-B0DF5EF5DE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5543"/>
          <a:stretch>
            <a:fillRect/>
          </a:stretch>
        </p:blipFill>
        <p:spPr>
          <a:xfrm>
            <a:off x="1089718" y="3048000"/>
            <a:ext cx="6964564" cy="1933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5890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0B189-D37B-15B9-4A4D-B2D330C32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NCC</a:t>
            </a:r>
            <a:r>
              <a:rPr lang="en-US"/>
              <a:t> Spring 2026 Agenda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2FFF2-0C30-C727-1F7C-D747BF9E1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93801"/>
            <a:ext cx="8763000" cy="2997200"/>
          </a:xfrm>
        </p:spPr>
        <p:txBody>
          <a:bodyPr>
            <a:noAutofit/>
          </a:bodyPr>
          <a:lstStyle/>
          <a:p>
            <a:r>
              <a:rPr lang="en-US"/>
              <a:t>Blended Cements</a:t>
            </a:r>
          </a:p>
          <a:p>
            <a:r>
              <a:rPr lang="en-US"/>
              <a:t>Trial Batching and Trial Placement</a:t>
            </a:r>
          </a:p>
          <a:p>
            <a:pPr lvl="1"/>
            <a:r>
              <a:rPr lang="en-US" sz="2400"/>
              <a:t>Industry and State Perspectives</a:t>
            </a:r>
          </a:p>
          <a:p>
            <a:r>
              <a:rPr lang="en-US"/>
              <a:t>Alkali-Silica Reactivity</a:t>
            </a:r>
          </a:p>
          <a:p>
            <a:r>
              <a:rPr lang="en-US"/>
              <a:t>Pavements</a:t>
            </a:r>
          </a:p>
          <a:p>
            <a:r>
              <a:rPr lang="en-US"/>
              <a:t>Bridge Deck Overlays</a:t>
            </a:r>
          </a:p>
          <a:p>
            <a:r>
              <a:rPr lang="en-US"/>
              <a:t>Curing and Finishing Concrete</a:t>
            </a:r>
          </a:p>
          <a:p>
            <a:r>
              <a:rPr lang="en-US"/>
              <a:t>States-Only Meeting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56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45B5D9-9CFE-4361-AB28-B7D664606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E8B28-FBC5-771F-191D-15A532843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NCC</a:t>
            </a:r>
            <a:r>
              <a:rPr lang="en-US" dirty="0"/>
              <a:t> – Type IL and Type IC 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FD607-7C1A-FD09-F096-277812B97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93801"/>
            <a:ext cx="8763000" cy="2997200"/>
          </a:xfrm>
        </p:spPr>
        <p:txBody>
          <a:bodyPr/>
          <a:lstStyle/>
          <a:p>
            <a:r>
              <a:rPr lang="en-US"/>
              <a:t>Type IL issues are still being debated</a:t>
            </a:r>
          </a:p>
          <a:p>
            <a:r>
              <a:rPr lang="en-US"/>
              <a:t>TN Producers should inform their suppliers of issues that they are experiencing with Type IL</a:t>
            </a:r>
          </a:p>
          <a:p>
            <a:r>
              <a:rPr lang="en-US"/>
              <a:t>Speak up at industry meetings, ASTM, AASHTO COMP</a:t>
            </a:r>
          </a:p>
          <a:p>
            <a:r>
              <a:rPr lang="en-US"/>
              <a:t>We did STOP the adoption of an AASHTO Type IC Spec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89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D966A-9FC3-DD28-6872-0692BA064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91657-BB53-8377-9595-E4A2602E0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Access </a:t>
            </a:r>
            <a:r>
              <a:rPr lang="en-US" err="1"/>
              <a:t>NCC</a:t>
            </a:r>
            <a:r>
              <a:rPr lang="en-US"/>
              <a:t> Spring 2026 Presentations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A55F5F-8E62-B550-8C43-8172BFA93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859839"/>
            <a:ext cx="3810000" cy="38877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2877833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B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4FC3F506FAE846A52BBCE8B0DBA664" ma:contentTypeVersion="21" ma:contentTypeDescription="Create a new document." ma:contentTypeScope="" ma:versionID="ce47bfb06620fbb87bf99ed60023ca07">
  <xsd:schema xmlns:xsd="http://www.w3.org/2001/XMLSchema" xmlns:xs="http://www.w3.org/2001/XMLSchema" xmlns:p="http://schemas.microsoft.com/office/2006/metadata/properties" xmlns:ns2="b006eff9-fa2c-4046-a313-8b10874b6321" xmlns:ns3="1a4f56d8-66fa-4af6-bcb9-17fec793ce0c" targetNamespace="http://schemas.microsoft.com/office/2006/metadata/properties" ma:root="true" ma:fieldsID="4955a4a975a0b98468fd902ffbb43c0f" ns2:_="" ns3:_="">
    <xsd:import namespace="b006eff9-fa2c-4046-a313-8b10874b6321"/>
    <xsd:import namespace="1a4f56d8-66fa-4af6-bcb9-17fec793ce0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ObjectDetectorVersions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SearchProperties" minOccurs="0"/>
                <xsd:element ref="ns3:MediaLengthInSecond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06eff9-fa2c-4046-a313-8b10874b6321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77e192a-1eb5-4412-b1f3-ded4e6f33f39}" ma:internalName="TaxCatchAll" ma:showField="CatchAllData" ma:web="b006eff9-fa2c-4046-a313-8b10874b63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4f56d8-66fa-4af6-bcb9-17fec793ce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ec6819c-d561-498f-ad6b-029f1b52be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006eff9-fa2c-4046-a313-8b10874b6321" xsi:nil="true"/>
    <lcf76f155ced4ddcb4097134ff3c332f xmlns="1a4f56d8-66fa-4af6-bcb9-17fec793ce0c">
      <Terms xmlns="http://schemas.microsoft.com/office/infopath/2007/PartnerControls"/>
    </lcf76f155ced4ddcb4097134ff3c332f>
    <_dlc_DocId xmlns="b006eff9-fa2c-4046-a313-8b10874b6321">FTUNYDT3AX6X-1234495696-17230</_dlc_DocId>
    <_dlc_DocIdUrl xmlns="b006eff9-fa2c-4046-a313-8b10874b6321">
      <Url>https://tennessee.sharepoint.com/sites/TDOT_BOE_MTFO/_layouts/15/DocIdRedir.aspx?ID=FTUNYDT3AX6X-1234495696-17230</Url>
      <Description>FTUNYDT3AX6X-1234495696-17230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6836BB7-66C5-46BB-A5F7-D469B77C32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E1C115-B3F2-41C7-A334-A896C2C2A3FA}">
  <ds:schemaRefs>
    <ds:schemaRef ds:uri="1a4f56d8-66fa-4af6-bcb9-17fec793ce0c"/>
    <ds:schemaRef ds:uri="b006eff9-fa2c-4046-a313-8b10874b632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E4F35DF-0ECE-4B1E-BC1F-8211DA2439AC}">
  <ds:schemaRefs>
    <ds:schemaRef ds:uri="http://schemas.microsoft.com/office/2006/metadata/properties"/>
    <ds:schemaRef ds:uri="1a4f56d8-66fa-4af6-bcb9-17fec793ce0c"/>
    <ds:schemaRef ds:uri="http://purl.org/dc/terms/"/>
    <ds:schemaRef ds:uri="http://purl.org/dc/elements/1.1/"/>
    <ds:schemaRef ds:uri="http://purl.org/dc/dcmitype/"/>
    <ds:schemaRef ds:uri="b006eff9-fa2c-4046-a313-8b10874b63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42D41C70-C84E-4EAE-97D8-53DD0354087D}">
  <ds:schemaRefs>
    <ds:schemaRef ds:uri="http://schemas.microsoft.com/sharepoint/events"/>
  </ds:schemaRefs>
</ds:datastoreItem>
</file>

<file path=docMetadata/LabelInfo.xml><?xml version="1.0" encoding="utf-8"?>
<clbl:labelList xmlns:clbl="http://schemas.microsoft.com/office/2020/mipLabelMetadata">
  <clbl:label id="{f345bebf-0d71-4337-9281-24b941616c36}" enabled="0" method="" siteId="{f345bebf-0d71-4337-9281-24b941616c3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862</Words>
  <Application>Microsoft Office PowerPoint</Application>
  <PresentationFormat>On-screen Show (4:3)</PresentationFormat>
  <Paragraphs>237</Paragraphs>
  <Slides>18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Aptos Narrow</vt:lpstr>
      <vt:lpstr>Arial</vt:lpstr>
      <vt:lpstr>Calibri</vt:lpstr>
      <vt:lpstr>Open Sans</vt:lpstr>
      <vt:lpstr>Open Sans Light</vt:lpstr>
      <vt:lpstr>PermianSlabSerifTypeface</vt:lpstr>
      <vt:lpstr>PowerPoint B</vt:lpstr>
      <vt:lpstr>TDOT Regional Concrete Meeting</vt:lpstr>
      <vt:lpstr>Specifications – New Publication</vt:lpstr>
      <vt:lpstr>Specifications – Class D/DS</vt:lpstr>
      <vt:lpstr>Specifications – PEM Designs</vt:lpstr>
      <vt:lpstr>Local Government Guidelines</vt:lpstr>
      <vt:lpstr>Materials Substitutions</vt:lpstr>
      <vt:lpstr>NCC Spring 2026 Agenda Topics</vt:lpstr>
      <vt:lpstr>NCC – Type IL and Type IC Cement</vt:lpstr>
      <vt:lpstr>Access NCC Spring 2026 Presentations</vt:lpstr>
      <vt:lpstr>Ready Mix Concrete Audit Program</vt:lpstr>
      <vt:lpstr>Training Schedule</vt:lpstr>
      <vt:lpstr>Training – Winter/Spring 2026</vt:lpstr>
      <vt:lpstr>Recertification Process</vt:lpstr>
      <vt:lpstr>Continuing Education</vt:lpstr>
      <vt:lpstr>CEU Opportunities</vt:lpstr>
      <vt:lpstr>Regional Meetings – Spring 2026</vt:lpstr>
      <vt:lpstr>Contacts for Materials Control Team</vt:lpstr>
      <vt:lpstr>CEU’s for Recertification</vt:lpstr>
    </vt:vector>
  </TitlesOfParts>
  <Company>State of Tennessee: Finance &amp;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Wehlage</dc:creator>
  <cp:lastModifiedBy>Richard Weber</cp:lastModifiedBy>
  <cp:revision>7</cp:revision>
  <dcterms:created xsi:type="dcterms:W3CDTF">2015-04-20T20:04:50Z</dcterms:created>
  <dcterms:modified xsi:type="dcterms:W3CDTF">2026-04-28T12:44:21Z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0x0101003E4FC3F506FAE846A52BBCE8B0DBA664</vt:lpwstr>
  </property>
  <property fmtid="{D5CDD505-2E9C-101B-9397-08002B2CF9AE}" pid="3" name="_dlc_DocIdItemGuid">
    <vt:lpwstr>0c548312-9850-4d68-bc3c-86cfd233afcb</vt:lpwstr>
  </property>
  <property fmtid="{D5CDD505-2E9C-101B-9397-08002B2CF9AE}" pid="4" name="MediaServiceImageTags">
    <vt:lpwstr/>
  </property>
</Properties>
</file>