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80"/>
  </p:notesMasterIdLst>
  <p:handoutMasterIdLst>
    <p:handoutMasterId r:id="rId81"/>
  </p:handoutMasterIdLst>
  <p:sldIdLst>
    <p:sldId id="256" r:id="rId2"/>
    <p:sldId id="257" r:id="rId3"/>
    <p:sldId id="304" r:id="rId4"/>
    <p:sldId id="495" r:id="rId5"/>
    <p:sldId id="258" r:id="rId6"/>
    <p:sldId id="259" r:id="rId7"/>
    <p:sldId id="260" r:id="rId8"/>
    <p:sldId id="261" r:id="rId9"/>
    <p:sldId id="271" r:id="rId10"/>
    <p:sldId id="275" r:id="rId11"/>
    <p:sldId id="308" r:id="rId12"/>
    <p:sldId id="456" r:id="rId13"/>
    <p:sldId id="305" r:id="rId14"/>
    <p:sldId id="441" r:id="rId15"/>
    <p:sldId id="437" r:id="rId16"/>
    <p:sldId id="458" r:id="rId17"/>
    <p:sldId id="264" r:id="rId18"/>
    <p:sldId id="267" r:id="rId19"/>
    <p:sldId id="494" r:id="rId20"/>
    <p:sldId id="281" r:id="rId21"/>
    <p:sldId id="283" r:id="rId22"/>
    <p:sldId id="282" r:id="rId23"/>
    <p:sldId id="430" r:id="rId24"/>
    <p:sldId id="287" r:id="rId25"/>
    <p:sldId id="288" r:id="rId26"/>
    <p:sldId id="478" r:id="rId27"/>
    <p:sldId id="490" r:id="rId28"/>
    <p:sldId id="497" r:id="rId29"/>
    <p:sldId id="429" r:id="rId30"/>
    <p:sldId id="438" r:id="rId31"/>
    <p:sldId id="377" r:id="rId32"/>
    <p:sldId id="378" r:id="rId33"/>
    <p:sldId id="379" r:id="rId34"/>
    <p:sldId id="380" r:id="rId35"/>
    <p:sldId id="381" r:id="rId36"/>
    <p:sldId id="477" r:id="rId37"/>
    <p:sldId id="382" r:id="rId38"/>
    <p:sldId id="383" r:id="rId39"/>
    <p:sldId id="390" r:id="rId40"/>
    <p:sldId id="391" r:id="rId41"/>
    <p:sldId id="392" r:id="rId42"/>
    <p:sldId id="436" r:id="rId43"/>
    <p:sldId id="499" r:id="rId44"/>
    <p:sldId id="496" r:id="rId45"/>
    <p:sldId id="351" r:id="rId46"/>
    <p:sldId id="354" r:id="rId47"/>
    <p:sldId id="355" r:id="rId48"/>
    <p:sldId id="357" r:id="rId49"/>
    <p:sldId id="359" r:id="rId50"/>
    <p:sldId id="363" r:id="rId51"/>
    <p:sldId id="366" r:id="rId52"/>
    <p:sldId id="459" r:id="rId53"/>
    <p:sldId id="346" r:id="rId54"/>
    <p:sldId id="491" r:id="rId55"/>
    <p:sldId id="480" r:id="rId56"/>
    <p:sldId id="369" r:id="rId57"/>
    <p:sldId id="349" r:id="rId58"/>
    <p:sldId id="472" r:id="rId59"/>
    <p:sldId id="481" r:id="rId60"/>
    <p:sldId id="482" r:id="rId61"/>
    <p:sldId id="473" r:id="rId62"/>
    <p:sldId id="373" r:id="rId63"/>
    <p:sldId id="375" r:id="rId64"/>
    <p:sldId id="484" r:id="rId65"/>
    <p:sldId id="485" r:id="rId66"/>
    <p:sldId id="486" r:id="rId67"/>
    <p:sldId id="487" r:id="rId68"/>
    <p:sldId id="488" r:id="rId69"/>
    <p:sldId id="489" r:id="rId70"/>
    <p:sldId id="455" r:id="rId71"/>
    <p:sldId id="475" r:id="rId72"/>
    <p:sldId id="395" r:id="rId73"/>
    <p:sldId id="396" r:id="rId74"/>
    <p:sldId id="399" r:id="rId75"/>
    <p:sldId id="474" r:id="rId76"/>
    <p:sldId id="452" r:id="rId77"/>
    <p:sldId id="476" r:id="rId78"/>
    <p:sldId id="454" r:id="rId7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a Gast" initials="MG" lastIdx="1" clrIdx="0">
    <p:extLst>
      <p:ext uri="{19B8F6BF-5375-455C-9EA6-DF929625EA0E}">
        <p15:presenceInfo xmlns:p15="http://schemas.microsoft.com/office/powerpoint/2012/main" userId="S::Mgast@irvingtexas.com::c94d1684-b4e6-4d2c-b8e7-eacc8ae0a0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93F87-8EA5-4A38-B571-0E946A4D3924}" v="29" dt="2022-01-26T18:07:40.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varScale="1">
        <p:scale>
          <a:sx n="108" d="100"/>
          <a:sy n="108" d="100"/>
        </p:scale>
        <p:origin x="702"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104"/>
    </p:cViewPr>
  </p:sorterViewPr>
  <p:notesViewPr>
    <p:cSldViewPr>
      <p:cViewPr varScale="1">
        <p:scale>
          <a:sx n="79" d="100"/>
          <a:sy n="79" d="100"/>
        </p:scale>
        <p:origin x="-196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a Gast" userId="c94d1684-b4e6-4d2c-b8e7-eacc8ae0a04a" providerId="ADAL" clId="{04593F87-8EA5-4A38-B571-0E946A4D3924}"/>
    <pc:docChg chg="undo custSel addSld delSld modSld modMainMaster">
      <pc:chgData name="Maura Gast" userId="c94d1684-b4e6-4d2c-b8e7-eacc8ae0a04a" providerId="ADAL" clId="{04593F87-8EA5-4A38-B571-0E946A4D3924}" dt="2022-01-26T18:07:40.746" v="3065" actId="14100"/>
      <pc:docMkLst>
        <pc:docMk/>
      </pc:docMkLst>
      <pc:sldChg chg="modSp mod">
        <pc:chgData name="Maura Gast" userId="c94d1684-b4e6-4d2c-b8e7-eacc8ae0a04a" providerId="ADAL" clId="{04593F87-8EA5-4A38-B571-0E946A4D3924}" dt="2022-01-26T15:48:46.154" v="16" actId="20577"/>
        <pc:sldMkLst>
          <pc:docMk/>
          <pc:sldMk cId="0" sldId="256"/>
        </pc:sldMkLst>
        <pc:spChg chg="mod">
          <ac:chgData name="Maura Gast" userId="c94d1684-b4e6-4d2c-b8e7-eacc8ae0a04a" providerId="ADAL" clId="{04593F87-8EA5-4A38-B571-0E946A4D3924}" dt="2022-01-26T15:48:46.154" v="16" actId="20577"/>
          <ac:spMkLst>
            <pc:docMk/>
            <pc:sldMk cId="0" sldId="256"/>
            <ac:spMk id="2051" creationId="{00000000-0000-0000-0000-000000000000}"/>
          </ac:spMkLst>
        </pc:spChg>
      </pc:sldChg>
      <pc:sldChg chg="modSp mod">
        <pc:chgData name="Maura Gast" userId="c94d1684-b4e6-4d2c-b8e7-eacc8ae0a04a" providerId="ADAL" clId="{04593F87-8EA5-4A38-B571-0E946A4D3924}" dt="2022-01-26T15:48:56.514" v="17" actId="6549"/>
        <pc:sldMkLst>
          <pc:docMk/>
          <pc:sldMk cId="0" sldId="257"/>
        </pc:sldMkLst>
        <pc:spChg chg="mod">
          <ac:chgData name="Maura Gast" userId="c94d1684-b4e6-4d2c-b8e7-eacc8ae0a04a" providerId="ADAL" clId="{04593F87-8EA5-4A38-B571-0E946A4D3924}" dt="2022-01-26T15:48:56.514" v="17" actId="6549"/>
          <ac:spMkLst>
            <pc:docMk/>
            <pc:sldMk cId="0" sldId="257"/>
            <ac:spMk id="3076" creationId="{00000000-0000-0000-0000-000000000000}"/>
          </ac:spMkLst>
        </pc:spChg>
      </pc:sldChg>
      <pc:sldChg chg="modSp mod">
        <pc:chgData name="Maura Gast" userId="c94d1684-b4e6-4d2c-b8e7-eacc8ae0a04a" providerId="ADAL" clId="{04593F87-8EA5-4A38-B571-0E946A4D3924}" dt="2022-01-26T18:07:40.746" v="3065" actId="14100"/>
        <pc:sldMkLst>
          <pc:docMk/>
          <pc:sldMk cId="0" sldId="281"/>
        </pc:sldMkLst>
        <pc:spChg chg="mod">
          <ac:chgData name="Maura Gast" userId="c94d1684-b4e6-4d2c-b8e7-eacc8ae0a04a" providerId="ADAL" clId="{04593F87-8EA5-4A38-B571-0E946A4D3924}" dt="2022-01-26T18:07:40.746" v="3065" actId="14100"/>
          <ac:spMkLst>
            <pc:docMk/>
            <pc:sldMk cId="0" sldId="281"/>
            <ac:spMk id="15364" creationId="{00000000-0000-0000-0000-000000000000}"/>
          </ac:spMkLst>
        </pc:spChg>
      </pc:sldChg>
      <pc:sldChg chg="modSp mod">
        <pc:chgData name="Maura Gast" userId="c94d1684-b4e6-4d2c-b8e7-eacc8ae0a04a" providerId="ADAL" clId="{04593F87-8EA5-4A38-B571-0E946A4D3924}" dt="2022-01-26T16:14:58.711" v="2180" actId="400"/>
        <pc:sldMkLst>
          <pc:docMk/>
          <pc:sldMk cId="0" sldId="282"/>
        </pc:sldMkLst>
        <pc:spChg chg="mod">
          <ac:chgData name="Maura Gast" userId="c94d1684-b4e6-4d2c-b8e7-eacc8ae0a04a" providerId="ADAL" clId="{04593F87-8EA5-4A38-B571-0E946A4D3924}" dt="2022-01-26T16:14:55.653" v="2179" actId="400"/>
          <ac:spMkLst>
            <pc:docMk/>
            <pc:sldMk cId="0" sldId="282"/>
            <ac:spMk id="17412" creationId="{00000000-0000-0000-0000-000000000000}"/>
          </ac:spMkLst>
        </pc:spChg>
        <pc:spChg chg="mod">
          <ac:chgData name="Maura Gast" userId="c94d1684-b4e6-4d2c-b8e7-eacc8ae0a04a" providerId="ADAL" clId="{04593F87-8EA5-4A38-B571-0E946A4D3924}" dt="2022-01-26T16:14:58.711" v="2180" actId="400"/>
          <ac:spMkLst>
            <pc:docMk/>
            <pc:sldMk cId="0" sldId="282"/>
            <ac:spMk id="17413" creationId="{00000000-0000-0000-0000-000000000000}"/>
          </ac:spMkLst>
        </pc:spChg>
      </pc:sldChg>
      <pc:sldChg chg="modSp mod">
        <pc:chgData name="Maura Gast" userId="c94d1684-b4e6-4d2c-b8e7-eacc8ae0a04a" providerId="ADAL" clId="{04593F87-8EA5-4A38-B571-0E946A4D3924}" dt="2022-01-26T16:14:30.735" v="2178" actId="20577"/>
        <pc:sldMkLst>
          <pc:docMk/>
          <pc:sldMk cId="0" sldId="283"/>
        </pc:sldMkLst>
        <pc:spChg chg="mod">
          <ac:chgData name="Maura Gast" userId="c94d1684-b4e6-4d2c-b8e7-eacc8ae0a04a" providerId="ADAL" clId="{04593F87-8EA5-4A38-B571-0E946A4D3924}" dt="2022-01-26T16:14:30.735" v="2178" actId="20577"/>
          <ac:spMkLst>
            <pc:docMk/>
            <pc:sldMk cId="0" sldId="283"/>
            <ac:spMk id="16388" creationId="{00000000-0000-0000-0000-000000000000}"/>
          </ac:spMkLst>
        </pc:spChg>
      </pc:sldChg>
      <pc:sldChg chg="addSp modSp mod">
        <pc:chgData name="Maura Gast" userId="c94d1684-b4e6-4d2c-b8e7-eacc8ae0a04a" providerId="ADAL" clId="{04593F87-8EA5-4A38-B571-0E946A4D3924}" dt="2022-01-26T16:23:15.365" v="2518" actId="115"/>
        <pc:sldMkLst>
          <pc:docMk/>
          <pc:sldMk cId="0" sldId="287"/>
        </pc:sldMkLst>
        <pc:spChg chg="add mod">
          <ac:chgData name="Maura Gast" userId="c94d1684-b4e6-4d2c-b8e7-eacc8ae0a04a" providerId="ADAL" clId="{04593F87-8EA5-4A38-B571-0E946A4D3924}" dt="2022-01-26T16:23:15.365" v="2518" actId="115"/>
          <ac:spMkLst>
            <pc:docMk/>
            <pc:sldMk cId="0" sldId="287"/>
            <ac:spMk id="3" creationId="{BF3EF28A-36DF-40F0-8C8A-C012E844545D}"/>
          </ac:spMkLst>
        </pc:spChg>
      </pc:sldChg>
      <pc:sldChg chg="modSp mod">
        <pc:chgData name="Maura Gast" userId="c94d1684-b4e6-4d2c-b8e7-eacc8ae0a04a" providerId="ADAL" clId="{04593F87-8EA5-4A38-B571-0E946A4D3924}" dt="2022-01-26T15:49:25.527" v="38" actId="20577"/>
        <pc:sldMkLst>
          <pc:docMk/>
          <pc:sldMk cId="0" sldId="304"/>
        </pc:sldMkLst>
        <pc:spChg chg="mod">
          <ac:chgData name="Maura Gast" userId="c94d1684-b4e6-4d2c-b8e7-eacc8ae0a04a" providerId="ADAL" clId="{04593F87-8EA5-4A38-B571-0E946A4D3924}" dt="2022-01-26T15:49:25.527" v="38" actId="20577"/>
          <ac:spMkLst>
            <pc:docMk/>
            <pc:sldMk cId="0" sldId="304"/>
            <ac:spMk id="4100" creationId="{00000000-0000-0000-0000-000000000000}"/>
          </ac:spMkLst>
        </pc:spChg>
      </pc:sldChg>
      <pc:sldChg chg="addSp delSp mod">
        <pc:chgData name="Maura Gast" userId="c94d1684-b4e6-4d2c-b8e7-eacc8ae0a04a" providerId="ADAL" clId="{04593F87-8EA5-4A38-B571-0E946A4D3924}" dt="2022-01-26T16:07:09.096" v="1217" actId="478"/>
        <pc:sldMkLst>
          <pc:docMk/>
          <pc:sldMk cId="0" sldId="346"/>
        </pc:sldMkLst>
        <pc:picChg chg="add del">
          <ac:chgData name="Maura Gast" userId="c94d1684-b4e6-4d2c-b8e7-eacc8ae0a04a" providerId="ADAL" clId="{04593F87-8EA5-4A38-B571-0E946A4D3924}" dt="2022-01-26T16:07:09.096" v="1217" actId="478"/>
          <ac:picMkLst>
            <pc:docMk/>
            <pc:sldMk cId="0" sldId="346"/>
            <ac:picMk id="5" creationId="{A59B4733-A64D-4DD8-8D29-607809565A40}"/>
          </ac:picMkLst>
        </pc:picChg>
      </pc:sldChg>
      <pc:sldChg chg="modSp mod">
        <pc:chgData name="Maura Gast" userId="c94d1684-b4e6-4d2c-b8e7-eacc8ae0a04a" providerId="ADAL" clId="{04593F87-8EA5-4A38-B571-0E946A4D3924}" dt="2022-01-26T16:09:27.679" v="1349" actId="403"/>
        <pc:sldMkLst>
          <pc:docMk/>
          <pc:sldMk cId="0" sldId="349"/>
        </pc:sldMkLst>
        <pc:spChg chg="mod">
          <ac:chgData name="Maura Gast" userId="c94d1684-b4e6-4d2c-b8e7-eacc8ae0a04a" providerId="ADAL" clId="{04593F87-8EA5-4A38-B571-0E946A4D3924}" dt="2022-01-26T16:09:27.679" v="1349" actId="403"/>
          <ac:spMkLst>
            <pc:docMk/>
            <pc:sldMk cId="0" sldId="349"/>
            <ac:spMk id="57348" creationId="{00000000-0000-0000-0000-000000000000}"/>
          </ac:spMkLst>
        </pc:spChg>
      </pc:sldChg>
      <pc:sldChg chg="modSp mod">
        <pc:chgData name="Maura Gast" userId="c94d1684-b4e6-4d2c-b8e7-eacc8ae0a04a" providerId="ADAL" clId="{04593F87-8EA5-4A38-B571-0E946A4D3924}" dt="2022-01-26T16:17:20.480" v="2206" actId="20577"/>
        <pc:sldMkLst>
          <pc:docMk/>
          <pc:sldMk cId="0" sldId="377"/>
        </pc:sldMkLst>
        <pc:spChg chg="mod">
          <ac:chgData name="Maura Gast" userId="c94d1684-b4e6-4d2c-b8e7-eacc8ae0a04a" providerId="ADAL" clId="{04593F87-8EA5-4A38-B571-0E946A4D3924}" dt="2022-01-26T16:17:20.480" v="2206" actId="20577"/>
          <ac:spMkLst>
            <pc:docMk/>
            <pc:sldMk cId="0" sldId="377"/>
            <ac:spMk id="27652" creationId="{00000000-0000-0000-0000-000000000000}"/>
          </ac:spMkLst>
        </pc:spChg>
      </pc:sldChg>
      <pc:sldChg chg="modSp mod">
        <pc:chgData name="Maura Gast" userId="c94d1684-b4e6-4d2c-b8e7-eacc8ae0a04a" providerId="ADAL" clId="{04593F87-8EA5-4A38-B571-0E946A4D3924}" dt="2022-01-26T16:00:36.047" v="1079" actId="20577"/>
        <pc:sldMkLst>
          <pc:docMk/>
          <pc:sldMk cId="0" sldId="378"/>
        </pc:sldMkLst>
        <pc:spChg chg="mod">
          <ac:chgData name="Maura Gast" userId="c94d1684-b4e6-4d2c-b8e7-eacc8ae0a04a" providerId="ADAL" clId="{04593F87-8EA5-4A38-B571-0E946A4D3924}" dt="2022-01-26T16:00:36.047" v="1079" actId="20577"/>
          <ac:spMkLst>
            <pc:docMk/>
            <pc:sldMk cId="0" sldId="378"/>
            <ac:spMk id="29700" creationId="{00000000-0000-0000-0000-000000000000}"/>
          </ac:spMkLst>
        </pc:spChg>
      </pc:sldChg>
      <pc:sldChg chg="modSp mod">
        <pc:chgData name="Maura Gast" userId="c94d1684-b4e6-4d2c-b8e7-eacc8ae0a04a" providerId="ADAL" clId="{04593F87-8EA5-4A38-B571-0E946A4D3924}" dt="2022-01-26T16:00:16.949" v="1065" actId="1076"/>
        <pc:sldMkLst>
          <pc:docMk/>
          <pc:sldMk cId="0" sldId="380"/>
        </pc:sldMkLst>
        <pc:spChg chg="mod">
          <ac:chgData name="Maura Gast" userId="c94d1684-b4e6-4d2c-b8e7-eacc8ae0a04a" providerId="ADAL" clId="{04593F87-8EA5-4A38-B571-0E946A4D3924}" dt="2022-01-26T16:00:16.949" v="1065" actId="1076"/>
          <ac:spMkLst>
            <pc:docMk/>
            <pc:sldMk cId="0" sldId="380"/>
            <ac:spMk id="3" creationId="{00000000-0000-0000-0000-000000000000}"/>
          </ac:spMkLst>
        </pc:spChg>
      </pc:sldChg>
      <pc:sldChg chg="del">
        <pc:chgData name="Maura Gast" userId="c94d1684-b4e6-4d2c-b8e7-eacc8ae0a04a" providerId="ADAL" clId="{04593F87-8EA5-4A38-B571-0E946A4D3924}" dt="2022-01-26T16:20:00.620" v="2207" actId="47"/>
        <pc:sldMkLst>
          <pc:docMk/>
          <pc:sldMk cId="0" sldId="384"/>
        </pc:sldMkLst>
      </pc:sldChg>
      <pc:sldChg chg="del">
        <pc:chgData name="Maura Gast" userId="c94d1684-b4e6-4d2c-b8e7-eacc8ae0a04a" providerId="ADAL" clId="{04593F87-8EA5-4A38-B571-0E946A4D3924}" dt="2022-01-26T15:57:51.284" v="941" actId="47"/>
        <pc:sldMkLst>
          <pc:docMk/>
          <pc:sldMk cId="0" sldId="385"/>
        </pc:sldMkLst>
      </pc:sldChg>
      <pc:sldChg chg="del">
        <pc:chgData name="Maura Gast" userId="c94d1684-b4e6-4d2c-b8e7-eacc8ae0a04a" providerId="ADAL" clId="{04593F87-8EA5-4A38-B571-0E946A4D3924}" dt="2022-01-26T15:57:51.284" v="941" actId="47"/>
        <pc:sldMkLst>
          <pc:docMk/>
          <pc:sldMk cId="0" sldId="386"/>
        </pc:sldMkLst>
      </pc:sldChg>
      <pc:sldChg chg="del">
        <pc:chgData name="Maura Gast" userId="c94d1684-b4e6-4d2c-b8e7-eacc8ae0a04a" providerId="ADAL" clId="{04593F87-8EA5-4A38-B571-0E946A4D3924}" dt="2022-01-26T15:57:51.284" v="941" actId="47"/>
        <pc:sldMkLst>
          <pc:docMk/>
          <pc:sldMk cId="0" sldId="387"/>
        </pc:sldMkLst>
      </pc:sldChg>
      <pc:sldChg chg="modSp mod">
        <pc:chgData name="Maura Gast" userId="c94d1684-b4e6-4d2c-b8e7-eacc8ae0a04a" providerId="ADAL" clId="{04593F87-8EA5-4A38-B571-0E946A4D3924}" dt="2022-01-26T15:58:14.478" v="944" actId="20577"/>
        <pc:sldMkLst>
          <pc:docMk/>
          <pc:sldMk cId="0" sldId="390"/>
        </pc:sldMkLst>
        <pc:spChg chg="mod">
          <ac:chgData name="Maura Gast" userId="c94d1684-b4e6-4d2c-b8e7-eacc8ae0a04a" providerId="ADAL" clId="{04593F87-8EA5-4A38-B571-0E946A4D3924}" dt="2022-01-26T15:58:14.478" v="944" actId="20577"/>
          <ac:spMkLst>
            <pc:docMk/>
            <pc:sldMk cId="0" sldId="390"/>
            <ac:spMk id="39939" creationId="{00000000-0000-0000-0000-000000000000}"/>
          </ac:spMkLst>
        </pc:spChg>
      </pc:sldChg>
      <pc:sldChg chg="modSp mod">
        <pc:chgData name="Maura Gast" userId="c94d1684-b4e6-4d2c-b8e7-eacc8ae0a04a" providerId="ADAL" clId="{04593F87-8EA5-4A38-B571-0E946A4D3924}" dt="2022-01-26T16:21:30.578" v="2340" actId="20577"/>
        <pc:sldMkLst>
          <pc:docMk/>
          <pc:sldMk cId="0" sldId="392"/>
        </pc:sldMkLst>
        <pc:spChg chg="mod">
          <ac:chgData name="Maura Gast" userId="c94d1684-b4e6-4d2c-b8e7-eacc8ae0a04a" providerId="ADAL" clId="{04593F87-8EA5-4A38-B571-0E946A4D3924}" dt="2022-01-26T16:21:30.578" v="2340" actId="20577"/>
          <ac:spMkLst>
            <pc:docMk/>
            <pc:sldMk cId="0" sldId="392"/>
            <ac:spMk id="41988" creationId="{00000000-0000-0000-0000-000000000000}"/>
          </ac:spMkLst>
        </pc:spChg>
      </pc:sldChg>
      <pc:sldChg chg="modSp mod">
        <pc:chgData name="Maura Gast" userId="c94d1684-b4e6-4d2c-b8e7-eacc8ae0a04a" providerId="ADAL" clId="{04593F87-8EA5-4A38-B571-0E946A4D3924}" dt="2022-01-26T16:28:06.199" v="2519" actId="20577"/>
        <pc:sldMkLst>
          <pc:docMk/>
          <pc:sldMk cId="2855671294" sldId="395"/>
        </pc:sldMkLst>
        <pc:spChg chg="mod">
          <ac:chgData name="Maura Gast" userId="c94d1684-b4e6-4d2c-b8e7-eacc8ae0a04a" providerId="ADAL" clId="{04593F87-8EA5-4A38-B571-0E946A4D3924}" dt="2022-01-26T16:28:06.199" v="2519" actId="20577"/>
          <ac:spMkLst>
            <pc:docMk/>
            <pc:sldMk cId="2855671294" sldId="395"/>
            <ac:spMk id="45059" creationId="{00000000-0000-0000-0000-000000000000}"/>
          </ac:spMkLst>
        </pc:spChg>
      </pc:sldChg>
      <pc:sldChg chg="modSp mod">
        <pc:chgData name="Maura Gast" userId="c94d1684-b4e6-4d2c-b8e7-eacc8ae0a04a" providerId="ADAL" clId="{04593F87-8EA5-4A38-B571-0E946A4D3924}" dt="2022-01-26T15:55:49.545" v="820" actId="115"/>
        <pc:sldMkLst>
          <pc:docMk/>
          <pc:sldMk cId="866050325" sldId="399"/>
        </pc:sldMkLst>
        <pc:spChg chg="mod">
          <ac:chgData name="Maura Gast" userId="c94d1684-b4e6-4d2c-b8e7-eacc8ae0a04a" providerId="ADAL" clId="{04593F87-8EA5-4A38-B571-0E946A4D3924}" dt="2022-01-26T15:55:49.545" v="820" actId="115"/>
          <ac:spMkLst>
            <pc:docMk/>
            <pc:sldMk cId="866050325" sldId="399"/>
            <ac:spMk id="48132" creationId="{00000000-0000-0000-0000-000000000000}"/>
          </ac:spMkLst>
        </pc:spChg>
      </pc:sldChg>
      <pc:sldChg chg="modSp mod">
        <pc:chgData name="Maura Gast" userId="c94d1684-b4e6-4d2c-b8e7-eacc8ae0a04a" providerId="ADAL" clId="{04593F87-8EA5-4A38-B571-0E946A4D3924}" dt="2022-01-26T16:15:21.249" v="2194" actId="20577"/>
        <pc:sldMkLst>
          <pc:docMk/>
          <pc:sldMk cId="0" sldId="430"/>
        </pc:sldMkLst>
        <pc:spChg chg="mod">
          <ac:chgData name="Maura Gast" userId="c94d1684-b4e6-4d2c-b8e7-eacc8ae0a04a" providerId="ADAL" clId="{04593F87-8EA5-4A38-B571-0E946A4D3924}" dt="2022-01-26T16:15:21.249" v="2194" actId="20577"/>
          <ac:spMkLst>
            <pc:docMk/>
            <pc:sldMk cId="0" sldId="430"/>
            <ac:spMk id="18436" creationId="{00000000-0000-0000-0000-000000000000}"/>
          </ac:spMkLst>
        </pc:spChg>
      </pc:sldChg>
      <pc:sldChg chg="modSp mod">
        <pc:chgData name="Maura Gast" userId="c94d1684-b4e6-4d2c-b8e7-eacc8ae0a04a" providerId="ADAL" clId="{04593F87-8EA5-4A38-B571-0E946A4D3924}" dt="2022-01-26T16:21:44.762" v="2400" actId="20577"/>
        <pc:sldMkLst>
          <pc:docMk/>
          <pc:sldMk cId="0" sldId="436"/>
        </pc:sldMkLst>
        <pc:spChg chg="mod">
          <ac:chgData name="Maura Gast" userId="c94d1684-b4e6-4d2c-b8e7-eacc8ae0a04a" providerId="ADAL" clId="{04593F87-8EA5-4A38-B571-0E946A4D3924}" dt="2022-01-26T16:21:44.762" v="2400" actId="20577"/>
          <ac:spMkLst>
            <pc:docMk/>
            <pc:sldMk cId="0" sldId="436"/>
            <ac:spMk id="43012" creationId="{00000000-0000-0000-0000-000000000000}"/>
          </ac:spMkLst>
        </pc:spChg>
      </pc:sldChg>
      <pc:sldChg chg="modSp mod">
        <pc:chgData name="Maura Gast" userId="c94d1684-b4e6-4d2c-b8e7-eacc8ae0a04a" providerId="ADAL" clId="{04593F87-8EA5-4A38-B571-0E946A4D3924}" dt="2022-01-26T15:56:02.574" v="821" actId="6549"/>
        <pc:sldMkLst>
          <pc:docMk/>
          <pc:sldMk cId="0" sldId="452"/>
        </pc:sldMkLst>
        <pc:spChg chg="mod">
          <ac:chgData name="Maura Gast" userId="c94d1684-b4e6-4d2c-b8e7-eacc8ae0a04a" providerId="ADAL" clId="{04593F87-8EA5-4A38-B571-0E946A4D3924}" dt="2022-01-26T15:56:02.574" v="821" actId="6549"/>
          <ac:spMkLst>
            <pc:docMk/>
            <pc:sldMk cId="0" sldId="452"/>
            <ac:spMk id="71683" creationId="{00000000-0000-0000-0000-000000000000}"/>
          </ac:spMkLst>
        </pc:spChg>
      </pc:sldChg>
      <pc:sldChg chg="modSp mod">
        <pc:chgData name="Maura Gast" userId="c94d1684-b4e6-4d2c-b8e7-eacc8ae0a04a" providerId="ADAL" clId="{04593F87-8EA5-4A38-B571-0E946A4D3924}" dt="2022-01-26T15:55:34.003" v="819" actId="6549"/>
        <pc:sldMkLst>
          <pc:docMk/>
          <pc:sldMk cId="2722434302" sldId="474"/>
        </pc:sldMkLst>
        <pc:spChg chg="mod">
          <ac:chgData name="Maura Gast" userId="c94d1684-b4e6-4d2c-b8e7-eacc8ae0a04a" providerId="ADAL" clId="{04593F87-8EA5-4A38-B571-0E946A4D3924}" dt="2022-01-26T15:55:34.003" v="819" actId="6549"/>
          <ac:spMkLst>
            <pc:docMk/>
            <pc:sldMk cId="2722434302" sldId="474"/>
            <ac:spMk id="44036" creationId="{00000000-0000-0000-0000-000000000000}"/>
          </ac:spMkLst>
        </pc:spChg>
      </pc:sldChg>
      <pc:sldChg chg="modSp mod">
        <pc:chgData name="Maura Gast" userId="c94d1684-b4e6-4d2c-b8e7-eacc8ae0a04a" providerId="ADAL" clId="{04593F87-8EA5-4A38-B571-0E946A4D3924}" dt="2022-01-26T16:28:51.919" v="2549" actId="6549"/>
        <pc:sldMkLst>
          <pc:docMk/>
          <pc:sldMk cId="1496009391" sldId="475"/>
        </pc:sldMkLst>
        <pc:spChg chg="mod">
          <ac:chgData name="Maura Gast" userId="c94d1684-b4e6-4d2c-b8e7-eacc8ae0a04a" providerId="ADAL" clId="{04593F87-8EA5-4A38-B571-0E946A4D3924}" dt="2022-01-26T16:28:51.919" v="2549" actId="6549"/>
          <ac:spMkLst>
            <pc:docMk/>
            <pc:sldMk cId="1496009391" sldId="475"/>
            <ac:spMk id="47108" creationId="{00000000-0000-0000-0000-000000000000}"/>
          </ac:spMkLst>
        </pc:spChg>
      </pc:sldChg>
      <pc:sldChg chg="modSp mod">
        <pc:chgData name="Maura Gast" userId="c94d1684-b4e6-4d2c-b8e7-eacc8ae0a04a" providerId="ADAL" clId="{04593F87-8EA5-4A38-B571-0E946A4D3924}" dt="2022-01-26T16:00:02.956" v="1064" actId="15"/>
        <pc:sldMkLst>
          <pc:docMk/>
          <pc:sldMk cId="3471913832" sldId="477"/>
        </pc:sldMkLst>
        <pc:spChg chg="mod">
          <ac:chgData name="Maura Gast" userId="c94d1684-b4e6-4d2c-b8e7-eacc8ae0a04a" providerId="ADAL" clId="{04593F87-8EA5-4A38-B571-0E946A4D3924}" dt="2022-01-26T16:00:02.956" v="1064" actId="15"/>
          <ac:spMkLst>
            <pc:docMk/>
            <pc:sldMk cId="3471913832" sldId="477"/>
            <ac:spMk id="3" creationId="{00000000-0000-0000-0000-000000000000}"/>
          </ac:spMkLst>
        </pc:spChg>
      </pc:sldChg>
      <pc:sldChg chg="modSp mod">
        <pc:chgData name="Maura Gast" userId="c94d1684-b4e6-4d2c-b8e7-eacc8ae0a04a" providerId="ADAL" clId="{04593F87-8EA5-4A38-B571-0E946A4D3924}" dt="2022-01-26T16:09:00.312" v="1347" actId="20577"/>
        <pc:sldMkLst>
          <pc:docMk/>
          <pc:sldMk cId="4207440439" sldId="480"/>
        </pc:sldMkLst>
        <pc:spChg chg="mod">
          <ac:chgData name="Maura Gast" userId="c94d1684-b4e6-4d2c-b8e7-eacc8ae0a04a" providerId="ADAL" clId="{04593F87-8EA5-4A38-B571-0E946A4D3924}" dt="2022-01-26T16:09:00.312" v="1347" actId="20577"/>
          <ac:spMkLst>
            <pc:docMk/>
            <pc:sldMk cId="4207440439" sldId="480"/>
            <ac:spMk id="3" creationId="{00000000-0000-0000-0000-000000000000}"/>
          </ac:spMkLst>
        </pc:spChg>
      </pc:sldChg>
      <pc:sldChg chg="modSp mod">
        <pc:chgData name="Maura Gast" userId="c94d1684-b4e6-4d2c-b8e7-eacc8ae0a04a" providerId="ADAL" clId="{04593F87-8EA5-4A38-B571-0E946A4D3924}" dt="2022-01-26T15:51:54.653" v="606" actId="27636"/>
        <pc:sldMkLst>
          <pc:docMk/>
          <pc:sldMk cId="1106829365" sldId="486"/>
        </pc:sldMkLst>
        <pc:spChg chg="mod">
          <ac:chgData name="Maura Gast" userId="c94d1684-b4e6-4d2c-b8e7-eacc8ae0a04a" providerId="ADAL" clId="{04593F87-8EA5-4A38-B571-0E946A4D3924}" dt="2022-01-26T15:51:54.653" v="606" actId="27636"/>
          <ac:spMkLst>
            <pc:docMk/>
            <pc:sldMk cId="1106829365" sldId="486"/>
            <ac:spMk id="3" creationId="{E6EA38EF-9AE8-4EBC-85CC-47B637C692BD}"/>
          </ac:spMkLst>
        </pc:spChg>
      </pc:sldChg>
      <pc:sldChg chg="modSp mod">
        <pc:chgData name="Maura Gast" userId="c94d1684-b4e6-4d2c-b8e7-eacc8ae0a04a" providerId="ADAL" clId="{04593F87-8EA5-4A38-B571-0E946A4D3924}" dt="2022-01-26T15:51:54.668" v="607" actId="27636"/>
        <pc:sldMkLst>
          <pc:docMk/>
          <pc:sldMk cId="62703755" sldId="487"/>
        </pc:sldMkLst>
        <pc:spChg chg="mod">
          <ac:chgData name="Maura Gast" userId="c94d1684-b4e6-4d2c-b8e7-eacc8ae0a04a" providerId="ADAL" clId="{04593F87-8EA5-4A38-B571-0E946A4D3924}" dt="2022-01-26T15:51:54.668" v="607" actId="27636"/>
          <ac:spMkLst>
            <pc:docMk/>
            <pc:sldMk cId="62703755" sldId="487"/>
            <ac:spMk id="3" creationId="{53F08C2E-E286-453A-826D-D220A95929A3}"/>
          </ac:spMkLst>
        </pc:spChg>
      </pc:sldChg>
      <pc:sldChg chg="modSp mod">
        <pc:chgData name="Maura Gast" userId="c94d1684-b4e6-4d2c-b8e7-eacc8ae0a04a" providerId="ADAL" clId="{04593F87-8EA5-4A38-B571-0E946A4D3924}" dt="2022-01-26T16:15:33.392" v="2195" actId="14100"/>
        <pc:sldMkLst>
          <pc:docMk/>
          <pc:sldMk cId="500987851" sldId="490"/>
        </pc:sldMkLst>
        <pc:spChg chg="mod">
          <ac:chgData name="Maura Gast" userId="c94d1684-b4e6-4d2c-b8e7-eacc8ae0a04a" providerId="ADAL" clId="{04593F87-8EA5-4A38-B571-0E946A4D3924}" dt="2022-01-26T16:15:33.392" v="2195" actId="14100"/>
          <ac:spMkLst>
            <pc:docMk/>
            <pc:sldMk cId="500987851" sldId="490"/>
            <ac:spMk id="3" creationId="{E57A91CA-BC76-476E-96F0-BDE359A603A8}"/>
          </ac:spMkLst>
        </pc:spChg>
      </pc:sldChg>
      <pc:sldChg chg="del">
        <pc:chgData name="Maura Gast" userId="c94d1684-b4e6-4d2c-b8e7-eacc8ae0a04a" providerId="ADAL" clId="{04593F87-8EA5-4A38-B571-0E946A4D3924}" dt="2022-01-26T15:48:38.772" v="0" actId="47"/>
        <pc:sldMkLst>
          <pc:docMk/>
          <pc:sldMk cId="1667763475" sldId="495"/>
        </pc:sldMkLst>
      </pc:sldChg>
      <pc:sldChg chg="modSp new mod">
        <pc:chgData name="Maura Gast" userId="c94d1684-b4e6-4d2c-b8e7-eacc8ae0a04a" providerId="ADAL" clId="{04593F87-8EA5-4A38-B571-0E946A4D3924}" dt="2022-01-26T15:51:04.331" v="597" actId="404"/>
        <pc:sldMkLst>
          <pc:docMk/>
          <pc:sldMk cId="2594325390" sldId="495"/>
        </pc:sldMkLst>
        <pc:spChg chg="mod">
          <ac:chgData name="Maura Gast" userId="c94d1684-b4e6-4d2c-b8e7-eacc8ae0a04a" providerId="ADAL" clId="{04593F87-8EA5-4A38-B571-0E946A4D3924}" dt="2022-01-26T15:49:40.027" v="67" actId="20577"/>
          <ac:spMkLst>
            <pc:docMk/>
            <pc:sldMk cId="2594325390" sldId="495"/>
            <ac:spMk id="2" creationId="{FAB17342-36C6-4EF7-A2E2-C97B732C5BFF}"/>
          </ac:spMkLst>
        </pc:spChg>
        <pc:spChg chg="mod">
          <ac:chgData name="Maura Gast" userId="c94d1684-b4e6-4d2c-b8e7-eacc8ae0a04a" providerId="ADAL" clId="{04593F87-8EA5-4A38-B571-0E946A4D3924}" dt="2022-01-26T15:51:04.331" v="597" actId="404"/>
          <ac:spMkLst>
            <pc:docMk/>
            <pc:sldMk cId="2594325390" sldId="495"/>
            <ac:spMk id="3" creationId="{BA5B82D8-E6C8-461B-AAB6-3F04FE697166}"/>
          </ac:spMkLst>
        </pc:spChg>
      </pc:sldChg>
      <pc:sldChg chg="modSp new mod">
        <pc:chgData name="Maura Gast" userId="c94d1684-b4e6-4d2c-b8e7-eacc8ae0a04a" providerId="ADAL" clId="{04593F87-8EA5-4A38-B571-0E946A4D3924}" dt="2022-01-26T15:54:38.825" v="813" actId="15"/>
        <pc:sldMkLst>
          <pc:docMk/>
          <pc:sldMk cId="3671011101" sldId="496"/>
        </pc:sldMkLst>
        <pc:spChg chg="mod">
          <ac:chgData name="Maura Gast" userId="c94d1684-b4e6-4d2c-b8e7-eacc8ae0a04a" providerId="ADAL" clId="{04593F87-8EA5-4A38-B571-0E946A4D3924}" dt="2022-01-26T15:53:43.747" v="635" actId="20577"/>
          <ac:spMkLst>
            <pc:docMk/>
            <pc:sldMk cId="3671011101" sldId="496"/>
            <ac:spMk id="2" creationId="{F3D87D84-5CB0-41C2-AD2A-1A90C7506658}"/>
          </ac:spMkLst>
        </pc:spChg>
        <pc:spChg chg="mod">
          <ac:chgData name="Maura Gast" userId="c94d1684-b4e6-4d2c-b8e7-eacc8ae0a04a" providerId="ADAL" clId="{04593F87-8EA5-4A38-B571-0E946A4D3924}" dt="2022-01-26T15:54:38.825" v="813" actId="15"/>
          <ac:spMkLst>
            <pc:docMk/>
            <pc:sldMk cId="3671011101" sldId="496"/>
            <ac:spMk id="3" creationId="{D53ED1AC-CE39-4040-B510-1B0C8CB32B57}"/>
          </ac:spMkLst>
        </pc:spChg>
      </pc:sldChg>
      <pc:sldChg chg="modSp new del mod">
        <pc:chgData name="Maura Gast" userId="c94d1684-b4e6-4d2c-b8e7-eacc8ae0a04a" providerId="ADAL" clId="{04593F87-8EA5-4A38-B571-0E946A4D3924}" dt="2022-01-26T15:58:02.346" v="942" actId="47"/>
        <pc:sldMkLst>
          <pc:docMk/>
          <pc:sldMk cId="766047503" sldId="497"/>
        </pc:sldMkLst>
        <pc:spChg chg="mod">
          <ac:chgData name="Maura Gast" userId="c94d1684-b4e6-4d2c-b8e7-eacc8ae0a04a" providerId="ADAL" clId="{04593F87-8EA5-4A38-B571-0E946A4D3924}" dt="2022-01-26T15:57:28.420" v="847" actId="20577"/>
          <ac:spMkLst>
            <pc:docMk/>
            <pc:sldMk cId="766047503" sldId="497"/>
            <ac:spMk id="2" creationId="{9B3014C8-FFC6-46D0-9E81-BDB743A61C95}"/>
          </ac:spMkLst>
        </pc:spChg>
        <pc:spChg chg="mod">
          <ac:chgData name="Maura Gast" userId="c94d1684-b4e6-4d2c-b8e7-eacc8ae0a04a" providerId="ADAL" clId="{04593F87-8EA5-4A38-B571-0E946A4D3924}" dt="2022-01-26T15:57:45.174" v="940" actId="20577"/>
          <ac:spMkLst>
            <pc:docMk/>
            <pc:sldMk cId="766047503" sldId="497"/>
            <ac:spMk id="3" creationId="{E8681743-8EF1-47F5-B773-DAFAD1058A75}"/>
          </ac:spMkLst>
        </pc:spChg>
      </pc:sldChg>
      <pc:sldChg chg="modSp new mod">
        <pc:chgData name="Maura Gast" userId="c94d1684-b4e6-4d2c-b8e7-eacc8ae0a04a" providerId="ADAL" clId="{04593F87-8EA5-4A38-B571-0E946A4D3924}" dt="2022-01-26T16:11:29.511" v="1756" actId="14100"/>
        <pc:sldMkLst>
          <pc:docMk/>
          <pc:sldMk cId="906297316" sldId="497"/>
        </pc:sldMkLst>
        <pc:spChg chg="mod">
          <ac:chgData name="Maura Gast" userId="c94d1684-b4e6-4d2c-b8e7-eacc8ae0a04a" providerId="ADAL" clId="{04593F87-8EA5-4A38-B571-0E946A4D3924}" dt="2022-01-26T16:10:03.624" v="1394" actId="20577"/>
          <ac:spMkLst>
            <pc:docMk/>
            <pc:sldMk cId="906297316" sldId="497"/>
            <ac:spMk id="2" creationId="{A610F562-84E1-416D-80F5-8581E28620BF}"/>
          </ac:spMkLst>
        </pc:spChg>
        <pc:spChg chg="mod">
          <ac:chgData name="Maura Gast" userId="c94d1684-b4e6-4d2c-b8e7-eacc8ae0a04a" providerId="ADAL" clId="{04593F87-8EA5-4A38-B571-0E946A4D3924}" dt="2022-01-26T16:11:29.511" v="1756" actId="14100"/>
          <ac:spMkLst>
            <pc:docMk/>
            <pc:sldMk cId="906297316" sldId="497"/>
            <ac:spMk id="3" creationId="{BEB766F8-5B69-49A1-88EC-ABB7610BD6CB}"/>
          </ac:spMkLst>
        </pc:spChg>
      </pc:sldChg>
      <pc:sldChg chg="new del">
        <pc:chgData name="Maura Gast" userId="c94d1684-b4e6-4d2c-b8e7-eacc8ae0a04a" providerId="ADAL" clId="{04593F87-8EA5-4A38-B571-0E946A4D3924}" dt="2022-01-26T16:11:10.664" v="1699" actId="47"/>
        <pc:sldMkLst>
          <pc:docMk/>
          <pc:sldMk cId="384608227" sldId="498"/>
        </pc:sldMkLst>
      </pc:sldChg>
      <pc:sldChg chg="modSp new del mod">
        <pc:chgData name="Maura Gast" userId="c94d1684-b4e6-4d2c-b8e7-eacc8ae0a04a" providerId="ADAL" clId="{04593F87-8EA5-4A38-B571-0E946A4D3924}" dt="2022-01-26T18:04:41.249" v="2601" actId="47"/>
        <pc:sldMkLst>
          <pc:docMk/>
          <pc:sldMk cId="860687438" sldId="498"/>
        </pc:sldMkLst>
        <pc:spChg chg="mod">
          <ac:chgData name="Maura Gast" userId="c94d1684-b4e6-4d2c-b8e7-eacc8ae0a04a" providerId="ADAL" clId="{04593F87-8EA5-4A38-B571-0E946A4D3924}" dt="2022-01-26T17:56:59.948" v="2568" actId="20577"/>
          <ac:spMkLst>
            <pc:docMk/>
            <pc:sldMk cId="860687438" sldId="498"/>
            <ac:spMk id="2" creationId="{3DAA912C-C4B4-4CB7-B2B5-5D866F31A5C7}"/>
          </ac:spMkLst>
        </pc:spChg>
      </pc:sldChg>
      <pc:sldChg chg="addSp modSp add mod">
        <pc:chgData name="Maura Gast" userId="c94d1684-b4e6-4d2c-b8e7-eacc8ae0a04a" providerId="ADAL" clId="{04593F87-8EA5-4A38-B571-0E946A4D3924}" dt="2022-01-26T18:04:20.930" v="2597" actId="1076"/>
        <pc:sldMkLst>
          <pc:docMk/>
          <pc:sldMk cId="2420147929" sldId="499"/>
        </pc:sldMkLst>
        <pc:spChg chg="mod">
          <ac:chgData name="Maura Gast" userId="c94d1684-b4e6-4d2c-b8e7-eacc8ae0a04a" providerId="ADAL" clId="{04593F87-8EA5-4A38-B571-0E946A4D3924}" dt="2022-01-26T17:59:11.293" v="2576" actId="1076"/>
          <ac:spMkLst>
            <pc:docMk/>
            <pc:sldMk cId="2420147929" sldId="499"/>
            <ac:spMk id="2" creationId="{133C0E6D-EE9D-4F42-B93C-EA1E5CD3E946}"/>
          </ac:spMkLst>
        </pc:spChg>
        <pc:spChg chg="mod">
          <ac:chgData name="Maura Gast" userId="c94d1684-b4e6-4d2c-b8e7-eacc8ae0a04a" providerId="ADAL" clId="{04593F87-8EA5-4A38-B571-0E946A4D3924}" dt="2022-01-26T18:04:20.930" v="2597" actId="1076"/>
          <ac:spMkLst>
            <pc:docMk/>
            <pc:sldMk cId="2420147929" sldId="499"/>
            <ac:spMk id="3" creationId="{FCB7982E-1F73-4B0E-B07E-37B906E6F345}"/>
          </ac:spMkLst>
        </pc:spChg>
        <pc:spChg chg="add mod">
          <ac:chgData name="Maura Gast" userId="c94d1684-b4e6-4d2c-b8e7-eacc8ae0a04a" providerId="ADAL" clId="{04593F87-8EA5-4A38-B571-0E946A4D3924}" dt="2022-01-26T18:03:45.331" v="2596" actId="208"/>
          <ac:spMkLst>
            <pc:docMk/>
            <pc:sldMk cId="2420147929" sldId="499"/>
            <ac:spMk id="6" creationId="{34608109-D004-44A8-B4D6-29B9ACD3A9D2}"/>
          </ac:spMkLst>
        </pc:spChg>
      </pc:sldChg>
      <pc:sldChg chg="add del">
        <pc:chgData name="Maura Gast" userId="c94d1684-b4e6-4d2c-b8e7-eacc8ae0a04a" providerId="ADAL" clId="{04593F87-8EA5-4A38-B571-0E946A4D3924}" dt="2022-01-26T18:04:42.628" v="2602" actId="47"/>
        <pc:sldMkLst>
          <pc:docMk/>
          <pc:sldMk cId="1764643541" sldId="500"/>
        </pc:sldMkLst>
      </pc:sldChg>
      <pc:sldChg chg="add del">
        <pc:chgData name="Maura Gast" userId="c94d1684-b4e6-4d2c-b8e7-eacc8ae0a04a" providerId="ADAL" clId="{04593F87-8EA5-4A38-B571-0E946A4D3924}" dt="2022-01-26T18:04:36.878" v="2600" actId="27028"/>
        <pc:sldMkLst>
          <pc:docMk/>
          <pc:sldMk cId="2987623672" sldId="501"/>
        </pc:sldMkLst>
      </pc:sldChg>
      <pc:sldMasterChg chg="modSp addSldLayout modSldLayout">
        <pc:chgData name="Maura Gast" userId="c94d1684-b4e6-4d2c-b8e7-eacc8ae0a04a" providerId="ADAL" clId="{04593F87-8EA5-4A38-B571-0E946A4D3924}" dt="2022-01-26T17:58:42.574" v="2569" actId="27028"/>
        <pc:sldMasterMkLst>
          <pc:docMk/>
          <pc:sldMasterMk cId="0" sldId="2147483661"/>
        </pc:sldMasterMkLst>
        <pc:spChg chg="mod">
          <ac:chgData name="Maura Gast" userId="c94d1684-b4e6-4d2c-b8e7-eacc8ae0a04a" providerId="ADAL" clId="{04593F87-8EA5-4A38-B571-0E946A4D3924}" dt="2022-01-26T15:52:35.990" v="614" actId="113"/>
          <ac:spMkLst>
            <pc:docMk/>
            <pc:sldMasterMk cId="0" sldId="2147483661"/>
            <ac:spMk id="1026" creationId="{00000000-0000-0000-0000-000000000000}"/>
          </ac:spMkLst>
        </pc:spChg>
        <pc:spChg chg="mod">
          <ac:chgData name="Maura Gast" userId="c94d1684-b4e6-4d2c-b8e7-eacc8ae0a04a" providerId="ADAL" clId="{04593F87-8EA5-4A38-B571-0E946A4D3924}" dt="2022-01-26T15:52:40.286" v="615" actId="2711"/>
          <ac:spMkLst>
            <pc:docMk/>
            <pc:sldMasterMk cId="0" sldId="2147483661"/>
            <ac:spMk id="1027" creationId="{00000000-0000-0000-0000-000000000000}"/>
          </ac:spMkLst>
        </pc:spChg>
        <pc:spChg chg="mod">
          <ac:chgData name="Maura Gast" userId="c94d1684-b4e6-4d2c-b8e7-eacc8ae0a04a" providerId="ADAL" clId="{04593F87-8EA5-4A38-B571-0E946A4D3924}" dt="2022-01-26T15:52:43.264" v="616" actId="2711"/>
          <ac:spMkLst>
            <pc:docMk/>
            <pc:sldMasterMk cId="0" sldId="2147483661"/>
            <ac:spMk id="1028" creationId="{00000000-0000-0000-0000-000000000000}"/>
          </ac:spMkLst>
        </pc:spChg>
        <pc:spChg chg="mod">
          <ac:chgData name="Maura Gast" userId="c94d1684-b4e6-4d2c-b8e7-eacc8ae0a04a" providerId="ADAL" clId="{04593F87-8EA5-4A38-B571-0E946A4D3924}" dt="2022-01-26T15:52:46.111" v="617" actId="2711"/>
          <ac:spMkLst>
            <pc:docMk/>
            <pc:sldMasterMk cId="0" sldId="2147483661"/>
            <ac:spMk id="1029" creationId="{00000000-0000-0000-0000-000000000000}"/>
          </ac:spMkLst>
        </pc:spChg>
        <pc:spChg chg="mod">
          <ac:chgData name="Maura Gast" userId="c94d1684-b4e6-4d2c-b8e7-eacc8ae0a04a" providerId="ADAL" clId="{04593F87-8EA5-4A38-B571-0E946A4D3924}" dt="2022-01-26T15:52:51.220" v="618" actId="2711"/>
          <ac:spMkLst>
            <pc:docMk/>
            <pc:sldMasterMk cId="0" sldId="2147483661"/>
            <ac:spMk id="1030" creationId="{00000000-0000-0000-0000-000000000000}"/>
          </ac:spMkLst>
        </pc:spChg>
        <pc:sldLayoutChg chg="modSp">
          <pc:chgData name="Maura Gast" userId="c94d1684-b4e6-4d2c-b8e7-eacc8ae0a04a" providerId="ADAL" clId="{04593F87-8EA5-4A38-B571-0E946A4D3924}" dt="2022-01-26T15:51:41.268" v="602" actId="2711"/>
          <pc:sldLayoutMkLst>
            <pc:docMk/>
            <pc:sldMasterMk cId="0" sldId="2147483661"/>
            <pc:sldLayoutMk cId="4289760537" sldId="2147483649"/>
          </pc:sldLayoutMkLst>
          <pc:spChg chg="mod">
            <ac:chgData name="Maura Gast" userId="c94d1684-b4e6-4d2c-b8e7-eacc8ae0a04a" providerId="ADAL" clId="{04593F87-8EA5-4A38-B571-0E946A4D3924}" dt="2022-01-26T15:51:21.891" v="598" actId="2711"/>
            <ac:spMkLst>
              <pc:docMk/>
              <pc:sldMasterMk cId="0" sldId="2147483661"/>
              <pc:sldLayoutMk cId="4289760537" sldId="2147483649"/>
              <ac:spMk id="2" creationId="{00000000-0000-0000-0000-000000000000}"/>
            </ac:spMkLst>
          </pc:spChg>
          <pc:spChg chg="mod">
            <ac:chgData name="Maura Gast" userId="c94d1684-b4e6-4d2c-b8e7-eacc8ae0a04a" providerId="ADAL" clId="{04593F87-8EA5-4A38-B571-0E946A4D3924}" dt="2022-01-26T15:51:26.582" v="599" actId="2711"/>
            <ac:spMkLst>
              <pc:docMk/>
              <pc:sldMasterMk cId="0" sldId="2147483661"/>
              <pc:sldLayoutMk cId="4289760537" sldId="2147483649"/>
              <ac:spMk id="3" creationId="{00000000-0000-0000-0000-000000000000}"/>
            </ac:spMkLst>
          </pc:spChg>
          <pc:spChg chg="mod">
            <ac:chgData name="Maura Gast" userId="c94d1684-b4e6-4d2c-b8e7-eacc8ae0a04a" providerId="ADAL" clId="{04593F87-8EA5-4A38-B571-0E946A4D3924}" dt="2022-01-26T15:51:31.409" v="600" actId="2711"/>
            <ac:spMkLst>
              <pc:docMk/>
              <pc:sldMasterMk cId="0" sldId="2147483661"/>
              <pc:sldLayoutMk cId="4289760537" sldId="2147483649"/>
              <ac:spMk id="4" creationId="{00000000-0000-0000-0000-000000000000}"/>
            </ac:spMkLst>
          </pc:spChg>
          <pc:spChg chg="mod">
            <ac:chgData name="Maura Gast" userId="c94d1684-b4e6-4d2c-b8e7-eacc8ae0a04a" providerId="ADAL" clId="{04593F87-8EA5-4A38-B571-0E946A4D3924}" dt="2022-01-26T15:51:35.499" v="601" actId="2711"/>
            <ac:spMkLst>
              <pc:docMk/>
              <pc:sldMasterMk cId="0" sldId="2147483661"/>
              <pc:sldLayoutMk cId="4289760537" sldId="2147483649"/>
              <ac:spMk id="5" creationId="{00000000-0000-0000-0000-000000000000}"/>
            </ac:spMkLst>
          </pc:spChg>
          <pc:spChg chg="mod">
            <ac:chgData name="Maura Gast" userId="c94d1684-b4e6-4d2c-b8e7-eacc8ae0a04a" providerId="ADAL" clId="{04593F87-8EA5-4A38-B571-0E946A4D3924}" dt="2022-01-26T15:51:41.268" v="602" actId="2711"/>
            <ac:spMkLst>
              <pc:docMk/>
              <pc:sldMasterMk cId="0" sldId="2147483661"/>
              <pc:sldLayoutMk cId="4289760537" sldId="2147483649"/>
              <ac:spMk id="6" creationId="{00000000-0000-0000-0000-000000000000}"/>
            </ac:spMkLst>
          </pc:spChg>
        </pc:sldLayoutChg>
        <pc:sldLayoutChg chg="modSp">
          <pc:chgData name="Maura Gast" userId="c94d1684-b4e6-4d2c-b8e7-eacc8ae0a04a" providerId="ADAL" clId="{04593F87-8EA5-4A38-B571-0E946A4D3924}" dt="2022-01-26T15:52:17.688" v="612" actId="113"/>
          <pc:sldLayoutMkLst>
            <pc:docMk/>
            <pc:sldMasterMk cId="0" sldId="2147483661"/>
            <pc:sldLayoutMk cId="310256833" sldId="2147483652"/>
          </pc:sldLayoutMkLst>
          <pc:spChg chg="mod">
            <ac:chgData name="Maura Gast" userId="c94d1684-b4e6-4d2c-b8e7-eacc8ae0a04a" providerId="ADAL" clId="{04593F87-8EA5-4A38-B571-0E946A4D3924}" dt="2022-01-26T15:52:17.688" v="612" actId="113"/>
            <ac:spMkLst>
              <pc:docMk/>
              <pc:sldMasterMk cId="0" sldId="2147483661"/>
              <pc:sldLayoutMk cId="310256833" sldId="2147483652"/>
              <ac:spMk id="2" creationId="{00000000-0000-0000-0000-000000000000}"/>
            </ac:spMkLst>
          </pc:spChg>
          <pc:spChg chg="mod">
            <ac:chgData name="Maura Gast" userId="c94d1684-b4e6-4d2c-b8e7-eacc8ae0a04a" providerId="ADAL" clId="{04593F87-8EA5-4A38-B571-0E946A4D3924}" dt="2022-01-26T15:52:14.157" v="611" actId="2711"/>
            <ac:spMkLst>
              <pc:docMk/>
              <pc:sldMasterMk cId="0" sldId="2147483661"/>
              <pc:sldLayoutMk cId="310256833" sldId="2147483652"/>
              <ac:spMk id="3" creationId="{00000000-0000-0000-0000-000000000000}"/>
            </ac:spMkLst>
          </pc:spChg>
          <pc:spChg chg="mod">
            <ac:chgData name="Maura Gast" userId="c94d1684-b4e6-4d2c-b8e7-eacc8ae0a04a" providerId="ADAL" clId="{04593F87-8EA5-4A38-B571-0E946A4D3924}" dt="2022-01-26T15:52:14.157" v="611" actId="2711"/>
            <ac:spMkLst>
              <pc:docMk/>
              <pc:sldMasterMk cId="0" sldId="2147483661"/>
              <pc:sldLayoutMk cId="310256833" sldId="2147483652"/>
              <ac:spMk id="4" creationId="{00000000-0000-0000-0000-000000000000}"/>
            </ac:spMkLst>
          </pc:spChg>
          <pc:spChg chg="mod">
            <ac:chgData name="Maura Gast" userId="c94d1684-b4e6-4d2c-b8e7-eacc8ae0a04a" providerId="ADAL" clId="{04593F87-8EA5-4A38-B571-0E946A4D3924}" dt="2022-01-26T15:52:14.157" v="611" actId="2711"/>
            <ac:spMkLst>
              <pc:docMk/>
              <pc:sldMasterMk cId="0" sldId="2147483661"/>
              <pc:sldLayoutMk cId="310256833" sldId="2147483652"/>
              <ac:spMk id="5" creationId="{00000000-0000-0000-0000-000000000000}"/>
            </ac:spMkLst>
          </pc:spChg>
          <pc:spChg chg="mod">
            <ac:chgData name="Maura Gast" userId="c94d1684-b4e6-4d2c-b8e7-eacc8ae0a04a" providerId="ADAL" clId="{04593F87-8EA5-4A38-B571-0E946A4D3924}" dt="2022-01-26T15:52:14.157" v="611" actId="2711"/>
            <ac:spMkLst>
              <pc:docMk/>
              <pc:sldMasterMk cId="0" sldId="2147483661"/>
              <pc:sldLayoutMk cId="310256833" sldId="2147483652"/>
              <ac:spMk id="6" creationId="{00000000-0000-0000-0000-000000000000}"/>
            </ac:spMkLst>
          </pc:spChg>
          <pc:spChg chg="mod">
            <ac:chgData name="Maura Gast" userId="c94d1684-b4e6-4d2c-b8e7-eacc8ae0a04a" providerId="ADAL" clId="{04593F87-8EA5-4A38-B571-0E946A4D3924}" dt="2022-01-26T15:52:14.157" v="611" actId="2711"/>
            <ac:spMkLst>
              <pc:docMk/>
              <pc:sldMasterMk cId="0" sldId="2147483661"/>
              <pc:sldLayoutMk cId="310256833" sldId="2147483652"/>
              <ac:spMk id="7" creationId="{00000000-0000-0000-0000-000000000000}"/>
            </ac:spMkLst>
          </pc:spChg>
        </pc:sldLayoutChg>
        <pc:sldLayoutChg chg="modSp">
          <pc:chgData name="Maura Gast" userId="c94d1684-b4e6-4d2c-b8e7-eacc8ae0a04a" providerId="ADAL" clId="{04593F87-8EA5-4A38-B571-0E946A4D3924}" dt="2022-01-26T15:52:08.266" v="610" actId="2711"/>
          <pc:sldLayoutMkLst>
            <pc:docMk/>
            <pc:sldMasterMk cId="0" sldId="2147483661"/>
            <pc:sldLayoutMk cId="3637510176" sldId="2147483663"/>
          </pc:sldLayoutMkLst>
          <pc:spChg chg="mod">
            <ac:chgData name="Maura Gast" userId="c94d1684-b4e6-4d2c-b8e7-eacc8ae0a04a" providerId="ADAL" clId="{04593F87-8EA5-4A38-B571-0E946A4D3924}" dt="2022-01-26T15:51:48.826" v="604" actId="113"/>
            <ac:spMkLst>
              <pc:docMk/>
              <pc:sldMasterMk cId="0" sldId="2147483661"/>
              <pc:sldLayoutMk cId="3637510176" sldId="2147483663"/>
              <ac:spMk id="2" creationId="{00000000-0000-0000-0000-000000000000}"/>
            </ac:spMkLst>
          </pc:spChg>
          <pc:spChg chg="mod">
            <ac:chgData name="Maura Gast" userId="c94d1684-b4e6-4d2c-b8e7-eacc8ae0a04a" providerId="ADAL" clId="{04593F87-8EA5-4A38-B571-0E946A4D3924}" dt="2022-01-26T15:51:54.589" v="605" actId="2711"/>
            <ac:spMkLst>
              <pc:docMk/>
              <pc:sldMasterMk cId="0" sldId="2147483661"/>
              <pc:sldLayoutMk cId="3637510176" sldId="2147483663"/>
              <ac:spMk id="3" creationId="{00000000-0000-0000-0000-000000000000}"/>
            </ac:spMkLst>
          </pc:spChg>
          <pc:spChg chg="mod">
            <ac:chgData name="Maura Gast" userId="c94d1684-b4e6-4d2c-b8e7-eacc8ae0a04a" providerId="ADAL" clId="{04593F87-8EA5-4A38-B571-0E946A4D3924}" dt="2022-01-26T15:51:58.500" v="608" actId="2711"/>
            <ac:spMkLst>
              <pc:docMk/>
              <pc:sldMasterMk cId="0" sldId="2147483661"/>
              <pc:sldLayoutMk cId="3637510176" sldId="2147483663"/>
              <ac:spMk id="4" creationId="{00000000-0000-0000-0000-000000000000}"/>
            </ac:spMkLst>
          </pc:spChg>
          <pc:spChg chg="mod">
            <ac:chgData name="Maura Gast" userId="c94d1684-b4e6-4d2c-b8e7-eacc8ae0a04a" providerId="ADAL" clId="{04593F87-8EA5-4A38-B571-0E946A4D3924}" dt="2022-01-26T15:52:01.988" v="609" actId="2711"/>
            <ac:spMkLst>
              <pc:docMk/>
              <pc:sldMasterMk cId="0" sldId="2147483661"/>
              <pc:sldLayoutMk cId="3637510176" sldId="2147483663"/>
              <ac:spMk id="5" creationId="{00000000-0000-0000-0000-000000000000}"/>
            </ac:spMkLst>
          </pc:spChg>
          <pc:spChg chg="mod">
            <ac:chgData name="Maura Gast" userId="c94d1684-b4e6-4d2c-b8e7-eacc8ae0a04a" providerId="ADAL" clId="{04593F87-8EA5-4A38-B571-0E946A4D3924}" dt="2022-01-26T15:52:08.266" v="610" actId="2711"/>
            <ac:spMkLst>
              <pc:docMk/>
              <pc:sldMasterMk cId="0" sldId="2147483661"/>
              <pc:sldLayoutMk cId="3637510176" sldId="2147483663"/>
              <ac:spMk id="6" creationId="{00000000-0000-0000-0000-000000000000}"/>
            </ac:spMkLst>
          </pc:spChg>
        </pc:sldLayoutChg>
        <pc:sldLayoutChg chg="add">
          <pc:chgData name="Maura Gast" userId="c94d1684-b4e6-4d2c-b8e7-eacc8ae0a04a" providerId="ADAL" clId="{04593F87-8EA5-4A38-B571-0E946A4D3924}" dt="2022-01-26T17:58:42.574" v="2569" actId="27028"/>
          <pc:sldLayoutMkLst>
            <pc:docMk/>
            <pc:sldMasterMk cId="0" sldId="2147483661"/>
            <pc:sldLayoutMk cId="3607170201" sldId="214748366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1147207892116934"/>
          <c:y val="2.2023913677456982E-2"/>
          <c:w val="0.8578765800826621"/>
          <c:h val="0.82752718410198722"/>
        </c:manualLayout>
      </c:layout>
      <c:lineChart>
        <c:grouping val="standard"/>
        <c:varyColors val="0"/>
        <c:ser>
          <c:idx val="0"/>
          <c:order val="0"/>
          <c:tx>
            <c:strRef>
              <c:f>Sheet1!$B$1</c:f>
              <c:strCache>
                <c:ptCount val="1"/>
                <c:pt idx="0">
                  <c:v>Column1</c:v>
                </c:pt>
              </c:strCache>
            </c:strRef>
          </c:tx>
          <c:spPr>
            <a:ln w="22225" cap="rnd" cmpd="sng" algn="ctr">
              <a:solidFill>
                <a:schemeClr val="accent6"/>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BF34-435D-AD60-26C0D5A68176}"/>
                </c:ext>
              </c:extLst>
            </c:dLbl>
            <c:dLbl>
              <c:idx val="1"/>
              <c:delete val="1"/>
              <c:extLst>
                <c:ext xmlns:c15="http://schemas.microsoft.com/office/drawing/2012/chart" uri="{CE6537A1-D6FC-4f65-9D91-7224C49458BB}"/>
                <c:ext xmlns:c16="http://schemas.microsoft.com/office/drawing/2014/chart" uri="{C3380CC4-5D6E-409C-BE32-E72D297353CC}">
                  <c16:uniqueId val="{00000001-BF34-435D-AD60-26C0D5A68176}"/>
                </c:ext>
              </c:extLst>
            </c:dLbl>
            <c:dLbl>
              <c:idx val="2"/>
              <c:delete val="1"/>
              <c:extLst>
                <c:ext xmlns:c15="http://schemas.microsoft.com/office/drawing/2012/chart" uri="{CE6537A1-D6FC-4f65-9D91-7224C49458BB}"/>
                <c:ext xmlns:c16="http://schemas.microsoft.com/office/drawing/2014/chart" uri="{C3380CC4-5D6E-409C-BE32-E72D297353CC}">
                  <c16:uniqueId val="{00000002-BF34-435D-AD60-26C0D5A68176}"/>
                </c:ext>
              </c:extLst>
            </c:dLbl>
            <c:dLbl>
              <c:idx val="3"/>
              <c:delete val="1"/>
              <c:extLst>
                <c:ext xmlns:c15="http://schemas.microsoft.com/office/drawing/2012/chart" uri="{CE6537A1-D6FC-4f65-9D91-7224C49458BB}"/>
                <c:ext xmlns:c16="http://schemas.microsoft.com/office/drawing/2014/chart" uri="{C3380CC4-5D6E-409C-BE32-E72D297353CC}">
                  <c16:uniqueId val="{00000003-BF34-435D-AD60-26C0D5A68176}"/>
                </c:ext>
              </c:extLst>
            </c:dLbl>
            <c:dLbl>
              <c:idx val="4"/>
              <c:delete val="1"/>
              <c:extLst>
                <c:ext xmlns:c15="http://schemas.microsoft.com/office/drawing/2012/chart" uri="{CE6537A1-D6FC-4f65-9D91-7224C49458BB}"/>
                <c:ext xmlns:c16="http://schemas.microsoft.com/office/drawing/2014/chart" uri="{C3380CC4-5D6E-409C-BE32-E72D297353CC}">
                  <c16:uniqueId val="{00000004-BF34-435D-AD60-26C0D5A68176}"/>
                </c:ext>
              </c:extLst>
            </c:dLbl>
            <c:dLbl>
              <c:idx val="5"/>
              <c:delete val="1"/>
              <c:extLst>
                <c:ext xmlns:c15="http://schemas.microsoft.com/office/drawing/2012/chart" uri="{CE6537A1-D6FC-4f65-9D91-7224C49458BB}"/>
                <c:ext xmlns:c16="http://schemas.microsoft.com/office/drawing/2014/chart" uri="{C3380CC4-5D6E-409C-BE32-E72D297353CC}">
                  <c16:uniqueId val="{00000005-BF34-435D-AD60-26C0D5A68176}"/>
                </c:ext>
              </c:extLst>
            </c:dLbl>
            <c:dLbl>
              <c:idx val="6"/>
              <c:delete val="1"/>
              <c:extLst>
                <c:ext xmlns:c15="http://schemas.microsoft.com/office/drawing/2012/chart" uri="{CE6537A1-D6FC-4f65-9D91-7224C49458BB}"/>
                <c:ext xmlns:c16="http://schemas.microsoft.com/office/drawing/2014/chart" uri="{C3380CC4-5D6E-409C-BE32-E72D297353CC}">
                  <c16:uniqueId val="{00000006-BF34-435D-AD60-26C0D5A68176}"/>
                </c:ext>
              </c:extLst>
            </c:dLbl>
            <c:dLbl>
              <c:idx val="7"/>
              <c:delete val="1"/>
              <c:extLst>
                <c:ext xmlns:c15="http://schemas.microsoft.com/office/drawing/2012/chart" uri="{CE6537A1-D6FC-4f65-9D91-7224C49458BB}"/>
                <c:ext xmlns:c16="http://schemas.microsoft.com/office/drawing/2014/chart" uri="{C3380CC4-5D6E-409C-BE32-E72D297353CC}">
                  <c16:uniqueId val="{00000007-BF34-435D-AD60-26C0D5A68176}"/>
                </c:ext>
              </c:extLst>
            </c:dLbl>
            <c:dLbl>
              <c:idx val="8"/>
              <c:delete val="1"/>
              <c:extLst>
                <c:ext xmlns:c15="http://schemas.microsoft.com/office/drawing/2012/chart" uri="{CE6537A1-D6FC-4f65-9D91-7224C49458BB}"/>
                <c:ext xmlns:c16="http://schemas.microsoft.com/office/drawing/2014/chart" uri="{C3380CC4-5D6E-409C-BE32-E72D297353CC}">
                  <c16:uniqueId val="{00000008-BF34-435D-AD60-26C0D5A68176}"/>
                </c:ext>
              </c:extLst>
            </c:dLbl>
            <c:dLbl>
              <c:idx val="9"/>
              <c:delete val="1"/>
              <c:extLst>
                <c:ext xmlns:c15="http://schemas.microsoft.com/office/drawing/2012/chart" uri="{CE6537A1-D6FC-4f65-9D91-7224C49458BB}"/>
                <c:ext xmlns:c16="http://schemas.microsoft.com/office/drawing/2014/chart" uri="{C3380CC4-5D6E-409C-BE32-E72D297353CC}">
                  <c16:uniqueId val="{00000009-BF34-435D-AD60-26C0D5A68176}"/>
                </c:ext>
              </c:extLst>
            </c:dLbl>
            <c:dLbl>
              <c:idx val="10"/>
              <c:delete val="1"/>
              <c:extLst>
                <c:ext xmlns:c15="http://schemas.microsoft.com/office/drawing/2012/chart" uri="{CE6537A1-D6FC-4f65-9D91-7224C49458BB}"/>
                <c:ext xmlns:c16="http://schemas.microsoft.com/office/drawing/2014/chart" uri="{C3380CC4-5D6E-409C-BE32-E72D297353CC}">
                  <c16:uniqueId val="{0000000A-BF34-435D-AD60-26C0D5A68176}"/>
                </c:ext>
              </c:extLst>
            </c:dLbl>
            <c:dLbl>
              <c:idx val="11"/>
              <c:delete val="1"/>
              <c:extLst>
                <c:ext xmlns:c15="http://schemas.microsoft.com/office/drawing/2012/chart" uri="{CE6537A1-D6FC-4f65-9D91-7224C49458BB}"/>
                <c:ext xmlns:c16="http://schemas.microsoft.com/office/drawing/2014/chart" uri="{C3380CC4-5D6E-409C-BE32-E72D297353CC}">
                  <c16:uniqueId val="{0000000B-BF34-435D-AD60-26C0D5A68176}"/>
                </c:ext>
              </c:extLst>
            </c:dLbl>
            <c:dLbl>
              <c:idx val="12"/>
              <c:delete val="1"/>
              <c:extLst>
                <c:ext xmlns:c15="http://schemas.microsoft.com/office/drawing/2012/chart" uri="{CE6537A1-D6FC-4f65-9D91-7224C49458BB}"/>
                <c:ext xmlns:c16="http://schemas.microsoft.com/office/drawing/2014/chart" uri="{C3380CC4-5D6E-409C-BE32-E72D297353CC}">
                  <c16:uniqueId val="{0000000C-BF34-435D-AD60-26C0D5A68176}"/>
                </c:ext>
              </c:extLst>
            </c:dLbl>
            <c:dLbl>
              <c:idx val="13"/>
              <c:delete val="1"/>
              <c:extLst>
                <c:ext xmlns:c15="http://schemas.microsoft.com/office/drawing/2012/chart" uri="{CE6537A1-D6FC-4f65-9D91-7224C49458BB}"/>
                <c:ext xmlns:c16="http://schemas.microsoft.com/office/drawing/2014/chart" uri="{C3380CC4-5D6E-409C-BE32-E72D297353CC}">
                  <c16:uniqueId val="{0000000D-BF34-435D-AD60-26C0D5A68176}"/>
                </c:ext>
              </c:extLst>
            </c:dLbl>
            <c:dLbl>
              <c:idx val="14"/>
              <c:delete val="1"/>
              <c:extLst>
                <c:ext xmlns:c15="http://schemas.microsoft.com/office/drawing/2012/chart" uri="{CE6537A1-D6FC-4f65-9D91-7224C49458BB}"/>
                <c:ext xmlns:c16="http://schemas.microsoft.com/office/drawing/2014/chart" uri="{C3380CC4-5D6E-409C-BE32-E72D297353CC}">
                  <c16:uniqueId val="{0000000E-BF34-435D-AD60-26C0D5A68176}"/>
                </c:ext>
              </c:extLst>
            </c:dLbl>
            <c:dLbl>
              <c:idx val="15"/>
              <c:delete val="1"/>
              <c:extLst>
                <c:ext xmlns:c15="http://schemas.microsoft.com/office/drawing/2012/chart" uri="{CE6537A1-D6FC-4f65-9D91-7224C49458BB}"/>
                <c:ext xmlns:c16="http://schemas.microsoft.com/office/drawing/2014/chart" uri="{C3380CC4-5D6E-409C-BE32-E72D297353CC}">
                  <c16:uniqueId val="{0000000F-BF34-435D-AD60-26C0D5A68176}"/>
                </c:ext>
              </c:extLst>
            </c:dLbl>
            <c:dLbl>
              <c:idx val="16"/>
              <c:delete val="1"/>
              <c:extLst>
                <c:ext xmlns:c15="http://schemas.microsoft.com/office/drawing/2012/chart" uri="{CE6537A1-D6FC-4f65-9D91-7224C49458BB}"/>
                <c:ext xmlns:c16="http://schemas.microsoft.com/office/drawing/2014/chart" uri="{C3380CC4-5D6E-409C-BE32-E72D297353CC}">
                  <c16:uniqueId val="{00000010-BF34-435D-AD60-26C0D5A68176}"/>
                </c:ext>
              </c:extLst>
            </c:dLbl>
            <c:dLbl>
              <c:idx val="17"/>
              <c:delete val="1"/>
              <c:extLst>
                <c:ext xmlns:c15="http://schemas.microsoft.com/office/drawing/2012/chart" uri="{CE6537A1-D6FC-4f65-9D91-7224C49458BB}"/>
                <c:ext xmlns:c16="http://schemas.microsoft.com/office/drawing/2014/chart" uri="{C3380CC4-5D6E-409C-BE32-E72D297353CC}">
                  <c16:uniqueId val="{00000011-BF34-435D-AD60-26C0D5A68176}"/>
                </c:ext>
              </c:extLst>
            </c:dLbl>
            <c:dLbl>
              <c:idx val="18"/>
              <c:delete val="1"/>
              <c:extLst>
                <c:ext xmlns:c15="http://schemas.microsoft.com/office/drawing/2012/chart" uri="{CE6537A1-D6FC-4f65-9D91-7224C49458BB}"/>
                <c:ext xmlns:c16="http://schemas.microsoft.com/office/drawing/2014/chart" uri="{C3380CC4-5D6E-409C-BE32-E72D297353CC}">
                  <c16:uniqueId val="{00000012-BF34-435D-AD60-26C0D5A68176}"/>
                </c:ext>
              </c:extLst>
            </c:dLbl>
            <c:dLbl>
              <c:idx val="19"/>
              <c:layout>
                <c:manualLayout>
                  <c:x val="-6.964890258282932E-3"/>
                  <c:y val="4.1667413563368325E-2"/>
                </c:manualLayout>
              </c:layout>
              <c:tx>
                <c:rich>
                  <a:bodyPr/>
                  <a:lstStyle/>
                  <a:p>
                    <a:fld id="{45992B37-3E00-4FAF-B29F-D6B1BD94F87A}" type="VALUE">
                      <a:rPr lang="en-US" b="1"/>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BF34-435D-AD60-26C0D5A6817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Sheet1!$A$2:$A$21</c:f>
              <c:strCache>
                <c:ptCount val="20"/>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strCache>
            </c:strRef>
          </c:cat>
          <c:val>
            <c:numRef>
              <c:f>Sheet1!$B$2:$B$21</c:f>
              <c:numCache>
                <c:formatCode>"$"#,##0</c:formatCode>
                <c:ptCount val="20"/>
                <c:pt idx="0">
                  <c:v>105309</c:v>
                </c:pt>
                <c:pt idx="1">
                  <c:v>85785</c:v>
                </c:pt>
                <c:pt idx="2">
                  <c:v>99142</c:v>
                </c:pt>
                <c:pt idx="3">
                  <c:v>183519</c:v>
                </c:pt>
                <c:pt idx="4">
                  <c:v>190547</c:v>
                </c:pt>
                <c:pt idx="5">
                  <c:v>272988</c:v>
                </c:pt>
                <c:pt idx="6">
                  <c:v>302976</c:v>
                </c:pt>
                <c:pt idx="7">
                  <c:v>425302</c:v>
                </c:pt>
                <c:pt idx="8">
                  <c:v>373916</c:v>
                </c:pt>
                <c:pt idx="9">
                  <c:v>322795</c:v>
                </c:pt>
                <c:pt idx="10">
                  <c:v>235619</c:v>
                </c:pt>
                <c:pt idx="11">
                  <c:v>231589</c:v>
                </c:pt>
                <c:pt idx="12">
                  <c:v>359571</c:v>
                </c:pt>
                <c:pt idx="13">
                  <c:v>375898</c:v>
                </c:pt>
                <c:pt idx="14">
                  <c:v>441989</c:v>
                </c:pt>
                <c:pt idx="15">
                  <c:v>500592</c:v>
                </c:pt>
                <c:pt idx="16">
                  <c:v>525000</c:v>
                </c:pt>
                <c:pt idx="17">
                  <c:v>650000</c:v>
                </c:pt>
                <c:pt idx="18">
                  <c:v>675000</c:v>
                </c:pt>
                <c:pt idx="19">
                  <c:v>500000</c:v>
                </c:pt>
              </c:numCache>
            </c:numRef>
          </c:val>
          <c:smooth val="0"/>
          <c:extLst>
            <c:ext xmlns:c16="http://schemas.microsoft.com/office/drawing/2014/chart" uri="{C3380CC4-5D6E-409C-BE32-E72D297353CC}">
              <c16:uniqueId val="{00000014-BF34-435D-AD60-26C0D5A68176}"/>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90022272"/>
        <c:axId val="90024192"/>
      </c:lineChart>
      <c:catAx>
        <c:axId val="90022272"/>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2700000" spcFirstLastPara="1" vertOverflow="ellipsis" wrap="square" anchor="ctr" anchorCtr="1"/>
          <a:lstStyle/>
          <a:p>
            <a:pPr>
              <a:defRPr sz="1050" b="0" i="0" u="none" strike="noStrike" kern="1200" spc="20" baseline="0">
                <a:solidFill>
                  <a:schemeClr val="dk1">
                    <a:lumMod val="65000"/>
                    <a:lumOff val="35000"/>
                  </a:schemeClr>
                </a:solidFill>
                <a:latin typeface="+mj-lt"/>
                <a:ea typeface="+mn-ea"/>
                <a:cs typeface="+mn-cs"/>
              </a:defRPr>
            </a:pPr>
            <a:endParaRPr lang="en-US"/>
          </a:p>
        </c:txPr>
        <c:crossAx val="90024192"/>
        <c:crosses val="autoZero"/>
        <c:auto val="1"/>
        <c:lblAlgn val="ctr"/>
        <c:lblOffset val="100"/>
        <c:noMultiLvlLbl val="0"/>
      </c:catAx>
      <c:valAx>
        <c:axId val="90024192"/>
        <c:scaling>
          <c:orientation val="minMax"/>
          <c:max val="800000"/>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spc="20" baseline="0">
                <a:solidFill>
                  <a:schemeClr val="dk1">
                    <a:lumMod val="65000"/>
                    <a:lumOff val="35000"/>
                  </a:schemeClr>
                </a:solidFill>
                <a:latin typeface="+mj-lt"/>
                <a:ea typeface="+mn-ea"/>
                <a:cs typeface="+mn-cs"/>
              </a:defRPr>
            </a:pPr>
            <a:endParaRPr lang="en-US"/>
          </a:p>
        </c:txPr>
        <c:crossAx val="90022272"/>
        <c:crosses val="autoZero"/>
        <c:crossBetween val="between"/>
      </c:valAx>
      <c:spPr>
        <a:noFill/>
        <a:ln w="25400">
          <a:noFill/>
        </a:ln>
        <a:effectLst/>
      </c:spPr>
    </c:plotArea>
    <c:plotVisOnly val="1"/>
    <c:dispBlanksAs val="gap"/>
    <c:showDLblsOverMax val="0"/>
  </c:chart>
  <c:spPr>
    <a:solidFill>
      <a:schemeClr val="lt1"/>
    </a:solidFill>
    <a:ln w="12700">
      <a:solidFill>
        <a:schemeClr val="accent6">
          <a:lumMod val="75000"/>
        </a:schemeClr>
      </a:solid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lineChart>
        <c:grouping val="standard"/>
        <c:varyColors val="0"/>
        <c:ser>
          <c:idx val="0"/>
          <c:order val="0"/>
          <c:tx>
            <c:strRef>
              <c:f>Sheet1!$B$1</c:f>
              <c:strCache>
                <c:ptCount val="1"/>
                <c:pt idx="0">
                  <c:v>Column1</c:v>
                </c:pt>
              </c:strCache>
            </c:strRef>
          </c:tx>
          <c:spPr>
            <a:ln w="22225" cap="rnd" cmpd="sng" algn="ctr">
              <a:solidFill>
                <a:schemeClr val="accent6"/>
              </a:solidFill>
              <a:round/>
            </a:ln>
            <a:effectLst/>
          </c:spPr>
          <c:marker>
            <c:symbol val="none"/>
          </c:marker>
          <c:cat>
            <c:strRef>
              <c:f>Sheet1!$A$2:$A$21</c:f>
              <c:strCache>
                <c:ptCount val="20"/>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strCache>
            </c:strRef>
          </c:cat>
          <c:val>
            <c:numRef>
              <c:f>Sheet1!$B$2:$B$21</c:f>
              <c:numCache>
                <c:formatCode>"$"#,##0</c:formatCode>
                <c:ptCount val="20"/>
                <c:pt idx="0">
                  <c:v>778739</c:v>
                </c:pt>
                <c:pt idx="1">
                  <c:v>673397</c:v>
                </c:pt>
                <c:pt idx="2">
                  <c:v>432709</c:v>
                </c:pt>
                <c:pt idx="3">
                  <c:v>694529</c:v>
                </c:pt>
                <c:pt idx="4">
                  <c:v>513218</c:v>
                </c:pt>
                <c:pt idx="5">
                  <c:v>614855</c:v>
                </c:pt>
                <c:pt idx="6">
                  <c:v>691660</c:v>
                </c:pt>
                <c:pt idx="7">
                  <c:v>786518</c:v>
                </c:pt>
                <c:pt idx="8">
                  <c:v>850982</c:v>
                </c:pt>
                <c:pt idx="9">
                  <c:v>423483</c:v>
                </c:pt>
                <c:pt idx="10">
                  <c:v>311473</c:v>
                </c:pt>
                <c:pt idx="11">
                  <c:v>281342</c:v>
                </c:pt>
                <c:pt idx="12">
                  <c:v>326033</c:v>
                </c:pt>
                <c:pt idx="13">
                  <c:v>436788</c:v>
                </c:pt>
                <c:pt idx="14">
                  <c:v>378024</c:v>
                </c:pt>
                <c:pt idx="15">
                  <c:v>590745</c:v>
                </c:pt>
                <c:pt idx="16">
                  <c:v>719109</c:v>
                </c:pt>
                <c:pt idx="17">
                  <c:v>556292</c:v>
                </c:pt>
                <c:pt idx="18">
                  <c:v>580000</c:v>
                </c:pt>
                <c:pt idx="19">
                  <c:v>400000</c:v>
                </c:pt>
              </c:numCache>
            </c:numRef>
          </c:val>
          <c:smooth val="0"/>
          <c:extLst>
            <c:ext xmlns:c16="http://schemas.microsoft.com/office/drawing/2014/chart" uri="{C3380CC4-5D6E-409C-BE32-E72D297353CC}">
              <c16:uniqueId val="{00000000-0BF7-4878-B0A7-93F6BB1A108A}"/>
            </c:ext>
          </c:extLst>
        </c:ser>
        <c:dLbls>
          <c:showLegendKey val="0"/>
          <c:showVal val="0"/>
          <c:showCatName val="0"/>
          <c:showSerName val="0"/>
          <c:showPercent val="0"/>
          <c:showBubbleSize val="0"/>
        </c:dLbls>
        <c:dropLines>
          <c:spPr>
            <a:ln w="9525" cap="flat" cmpd="sng" algn="ctr">
              <a:solidFill>
                <a:schemeClr val="accent6">
                  <a:lumMod val="75000"/>
                  <a:alpha val="33000"/>
                </a:schemeClr>
              </a:solidFill>
              <a:round/>
            </a:ln>
            <a:effectLst/>
          </c:spPr>
        </c:dropLines>
        <c:smooth val="0"/>
        <c:axId val="91957120"/>
        <c:axId val="91963392"/>
      </c:lineChart>
      <c:catAx>
        <c:axId val="91957120"/>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2700000" spcFirstLastPara="1" vertOverflow="ellipsis" wrap="square" anchor="ctr" anchorCtr="1"/>
          <a:lstStyle/>
          <a:p>
            <a:pPr>
              <a:defRPr sz="900" b="0" i="0" u="none" strike="noStrike" kern="1200" spc="20" baseline="0">
                <a:solidFill>
                  <a:schemeClr val="dk1">
                    <a:lumMod val="65000"/>
                    <a:lumOff val="35000"/>
                  </a:schemeClr>
                </a:solidFill>
                <a:latin typeface="+mj-lt"/>
                <a:ea typeface="+mn-ea"/>
                <a:cs typeface="+mn-cs"/>
              </a:defRPr>
            </a:pPr>
            <a:endParaRPr lang="en-US"/>
          </a:p>
        </c:txPr>
        <c:crossAx val="91963392"/>
        <c:crosses val="autoZero"/>
        <c:auto val="1"/>
        <c:lblAlgn val="ctr"/>
        <c:lblOffset val="100"/>
        <c:noMultiLvlLbl val="0"/>
      </c:catAx>
      <c:valAx>
        <c:axId val="91963392"/>
        <c:scaling>
          <c:orientation val="minMax"/>
          <c:max val="1000000"/>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spc="20" baseline="0">
                <a:solidFill>
                  <a:schemeClr val="dk1">
                    <a:lumMod val="65000"/>
                    <a:lumOff val="35000"/>
                  </a:schemeClr>
                </a:solidFill>
                <a:latin typeface="+mj-lt"/>
                <a:ea typeface="+mn-ea"/>
                <a:cs typeface="+mn-cs"/>
              </a:defRPr>
            </a:pPr>
            <a:endParaRPr lang="en-US"/>
          </a:p>
        </c:txPr>
        <c:crossAx val="91957120"/>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w="12700">
      <a:solidFill>
        <a:srgbClr val="7030A0"/>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0.89678</cdr:x>
      <cdr:y>0.06918</cdr:y>
    </cdr:from>
    <cdr:to>
      <cdr:x>1</cdr:x>
      <cdr:y>0.14077</cdr:y>
    </cdr:to>
    <cdr:sp macro="" textlink="">
      <cdr:nvSpPr>
        <cdr:cNvPr id="2" name="TextBox 1">
          <a:extLst xmlns:a="http://schemas.openxmlformats.org/drawingml/2006/main">
            <a:ext uri="{FF2B5EF4-FFF2-40B4-BE49-F238E27FC236}">
              <a16:creationId xmlns:a16="http://schemas.microsoft.com/office/drawing/2014/main" id="{D1BFCF71-C7F6-4CE6-8CCA-B20D94F92525}"/>
            </a:ext>
          </a:extLst>
        </cdr:cNvPr>
        <cdr:cNvSpPr txBox="1"/>
      </cdr:nvSpPr>
      <cdr:spPr>
        <a:xfrm xmlns:a="http://schemas.openxmlformats.org/drawingml/2006/main">
          <a:off x="7196455" y="255565"/>
          <a:ext cx="828358" cy="2644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100" dirty="0">
            <a:latin typeface="+mj-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0.9058</cdr:x>
      <cdr:y>0.53068</cdr:y>
    </cdr:from>
    <cdr:to>
      <cdr:x>1</cdr:x>
      <cdr:y>0.62532</cdr:y>
    </cdr:to>
    <cdr:sp macro="" textlink="">
      <cdr:nvSpPr>
        <cdr:cNvPr id="2" name="TextBox 1">
          <a:extLst xmlns:a="http://schemas.openxmlformats.org/drawingml/2006/main">
            <a:ext uri="{FF2B5EF4-FFF2-40B4-BE49-F238E27FC236}">
              <a16:creationId xmlns:a16="http://schemas.microsoft.com/office/drawing/2014/main" id="{01B0D0DB-30DC-4861-8715-752D47A4CD1F}"/>
            </a:ext>
          </a:extLst>
        </cdr:cNvPr>
        <cdr:cNvSpPr txBox="1"/>
      </cdr:nvSpPr>
      <cdr:spPr>
        <a:xfrm xmlns:a="http://schemas.openxmlformats.org/drawingml/2006/main">
          <a:off x="7143750" y="1731875"/>
          <a:ext cx="742950" cy="3088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b="1" dirty="0">
              <a:latin typeface="+mj-lt"/>
            </a:rPr>
            <a:t>$400,000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0" y="0"/>
            <a:ext cx="3038145"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0" tIns="46075" rIns="92150" bIns="46075" numCol="1" anchor="t" anchorCtr="0" compatLnSpc="1">
            <a:prstTxWarp prst="textNoShape">
              <a:avLst/>
            </a:prstTxWarp>
          </a:bodyPr>
          <a:lstStyle>
            <a:lvl1pPr defTabSz="921175">
              <a:defRPr sz="1300" smtClean="0"/>
            </a:lvl1pPr>
          </a:lstStyle>
          <a:p>
            <a:pPr>
              <a:defRPr/>
            </a:pPr>
            <a:endParaRPr lang="en-US"/>
          </a:p>
        </p:txBody>
      </p:sp>
      <p:sp>
        <p:nvSpPr>
          <p:cNvPr id="350211" name="Rectangle 3"/>
          <p:cNvSpPr>
            <a:spLocks noGrp="1" noChangeArrowheads="1"/>
          </p:cNvSpPr>
          <p:nvPr>
            <p:ph type="dt" sz="quarter" idx="1"/>
          </p:nvPr>
        </p:nvSpPr>
        <p:spPr bwMode="auto">
          <a:xfrm>
            <a:off x="3970734" y="0"/>
            <a:ext cx="3038145"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0" tIns="46075" rIns="92150" bIns="46075" numCol="1" anchor="t" anchorCtr="0" compatLnSpc="1">
            <a:prstTxWarp prst="textNoShape">
              <a:avLst/>
            </a:prstTxWarp>
          </a:bodyPr>
          <a:lstStyle>
            <a:lvl1pPr algn="r" defTabSz="921175">
              <a:defRPr sz="1300" smtClean="0"/>
            </a:lvl1pPr>
          </a:lstStyle>
          <a:p>
            <a:pPr>
              <a:defRPr/>
            </a:pPr>
            <a:endParaRPr lang="en-US"/>
          </a:p>
        </p:txBody>
      </p:sp>
      <p:sp>
        <p:nvSpPr>
          <p:cNvPr id="350212" name="Rectangle 4"/>
          <p:cNvSpPr>
            <a:spLocks noGrp="1" noChangeArrowheads="1"/>
          </p:cNvSpPr>
          <p:nvPr>
            <p:ph type="ftr" sz="quarter" idx="2"/>
          </p:nvPr>
        </p:nvSpPr>
        <p:spPr bwMode="auto">
          <a:xfrm>
            <a:off x="0" y="8829121"/>
            <a:ext cx="3038145"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0" tIns="46075" rIns="92150" bIns="46075" numCol="1" anchor="b" anchorCtr="0" compatLnSpc="1">
            <a:prstTxWarp prst="textNoShape">
              <a:avLst/>
            </a:prstTxWarp>
          </a:bodyPr>
          <a:lstStyle>
            <a:lvl1pPr defTabSz="921175">
              <a:defRPr sz="1300" smtClean="0"/>
            </a:lvl1pPr>
          </a:lstStyle>
          <a:p>
            <a:pPr>
              <a:defRPr/>
            </a:pPr>
            <a:endParaRPr lang="en-US"/>
          </a:p>
        </p:txBody>
      </p:sp>
      <p:sp>
        <p:nvSpPr>
          <p:cNvPr id="350213" name="Rectangle 5"/>
          <p:cNvSpPr>
            <a:spLocks noGrp="1" noChangeArrowheads="1"/>
          </p:cNvSpPr>
          <p:nvPr>
            <p:ph type="sldNum" sz="quarter" idx="3"/>
          </p:nvPr>
        </p:nvSpPr>
        <p:spPr bwMode="auto">
          <a:xfrm>
            <a:off x="3970734" y="8829121"/>
            <a:ext cx="3038145"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0" tIns="46075" rIns="92150" bIns="46075" numCol="1" anchor="b" anchorCtr="0" compatLnSpc="1">
            <a:prstTxWarp prst="textNoShape">
              <a:avLst/>
            </a:prstTxWarp>
          </a:bodyPr>
          <a:lstStyle>
            <a:lvl1pPr algn="r" defTabSz="921175">
              <a:defRPr sz="1300" smtClean="0"/>
            </a:lvl1pPr>
          </a:lstStyle>
          <a:p>
            <a:pPr>
              <a:defRPr/>
            </a:pPr>
            <a:fld id="{A191C7C5-18C4-46C1-83BA-9111830B353B}" type="slidenum">
              <a:rPr lang="en-US"/>
              <a:pPr>
                <a:defRPr/>
              </a:pPr>
              <a:t>‹#›</a:t>
            </a:fld>
            <a:endParaRPr lang="en-US"/>
          </a:p>
        </p:txBody>
      </p:sp>
    </p:spTree>
    <p:extLst>
      <p:ext uri="{BB962C8B-B14F-4D97-AF65-F5344CB8AC3E}">
        <p14:creationId xmlns:p14="http://schemas.microsoft.com/office/powerpoint/2010/main" val="2263381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145"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t" anchorCtr="0" compatLnSpc="1">
            <a:prstTxWarp prst="textNoShape">
              <a:avLst/>
            </a:prstTxWarp>
          </a:bodyPr>
          <a:lstStyle>
            <a:lvl1pPr defTabSz="931887">
              <a:defRPr sz="1300" smtClean="0"/>
            </a:lvl1pPr>
          </a:lstStyle>
          <a:p>
            <a:pPr>
              <a:defRPr/>
            </a:pPr>
            <a:endParaRPr lang="en-US"/>
          </a:p>
        </p:txBody>
      </p:sp>
      <p:sp>
        <p:nvSpPr>
          <p:cNvPr id="7171" name="Rectangle 3"/>
          <p:cNvSpPr>
            <a:spLocks noGrp="1" noChangeArrowheads="1"/>
          </p:cNvSpPr>
          <p:nvPr>
            <p:ph type="dt" idx="1"/>
          </p:nvPr>
        </p:nvSpPr>
        <p:spPr bwMode="auto">
          <a:xfrm>
            <a:off x="3970734" y="0"/>
            <a:ext cx="3038145"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t" anchorCtr="0" compatLnSpc="1">
            <a:prstTxWarp prst="textNoShape">
              <a:avLst/>
            </a:prstTxWarp>
          </a:bodyPr>
          <a:lstStyle>
            <a:lvl1pPr algn="r" defTabSz="931887">
              <a:defRPr sz="1300" smtClean="0"/>
            </a:lvl1pPr>
          </a:lstStyle>
          <a:p>
            <a:pPr>
              <a:defRPr/>
            </a:pPr>
            <a:endParaRPr lang="en-US"/>
          </a:p>
        </p:txBody>
      </p:sp>
      <p:sp>
        <p:nvSpPr>
          <p:cNvPr id="768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701345" y="4416098"/>
            <a:ext cx="5609232" cy="418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29121"/>
            <a:ext cx="3038145"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b" anchorCtr="0" compatLnSpc="1">
            <a:prstTxWarp prst="textNoShape">
              <a:avLst/>
            </a:prstTxWarp>
          </a:bodyPr>
          <a:lstStyle>
            <a:lvl1pPr defTabSz="931887">
              <a:defRPr sz="1300" smtClean="0"/>
            </a:lvl1pPr>
          </a:lstStyle>
          <a:p>
            <a:pPr>
              <a:defRPr/>
            </a:pPr>
            <a:endParaRPr lang="en-US"/>
          </a:p>
        </p:txBody>
      </p:sp>
      <p:sp>
        <p:nvSpPr>
          <p:cNvPr id="7175" name="Rectangle 7"/>
          <p:cNvSpPr>
            <a:spLocks noGrp="1" noChangeArrowheads="1"/>
          </p:cNvSpPr>
          <p:nvPr>
            <p:ph type="sldNum" sz="quarter" idx="5"/>
          </p:nvPr>
        </p:nvSpPr>
        <p:spPr bwMode="auto">
          <a:xfrm>
            <a:off x="3970734" y="8829121"/>
            <a:ext cx="3038145"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b" anchorCtr="0" compatLnSpc="1">
            <a:prstTxWarp prst="textNoShape">
              <a:avLst/>
            </a:prstTxWarp>
          </a:bodyPr>
          <a:lstStyle>
            <a:lvl1pPr algn="r" defTabSz="931887">
              <a:defRPr sz="1300" smtClean="0"/>
            </a:lvl1pPr>
          </a:lstStyle>
          <a:p>
            <a:pPr>
              <a:defRPr/>
            </a:pPr>
            <a:fld id="{F21EC74F-2E8A-4B68-9C6C-09F22E4815E7}" type="slidenum">
              <a:rPr lang="en-US"/>
              <a:pPr>
                <a:defRPr/>
              </a:pPr>
              <a:t>‹#›</a:t>
            </a:fld>
            <a:endParaRPr lang="en-US"/>
          </a:p>
        </p:txBody>
      </p:sp>
    </p:spTree>
    <p:extLst>
      <p:ext uri="{BB962C8B-B14F-4D97-AF65-F5344CB8AC3E}">
        <p14:creationId xmlns:p14="http://schemas.microsoft.com/office/powerpoint/2010/main" val="9598762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612EE645-7D97-42A6-8509-49B8D0BAFADE}" type="slidenum">
              <a:rPr lang="en-US" altLang="en-US"/>
              <a:pPr eaLnBrk="1" hangingPunct="1"/>
              <a:t>3</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701345" y="4416098"/>
            <a:ext cx="5607711" cy="4183995"/>
          </a:xfrm>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74069C98-0352-42FA-9BC9-60A055B7DAD4}" type="slidenum">
              <a:rPr lang="en-US" altLang="en-US"/>
              <a:pPr eaLnBrk="1" hangingPunct="1"/>
              <a:t>22</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701345" y="4416098"/>
            <a:ext cx="5607711" cy="4183995"/>
          </a:xfrm>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566BD77C-377D-46D1-959C-DBA9C528723E}" type="slidenum">
              <a:rPr lang="en-US" altLang="en-US"/>
              <a:pPr eaLnBrk="1" hangingPunct="1"/>
              <a:t>23</a:t>
            </a:fld>
            <a:endParaRPr lang="en-US" altLang="en-US"/>
          </a:p>
        </p:txBody>
      </p:sp>
      <p:sp>
        <p:nvSpPr>
          <p:cNvPr id="87043" name="Rectangle 2"/>
          <p:cNvSpPr>
            <a:spLocks noGrp="1" noRot="1" noChangeAspect="1" noChangeArrowheads="1" noTextEdit="1"/>
          </p:cNvSpPr>
          <p:nvPr>
            <p:ph type="sldImg"/>
          </p:nvPr>
        </p:nvSpPr>
        <p:spPr>
          <a:xfrm>
            <a:off x="1181100" y="695325"/>
            <a:ext cx="4648200" cy="3486150"/>
          </a:xfrm>
          <a:ln/>
        </p:spPr>
      </p:sp>
      <p:sp>
        <p:nvSpPr>
          <p:cNvPr id="87044" name="Rectangle 3"/>
          <p:cNvSpPr>
            <a:spLocks noGrp="1" noChangeArrowheads="1"/>
          </p:cNvSpPr>
          <p:nvPr>
            <p:ph type="body" idx="1"/>
          </p:nvPr>
        </p:nvSpPr>
        <p:spPr>
          <a:xfrm>
            <a:off x="701345" y="4416098"/>
            <a:ext cx="5607711" cy="4185531"/>
          </a:xfrm>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ED734A77-0221-4363-A1E0-0FD05402E120}" type="slidenum">
              <a:rPr lang="en-US" altLang="en-US"/>
              <a:pPr eaLnBrk="1" hangingPunct="1"/>
              <a:t>24</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701345" y="4416098"/>
            <a:ext cx="5607711" cy="4183995"/>
          </a:xfrm>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BC62E765-173A-480E-BCF6-AF83CEB2745E}" type="slidenum">
              <a:rPr lang="en-US" altLang="en-US"/>
              <a:pPr eaLnBrk="1" hangingPunct="1"/>
              <a:t>25</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701345" y="4416098"/>
            <a:ext cx="5607711" cy="4183995"/>
          </a:xfrm>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8C952DC-2C55-41F8-B50F-D889A6417D93}" type="slidenum">
              <a:rPr lang="en-US"/>
              <a:pPr/>
              <a:t>26</a:t>
            </a:fld>
            <a:endParaRPr lang="en-US"/>
          </a:p>
        </p:txBody>
      </p:sp>
      <p:sp>
        <p:nvSpPr>
          <p:cNvPr id="168963" name="Rectangle 2"/>
          <p:cNvSpPr>
            <a:spLocks noGrp="1" noRot="1" noChangeAspect="1" noChangeArrowheads="1" noTextEdit="1"/>
          </p:cNvSpPr>
          <p:nvPr>
            <p:ph type="sldImg"/>
          </p:nvPr>
        </p:nvSpPr>
        <p:spPr>
          <a:xfrm>
            <a:off x="1196975" y="693738"/>
            <a:ext cx="4616450" cy="3463925"/>
          </a:xfrm>
          <a:ln/>
        </p:spPr>
      </p:sp>
      <p:sp>
        <p:nvSpPr>
          <p:cNvPr id="168964" name="Rectangle 3"/>
          <p:cNvSpPr>
            <a:spLocks noGrp="1" noChangeArrowheads="1"/>
          </p:cNvSpPr>
          <p:nvPr>
            <p:ph type="body" idx="1"/>
          </p:nvPr>
        </p:nvSpPr>
        <p:spPr>
          <a:xfrm>
            <a:off x="938679" y="4389967"/>
            <a:ext cx="5133049" cy="4237794"/>
          </a:xfrm>
        </p:spPr>
        <p:txBody>
          <a:bodyPr lIns="92678" tIns="46341" rIns="92678" bIns="46341"/>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00B25800-AB44-48CE-B727-E48D47CA14A1}" type="slidenum">
              <a:rPr lang="en-US" altLang="en-US"/>
              <a:pPr eaLnBrk="1" hangingPunct="1"/>
              <a:t>31</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32591" y="4416098"/>
            <a:ext cx="5145220" cy="4183995"/>
          </a:xfrm>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2B2CC293-F31A-46DA-A873-A003E6C37613}" type="slidenum">
              <a:rPr lang="en-US" altLang="en-US"/>
              <a:pPr eaLnBrk="1" hangingPunct="1"/>
              <a:t>32</a:t>
            </a:fld>
            <a:endParaRPr lang="en-US" altLang="en-US"/>
          </a:p>
        </p:txBody>
      </p:sp>
      <p:sp>
        <p:nvSpPr>
          <p:cNvPr id="94211" name="Rectangle 2"/>
          <p:cNvSpPr>
            <a:spLocks noGrp="1" noRot="1" noChangeAspect="1" noChangeArrowheads="1" noTextEdit="1"/>
          </p:cNvSpPr>
          <p:nvPr>
            <p:ph type="sldImg"/>
          </p:nvPr>
        </p:nvSpPr>
        <p:spPr>
          <a:xfrm>
            <a:off x="1181100" y="695325"/>
            <a:ext cx="4648200" cy="3486150"/>
          </a:xfrm>
          <a:ln/>
        </p:spPr>
      </p:sp>
      <p:sp>
        <p:nvSpPr>
          <p:cNvPr id="94212" name="Rectangle 3"/>
          <p:cNvSpPr>
            <a:spLocks noGrp="1" noChangeArrowheads="1"/>
          </p:cNvSpPr>
          <p:nvPr>
            <p:ph type="body" idx="1"/>
          </p:nvPr>
        </p:nvSpPr>
        <p:spPr>
          <a:xfrm>
            <a:off x="701345" y="4416098"/>
            <a:ext cx="5607711" cy="4185531"/>
          </a:xfrm>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79133662-C2A1-44BC-9DF0-3428D588E3A9}" type="slidenum">
              <a:rPr lang="en-US" altLang="en-US"/>
              <a:pPr eaLnBrk="1" hangingPunct="1"/>
              <a:t>33</a:t>
            </a:fld>
            <a:endParaRPr lang="en-US" altLang="en-US"/>
          </a:p>
        </p:txBody>
      </p:sp>
      <p:sp>
        <p:nvSpPr>
          <p:cNvPr id="95235" name="Rectangle 2"/>
          <p:cNvSpPr>
            <a:spLocks noGrp="1" noRot="1" noChangeAspect="1" noChangeArrowheads="1" noTextEdit="1"/>
          </p:cNvSpPr>
          <p:nvPr>
            <p:ph type="sldImg"/>
          </p:nvPr>
        </p:nvSpPr>
        <p:spPr>
          <a:xfrm>
            <a:off x="1181100" y="695325"/>
            <a:ext cx="4648200" cy="3486150"/>
          </a:xfrm>
          <a:ln/>
        </p:spPr>
      </p:sp>
      <p:sp>
        <p:nvSpPr>
          <p:cNvPr id="95236" name="Rectangle 3"/>
          <p:cNvSpPr>
            <a:spLocks noGrp="1" noChangeArrowheads="1"/>
          </p:cNvSpPr>
          <p:nvPr>
            <p:ph type="body" idx="1"/>
          </p:nvPr>
        </p:nvSpPr>
        <p:spPr>
          <a:xfrm>
            <a:off x="701345" y="4416098"/>
            <a:ext cx="5607711" cy="4185531"/>
          </a:xfrm>
          <a:noFill/>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A8C74D15-1DAD-4D2C-B220-93A554AC43AA}" type="slidenum">
              <a:rPr lang="en-US" altLang="en-US"/>
              <a:pPr eaLnBrk="1" hangingPunct="1"/>
              <a:t>34</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32591" y="4416098"/>
            <a:ext cx="5145220" cy="4183995"/>
          </a:xfrm>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67E2C99C-A11A-472F-AC9C-B2A4C77D9685}" type="slidenum">
              <a:rPr lang="en-US" altLang="en-US"/>
              <a:pPr eaLnBrk="1" hangingPunct="1"/>
              <a:t>35</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32591" y="4416098"/>
            <a:ext cx="5145220" cy="4183995"/>
          </a:xfrm>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1CF6E620-CFD3-4CFA-83DE-10E66065A4A0}" type="slidenum">
              <a:rPr lang="en-US" altLang="en-US"/>
              <a:pPr eaLnBrk="1" hangingPunct="1"/>
              <a:t>6</a:t>
            </a:fld>
            <a:endParaRPr lang="en-US" altLang="en-US"/>
          </a:p>
        </p:txBody>
      </p:sp>
      <p:sp>
        <p:nvSpPr>
          <p:cNvPr id="79875" name="Rectangle 2"/>
          <p:cNvSpPr>
            <a:spLocks noGrp="1" noRot="1" noChangeAspect="1" noChangeArrowheads="1" noTextEdit="1"/>
          </p:cNvSpPr>
          <p:nvPr>
            <p:ph type="sldImg"/>
          </p:nvPr>
        </p:nvSpPr>
        <p:spPr>
          <a:xfrm>
            <a:off x="1182688" y="696913"/>
            <a:ext cx="4648200" cy="3486150"/>
          </a:xfrm>
          <a:ln/>
        </p:spPr>
      </p:sp>
      <p:sp>
        <p:nvSpPr>
          <p:cNvPr id="7987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1F7488E4-D822-4E06-9B0F-0362594B41B1}" type="slidenum">
              <a:rPr lang="en-US" altLang="en-US"/>
              <a:pPr eaLnBrk="1" hangingPunct="1"/>
              <a:t>37</a:t>
            </a:fld>
            <a:endParaRPr lang="en-US" altLang="en-US"/>
          </a:p>
        </p:txBody>
      </p:sp>
      <p:sp>
        <p:nvSpPr>
          <p:cNvPr id="98307" name="Rectangle 2"/>
          <p:cNvSpPr>
            <a:spLocks noGrp="1" noRot="1" noChangeAspect="1" noChangeArrowheads="1" noTextEdit="1"/>
          </p:cNvSpPr>
          <p:nvPr>
            <p:ph type="sldImg"/>
          </p:nvPr>
        </p:nvSpPr>
        <p:spPr>
          <a:xfrm>
            <a:off x="1181100" y="695325"/>
            <a:ext cx="4648200" cy="3486150"/>
          </a:xfrm>
          <a:ln/>
        </p:spPr>
      </p:sp>
      <p:sp>
        <p:nvSpPr>
          <p:cNvPr id="98308" name="Rectangle 3"/>
          <p:cNvSpPr>
            <a:spLocks noGrp="1" noChangeArrowheads="1"/>
          </p:cNvSpPr>
          <p:nvPr>
            <p:ph type="body" idx="1"/>
          </p:nvPr>
        </p:nvSpPr>
        <p:spPr>
          <a:xfrm>
            <a:off x="701345" y="4416098"/>
            <a:ext cx="5607711" cy="4185531"/>
          </a:xfrm>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9507CAB3-9DA9-44C8-92E0-A6B86B92A33F}" type="slidenum">
              <a:rPr lang="en-US" altLang="en-US"/>
              <a:pPr eaLnBrk="1" hangingPunct="1"/>
              <a:t>38</a:t>
            </a:fld>
            <a:endParaRPr lang="en-US" altLang="en-US"/>
          </a:p>
        </p:txBody>
      </p:sp>
      <p:sp>
        <p:nvSpPr>
          <p:cNvPr id="99331" name="Rectangle 2"/>
          <p:cNvSpPr>
            <a:spLocks noGrp="1" noRot="1" noChangeAspect="1" noChangeArrowheads="1" noTextEdit="1"/>
          </p:cNvSpPr>
          <p:nvPr>
            <p:ph type="sldImg"/>
          </p:nvPr>
        </p:nvSpPr>
        <p:spPr>
          <a:xfrm>
            <a:off x="1181100" y="695325"/>
            <a:ext cx="4648200" cy="3486150"/>
          </a:xfrm>
          <a:ln/>
        </p:spPr>
      </p:sp>
      <p:sp>
        <p:nvSpPr>
          <p:cNvPr id="99332" name="Rectangle 3"/>
          <p:cNvSpPr>
            <a:spLocks noGrp="1" noChangeArrowheads="1"/>
          </p:cNvSpPr>
          <p:nvPr>
            <p:ph type="body" idx="1"/>
          </p:nvPr>
        </p:nvSpPr>
        <p:spPr>
          <a:xfrm>
            <a:off x="701345" y="4416098"/>
            <a:ext cx="5607711" cy="4185531"/>
          </a:xfrm>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4C4461C9-23E7-4B20-8C8B-6698C1416CD8}" type="slidenum">
              <a:rPr lang="en-US" altLang="en-US"/>
              <a:pPr eaLnBrk="1" hangingPunct="1"/>
              <a:t>39</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32591" y="4416098"/>
            <a:ext cx="5145220" cy="4183995"/>
          </a:xfrm>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FD3EFC16-7883-4A94-8273-E7ACA7A2B21E}" type="slidenum">
              <a:rPr lang="en-US" altLang="en-US"/>
              <a:pPr eaLnBrk="1" hangingPunct="1"/>
              <a:t>40</a:t>
            </a:fld>
            <a:endParaRPr lang="en-US" altLang="en-US"/>
          </a:p>
        </p:txBody>
      </p:sp>
      <p:sp>
        <p:nvSpPr>
          <p:cNvPr id="105475" name="Rectangle 2"/>
          <p:cNvSpPr>
            <a:spLocks noGrp="1" noRot="1" noChangeAspect="1" noChangeArrowheads="1" noTextEdit="1"/>
          </p:cNvSpPr>
          <p:nvPr>
            <p:ph type="sldImg"/>
          </p:nvPr>
        </p:nvSpPr>
        <p:spPr>
          <a:xfrm>
            <a:off x="1181100" y="695325"/>
            <a:ext cx="4648200" cy="3486150"/>
          </a:xfrm>
          <a:ln/>
        </p:spPr>
      </p:sp>
      <p:sp>
        <p:nvSpPr>
          <p:cNvPr id="105476" name="Rectangle 3"/>
          <p:cNvSpPr>
            <a:spLocks noGrp="1" noChangeArrowheads="1"/>
          </p:cNvSpPr>
          <p:nvPr>
            <p:ph type="body" idx="1"/>
          </p:nvPr>
        </p:nvSpPr>
        <p:spPr>
          <a:xfrm>
            <a:off x="701345" y="4416098"/>
            <a:ext cx="5607711" cy="4185531"/>
          </a:xfrm>
          <a:noFill/>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14EED302-4DE0-4952-9EE8-1E5316D02566}" type="slidenum">
              <a:rPr lang="en-US" altLang="en-US"/>
              <a:pPr eaLnBrk="1" hangingPunct="1"/>
              <a:t>42</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701345" y="4416098"/>
            <a:ext cx="5607711" cy="4183995"/>
          </a:xfrm>
          <a:noFill/>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ADBF2F-87CF-AC40-9F04-2D9A1B62193A}" type="slidenum">
              <a:rPr lang="en-US" smtClean="0"/>
              <a:pPr/>
              <a:t>43</a:t>
            </a:fld>
            <a:endParaRPr lang="en-US"/>
          </a:p>
        </p:txBody>
      </p:sp>
    </p:spTree>
    <p:extLst>
      <p:ext uri="{BB962C8B-B14F-4D97-AF65-F5344CB8AC3E}">
        <p14:creationId xmlns:p14="http://schemas.microsoft.com/office/powerpoint/2010/main" val="2763173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CF81AB25-112B-4D37-9557-23B2FC4FAD21}" type="slidenum">
              <a:rPr lang="en-US" altLang="en-US"/>
              <a:pPr eaLnBrk="1" hangingPunct="1"/>
              <a:t>46</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701345" y="4416098"/>
            <a:ext cx="5607711" cy="4183995"/>
          </a:xfrm>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3DC458E4-5523-4971-86E9-FFAD6361D531}" type="slidenum">
              <a:rPr lang="en-US" altLang="en-US"/>
              <a:pPr eaLnBrk="1" hangingPunct="1"/>
              <a:t>47</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701345" y="4416098"/>
            <a:ext cx="5607711" cy="4183995"/>
          </a:xfrm>
          <a:noFill/>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74E3A00B-703B-44FF-A7E0-1E3FCE551209}" type="slidenum">
              <a:rPr lang="en-US" altLang="en-US"/>
              <a:pPr eaLnBrk="1" hangingPunct="1"/>
              <a:t>48</a:t>
            </a:fld>
            <a:endParaRPr lang="en-US" altLang="en-US"/>
          </a:p>
        </p:txBody>
      </p:sp>
      <p:sp>
        <p:nvSpPr>
          <p:cNvPr id="111619" name="Rectangle 2"/>
          <p:cNvSpPr>
            <a:spLocks noGrp="1" noRot="1" noChangeAspect="1" noChangeArrowheads="1" noTextEdit="1"/>
          </p:cNvSpPr>
          <p:nvPr>
            <p:ph type="sldImg"/>
          </p:nvPr>
        </p:nvSpPr>
        <p:spPr>
          <a:xfrm>
            <a:off x="1181100" y="698500"/>
            <a:ext cx="4648200" cy="3486150"/>
          </a:xfrm>
          <a:ln/>
        </p:spPr>
      </p:sp>
      <p:sp>
        <p:nvSpPr>
          <p:cNvPr id="111620" name="Rectangle 3"/>
          <p:cNvSpPr>
            <a:spLocks noGrp="1" noChangeArrowheads="1"/>
          </p:cNvSpPr>
          <p:nvPr>
            <p:ph type="body" idx="1"/>
          </p:nvPr>
        </p:nvSpPr>
        <p:spPr>
          <a:xfrm>
            <a:off x="701345" y="4416099"/>
            <a:ext cx="5607711" cy="4182457"/>
          </a:xfrm>
          <a:noFill/>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E8F4FCC7-72EE-4A61-8220-F2A5D8B2BEE4}" type="slidenum">
              <a:rPr lang="en-US" altLang="en-US"/>
              <a:pPr eaLnBrk="1" hangingPunct="1"/>
              <a:t>49</a:t>
            </a:fld>
            <a:endParaRPr lang="en-US" altLang="en-US"/>
          </a:p>
        </p:txBody>
      </p:sp>
      <p:sp>
        <p:nvSpPr>
          <p:cNvPr id="112643" name="Rectangle 2"/>
          <p:cNvSpPr>
            <a:spLocks noGrp="1" noRot="1" noChangeAspect="1" noChangeArrowheads="1" noTextEdit="1"/>
          </p:cNvSpPr>
          <p:nvPr>
            <p:ph type="sldImg"/>
          </p:nvPr>
        </p:nvSpPr>
        <p:spPr>
          <a:xfrm>
            <a:off x="1181100" y="698500"/>
            <a:ext cx="4648200" cy="3486150"/>
          </a:xfrm>
          <a:ln/>
        </p:spPr>
      </p:sp>
      <p:sp>
        <p:nvSpPr>
          <p:cNvPr id="112644" name="Rectangle 3"/>
          <p:cNvSpPr>
            <a:spLocks noGrp="1" noChangeArrowheads="1"/>
          </p:cNvSpPr>
          <p:nvPr>
            <p:ph type="body" idx="1"/>
          </p:nvPr>
        </p:nvSpPr>
        <p:spPr>
          <a:xfrm>
            <a:off x="701345" y="4416099"/>
            <a:ext cx="5607711" cy="4182457"/>
          </a:xfrm>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A8F98F99-0583-4B0F-A33B-712080A43747}" type="slidenum">
              <a:rPr lang="en-US" altLang="en-US"/>
              <a:pPr eaLnBrk="1" hangingPunct="1"/>
              <a:t>9</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701345" y="4416098"/>
            <a:ext cx="5607711" cy="4183995"/>
          </a:xfrm>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1B528746-D4E7-40A6-981F-0F5837AAD3F9}" type="slidenum">
              <a:rPr lang="en-US" altLang="en-US"/>
              <a:pPr eaLnBrk="1" hangingPunct="1"/>
              <a:t>50</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701345" y="4416098"/>
            <a:ext cx="5607711" cy="4183995"/>
          </a:xfrm>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0EEAF207-4410-4D4F-B48A-5C5829E9E3AB}" type="slidenum">
              <a:rPr lang="en-US" altLang="en-US"/>
              <a:pPr eaLnBrk="1" hangingPunct="1"/>
              <a:t>51</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701345" y="4416098"/>
            <a:ext cx="5607711" cy="4183995"/>
          </a:xfrm>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8E837B5A-40D1-42FB-B693-3BCDD78189F9}" type="slidenum">
              <a:rPr lang="en-US" altLang="en-US"/>
              <a:pPr eaLnBrk="1" hangingPunct="1"/>
              <a:t>53</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699823" y="4414561"/>
            <a:ext cx="5610754" cy="4185532"/>
          </a:xfrm>
          <a:noFill/>
        </p:spPr>
        <p:txBody>
          <a:bodyPr/>
          <a:lstStyle/>
          <a:p>
            <a:pPr eaLnBrk="1" hangingPunct="1">
              <a:lnSpc>
                <a:spcPct val="80000"/>
              </a:lnSpc>
            </a:pPr>
            <a:r>
              <a:rPr lang="en-US" altLang="en-US" sz="800"/>
              <a:t>The “One Sell” approach is one that is unique in our industry – by having the CVB and the CC functioning as one team – and doing it well – we provide a big win for the customer.  In other facilities, in order to get a deal done, the customer would have the following individual conversations:  First, they’d come to the CVB to see about their hotel room requirements, and to prove they will generate significant enough hotel rooms that they can book space in the convention center on a First Priority basis.  Then the client would meet with the convention center to see if the dates they need are available, and to make a separate deal for their meeting room rental and other in-facility requirements.  And if the dates are short-term and the center has already booked something else, then the client goes back to the CVB to see if they can get the Center’s customer to move their dates.  With the Center separately structured and with a definite piece of business already on the books, the Center would seldom be inclined to even ask their customer about moving.  And then – assuming the dates and space thing gets worked out – the customer meets with the facility caterer to work out that deal, to meet the caterer’s requirements.  In that more “traditional” structure, every element is only obligated for its own part of the deal.</a:t>
            </a:r>
          </a:p>
          <a:p>
            <a:pPr eaLnBrk="1" hangingPunct="1">
              <a:lnSpc>
                <a:spcPct val="80000"/>
              </a:lnSpc>
            </a:pPr>
            <a:endParaRPr lang="en-US" altLang="en-US" sz="800"/>
          </a:p>
          <a:p>
            <a:pPr eaLnBrk="1" hangingPunct="1">
              <a:lnSpc>
                <a:spcPct val="80000"/>
              </a:lnSpc>
            </a:pPr>
            <a:r>
              <a:rPr lang="en-US" altLang="en-US" sz="800"/>
              <a:t>In Irving – because it is one integrated team – we can work with our customers from a holistic basis.  We can look at the business opportunity from all returns, and the only negotiations we have are internal to us, and not throwing the customer into it.  We can do those negotiations because we’re doing them with ourselves.  We can talk with the hotels about rebates to offset transportation costs or meeting room rental rates, or offset meeting room rentals because there is sufficient food and beverage revenue coming in to make it worthwhile.  Or make a deal to provide complimentary parking in return for a rebate per admission ticket sold.</a:t>
            </a:r>
          </a:p>
          <a:p>
            <a:pPr eaLnBrk="1" hangingPunct="1">
              <a:lnSpc>
                <a:spcPct val="80000"/>
              </a:lnSpc>
            </a:pPr>
            <a:endParaRPr lang="en-US" altLang="en-US" sz="800"/>
          </a:p>
          <a:p>
            <a:pPr eaLnBrk="1" hangingPunct="1">
              <a:lnSpc>
                <a:spcPct val="80000"/>
              </a:lnSpc>
            </a:pPr>
            <a:r>
              <a:rPr lang="en-US" altLang="en-US" sz="800"/>
              <a:t>Private management brings with it clients and the respect of the industry.  A high priority on food service and quality is a key point of distinction, and has been WELL RECEIVED in our post-event surveys.  The building’s design allows for great efficiencies in moving people around, and in housing multiple events simultaneously.</a:t>
            </a:r>
          </a:p>
          <a:p>
            <a:pPr eaLnBrk="1" hangingPunct="1">
              <a:lnSpc>
                <a:spcPct val="80000"/>
              </a:lnSpc>
            </a:pPr>
            <a:endParaRPr lang="en-US" altLang="en-US" sz="800"/>
          </a:p>
          <a:p>
            <a:pPr eaLnBrk="1" hangingPunct="1">
              <a:lnSpc>
                <a:spcPct val="80000"/>
              </a:lnSpc>
            </a:pPr>
            <a:r>
              <a:rPr lang="en-US" altLang="en-US" sz="800"/>
              <a:t>LEED certification – while most definitely environmentally responsible – also has a bottom line benefit.  Many agencies, such as the EPA, are now requiring Green buildings for their events.  And many companies – like Fed ExKinko’s  - have made it a requirement in their RFPs as well.  Very few convention centers meet these requirements.</a:t>
            </a:r>
          </a:p>
          <a:p>
            <a:pPr eaLnBrk="1" hangingPunct="1">
              <a:lnSpc>
                <a:spcPct val="80000"/>
              </a:lnSpc>
            </a:pPr>
            <a:endParaRPr lang="en-US" altLang="en-US" sz="800"/>
          </a:p>
          <a:p>
            <a:pPr eaLnBrk="1" hangingPunct="1">
              <a:lnSpc>
                <a:spcPct val="80000"/>
              </a:lnSpc>
            </a:pPr>
            <a:r>
              <a:rPr lang="en-US" altLang="en-US" sz="800"/>
              <a:t>CVB Services are a big point of distinction – in many markets, the same disconnect that impacts the meeting planner up front, impacts the event, too.  For us, the same services we provide to any of our hotel groups, we provide to the center customers as well.  Hotel support, marketing and promotional support – these are UNHEARD OF on the consumer or to-the-trade event side, but there is tremendous value to Irving with all of these events.  The consumer events provide MUCH NEEDED </a:t>
            </a:r>
            <a:r>
              <a:rPr lang="en-US" altLang="en-US" sz="800" b="1"/>
              <a:t>PRODUCT </a:t>
            </a:r>
            <a:r>
              <a:rPr lang="en-US" altLang="en-US" sz="800"/>
              <a:t>in the way of weekend activity – and we can drive hotel stays because of it, and thus drive community revenues.</a:t>
            </a:r>
          </a:p>
          <a:p>
            <a:pPr eaLnBrk="1" hangingPunct="1">
              <a:lnSpc>
                <a:spcPct val="80000"/>
              </a:lnSpc>
            </a:pPr>
            <a:endParaRPr lang="en-US" altLang="en-US" sz="800"/>
          </a:p>
          <a:p>
            <a:pPr eaLnBrk="1" hangingPunct="1">
              <a:lnSpc>
                <a:spcPct val="80000"/>
              </a:lnSpc>
            </a:pPr>
            <a:r>
              <a:rPr lang="en-US" altLang="en-US" sz="800"/>
              <a:t>The businesses we partner with bring a bottom line benefit.  Some through outsourcing, some through leveraged buying power, some through brand reputation, some through direct revenue.  But they are also bringing business in the doors as well, both their own company’s business, and that of their customers and vendors.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E8108FF1-83D4-4850-B675-B0BE1E4CF804}" type="slidenum">
              <a:rPr lang="en-US" altLang="en-US"/>
              <a:pPr eaLnBrk="1" hangingPunct="1"/>
              <a:t>56</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701345" y="4416098"/>
            <a:ext cx="5607711" cy="4183995"/>
          </a:xfrm>
          <a:noFill/>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74FCA824-29CC-4C10-9CC1-0ABE5370CD2C}" type="slidenum">
              <a:rPr lang="en-US" altLang="en-US"/>
              <a:pPr eaLnBrk="1" hangingPunct="1"/>
              <a:t>57</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699823" y="4414561"/>
            <a:ext cx="5610754" cy="4185532"/>
          </a:xfrm>
          <a:noFill/>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2BCA348B-796E-4122-931C-76B032C29A9D}" type="slidenum">
              <a:rPr lang="en-US" altLang="en-US"/>
              <a:pPr eaLnBrk="1" hangingPunct="1"/>
              <a:t>62</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701345" y="4416098"/>
            <a:ext cx="5607711" cy="4183995"/>
          </a:xfrm>
          <a:noFill/>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89804B74-9A5A-4D2A-8E2A-B3239265D4A6}" type="slidenum">
              <a:rPr lang="en-US" altLang="en-US"/>
              <a:pPr eaLnBrk="1" hangingPunct="1"/>
              <a:t>63</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701345" y="4416098"/>
            <a:ext cx="5607711" cy="4183995"/>
          </a:xfrm>
          <a:noFill/>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2E8FFB45-17FC-4410-B5B3-280DC54750B9}" type="slidenum">
              <a:rPr lang="en-US" altLang="en-US"/>
              <a:pPr eaLnBrk="1" hangingPunct="1"/>
              <a:t>72</a:t>
            </a:fld>
            <a:endParaRPr lang="en-US" altLang="en-US"/>
          </a:p>
        </p:txBody>
      </p:sp>
      <p:sp>
        <p:nvSpPr>
          <p:cNvPr id="108547" name="Rectangle 2"/>
          <p:cNvSpPr>
            <a:spLocks noGrp="1" noRot="1" noChangeAspect="1" noChangeArrowheads="1" noTextEdit="1"/>
          </p:cNvSpPr>
          <p:nvPr>
            <p:ph type="sldImg"/>
          </p:nvPr>
        </p:nvSpPr>
        <p:spPr>
          <a:xfrm>
            <a:off x="1181100" y="695325"/>
            <a:ext cx="4648200" cy="3486150"/>
          </a:xfrm>
          <a:ln/>
        </p:spPr>
      </p:sp>
      <p:sp>
        <p:nvSpPr>
          <p:cNvPr id="108548" name="Rectangle 3"/>
          <p:cNvSpPr>
            <a:spLocks noGrp="1" noChangeArrowheads="1"/>
          </p:cNvSpPr>
          <p:nvPr>
            <p:ph type="body" idx="1"/>
          </p:nvPr>
        </p:nvSpPr>
        <p:spPr>
          <a:xfrm>
            <a:off x="701345" y="4416098"/>
            <a:ext cx="5607711" cy="4185531"/>
          </a:xfrm>
          <a:noFill/>
        </p:spPr>
        <p:txBody>
          <a:bodyPr/>
          <a:lstStyle/>
          <a:p>
            <a:pPr eaLnBrk="1" hangingPunct="1"/>
            <a:endParaRPr lang="en-US" altLang="en-US"/>
          </a:p>
        </p:txBody>
      </p:sp>
    </p:spTree>
    <p:extLst>
      <p:ext uri="{BB962C8B-B14F-4D97-AF65-F5344CB8AC3E}">
        <p14:creationId xmlns:p14="http://schemas.microsoft.com/office/powerpoint/2010/main" val="275401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699E02F1-C703-4C35-AB00-73D92024004B}" type="slidenum">
              <a:rPr lang="en-US" altLang="en-US"/>
              <a:pPr eaLnBrk="1" hangingPunct="1"/>
              <a:t>75</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32591" y="4416098"/>
            <a:ext cx="5145220" cy="4183995"/>
          </a:xfrm>
          <a:noFill/>
        </p:spPr>
        <p:txBody>
          <a:bodyPr/>
          <a:lstStyle/>
          <a:p>
            <a:pPr eaLnBrk="1" hangingPunct="1"/>
            <a:endParaRPr lang="en-US" altLang="en-US"/>
          </a:p>
        </p:txBody>
      </p:sp>
    </p:spTree>
    <p:extLst>
      <p:ext uri="{BB962C8B-B14F-4D97-AF65-F5344CB8AC3E}">
        <p14:creationId xmlns:p14="http://schemas.microsoft.com/office/powerpoint/2010/main" val="8440090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3D91022C-3BE9-4741-9B0E-A04A33AF85A5}" type="slidenum">
              <a:rPr lang="en-US" altLang="en-US"/>
              <a:pPr eaLnBrk="1" hangingPunct="1"/>
              <a:t>76</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32591" y="4416098"/>
            <a:ext cx="5145220" cy="4183995"/>
          </a:xfrm>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3F1E026C-A9B3-4FF9-B04A-F7C6782C50A5}" type="slidenum">
              <a:rPr lang="en-US" altLang="en-US"/>
              <a:pPr eaLnBrk="1" hangingPunct="1"/>
              <a:t>10</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701345" y="4416098"/>
            <a:ext cx="5607711" cy="4183995"/>
          </a:xfrm>
          <a:noFill/>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C0562CFB-0124-4DC2-A00C-305898501B6C}" type="slidenum">
              <a:rPr lang="en-US" altLang="en-US"/>
              <a:pPr eaLnBrk="1" hangingPunct="1"/>
              <a:t>77</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701345" y="4416098"/>
            <a:ext cx="5607711" cy="4183995"/>
          </a:xfrm>
          <a:noFill/>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A44D3C07-868D-4411-940E-CB11952E6357}" type="slidenum">
              <a:rPr lang="en-US" altLang="en-US"/>
              <a:pPr eaLnBrk="1" hangingPunct="1"/>
              <a:t>78</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34112" y="4417635"/>
            <a:ext cx="5142177" cy="4182458"/>
          </a:xfrm>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CD5A1F04-863F-480D-9CED-EBC7B3A13C78}" type="slidenum">
              <a:rPr lang="en-US" altLang="en-US"/>
              <a:pPr eaLnBrk="1" hangingPunct="1"/>
              <a:t>13</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701345" y="4416098"/>
            <a:ext cx="5607711" cy="4183995"/>
          </a:xfrm>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CDF0491F-CF52-4673-AD27-735AE416D8F7}" type="slidenum">
              <a:rPr lang="en-US" altLang="en-US"/>
              <a:pPr eaLnBrk="1" hangingPunct="1"/>
              <a:t>14</a:t>
            </a:fld>
            <a:endParaRPr lang="en-US" altLang="en-US"/>
          </a:p>
        </p:txBody>
      </p:sp>
      <p:sp>
        <p:nvSpPr>
          <p:cNvPr id="91139" name="Rectangle 2"/>
          <p:cNvSpPr>
            <a:spLocks noGrp="1" noRot="1" noChangeAspect="1" noChangeArrowheads="1" noTextEdit="1"/>
          </p:cNvSpPr>
          <p:nvPr>
            <p:ph type="sldImg"/>
          </p:nvPr>
        </p:nvSpPr>
        <p:spPr>
          <a:xfrm>
            <a:off x="1181100" y="698500"/>
            <a:ext cx="4648200" cy="3486150"/>
          </a:xfrm>
          <a:ln/>
        </p:spPr>
      </p:sp>
      <p:sp>
        <p:nvSpPr>
          <p:cNvPr id="91140" name="Rectangle 3"/>
          <p:cNvSpPr>
            <a:spLocks noGrp="1" noChangeArrowheads="1"/>
          </p:cNvSpPr>
          <p:nvPr>
            <p:ph type="body" idx="1"/>
          </p:nvPr>
        </p:nvSpPr>
        <p:spPr>
          <a:xfrm>
            <a:off x="701345" y="4416099"/>
            <a:ext cx="5607711" cy="4182457"/>
          </a:xfrm>
          <a:noFill/>
        </p:spPr>
        <p:txBody>
          <a:bodyPr/>
          <a:lstStyle/>
          <a:p>
            <a:pPr eaLnBrk="1" hangingPunct="1"/>
            <a:r>
              <a:rPr lang="en-US" altLang="en-US" dirty="0"/>
              <a:t>State law then breaks the spending categories down further based on various distinctions and carve outs.  Cities of Irving’s size require a minimum of 50% of the HOT go to what are in essence the core functions of the CVB.</a:t>
            </a:r>
          </a:p>
          <a:p>
            <a:pPr eaLnBrk="1" hangingPunct="1"/>
            <a:endParaRPr lang="en-US" altLang="en-US" dirty="0"/>
          </a:p>
          <a:p>
            <a:pPr eaLnBrk="1" hangingPunct="1"/>
            <a:r>
              <a:rPr lang="en-US" altLang="en-US" dirty="0"/>
              <a:t>Separate from that 50% are the provisions that allow for the administrative fees and the convention center operating subsidy.</a:t>
            </a:r>
          </a:p>
          <a:p>
            <a:pPr eaLnBrk="1" hangingPunct="1"/>
            <a:endParaRPr lang="en-US" altLang="en-US" dirty="0"/>
          </a:p>
          <a:p>
            <a:pPr eaLnBrk="1" hangingPunct="1"/>
            <a:r>
              <a:rPr lang="en-US" altLang="en-US" dirty="0"/>
              <a:t>The Arts in Irving has a special provision that was the result of a coordinated effort between the Irving Arts, the Irving CVB and the Hotel Association back in 2007.  It allows the Irving Arts a variance to the state law (necessary once the bond debt was paid off) for no more than 15 more years, expiring in 2022.  This was to give the Arts sufficient time to build up their operating reserves so they could survive on the state mandated 15% when the time came.</a:t>
            </a:r>
          </a:p>
          <a:p>
            <a:pPr eaLnBrk="1" hangingPunct="1"/>
            <a:endParaRPr lang="en-US" altLang="en-US" dirty="0"/>
          </a:p>
          <a:p>
            <a:pPr eaLnBrk="1" hangingPunct="1"/>
            <a:r>
              <a:rPr lang="en-US" altLang="en-US" dirty="0"/>
              <a:t>When that Sunset date occurs, the Council will have the right to reallocate that portion of the HOT to whatever legal priorities it designates, including but not limited to debt service.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F85530FE-B944-47A6-8FC5-137FD570F4FB}" type="slidenum">
              <a:rPr lang="en-US" altLang="en-US"/>
              <a:pPr eaLnBrk="1" hangingPunct="1"/>
              <a:t>15</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701345" y="4416098"/>
            <a:ext cx="5607711" cy="4183995"/>
          </a:xfrm>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5B44A29F-D235-47BA-85B4-F1C299735E5C}" type="slidenum">
              <a:rPr lang="en-US" altLang="en-US"/>
              <a:pPr eaLnBrk="1" hangingPunct="1"/>
              <a:t>20</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701345" y="4416098"/>
            <a:ext cx="5607711" cy="4183995"/>
          </a:xfrm>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1977365A-DC0C-4747-A314-037DAD997461}" type="slidenum">
              <a:rPr lang="en-US" altLang="en-US"/>
              <a:pPr eaLnBrk="1" hangingPunct="1"/>
              <a:t>21</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701345" y="4416098"/>
            <a:ext cx="5607711" cy="4183995"/>
          </a:xfrm>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cs typeface="Calibri" panose="020F050202020403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cs typeface="Calibri" panose="020F0502020204030204" pitchFamily="34" charset="0"/>
              </a:defRPr>
            </a:lvl1pPr>
          </a:lstStyle>
          <a:p>
            <a:pPr>
              <a:defRPr/>
            </a:pPr>
            <a:endParaRPr lang="en-US" dirty="0"/>
          </a:p>
        </p:txBody>
      </p:sp>
      <p:sp>
        <p:nvSpPr>
          <p:cNvPr id="6" name="Rectangle 6"/>
          <p:cNvSpPr>
            <a:spLocks noGrp="1" noChangeArrowheads="1"/>
          </p:cNvSpPr>
          <p:nvPr>
            <p:ph type="sldNum" sz="quarter" idx="12"/>
          </p:nvPr>
        </p:nvSpPr>
        <p:spPr>
          <a:xfrm>
            <a:off x="8305800" y="152400"/>
            <a:ext cx="533400" cy="381000"/>
          </a:xfrm>
          <a:ln/>
        </p:spPr>
        <p:txBody>
          <a:bodyPr/>
          <a:lstStyle>
            <a:lvl1pPr>
              <a:defRPr sz="1200" b="0">
                <a:solidFill>
                  <a:srgbClr val="FF0000"/>
                </a:solidFill>
                <a:latin typeface="Calibri" panose="020F0502020204030204" pitchFamily="34" charset="0"/>
                <a:cs typeface="Calibri" panose="020F0502020204030204" pitchFamily="34" charset="0"/>
              </a:defRPr>
            </a:lvl1pPr>
          </a:lstStyle>
          <a:p>
            <a:pPr>
              <a:defRPr/>
            </a:pPr>
            <a:fld id="{DC5CA3CE-9F89-4689-957D-C9D06751068B}" type="slidenum">
              <a:rPr lang="en-US" smtClean="0"/>
              <a:pPr>
                <a:defRPr/>
              </a:pPr>
              <a:t>‹#›</a:t>
            </a:fld>
            <a:endParaRPr lang="en-US" dirty="0"/>
          </a:p>
        </p:txBody>
      </p:sp>
    </p:spTree>
    <p:extLst>
      <p:ext uri="{BB962C8B-B14F-4D97-AF65-F5344CB8AC3E}">
        <p14:creationId xmlns:p14="http://schemas.microsoft.com/office/powerpoint/2010/main" val="4289760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A3BDCA-6379-426F-AA06-D50356B1DC0B}" type="slidenum">
              <a:rPr lang="en-US"/>
              <a:pPr>
                <a:defRPr/>
              </a:pPr>
              <a:t>‹#›</a:t>
            </a:fld>
            <a:endParaRPr lang="en-US"/>
          </a:p>
        </p:txBody>
      </p:sp>
    </p:spTree>
    <p:extLst>
      <p:ext uri="{BB962C8B-B14F-4D97-AF65-F5344CB8AC3E}">
        <p14:creationId xmlns:p14="http://schemas.microsoft.com/office/powerpoint/2010/main" val="222958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6ECB70-6C2E-4888-9661-09993ED4FCB8}" type="slidenum">
              <a:rPr lang="en-US"/>
              <a:pPr>
                <a:defRPr/>
              </a:pPr>
              <a:t>‹#›</a:t>
            </a:fld>
            <a:endParaRPr lang="en-US"/>
          </a:p>
        </p:txBody>
      </p:sp>
    </p:spTree>
    <p:extLst>
      <p:ext uri="{BB962C8B-B14F-4D97-AF65-F5344CB8AC3E}">
        <p14:creationId xmlns:p14="http://schemas.microsoft.com/office/powerpoint/2010/main" val="240552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C36E65-C9D7-4007-9238-BFC5BCD213AC}" type="slidenum">
              <a:rPr lang="en-US"/>
              <a:pPr>
                <a:defRPr/>
              </a:pPr>
              <a:t>‹#›</a:t>
            </a:fld>
            <a:endParaRPr lang="en-US" dirty="0"/>
          </a:p>
        </p:txBody>
      </p:sp>
    </p:spTree>
    <p:extLst>
      <p:ext uri="{BB962C8B-B14F-4D97-AF65-F5344CB8AC3E}">
        <p14:creationId xmlns:p14="http://schemas.microsoft.com/office/powerpoint/2010/main" val="3717857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1-Column Layout">
    <p:spTree>
      <p:nvGrpSpPr>
        <p:cNvPr id="1" name=""/>
        <p:cNvGrpSpPr/>
        <p:nvPr/>
      </p:nvGrpSpPr>
      <p:grpSpPr>
        <a:xfrm>
          <a:off x="0" y="0"/>
          <a:ext cx="0" cy="0"/>
          <a:chOff x="0" y="0"/>
          <a:chExt cx="0" cy="0"/>
        </a:xfrm>
      </p:grpSpPr>
      <p:sp>
        <p:nvSpPr>
          <p:cNvPr id="9" name="Title Placeholder 21"/>
          <p:cNvSpPr>
            <a:spLocks noGrp="1"/>
          </p:cNvSpPr>
          <p:nvPr>
            <p:ph type="title"/>
          </p:nvPr>
        </p:nvSpPr>
        <p:spPr>
          <a:xfrm>
            <a:off x="555630" y="421529"/>
            <a:ext cx="6635745" cy="313334"/>
          </a:xfrm>
          <a:prstGeom prst="rect">
            <a:avLst/>
          </a:prstGeom>
        </p:spPr>
        <p:txBody>
          <a:bodyPr vert="horz" wrap="square" lIns="0" tIns="0" rIns="0" bIns="0" anchor="b">
            <a:spAutoFit/>
          </a:bodyPr>
          <a:lstStyle>
            <a:lvl1pPr>
              <a:defRPr sz="4000"/>
            </a:lvl1pPr>
          </a:lstStyle>
          <a:p>
            <a:r>
              <a:rPr lang="en-US" dirty="0"/>
              <a:t>Click to edit Master title style</a:t>
            </a:r>
          </a:p>
        </p:txBody>
      </p:sp>
      <p:sp>
        <p:nvSpPr>
          <p:cNvPr id="10" name="Content Placeholder 8"/>
          <p:cNvSpPr>
            <a:spLocks noGrp="1"/>
          </p:cNvSpPr>
          <p:nvPr>
            <p:ph sz="quarter" idx="13" hasCustomPrompt="1"/>
          </p:nvPr>
        </p:nvSpPr>
        <p:spPr>
          <a:xfrm>
            <a:off x="555630" y="1403498"/>
            <a:ext cx="8024845" cy="4925335"/>
          </a:xfrm>
        </p:spPr>
        <p:txBody>
          <a:bodyPr/>
          <a:lstStyle>
            <a:lvl1pPr marL="342900" indent="-342900">
              <a:spcAft>
                <a:spcPts val="600"/>
              </a:spcAft>
              <a:buFont typeface="Arial" panose="020B0604020202020204" pitchFamily="34" charset="0"/>
              <a:buChar char="•"/>
              <a:defRPr sz="2400">
                <a:latin typeface="+mj-lt"/>
              </a:defRPr>
            </a:lvl1pPr>
            <a:lvl3pPr>
              <a:defRPr sz="2000">
                <a:latin typeface="+mj-lt"/>
              </a:defRPr>
            </a:lvl3pPr>
            <a:lvl4pPr>
              <a:spcAft>
                <a:spcPts val="600"/>
              </a:spcAft>
              <a:defRPr sz="2000">
                <a:latin typeface="+mj-lt"/>
              </a:defRPr>
            </a:lvl4pPr>
            <a:lvl5pPr>
              <a:defRPr sz="1800">
                <a:latin typeface="+mj-lt"/>
              </a:defRPr>
            </a:lvl5pPr>
          </a:lstStyle>
          <a:p>
            <a:pPr lvl="0"/>
            <a:r>
              <a:rPr lang="en-US" dirty="0"/>
              <a:t>Click to edit Master text styles</a:t>
            </a:r>
          </a:p>
          <a:p>
            <a:pPr lvl="3"/>
            <a:r>
              <a:rPr lang="en-US" dirty="0"/>
              <a:t>Second level</a:t>
            </a:r>
          </a:p>
          <a:p>
            <a:pPr lvl="4"/>
            <a:r>
              <a:rPr lang="en-US" dirty="0"/>
              <a:t>Third level</a:t>
            </a:r>
          </a:p>
        </p:txBody>
      </p:sp>
      <p:sp>
        <p:nvSpPr>
          <p:cNvPr id="4" name="Slide Number Placeholder 3">
            <a:extLst>
              <a:ext uri="{FF2B5EF4-FFF2-40B4-BE49-F238E27FC236}">
                <a16:creationId xmlns:a16="http://schemas.microsoft.com/office/drawing/2014/main" id="{74AA581E-6E5D-42DB-A8AB-3432F205454B}"/>
              </a:ext>
            </a:extLst>
          </p:cNvPr>
          <p:cNvSpPr>
            <a:spLocks noGrp="1"/>
          </p:cNvSpPr>
          <p:nvPr>
            <p:ph type="sldNum" sz="quarter" idx="12"/>
          </p:nvPr>
        </p:nvSpPr>
        <p:spPr>
          <a:xfrm>
            <a:off x="79829" y="6376004"/>
            <a:ext cx="475801" cy="365125"/>
          </a:xfrm>
          <a:prstGeom prst="rect">
            <a:avLst/>
          </a:prstGeom>
        </p:spPr>
        <p:txBody>
          <a:bodyPr/>
          <a:lstStyle>
            <a:lvl1pPr>
              <a:defRPr sz="1000">
                <a:latin typeface="+mj-lt"/>
              </a:defRPr>
            </a:lvl1pPr>
          </a:lstStyle>
          <a:p>
            <a:fld id="{1B116819-8421-334E-AD86-AC115D1550C1}" type="slidenum">
              <a:rPr lang="en-US" smtClean="0"/>
              <a:pPr/>
              <a:t>‹#›</a:t>
            </a:fld>
            <a:endParaRPr lang="en-US" dirty="0"/>
          </a:p>
        </p:txBody>
      </p:sp>
    </p:spTree>
    <p:extLst>
      <p:ext uri="{BB962C8B-B14F-4D97-AF65-F5344CB8AC3E}">
        <p14:creationId xmlns:p14="http://schemas.microsoft.com/office/powerpoint/2010/main" val="360717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cs typeface="Calibri" panose="020F050202020403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cs typeface="Calibri" panose="020F050202020403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sz="1000">
                <a:latin typeface="Calibri" panose="020F0502020204030204" pitchFamily="34" charset="0"/>
                <a:cs typeface="Calibri" panose="020F0502020204030204" pitchFamily="34" charset="0"/>
              </a:defRPr>
            </a:lvl1pPr>
          </a:lstStyle>
          <a:p>
            <a:pPr>
              <a:defRPr/>
            </a:pPr>
            <a:fld id="{0B61DAB4-5AC7-4F87-A718-89CF2A33D877}" type="slidenum">
              <a:rPr lang="en-US" smtClean="0"/>
              <a:pPr>
                <a:defRPr/>
              </a:pPr>
              <a:t>‹#›</a:t>
            </a:fld>
            <a:endParaRPr lang="en-US" dirty="0"/>
          </a:p>
        </p:txBody>
      </p:sp>
    </p:spTree>
    <p:extLst>
      <p:ext uri="{BB962C8B-B14F-4D97-AF65-F5344CB8AC3E}">
        <p14:creationId xmlns:p14="http://schemas.microsoft.com/office/powerpoint/2010/main" val="3637510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6A96C7-20FE-4C80-A343-18217D632F5E}" type="slidenum">
              <a:rPr lang="en-US"/>
              <a:pPr>
                <a:defRPr/>
              </a:pPr>
              <a:t>‹#›</a:t>
            </a:fld>
            <a:endParaRPr lang="en-US"/>
          </a:p>
        </p:txBody>
      </p:sp>
    </p:spTree>
    <p:extLst>
      <p:ext uri="{BB962C8B-B14F-4D97-AF65-F5344CB8AC3E}">
        <p14:creationId xmlns:p14="http://schemas.microsoft.com/office/powerpoint/2010/main" val="163202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sz="1000">
                <a:latin typeface="Calibri" panose="020F0502020204030204" pitchFamily="34" charset="0"/>
                <a:cs typeface="Calibri" panose="020F0502020204030204" pitchFamily="34" charset="0"/>
              </a:defRPr>
            </a:lvl1pPr>
          </a:lstStyle>
          <a:p>
            <a:pPr>
              <a:defRPr/>
            </a:pPr>
            <a:fld id="{1DAFD7BF-B0AD-424D-B7DC-E81841793CB4}" type="slidenum">
              <a:rPr lang="en-US" smtClean="0"/>
              <a:pPr>
                <a:defRPr/>
              </a:pPr>
              <a:t>‹#›</a:t>
            </a:fld>
            <a:endParaRPr lang="en-US" dirty="0"/>
          </a:p>
        </p:txBody>
      </p:sp>
    </p:spTree>
    <p:extLst>
      <p:ext uri="{BB962C8B-B14F-4D97-AF65-F5344CB8AC3E}">
        <p14:creationId xmlns:p14="http://schemas.microsoft.com/office/powerpoint/2010/main" val="31025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7FBDB9-B664-4FE5-9857-71F61315FCD7}" type="slidenum">
              <a:rPr lang="en-US"/>
              <a:pPr>
                <a:defRPr/>
              </a:pPr>
              <a:t>‹#›</a:t>
            </a:fld>
            <a:endParaRPr lang="en-US"/>
          </a:p>
        </p:txBody>
      </p:sp>
    </p:spTree>
    <p:extLst>
      <p:ext uri="{BB962C8B-B14F-4D97-AF65-F5344CB8AC3E}">
        <p14:creationId xmlns:p14="http://schemas.microsoft.com/office/powerpoint/2010/main" val="2115455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4B34D1-E228-4460-8A34-EA0F51EFD6F9}" type="slidenum">
              <a:rPr lang="en-US"/>
              <a:pPr>
                <a:defRPr/>
              </a:pPr>
              <a:t>‹#›</a:t>
            </a:fld>
            <a:endParaRPr lang="en-US" dirty="0"/>
          </a:p>
        </p:txBody>
      </p:sp>
    </p:spTree>
    <p:extLst>
      <p:ext uri="{BB962C8B-B14F-4D97-AF65-F5344CB8AC3E}">
        <p14:creationId xmlns:p14="http://schemas.microsoft.com/office/powerpoint/2010/main" val="73308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0ADE60-F923-49F2-AECD-E9D8DD2E0EE0}" type="slidenum">
              <a:rPr lang="en-US"/>
              <a:pPr>
                <a:defRPr/>
              </a:pPr>
              <a:t>‹#›</a:t>
            </a:fld>
            <a:endParaRPr lang="en-US" dirty="0"/>
          </a:p>
        </p:txBody>
      </p:sp>
    </p:spTree>
    <p:extLst>
      <p:ext uri="{BB962C8B-B14F-4D97-AF65-F5344CB8AC3E}">
        <p14:creationId xmlns:p14="http://schemas.microsoft.com/office/powerpoint/2010/main" val="400837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F30BE2-E18F-4CAF-A189-8BCF71A38DC5}" type="slidenum">
              <a:rPr lang="en-US"/>
              <a:pPr>
                <a:defRPr/>
              </a:pPr>
              <a:t>‹#›</a:t>
            </a:fld>
            <a:endParaRPr lang="en-US"/>
          </a:p>
        </p:txBody>
      </p:sp>
    </p:spTree>
    <p:extLst>
      <p:ext uri="{BB962C8B-B14F-4D97-AF65-F5344CB8AC3E}">
        <p14:creationId xmlns:p14="http://schemas.microsoft.com/office/powerpoint/2010/main" val="321476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258971-5223-4CD5-AD32-9442EC53EBCC}" type="slidenum">
              <a:rPr lang="en-US"/>
              <a:pPr>
                <a:defRPr/>
              </a:pPr>
              <a:t>‹#›</a:t>
            </a:fld>
            <a:endParaRPr lang="en-US"/>
          </a:p>
        </p:txBody>
      </p:sp>
    </p:spTree>
    <p:extLst>
      <p:ext uri="{BB962C8B-B14F-4D97-AF65-F5344CB8AC3E}">
        <p14:creationId xmlns:p14="http://schemas.microsoft.com/office/powerpoint/2010/main" val="26949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Calibri" panose="020F0502020204030204" pitchFamily="34" charset="0"/>
                <a:cs typeface="Calibri" panose="020F0502020204030204"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Calibri" panose="020F0502020204030204" pitchFamily="34" charset="0"/>
                <a:cs typeface="Calibri" panose="020F0502020204030204"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Calibri" panose="020F0502020204030204" pitchFamily="34" charset="0"/>
                <a:cs typeface="Calibri" panose="020F0502020204030204" pitchFamily="34" charset="0"/>
              </a:defRPr>
            </a:lvl1pPr>
          </a:lstStyle>
          <a:p>
            <a:pPr>
              <a:defRPr/>
            </a:pPr>
            <a:fld id="{2BC04682-38AC-42FC-9B95-3B364C6D233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Lst>
  <p:hf hdr="0" ftr="0" dt="0"/>
  <p:txStyles>
    <p:titleStyle>
      <a:lvl1pPr algn="ctr" rtl="0" eaLnBrk="0" fontAlgn="base" hangingPunct="0">
        <a:spcBef>
          <a:spcPct val="0"/>
        </a:spcBef>
        <a:spcAft>
          <a:spcPct val="0"/>
        </a:spcAft>
        <a:defRPr sz="4400" b="1">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hyperlink" Target="https://www.irvingtexas.com/board/"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95400"/>
            <a:ext cx="7772400" cy="2305050"/>
          </a:xfrm>
        </p:spPr>
        <p:txBody>
          <a:bodyPr/>
          <a:lstStyle/>
          <a:p>
            <a:pPr eaLnBrk="1" hangingPunct="1"/>
            <a:r>
              <a:rPr lang="en-US" altLang="en-US" sz="3200" b="1" dirty="0"/>
              <a:t>Leadership on the Board</a:t>
            </a:r>
            <a:br>
              <a:rPr lang="en-US" altLang="en-US" sz="3200" b="1" dirty="0"/>
            </a:br>
            <a:r>
              <a:rPr lang="en-US" altLang="en-US" sz="3200" b="1" dirty="0"/>
              <a:t>of the</a:t>
            </a:r>
            <a:br>
              <a:rPr lang="en-US" altLang="en-US" sz="3200" b="1" dirty="0"/>
            </a:br>
            <a:r>
              <a:rPr lang="en-US" altLang="en-US" sz="3200" b="1" dirty="0"/>
              <a:t>Irving Convention and Visitors Bureau</a:t>
            </a:r>
          </a:p>
        </p:txBody>
      </p:sp>
      <p:sp>
        <p:nvSpPr>
          <p:cNvPr id="2051" name="Rectangle 3"/>
          <p:cNvSpPr>
            <a:spLocks noGrp="1" noChangeArrowheads="1"/>
          </p:cNvSpPr>
          <p:nvPr>
            <p:ph type="subTitle" idx="1"/>
          </p:nvPr>
        </p:nvSpPr>
        <p:spPr/>
        <p:txBody>
          <a:bodyPr/>
          <a:lstStyle/>
          <a:p>
            <a:pPr eaLnBrk="1" hangingPunct="1"/>
            <a:r>
              <a:rPr lang="en-US" altLang="en-US" dirty="0"/>
              <a:t>An Orientation Guide</a:t>
            </a:r>
          </a:p>
          <a:p>
            <a:pPr eaLnBrk="1" hangingPunct="1"/>
            <a:r>
              <a:rPr lang="en-US" altLang="en-US" dirty="0"/>
              <a:t>January 28,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en-US" sz="4000"/>
              <a:t>Big Business Investment</a:t>
            </a:r>
          </a:p>
        </p:txBody>
      </p:sp>
      <p:sp>
        <p:nvSpPr>
          <p:cNvPr id="11268" name="Rectangle 3"/>
          <p:cNvSpPr>
            <a:spLocks noGrp="1" noChangeArrowheads="1"/>
          </p:cNvSpPr>
          <p:nvPr>
            <p:ph type="body" idx="1"/>
          </p:nvPr>
        </p:nvSpPr>
        <p:spPr/>
        <p:txBody>
          <a:bodyPr/>
          <a:lstStyle/>
          <a:p>
            <a:pPr eaLnBrk="1" hangingPunct="1"/>
            <a:r>
              <a:rPr lang="en-US" altLang="en-US" sz="2800" dirty="0"/>
              <a:t>$500+ million property value of Irving hotels</a:t>
            </a:r>
          </a:p>
          <a:p>
            <a:pPr eaLnBrk="1" hangingPunct="1"/>
            <a:r>
              <a:rPr lang="en-US" altLang="en-US" sz="2800" dirty="0"/>
              <a:t>$25.3 million property taxes paid annually</a:t>
            </a:r>
          </a:p>
          <a:p>
            <a:pPr eaLnBrk="1" hangingPunct="1"/>
            <a:r>
              <a:rPr lang="en-US" altLang="en-US" sz="2800"/>
              <a:t>$27.3 </a:t>
            </a:r>
            <a:r>
              <a:rPr lang="en-US" altLang="en-US" sz="2800" dirty="0"/>
              <a:t>million HOT projected annually</a:t>
            </a:r>
          </a:p>
          <a:p>
            <a:pPr lvl="1" eaLnBrk="1" hangingPunct="1"/>
            <a:r>
              <a:rPr lang="en-US" altLang="en-US" sz="2400" dirty="0"/>
              <a:t>Funds Arts &amp; Culture (Museums &amp; Historic Preservation) and CVB</a:t>
            </a:r>
          </a:p>
          <a:p>
            <a:pPr lvl="1" eaLnBrk="1" hangingPunct="1"/>
            <a:r>
              <a:rPr lang="en-US" altLang="en-US" sz="2400" dirty="0"/>
              <a:t>Percentage for Convention Center debt</a:t>
            </a:r>
          </a:p>
          <a:p>
            <a:pPr lvl="1" eaLnBrk="1" hangingPunct="1"/>
            <a:r>
              <a:rPr lang="en-US" altLang="en-US" sz="2400" dirty="0"/>
              <a:t>Percentage for Entertainment Venue debt</a:t>
            </a:r>
          </a:p>
          <a:p>
            <a:pPr lvl="1" eaLnBrk="1" hangingPunct="1"/>
            <a:r>
              <a:rPr lang="en-US" altLang="en-US" sz="2400" dirty="0"/>
              <a:t>Percentage to City for administrative services</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ctrTitle"/>
          </p:nvPr>
        </p:nvSpPr>
        <p:spPr/>
        <p:txBody>
          <a:bodyPr/>
          <a:lstStyle/>
          <a:p>
            <a:pPr eaLnBrk="1" hangingPunct="1"/>
            <a:r>
              <a:rPr lang="en-US" altLang="en-US"/>
              <a:t>Legal Uses of Hotel Occupancy Tax</a:t>
            </a:r>
          </a:p>
        </p:txBody>
      </p:sp>
      <p:sp>
        <p:nvSpPr>
          <p:cNvPr id="21507" name="Rectangle 5"/>
          <p:cNvSpPr>
            <a:spLocks noGrp="1" noChangeArrowheads="1"/>
          </p:cNvSpPr>
          <p:nvPr>
            <p:ph type="subTitle" idx="1"/>
          </p:nvPr>
        </p:nvSpPr>
        <p:spPr/>
        <p:txBody>
          <a:bodyPr/>
          <a:lstStyle/>
          <a:p>
            <a:pPr eaLnBrk="1" hangingPunct="1"/>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457200" y="457200"/>
            <a:ext cx="8153400" cy="990600"/>
          </a:xfrm>
        </p:spPr>
        <p:txBody>
          <a:bodyPr/>
          <a:lstStyle/>
          <a:p>
            <a:pPr eaLnBrk="1" hangingPunct="1"/>
            <a:r>
              <a:rPr lang="en-US" altLang="en-US"/>
              <a:t>What is Hotel Occupancy Tax?</a:t>
            </a:r>
          </a:p>
        </p:txBody>
      </p:sp>
      <p:sp>
        <p:nvSpPr>
          <p:cNvPr id="22531" name="Subtitle 2"/>
          <p:cNvSpPr>
            <a:spLocks noGrp="1"/>
          </p:cNvSpPr>
          <p:nvPr>
            <p:ph type="subTitle" idx="1"/>
          </p:nvPr>
        </p:nvSpPr>
        <p:spPr>
          <a:xfrm>
            <a:off x="685800" y="1524000"/>
            <a:ext cx="7620000" cy="1752600"/>
          </a:xfrm>
        </p:spPr>
        <p:txBody>
          <a:bodyPr/>
          <a:lstStyle/>
          <a:p>
            <a:pPr algn="l" eaLnBrk="1" hangingPunct="1"/>
            <a:r>
              <a:rPr lang="en-US" altLang="en-US" sz="2400" dirty="0"/>
              <a:t>The Hotel Occupancy Tax varies by city and state, and is a tax charged on the sales/retail rate of a room.</a:t>
            </a:r>
          </a:p>
          <a:p>
            <a:pPr algn="l" eaLnBrk="1" hangingPunct="1"/>
            <a:r>
              <a:rPr lang="en-US" altLang="en-US" sz="2400" dirty="0"/>
              <a:t>In Irving, the total city and state Hotel Occupancy Tax is 15%.</a:t>
            </a:r>
          </a:p>
        </p:txBody>
      </p:sp>
      <p:sp>
        <p:nvSpPr>
          <p:cNvPr id="22532" name="Rectangle 3"/>
          <p:cNvSpPr>
            <a:spLocks noChangeArrowheads="1"/>
          </p:cNvSpPr>
          <p:nvPr/>
        </p:nvSpPr>
        <p:spPr bwMode="auto">
          <a:xfrm>
            <a:off x="1447800" y="3344863"/>
            <a:ext cx="6248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a:t>Who Pays It?</a:t>
            </a:r>
          </a:p>
        </p:txBody>
      </p:sp>
      <p:sp>
        <p:nvSpPr>
          <p:cNvPr id="22533" name="Subtitle 2"/>
          <p:cNvSpPr txBox="1">
            <a:spLocks/>
          </p:cNvSpPr>
          <p:nvPr/>
        </p:nvSpPr>
        <p:spPr bwMode="auto">
          <a:xfrm>
            <a:off x="533400" y="4114800"/>
            <a:ext cx="8077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altLang="en-US" sz="2400" dirty="0"/>
              <a:t>Any guest staying overnight in a hotel.*</a:t>
            </a:r>
          </a:p>
          <a:p>
            <a:pPr eaLnBrk="1" hangingPunct="1">
              <a:spcBef>
                <a:spcPct val="20000"/>
              </a:spcBef>
              <a:buFont typeface="Arial" charset="0"/>
              <a:buNone/>
            </a:pPr>
            <a:r>
              <a:rPr lang="en-US" altLang="en-US" sz="2400" dirty="0"/>
              <a:t>If the hotel rate is $100, an Irving hotel guest would pay an additional $15 in hotel occupancy taxes, per night.</a:t>
            </a:r>
          </a:p>
        </p:txBody>
      </p:sp>
      <p:sp>
        <p:nvSpPr>
          <p:cNvPr id="22534" name="TextBox 5"/>
          <p:cNvSpPr txBox="1">
            <a:spLocks noChangeArrowheads="1"/>
          </p:cNvSpPr>
          <p:nvPr/>
        </p:nvSpPr>
        <p:spPr bwMode="auto">
          <a:xfrm>
            <a:off x="457200" y="6172200"/>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i="1"/>
              <a:t>*Per state tax code, there are certain exemptions from these taxes for tax-exempt organizations, and for stays exceeding 30+ days.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ltLang="en-US"/>
              <a:t>Legal use of HOT funds</a:t>
            </a:r>
          </a:p>
        </p:txBody>
      </p:sp>
      <p:sp>
        <p:nvSpPr>
          <p:cNvPr id="23556" name="Rectangle 3"/>
          <p:cNvSpPr>
            <a:spLocks noGrp="1" noChangeArrowheads="1"/>
          </p:cNvSpPr>
          <p:nvPr>
            <p:ph type="body" sz="half" idx="1"/>
          </p:nvPr>
        </p:nvSpPr>
        <p:spPr>
          <a:xfrm>
            <a:off x="457200" y="1295400"/>
            <a:ext cx="4038600" cy="5029200"/>
          </a:xfrm>
        </p:spPr>
        <p:txBody>
          <a:bodyPr/>
          <a:lstStyle/>
          <a:p>
            <a:pPr eaLnBrk="1" hangingPunct="1">
              <a:lnSpc>
                <a:spcPct val="120000"/>
              </a:lnSpc>
            </a:pPr>
            <a:r>
              <a:rPr lang="en-US" altLang="en-US" sz="2000"/>
              <a:t>Two-part test that every expenditure of local HOT must meet to be valid (state law)</a:t>
            </a:r>
          </a:p>
          <a:p>
            <a:pPr lvl="1" eaLnBrk="1" hangingPunct="1">
              <a:lnSpc>
                <a:spcPct val="120000"/>
              </a:lnSpc>
            </a:pPr>
            <a:r>
              <a:rPr lang="en-US" altLang="en-US" sz="1800" u="sng"/>
              <a:t>Criteria 1</a:t>
            </a:r>
            <a:r>
              <a:rPr lang="en-US" altLang="en-US" sz="1800"/>
              <a:t>.  Every expenditure must DIRECTLY enhance and promote tourism AND the convention and hotel industry.</a:t>
            </a:r>
          </a:p>
          <a:p>
            <a:pPr lvl="1" eaLnBrk="1" hangingPunct="1">
              <a:lnSpc>
                <a:spcPct val="120000"/>
              </a:lnSpc>
            </a:pPr>
            <a:r>
              <a:rPr lang="en-US" altLang="en-US" sz="1800" u="sng"/>
              <a:t>Criteria 2.</a:t>
            </a:r>
            <a:r>
              <a:rPr lang="en-US" altLang="en-US" sz="1800"/>
              <a:t>  Every expenditure of the HOT must clearly fit into one of six statutorily provided categories for expenditure of local HOT revenues</a:t>
            </a:r>
            <a:r>
              <a:rPr lang="en-US" altLang="en-US" sz="2000"/>
              <a:t>.</a:t>
            </a:r>
            <a:endParaRPr lang="en-US" altLang="en-US"/>
          </a:p>
        </p:txBody>
      </p:sp>
      <p:sp>
        <p:nvSpPr>
          <p:cNvPr id="23557" name="Rectangle 4"/>
          <p:cNvSpPr>
            <a:spLocks noGrp="1" noChangeArrowheads="1"/>
          </p:cNvSpPr>
          <p:nvPr>
            <p:ph type="body" sz="half" idx="2"/>
          </p:nvPr>
        </p:nvSpPr>
        <p:spPr>
          <a:xfrm>
            <a:off x="4648200" y="1295400"/>
            <a:ext cx="4038600" cy="5029200"/>
          </a:xfrm>
        </p:spPr>
        <p:txBody>
          <a:bodyPr/>
          <a:lstStyle/>
          <a:p>
            <a:pPr marL="533400" indent="-533400" eaLnBrk="1" hangingPunct="1">
              <a:lnSpc>
                <a:spcPct val="110000"/>
              </a:lnSpc>
              <a:buClr>
                <a:schemeClr val="tx1"/>
              </a:buClr>
              <a:buSzPct val="80000"/>
              <a:buFontTx/>
              <a:buNone/>
            </a:pPr>
            <a:r>
              <a:rPr lang="en-US" altLang="en-US" sz="1600" b="1" u="sng" dirty="0"/>
              <a:t>SIX CATEGORIES</a:t>
            </a:r>
          </a:p>
          <a:p>
            <a:pPr marL="533400" indent="-533400" eaLnBrk="1" hangingPunct="1">
              <a:lnSpc>
                <a:spcPct val="110000"/>
              </a:lnSpc>
              <a:buClr>
                <a:schemeClr val="tx1"/>
              </a:buClr>
              <a:buSzPct val="80000"/>
              <a:buFontTx/>
              <a:buAutoNum type="arabicPeriod"/>
            </a:pPr>
            <a:r>
              <a:rPr lang="en-US" altLang="en-US" sz="1600" dirty="0"/>
              <a:t>Convention center or visitor information center</a:t>
            </a:r>
          </a:p>
          <a:p>
            <a:pPr marL="533400" indent="-533400" eaLnBrk="1" hangingPunct="1">
              <a:lnSpc>
                <a:spcPct val="110000"/>
              </a:lnSpc>
              <a:buClr>
                <a:schemeClr val="tx1"/>
              </a:buClr>
              <a:buSzPct val="80000"/>
              <a:buFontTx/>
              <a:buAutoNum type="arabicPeriod"/>
            </a:pPr>
            <a:r>
              <a:rPr lang="en-US" altLang="en-US" sz="1600" dirty="0"/>
              <a:t>Administrative costs for facilitating convention registration</a:t>
            </a:r>
          </a:p>
          <a:p>
            <a:pPr marL="533400" indent="-533400" eaLnBrk="1" hangingPunct="1">
              <a:lnSpc>
                <a:spcPct val="110000"/>
              </a:lnSpc>
              <a:buClr>
                <a:schemeClr val="tx1"/>
              </a:buClr>
              <a:buSzPct val="80000"/>
              <a:buFontTx/>
              <a:buAutoNum type="arabicPeriod"/>
            </a:pPr>
            <a:r>
              <a:rPr lang="en-US" altLang="en-US" sz="1600" dirty="0"/>
              <a:t>Advertising and promotions that attract tourist and convention delegates </a:t>
            </a:r>
          </a:p>
          <a:p>
            <a:pPr marL="533400" indent="-533400" eaLnBrk="1" hangingPunct="1">
              <a:lnSpc>
                <a:spcPct val="110000"/>
              </a:lnSpc>
              <a:buClr>
                <a:schemeClr val="tx1"/>
              </a:buClr>
              <a:buSzPct val="80000"/>
              <a:buFontTx/>
              <a:buAutoNum type="arabicPeriod"/>
            </a:pPr>
            <a:r>
              <a:rPr lang="en-US" altLang="en-US" sz="1600" dirty="0"/>
              <a:t>Arts Promotion (</a:t>
            </a:r>
            <a:r>
              <a:rPr lang="en-US" altLang="en-US" sz="1600" i="1" u="sng" dirty="0"/>
              <a:t>as it relates to Tourism</a:t>
            </a:r>
            <a:r>
              <a:rPr lang="en-US" altLang="en-US" sz="1600" dirty="0"/>
              <a:t>)</a:t>
            </a:r>
          </a:p>
          <a:p>
            <a:pPr marL="533400" indent="-533400" eaLnBrk="1" hangingPunct="1">
              <a:lnSpc>
                <a:spcPct val="110000"/>
              </a:lnSpc>
              <a:buClr>
                <a:schemeClr val="tx1"/>
              </a:buClr>
              <a:buSzPct val="80000"/>
              <a:buFontTx/>
              <a:buAutoNum type="arabicPeriod"/>
            </a:pPr>
            <a:r>
              <a:rPr lang="en-US" altLang="en-US" sz="1600" dirty="0"/>
              <a:t>Historical Restoration or Preservation Programs (</a:t>
            </a:r>
            <a:r>
              <a:rPr lang="en-US" altLang="en-US" sz="1600" i="1" u="sng" dirty="0"/>
              <a:t>as they relate to Tourism</a:t>
            </a:r>
            <a:r>
              <a:rPr lang="en-US" altLang="en-US" sz="1600" dirty="0"/>
              <a:t>)</a:t>
            </a:r>
          </a:p>
          <a:p>
            <a:pPr marL="533400" indent="-533400" eaLnBrk="1" hangingPunct="1">
              <a:lnSpc>
                <a:spcPct val="110000"/>
              </a:lnSpc>
              <a:buClr>
                <a:schemeClr val="tx1"/>
              </a:buClr>
              <a:buSzPct val="80000"/>
              <a:buFontTx/>
              <a:buAutoNum type="arabicPeriod"/>
            </a:pPr>
            <a:r>
              <a:rPr lang="en-US" altLang="en-US" sz="1600" dirty="0"/>
              <a:t>Costs to Hold Sporting Events that Substantially Increase Hotel Activity (in smaller counties)</a:t>
            </a:r>
          </a:p>
        </p:txBody>
      </p:sp>
      <p:sp>
        <p:nvSpPr>
          <p:cNvPr id="23558" name="Text Box 5"/>
          <p:cNvSpPr txBox="1">
            <a:spLocks noChangeArrowheads="1"/>
          </p:cNvSpPr>
          <p:nvPr/>
        </p:nvSpPr>
        <p:spPr bwMode="auto">
          <a:xfrm>
            <a:off x="304800" y="5965825"/>
            <a:ext cx="44958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FontTx/>
              <a:buChar char="•"/>
            </a:pPr>
            <a:r>
              <a:rPr lang="en-US" altLang="en-US" i="1"/>
              <a:t>NOTE:  Economic development is specifically </a:t>
            </a:r>
            <a:r>
              <a:rPr lang="en-US" altLang="en-US" i="1" u="sng"/>
              <a:t>not</a:t>
            </a:r>
            <a:r>
              <a:rPr lang="en-US" altLang="en-US" i="1"/>
              <a:t> an allowable use</a:t>
            </a:r>
          </a:p>
        </p:txBody>
      </p:sp>
      <p:sp>
        <p:nvSpPr>
          <p:cNvPr id="3" name="Rounded Rectangle 2"/>
          <p:cNvSpPr/>
          <p:nvPr/>
        </p:nvSpPr>
        <p:spPr>
          <a:xfrm>
            <a:off x="4648200" y="1600200"/>
            <a:ext cx="4038600" cy="2057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1DAFD7BF-B0AD-424D-B7DC-E81841793CB4}"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noFill/>
        </p:spPr>
        <p:txBody>
          <a:bodyPr/>
          <a:lstStyle/>
          <a:p>
            <a:pPr eaLnBrk="1" hangingPunct="1"/>
            <a:r>
              <a:rPr lang="en-US" altLang="en-US" sz="4000" dirty="0"/>
              <a:t>State Allocation Requirements</a:t>
            </a:r>
            <a:r>
              <a:rPr lang="en-US" altLang="en-US" sz="4800" dirty="0"/>
              <a:t> </a:t>
            </a:r>
          </a:p>
        </p:txBody>
      </p:sp>
      <p:sp>
        <p:nvSpPr>
          <p:cNvPr id="24580" name="Rectangle 3"/>
          <p:cNvSpPr>
            <a:spLocks noGrp="1" noChangeArrowheads="1"/>
          </p:cNvSpPr>
          <p:nvPr>
            <p:ph type="body" idx="1"/>
          </p:nvPr>
        </p:nvSpPr>
        <p:spPr>
          <a:xfrm>
            <a:off x="457200" y="1295400"/>
            <a:ext cx="8229600" cy="4648200"/>
          </a:xfrm>
          <a:noFill/>
        </p:spPr>
        <p:txBody>
          <a:bodyPr/>
          <a:lstStyle/>
          <a:p>
            <a:pPr eaLnBrk="1" hangingPunct="1"/>
            <a:r>
              <a:rPr lang="en-US" altLang="en-US" sz="2000" dirty="0"/>
              <a:t>15% </a:t>
            </a:r>
            <a:r>
              <a:rPr lang="en-US" altLang="en-US" sz="2000" u="sng" dirty="0"/>
              <a:t>Maximum</a:t>
            </a:r>
            <a:r>
              <a:rPr lang="en-US" altLang="en-US" sz="2000" dirty="0"/>
              <a:t> Allocation for Arts Promotion</a:t>
            </a:r>
          </a:p>
          <a:p>
            <a:pPr lvl="1" eaLnBrk="1" hangingPunct="1"/>
            <a:r>
              <a:rPr lang="en-US" altLang="en-US" sz="1800" dirty="0"/>
              <a:t>Irving was granted a state exemption in 2007 – 15% plus up to $1.6 million for O&amp;M of the Irving Arts Center</a:t>
            </a:r>
          </a:p>
          <a:p>
            <a:pPr lvl="2" eaLnBrk="1" hangingPunct="1"/>
            <a:r>
              <a:rPr lang="en-US" altLang="en-US" sz="1400" dirty="0"/>
              <a:t>ICVB worked with Arts Board and THLA to get this exemption on the books</a:t>
            </a:r>
          </a:p>
          <a:p>
            <a:pPr lvl="2" eaLnBrk="1" hangingPunct="1"/>
            <a:r>
              <a:rPr lang="en-US" altLang="en-US" sz="1400" dirty="0"/>
              <a:t>$1.6 million was the operating subsidy the Arts required to operate “in the black”</a:t>
            </a:r>
          </a:p>
          <a:p>
            <a:pPr lvl="2" eaLnBrk="1" hangingPunct="1"/>
            <a:r>
              <a:rPr lang="en-US" altLang="en-US" sz="1400" dirty="0"/>
              <a:t>Sunset date was determined to provide for sufficient years (15) to build up reserves and for HOT revenues to grow so the Arts could live on 15%</a:t>
            </a:r>
          </a:p>
          <a:p>
            <a:pPr lvl="1" eaLnBrk="1" hangingPunct="1"/>
            <a:r>
              <a:rPr lang="en-US" altLang="en-US" sz="1800" dirty="0"/>
              <a:t>Without this exemption, Arts would have been rolled back to 15%, and the excess funding would have been re-allocated for any other legal purpose (or rolled back)</a:t>
            </a:r>
          </a:p>
          <a:p>
            <a:pPr lvl="1" eaLnBrk="1" hangingPunct="1"/>
            <a:r>
              <a:rPr lang="en-US" altLang="en-US" sz="1800" dirty="0"/>
              <a:t>Exemption sunsets in </a:t>
            </a:r>
            <a:r>
              <a:rPr lang="en-US" altLang="en-US" sz="1800" strike="sngStrike" dirty="0"/>
              <a:t>2022</a:t>
            </a:r>
            <a:r>
              <a:rPr lang="en-US" altLang="en-US" sz="1800" dirty="0"/>
              <a:t> </a:t>
            </a:r>
            <a:r>
              <a:rPr lang="en-US" altLang="en-US" sz="1800" dirty="0">
                <a:solidFill>
                  <a:srgbClr val="FF0000"/>
                </a:solidFill>
              </a:rPr>
              <a:t>2026</a:t>
            </a:r>
          </a:p>
          <a:p>
            <a:pPr lvl="2" eaLnBrk="1" hangingPunct="1"/>
            <a:r>
              <a:rPr lang="en-US" altLang="en-US" sz="1400" dirty="0"/>
              <a:t>Gentlemen’s agreement between all parties that there would be no further attempts at adjustments</a:t>
            </a:r>
          </a:p>
          <a:p>
            <a:pPr lvl="1" eaLnBrk="1" hangingPunct="1"/>
            <a:r>
              <a:rPr lang="en-US" altLang="en-US" sz="1800" dirty="0"/>
              <a:t>With extended sunset, legislative protections built in for ICVB functions</a:t>
            </a:r>
          </a:p>
          <a:p>
            <a:pPr eaLnBrk="1" hangingPunct="1"/>
            <a:r>
              <a:rPr lang="en-US" altLang="en-US" sz="2000" dirty="0"/>
              <a:t>15% </a:t>
            </a:r>
            <a:r>
              <a:rPr lang="en-US" altLang="en-US" sz="2000" u="sng" dirty="0"/>
              <a:t>Maximum</a:t>
            </a:r>
            <a:r>
              <a:rPr lang="en-US" altLang="en-US" sz="2000" dirty="0"/>
              <a:t> Allocation for Historical Restoration and Preservation</a:t>
            </a:r>
          </a:p>
          <a:p>
            <a:pPr eaLnBrk="1" hangingPunct="1"/>
            <a:r>
              <a:rPr lang="en-US" altLang="en-US" sz="2000" dirty="0"/>
              <a:t>These are not REQUIRED allocations</a:t>
            </a:r>
          </a:p>
          <a:p>
            <a:pPr lvl="1" eaLnBrk="1" hangingPunct="1"/>
            <a:r>
              <a:rPr lang="en-US" altLang="en-US" sz="1600" dirty="0"/>
              <a:t>Singularly at the discretion of City Council</a:t>
            </a:r>
          </a:p>
          <a:p>
            <a:pPr eaLnBrk="1" hangingPunct="1">
              <a:lnSpc>
                <a:spcPct val="90000"/>
              </a:lnSpc>
            </a:pPr>
            <a:endParaRPr lang="en-US" altLang="en-US" sz="2400" dirty="0"/>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en-US" dirty="0"/>
              <a:t>Irving Hotel Tax Distribution</a:t>
            </a:r>
          </a:p>
        </p:txBody>
      </p:sp>
      <p:sp>
        <p:nvSpPr>
          <p:cNvPr id="25604" name="Rectangle 3"/>
          <p:cNvSpPr>
            <a:spLocks noGrp="1" noChangeArrowheads="1"/>
          </p:cNvSpPr>
          <p:nvPr>
            <p:ph type="body" idx="1"/>
          </p:nvPr>
        </p:nvSpPr>
        <p:spPr/>
        <p:txBody>
          <a:bodyPr/>
          <a:lstStyle/>
          <a:p>
            <a:pPr eaLnBrk="1" hangingPunct="1"/>
            <a:r>
              <a:rPr lang="en-US" altLang="en-US" sz="2800" dirty="0"/>
              <a:t>9% Collected </a:t>
            </a:r>
          </a:p>
          <a:p>
            <a:pPr eaLnBrk="1" hangingPunct="1"/>
            <a:r>
              <a:rPr lang="en-US" altLang="en-US" sz="2800" dirty="0"/>
              <a:t>2% (Brimer*) to Entertainment Venue Debt</a:t>
            </a:r>
          </a:p>
          <a:p>
            <a:pPr eaLnBrk="1" hangingPunct="1"/>
            <a:r>
              <a:rPr lang="en-US" altLang="en-US" sz="2800" dirty="0"/>
              <a:t>2% to Convention Center Debt</a:t>
            </a:r>
          </a:p>
          <a:p>
            <a:pPr lvl="1" eaLnBrk="1" hangingPunct="1"/>
            <a:r>
              <a:rPr lang="en-US" altLang="en-US" sz="1600" dirty="0"/>
              <a:t>Plus IAC percentage previously allocated to IAC debt service ($628,000)</a:t>
            </a:r>
          </a:p>
          <a:p>
            <a:pPr eaLnBrk="1" hangingPunct="1"/>
            <a:r>
              <a:rPr lang="en-US" altLang="en-US" sz="2800" dirty="0"/>
              <a:t>5% Remaining</a:t>
            </a:r>
          </a:p>
          <a:p>
            <a:pPr lvl="2" eaLnBrk="1" hangingPunct="1"/>
            <a:r>
              <a:rPr lang="en-US" altLang="en-US" sz="2000" dirty="0"/>
              <a:t>Museum – 2.5%</a:t>
            </a:r>
          </a:p>
          <a:p>
            <a:pPr lvl="2" eaLnBrk="1" hangingPunct="1"/>
            <a:r>
              <a:rPr lang="en-US" altLang="en-US" sz="2000" dirty="0"/>
              <a:t>Historic Preservation – 1%</a:t>
            </a:r>
          </a:p>
          <a:p>
            <a:pPr lvl="2" eaLnBrk="1" hangingPunct="1"/>
            <a:r>
              <a:rPr lang="en-US" altLang="en-US" sz="2000" dirty="0"/>
              <a:t>Arts – @39.5% (15% plus $1.6 million)</a:t>
            </a:r>
          </a:p>
          <a:p>
            <a:pPr lvl="3" eaLnBrk="1" hangingPunct="1"/>
            <a:r>
              <a:rPr lang="en-US" altLang="en-US" sz="1600" dirty="0"/>
              <a:t>Minus IAC percentage previously allocated to IAC debt service ($628,000)</a:t>
            </a:r>
          </a:p>
          <a:p>
            <a:pPr lvl="2" eaLnBrk="1" hangingPunct="1"/>
            <a:r>
              <a:rPr lang="en-US" altLang="en-US" sz="2000" dirty="0"/>
              <a:t>Convention and Visitors Bureau – 57%</a:t>
            </a:r>
          </a:p>
          <a:p>
            <a:pPr eaLnBrk="1" hangingPunct="1"/>
            <a:endParaRPr lang="en-US" altLang="en-US" sz="2800" dirty="0"/>
          </a:p>
        </p:txBody>
      </p:sp>
      <p:sp>
        <p:nvSpPr>
          <p:cNvPr id="5" name="TextBox 4"/>
          <p:cNvSpPr txBox="1"/>
          <p:nvPr/>
        </p:nvSpPr>
        <p:spPr>
          <a:xfrm>
            <a:off x="533400" y="6172200"/>
            <a:ext cx="7924800" cy="523220"/>
          </a:xfrm>
          <a:prstGeom prst="rect">
            <a:avLst/>
          </a:prstGeom>
          <a:noFill/>
        </p:spPr>
        <p:txBody>
          <a:bodyPr wrap="square" rtlCol="0">
            <a:spAutoFit/>
          </a:bodyPr>
          <a:lstStyle/>
          <a:p>
            <a:r>
              <a:rPr lang="en-US" sz="1400" i="1" dirty="0"/>
              <a:t>*The 2% Brimer (of the 9%) dedicated to the Entertainment Venue debt does not get counted when tallying the percentage allocations.</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Irving Hotel Tax Allocation</a:t>
            </a:r>
            <a:br>
              <a:rPr lang="en-US" sz="3600" dirty="0"/>
            </a:br>
            <a:r>
              <a:rPr lang="en-US" sz="3600" dirty="0"/>
              <a:t>7%* converted to 100</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6811947"/>
              </p:ext>
            </p:extLst>
          </p:nvPr>
        </p:nvGraphicFramePr>
        <p:xfrm>
          <a:off x="457200" y="1600200"/>
          <a:ext cx="8229600" cy="4186064"/>
        </p:xfrm>
        <a:graphic>
          <a:graphicData uri="http://schemas.openxmlformats.org/drawingml/2006/table">
            <a:tbl>
              <a:tblPr firstRow="1" bandRow="1">
                <a:tableStyleId>{775DCB02-9BB8-47FD-8907-85C794F793BA}</a:tableStyleId>
              </a:tblPr>
              <a:tblGrid>
                <a:gridCol w="19050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566456">
                <a:tc>
                  <a:txBody>
                    <a:bodyPr/>
                    <a:lstStyle/>
                    <a:p>
                      <a:r>
                        <a:rPr lang="en-US" dirty="0"/>
                        <a:t>7%</a:t>
                      </a:r>
                      <a:endParaRPr lang="en-US" dirty="0">
                        <a:solidFill>
                          <a:schemeClr val="tx1"/>
                        </a:solidFill>
                      </a:endParaRPr>
                    </a:p>
                  </a:txBody>
                  <a:tcPr/>
                </a:tc>
                <a:tc>
                  <a:txBody>
                    <a:bodyPr/>
                    <a:lstStyle/>
                    <a:p>
                      <a:r>
                        <a:rPr lang="en-US" dirty="0"/>
                        <a:t>Allocated For</a:t>
                      </a:r>
                      <a:endParaRPr lang="en-US" dirty="0">
                        <a:solidFill>
                          <a:schemeClr val="tx1"/>
                        </a:solidFill>
                      </a:endParaRPr>
                    </a:p>
                  </a:txBody>
                  <a:tcPr/>
                </a:tc>
                <a:extLst>
                  <a:ext uri="{0D108BD9-81ED-4DB2-BD59-A6C34878D82A}">
                    <a16:rowId xmlns:a16="http://schemas.microsoft.com/office/drawing/2014/main" val="10000"/>
                  </a:ext>
                </a:extLst>
              </a:tr>
              <a:tr h="566456">
                <a:tc>
                  <a:txBody>
                    <a:bodyPr/>
                    <a:lstStyle/>
                    <a:p>
                      <a:r>
                        <a:rPr lang="en-US" dirty="0"/>
                        <a:t>28.6%</a:t>
                      </a:r>
                    </a:p>
                  </a:txBody>
                  <a:tcPr>
                    <a:noFill/>
                  </a:tcPr>
                </a:tc>
                <a:tc>
                  <a:txBody>
                    <a:bodyPr/>
                    <a:lstStyle/>
                    <a:p>
                      <a:r>
                        <a:rPr lang="en-US" dirty="0"/>
                        <a:t>Convention Center Debt</a:t>
                      </a:r>
                    </a:p>
                  </a:txBody>
                  <a:tcPr>
                    <a:noFill/>
                  </a:tcPr>
                </a:tc>
                <a:extLst>
                  <a:ext uri="{0D108BD9-81ED-4DB2-BD59-A6C34878D82A}">
                    <a16:rowId xmlns:a16="http://schemas.microsoft.com/office/drawing/2014/main" val="10001"/>
                  </a:ext>
                </a:extLst>
              </a:tr>
              <a:tr h="977719">
                <a:tc>
                  <a:txBody>
                    <a:bodyPr/>
                    <a:lstStyle/>
                    <a:p>
                      <a:r>
                        <a:rPr lang="en-US" dirty="0"/>
                        <a:t>4.4%</a:t>
                      </a:r>
                    </a:p>
                  </a:txBody>
                  <a:tcPr/>
                </a:tc>
                <a:tc>
                  <a:txBody>
                    <a:bodyPr/>
                    <a:lstStyle/>
                    <a:p>
                      <a:r>
                        <a:rPr lang="en-US" dirty="0"/>
                        <a:t>Transfer</a:t>
                      </a:r>
                      <a:r>
                        <a:rPr lang="en-US" baseline="0" dirty="0"/>
                        <a:t> of former Arts Center DEBT allocation (now paid off) to Convention Center Debt</a:t>
                      </a:r>
                    </a:p>
                    <a:p>
                      <a:pPr lvl="1"/>
                      <a:r>
                        <a:rPr lang="en-US" sz="1400" i="1" baseline="0" dirty="0"/>
                        <a:t>*While previously incorporated within the percentage the Arts received, the dollars for the debt service were taken off the top as revenues were received</a:t>
                      </a:r>
                    </a:p>
                  </a:txBody>
                  <a:tcPr/>
                </a:tc>
                <a:extLst>
                  <a:ext uri="{0D108BD9-81ED-4DB2-BD59-A6C34878D82A}">
                    <a16:rowId xmlns:a16="http://schemas.microsoft.com/office/drawing/2014/main" val="10002"/>
                  </a:ext>
                </a:extLst>
              </a:tr>
              <a:tr h="566456">
                <a:tc>
                  <a:txBody>
                    <a:bodyPr/>
                    <a:lstStyle/>
                    <a:p>
                      <a:r>
                        <a:rPr lang="en-US" dirty="0"/>
                        <a:t>40.7%</a:t>
                      </a:r>
                    </a:p>
                  </a:txBody>
                  <a:tcPr>
                    <a:noFill/>
                  </a:tcPr>
                </a:tc>
                <a:tc>
                  <a:txBody>
                    <a:bodyPr/>
                    <a:lstStyle/>
                    <a:p>
                      <a:r>
                        <a:rPr lang="en-US" dirty="0"/>
                        <a:t>Irving Convention &amp; Visitors Bureau</a:t>
                      </a:r>
                    </a:p>
                  </a:txBody>
                  <a:tcPr>
                    <a:noFill/>
                  </a:tcPr>
                </a:tc>
                <a:extLst>
                  <a:ext uri="{0D108BD9-81ED-4DB2-BD59-A6C34878D82A}">
                    <a16:rowId xmlns:a16="http://schemas.microsoft.com/office/drawing/2014/main" val="10003"/>
                  </a:ext>
                </a:extLst>
              </a:tr>
              <a:tr h="566456">
                <a:tc>
                  <a:txBody>
                    <a:bodyPr/>
                    <a:lstStyle/>
                    <a:p>
                      <a:r>
                        <a:rPr lang="en-US" dirty="0"/>
                        <a:t>23.8%*</a:t>
                      </a:r>
                    </a:p>
                  </a:txBody>
                  <a:tcPr/>
                </a:tc>
                <a:tc>
                  <a:txBody>
                    <a:bodyPr/>
                    <a:lstStyle/>
                    <a:p>
                      <a:r>
                        <a:rPr lang="en-US" dirty="0"/>
                        <a:t>Irving Arts Center (15% plus</a:t>
                      </a:r>
                      <a:r>
                        <a:rPr lang="en-US" baseline="0" dirty="0"/>
                        <a:t> $1.6 million – any excess is captured for ICC </a:t>
                      </a:r>
                      <a:r>
                        <a:rPr lang="en-US" baseline="0"/>
                        <a:t>debt service)</a:t>
                      </a:r>
                      <a:endParaRPr lang="en-US" dirty="0"/>
                    </a:p>
                  </a:txBody>
                  <a:tcPr/>
                </a:tc>
                <a:extLst>
                  <a:ext uri="{0D108BD9-81ED-4DB2-BD59-A6C34878D82A}">
                    <a16:rowId xmlns:a16="http://schemas.microsoft.com/office/drawing/2014/main" val="10004"/>
                  </a:ext>
                </a:extLst>
              </a:tr>
              <a:tr h="566456">
                <a:tc>
                  <a:txBody>
                    <a:bodyPr/>
                    <a:lstStyle/>
                    <a:p>
                      <a:r>
                        <a:rPr lang="en-US" dirty="0"/>
                        <a:t>2.5%</a:t>
                      </a:r>
                    </a:p>
                  </a:txBody>
                  <a:tcPr>
                    <a:noFill/>
                  </a:tcPr>
                </a:tc>
                <a:tc>
                  <a:txBody>
                    <a:bodyPr/>
                    <a:lstStyle/>
                    <a:p>
                      <a:r>
                        <a:rPr lang="en-US" dirty="0"/>
                        <a:t>Irving Museum, Preservation</a:t>
                      </a:r>
                    </a:p>
                  </a:txBody>
                  <a:tcPr>
                    <a:noFill/>
                  </a:tcPr>
                </a:tc>
                <a:extLst>
                  <a:ext uri="{0D108BD9-81ED-4DB2-BD59-A6C34878D82A}">
                    <a16:rowId xmlns:a16="http://schemas.microsoft.com/office/drawing/2014/main" val="10005"/>
                  </a:ext>
                </a:extLst>
              </a:tr>
            </a:tbl>
          </a:graphicData>
        </a:graphic>
      </p:graphicFrame>
      <p:sp>
        <p:nvSpPr>
          <p:cNvPr id="3" name="TextBox 2"/>
          <p:cNvSpPr txBox="1"/>
          <p:nvPr/>
        </p:nvSpPr>
        <p:spPr>
          <a:xfrm>
            <a:off x="609600" y="5960130"/>
            <a:ext cx="7924800" cy="523220"/>
          </a:xfrm>
          <a:prstGeom prst="rect">
            <a:avLst/>
          </a:prstGeom>
          <a:noFill/>
        </p:spPr>
        <p:txBody>
          <a:bodyPr wrap="square" rtlCol="0">
            <a:spAutoFit/>
          </a:bodyPr>
          <a:lstStyle/>
          <a:p>
            <a:r>
              <a:rPr lang="en-US" sz="1400" i="1" dirty="0"/>
              <a:t>*The 2% Brimer (of the 9%) dedicated to the Entertainment Venue debt does not get counted when tallying the percentage allocations.</a:t>
            </a:r>
          </a:p>
        </p:txBody>
      </p:sp>
      <p:sp>
        <p:nvSpPr>
          <p:cNvPr id="4" name="Slide Number Placeholder 3"/>
          <p:cNvSpPr>
            <a:spLocks noGrp="1"/>
          </p:cNvSpPr>
          <p:nvPr>
            <p:ph type="sldNum" sz="quarter" idx="12"/>
          </p:nvPr>
        </p:nvSpPr>
        <p:spPr/>
        <p:txBody>
          <a:bodyPr/>
          <a:lstStyle/>
          <a:p>
            <a:pPr>
              <a:defRPr/>
            </a:pPr>
            <a:fld id="{0B61DAB4-5AC7-4F87-A718-89CF2A33D877}" type="slidenum">
              <a:rPr lang="en-US" smtClean="0"/>
              <a:pPr>
                <a:defRPr/>
              </a:pPr>
              <a:t>16</a:t>
            </a:fld>
            <a:endParaRPr lang="en-US"/>
          </a:p>
        </p:txBody>
      </p:sp>
    </p:spTree>
    <p:extLst>
      <p:ext uri="{BB962C8B-B14F-4D97-AF65-F5344CB8AC3E}">
        <p14:creationId xmlns:p14="http://schemas.microsoft.com/office/powerpoint/2010/main" val="2711003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ctrTitle"/>
          </p:nvPr>
        </p:nvSpPr>
        <p:spPr/>
        <p:txBody>
          <a:bodyPr/>
          <a:lstStyle/>
          <a:p>
            <a:pPr eaLnBrk="1" hangingPunct="1"/>
            <a:r>
              <a:rPr lang="en-US" altLang="en-US"/>
              <a:t>The Irving CVB and Its Role</a:t>
            </a:r>
          </a:p>
        </p:txBody>
      </p:sp>
      <p:sp>
        <p:nvSpPr>
          <p:cNvPr id="13315" name="Rectangle 5"/>
          <p:cNvSpPr>
            <a:spLocks noGrp="1" noChangeArrowheads="1"/>
          </p:cNvSpPr>
          <p:nvPr>
            <p:ph type="subTitle" idx="1"/>
          </p:nvPr>
        </p:nvSpPr>
        <p:spPr/>
        <p:txBody>
          <a:bodyPr/>
          <a:lstStyle/>
          <a:p>
            <a:pPr eaLnBrk="1" hangingPunct="1"/>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a:t>What we do</a:t>
            </a:r>
          </a:p>
        </p:txBody>
      </p:sp>
      <p:sp>
        <p:nvSpPr>
          <p:cNvPr id="14340" name="Rectangle 3"/>
          <p:cNvSpPr>
            <a:spLocks noGrp="1" noChangeArrowheads="1"/>
          </p:cNvSpPr>
          <p:nvPr>
            <p:ph type="body" idx="1"/>
          </p:nvPr>
        </p:nvSpPr>
        <p:spPr/>
        <p:txBody>
          <a:bodyPr/>
          <a:lstStyle/>
          <a:p>
            <a:pPr eaLnBrk="1" hangingPunct="1">
              <a:lnSpc>
                <a:spcPct val="130000"/>
              </a:lnSpc>
            </a:pPr>
            <a:r>
              <a:rPr lang="en-US" altLang="en-US" sz="1600" dirty="0"/>
              <a:t>The official “Destination Marketing Organization” for Irving, Texas</a:t>
            </a:r>
          </a:p>
          <a:p>
            <a:pPr eaLnBrk="1" hangingPunct="1">
              <a:lnSpc>
                <a:spcPct val="130000"/>
              </a:lnSpc>
            </a:pPr>
            <a:r>
              <a:rPr lang="en-US" altLang="en-US" sz="1600" dirty="0"/>
              <a:t>We “preach the gospel” of Irving as a destination for any kind of travel, to those who can influence travel decisions</a:t>
            </a:r>
          </a:p>
          <a:p>
            <a:pPr eaLnBrk="1" hangingPunct="1">
              <a:lnSpc>
                <a:spcPct val="130000"/>
              </a:lnSpc>
            </a:pPr>
            <a:r>
              <a:rPr lang="en-US" altLang="en-US" sz="1600" dirty="0"/>
              <a:t>100% of our funding comes from Hotel Occupancy Taxes</a:t>
            </a:r>
          </a:p>
          <a:p>
            <a:pPr eaLnBrk="1" hangingPunct="1">
              <a:lnSpc>
                <a:spcPct val="130000"/>
              </a:lnSpc>
            </a:pPr>
            <a:r>
              <a:rPr lang="en-US" altLang="en-US" sz="1600" dirty="0"/>
              <a:t>We broker short-term business opportunities between our customers and our industry partners</a:t>
            </a:r>
          </a:p>
          <a:p>
            <a:pPr lvl="1" eaLnBrk="1" hangingPunct="1">
              <a:lnSpc>
                <a:spcPct val="130000"/>
              </a:lnSpc>
            </a:pPr>
            <a:r>
              <a:rPr lang="en-US" altLang="en-US" sz="1400" dirty="0"/>
              <a:t>But on the latter’s terms – we control very little product!</a:t>
            </a:r>
          </a:p>
          <a:p>
            <a:pPr eaLnBrk="1" hangingPunct="1">
              <a:lnSpc>
                <a:spcPct val="130000"/>
              </a:lnSpc>
            </a:pPr>
            <a:r>
              <a:rPr lang="en-US" altLang="en-US" sz="1600" dirty="0"/>
              <a:t>We have direct responsibility for the performance and operations of the Irving Convention Center</a:t>
            </a:r>
          </a:p>
          <a:p>
            <a:pPr lvl="1" eaLnBrk="1" hangingPunct="1">
              <a:lnSpc>
                <a:spcPct val="130000"/>
              </a:lnSpc>
            </a:pPr>
            <a:r>
              <a:rPr lang="en-US" altLang="en-US" sz="1400" dirty="0"/>
              <a:t>@ 25% of the ICVB budget goes to cover the convention center’s operations and capital improvements</a:t>
            </a:r>
          </a:p>
          <a:p>
            <a:pPr eaLnBrk="1" hangingPunct="1">
              <a:lnSpc>
                <a:spcPct val="130000"/>
              </a:lnSpc>
            </a:pPr>
            <a:r>
              <a:rPr lang="en-US" altLang="en-US" sz="1600" dirty="0"/>
              <a:t>We build long-term revenue and stability for the community by bringing visitor dollars (“Other People’s Money”) to Irving and by creating an image and awareness of Irving on the “outside”</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1FDD-8800-4317-A812-14FB7BB53434}"/>
              </a:ext>
            </a:extLst>
          </p:cNvPr>
          <p:cNvSpPr>
            <a:spLocks noGrp="1"/>
          </p:cNvSpPr>
          <p:nvPr>
            <p:ph type="title"/>
          </p:nvPr>
        </p:nvSpPr>
        <p:spPr/>
        <p:txBody>
          <a:bodyPr/>
          <a:lstStyle/>
          <a:p>
            <a:r>
              <a:rPr lang="en-US" dirty="0"/>
              <a:t>US CVB Structures</a:t>
            </a:r>
          </a:p>
        </p:txBody>
      </p:sp>
      <p:sp>
        <p:nvSpPr>
          <p:cNvPr id="6" name="Content Placeholder 5">
            <a:extLst>
              <a:ext uri="{FF2B5EF4-FFF2-40B4-BE49-F238E27FC236}">
                <a16:creationId xmlns:a16="http://schemas.microsoft.com/office/drawing/2014/main" id="{C758707C-08E5-4A82-8F56-817E834E609C}"/>
              </a:ext>
            </a:extLst>
          </p:cNvPr>
          <p:cNvSpPr>
            <a:spLocks noGrp="1"/>
          </p:cNvSpPr>
          <p:nvPr>
            <p:ph sz="half" idx="1"/>
          </p:nvPr>
        </p:nvSpPr>
        <p:spPr/>
        <p:txBody>
          <a:bodyPr/>
          <a:lstStyle/>
          <a:p>
            <a:r>
              <a:rPr lang="en-US" sz="2000" dirty="0"/>
              <a:t>74% are independent, not-for-profits</a:t>
            </a:r>
          </a:p>
          <a:p>
            <a:pPr lvl="1"/>
            <a:r>
              <a:rPr lang="en-US" sz="1800" dirty="0"/>
              <a:t>Primarily 501(c)6s, some 501(c)3s</a:t>
            </a:r>
          </a:p>
          <a:p>
            <a:r>
              <a:rPr lang="en-US" sz="2000" dirty="0"/>
              <a:t>14.6% are government agencies (this is Irving)</a:t>
            </a:r>
          </a:p>
          <a:p>
            <a:r>
              <a:rPr lang="en-US" sz="2000" dirty="0"/>
              <a:t>4.6% are divisions of the Chamber</a:t>
            </a:r>
          </a:p>
          <a:p>
            <a:r>
              <a:rPr lang="en-US" sz="2000" dirty="0"/>
              <a:t>4.0% are Authorities</a:t>
            </a:r>
          </a:p>
          <a:p>
            <a:r>
              <a:rPr lang="en-US" sz="2000" dirty="0"/>
              <a:t>VERY FEW have oversight of their convention centers and those structures vary</a:t>
            </a:r>
          </a:p>
          <a:p>
            <a:pPr lvl="1"/>
            <a:r>
              <a:rPr lang="en-US" sz="1600" dirty="0"/>
              <a:t>Las Vegas, Little Rock, Memphis, St. Paul, Reno, San Jose, Charlotte</a:t>
            </a:r>
          </a:p>
          <a:p>
            <a:endParaRPr lang="en-US" sz="2000" dirty="0"/>
          </a:p>
          <a:p>
            <a:endParaRPr lang="en-US" sz="2000" dirty="0"/>
          </a:p>
        </p:txBody>
      </p:sp>
      <p:sp>
        <p:nvSpPr>
          <p:cNvPr id="7" name="Content Placeholder 6">
            <a:extLst>
              <a:ext uri="{FF2B5EF4-FFF2-40B4-BE49-F238E27FC236}">
                <a16:creationId xmlns:a16="http://schemas.microsoft.com/office/drawing/2014/main" id="{BDE81851-79A5-4289-8E94-AD107AAED7A4}"/>
              </a:ext>
            </a:extLst>
          </p:cNvPr>
          <p:cNvSpPr>
            <a:spLocks noGrp="1"/>
          </p:cNvSpPr>
          <p:nvPr>
            <p:ph sz="half" idx="2"/>
          </p:nvPr>
        </p:nvSpPr>
        <p:spPr/>
        <p:txBody>
          <a:bodyPr/>
          <a:lstStyle/>
          <a:p>
            <a:r>
              <a:rPr lang="en-US" sz="2000" dirty="0"/>
              <a:t>79% receive hotel occupancy taxes as funding source</a:t>
            </a:r>
          </a:p>
          <a:p>
            <a:r>
              <a:rPr lang="en-US" sz="2000" dirty="0"/>
              <a:t>46% are membership-based</a:t>
            </a:r>
          </a:p>
          <a:p>
            <a:pPr lvl="1"/>
            <a:r>
              <a:rPr lang="en-US" sz="1800" dirty="0"/>
              <a:t>Members primarily include: accommodations, attractions, restaurants, event suppliers, retail</a:t>
            </a:r>
          </a:p>
          <a:p>
            <a:r>
              <a:rPr lang="en-US" sz="2000" dirty="0"/>
              <a:t>Tourism Marketing/ Improvement Districts emerging as new funding sources</a:t>
            </a:r>
          </a:p>
          <a:p>
            <a:endParaRPr lang="en-US" sz="2000" dirty="0"/>
          </a:p>
        </p:txBody>
      </p:sp>
      <p:sp>
        <p:nvSpPr>
          <p:cNvPr id="4" name="Slide Number Placeholder 3">
            <a:extLst>
              <a:ext uri="{FF2B5EF4-FFF2-40B4-BE49-F238E27FC236}">
                <a16:creationId xmlns:a16="http://schemas.microsoft.com/office/drawing/2014/main" id="{2824E6A2-A7B8-47EF-8632-824FFF58D9FC}"/>
              </a:ext>
            </a:extLst>
          </p:cNvPr>
          <p:cNvSpPr>
            <a:spLocks noGrp="1"/>
          </p:cNvSpPr>
          <p:nvPr>
            <p:ph type="sldNum" sz="quarter" idx="12"/>
          </p:nvPr>
        </p:nvSpPr>
        <p:spPr/>
        <p:txBody>
          <a:bodyPr/>
          <a:lstStyle/>
          <a:p>
            <a:pPr>
              <a:defRPr/>
            </a:pPr>
            <a:fld id="{0B61DAB4-5AC7-4F87-A718-89CF2A33D877}" type="slidenum">
              <a:rPr lang="en-US" smtClean="0"/>
              <a:pPr>
                <a:defRPr/>
              </a:pPr>
              <a:t>19</a:t>
            </a:fld>
            <a:endParaRPr lang="en-US" dirty="0"/>
          </a:p>
        </p:txBody>
      </p:sp>
    </p:spTree>
    <p:extLst>
      <p:ext uri="{BB962C8B-B14F-4D97-AF65-F5344CB8AC3E}">
        <p14:creationId xmlns:p14="http://schemas.microsoft.com/office/powerpoint/2010/main" val="199097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altLang="en-US" dirty="0"/>
              <a:t>AGENDA</a:t>
            </a:r>
          </a:p>
        </p:txBody>
      </p:sp>
      <p:sp>
        <p:nvSpPr>
          <p:cNvPr id="3076" name="Rectangle 3"/>
          <p:cNvSpPr>
            <a:spLocks noGrp="1" noChangeArrowheads="1"/>
          </p:cNvSpPr>
          <p:nvPr>
            <p:ph type="body" idx="1"/>
          </p:nvPr>
        </p:nvSpPr>
        <p:spPr>
          <a:xfrm>
            <a:off x="427463" y="1295400"/>
            <a:ext cx="8229600" cy="5257800"/>
          </a:xfrm>
        </p:spPr>
        <p:txBody>
          <a:bodyPr/>
          <a:lstStyle/>
          <a:p>
            <a:pPr eaLnBrk="1" hangingPunct="1"/>
            <a:r>
              <a:rPr lang="en-US" altLang="en-US" sz="2400" dirty="0"/>
              <a:t>Comments  </a:t>
            </a:r>
          </a:p>
          <a:p>
            <a:pPr lvl="1" eaLnBrk="1" hangingPunct="1"/>
            <a:r>
              <a:rPr lang="en-US" altLang="en-US" sz="2000" dirty="0"/>
              <a:t>Board Chair</a:t>
            </a:r>
          </a:p>
          <a:p>
            <a:pPr lvl="1" eaLnBrk="1" hangingPunct="1"/>
            <a:r>
              <a:rPr lang="en-US" altLang="en-US" sz="2000" dirty="0"/>
              <a:t>Board &amp; Business Development Committee Chair</a:t>
            </a:r>
          </a:p>
          <a:p>
            <a:pPr eaLnBrk="1" hangingPunct="1"/>
            <a:r>
              <a:rPr lang="en-US" altLang="en-US" sz="2400" dirty="0"/>
              <a:t>Introductions</a:t>
            </a:r>
          </a:p>
          <a:p>
            <a:pPr eaLnBrk="1" hangingPunct="1"/>
            <a:r>
              <a:rPr lang="en-US" altLang="en-US" sz="2400" dirty="0"/>
              <a:t>Vision, Mission</a:t>
            </a:r>
          </a:p>
          <a:p>
            <a:pPr eaLnBrk="1" hangingPunct="1"/>
            <a:r>
              <a:rPr lang="en-US" altLang="en-US" sz="2400" dirty="0"/>
              <a:t>Why visitors matter to Irving</a:t>
            </a:r>
          </a:p>
          <a:p>
            <a:pPr eaLnBrk="1" hangingPunct="1"/>
            <a:r>
              <a:rPr lang="en-US" altLang="en-US" sz="2400" dirty="0"/>
              <a:t>Legal uses of the hotel occupancy tax</a:t>
            </a:r>
          </a:p>
          <a:p>
            <a:pPr eaLnBrk="1" hangingPunct="1"/>
            <a:r>
              <a:rPr lang="en-US" altLang="en-US" sz="2400" dirty="0"/>
              <a:t>The ICVB and its role</a:t>
            </a:r>
          </a:p>
          <a:p>
            <a:pPr eaLnBrk="1" hangingPunct="1"/>
            <a:r>
              <a:rPr lang="en-US" altLang="en-US" sz="2400" dirty="0"/>
              <a:t>The ICVB Board and its role</a:t>
            </a:r>
          </a:p>
          <a:p>
            <a:pPr eaLnBrk="1" hangingPunct="1"/>
            <a:r>
              <a:rPr lang="en-US" altLang="en-US" sz="2400" dirty="0"/>
              <a:t>Irving Convention Center Complex overview</a:t>
            </a:r>
          </a:p>
          <a:p>
            <a:pPr eaLnBrk="1" hangingPunct="1"/>
            <a:r>
              <a:rPr lang="en-US" altLang="en-US" sz="2400" dirty="0"/>
              <a:t>On the horizon</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ltLang="en-US" dirty="0"/>
              <a:t>Irving CVB Structure</a:t>
            </a:r>
          </a:p>
        </p:txBody>
      </p:sp>
      <p:sp>
        <p:nvSpPr>
          <p:cNvPr id="15364" name="Rectangle 3"/>
          <p:cNvSpPr>
            <a:spLocks noGrp="1" noChangeArrowheads="1"/>
          </p:cNvSpPr>
          <p:nvPr>
            <p:ph type="body" idx="1"/>
          </p:nvPr>
        </p:nvSpPr>
        <p:spPr>
          <a:xfrm>
            <a:off x="457200" y="1371600"/>
            <a:ext cx="8458200" cy="4873625"/>
          </a:xfrm>
        </p:spPr>
        <p:txBody>
          <a:bodyPr/>
          <a:lstStyle/>
          <a:p>
            <a:pPr eaLnBrk="1" hangingPunct="1">
              <a:lnSpc>
                <a:spcPct val="90000"/>
              </a:lnSpc>
            </a:pPr>
            <a:r>
              <a:rPr lang="en-US" altLang="en-US" sz="1800" dirty="0"/>
              <a:t>City Department</a:t>
            </a:r>
          </a:p>
          <a:p>
            <a:pPr lvl="1" eaLnBrk="1" hangingPunct="1">
              <a:lnSpc>
                <a:spcPct val="90000"/>
              </a:lnSpc>
            </a:pPr>
            <a:r>
              <a:rPr lang="en-US" altLang="en-US" sz="1600" dirty="0"/>
              <a:t>Reports to the Board and not to/through City Management</a:t>
            </a:r>
          </a:p>
          <a:p>
            <a:pPr lvl="1" eaLnBrk="1" hangingPunct="1">
              <a:lnSpc>
                <a:spcPct val="90000"/>
              </a:lnSpc>
            </a:pPr>
            <a:r>
              <a:rPr lang="en-US" altLang="en-US" sz="1600" dirty="0"/>
              <a:t>City Council-appointed, policy-making Board</a:t>
            </a:r>
          </a:p>
          <a:p>
            <a:pPr eaLnBrk="1" hangingPunct="1">
              <a:lnSpc>
                <a:spcPct val="90000"/>
              </a:lnSpc>
            </a:pPr>
            <a:r>
              <a:rPr lang="en-US" altLang="en-US" sz="1800" dirty="0"/>
              <a:t>Staffing</a:t>
            </a:r>
          </a:p>
          <a:p>
            <a:pPr lvl="1" eaLnBrk="1" hangingPunct="1">
              <a:lnSpc>
                <a:spcPct val="90000"/>
              </a:lnSpc>
            </a:pPr>
            <a:r>
              <a:rPr lang="en-US" altLang="en-US" sz="1600" dirty="0"/>
              <a:t>21 FTE</a:t>
            </a:r>
          </a:p>
          <a:p>
            <a:pPr lvl="2" eaLnBrk="1" hangingPunct="1">
              <a:lnSpc>
                <a:spcPct val="90000"/>
              </a:lnSpc>
            </a:pPr>
            <a:r>
              <a:rPr lang="en-US" altLang="en-US" sz="1400" dirty="0"/>
              <a:t>23% reduction (6 positions) in staff in 2010; added 1 position back in 2015-16</a:t>
            </a:r>
          </a:p>
          <a:p>
            <a:pPr lvl="2" eaLnBrk="1" hangingPunct="1">
              <a:lnSpc>
                <a:spcPct val="90000"/>
              </a:lnSpc>
            </a:pPr>
            <a:r>
              <a:rPr lang="en-US" altLang="en-US" sz="1400" dirty="0"/>
              <a:t>Contractors: advertising agency, research firm, some tech support, convention center management</a:t>
            </a:r>
          </a:p>
          <a:p>
            <a:pPr lvl="1" eaLnBrk="1" hangingPunct="1">
              <a:lnSpc>
                <a:spcPct val="90000"/>
              </a:lnSpc>
            </a:pPr>
            <a:r>
              <a:rPr lang="en-US" altLang="en-US" sz="1600" dirty="0"/>
              <a:t>22 Convention Services Staff:  Part-time/as needed “on loan” personnel to support customer events (such as conference registration, information desks, etc.)</a:t>
            </a:r>
          </a:p>
          <a:p>
            <a:pPr lvl="1" eaLnBrk="1" hangingPunct="1">
              <a:lnSpc>
                <a:spcPct val="90000"/>
              </a:lnSpc>
            </a:pPr>
            <a:r>
              <a:rPr lang="en-US" altLang="en-US" sz="1600" dirty="0"/>
              <a:t>Convention Center – third party management firm and food and beverage provider; ICVB is the contract administrator</a:t>
            </a:r>
          </a:p>
          <a:p>
            <a:pPr eaLnBrk="1" hangingPunct="1">
              <a:lnSpc>
                <a:spcPct val="90000"/>
              </a:lnSpc>
            </a:pPr>
            <a:r>
              <a:rPr lang="en-US" altLang="en-US" sz="2000" dirty="0"/>
              <a:t>Accreditation</a:t>
            </a:r>
          </a:p>
          <a:p>
            <a:pPr lvl="1" eaLnBrk="1" hangingPunct="1">
              <a:lnSpc>
                <a:spcPct val="90000"/>
              </a:lnSpc>
            </a:pPr>
            <a:r>
              <a:rPr lang="en-US" altLang="en-US" sz="1600" dirty="0"/>
              <a:t>We are accredited by our international trade association in the Destination Marketing Accreditation Program (DMAP).</a:t>
            </a:r>
          </a:p>
          <a:p>
            <a:pPr lvl="1" eaLnBrk="1" hangingPunct="1">
              <a:lnSpc>
                <a:spcPct val="90000"/>
              </a:lnSpc>
            </a:pPr>
            <a:r>
              <a:rPr lang="en-US" altLang="en-US" sz="1600" dirty="0"/>
              <a:t>These happen in 8-year cycles, with interim reporting and submittals required annually and at the 4-year mark.</a:t>
            </a:r>
          </a:p>
          <a:p>
            <a:pPr lvl="1" eaLnBrk="1" hangingPunct="1">
              <a:lnSpc>
                <a:spcPct val="90000"/>
              </a:lnSpc>
            </a:pPr>
            <a:r>
              <a:rPr lang="en-US" altLang="en-US" sz="1600" dirty="0"/>
              <a:t>We are at the 8-year mark and are in the process of re-submitting.</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ltLang="en-US"/>
              <a:t>Irving CVB Profile</a:t>
            </a:r>
          </a:p>
        </p:txBody>
      </p:sp>
      <p:sp>
        <p:nvSpPr>
          <p:cNvPr id="16388" name="Rectangle 3"/>
          <p:cNvSpPr>
            <a:spLocks noGrp="1" noChangeArrowheads="1"/>
          </p:cNvSpPr>
          <p:nvPr>
            <p:ph type="body" idx="1"/>
          </p:nvPr>
        </p:nvSpPr>
        <p:spPr>
          <a:xfrm>
            <a:off x="457200" y="1600200"/>
            <a:ext cx="8382000" cy="4525963"/>
          </a:xfrm>
        </p:spPr>
        <p:txBody>
          <a:bodyPr/>
          <a:lstStyle/>
          <a:p>
            <a:pPr eaLnBrk="1" hangingPunct="1">
              <a:lnSpc>
                <a:spcPct val="90000"/>
              </a:lnSpc>
            </a:pPr>
            <a:r>
              <a:rPr lang="en-US" altLang="en-US" sz="2000" dirty="0"/>
              <a:t>Sales &amp; Marketing organization</a:t>
            </a:r>
          </a:p>
          <a:p>
            <a:pPr lvl="1" eaLnBrk="1" hangingPunct="1">
              <a:lnSpc>
                <a:spcPct val="90000"/>
              </a:lnSpc>
            </a:pPr>
            <a:r>
              <a:rPr lang="en-US" altLang="en-US" sz="1800" dirty="0"/>
              <a:t>“Square peg” in government structure</a:t>
            </a:r>
          </a:p>
          <a:p>
            <a:pPr lvl="1" eaLnBrk="1" hangingPunct="1">
              <a:lnSpc>
                <a:spcPct val="90000"/>
              </a:lnSpc>
            </a:pPr>
            <a:r>
              <a:rPr lang="en-US" altLang="en-US" sz="1800" dirty="0"/>
              <a:t>Program-heavy budget</a:t>
            </a:r>
          </a:p>
          <a:p>
            <a:pPr lvl="2" eaLnBrk="1" hangingPunct="1">
              <a:lnSpc>
                <a:spcPct val="90000"/>
              </a:lnSpc>
            </a:pPr>
            <a:r>
              <a:rPr lang="en-US" altLang="en-US" sz="1600" dirty="0"/>
              <a:t>Sales-related travel, entertainment and membership</a:t>
            </a:r>
          </a:p>
          <a:p>
            <a:pPr lvl="2" eaLnBrk="1" hangingPunct="1">
              <a:lnSpc>
                <a:spcPct val="90000"/>
              </a:lnSpc>
            </a:pPr>
            <a:r>
              <a:rPr lang="en-US" altLang="en-US" sz="1600" dirty="0"/>
              <a:t>Advertising and sponsorship play a major role</a:t>
            </a:r>
          </a:p>
          <a:p>
            <a:pPr eaLnBrk="1" hangingPunct="1">
              <a:lnSpc>
                <a:spcPct val="90000"/>
              </a:lnSpc>
            </a:pPr>
            <a:r>
              <a:rPr lang="en-US" altLang="en-US" sz="2000" dirty="0"/>
              <a:t>“Broker” relationship, filling variable gaps with a perishable commodity</a:t>
            </a:r>
          </a:p>
          <a:p>
            <a:pPr eaLnBrk="1" hangingPunct="1">
              <a:lnSpc>
                <a:spcPct val="90000"/>
              </a:lnSpc>
            </a:pPr>
            <a:r>
              <a:rPr lang="en-US" altLang="en-US" sz="2000" dirty="0"/>
              <a:t>“Outbound” focus – visitors of all kinds, not primarily residents</a:t>
            </a:r>
          </a:p>
          <a:p>
            <a:pPr lvl="1" eaLnBrk="1" hangingPunct="1">
              <a:lnSpc>
                <a:spcPct val="90000"/>
              </a:lnSpc>
            </a:pPr>
            <a:r>
              <a:rPr lang="en-US" altLang="en-US" sz="1800" dirty="0"/>
              <a:t>Hotels have some local sales resource, but limited non-local</a:t>
            </a:r>
          </a:p>
          <a:p>
            <a:pPr eaLnBrk="1" hangingPunct="1">
              <a:lnSpc>
                <a:spcPct val="90000"/>
              </a:lnSpc>
            </a:pPr>
            <a:r>
              <a:rPr lang="en-US" altLang="en-US" sz="2000" dirty="0"/>
              <a:t>Employee Recruitment Base</a:t>
            </a:r>
          </a:p>
          <a:p>
            <a:pPr lvl="1" eaLnBrk="1" hangingPunct="1">
              <a:lnSpc>
                <a:spcPct val="90000"/>
              </a:lnSpc>
            </a:pPr>
            <a:r>
              <a:rPr lang="en-US" altLang="en-US" sz="1800" dirty="0"/>
              <a:t>Hospitality industry, private enterprise, association market experience</a:t>
            </a:r>
          </a:p>
          <a:p>
            <a:pPr lvl="1" eaLnBrk="1" hangingPunct="1">
              <a:lnSpc>
                <a:spcPct val="90000"/>
              </a:lnSpc>
            </a:pPr>
            <a:r>
              <a:rPr lang="en-US" altLang="en-US" sz="1800" dirty="0"/>
              <a:t>“No poaching” philosophy in Irving, but Irving hotel sales people do apply</a:t>
            </a:r>
          </a:p>
          <a:p>
            <a:pPr eaLnBrk="1" hangingPunct="1">
              <a:lnSpc>
                <a:spcPct val="90000"/>
              </a:lnSpc>
            </a:pPr>
            <a:r>
              <a:rPr lang="en-US" altLang="en-US" sz="2000" dirty="0"/>
              <a:t>Performance management plan includes “at risk” incentive for ED and Sales</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altLang="en-US" sz="3200" dirty="0"/>
              <a:t>Our Departments</a:t>
            </a:r>
            <a:br>
              <a:rPr lang="en-US" altLang="en-US" sz="3200" dirty="0"/>
            </a:br>
            <a:r>
              <a:rPr lang="en-US" altLang="en-US" sz="3200" dirty="0"/>
              <a:t>21 FTE, 22 PTE – Plus </a:t>
            </a:r>
            <a:r>
              <a:rPr lang="en-US" altLang="en-US" sz="3200" i="1" dirty="0">
                <a:solidFill>
                  <a:schemeClr val="accent2"/>
                </a:solidFill>
              </a:rPr>
              <a:t>Contractors</a:t>
            </a:r>
          </a:p>
        </p:txBody>
      </p:sp>
      <p:sp>
        <p:nvSpPr>
          <p:cNvPr id="17412" name="Rectangle 3"/>
          <p:cNvSpPr>
            <a:spLocks noGrp="1" noChangeArrowheads="1"/>
          </p:cNvSpPr>
          <p:nvPr>
            <p:ph type="body" sz="half" idx="1"/>
          </p:nvPr>
        </p:nvSpPr>
        <p:spPr>
          <a:xfrm>
            <a:off x="457200" y="1524000"/>
            <a:ext cx="4262438" cy="5059362"/>
          </a:xfrm>
        </p:spPr>
        <p:txBody>
          <a:bodyPr/>
          <a:lstStyle/>
          <a:p>
            <a:pPr eaLnBrk="1" hangingPunct="1">
              <a:lnSpc>
                <a:spcPct val="80000"/>
              </a:lnSpc>
            </a:pPr>
            <a:r>
              <a:rPr lang="en-US" altLang="en-US" sz="1600" b="1" dirty="0"/>
              <a:t>Administration</a:t>
            </a:r>
          </a:p>
          <a:p>
            <a:pPr lvl="1" eaLnBrk="1" hangingPunct="1">
              <a:lnSpc>
                <a:spcPct val="80000"/>
              </a:lnSpc>
            </a:pPr>
            <a:r>
              <a:rPr lang="en-US" altLang="en-US" sz="1400" dirty="0"/>
              <a:t>Board Facilitation</a:t>
            </a:r>
          </a:p>
          <a:p>
            <a:pPr lvl="1" eaLnBrk="1" hangingPunct="1">
              <a:lnSpc>
                <a:spcPct val="80000"/>
              </a:lnSpc>
            </a:pPr>
            <a:r>
              <a:rPr lang="en-US" altLang="en-US" sz="1400" dirty="0"/>
              <a:t>ICC Contract Administrator</a:t>
            </a:r>
          </a:p>
          <a:p>
            <a:pPr lvl="1" eaLnBrk="1" hangingPunct="1">
              <a:lnSpc>
                <a:spcPct val="80000"/>
              </a:lnSpc>
            </a:pPr>
            <a:r>
              <a:rPr lang="en-US" altLang="en-US" sz="1400" dirty="0"/>
              <a:t>Accounting</a:t>
            </a:r>
          </a:p>
          <a:p>
            <a:pPr lvl="1" eaLnBrk="1" hangingPunct="1">
              <a:lnSpc>
                <a:spcPct val="80000"/>
              </a:lnSpc>
            </a:pPr>
            <a:r>
              <a:rPr lang="en-US" altLang="en-US" sz="1400" dirty="0"/>
              <a:t>Purchasing</a:t>
            </a:r>
          </a:p>
          <a:p>
            <a:pPr lvl="1" eaLnBrk="1" hangingPunct="1">
              <a:lnSpc>
                <a:spcPct val="80000"/>
              </a:lnSpc>
            </a:pPr>
            <a:r>
              <a:rPr lang="en-US" altLang="en-US" sz="1400" dirty="0"/>
              <a:t>Legislative</a:t>
            </a:r>
          </a:p>
          <a:p>
            <a:pPr lvl="1" eaLnBrk="1" hangingPunct="1">
              <a:lnSpc>
                <a:spcPct val="80000"/>
              </a:lnSpc>
            </a:pPr>
            <a:r>
              <a:rPr lang="en-US" altLang="en-US" sz="1400" dirty="0"/>
              <a:t>Human Resources</a:t>
            </a:r>
          </a:p>
          <a:p>
            <a:pPr lvl="1" eaLnBrk="1" hangingPunct="1">
              <a:lnSpc>
                <a:spcPct val="80000"/>
              </a:lnSpc>
            </a:pPr>
            <a:r>
              <a:rPr lang="en-US" altLang="en-US" sz="1400" dirty="0"/>
              <a:t>Operations</a:t>
            </a:r>
          </a:p>
          <a:p>
            <a:pPr lvl="1" eaLnBrk="1" hangingPunct="1">
              <a:lnSpc>
                <a:spcPct val="80000"/>
              </a:lnSpc>
            </a:pPr>
            <a:r>
              <a:rPr lang="en-US" altLang="en-US" sz="1400" dirty="0"/>
              <a:t>Technology</a:t>
            </a:r>
          </a:p>
          <a:p>
            <a:pPr lvl="2" eaLnBrk="1" hangingPunct="1">
              <a:lnSpc>
                <a:spcPct val="80000"/>
              </a:lnSpc>
            </a:pPr>
            <a:r>
              <a:rPr lang="en-US" altLang="en-US" sz="1200" i="1" dirty="0">
                <a:solidFill>
                  <a:schemeClr val="accent2"/>
                </a:solidFill>
              </a:rPr>
              <a:t>Tech Support</a:t>
            </a:r>
            <a:endParaRPr lang="en-US" altLang="en-US" sz="1400" dirty="0"/>
          </a:p>
          <a:p>
            <a:pPr eaLnBrk="1" hangingPunct="1">
              <a:lnSpc>
                <a:spcPct val="80000"/>
              </a:lnSpc>
            </a:pPr>
            <a:endParaRPr lang="en-US" altLang="en-US" sz="1600" b="1" i="1" dirty="0">
              <a:solidFill>
                <a:schemeClr val="hlink"/>
              </a:solidFill>
            </a:endParaRPr>
          </a:p>
          <a:p>
            <a:pPr eaLnBrk="1" hangingPunct="1">
              <a:lnSpc>
                <a:spcPct val="80000"/>
              </a:lnSpc>
            </a:pPr>
            <a:r>
              <a:rPr lang="en-US" altLang="en-US" sz="1600" b="1" i="1" dirty="0">
                <a:solidFill>
                  <a:schemeClr val="accent2"/>
                </a:solidFill>
              </a:rPr>
              <a:t>Convention Center Operator (ASM/SMG)</a:t>
            </a:r>
          </a:p>
          <a:p>
            <a:pPr lvl="1" eaLnBrk="1" hangingPunct="1">
              <a:lnSpc>
                <a:spcPct val="80000"/>
              </a:lnSpc>
            </a:pPr>
            <a:r>
              <a:rPr lang="en-US" altLang="en-US" sz="1400" i="1" dirty="0">
                <a:solidFill>
                  <a:schemeClr val="accent2"/>
                </a:solidFill>
              </a:rPr>
              <a:t>Administration/Finance/HR</a:t>
            </a:r>
          </a:p>
          <a:p>
            <a:pPr lvl="1" eaLnBrk="1" hangingPunct="1">
              <a:lnSpc>
                <a:spcPct val="80000"/>
              </a:lnSpc>
            </a:pPr>
            <a:r>
              <a:rPr lang="en-US" altLang="en-US" sz="1400" i="1" dirty="0">
                <a:solidFill>
                  <a:schemeClr val="accent2"/>
                </a:solidFill>
              </a:rPr>
              <a:t>Operations</a:t>
            </a:r>
          </a:p>
          <a:p>
            <a:pPr lvl="1" eaLnBrk="1" hangingPunct="1">
              <a:lnSpc>
                <a:spcPct val="80000"/>
              </a:lnSpc>
            </a:pPr>
            <a:r>
              <a:rPr lang="en-US" altLang="en-US" sz="1400" i="1" dirty="0">
                <a:solidFill>
                  <a:schemeClr val="accent2"/>
                </a:solidFill>
              </a:rPr>
              <a:t>Event Services</a:t>
            </a:r>
          </a:p>
          <a:p>
            <a:pPr lvl="1" eaLnBrk="1" hangingPunct="1">
              <a:lnSpc>
                <a:spcPct val="80000"/>
              </a:lnSpc>
            </a:pPr>
            <a:r>
              <a:rPr lang="en-US" altLang="en-US" sz="1400" i="1" dirty="0">
                <a:solidFill>
                  <a:schemeClr val="accent2"/>
                </a:solidFill>
              </a:rPr>
              <a:t>Food &amp; Beverage</a:t>
            </a:r>
          </a:p>
          <a:p>
            <a:pPr lvl="1" eaLnBrk="1" hangingPunct="1">
              <a:lnSpc>
                <a:spcPct val="80000"/>
              </a:lnSpc>
            </a:pPr>
            <a:r>
              <a:rPr lang="en-US" altLang="en-US" sz="1400" i="1" dirty="0">
                <a:solidFill>
                  <a:schemeClr val="accent2"/>
                </a:solidFill>
              </a:rPr>
              <a:t>Sales</a:t>
            </a:r>
            <a:endParaRPr lang="en-US" altLang="en-US" sz="1600" b="1" dirty="0">
              <a:solidFill>
                <a:schemeClr val="accent2"/>
              </a:solidFill>
            </a:endParaRPr>
          </a:p>
          <a:p>
            <a:pPr eaLnBrk="1" hangingPunct="1">
              <a:lnSpc>
                <a:spcPct val="80000"/>
              </a:lnSpc>
            </a:pPr>
            <a:r>
              <a:rPr lang="en-US" altLang="en-US" sz="1600" b="1" dirty="0"/>
              <a:t>Destination Sales &amp; Services</a:t>
            </a:r>
          </a:p>
          <a:p>
            <a:pPr lvl="1" eaLnBrk="1" hangingPunct="1">
              <a:lnSpc>
                <a:spcPct val="80000"/>
              </a:lnSpc>
            </a:pPr>
            <a:r>
              <a:rPr lang="en-US" altLang="en-US" sz="1400" dirty="0"/>
              <a:t>All sales markets</a:t>
            </a:r>
            <a:endParaRPr lang="en-US" altLang="en-US" sz="1200" i="1" dirty="0">
              <a:solidFill>
                <a:schemeClr val="accent2"/>
              </a:solidFill>
            </a:endParaRPr>
          </a:p>
          <a:p>
            <a:pPr lvl="1" eaLnBrk="1" hangingPunct="1">
              <a:lnSpc>
                <a:spcPct val="80000"/>
              </a:lnSpc>
            </a:pPr>
            <a:r>
              <a:rPr lang="en-US" altLang="en-US" sz="1400" dirty="0"/>
              <a:t>Transient packages</a:t>
            </a:r>
          </a:p>
          <a:p>
            <a:pPr lvl="1" eaLnBrk="1" hangingPunct="1">
              <a:lnSpc>
                <a:spcPct val="80000"/>
              </a:lnSpc>
            </a:pPr>
            <a:r>
              <a:rPr lang="en-US" altLang="en-US" sz="1400" dirty="0"/>
              <a:t>Customer services</a:t>
            </a:r>
          </a:p>
          <a:p>
            <a:pPr lvl="2" eaLnBrk="1" hangingPunct="1">
              <a:lnSpc>
                <a:spcPct val="80000"/>
              </a:lnSpc>
            </a:pPr>
            <a:r>
              <a:rPr lang="en-US" altLang="en-US" sz="1200" i="1" dirty="0">
                <a:solidFill>
                  <a:schemeClr val="accent2"/>
                </a:solidFill>
              </a:rPr>
              <a:t>Database Entry</a:t>
            </a:r>
            <a:endParaRPr lang="en-US" altLang="en-US" sz="1050" i="1" dirty="0">
              <a:solidFill>
                <a:schemeClr val="accent2"/>
              </a:solidFill>
            </a:endParaRPr>
          </a:p>
        </p:txBody>
      </p:sp>
      <p:sp>
        <p:nvSpPr>
          <p:cNvPr id="17413" name="Rectangle 4"/>
          <p:cNvSpPr>
            <a:spLocks noGrp="1" noChangeArrowheads="1"/>
          </p:cNvSpPr>
          <p:nvPr>
            <p:ph type="body" sz="half" idx="2"/>
          </p:nvPr>
        </p:nvSpPr>
        <p:spPr>
          <a:xfrm>
            <a:off x="4953000" y="1600200"/>
            <a:ext cx="3873500" cy="4724400"/>
          </a:xfrm>
        </p:spPr>
        <p:txBody>
          <a:bodyPr/>
          <a:lstStyle/>
          <a:p>
            <a:pPr eaLnBrk="1" hangingPunct="1">
              <a:lnSpc>
                <a:spcPct val="80000"/>
              </a:lnSpc>
            </a:pPr>
            <a:r>
              <a:rPr lang="en-US" altLang="en-US" sz="1600" b="1" dirty="0"/>
              <a:t>Marketing &amp; Communications</a:t>
            </a:r>
          </a:p>
          <a:p>
            <a:pPr lvl="1" eaLnBrk="1" hangingPunct="1">
              <a:lnSpc>
                <a:spcPct val="80000"/>
              </a:lnSpc>
            </a:pPr>
            <a:r>
              <a:rPr lang="en-US" altLang="en-US" sz="1400" dirty="0"/>
              <a:t>Websites</a:t>
            </a:r>
          </a:p>
          <a:p>
            <a:pPr lvl="1" eaLnBrk="1" hangingPunct="1">
              <a:lnSpc>
                <a:spcPct val="80000"/>
              </a:lnSpc>
            </a:pPr>
            <a:r>
              <a:rPr lang="en-US" altLang="en-US" sz="1400" dirty="0"/>
              <a:t>Advertising</a:t>
            </a:r>
          </a:p>
          <a:p>
            <a:pPr lvl="1" eaLnBrk="1" hangingPunct="1">
              <a:lnSpc>
                <a:spcPct val="80000"/>
              </a:lnSpc>
            </a:pPr>
            <a:r>
              <a:rPr lang="en-US" altLang="en-US" sz="1400" dirty="0"/>
              <a:t>Sponsorships</a:t>
            </a:r>
          </a:p>
          <a:p>
            <a:pPr lvl="1" eaLnBrk="1" hangingPunct="1">
              <a:lnSpc>
                <a:spcPct val="80000"/>
              </a:lnSpc>
            </a:pPr>
            <a:r>
              <a:rPr lang="en-US" altLang="en-US" sz="1400" dirty="0"/>
              <a:t>Branding</a:t>
            </a:r>
          </a:p>
          <a:p>
            <a:pPr lvl="1" eaLnBrk="1" hangingPunct="1">
              <a:lnSpc>
                <a:spcPct val="80000"/>
              </a:lnSpc>
            </a:pPr>
            <a:r>
              <a:rPr lang="en-US" altLang="en-US" sz="1400" dirty="0"/>
              <a:t>Promotions</a:t>
            </a:r>
          </a:p>
          <a:p>
            <a:pPr lvl="1" eaLnBrk="1" hangingPunct="1">
              <a:lnSpc>
                <a:spcPct val="80000"/>
              </a:lnSpc>
            </a:pPr>
            <a:r>
              <a:rPr lang="en-US" altLang="en-US" sz="1400" dirty="0"/>
              <a:t>Film commission services</a:t>
            </a:r>
          </a:p>
          <a:p>
            <a:pPr lvl="1" eaLnBrk="1" hangingPunct="1">
              <a:lnSpc>
                <a:spcPct val="80000"/>
              </a:lnSpc>
            </a:pPr>
            <a:r>
              <a:rPr lang="en-US" altLang="en-US" sz="1400" dirty="0"/>
              <a:t>Social media</a:t>
            </a:r>
          </a:p>
          <a:p>
            <a:pPr lvl="1" eaLnBrk="1" hangingPunct="1">
              <a:lnSpc>
                <a:spcPct val="80000"/>
              </a:lnSpc>
            </a:pPr>
            <a:r>
              <a:rPr lang="en-US" altLang="en-US" sz="1400" dirty="0"/>
              <a:t>Public relations</a:t>
            </a:r>
          </a:p>
          <a:p>
            <a:pPr lvl="1" eaLnBrk="1" hangingPunct="1">
              <a:lnSpc>
                <a:spcPct val="80000"/>
              </a:lnSpc>
            </a:pPr>
            <a:r>
              <a:rPr lang="en-US" altLang="en-US" sz="1400" dirty="0"/>
              <a:t>Media relations</a:t>
            </a:r>
          </a:p>
          <a:p>
            <a:pPr lvl="1" eaLnBrk="1" hangingPunct="1">
              <a:lnSpc>
                <a:spcPct val="80000"/>
              </a:lnSpc>
            </a:pPr>
            <a:r>
              <a:rPr lang="en-US" altLang="en-US" sz="1400" dirty="0"/>
              <a:t>Community relations</a:t>
            </a:r>
          </a:p>
          <a:p>
            <a:pPr lvl="1" eaLnBrk="1" hangingPunct="1">
              <a:lnSpc>
                <a:spcPct val="80000"/>
              </a:lnSpc>
            </a:pPr>
            <a:r>
              <a:rPr lang="en-US" altLang="en-US" sz="1400" dirty="0"/>
              <a:t>In-house collateral and invitations</a:t>
            </a:r>
          </a:p>
          <a:p>
            <a:pPr lvl="1" eaLnBrk="1" hangingPunct="1">
              <a:lnSpc>
                <a:spcPct val="80000"/>
              </a:lnSpc>
            </a:pPr>
            <a:r>
              <a:rPr lang="en-US" altLang="en-US" sz="1400" dirty="0"/>
              <a:t>Promotions</a:t>
            </a:r>
          </a:p>
          <a:p>
            <a:pPr lvl="1" eaLnBrk="1" hangingPunct="1">
              <a:lnSpc>
                <a:spcPct val="80000"/>
              </a:lnSpc>
            </a:pPr>
            <a:r>
              <a:rPr lang="en-US" altLang="en-US" sz="1400" dirty="0"/>
              <a:t>Outside agencies</a:t>
            </a:r>
          </a:p>
          <a:p>
            <a:pPr lvl="2" eaLnBrk="1" hangingPunct="1">
              <a:lnSpc>
                <a:spcPct val="80000"/>
              </a:lnSpc>
            </a:pPr>
            <a:r>
              <a:rPr lang="en-US" altLang="en-US" sz="1200" i="1" dirty="0">
                <a:solidFill>
                  <a:schemeClr val="accent2"/>
                </a:solidFill>
              </a:rPr>
              <a:t>Ad Agency</a:t>
            </a:r>
          </a:p>
          <a:p>
            <a:pPr lvl="2" eaLnBrk="1" hangingPunct="1">
              <a:lnSpc>
                <a:spcPct val="80000"/>
              </a:lnSpc>
            </a:pPr>
            <a:r>
              <a:rPr lang="en-US" altLang="en-US" sz="1200" i="1" dirty="0">
                <a:solidFill>
                  <a:schemeClr val="accent2"/>
                </a:solidFill>
              </a:rPr>
              <a:t>Website/SEM/SEO/Social</a:t>
            </a:r>
          </a:p>
          <a:p>
            <a:pPr lvl="2" eaLnBrk="1" hangingPunct="1">
              <a:lnSpc>
                <a:spcPct val="80000"/>
              </a:lnSpc>
            </a:pPr>
            <a:r>
              <a:rPr lang="en-US" altLang="en-US" sz="1200" i="1" dirty="0">
                <a:solidFill>
                  <a:schemeClr val="accent2"/>
                </a:solidFill>
              </a:rPr>
              <a:t>Research</a:t>
            </a:r>
          </a:p>
          <a:p>
            <a:pPr lvl="2" eaLnBrk="1" hangingPunct="1">
              <a:lnSpc>
                <a:spcPct val="80000"/>
              </a:lnSpc>
            </a:pPr>
            <a:r>
              <a:rPr lang="en-US" altLang="en-US" sz="1200" i="1" dirty="0">
                <a:solidFill>
                  <a:schemeClr val="accent2"/>
                </a:solidFill>
              </a:rPr>
              <a:t>PR Agency</a:t>
            </a:r>
          </a:p>
          <a:p>
            <a:pPr lvl="1" eaLnBrk="1" hangingPunct="1">
              <a:lnSpc>
                <a:spcPct val="80000"/>
              </a:lnSpc>
            </a:pPr>
            <a:endParaRPr lang="en-US" altLang="en-US" sz="1400" dirty="0"/>
          </a:p>
        </p:txBody>
      </p:sp>
      <p:sp>
        <p:nvSpPr>
          <p:cNvPr id="2" name="Slide Number Placeholder 1"/>
          <p:cNvSpPr>
            <a:spLocks noGrp="1"/>
          </p:cNvSpPr>
          <p:nvPr>
            <p:ph type="sldNum" sz="quarter" idx="12"/>
          </p:nvPr>
        </p:nvSpPr>
        <p:spPr/>
        <p:txBody>
          <a:bodyPr/>
          <a:lstStyle/>
          <a:p>
            <a:pPr>
              <a:defRPr/>
            </a:pPr>
            <a:fld id="{1DAFD7BF-B0AD-424D-B7DC-E81841793CB4}"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228600" y="152400"/>
            <a:ext cx="8229600" cy="838200"/>
          </a:xfrm>
          <a:noFill/>
        </p:spPr>
        <p:txBody>
          <a:bodyPr/>
          <a:lstStyle/>
          <a:p>
            <a:pPr eaLnBrk="1" hangingPunct="1"/>
            <a:r>
              <a:rPr lang="en-US" altLang="en-US" sz="4000"/>
              <a:t>Performance Measurement</a:t>
            </a:r>
          </a:p>
        </p:txBody>
      </p:sp>
      <p:sp>
        <p:nvSpPr>
          <p:cNvPr id="18436" name="Rectangle 3"/>
          <p:cNvSpPr>
            <a:spLocks noGrp="1" noChangeArrowheads="1"/>
          </p:cNvSpPr>
          <p:nvPr>
            <p:ph type="body" idx="1"/>
          </p:nvPr>
        </p:nvSpPr>
        <p:spPr>
          <a:xfrm>
            <a:off x="990600" y="1066800"/>
            <a:ext cx="7772400" cy="5181600"/>
          </a:xfrm>
          <a:noFill/>
        </p:spPr>
        <p:txBody>
          <a:bodyPr/>
          <a:lstStyle/>
          <a:p>
            <a:pPr eaLnBrk="1" hangingPunct="1">
              <a:lnSpc>
                <a:spcPct val="90000"/>
              </a:lnSpc>
            </a:pPr>
            <a:r>
              <a:rPr lang="en-US" altLang="en-US" sz="2400" dirty="0"/>
              <a:t>All staff</a:t>
            </a:r>
          </a:p>
          <a:p>
            <a:pPr lvl="1" eaLnBrk="1" hangingPunct="1">
              <a:lnSpc>
                <a:spcPct val="90000"/>
              </a:lnSpc>
            </a:pPr>
            <a:r>
              <a:rPr lang="en-US" altLang="en-US" sz="2000" dirty="0"/>
              <a:t>City of Irving Pay Plan establishes grade and step levels</a:t>
            </a:r>
          </a:p>
          <a:p>
            <a:pPr lvl="1" eaLnBrk="1" hangingPunct="1">
              <a:lnSpc>
                <a:spcPct val="90000"/>
              </a:lnSpc>
            </a:pPr>
            <a:r>
              <a:rPr lang="en-US" altLang="en-US" sz="2000" dirty="0"/>
              <a:t>City performance management system</a:t>
            </a:r>
          </a:p>
          <a:p>
            <a:pPr lvl="1" eaLnBrk="1" hangingPunct="1">
              <a:lnSpc>
                <a:spcPct val="90000"/>
              </a:lnSpc>
            </a:pPr>
            <a:r>
              <a:rPr lang="en-US" altLang="en-US" sz="2000" dirty="0"/>
              <a:t>ICVB Compensation Study completed 2018</a:t>
            </a:r>
          </a:p>
          <a:p>
            <a:pPr eaLnBrk="1" hangingPunct="1">
              <a:lnSpc>
                <a:spcPct val="90000"/>
              </a:lnSpc>
            </a:pPr>
            <a:r>
              <a:rPr lang="en-US" altLang="en-US" sz="2400" dirty="0"/>
              <a:t>Sales Goals</a:t>
            </a:r>
          </a:p>
          <a:p>
            <a:pPr lvl="1" eaLnBrk="1" hangingPunct="1">
              <a:lnSpc>
                <a:spcPct val="90000"/>
              </a:lnSpc>
            </a:pPr>
            <a:r>
              <a:rPr lang="en-US" altLang="en-US" sz="2000" dirty="0"/>
              <a:t>Market History</a:t>
            </a:r>
          </a:p>
          <a:p>
            <a:pPr lvl="1" eaLnBrk="1" hangingPunct="1">
              <a:lnSpc>
                <a:spcPct val="90000"/>
              </a:lnSpc>
            </a:pPr>
            <a:r>
              <a:rPr lang="en-US" altLang="en-US" sz="2000" dirty="0"/>
              <a:t>Hotel Projections</a:t>
            </a:r>
          </a:p>
          <a:p>
            <a:pPr lvl="1" eaLnBrk="1" hangingPunct="1">
              <a:lnSpc>
                <a:spcPct val="90000"/>
              </a:lnSpc>
            </a:pPr>
            <a:r>
              <a:rPr lang="en-US" altLang="en-US" sz="2000" dirty="0"/>
              <a:t>Sales Performance Incentive</a:t>
            </a:r>
          </a:p>
          <a:p>
            <a:pPr eaLnBrk="1" hangingPunct="1">
              <a:lnSpc>
                <a:spcPct val="90000"/>
              </a:lnSpc>
            </a:pPr>
            <a:r>
              <a:rPr lang="en-US" altLang="en-US" sz="2400" dirty="0"/>
              <a:t>Executive Director</a:t>
            </a:r>
          </a:p>
          <a:p>
            <a:pPr lvl="1" eaLnBrk="1" hangingPunct="1">
              <a:lnSpc>
                <a:spcPct val="90000"/>
              </a:lnSpc>
            </a:pPr>
            <a:r>
              <a:rPr lang="en-US" altLang="en-US" sz="2000" dirty="0"/>
              <a:t>Goals</a:t>
            </a:r>
          </a:p>
          <a:p>
            <a:pPr lvl="1" eaLnBrk="1" hangingPunct="1">
              <a:lnSpc>
                <a:spcPct val="90000"/>
              </a:lnSpc>
            </a:pPr>
            <a:r>
              <a:rPr lang="en-US" altLang="en-US" sz="2000" dirty="0"/>
              <a:t>Performance Evaluation Process/Executive Committee</a:t>
            </a:r>
          </a:p>
          <a:p>
            <a:pPr lvl="1" eaLnBrk="1" hangingPunct="1">
              <a:lnSpc>
                <a:spcPct val="90000"/>
              </a:lnSpc>
            </a:pPr>
            <a:r>
              <a:rPr lang="en-US" altLang="en-US" sz="2000" dirty="0"/>
              <a:t>Performance Management Incentive</a:t>
            </a:r>
          </a:p>
          <a:p>
            <a:pPr lvl="2" eaLnBrk="1" hangingPunct="1">
              <a:lnSpc>
                <a:spcPct val="90000"/>
              </a:lnSpc>
            </a:pPr>
            <a:r>
              <a:rPr lang="en-US" altLang="en-US" sz="1600" dirty="0"/>
              <a:t>Percentages/weightings reviewed and adjusted annually at the board’s discretion based on organizational priorities</a:t>
            </a:r>
          </a:p>
          <a:p>
            <a:pPr lvl="2" eaLnBrk="1" hangingPunct="1">
              <a:lnSpc>
                <a:spcPct val="90000"/>
              </a:lnSpc>
            </a:pPr>
            <a:r>
              <a:rPr lang="en-US" altLang="en-US" sz="1600" dirty="0"/>
              <a:t>No ED incentive for FY 20, 21 and 22 as part of budget cuts</a:t>
            </a:r>
          </a:p>
          <a:p>
            <a:pPr lvl="2" eaLnBrk="1" hangingPunct="1">
              <a:lnSpc>
                <a:spcPct val="90000"/>
              </a:lnSpc>
            </a:pPr>
            <a:endParaRPr lang="en-US" altLang="en-US" sz="1400" i="1" dirty="0"/>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23</a:t>
            </a:fld>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altLang="en-US"/>
              <a:t>Who Is Irving’s Customer?</a:t>
            </a:r>
          </a:p>
        </p:txBody>
      </p:sp>
      <p:sp>
        <p:nvSpPr>
          <p:cNvPr id="19460" name="Rectangle 3"/>
          <p:cNvSpPr>
            <a:spLocks noGrp="1" noChangeArrowheads="1"/>
          </p:cNvSpPr>
          <p:nvPr>
            <p:ph type="body" sz="half" idx="1"/>
          </p:nvPr>
        </p:nvSpPr>
        <p:spPr/>
        <p:txBody>
          <a:bodyPr/>
          <a:lstStyle/>
          <a:p>
            <a:pPr eaLnBrk="1" hangingPunct="1">
              <a:lnSpc>
                <a:spcPct val="90000"/>
              </a:lnSpc>
            </a:pPr>
            <a:r>
              <a:rPr lang="en-US" altLang="en-US" sz="2000" dirty="0"/>
              <a:t>Meeting planners</a:t>
            </a:r>
          </a:p>
          <a:p>
            <a:pPr eaLnBrk="1" hangingPunct="1">
              <a:lnSpc>
                <a:spcPct val="90000"/>
              </a:lnSpc>
            </a:pPr>
            <a:r>
              <a:rPr lang="en-US" altLang="en-US" sz="2000" dirty="0"/>
              <a:t>Travel managers</a:t>
            </a:r>
          </a:p>
          <a:p>
            <a:pPr eaLnBrk="1" hangingPunct="1">
              <a:lnSpc>
                <a:spcPct val="90000"/>
              </a:lnSpc>
            </a:pPr>
            <a:r>
              <a:rPr lang="en-US" altLang="en-US" sz="2000" dirty="0"/>
              <a:t>Third-Party firms</a:t>
            </a:r>
          </a:p>
          <a:p>
            <a:pPr eaLnBrk="1" hangingPunct="1">
              <a:lnSpc>
                <a:spcPct val="90000"/>
              </a:lnSpc>
            </a:pPr>
            <a:r>
              <a:rPr lang="en-US" altLang="en-US" sz="2000" dirty="0"/>
              <a:t>Procurement managers</a:t>
            </a:r>
          </a:p>
          <a:p>
            <a:pPr eaLnBrk="1" hangingPunct="1">
              <a:lnSpc>
                <a:spcPct val="90000"/>
              </a:lnSpc>
            </a:pPr>
            <a:r>
              <a:rPr lang="en-US" altLang="en-US" sz="2000" dirty="0"/>
              <a:t>Association executives</a:t>
            </a:r>
          </a:p>
          <a:p>
            <a:pPr eaLnBrk="1" hangingPunct="1">
              <a:lnSpc>
                <a:spcPct val="90000"/>
              </a:lnSpc>
            </a:pPr>
            <a:r>
              <a:rPr lang="en-US" altLang="en-US" sz="2000" dirty="0"/>
              <a:t>Sports governing bodies</a:t>
            </a:r>
          </a:p>
          <a:p>
            <a:pPr eaLnBrk="1" hangingPunct="1">
              <a:lnSpc>
                <a:spcPct val="90000"/>
              </a:lnSpc>
            </a:pPr>
            <a:r>
              <a:rPr lang="en-US" altLang="en-US" sz="2000" dirty="0"/>
              <a:t>Tour operators</a:t>
            </a:r>
          </a:p>
          <a:p>
            <a:pPr eaLnBrk="1" hangingPunct="1">
              <a:lnSpc>
                <a:spcPct val="90000"/>
              </a:lnSpc>
            </a:pPr>
            <a:r>
              <a:rPr lang="en-US" altLang="en-US" sz="2000" dirty="0"/>
              <a:t>Reunion planners</a:t>
            </a:r>
          </a:p>
          <a:p>
            <a:pPr eaLnBrk="1" hangingPunct="1">
              <a:lnSpc>
                <a:spcPct val="90000"/>
              </a:lnSpc>
            </a:pPr>
            <a:r>
              <a:rPr lang="en-US" altLang="en-US" sz="2000" dirty="0"/>
              <a:t>Administrative professionals</a:t>
            </a:r>
          </a:p>
          <a:p>
            <a:pPr eaLnBrk="1" hangingPunct="1">
              <a:lnSpc>
                <a:spcPct val="90000"/>
              </a:lnSpc>
            </a:pPr>
            <a:r>
              <a:rPr lang="en-US" altLang="en-US" sz="2000" dirty="0"/>
              <a:t>Volunteers</a:t>
            </a:r>
          </a:p>
          <a:p>
            <a:pPr eaLnBrk="1" hangingPunct="1">
              <a:lnSpc>
                <a:spcPct val="90000"/>
              </a:lnSpc>
            </a:pPr>
            <a:r>
              <a:rPr lang="en-US" altLang="en-US" sz="2000" dirty="0"/>
              <a:t>Wedding planners</a:t>
            </a:r>
          </a:p>
          <a:p>
            <a:pPr eaLnBrk="1" hangingPunct="1">
              <a:lnSpc>
                <a:spcPct val="90000"/>
              </a:lnSpc>
            </a:pPr>
            <a:endParaRPr lang="en-US" altLang="en-US" sz="2000" dirty="0"/>
          </a:p>
        </p:txBody>
      </p:sp>
      <p:sp>
        <p:nvSpPr>
          <p:cNvPr id="19461" name="Rectangle 4"/>
          <p:cNvSpPr>
            <a:spLocks noGrp="1" noChangeArrowheads="1"/>
          </p:cNvSpPr>
          <p:nvPr>
            <p:ph type="body" sz="half" idx="2"/>
          </p:nvPr>
        </p:nvSpPr>
        <p:spPr/>
        <p:txBody>
          <a:bodyPr/>
          <a:lstStyle/>
          <a:p>
            <a:pPr eaLnBrk="1" hangingPunct="1">
              <a:lnSpc>
                <a:spcPct val="90000"/>
              </a:lnSpc>
            </a:pPr>
            <a:r>
              <a:rPr lang="en-US" altLang="en-US" sz="2000" dirty="0"/>
              <a:t>Corporations</a:t>
            </a:r>
          </a:p>
          <a:p>
            <a:pPr eaLnBrk="1" hangingPunct="1">
              <a:lnSpc>
                <a:spcPct val="90000"/>
              </a:lnSpc>
            </a:pPr>
            <a:r>
              <a:rPr lang="en-US" altLang="en-US" sz="2000" dirty="0"/>
              <a:t>Associations – trade, professional, cause</a:t>
            </a:r>
          </a:p>
          <a:p>
            <a:pPr lvl="1" eaLnBrk="1" hangingPunct="1">
              <a:lnSpc>
                <a:spcPct val="90000"/>
              </a:lnSpc>
            </a:pPr>
            <a:r>
              <a:rPr lang="en-US" altLang="en-US" sz="1800" dirty="0"/>
              <a:t>Includes association management firms, as well as individual associations</a:t>
            </a:r>
          </a:p>
          <a:p>
            <a:pPr eaLnBrk="1" hangingPunct="1">
              <a:lnSpc>
                <a:spcPct val="90000"/>
              </a:lnSpc>
            </a:pPr>
            <a:r>
              <a:rPr lang="en-US" altLang="en-US" sz="2000" dirty="0"/>
              <a:t>Sports – amateur and professional, spectator and participatory</a:t>
            </a:r>
          </a:p>
          <a:p>
            <a:pPr eaLnBrk="1" hangingPunct="1">
              <a:lnSpc>
                <a:spcPct val="90000"/>
              </a:lnSpc>
            </a:pPr>
            <a:r>
              <a:rPr lang="en-US" altLang="en-US" sz="2000" dirty="0"/>
              <a:t>“SMERFE” – Social, Military, Educational, Religious, Fraternal, Ethnic</a:t>
            </a:r>
          </a:p>
          <a:p>
            <a:pPr eaLnBrk="1" hangingPunct="1">
              <a:lnSpc>
                <a:spcPct val="90000"/>
              </a:lnSpc>
            </a:pPr>
            <a:r>
              <a:rPr lang="en-US" altLang="en-US" sz="2000" dirty="0"/>
              <a:t>Tradeshow – Consumer, Industry, other independent shows</a:t>
            </a:r>
          </a:p>
          <a:p>
            <a:pPr eaLnBrk="1" hangingPunct="1">
              <a:lnSpc>
                <a:spcPct val="90000"/>
              </a:lnSpc>
            </a:pPr>
            <a:endParaRPr lang="en-US" altLang="en-US" sz="2000" dirty="0"/>
          </a:p>
          <a:p>
            <a:pPr eaLnBrk="1" hangingPunct="1">
              <a:lnSpc>
                <a:spcPct val="90000"/>
              </a:lnSpc>
            </a:pPr>
            <a:endParaRPr lang="en-US" altLang="en-US" sz="2000" dirty="0"/>
          </a:p>
        </p:txBody>
      </p:sp>
      <p:sp>
        <p:nvSpPr>
          <p:cNvPr id="2" name="Slide Number Placeholder 1"/>
          <p:cNvSpPr>
            <a:spLocks noGrp="1"/>
          </p:cNvSpPr>
          <p:nvPr>
            <p:ph type="sldNum" sz="quarter" idx="12"/>
          </p:nvPr>
        </p:nvSpPr>
        <p:spPr/>
        <p:txBody>
          <a:bodyPr/>
          <a:lstStyle/>
          <a:p>
            <a:pPr>
              <a:defRPr/>
            </a:pPr>
            <a:fld id="{1DAFD7BF-B0AD-424D-B7DC-E81841793CB4}" type="slidenum">
              <a:rPr lang="en-US" smtClean="0"/>
              <a:pPr>
                <a:defRPr/>
              </a:pPr>
              <a:t>24</a:t>
            </a:fld>
            <a:endParaRPr lang="en-US"/>
          </a:p>
        </p:txBody>
      </p:sp>
      <p:sp>
        <p:nvSpPr>
          <p:cNvPr id="3" name="TextBox 2">
            <a:extLst>
              <a:ext uri="{FF2B5EF4-FFF2-40B4-BE49-F238E27FC236}">
                <a16:creationId xmlns:a16="http://schemas.microsoft.com/office/drawing/2014/main" id="{BF3EF28A-36DF-40F0-8C8A-C012E844545D}"/>
              </a:ext>
            </a:extLst>
          </p:cNvPr>
          <p:cNvSpPr txBox="1"/>
          <p:nvPr/>
        </p:nvSpPr>
        <p:spPr>
          <a:xfrm>
            <a:off x="304800" y="5847140"/>
            <a:ext cx="8534400" cy="338554"/>
          </a:xfrm>
          <a:prstGeom prst="rect">
            <a:avLst/>
          </a:prstGeom>
          <a:noFill/>
          <a:ln>
            <a:solidFill>
              <a:schemeClr val="tx1"/>
            </a:solidFill>
          </a:ln>
        </p:spPr>
        <p:txBody>
          <a:bodyPr wrap="square" rtlCol="0">
            <a:spAutoFit/>
          </a:bodyPr>
          <a:lstStyle/>
          <a:p>
            <a:r>
              <a:rPr lang="en-US" sz="1600" i="1" dirty="0">
                <a:solidFill>
                  <a:srgbClr val="FF0000"/>
                </a:solidFill>
                <a:latin typeface="Calibri" panose="020F0502020204030204" pitchFamily="34" charset="0"/>
                <a:cs typeface="Calibri" panose="020F0502020204030204" pitchFamily="34" charset="0"/>
              </a:rPr>
              <a:t>Irving is a </a:t>
            </a:r>
            <a:r>
              <a:rPr lang="en-US" sz="1600" i="1" u="sng" dirty="0">
                <a:solidFill>
                  <a:srgbClr val="FF0000"/>
                </a:solidFill>
                <a:latin typeface="Calibri" panose="020F0502020204030204" pitchFamily="34" charset="0"/>
                <a:cs typeface="Calibri" panose="020F0502020204030204" pitchFamily="34" charset="0"/>
              </a:rPr>
              <a:t>very</a:t>
            </a:r>
            <a:r>
              <a:rPr lang="en-US" sz="1600" i="1" dirty="0">
                <a:solidFill>
                  <a:srgbClr val="FF0000"/>
                </a:solidFill>
                <a:latin typeface="Calibri" panose="020F0502020204030204" pitchFamily="34" charset="0"/>
                <a:cs typeface="Calibri" panose="020F0502020204030204" pitchFamily="34" charset="0"/>
              </a:rPr>
              <a:t> short-term market -  many meetings and events are booked “in the year for the year.”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4000"/>
              <a:t>How &amp; What We Sell</a:t>
            </a:r>
          </a:p>
        </p:txBody>
      </p:sp>
      <p:sp>
        <p:nvSpPr>
          <p:cNvPr id="20484" name="Rectangle 3"/>
          <p:cNvSpPr>
            <a:spLocks noGrp="1" noChangeArrowheads="1"/>
          </p:cNvSpPr>
          <p:nvPr>
            <p:ph type="body" sz="half" idx="1"/>
          </p:nvPr>
        </p:nvSpPr>
        <p:spPr/>
        <p:txBody>
          <a:bodyPr/>
          <a:lstStyle/>
          <a:p>
            <a:pPr eaLnBrk="1" hangingPunct="1">
              <a:lnSpc>
                <a:spcPct val="80000"/>
              </a:lnSpc>
            </a:pPr>
            <a:r>
              <a:rPr lang="en-US" altLang="en-US" sz="2000"/>
              <a:t>DIRECT SALES</a:t>
            </a:r>
          </a:p>
          <a:p>
            <a:pPr lvl="1" eaLnBrk="1" hangingPunct="1">
              <a:lnSpc>
                <a:spcPct val="80000"/>
              </a:lnSpc>
            </a:pPr>
            <a:r>
              <a:rPr lang="en-US" altLang="en-US" sz="1800"/>
              <a:t>Trade shows</a:t>
            </a:r>
          </a:p>
          <a:p>
            <a:pPr lvl="1" eaLnBrk="1" hangingPunct="1">
              <a:lnSpc>
                <a:spcPct val="80000"/>
              </a:lnSpc>
            </a:pPr>
            <a:r>
              <a:rPr lang="en-US" altLang="en-US" sz="1800"/>
              <a:t>Sales calls</a:t>
            </a:r>
          </a:p>
          <a:p>
            <a:pPr lvl="1" eaLnBrk="1" hangingPunct="1">
              <a:lnSpc>
                <a:spcPct val="80000"/>
              </a:lnSpc>
            </a:pPr>
            <a:r>
              <a:rPr lang="en-US" altLang="en-US" sz="1800"/>
              <a:t>Target market blitzes – Austin, DC, Chicago primary markets</a:t>
            </a:r>
          </a:p>
          <a:p>
            <a:pPr lvl="1" eaLnBrk="1" hangingPunct="1">
              <a:lnSpc>
                <a:spcPct val="80000"/>
              </a:lnSpc>
            </a:pPr>
            <a:r>
              <a:rPr lang="en-US" altLang="en-US" sz="1800"/>
              <a:t>Active industry involvement</a:t>
            </a:r>
          </a:p>
          <a:p>
            <a:pPr eaLnBrk="1" hangingPunct="1">
              <a:lnSpc>
                <a:spcPct val="80000"/>
              </a:lnSpc>
            </a:pPr>
            <a:r>
              <a:rPr lang="en-US" altLang="en-US" sz="2000"/>
              <a:t>MARKETING &amp; COMMUNICATIONS</a:t>
            </a:r>
          </a:p>
          <a:p>
            <a:pPr lvl="1" eaLnBrk="1" hangingPunct="1">
              <a:lnSpc>
                <a:spcPct val="80000"/>
              </a:lnSpc>
            </a:pPr>
            <a:r>
              <a:rPr lang="en-US" altLang="en-US" sz="1800"/>
              <a:t>Advertising</a:t>
            </a:r>
          </a:p>
          <a:p>
            <a:pPr lvl="1" eaLnBrk="1" hangingPunct="1">
              <a:lnSpc>
                <a:spcPct val="80000"/>
              </a:lnSpc>
            </a:pPr>
            <a:r>
              <a:rPr lang="en-US" altLang="en-US" sz="1800"/>
              <a:t>Online initiatives</a:t>
            </a:r>
          </a:p>
          <a:p>
            <a:pPr lvl="1" eaLnBrk="1" hangingPunct="1">
              <a:lnSpc>
                <a:spcPct val="80000"/>
              </a:lnSpc>
            </a:pPr>
            <a:r>
              <a:rPr lang="en-US" altLang="en-US" sz="1800"/>
              <a:t>Collateral</a:t>
            </a:r>
          </a:p>
          <a:p>
            <a:pPr lvl="1" eaLnBrk="1" hangingPunct="1">
              <a:lnSpc>
                <a:spcPct val="80000"/>
              </a:lnSpc>
            </a:pPr>
            <a:r>
              <a:rPr lang="en-US" altLang="en-US" sz="1800"/>
              <a:t>Promotions</a:t>
            </a:r>
          </a:p>
          <a:p>
            <a:pPr lvl="1" eaLnBrk="1" hangingPunct="1">
              <a:lnSpc>
                <a:spcPct val="80000"/>
              </a:lnSpc>
            </a:pPr>
            <a:r>
              <a:rPr lang="en-US" altLang="en-US" sz="1800"/>
              <a:t>Public Relations – Internal and external audiences</a:t>
            </a:r>
          </a:p>
          <a:p>
            <a:pPr lvl="1" eaLnBrk="1" hangingPunct="1">
              <a:lnSpc>
                <a:spcPct val="80000"/>
              </a:lnSpc>
            </a:pPr>
            <a:r>
              <a:rPr lang="en-US" altLang="en-US" sz="1800"/>
              <a:t>Sponsorships</a:t>
            </a:r>
          </a:p>
          <a:p>
            <a:pPr eaLnBrk="1" hangingPunct="1">
              <a:lnSpc>
                <a:spcPct val="80000"/>
              </a:lnSpc>
            </a:pPr>
            <a:endParaRPr lang="en-US" altLang="en-US" sz="2000"/>
          </a:p>
        </p:txBody>
      </p:sp>
      <p:sp>
        <p:nvSpPr>
          <p:cNvPr id="20485" name="Rectangle 4"/>
          <p:cNvSpPr>
            <a:spLocks noGrp="1" noChangeArrowheads="1"/>
          </p:cNvSpPr>
          <p:nvPr>
            <p:ph type="body" sz="half" idx="2"/>
          </p:nvPr>
        </p:nvSpPr>
        <p:spPr/>
        <p:txBody>
          <a:bodyPr/>
          <a:lstStyle/>
          <a:p>
            <a:pPr eaLnBrk="1" hangingPunct="1">
              <a:lnSpc>
                <a:spcPct val="80000"/>
              </a:lnSpc>
            </a:pPr>
            <a:r>
              <a:rPr lang="en-US" altLang="en-US" sz="2000"/>
              <a:t>Meetings</a:t>
            </a:r>
          </a:p>
          <a:p>
            <a:pPr eaLnBrk="1" hangingPunct="1">
              <a:lnSpc>
                <a:spcPct val="80000"/>
              </a:lnSpc>
            </a:pPr>
            <a:r>
              <a:rPr lang="en-US" altLang="en-US" sz="2000"/>
              <a:t>Conventions</a:t>
            </a:r>
          </a:p>
          <a:p>
            <a:pPr eaLnBrk="1" hangingPunct="1">
              <a:lnSpc>
                <a:spcPct val="80000"/>
              </a:lnSpc>
            </a:pPr>
            <a:r>
              <a:rPr lang="en-US" altLang="en-US" sz="2000"/>
              <a:t>Trade Shows</a:t>
            </a:r>
          </a:p>
          <a:p>
            <a:pPr eaLnBrk="1" hangingPunct="1">
              <a:lnSpc>
                <a:spcPct val="80000"/>
              </a:lnSpc>
            </a:pPr>
            <a:r>
              <a:rPr lang="en-US" altLang="en-US" sz="2000"/>
              <a:t>Consumer Shows</a:t>
            </a:r>
          </a:p>
          <a:p>
            <a:pPr eaLnBrk="1" hangingPunct="1">
              <a:lnSpc>
                <a:spcPct val="80000"/>
              </a:lnSpc>
            </a:pPr>
            <a:r>
              <a:rPr lang="en-US" altLang="en-US" sz="2000"/>
              <a:t>Sporting Events</a:t>
            </a:r>
          </a:p>
          <a:p>
            <a:pPr eaLnBrk="1" hangingPunct="1">
              <a:lnSpc>
                <a:spcPct val="80000"/>
              </a:lnSpc>
            </a:pPr>
            <a:r>
              <a:rPr lang="en-US" altLang="en-US" sz="2000"/>
              <a:t>Training programs</a:t>
            </a:r>
          </a:p>
          <a:p>
            <a:pPr eaLnBrk="1" hangingPunct="1">
              <a:lnSpc>
                <a:spcPct val="80000"/>
              </a:lnSpc>
            </a:pPr>
            <a:r>
              <a:rPr lang="en-US" altLang="en-US" sz="2000"/>
              <a:t>Product rollouts</a:t>
            </a:r>
          </a:p>
          <a:p>
            <a:pPr eaLnBrk="1" hangingPunct="1">
              <a:lnSpc>
                <a:spcPct val="80000"/>
              </a:lnSpc>
            </a:pPr>
            <a:r>
              <a:rPr lang="en-US" altLang="en-US" sz="2000"/>
              <a:t>Airline crew rooms</a:t>
            </a:r>
          </a:p>
          <a:p>
            <a:pPr eaLnBrk="1" hangingPunct="1">
              <a:lnSpc>
                <a:spcPct val="80000"/>
              </a:lnSpc>
            </a:pPr>
            <a:r>
              <a:rPr lang="en-US" altLang="en-US" sz="2000"/>
              <a:t>Reunions</a:t>
            </a:r>
          </a:p>
          <a:p>
            <a:pPr eaLnBrk="1" hangingPunct="1">
              <a:lnSpc>
                <a:spcPct val="80000"/>
              </a:lnSpc>
            </a:pPr>
            <a:r>
              <a:rPr lang="en-US" altLang="en-US" sz="2000"/>
              <a:t>Social occasions</a:t>
            </a:r>
          </a:p>
          <a:p>
            <a:pPr eaLnBrk="1" hangingPunct="1">
              <a:lnSpc>
                <a:spcPct val="80000"/>
              </a:lnSpc>
            </a:pPr>
            <a:r>
              <a:rPr lang="en-US" altLang="en-US" sz="2000"/>
              <a:t>Photo &amp; film locations</a:t>
            </a:r>
          </a:p>
          <a:p>
            <a:pPr eaLnBrk="1" hangingPunct="1">
              <a:lnSpc>
                <a:spcPct val="80000"/>
              </a:lnSpc>
            </a:pPr>
            <a:r>
              <a:rPr lang="en-US" altLang="en-US" sz="2000"/>
              <a:t>Stories about Irving</a:t>
            </a:r>
          </a:p>
          <a:p>
            <a:pPr eaLnBrk="1" hangingPunct="1">
              <a:lnSpc>
                <a:spcPct val="80000"/>
              </a:lnSpc>
            </a:pPr>
            <a:r>
              <a:rPr lang="en-US" altLang="en-US" sz="2000"/>
              <a:t>Stories about Texas and DFW that can include Irving</a:t>
            </a:r>
          </a:p>
        </p:txBody>
      </p:sp>
      <p:sp>
        <p:nvSpPr>
          <p:cNvPr id="2" name="Slide Number Placeholder 1"/>
          <p:cNvSpPr>
            <a:spLocks noGrp="1"/>
          </p:cNvSpPr>
          <p:nvPr>
            <p:ph type="sldNum" sz="quarter" idx="12"/>
          </p:nvPr>
        </p:nvSpPr>
        <p:spPr/>
        <p:txBody>
          <a:bodyPr/>
          <a:lstStyle/>
          <a:p>
            <a:pPr>
              <a:defRPr/>
            </a:pPr>
            <a:fld id="{1DAFD7BF-B0AD-424D-B7DC-E81841793CB4}"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26"/>
          <p:cNvSpPr>
            <a:spLocks noGrp="1" noChangeArrowheads="1"/>
          </p:cNvSpPr>
          <p:nvPr>
            <p:ph type="title" idx="4294967295"/>
          </p:nvPr>
        </p:nvSpPr>
        <p:spPr/>
        <p:txBody>
          <a:bodyPr anchor="b"/>
          <a:lstStyle/>
          <a:p>
            <a:r>
              <a:rPr lang="en-US" sz="4000" dirty="0"/>
              <a:t>Key Priorities for the ICVB</a:t>
            </a:r>
          </a:p>
        </p:txBody>
      </p:sp>
      <p:sp>
        <p:nvSpPr>
          <p:cNvPr id="167939" name="Rectangle 1028"/>
          <p:cNvSpPr>
            <a:spLocks noGrp="1" noChangeArrowheads="1"/>
          </p:cNvSpPr>
          <p:nvPr>
            <p:ph type="body" idx="4294967295"/>
          </p:nvPr>
        </p:nvSpPr>
        <p:spPr>
          <a:xfrm>
            <a:off x="685800" y="1600200"/>
            <a:ext cx="7391400" cy="4572000"/>
          </a:xfrm>
        </p:spPr>
        <p:txBody>
          <a:bodyPr/>
          <a:lstStyle/>
          <a:p>
            <a:pPr algn="just">
              <a:lnSpc>
                <a:spcPct val="105000"/>
              </a:lnSpc>
              <a:spcBef>
                <a:spcPct val="40000"/>
              </a:spcBef>
            </a:pPr>
            <a:r>
              <a:rPr lang="en-US" sz="2500" dirty="0">
                <a:ea typeface="Arial Unicode MS" pitchFamily="34" charset="-128"/>
                <a:cs typeface="Arial Unicode MS" pitchFamily="34" charset="-128"/>
              </a:rPr>
              <a:t>Solicit meetings and groups to convene in Irving </a:t>
            </a:r>
          </a:p>
          <a:p>
            <a:pPr algn="just">
              <a:lnSpc>
                <a:spcPct val="105000"/>
              </a:lnSpc>
              <a:spcBef>
                <a:spcPct val="40000"/>
              </a:spcBef>
            </a:pPr>
            <a:r>
              <a:rPr lang="en-US" sz="2500" dirty="0"/>
              <a:t>Build optimal awareness of Irving among travelers, decision-makers and influencers</a:t>
            </a:r>
          </a:p>
          <a:p>
            <a:pPr algn="just">
              <a:lnSpc>
                <a:spcPct val="105000"/>
              </a:lnSpc>
              <a:spcBef>
                <a:spcPct val="40000"/>
              </a:spcBef>
            </a:pPr>
            <a:r>
              <a:rPr lang="en-US" sz="2500" dirty="0">
                <a:ea typeface="Arial Unicode MS" pitchFamily="34" charset="-128"/>
                <a:cs typeface="Arial Unicode MS" pitchFamily="34" charset="-128"/>
              </a:rPr>
              <a:t>Influence appropriate product development </a:t>
            </a:r>
          </a:p>
          <a:p>
            <a:pPr algn="just">
              <a:lnSpc>
                <a:spcPct val="105000"/>
              </a:lnSpc>
              <a:spcBef>
                <a:spcPct val="40000"/>
              </a:spcBef>
            </a:pPr>
            <a:r>
              <a:rPr lang="en-US" sz="2500" dirty="0">
                <a:ea typeface="Arial Unicode MS" pitchFamily="34" charset="-128"/>
                <a:cs typeface="Arial Unicode MS" pitchFamily="34" charset="-128"/>
              </a:rPr>
              <a:t>Provide leadership that unites the hospitality industry with the community</a:t>
            </a:r>
          </a:p>
          <a:p>
            <a:pPr algn="just">
              <a:lnSpc>
                <a:spcPct val="105000"/>
              </a:lnSpc>
              <a:spcBef>
                <a:spcPct val="40000"/>
              </a:spcBef>
            </a:pPr>
            <a:r>
              <a:rPr lang="en-US" sz="2500" dirty="0">
                <a:ea typeface="Arial Unicode MS" pitchFamily="34" charset="-128"/>
                <a:cs typeface="Arial Unicode MS" pitchFamily="34" charset="-128"/>
              </a:rPr>
              <a:t>Secure resources that will allow the ICVB to achieve its mission, objectives and goals </a:t>
            </a:r>
          </a:p>
        </p:txBody>
      </p:sp>
      <p:sp>
        <p:nvSpPr>
          <p:cNvPr id="2" name="Slide Number Placeholder 1"/>
          <p:cNvSpPr>
            <a:spLocks noGrp="1"/>
          </p:cNvSpPr>
          <p:nvPr>
            <p:ph type="sldNum" sz="quarter" idx="12"/>
          </p:nvPr>
        </p:nvSpPr>
        <p:spPr/>
        <p:txBody>
          <a:bodyPr/>
          <a:lstStyle/>
          <a:p>
            <a:pPr>
              <a:defRPr/>
            </a:pPr>
            <a:fld id="{850ADE60-F923-49F2-AECD-E9D8DD2E0EE0}" type="slidenum">
              <a:rPr lang="en-US" smtClean="0"/>
              <a:pPr>
                <a:defRPr/>
              </a:pPr>
              <a:t>26</a:t>
            </a:fld>
            <a:endParaRPr lang="en-US"/>
          </a:p>
        </p:txBody>
      </p:sp>
    </p:spTree>
    <p:extLst>
      <p:ext uri="{BB962C8B-B14F-4D97-AF65-F5344CB8AC3E}">
        <p14:creationId xmlns:p14="http://schemas.microsoft.com/office/powerpoint/2010/main" val="1452168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9DF4-4DE1-4309-959E-F13857F2C764}"/>
              </a:ext>
            </a:extLst>
          </p:cNvPr>
          <p:cNvSpPr>
            <a:spLocks noGrp="1"/>
          </p:cNvSpPr>
          <p:nvPr>
            <p:ph type="title"/>
          </p:nvPr>
        </p:nvSpPr>
        <p:spPr/>
        <p:txBody>
          <a:bodyPr/>
          <a:lstStyle/>
          <a:p>
            <a:r>
              <a:rPr lang="en-US" sz="3800" dirty="0"/>
              <a:t>General &amp; Reserve Funds Overview</a:t>
            </a:r>
          </a:p>
        </p:txBody>
      </p:sp>
      <p:sp>
        <p:nvSpPr>
          <p:cNvPr id="3" name="Content Placeholder 2">
            <a:extLst>
              <a:ext uri="{FF2B5EF4-FFF2-40B4-BE49-F238E27FC236}">
                <a16:creationId xmlns:a16="http://schemas.microsoft.com/office/drawing/2014/main" id="{E57A91CA-BC76-476E-96F0-BDE359A603A8}"/>
              </a:ext>
            </a:extLst>
          </p:cNvPr>
          <p:cNvSpPr>
            <a:spLocks noGrp="1"/>
          </p:cNvSpPr>
          <p:nvPr>
            <p:ph idx="1"/>
          </p:nvPr>
        </p:nvSpPr>
        <p:spPr>
          <a:xfrm>
            <a:off x="450542" y="1295400"/>
            <a:ext cx="8229600" cy="4632665"/>
          </a:xfrm>
        </p:spPr>
        <p:txBody>
          <a:bodyPr/>
          <a:lstStyle/>
          <a:p>
            <a:r>
              <a:rPr lang="en-US" sz="1800" dirty="0"/>
              <a:t>ICVB Funding </a:t>
            </a:r>
            <a:r>
              <a:rPr lang="en-US" sz="1800" u="sng" dirty="0">
                <a:highlight>
                  <a:srgbClr val="FFFF00"/>
                </a:highlight>
              </a:rPr>
              <a:t>ORDINARILY</a:t>
            </a:r>
            <a:r>
              <a:rPr lang="en-US" sz="1800" dirty="0"/>
              <a:t> comes </a:t>
            </a:r>
            <a:r>
              <a:rPr lang="en-US" sz="1800" u="sng" dirty="0"/>
              <a:t>singularly</a:t>
            </a:r>
            <a:r>
              <a:rPr lang="en-US" sz="1800" dirty="0"/>
              <a:t> from a portion of the City’s HOT</a:t>
            </a:r>
          </a:p>
          <a:p>
            <a:pPr lvl="1"/>
            <a:r>
              <a:rPr lang="en-US" sz="1600" dirty="0"/>
              <a:t>ICC revenues cover a PORTION of the operating costs</a:t>
            </a:r>
          </a:p>
          <a:p>
            <a:pPr lvl="1"/>
            <a:r>
              <a:rPr lang="en-US" sz="1600" dirty="0"/>
              <a:t>ICVB HOT revenues provide the subsidy and the capital</a:t>
            </a:r>
          </a:p>
          <a:p>
            <a:pPr lvl="1"/>
            <a:r>
              <a:rPr lang="en-US" sz="1600" dirty="0"/>
              <a:t>COI General Funds cover the “mortgage”</a:t>
            </a:r>
          </a:p>
          <a:p>
            <a:r>
              <a:rPr lang="en-US" sz="1800" dirty="0"/>
              <a:t>ICVB General Fund – Daily Operations</a:t>
            </a:r>
          </a:p>
          <a:p>
            <a:pPr lvl="1"/>
            <a:r>
              <a:rPr lang="en-US" sz="1600" dirty="0"/>
              <a:t>Goal is a fund balance of $2 million</a:t>
            </a:r>
          </a:p>
          <a:p>
            <a:r>
              <a:rPr lang="en-US" sz="1800" dirty="0"/>
              <a:t>ICVB Reserve Fund – Primarily Catastrophic Reserve</a:t>
            </a:r>
          </a:p>
          <a:p>
            <a:pPr lvl="1"/>
            <a:r>
              <a:rPr lang="en-US" sz="1600" dirty="0"/>
              <a:t>Goal is minimum 50% operating revenues - $5 million</a:t>
            </a:r>
          </a:p>
          <a:p>
            <a:pPr lvl="1"/>
            <a:r>
              <a:rPr lang="en-US" sz="1600" dirty="0"/>
              <a:t>Prior fund balance wiped out in 2010 by COI to cover debt service shortfall</a:t>
            </a:r>
          </a:p>
          <a:p>
            <a:pPr lvl="1"/>
            <a:r>
              <a:rPr lang="en-US" sz="1600" dirty="0"/>
              <a:t>Fund balance wiped out in 2020 to cover operations</a:t>
            </a:r>
          </a:p>
          <a:p>
            <a:r>
              <a:rPr lang="en-US" sz="1800" dirty="0"/>
              <a:t>Computer Replacement Fund</a:t>
            </a:r>
          </a:p>
          <a:p>
            <a:pPr lvl="1"/>
            <a:r>
              <a:rPr lang="en-US" sz="1600" dirty="0"/>
              <a:t>Fund balance wiped out in 2020 to cover operations</a:t>
            </a:r>
          </a:p>
          <a:p>
            <a:pPr lvl="1"/>
            <a:r>
              <a:rPr lang="en-US" sz="1600" dirty="0"/>
              <a:t>Goal is $300K minimum</a:t>
            </a:r>
          </a:p>
          <a:p>
            <a:r>
              <a:rPr lang="en-US" sz="1800" dirty="0"/>
              <a:t>Convention Center Reserve/Capital Projects Fund</a:t>
            </a:r>
          </a:p>
          <a:p>
            <a:pPr lvl="1"/>
            <a:r>
              <a:rPr lang="en-US" sz="1600" dirty="0"/>
              <a:t>Goal is $3 million minimum</a:t>
            </a:r>
          </a:p>
          <a:p>
            <a:pPr lvl="1"/>
            <a:r>
              <a:rPr lang="en-US" sz="1600" dirty="0"/>
              <a:t>Wiped out in 2020 to cover operations</a:t>
            </a:r>
          </a:p>
          <a:p>
            <a:pPr lvl="1"/>
            <a:r>
              <a:rPr lang="en-US" sz="1600" dirty="0"/>
              <a:t>Limited availability through new ASM contract</a:t>
            </a:r>
          </a:p>
        </p:txBody>
      </p:sp>
      <p:sp>
        <p:nvSpPr>
          <p:cNvPr id="4" name="Slide Number Placeholder 3">
            <a:extLst>
              <a:ext uri="{FF2B5EF4-FFF2-40B4-BE49-F238E27FC236}">
                <a16:creationId xmlns:a16="http://schemas.microsoft.com/office/drawing/2014/main" id="{BD116A6D-D065-4749-830F-56C162739159}"/>
              </a:ext>
            </a:extLst>
          </p:cNvPr>
          <p:cNvSpPr>
            <a:spLocks noGrp="1"/>
          </p:cNvSpPr>
          <p:nvPr>
            <p:ph type="sldNum" sz="quarter" idx="12"/>
          </p:nvPr>
        </p:nvSpPr>
        <p:spPr/>
        <p:txBody>
          <a:bodyPr/>
          <a:lstStyle/>
          <a:p>
            <a:pPr>
              <a:defRPr/>
            </a:pPr>
            <a:fld id="{0B61DAB4-5AC7-4F87-A718-89CF2A33D877}" type="slidenum">
              <a:rPr lang="en-US" smtClean="0"/>
              <a:pPr>
                <a:defRPr/>
              </a:pPr>
              <a:t>27</a:t>
            </a:fld>
            <a:endParaRPr lang="en-US" dirty="0"/>
          </a:p>
        </p:txBody>
      </p:sp>
    </p:spTree>
    <p:extLst>
      <p:ext uri="{BB962C8B-B14F-4D97-AF65-F5344CB8AC3E}">
        <p14:creationId xmlns:p14="http://schemas.microsoft.com/office/powerpoint/2010/main" val="500987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0F562-84E1-416D-80F5-8581E28620BF}"/>
              </a:ext>
            </a:extLst>
          </p:cNvPr>
          <p:cNvSpPr>
            <a:spLocks noGrp="1"/>
          </p:cNvSpPr>
          <p:nvPr>
            <p:ph type="title"/>
          </p:nvPr>
        </p:nvSpPr>
        <p:spPr/>
        <p:txBody>
          <a:bodyPr/>
          <a:lstStyle/>
          <a:p>
            <a:r>
              <a:rPr lang="en-US" dirty="0"/>
              <a:t>How We Got Through/Are Getting Through COVID</a:t>
            </a:r>
          </a:p>
        </p:txBody>
      </p:sp>
      <p:sp>
        <p:nvSpPr>
          <p:cNvPr id="3" name="Content Placeholder 2">
            <a:extLst>
              <a:ext uri="{FF2B5EF4-FFF2-40B4-BE49-F238E27FC236}">
                <a16:creationId xmlns:a16="http://schemas.microsoft.com/office/drawing/2014/main" id="{BEB766F8-5B69-49A1-88EC-ABB7610BD6CB}"/>
              </a:ext>
            </a:extLst>
          </p:cNvPr>
          <p:cNvSpPr>
            <a:spLocks noGrp="1"/>
          </p:cNvSpPr>
          <p:nvPr>
            <p:ph idx="1"/>
          </p:nvPr>
        </p:nvSpPr>
        <p:spPr>
          <a:xfrm>
            <a:off x="457200" y="1905000"/>
            <a:ext cx="8229600" cy="4221163"/>
          </a:xfrm>
        </p:spPr>
        <p:txBody>
          <a:bodyPr/>
          <a:lstStyle/>
          <a:p>
            <a:r>
              <a:rPr lang="en-US" sz="2800" dirty="0"/>
              <a:t>Short version – cashed in all our chips</a:t>
            </a:r>
          </a:p>
          <a:p>
            <a:r>
              <a:rPr lang="en-US" sz="2800" dirty="0"/>
              <a:t>Took out a temporary city loan</a:t>
            </a:r>
          </a:p>
          <a:p>
            <a:r>
              <a:rPr lang="en-US" sz="2800" dirty="0"/>
              <a:t>Ineligible for almost every government relief program until CARES Act and ARPA</a:t>
            </a:r>
          </a:p>
          <a:p>
            <a:r>
              <a:rPr lang="en-US" sz="2800" dirty="0"/>
              <a:t>Hotel taxes are funding salaries and anything community-facing</a:t>
            </a:r>
          </a:p>
          <a:p>
            <a:r>
              <a:rPr lang="en-US" sz="2800" dirty="0"/>
              <a:t>ARPA funds are covering almost all programming…</a:t>
            </a:r>
          </a:p>
          <a:p>
            <a:r>
              <a:rPr lang="en-US" sz="2800" dirty="0"/>
              <a:t>And will still be needed for future years</a:t>
            </a:r>
          </a:p>
        </p:txBody>
      </p:sp>
      <p:sp>
        <p:nvSpPr>
          <p:cNvPr id="4" name="Slide Number Placeholder 3">
            <a:extLst>
              <a:ext uri="{FF2B5EF4-FFF2-40B4-BE49-F238E27FC236}">
                <a16:creationId xmlns:a16="http://schemas.microsoft.com/office/drawing/2014/main" id="{5F154685-372C-4E29-A72C-12DF26D33D22}"/>
              </a:ext>
            </a:extLst>
          </p:cNvPr>
          <p:cNvSpPr>
            <a:spLocks noGrp="1"/>
          </p:cNvSpPr>
          <p:nvPr>
            <p:ph type="sldNum" sz="quarter" idx="12"/>
          </p:nvPr>
        </p:nvSpPr>
        <p:spPr/>
        <p:txBody>
          <a:bodyPr/>
          <a:lstStyle/>
          <a:p>
            <a:pPr>
              <a:defRPr/>
            </a:pPr>
            <a:fld id="{0B61DAB4-5AC7-4F87-A718-89CF2A33D877}" type="slidenum">
              <a:rPr lang="en-US" smtClean="0"/>
              <a:pPr>
                <a:defRPr/>
              </a:pPr>
              <a:t>28</a:t>
            </a:fld>
            <a:endParaRPr lang="en-US" dirty="0"/>
          </a:p>
        </p:txBody>
      </p:sp>
    </p:spTree>
    <p:extLst>
      <p:ext uri="{BB962C8B-B14F-4D97-AF65-F5344CB8AC3E}">
        <p14:creationId xmlns:p14="http://schemas.microsoft.com/office/powerpoint/2010/main" val="906297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ctrTitle"/>
          </p:nvPr>
        </p:nvSpPr>
        <p:spPr/>
        <p:txBody>
          <a:bodyPr/>
          <a:lstStyle/>
          <a:p>
            <a:pPr eaLnBrk="1" hangingPunct="1"/>
            <a:r>
              <a:rPr lang="en-US" altLang="en-US"/>
              <a:t>The ICVB Board and Its Role</a:t>
            </a:r>
          </a:p>
        </p:txBody>
      </p:sp>
      <p:sp>
        <p:nvSpPr>
          <p:cNvPr id="26627" name="Rectangle 5"/>
          <p:cNvSpPr>
            <a:spLocks noGrp="1" noChangeArrowheads="1"/>
          </p:cNvSpPr>
          <p:nvPr>
            <p:ph type="subTitle" idx="1"/>
          </p:nvPr>
        </p:nvSpPr>
        <p:spPr/>
        <p:txBody>
          <a:bodyPr/>
          <a:lstStyle/>
          <a:p>
            <a:pPr eaLnBrk="1" hangingPunct="1"/>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altLang="en-US"/>
              <a:t>Vision &amp; Mission Statements</a:t>
            </a:r>
          </a:p>
        </p:txBody>
      </p:sp>
      <p:sp>
        <p:nvSpPr>
          <p:cNvPr id="4100" name="Rectangle 3"/>
          <p:cNvSpPr>
            <a:spLocks noGrp="1" noChangeArrowheads="1"/>
          </p:cNvSpPr>
          <p:nvPr>
            <p:ph type="body" idx="1"/>
          </p:nvPr>
        </p:nvSpPr>
        <p:spPr>
          <a:xfrm>
            <a:off x="457200" y="1600200"/>
            <a:ext cx="7785100" cy="4525963"/>
          </a:xfrm>
        </p:spPr>
        <p:txBody>
          <a:bodyPr/>
          <a:lstStyle/>
          <a:p>
            <a:pPr eaLnBrk="1" hangingPunct="1">
              <a:buClr>
                <a:schemeClr val="tx1"/>
              </a:buClr>
              <a:buFontTx/>
              <a:buNone/>
            </a:pPr>
            <a:r>
              <a:rPr lang="en-US" altLang="en-US" sz="2800" dirty="0"/>
              <a:t>VISION – Irving will be a uniquely vibrant destination welcoming the world for unforgettable experiences.</a:t>
            </a:r>
          </a:p>
          <a:p>
            <a:pPr eaLnBrk="1" hangingPunct="1">
              <a:buClr>
                <a:schemeClr val="tx1"/>
              </a:buClr>
              <a:buFontTx/>
              <a:buNone/>
            </a:pPr>
            <a:endParaRPr lang="en-US" altLang="en-US" sz="2800" dirty="0"/>
          </a:p>
          <a:p>
            <a:pPr eaLnBrk="1" hangingPunct="1">
              <a:buClr>
                <a:schemeClr val="tx1"/>
              </a:buClr>
              <a:buFontTx/>
              <a:buNone/>
            </a:pPr>
            <a:r>
              <a:rPr lang="en-US" altLang="en-US" sz="2800" dirty="0"/>
              <a:t>MISSION – The Irving Convention and Visitors Bureau enhances Irving’s economy and quality of life by marketing and advocating for the development of Irving as a premier destination.</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altLang="en-US" sz="4000"/>
              <a:t>What’s the hardest thing to understand about the CVB?</a:t>
            </a:r>
          </a:p>
        </p:txBody>
      </p:sp>
      <p:sp>
        <p:nvSpPr>
          <p:cNvPr id="28676" name="Rectangle 3"/>
          <p:cNvSpPr>
            <a:spLocks noGrp="1" noChangeArrowheads="1"/>
          </p:cNvSpPr>
          <p:nvPr>
            <p:ph type="body" idx="1"/>
          </p:nvPr>
        </p:nvSpPr>
        <p:spPr>
          <a:xfrm>
            <a:off x="533400" y="1524000"/>
            <a:ext cx="8229600" cy="5105400"/>
          </a:xfrm>
        </p:spPr>
        <p:txBody>
          <a:bodyPr/>
          <a:lstStyle/>
          <a:p>
            <a:pPr eaLnBrk="1" hangingPunct="1"/>
            <a:r>
              <a:rPr lang="en-US" altLang="en-US" sz="1800" dirty="0"/>
              <a:t>Imagine a job where the CEO:</a:t>
            </a:r>
          </a:p>
          <a:p>
            <a:pPr lvl="1" eaLnBrk="1" hangingPunct="1"/>
            <a:r>
              <a:rPr lang="en-US" altLang="en-US" sz="1600" dirty="0"/>
              <a:t>is hired and evaluated by one group of people (the board – and only as a body!)</a:t>
            </a:r>
          </a:p>
          <a:p>
            <a:pPr lvl="1" eaLnBrk="1" hangingPunct="1"/>
            <a:r>
              <a:rPr lang="en-US" altLang="en-US" sz="1600" dirty="0"/>
              <a:t>is funded indirectly by another (the industry)</a:t>
            </a:r>
          </a:p>
          <a:p>
            <a:pPr lvl="1" eaLnBrk="1" hangingPunct="1"/>
            <a:r>
              <a:rPr lang="en-US" altLang="en-US" sz="1600" dirty="0"/>
              <a:t>and has limited, if any, control of the outcome of any business opportunities generated</a:t>
            </a:r>
          </a:p>
          <a:p>
            <a:pPr eaLnBrk="1" hangingPunct="1"/>
            <a:r>
              <a:rPr lang="en-US" altLang="en-US" sz="1800" dirty="0"/>
              <a:t>A job where the group </a:t>
            </a:r>
            <a:r>
              <a:rPr lang="en-US" altLang="en-US" sz="1800" u="sng" dirty="0"/>
              <a:t>indirectly</a:t>
            </a:r>
            <a:r>
              <a:rPr lang="en-US" altLang="en-US" sz="1800" dirty="0"/>
              <a:t> funding the organization (the industry) sees your responsibilities:</a:t>
            </a:r>
          </a:p>
          <a:p>
            <a:pPr lvl="1" eaLnBrk="1" hangingPunct="1"/>
            <a:r>
              <a:rPr lang="en-US" altLang="en-US" sz="1600" dirty="0"/>
              <a:t>focused on short-term, industry-specific results because members of the group are themselves evaluated on those results.</a:t>
            </a:r>
          </a:p>
          <a:p>
            <a:pPr eaLnBrk="1" hangingPunct="1"/>
            <a:r>
              <a:rPr lang="en-US" altLang="en-US" sz="1800" dirty="0"/>
              <a:t>A job where the group </a:t>
            </a:r>
            <a:r>
              <a:rPr lang="en-US" altLang="en-US" sz="1800" u="sng" dirty="0"/>
              <a:t>directly</a:t>
            </a:r>
            <a:r>
              <a:rPr lang="en-US" altLang="en-US" sz="1800" dirty="0"/>
              <a:t> funding the organization (City Council) sees your responsibilities:</a:t>
            </a:r>
          </a:p>
          <a:p>
            <a:pPr lvl="1" eaLnBrk="1" hangingPunct="1"/>
            <a:r>
              <a:rPr lang="en-US" altLang="en-US" sz="1600" dirty="0"/>
              <a:t>focused on long-term, community-wide results as members of this group are evaluated that way.</a:t>
            </a:r>
          </a:p>
          <a:p>
            <a:pPr eaLnBrk="1" hangingPunct="1"/>
            <a:r>
              <a:rPr lang="en-US" altLang="en-US" sz="1800" dirty="0"/>
              <a:t>And a job where the community that elects the group directly funding you has limited frame of reference to understand what you do and why it matters to them.</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30</a:t>
            </a:fld>
            <a:endParaRPr 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altLang="en-US" dirty="0"/>
              <a:t>The Board’s Role…</a:t>
            </a:r>
          </a:p>
        </p:txBody>
      </p:sp>
      <p:sp>
        <p:nvSpPr>
          <p:cNvPr id="27652" name="Rectangle 3"/>
          <p:cNvSpPr>
            <a:spLocks noGrp="1" noChangeArrowheads="1"/>
          </p:cNvSpPr>
          <p:nvPr>
            <p:ph type="body" idx="1"/>
          </p:nvPr>
        </p:nvSpPr>
        <p:spPr/>
        <p:txBody>
          <a:bodyPr/>
          <a:lstStyle/>
          <a:p>
            <a:pPr eaLnBrk="1" hangingPunct="1"/>
            <a:r>
              <a:rPr lang="en-US" altLang="en-US" sz="2800" dirty="0"/>
              <a:t>“The board’s role is to clear the road so the staff can accomplish the mission.”</a:t>
            </a:r>
          </a:p>
          <a:p>
            <a:pPr lvl="1" eaLnBrk="1" hangingPunct="1"/>
            <a:r>
              <a:rPr lang="en-US" altLang="en-US" sz="2000" i="1" dirty="0"/>
              <a:t>Joe Lathrop, Orlando Consulting Group</a:t>
            </a:r>
          </a:p>
          <a:p>
            <a:pPr eaLnBrk="1" hangingPunct="1"/>
            <a:r>
              <a:rPr lang="en-US" altLang="en-US" sz="2800" dirty="0"/>
              <a:t>“Whatever taxes and fees are collected from visitors, a DMO Board must make a case for these funds being reinvested back into the industry.”</a:t>
            </a:r>
          </a:p>
          <a:p>
            <a:pPr lvl="1" eaLnBrk="1" hangingPunct="1"/>
            <a:r>
              <a:rPr lang="en-US" altLang="en-US" sz="2000" i="1" dirty="0"/>
              <a:t>Bill Geist, Zeitgeist Consulting, Destination Leadership for Boards</a:t>
            </a:r>
          </a:p>
          <a:p>
            <a:pPr eaLnBrk="1" hangingPunct="1"/>
            <a:r>
              <a:rPr lang="en-US" altLang="en-US" sz="2400" dirty="0"/>
              <a:t>“Whatever COVID-recovery financial resources are available need to be captured for the Irving industry most decimated – hospitality – so that we can stabilize it and build a pipeline of business for the future.”</a:t>
            </a:r>
          </a:p>
          <a:p>
            <a:pPr lvl="1" eaLnBrk="1" hangingPunct="1"/>
            <a:r>
              <a:rPr lang="en-US" altLang="en-US" sz="2000" i="1" dirty="0"/>
              <a:t>Maura Gast, Daily</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31</a:t>
            </a:fld>
            <a:endParaRPr 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altLang="en-US"/>
              <a:t>Board Composition</a:t>
            </a:r>
          </a:p>
        </p:txBody>
      </p:sp>
      <p:sp>
        <p:nvSpPr>
          <p:cNvPr id="29700" name="Rectangle 3"/>
          <p:cNvSpPr>
            <a:spLocks noGrp="1" noChangeArrowheads="1"/>
          </p:cNvSpPr>
          <p:nvPr>
            <p:ph type="body" sz="half" idx="1"/>
          </p:nvPr>
        </p:nvSpPr>
        <p:spPr/>
        <p:txBody>
          <a:bodyPr/>
          <a:lstStyle/>
          <a:p>
            <a:pPr marL="533400" indent="-533400" eaLnBrk="1" hangingPunct="1">
              <a:lnSpc>
                <a:spcPct val="80000"/>
              </a:lnSpc>
              <a:buClr>
                <a:schemeClr val="tx1"/>
              </a:buClr>
              <a:buFontTx/>
              <a:buNone/>
            </a:pPr>
            <a:r>
              <a:rPr lang="en-US" altLang="en-US" sz="1600" b="1" u="sng" dirty="0"/>
              <a:t>13 VOTING MEMBERS</a:t>
            </a:r>
          </a:p>
          <a:p>
            <a:pPr marL="533400" indent="-533400" eaLnBrk="1" hangingPunct="1">
              <a:lnSpc>
                <a:spcPct val="110000"/>
              </a:lnSpc>
              <a:buClr>
                <a:schemeClr val="tx1"/>
              </a:buClr>
            </a:pPr>
            <a:r>
              <a:rPr lang="en-US" altLang="en-US" sz="1600" dirty="0"/>
              <a:t>9 Irving Residents</a:t>
            </a:r>
          </a:p>
          <a:p>
            <a:pPr marL="533400" indent="-533400" eaLnBrk="1" hangingPunct="1">
              <a:lnSpc>
                <a:spcPct val="110000"/>
              </a:lnSpc>
              <a:buClr>
                <a:schemeClr val="tx1"/>
              </a:buClr>
            </a:pPr>
            <a:r>
              <a:rPr lang="en-US" altLang="en-US" sz="1600" dirty="0"/>
              <a:t>1 Chair, Irving Hotel Association</a:t>
            </a:r>
          </a:p>
          <a:p>
            <a:pPr marL="533400" indent="-533400" eaLnBrk="1" hangingPunct="1">
              <a:lnSpc>
                <a:spcPct val="110000"/>
              </a:lnSpc>
              <a:buClr>
                <a:schemeClr val="tx1"/>
              </a:buClr>
            </a:pPr>
            <a:r>
              <a:rPr lang="en-US" altLang="en-US" sz="1600" dirty="0"/>
              <a:t>1 Hotelier</a:t>
            </a:r>
          </a:p>
          <a:p>
            <a:pPr marL="533400" indent="-533400" eaLnBrk="1" hangingPunct="1">
              <a:lnSpc>
                <a:spcPct val="110000"/>
              </a:lnSpc>
              <a:buClr>
                <a:schemeClr val="tx1"/>
              </a:buClr>
            </a:pPr>
            <a:r>
              <a:rPr lang="en-US" altLang="en-US" sz="1600" dirty="0"/>
              <a:t>1 Industry-At-Large Representative</a:t>
            </a:r>
          </a:p>
          <a:p>
            <a:pPr marL="533400" indent="-533400" eaLnBrk="1" hangingPunct="1">
              <a:lnSpc>
                <a:spcPct val="110000"/>
              </a:lnSpc>
              <a:buClr>
                <a:schemeClr val="tx1"/>
              </a:buClr>
            </a:pPr>
            <a:r>
              <a:rPr lang="en-US" altLang="en-US" sz="1600" dirty="0"/>
              <a:t>1 Restaurant Industry Representative</a:t>
            </a:r>
          </a:p>
          <a:p>
            <a:pPr marL="533400" indent="-533400" eaLnBrk="1" hangingPunct="1">
              <a:lnSpc>
                <a:spcPct val="80000"/>
              </a:lnSpc>
              <a:spcBef>
                <a:spcPct val="0"/>
              </a:spcBef>
              <a:buFontTx/>
              <a:buNone/>
            </a:pPr>
            <a:endParaRPr lang="en-US" altLang="en-US" sz="1400" b="1" u="sng" dirty="0"/>
          </a:p>
          <a:p>
            <a:pPr marL="533400" indent="-533400" eaLnBrk="1" hangingPunct="1">
              <a:lnSpc>
                <a:spcPct val="80000"/>
              </a:lnSpc>
              <a:spcBef>
                <a:spcPct val="0"/>
              </a:spcBef>
              <a:buFontTx/>
              <a:buNone/>
            </a:pPr>
            <a:endParaRPr lang="en-US" altLang="en-US" sz="1600" b="1" u="sng" dirty="0"/>
          </a:p>
          <a:p>
            <a:pPr marL="533400" indent="-533400" eaLnBrk="1" hangingPunct="1">
              <a:lnSpc>
                <a:spcPct val="80000"/>
              </a:lnSpc>
              <a:spcBef>
                <a:spcPct val="0"/>
              </a:spcBef>
              <a:buFontTx/>
              <a:buNone/>
            </a:pPr>
            <a:r>
              <a:rPr lang="en-US" altLang="en-US" sz="1600" b="1" u="sng" dirty="0"/>
              <a:t>CITY COUNCIL LIAISON</a:t>
            </a:r>
          </a:p>
          <a:p>
            <a:pPr eaLnBrk="1" hangingPunct="1">
              <a:lnSpc>
                <a:spcPct val="80000"/>
              </a:lnSpc>
              <a:spcBef>
                <a:spcPct val="0"/>
              </a:spcBef>
            </a:pPr>
            <a:endParaRPr lang="en-US" altLang="en-US" sz="1600" b="1" u="sng" dirty="0"/>
          </a:p>
          <a:p>
            <a:pPr eaLnBrk="1" hangingPunct="1">
              <a:lnSpc>
                <a:spcPct val="80000"/>
              </a:lnSpc>
              <a:spcBef>
                <a:spcPct val="0"/>
              </a:spcBef>
            </a:pPr>
            <a:r>
              <a:rPr lang="en-US" altLang="en-US" sz="1600" dirty="0"/>
              <a:t>Mayor Pro </a:t>
            </a:r>
            <a:r>
              <a:rPr lang="en-US" altLang="en-US" sz="1600" dirty="0" err="1"/>
              <a:t>Tem</a:t>
            </a:r>
            <a:r>
              <a:rPr lang="en-US" altLang="en-US" sz="1600" dirty="0"/>
              <a:t> Kyle Taylor</a:t>
            </a:r>
          </a:p>
        </p:txBody>
      </p:sp>
      <p:sp>
        <p:nvSpPr>
          <p:cNvPr id="29701" name="Rectangle 4"/>
          <p:cNvSpPr>
            <a:spLocks noGrp="1" noChangeArrowheads="1"/>
          </p:cNvSpPr>
          <p:nvPr>
            <p:ph type="body" sz="half" idx="2"/>
          </p:nvPr>
        </p:nvSpPr>
        <p:spPr/>
        <p:txBody>
          <a:bodyPr/>
          <a:lstStyle/>
          <a:p>
            <a:pPr eaLnBrk="1" hangingPunct="1">
              <a:lnSpc>
                <a:spcPct val="80000"/>
              </a:lnSpc>
              <a:spcBef>
                <a:spcPct val="50000"/>
              </a:spcBef>
              <a:buClr>
                <a:schemeClr val="tx1"/>
              </a:buClr>
              <a:buFontTx/>
              <a:buNone/>
            </a:pPr>
            <a:r>
              <a:rPr lang="en-US" altLang="en-US" sz="1800" b="1" u="sng" dirty="0"/>
              <a:t>12 NON-VOTING MEMBERS</a:t>
            </a:r>
          </a:p>
          <a:p>
            <a:pPr eaLnBrk="1" hangingPunct="1">
              <a:lnSpc>
                <a:spcPct val="80000"/>
              </a:lnSpc>
              <a:spcBef>
                <a:spcPct val="50000"/>
              </a:spcBef>
              <a:buClr>
                <a:schemeClr val="tx1"/>
              </a:buClr>
            </a:pPr>
            <a:r>
              <a:rPr lang="en-US" altLang="en-US" sz="1600" dirty="0"/>
              <a:t>2 Hospitality Industry Representatives</a:t>
            </a:r>
          </a:p>
          <a:p>
            <a:pPr eaLnBrk="1" hangingPunct="1">
              <a:lnSpc>
                <a:spcPct val="80000"/>
              </a:lnSpc>
              <a:spcBef>
                <a:spcPct val="50000"/>
              </a:spcBef>
              <a:buClr>
                <a:schemeClr val="tx1"/>
              </a:buClr>
            </a:pPr>
            <a:r>
              <a:rPr lang="en-US" altLang="en-US" sz="1600" dirty="0"/>
              <a:t>2 Industry-At-Large Representative</a:t>
            </a:r>
          </a:p>
          <a:p>
            <a:pPr eaLnBrk="1" hangingPunct="1">
              <a:lnSpc>
                <a:spcPct val="80000"/>
              </a:lnSpc>
              <a:spcBef>
                <a:spcPct val="50000"/>
              </a:spcBef>
              <a:buClr>
                <a:schemeClr val="tx1"/>
              </a:buClr>
            </a:pPr>
            <a:r>
              <a:rPr lang="en-US" altLang="en-US" sz="1600" dirty="0"/>
              <a:t>1 City Manager/Designee</a:t>
            </a:r>
          </a:p>
          <a:p>
            <a:pPr eaLnBrk="1" hangingPunct="1">
              <a:lnSpc>
                <a:spcPct val="80000"/>
              </a:lnSpc>
              <a:spcBef>
                <a:spcPct val="50000"/>
              </a:spcBef>
              <a:buClr>
                <a:schemeClr val="tx1"/>
              </a:buClr>
            </a:pPr>
            <a:r>
              <a:rPr lang="en-US" altLang="en-US" sz="1600" dirty="0"/>
              <a:t>2 Greater Irving/Las Colinas Chamber of Commerce (CEO &amp; Chair)</a:t>
            </a:r>
          </a:p>
          <a:p>
            <a:pPr eaLnBrk="1" hangingPunct="1">
              <a:lnSpc>
                <a:spcPct val="80000"/>
              </a:lnSpc>
              <a:spcBef>
                <a:spcPct val="50000"/>
              </a:spcBef>
              <a:buClr>
                <a:schemeClr val="tx1"/>
              </a:buClr>
            </a:pPr>
            <a:r>
              <a:rPr lang="en-US" altLang="en-US" sz="1600" dirty="0"/>
              <a:t>1 Las Colinas Association Representative</a:t>
            </a:r>
          </a:p>
          <a:p>
            <a:pPr eaLnBrk="1" hangingPunct="1">
              <a:lnSpc>
                <a:spcPct val="80000"/>
              </a:lnSpc>
              <a:spcBef>
                <a:spcPct val="50000"/>
              </a:spcBef>
              <a:buClr>
                <a:schemeClr val="tx1"/>
              </a:buClr>
            </a:pPr>
            <a:r>
              <a:rPr lang="en-US" altLang="en-US" sz="1600" dirty="0"/>
              <a:t>1 DCURD Chair/Designee</a:t>
            </a:r>
          </a:p>
          <a:p>
            <a:pPr eaLnBrk="1" hangingPunct="1">
              <a:lnSpc>
                <a:spcPct val="80000"/>
              </a:lnSpc>
              <a:spcBef>
                <a:spcPct val="50000"/>
              </a:spcBef>
              <a:buClr>
                <a:schemeClr val="tx1"/>
              </a:buClr>
            </a:pPr>
            <a:r>
              <a:rPr lang="en-US" altLang="en-US" sz="1600" dirty="0"/>
              <a:t>1 TIF Chair/Designee</a:t>
            </a:r>
          </a:p>
          <a:p>
            <a:pPr eaLnBrk="1" hangingPunct="1">
              <a:lnSpc>
                <a:spcPct val="80000"/>
              </a:lnSpc>
              <a:spcBef>
                <a:spcPct val="50000"/>
              </a:spcBef>
              <a:buClr>
                <a:schemeClr val="tx1"/>
              </a:buClr>
            </a:pPr>
            <a:r>
              <a:rPr lang="en-US" altLang="en-US" sz="1600" dirty="0"/>
              <a:t>1 UD Designee</a:t>
            </a:r>
          </a:p>
          <a:p>
            <a:pPr eaLnBrk="1" hangingPunct="1">
              <a:lnSpc>
                <a:spcPct val="80000"/>
              </a:lnSpc>
              <a:spcBef>
                <a:spcPct val="50000"/>
              </a:spcBef>
              <a:buClr>
                <a:schemeClr val="tx1"/>
              </a:buClr>
            </a:pPr>
            <a:r>
              <a:rPr lang="en-US" altLang="en-US" sz="1600" dirty="0"/>
              <a:t>1 Former ICVB Board Member</a:t>
            </a:r>
          </a:p>
          <a:p>
            <a:pPr eaLnBrk="1" hangingPunct="1">
              <a:lnSpc>
                <a:spcPct val="80000"/>
              </a:lnSpc>
            </a:pPr>
            <a:endParaRPr lang="en-US" altLang="en-US" sz="1600" dirty="0"/>
          </a:p>
        </p:txBody>
      </p:sp>
      <p:sp>
        <p:nvSpPr>
          <p:cNvPr id="2" name="Slide Number Placeholder 1"/>
          <p:cNvSpPr>
            <a:spLocks noGrp="1"/>
          </p:cNvSpPr>
          <p:nvPr>
            <p:ph type="sldNum" sz="quarter" idx="12"/>
          </p:nvPr>
        </p:nvSpPr>
        <p:spPr>
          <a:xfrm>
            <a:off x="6904608" y="6264907"/>
            <a:ext cx="2133600" cy="476250"/>
          </a:xfrm>
        </p:spPr>
        <p:txBody>
          <a:bodyPr/>
          <a:lstStyle/>
          <a:p>
            <a:pPr>
              <a:defRPr/>
            </a:pPr>
            <a:fld id="{1DAFD7BF-B0AD-424D-B7DC-E81841793CB4}"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altLang="en-US"/>
              <a:t>Board Meetings</a:t>
            </a:r>
          </a:p>
        </p:txBody>
      </p:sp>
      <p:sp>
        <p:nvSpPr>
          <p:cNvPr id="30724" name="Rectangle 3"/>
          <p:cNvSpPr>
            <a:spLocks noGrp="1" noChangeArrowheads="1"/>
          </p:cNvSpPr>
          <p:nvPr>
            <p:ph type="body" idx="1"/>
          </p:nvPr>
        </p:nvSpPr>
        <p:spPr>
          <a:xfrm>
            <a:off x="457200" y="1428735"/>
            <a:ext cx="8229600" cy="4525963"/>
          </a:xfrm>
        </p:spPr>
        <p:txBody>
          <a:bodyPr/>
          <a:lstStyle/>
          <a:p>
            <a:pPr eaLnBrk="1" hangingPunct="1"/>
            <a:r>
              <a:rPr lang="en-US" altLang="en-US" sz="2800" dirty="0"/>
              <a:t>While this is a working board, the majority of the work gets done in the committee meetings</a:t>
            </a:r>
          </a:p>
          <a:p>
            <a:pPr lvl="1" eaLnBrk="1" hangingPunct="1"/>
            <a:r>
              <a:rPr lang="en-US" altLang="en-US" sz="2400" dirty="0"/>
              <a:t>Not meant to limit discussion in the full board forum, but to keep the board’s work and projects moving forward as efficiently as possible</a:t>
            </a:r>
          </a:p>
          <a:p>
            <a:pPr eaLnBrk="1" hangingPunct="1"/>
            <a:r>
              <a:rPr lang="en-US" altLang="en-US" sz="2800" dirty="0"/>
              <a:t>Posted in accordance with Texas Open Meetings Act</a:t>
            </a:r>
          </a:p>
          <a:p>
            <a:pPr lvl="1" eaLnBrk="1" hangingPunct="1"/>
            <a:r>
              <a:rPr lang="en-US" altLang="en-US" sz="2400" dirty="0"/>
              <a:t>If it’s not posted on the agenda, it can’t be discussed</a:t>
            </a:r>
          </a:p>
          <a:p>
            <a:pPr lvl="1" eaLnBrk="1" hangingPunct="1"/>
            <a:r>
              <a:rPr lang="en-US" altLang="en-US" sz="2400" dirty="0"/>
              <a:t>Every board member must complete required state training (available online)</a:t>
            </a:r>
          </a:p>
          <a:p>
            <a:pPr eaLnBrk="1" hangingPunct="1"/>
            <a:r>
              <a:rPr lang="en-US" altLang="en-US" sz="2800" dirty="0"/>
              <a:t>Roberts’ Rules of Order guide meeting protocol</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altLang="en-US"/>
              <a:t>Board Member Job Description</a:t>
            </a:r>
          </a:p>
        </p:txBody>
      </p:sp>
      <p:sp>
        <p:nvSpPr>
          <p:cNvPr id="31748" name="Rectangle 3"/>
          <p:cNvSpPr>
            <a:spLocks noGrp="1" noChangeArrowheads="1"/>
          </p:cNvSpPr>
          <p:nvPr>
            <p:ph type="body" idx="1"/>
          </p:nvPr>
        </p:nvSpPr>
        <p:spPr>
          <a:xfrm>
            <a:off x="434266" y="1516401"/>
            <a:ext cx="8229600" cy="4525963"/>
          </a:xfrm>
        </p:spPr>
        <p:txBody>
          <a:bodyPr/>
          <a:lstStyle/>
          <a:p>
            <a:pPr eaLnBrk="1" hangingPunct="1">
              <a:lnSpc>
                <a:spcPct val="90000"/>
              </a:lnSpc>
            </a:pPr>
            <a:r>
              <a:rPr lang="en-US" altLang="en-US" sz="2000" dirty="0"/>
              <a:t>Serve as an advocate for the industry and the organization, especially within the community</a:t>
            </a:r>
          </a:p>
          <a:p>
            <a:pPr eaLnBrk="1" hangingPunct="1">
              <a:lnSpc>
                <a:spcPct val="90000"/>
              </a:lnSpc>
            </a:pPr>
            <a:r>
              <a:rPr lang="en-US" altLang="en-US" sz="2000" dirty="0"/>
              <a:t>Set and regularly affirm the Vision and Mission</a:t>
            </a:r>
          </a:p>
          <a:p>
            <a:pPr eaLnBrk="1" hangingPunct="1">
              <a:lnSpc>
                <a:spcPct val="90000"/>
              </a:lnSpc>
            </a:pPr>
            <a:r>
              <a:rPr lang="en-US" altLang="en-US" sz="2000" dirty="0"/>
              <a:t>Create policy and overall direction for the CVB, including the Convention Center</a:t>
            </a:r>
          </a:p>
          <a:p>
            <a:pPr eaLnBrk="1" hangingPunct="1">
              <a:lnSpc>
                <a:spcPct val="90000"/>
              </a:lnSpc>
            </a:pPr>
            <a:r>
              <a:rPr lang="en-US" altLang="en-US" sz="2000" dirty="0"/>
              <a:t>Goal-setting for the board and the organization</a:t>
            </a:r>
          </a:p>
          <a:p>
            <a:pPr eaLnBrk="1" hangingPunct="1">
              <a:lnSpc>
                <a:spcPct val="90000"/>
              </a:lnSpc>
            </a:pPr>
            <a:r>
              <a:rPr lang="en-US" altLang="en-US" sz="2000" dirty="0"/>
              <a:t>Act in the best interests of the CVB, the industry and the destination as a whole</a:t>
            </a:r>
          </a:p>
          <a:p>
            <a:pPr eaLnBrk="1" hangingPunct="1">
              <a:lnSpc>
                <a:spcPct val="90000"/>
              </a:lnSpc>
            </a:pPr>
            <a:r>
              <a:rPr lang="en-US" altLang="en-US" sz="2000" dirty="0"/>
              <a:t>Retain a CEO/Executive Director to manage the operations; monitor performance against policy and objectives*</a:t>
            </a:r>
          </a:p>
          <a:p>
            <a:pPr eaLnBrk="1" hangingPunct="1">
              <a:lnSpc>
                <a:spcPct val="90000"/>
              </a:lnSpc>
            </a:pPr>
            <a:r>
              <a:rPr lang="en-US" altLang="en-US" sz="2000" dirty="0"/>
              <a:t>Perform appropriate fiduciary responsibilities*</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34</a:t>
            </a:fld>
            <a:endParaRPr lang="en-US"/>
          </a:p>
        </p:txBody>
      </p:sp>
      <p:sp>
        <p:nvSpPr>
          <p:cNvPr id="3" name="TextBox 2"/>
          <p:cNvSpPr txBox="1"/>
          <p:nvPr/>
        </p:nvSpPr>
        <p:spPr>
          <a:xfrm>
            <a:off x="457200" y="5879517"/>
            <a:ext cx="7391400" cy="523220"/>
          </a:xfrm>
          <a:prstGeom prst="rect">
            <a:avLst/>
          </a:prstGeom>
          <a:noFill/>
        </p:spPr>
        <p:txBody>
          <a:bodyPr wrap="square" rtlCol="0">
            <a:spAutoFit/>
          </a:bodyPr>
          <a:lstStyle/>
          <a:p>
            <a:r>
              <a:rPr lang="en-US" sz="1400" i="1" dirty="0"/>
              <a:t>*Only a handful of city boards have this responsibility, which makes Council consideration of (and knowledge of) appointees very distinct</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457200" y="304800"/>
            <a:ext cx="8229600" cy="1143000"/>
          </a:xfrm>
        </p:spPr>
        <p:txBody>
          <a:bodyPr/>
          <a:lstStyle/>
          <a:p>
            <a:pPr eaLnBrk="1" hangingPunct="1"/>
            <a:r>
              <a:rPr lang="en-US" altLang="en-US"/>
              <a:t>The Role of the Board </a:t>
            </a:r>
            <a:r>
              <a:rPr lang="en-US" altLang="en-US" u="sng"/>
              <a:t>Chair</a:t>
            </a:r>
          </a:p>
        </p:txBody>
      </p:sp>
      <p:sp>
        <p:nvSpPr>
          <p:cNvPr id="32772" name="Rectangle 3"/>
          <p:cNvSpPr>
            <a:spLocks noGrp="1" noChangeArrowheads="1"/>
          </p:cNvSpPr>
          <p:nvPr>
            <p:ph type="body" idx="1"/>
          </p:nvPr>
        </p:nvSpPr>
        <p:spPr/>
        <p:txBody>
          <a:bodyPr/>
          <a:lstStyle/>
          <a:p>
            <a:pPr eaLnBrk="1" hangingPunct="1">
              <a:lnSpc>
                <a:spcPct val="90000"/>
              </a:lnSpc>
            </a:pPr>
            <a:r>
              <a:rPr lang="en-US" altLang="en-US" sz="2000" dirty="0"/>
              <a:t>Manage the Board</a:t>
            </a:r>
          </a:p>
          <a:p>
            <a:pPr eaLnBrk="1" hangingPunct="1">
              <a:lnSpc>
                <a:spcPct val="90000"/>
              </a:lnSpc>
            </a:pPr>
            <a:r>
              <a:rPr lang="en-US" altLang="en-US" sz="2000" dirty="0"/>
              <a:t>Serve as the Board’s “point person” for the staff executive</a:t>
            </a:r>
          </a:p>
          <a:p>
            <a:pPr eaLnBrk="1" hangingPunct="1">
              <a:lnSpc>
                <a:spcPct val="90000"/>
              </a:lnSpc>
            </a:pPr>
            <a:r>
              <a:rPr lang="en-US" altLang="en-US" sz="2000" dirty="0"/>
              <a:t>Appoint committees and task forces</a:t>
            </a:r>
          </a:p>
          <a:p>
            <a:pPr eaLnBrk="1" hangingPunct="1">
              <a:lnSpc>
                <a:spcPct val="90000"/>
              </a:lnSpc>
            </a:pPr>
            <a:r>
              <a:rPr lang="en-US" altLang="en-US" sz="2000" dirty="0"/>
              <a:t>Set and prioritize the agenda – for meetings and for the organization</a:t>
            </a:r>
          </a:p>
          <a:p>
            <a:pPr eaLnBrk="1" hangingPunct="1">
              <a:lnSpc>
                <a:spcPct val="90000"/>
              </a:lnSpc>
            </a:pPr>
            <a:r>
              <a:rPr lang="en-US" altLang="en-US" sz="2000" dirty="0"/>
              <a:t>Be the “voice” of the Board</a:t>
            </a:r>
          </a:p>
          <a:p>
            <a:pPr eaLnBrk="1" hangingPunct="1">
              <a:lnSpc>
                <a:spcPct val="90000"/>
              </a:lnSpc>
            </a:pPr>
            <a:r>
              <a:rPr lang="en-US" altLang="en-US" sz="2000" dirty="0"/>
              <a:t>Be the face of the Board and the industry with elected and appointed officials</a:t>
            </a:r>
          </a:p>
          <a:p>
            <a:pPr eaLnBrk="1" hangingPunct="1">
              <a:lnSpc>
                <a:spcPct val="90000"/>
              </a:lnSpc>
            </a:pPr>
            <a:r>
              <a:rPr lang="en-US" altLang="en-US" sz="2000" dirty="0"/>
              <a:t>Be the face of the Board for other community organizations, formal and informal</a:t>
            </a:r>
          </a:p>
          <a:p>
            <a:pPr eaLnBrk="1" hangingPunct="1">
              <a:lnSpc>
                <a:spcPct val="90000"/>
              </a:lnSpc>
            </a:pPr>
            <a:r>
              <a:rPr lang="en-US" altLang="en-US" sz="2000" dirty="0"/>
              <a:t>Set and model the board culture/tone</a:t>
            </a:r>
          </a:p>
          <a:p>
            <a:pPr eaLnBrk="1" hangingPunct="1">
              <a:lnSpc>
                <a:spcPct val="90000"/>
              </a:lnSpc>
            </a:pPr>
            <a:r>
              <a:rPr lang="en-US" altLang="en-US" sz="2000" dirty="0"/>
              <a:t>Direct the process for the ED annual performance evaluation</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35</a:t>
            </a:fld>
            <a:endParaRPr 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ICVB Board Strategic Planning</a:t>
            </a:r>
          </a:p>
        </p:txBody>
      </p:sp>
      <p:sp>
        <p:nvSpPr>
          <p:cNvPr id="3" name="Content Placeholder 2"/>
          <p:cNvSpPr>
            <a:spLocks noGrp="1"/>
          </p:cNvSpPr>
          <p:nvPr>
            <p:ph idx="1"/>
          </p:nvPr>
        </p:nvSpPr>
        <p:spPr/>
        <p:txBody>
          <a:bodyPr/>
          <a:lstStyle/>
          <a:p>
            <a:r>
              <a:rPr lang="en-US" sz="2800" dirty="0"/>
              <a:t>Prior plans set the course for several key initiatives, including:</a:t>
            </a:r>
          </a:p>
          <a:p>
            <a:pPr lvl="1"/>
            <a:r>
              <a:rPr lang="en-US" sz="2400" dirty="0"/>
              <a:t>Right-sizing of future hotel development</a:t>
            </a:r>
          </a:p>
          <a:p>
            <a:pPr lvl="1"/>
            <a:r>
              <a:rPr lang="en-US" sz="2400" dirty="0"/>
              <a:t>Irving Convention Center</a:t>
            </a:r>
          </a:p>
          <a:p>
            <a:pPr lvl="1"/>
            <a:r>
              <a:rPr lang="en-US" sz="2400" dirty="0"/>
              <a:t>Headquarter hotel</a:t>
            </a:r>
          </a:p>
          <a:p>
            <a:pPr lvl="1"/>
            <a:r>
              <a:rPr lang="en-US" sz="2400" dirty="0"/>
              <a:t>Entertainment district</a:t>
            </a:r>
          </a:p>
          <a:p>
            <a:r>
              <a:rPr lang="en-US" sz="2800" dirty="0"/>
              <a:t>New plan approved in September 2021, and committees have just begun their work</a:t>
            </a:r>
            <a:endParaRPr lang="en-US" sz="2400" dirty="0"/>
          </a:p>
          <a:p>
            <a:pPr lvl="1"/>
            <a:r>
              <a:rPr lang="en-US" sz="2400" dirty="0"/>
              <a:t>Plan priorities assigned to specific board committees for next steps</a:t>
            </a:r>
          </a:p>
        </p:txBody>
      </p:sp>
      <p:sp>
        <p:nvSpPr>
          <p:cNvPr id="4" name="Slide Number Placeholder 3"/>
          <p:cNvSpPr>
            <a:spLocks noGrp="1"/>
          </p:cNvSpPr>
          <p:nvPr>
            <p:ph type="sldNum" sz="quarter" idx="12"/>
          </p:nvPr>
        </p:nvSpPr>
        <p:spPr/>
        <p:txBody>
          <a:bodyPr/>
          <a:lstStyle/>
          <a:p>
            <a:pPr>
              <a:defRPr/>
            </a:pPr>
            <a:fld id="{0B61DAB4-5AC7-4F87-A718-89CF2A33D877}" type="slidenum">
              <a:rPr lang="en-US" smtClean="0"/>
              <a:pPr>
                <a:defRPr/>
              </a:pPr>
              <a:t>36</a:t>
            </a:fld>
            <a:endParaRPr lang="en-US" dirty="0"/>
          </a:p>
        </p:txBody>
      </p:sp>
    </p:spTree>
    <p:extLst>
      <p:ext uri="{BB962C8B-B14F-4D97-AF65-F5344CB8AC3E}">
        <p14:creationId xmlns:p14="http://schemas.microsoft.com/office/powerpoint/2010/main" val="3471913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altLang="en-US" dirty="0"/>
              <a:t>Board’s Mission</a:t>
            </a:r>
          </a:p>
        </p:txBody>
      </p:sp>
      <p:sp>
        <p:nvSpPr>
          <p:cNvPr id="33796" name="Rectangle 3"/>
          <p:cNvSpPr>
            <a:spLocks noGrp="1" noChangeArrowheads="1"/>
          </p:cNvSpPr>
          <p:nvPr>
            <p:ph sz="half" idx="1"/>
          </p:nvPr>
        </p:nvSpPr>
        <p:spPr>
          <a:xfrm>
            <a:off x="457200" y="1295401"/>
            <a:ext cx="8305800" cy="1981200"/>
          </a:xfrm>
        </p:spPr>
        <p:txBody>
          <a:bodyPr/>
          <a:lstStyle/>
          <a:p>
            <a:pPr marL="0" indent="0" eaLnBrk="1" hangingPunct="1">
              <a:lnSpc>
                <a:spcPct val="150000"/>
              </a:lnSpc>
              <a:buNone/>
            </a:pPr>
            <a:r>
              <a:rPr lang="en-US" altLang="en-US" sz="1800" dirty="0"/>
              <a:t>The Irving CVB Board will take ownership of the opportunities on its horizon, doing everything in its power to move the visitor destination forward by proactively putting the ideas, desires, and priorities on every table we can.</a:t>
            </a:r>
          </a:p>
        </p:txBody>
      </p:sp>
      <p:sp>
        <p:nvSpPr>
          <p:cNvPr id="5" name="Slide Number Placeholder 4"/>
          <p:cNvSpPr>
            <a:spLocks noGrp="1"/>
          </p:cNvSpPr>
          <p:nvPr>
            <p:ph type="sldNum" sz="quarter" idx="12"/>
          </p:nvPr>
        </p:nvSpPr>
        <p:spPr/>
        <p:txBody>
          <a:bodyPr/>
          <a:lstStyle/>
          <a:p>
            <a:pPr>
              <a:defRPr/>
            </a:pPr>
            <a:fld id="{0B61DAB4-5AC7-4F87-A718-89CF2A33D877}" type="slidenum">
              <a:rPr lang="en-US" sz="1000" smtClean="0"/>
              <a:pPr>
                <a:defRPr/>
              </a:pPr>
              <a:t>37</a:t>
            </a:fld>
            <a:endParaRPr lang="en-US" sz="1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776293"/>
            <a:ext cx="3962400" cy="3434577"/>
          </a:xfrm>
          <a:prstGeom prst="rect">
            <a:avLst/>
          </a:prstGeom>
          <a:ln>
            <a:solidFill>
              <a:srgbClr val="FF0000"/>
            </a:solidFill>
          </a:ln>
        </p:spPr>
      </p:pic>
      <p:sp>
        <p:nvSpPr>
          <p:cNvPr id="3" name="TextBox 2"/>
          <p:cNvSpPr txBox="1"/>
          <p:nvPr/>
        </p:nvSpPr>
        <p:spPr>
          <a:xfrm>
            <a:off x="2590801" y="6352545"/>
            <a:ext cx="3249168" cy="261610"/>
          </a:xfrm>
          <a:prstGeom prst="rect">
            <a:avLst/>
          </a:prstGeom>
          <a:noFill/>
        </p:spPr>
        <p:txBody>
          <a:bodyPr wrap="square" rtlCol="0">
            <a:spAutoFit/>
          </a:bodyPr>
          <a:lstStyle/>
          <a:p>
            <a:pPr algn="ctr"/>
            <a:r>
              <a:rPr lang="en-US" sz="1050" i="1" dirty="0"/>
              <a:t>R.W. Butler, 1980, Tourism Area Life Cycle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altLang="en-US"/>
              <a:t>Board Committees</a:t>
            </a:r>
          </a:p>
        </p:txBody>
      </p:sp>
      <p:sp>
        <p:nvSpPr>
          <p:cNvPr id="34820" name="Rectangle 3"/>
          <p:cNvSpPr>
            <a:spLocks noGrp="1" noChangeArrowheads="1"/>
          </p:cNvSpPr>
          <p:nvPr>
            <p:ph type="body" idx="1"/>
          </p:nvPr>
        </p:nvSpPr>
        <p:spPr/>
        <p:txBody>
          <a:bodyPr/>
          <a:lstStyle/>
          <a:p>
            <a:pPr eaLnBrk="1" hangingPunct="1">
              <a:lnSpc>
                <a:spcPct val="90000"/>
              </a:lnSpc>
            </a:pPr>
            <a:r>
              <a:rPr lang="en-US" altLang="en-US" sz="2000" dirty="0"/>
              <a:t>All Board and Committee meetings are “Open Meetings” and posted accordingly</a:t>
            </a:r>
          </a:p>
          <a:p>
            <a:pPr eaLnBrk="1" hangingPunct="1">
              <a:lnSpc>
                <a:spcPct val="90000"/>
              </a:lnSpc>
            </a:pPr>
            <a:r>
              <a:rPr lang="en-US" altLang="en-US" sz="2000" dirty="0"/>
              <a:t>Chairman makes all* committee appointments, including committee chairs</a:t>
            </a:r>
          </a:p>
          <a:p>
            <a:pPr eaLnBrk="1" hangingPunct="1">
              <a:lnSpc>
                <a:spcPct val="90000"/>
              </a:lnSpc>
            </a:pPr>
            <a:r>
              <a:rPr lang="en-US" altLang="en-US" sz="2000" dirty="0"/>
              <a:t>Standing Committees</a:t>
            </a:r>
          </a:p>
          <a:p>
            <a:pPr lvl="1" eaLnBrk="1" hangingPunct="1">
              <a:lnSpc>
                <a:spcPct val="90000"/>
              </a:lnSpc>
            </a:pPr>
            <a:r>
              <a:rPr lang="en-US" altLang="en-US" sz="1800" dirty="0"/>
              <a:t>Executive Committee</a:t>
            </a:r>
          </a:p>
          <a:p>
            <a:pPr lvl="1" eaLnBrk="1" hangingPunct="1">
              <a:lnSpc>
                <a:spcPct val="90000"/>
              </a:lnSpc>
            </a:pPr>
            <a:r>
              <a:rPr lang="en-US" altLang="en-US" sz="1800" dirty="0"/>
              <a:t>Board &amp; Business Development Committee</a:t>
            </a:r>
          </a:p>
          <a:p>
            <a:pPr lvl="1" eaLnBrk="1" hangingPunct="1">
              <a:lnSpc>
                <a:spcPct val="90000"/>
              </a:lnSpc>
            </a:pPr>
            <a:r>
              <a:rPr lang="en-US" altLang="en-US" sz="1800" dirty="0"/>
              <a:t>Community Engagement Committee</a:t>
            </a:r>
          </a:p>
          <a:p>
            <a:pPr lvl="1" eaLnBrk="1" hangingPunct="1">
              <a:lnSpc>
                <a:spcPct val="90000"/>
              </a:lnSpc>
            </a:pPr>
            <a:r>
              <a:rPr lang="en-US" altLang="en-US" sz="1800" dirty="0"/>
              <a:t>Destination Development Committee</a:t>
            </a:r>
          </a:p>
          <a:p>
            <a:pPr eaLnBrk="1" hangingPunct="1">
              <a:lnSpc>
                <a:spcPct val="90000"/>
              </a:lnSpc>
            </a:pPr>
            <a:r>
              <a:rPr lang="en-US" altLang="en-US" sz="2000" dirty="0"/>
              <a:t>Committees assume responsibility for review and detail work for all issues that come before them and bring forward recommendations to the full board</a:t>
            </a:r>
          </a:p>
          <a:p>
            <a:pPr eaLnBrk="1" hangingPunct="1">
              <a:lnSpc>
                <a:spcPct val="90000"/>
              </a:lnSpc>
            </a:pPr>
            <a:endParaRPr lang="en-US" altLang="en-US" sz="2000" dirty="0"/>
          </a:p>
          <a:p>
            <a:pPr marL="0" lvl="1" indent="0" eaLnBrk="1" hangingPunct="1">
              <a:lnSpc>
                <a:spcPct val="90000"/>
              </a:lnSpc>
              <a:buNone/>
            </a:pPr>
            <a:r>
              <a:rPr lang="en-US" altLang="en-US" sz="1600" i="1" dirty="0"/>
              <a:t>*Executive committee composition defined in bylaws</a:t>
            </a:r>
          </a:p>
          <a:p>
            <a:pPr eaLnBrk="1" hangingPunct="1">
              <a:lnSpc>
                <a:spcPct val="90000"/>
              </a:lnSpc>
            </a:pPr>
            <a:endParaRPr lang="en-US" altLang="en-US" sz="2000" dirty="0"/>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altLang="en-US" dirty="0"/>
              <a:t>The CEO’s Responsibilities</a:t>
            </a:r>
            <a:br>
              <a:rPr lang="en-US" altLang="en-US" dirty="0"/>
            </a:br>
            <a:r>
              <a:rPr lang="en-US" altLang="en-US" dirty="0"/>
              <a:t>to the Board</a:t>
            </a:r>
          </a:p>
        </p:txBody>
      </p:sp>
      <p:sp>
        <p:nvSpPr>
          <p:cNvPr id="39940" name="Rectangle 3"/>
          <p:cNvSpPr>
            <a:spLocks noGrp="1" noChangeArrowheads="1"/>
          </p:cNvSpPr>
          <p:nvPr>
            <p:ph type="body" idx="1"/>
          </p:nvPr>
        </p:nvSpPr>
        <p:spPr/>
        <p:txBody>
          <a:bodyPr/>
          <a:lstStyle/>
          <a:p>
            <a:pPr eaLnBrk="1" hangingPunct="1">
              <a:buFontTx/>
              <a:buNone/>
            </a:pPr>
            <a:r>
              <a:rPr lang="en-US" altLang="en-US" sz="2400" dirty="0"/>
              <a:t>“If your CEO can take care of the business, the Board can focus on the future.”  </a:t>
            </a:r>
            <a:r>
              <a:rPr lang="en-US" altLang="en-US" sz="2000" i="1" dirty="0"/>
              <a:t>Bill Geist</a:t>
            </a:r>
            <a:endParaRPr lang="en-US" altLang="en-US" sz="2000" dirty="0"/>
          </a:p>
          <a:p>
            <a:pPr eaLnBrk="1" hangingPunct="1"/>
            <a:endParaRPr lang="en-US" altLang="en-US" sz="2000" dirty="0"/>
          </a:p>
          <a:p>
            <a:pPr eaLnBrk="1" hangingPunct="1"/>
            <a:r>
              <a:rPr lang="en-US" altLang="en-US" sz="2400" dirty="0"/>
              <a:t>Implement policy</a:t>
            </a:r>
          </a:p>
          <a:p>
            <a:pPr eaLnBrk="1" hangingPunct="1"/>
            <a:r>
              <a:rPr lang="en-US" altLang="en-US" sz="2400" dirty="0"/>
              <a:t>Set the agency’s tactical goals</a:t>
            </a:r>
          </a:p>
          <a:p>
            <a:pPr eaLnBrk="1" hangingPunct="1"/>
            <a:r>
              <a:rPr lang="en-US" altLang="en-US" sz="2400" dirty="0"/>
              <a:t>Serve on and support the board’s committees</a:t>
            </a:r>
          </a:p>
          <a:p>
            <a:pPr eaLnBrk="1" hangingPunct="1"/>
            <a:r>
              <a:rPr lang="en-US" altLang="en-US" sz="2400" dirty="0"/>
              <a:t>Influence and extend the board culture</a:t>
            </a:r>
          </a:p>
          <a:p>
            <a:pPr eaLnBrk="1" hangingPunct="1"/>
            <a:r>
              <a:rPr lang="en-US" altLang="en-US" sz="2400" dirty="0"/>
              <a:t>Support the board’s priorities with its strategic plan</a:t>
            </a:r>
          </a:p>
          <a:p>
            <a:pPr eaLnBrk="1" hangingPunct="1"/>
            <a:r>
              <a:rPr lang="en-US" altLang="en-US" sz="2400" dirty="0"/>
              <a:t>Equip the board with tools to better explain, support and defend the DMO</a:t>
            </a:r>
          </a:p>
          <a:p>
            <a:pPr eaLnBrk="1" hangingPunct="1"/>
            <a:r>
              <a:rPr lang="en-US" altLang="en-US" sz="2400" dirty="0"/>
              <a:t>“Be the Cook”</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39</a:t>
            </a:fld>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7342-36C6-4EF7-A2E2-C97B732C5BFF}"/>
              </a:ext>
            </a:extLst>
          </p:cNvPr>
          <p:cNvSpPr>
            <a:spLocks noGrp="1"/>
          </p:cNvSpPr>
          <p:nvPr>
            <p:ph type="title"/>
          </p:nvPr>
        </p:nvSpPr>
        <p:spPr/>
        <p:txBody>
          <a:bodyPr/>
          <a:lstStyle/>
          <a:p>
            <a:r>
              <a:rPr lang="en-US" dirty="0"/>
              <a:t>The Board’s Mission</a:t>
            </a:r>
          </a:p>
        </p:txBody>
      </p:sp>
      <p:sp>
        <p:nvSpPr>
          <p:cNvPr id="3" name="Content Placeholder 2">
            <a:extLst>
              <a:ext uri="{FF2B5EF4-FFF2-40B4-BE49-F238E27FC236}">
                <a16:creationId xmlns:a16="http://schemas.microsoft.com/office/drawing/2014/main" id="{BA5B82D8-E6C8-461B-AAB6-3F04FE697166}"/>
              </a:ext>
            </a:extLst>
          </p:cNvPr>
          <p:cNvSpPr>
            <a:spLocks noGrp="1"/>
          </p:cNvSpPr>
          <p:nvPr>
            <p:ph idx="1"/>
          </p:nvPr>
        </p:nvSpPr>
        <p:spPr/>
        <p:txBody>
          <a:bodyPr/>
          <a:lstStyle/>
          <a:p>
            <a:r>
              <a:rPr lang="en-US" sz="2400" dirty="0"/>
              <a:t>The Irving CVB Board will take ownership of the opportunities on its horizon, doing everything in its power to move the visitor vision of the destination forward by proactively putting the ideas, desires and priorities on every table it can.</a:t>
            </a:r>
          </a:p>
          <a:p>
            <a:r>
              <a:rPr lang="en-US" sz="2400" dirty="0"/>
              <a:t>The Irving CVB Board takes seriously its responsibilities, including its fiduciary and operational oversight of the Convention and Visitors Bureau and the Convention Center, as outlined in the City’s Charter and City Ordinances.</a:t>
            </a:r>
          </a:p>
        </p:txBody>
      </p:sp>
      <p:sp>
        <p:nvSpPr>
          <p:cNvPr id="4" name="Slide Number Placeholder 3">
            <a:extLst>
              <a:ext uri="{FF2B5EF4-FFF2-40B4-BE49-F238E27FC236}">
                <a16:creationId xmlns:a16="http://schemas.microsoft.com/office/drawing/2014/main" id="{625879C6-72D1-47F5-BE4A-4425A030B0CC}"/>
              </a:ext>
            </a:extLst>
          </p:cNvPr>
          <p:cNvSpPr>
            <a:spLocks noGrp="1"/>
          </p:cNvSpPr>
          <p:nvPr>
            <p:ph type="sldNum" sz="quarter" idx="12"/>
          </p:nvPr>
        </p:nvSpPr>
        <p:spPr/>
        <p:txBody>
          <a:bodyPr/>
          <a:lstStyle/>
          <a:p>
            <a:pPr>
              <a:defRPr/>
            </a:pPr>
            <a:fld id="{0B61DAB4-5AC7-4F87-A718-89CF2A33D877}" type="slidenum">
              <a:rPr lang="en-US" smtClean="0"/>
              <a:pPr>
                <a:defRPr/>
              </a:pPr>
              <a:t>4</a:t>
            </a:fld>
            <a:endParaRPr lang="en-US" dirty="0"/>
          </a:p>
        </p:txBody>
      </p:sp>
    </p:spTree>
    <p:extLst>
      <p:ext uri="{BB962C8B-B14F-4D97-AF65-F5344CB8AC3E}">
        <p14:creationId xmlns:p14="http://schemas.microsoft.com/office/powerpoint/2010/main" val="2594325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altLang="en-US"/>
              <a:t>What the Board “sees” regularly</a:t>
            </a:r>
          </a:p>
        </p:txBody>
      </p:sp>
      <p:sp>
        <p:nvSpPr>
          <p:cNvPr id="40964" name="Rectangle 3"/>
          <p:cNvSpPr>
            <a:spLocks noGrp="1" noChangeArrowheads="1"/>
          </p:cNvSpPr>
          <p:nvPr>
            <p:ph type="body" idx="1"/>
          </p:nvPr>
        </p:nvSpPr>
        <p:spPr>
          <a:xfrm>
            <a:off x="914400" y="1524000"/>
            <a:ext cx="7086600" cy="4572000"/>
          </a:xfrm>
        </p:spPr>
        <p:txBody>
          <a:bodyPr/>
          <a:lstStyle/>
          <a:p>
            <a:pPr eaLnBrk="1" hangingPunct="1">
              <a:buFontTx/>
              <a:buNone/>
            </a:pPr>
            <a:r>
              <a:rPr lang="en-US" altLang="en-US" sz="2000" dirty="0"/>
              <a:t>Monthly Board Packet includes:</a:t>
            </a:r>
          </a:p>
          <a:p>
            <a:pPr eaLnBrk="1" hangingPunct="1"/>
            <a:r>
              <a:rPr lang="en-US" altLang="en-US" sz="2000" dirty="0"/>
              <a:t>Agenda Items – Minutes, financial reports, background info for action items on the agenda</a:t>
            </a:r>
          </a:p>
          <a:p>
            <a:pPr eaLnBrk="1" hangingPunct="1"/>
            <a:r>
              <a:rPr lang="en-US" altLang="en-US" sz="2000" dirty="0"/>
              <a:t>Board Reports – calendars, reports and activities of the board and its committees, task forces, etc.</a:t>
            </a:r>
          </a:p>
          <a:p>
            <a:pPr eaLnBrk="1" hangingPunct="1"/>
            <a:r>
              <a:rPr lang="en-US" altLang="en-US" sz="2000" dirty="0"/>
              <a:t>Convention Center – financial reports, three months’ rolling calendar, staff overview</a:t>
            </a:r>
          </a:p>
          <a:p>
            <a:pPr eaLnBrk="1" hangingPunct="1"/>
            <a:r>
              <a:rPr lang="en-US" altLang="en-US" sz="2000" dirty="0"/>
              <a:t>Industry/Informational Reports – STR reports, </a:t>
            </a:r>
            <a:r>
              <a:rPr lang="en-US" altLang="en-US" sz="2000" dirty="0" err="1"/>
              <a:t>AirDNA</a:t>
            </a:r>
            <a:r>
              <a:rPr lang="en-US" altLang="en-US" sz="2000" dirty="0"/>
              <a:t> reports, Irving/area industry-specific data, stakeholder reports</a:t>
            </a:r>
          </a:p>
          <a:p>
            <a:pPr eaLnBrk="1" hangingPunct="1"/>
            <a:r>
              <a:rPr lang="en-US" altLang="en-US" sz="2000" dirty="0"/>
              <a:t>Staff Reports – Departmental reports, including appropriate performance measure reporting and customer service data</a:t>
            </a:r>
          </a:p>
          <a:p>
            <a:pPr eaLnBrk="1" hangingPunct="1"/>
            <a:r>
              <a:rPr lang="en-US" altLang="en-US" sz="2000" dirty="0"/>
              <a:t>Supplements – Select correspondence, reading material, general industry information</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altLang="en-US"/>
              <a:t>What the Board “sees” regularly</a:t>
            </a:r>
          </a:p>
        </p:txBody>
      </p:sp>
      <p:sp>
        <p:nvSpPr>
          <p:cNvPr id="41988" name="Rectangle 3"/>
          <p:cNvSpPr>
            <a:spLocks noGrp="1" noChangeArrowheads="1"/>
          </p:cNvSpPr>
          <p:nvPr>
            <p:ph type="body" idx="1"/>
          </p:nvPr>
        </p:nvSpPr>
        <p:spPr>
          <a:xfrm>
            <a:off x="457200" y="1417638"/>
            <a:ext cx="8229600" cy="4800600"/>
          </a:xfrm>
        </p:spPr>
        <p:txBody>
          <a:bodyPr/>
          <a:lstStyle/>
          <a:p>
            <a:pPr eaLnBrk="1" hangingPunct="1">
              <a:lnSpc>
                <a:spcPct val="90000"/>
              </a:lnSpc>
            </a:pPr>
            <a:r>
              <a:rPr lang="en-US" altLang="en-US" sz="2400" dirty="0"/>
              <a:t>ICVB Financial Reports – Balance Sheet; Statement of Changes in Revenues, Expenditures and Fund Balance; Check Register </a:t>
            </a:r>
          </a:p>
          <a:p>
            <a:pPr lvl="1" eaLnBrk="1" hangingPunct="1">
              <a:lnSpc>
                <a:spcPct val="90000"/>
              </a:lnSpc>
            </a:pPr>
            <a:r>
              <a:rPr lang="en-US" altLang="en-US" sz="2000" dirty="0"/>
              <a:t>Per GASB standards</a:t>
            </a:r>
          </a:p>
          <a:p>
            <a:pPr lvl="1" eaLnBrk="1" hangingPunct="1">
              <a:lnSpc>
                <a:spcPct val="90000"/>
              </a:lnSpc>
            </a:pPr>
            <a:r>
              <a:rPr lang="en-US" altLang="en-US" sz="2000" dirty="0"/>
              <a:t>Monthly – General Fund, Cash Flow (new as of COVID)</a:t>
            </a:r>
          </a:p>
          <a:p>
            <a:pPr lvl="1" eaLnBrk="1" hangingPunct="1">
              <a:lnSpc>
                <a:spcPct val="90000"/>
              </a:lnSpc>
            </a:pPr>
            <a:r>
              <a:rPr lang="en-US" altLang="en-US" sz="2000" dirty="0"/>
              <a:t>Quarterly – Reserve, Computer and Building Funds</a:t>
            </a:r>
          </a:p>
          <a:p>
            <a:pPr eaLnBrk="1" hangingPunct="1">
              <a:lnSpc>
                <a:spcPct val="90000"/>
              </a:lnSpc>
            </a:pPr>
            <a:r>
              <a:rPr lang="en-US" altLang="en-US" sz="2400" dirty="0"/>
              <a:t>Budget adjustments</a:t>
            </a:r>
          </a:p>
          <a:p>
            <a:pPr lvl="1" eaLnBrk="1" hangingPunct="1">
              <a:lnSpc>
                <a:spcPct val="90000"/>
              </a:lnSpc>
            </a:pPr>
            <a:r>
              <a:rPr lang="en-US" altLang="en-US" sz="2000" dirty="0"/>
              <a:t>Unanticipated revenues, or transfers between funds</a:t>
            </a:r>
          </a:p>
          <a:p>
            <a:pPr lvl="2" eaLnBrk="1" hangingPunct="1">
              <a:lnSpc>
                <a:spcPct val="90000"/>
              </a:lnSpc>
            </a:pPr>
            <a:r>
              <a:rPr lang="en-US" altLang="en-US" sz="1800" dirty="0"/>
              <a:t>Also require City Council authorization</a:t>
            </a:r>
          </a:p>
          <a:p>
            <a:pPr lvl="1" eaLnBrk="1" hangingPunct="1">
              <a:lnSpc>
                <a:spcPct val="90000"/>
              </a:lnSpc>
            </a:pPr>
            <a:r>
              <a:rPr lang="en-US" altLang="en-US" sz="2000" dirty="0"/>
              <a:t>Executive director has authority for “intra-fund” adjustments</a:t>
            </a:r>
          </a:p>
          <a:p>
            <a:pPr eaLnBrk="1" hangingPunct="1">
              <a:lnSpc>
                <a:spcPct val="90000"/>
              </a:lnSpc>
            </a:pPr>
            <a:r>
              <a:rPr lang="en-US" altLang="en-US" sz="2400" dirty="0"/>
              <a:t>Significant non-budgeted expenditures</a:t>
            </a:r>
          </a:p>
          <a:p>
            <a:pPr eaLnBrk="1" hangingPunct="1">
              <a:lnSpc>
                <a:spcPct val="90000"/>
              </a:lnSpc>
            </a:pPr>
            <a:r>
              <a:rPr lang="en-US" altLang="en-US" sz="2400" dirty="0"/>
              <a:t>Hotel Tax Collections – Monthly</a:t>
            </a:r>
          </a:p>
          <a:p>
            <a:pPr eaLnBrk="1" hangingPunct="1">
              <a:lnSpc>
                <a:spcPct val="90000"/>
              </a:lnSpc>
            </a:pPr>
            <a:r>
              <a:rPr lang="en-US" altLang="en-US" sz="2400" dirty="0"/>
              <a:t>Convention center financial reports - Monthly</a:t>
            </a:r>
          </a:p>
          <a:p>
            <a:pPr eaLnBrk="1" hangingPunct="1">
              <a:lnSpc>
                <a:spcPct val="90000"/>
              </a:lnSpc>
            </a:pPr>
            <a:r>
              <a:rPr lang="en-US" altLang="en-US" sz="2400" dirty="0"/>
              <a:t>Monthly updates on performance measures</a:t>
            </a:r>
          </a:p>
          <a:p>
            <a:pPr eaLnBrk="1" hangingPunct="1">
              <a:lnSpc>
                <a:spcPct val="90000"/>
              </a:lnSpc>
            </a:pPr>
            <a:r>
              <a:rPr lang="en-US" altLang="en-US" sz="2400" dirty="0"/>
              <a:t>Convention Center Audit - Annually</a:t>
            </a:r>
          </a:p>
          <a:p>
            <a:pPr eaLnBrk="1" hangingPunct="1">
              <a:lnSpc>
                <a:spcPct val="90000"/>
              </a:lnSpc>
            </a:pPr>
            <a:endParaRPr lang="en-US" altLang="en-US" sz="2400" dirty="0"/>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41</a:t>
            </a:fld>
            <a:endParaRPr 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noFill/>
        </p:spPr>
        <p:txBody>
          <a:bodyPr/>
          <a:lstStyle/>
          <a:p>
            <a:pPr eaLnBrk="1" hangingPunct="1"/>
            <a:r>
              <a:rPr lang="en-US" altLang="en-US"/>
              <a:t>ICVB Budget Calendar</a:t>
            </a:r>
          </a:p>
        </p:txBody>
      </p:sp>
      <p:sp>
        <p:nvSpPr>
          <p:cNvPr id="43012" name="Rectangle 3"/>
          <p:cNvSpPr>
            <a:spLocks noGrp="1" noChangeArrowheads="1"/>
          </p:cNvSpPr>
          <p:nvPr>
            <p:ph idx="1"/>
          </p:nvPr>
        </p:nvSpPr>
        <p:spPr>
          <a:noFill/>
        </p:spPr>
        <p:txBody>
          <a:bodyPr/>
          <a:lstStyle/>
          <a:p>
            <a:pPr eaLnBrk="1" hangingPunct="1">
              <a:lnSpc>
                <a:spcPct val="130000"/>
              </a:lnSpc>
            </a:pPr>
            <a:r>
              <a:rPr lang="en-US" altLang="en-US" sz="2800" dirty="0"/>
              <a:t>Hotel Needs Analysis Survey – April</a:t>
            </a:r>
          </a:p>
          <a:p>
            <a:pPr eaLnBrk="1" hangingPunct="1">
              <a:lnSpc>
                <a:spcPct val="130000"/>
              </a:lnSpc>
            </a:pPr>
            <a:r>
              <a:rPr lang="en-US" altLang="en-US" sz="2800" dirty="0"/>
              <a:t>Executive Committee Briefings – May</a:t>
            </a:r>
          </a:p>
          <a:p>
            <a:pPr eaLnBrk="1" hangingPunct="1">
              <a:lnSpc>
                <a:spcPct val="130000"/>
              </a:lnSpc>
            </a:pPr>
            <a:r>
              <a:rPr lang="en-US" altLang="en-US" sz="2800" dirty="0"/>
              <a:t>Board Budget Meeting – June</a:t>
            </a:r>
          </a:p>
          <a:p>
            <a:pPr eaLnBrk="1" hangingPunct="1">
              <a:lnSpc>
                <a:spcPct val="130000"/>
              </a:lnSpc>
            </a:pPr>
            <a:r>
              <a:rPr lang="en-US" altLang="en-US" sz="2800" dirty="0"/>
              <a:t>City Council Budget Retreat – Late August</a:t>
            </a:r>
          </a:p>
          <a:p>
            <a:pPr eaLnBrk="1" hangingPunct="1">
              <a:lnSpc>
                <a:spcPct val="130000"/>
              </a:lnSpc>
            </a:pPr>
            <a:r>
              <a:rPr lang="en-US" altLang="en-US" sz="2800" dirty="0"/>
              <a:t>City Council Adopt Budget – September</a:t>
            </a:r>
          </a:p>
          <a:p>
            <a:pPr eaLnBrk="1" hangingPunct="1">
              <a:lnSpc>
                <a:spcPct val="130000"/>
              </a:lnSpc>
            </a:pPr>
            <a:r>
              <a:rPr lang="en-US" altLang="en-US" sz="2800" dirty="0"/>
              <a:t>Fiscal year Oct. 1-Sept. 30</a:t>
            </a:r>
          </a:p>
          <a:p>
            <a:pPr eaLnBrk="1" hangingPunct="1">
              <a:lnSpc>
                <a:spcPct val="130000"/>
              </a:lnSpc>
            </a:pPr>
            <a:r>
              <a:rPr lang="en-US" altLang="en-US" sz="2800" dirty="0"/>
              <a:t>Convention Center Auditor’s Report - November</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0E6D-EE9D-4F42-B93C-EA1E5CD3E946}"/>
              </a:ext>
            </a:extLst>
          </p:cNvPr>
          <p:cNvSpPr>
            <a:spLocks noGrp="1"/>
          </p:cNvSpPr>
          <p:nvPr>
            <p:ph type="title"/>
          </p:nvPr>
        </p:nvSpPr>
        <p:spPr>
          <a:xfrm>
            <a:off x="914400" y="304800"/>
            <a:ext cx="6635745" cy="547827"/>
          </a:xfrm>
        </p:spPr>
        <p:txBody>
          <a:bodyPr/>
          <a:lstStyle/>
          <a:p>
            <a:r>
              <a:rPr lang="en-US" dirty="0"/>
              <a:t>Code of Ethics</a:t>
            </a:r>
          </a:p>
        </p:txBody>
      </p:sp>
      <p:sp>
        <p:nvSpPr>
          <p:cNvPr id="3" name="Content Placeholder 2">
            <a:extLst>
              <a:ext uri="{FF2B5EF4-FFF2-40B4-BE49-F238E27FC236}">
                <a16:creationId xmlns:a16="http://schemas.microsoft.com/office/drawing/2014/main" id="{FCB7982E-1F73-4B0E-B07E-37B906E6F345}"/>
              </a:ext>
            </a:extLst>
          </p:cNvPr>
          <p:cNvSpPr>
            <a:spLocks noGrp="1"/>
          </p:cNvSpPr>
          <p:nvPr>
            <p:ph sz="quarter" idx="13"/>
          </p:nvPr>
        </p:nvSpPr>
        <p:spPr>
          <a:xfrm>
            <a:off x="555630" y="852627"/>
            <a:ext cx="8024845" cy="4664525"/>
          </a:xfrm>
        </p:spPr>
        <p:txBody>
          <a:bodyPr>
            <a:normAutofit fontScale="25000" lnSpcReduction="20000"/>
          </a:bodyPr>
          <a:lstStyle/>
          <a:p>
            <a:pPr>
              <a:lnSpc>
                <a:spcPct val="120000"/>
              </a:lnSpc>
              <a:spcBef>
                <a:spcPts val="0"/>
              </a:spcBef>
              <a:spcAft>
                <a:spcPts val="0"/>
              </a:spcAft>
            </a:pPr>
            <a:r>
              <a:rPr lang="en-US" sz="6400" dirty="0">
                <a:latin typeface="Calibri" panose="020F0502020204030204" pitchFamily="34" charset="0"/>
              </a:rPr>
              <a:t>Provide exceptional customer service and detailed information on destination products and services.</a:t>
            </a:r>
          </a:p>
          <a:p>
            <a:pPr>
              <a:lnSpc>
                <a:spcPct val="120000"/>
              </a:lnSpc>
              <a:spcBef>
                <a:spcPts val="0"/>
              </a:spcBef>
              <a:spcAft>
                <a:spcPts val="0"/>
              </a:spcAft>
            </a:pPr>
            <a:r>
              <a:rPr lang="en-US" sz="6400" dirty="0">
                <a:latin typeface="Calibri" panose="020F0502020204030204" pitchFamily="34" charset="0"/>
              </a:rPr>
              <a:t>Treat all stakeholders courteously, ethically and professionally.</a:t>
            </a:r>
          </a:p>
          <a:p>
            <a:pPr>
              <a:lnSpc>
                <a:spcPct val="120000"/>
              </a:lnSpc>
              <a:spcBef>
                <a:spcPts val="0"/>
              </a:spcBef>
              <a:spcAft>
                <a:spcPts val="0"/>
              </a:spcAft>
            </a:pPr>
            <a:r>
              <a:rPr lang="en-US" sz="6400" dirty="0">
                <a:latin typeface="Calibri" panose="020F0502020204030204" pitchFamily="34" charset="0"/>
              </a:rPr>
              <a:t>Actively encourage the integration of ethics into all aspects of management of the ICVB’s activities.</a:t>
            </a:r>
          </a:p>
          <a:p>
            <a:pPr>
              <a:lnSpc>
                <a:spcPct val="120000"/>
              </a:lnSpc>
              <a:spcBef>
                <a:spcPts val="0"/>
              </a:spcBef>
              <a:spcAft>
                <a:spcPts val="0"/>
              </a:spcAft>
            </a:pPr>
            <a:r>
              <a:rPr lang="en-US" sz="6400" dirty="0">
                <a:latin typeface="Calibri" panose="020F0502020204030204" pitchFamily="34" charset="0"/>
              </a:rPr>
              <a:t>Build collaborative relationships with other DMO industry professionals for the advancement of the profession.</a:t>
            </a:r>
          </a:p>
          <a:p>
            <a:pPr>
              <a:lnSpc>
                <a:spcPct val="120000"/>
              </a:lnSpc>
              <a:spcBef>
                <a:spcPts val="0"/>
              </a:spcBef>
              <a:spcAft>
                <a:spcPts val="0"/>
              </a:spcAft>
            </a:pPr>
            <a:r>
              <a:rPr lang="en-US" sz="6400" dirty="0">
                <a:latin typeface="Calibri" panose="020F0502020204030204" pitchFamily="34" charset="0"/>
              </a:rPr>
              <a:t>Handle all inquiries, requests, transactions, correspondence and complaints promptly, courteously and fairly.</a:t>
            </a:r>
          </a:p>
          <a:p>
            <a:pPr>
              <a:lnSpc>
                <a:spcPct val="120000"/>
              </a:lnSpc>
              <a:spcBef>
                <a:spcPts val="0"/>
              </a:spcBef>
              <a:spcAft>
                <a:spcPts val="0"/>
              </a:spcAft>
            </a:pPr>
            <a:r>
              <a:rPr lang="en-US" sz="6400" dirty="0">
                <a:latin typeface="Calibri" panose="020F0502020204030204" pitchFamily="34" charset="0"/>
              </a:rPr>
              <a:t>Provide clean and well-maintained facilities and equipment for the enjoyment of customers.</a:t>
            </a:r>
          </a:p>
          <a:p>
            <a:pPr>
              <a:lnSpc>
                <a:spcPct val="120000"/>
              </a:lnSpc>
              <a:spcBef>
                <a:spcPts val="0"/>
              </a:spcBef>
              <a:spcAft>
                <a:spcPts val="0"/>
              </a:spcAft>
            </a:pPr>
            <a:r>
              <a:rPr lang="en-US" sz="6400" dirty="0">
                <a:latin typeface="Calibri" panose="020F0502020204030204" pitchFamily="34" charset="0"/>
              </a:rPr>
              <a:t>Exercise truth in all promotional materials concerning facilities, services and amenities provided and advise the public in a reasonable matter if and when unable to provide the level of services or facilities as advertised.  Promotional materials supplied must be appropriate for all audiences.</a:t>
            </a:r>
          </a:p>
          <a:p>
            <a:pPr>
              <a:lnSpc>
                <a:spcPct val="120000"/>
              </a:lnSpc>
              <a:spcBef>
                <a:spcPts val="0"/>
              </a:spcBef>
              <a:spcAft>
                <a:spcPts val="0"/>
              </a:spcAft>
            </a:pPr>
            <a:r>
              <a:rPr lang="en-US" sz="6400" dirty="0">
                <a:latin typeface="Calibri" panose="020F0502020204030204" pitchFamily="34" charset="0"/>
              </a:rPr>
              <a:t>Provide customers with complete details on prices, cancellation policies and services and ensure customers receive fair exchange for their foreign currency where appropriate.</a:t>
            </a:r>
          </a:p>
          <a:p>
            <a:pPr>
              <a:lnSpc>
                <a:spcPct val="120000"/>
              </a:lnSpc>
              <a:spcBef>
                <a:spcPts val="0"/>
              </a:spcBef>
              <a:spcAft>
                <a:spcPts val="0"/>
              </a:spcAft>
            </a:pPr>
            <a:r>
              <a:rPr lang="en-US" sz="6400" dirty="0">
                <a:latin typeface="Calibri" panose="020F0502020204030204" pitchFamily="34" charset="0"/>
              </a:rPr>
              <a:t>Promote responsible and sustainable use of environmental resource based when providing services and products to customers.</a:t>
            </a:r>
          </a:p>
          <a:p>
            <a:pPr>
              <a:lnSpc>
                <a:spcPct val="120000"/>
              </a:lnSpc>
              <a:spcBef>
                <a:spcPts val="0"/>
              </a:spcBef>
              <a:spcAft>
                <a:spcPts val="0"/>
              </a:spcAft>
            </a:pPr>
            <a:r>
              <a:rPr lang="en-US" sz="6400" dirty="0">
                <a:latin typeface="Calibri" panose="020F0502020204030204" pitchFamily="34" charset="0"/>
              </a:rPr>
              <a:t>Abide by all applicable federal, state and municipal laws.</a:t>
            </a:r>
          </a:p>
          <a:p>
            <a:endParaRPr lang="en-US"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20AD52A1-66C9-4BAA-B869-3DCD78A6AD2E}"/>
              </a:ext>
            </a:extLst>
          </p:cNvPr>
          <p:cNvSpPr>
            <a:spLocks noGrp="1"/>
          </p:cNvSpPr>
          <p:nvPr>
            <p:ph type="sldNum" sz="quarter" idx="12"/>
          </p:nvPr>
        </p:nvSpPr>
        <p:spPr/>
        <p:txBody>
          <a:bodyPr/>
          <a:lstStyle/>
          <a:p>
            <a:fld id="{1B116819-8421-334E-AD86-AC115D1550C1}" type="slidenum">
              <a:rPr lang="en-US" smtClean="0"/>
              <a:pPr/>
              <a:t>43</a:t>
            </a:fld>
            <a:endParaRPr lang="en-US" dirty="0"/>
          </a:p>
        </p:txBody>
      </p:sp>
      <p:sp>
        <p:nvSpPr>
          <p:cNvPr id="6" name="TextBox 5">
            <a:extLst>
              <a:ext uri="{FF2B5EF4-FFF2-40B4-BE49-F238E27FC236}">
                <a16:creationId xmlns:a16="http://schemas.microsoft.com/office/drawing/2014/main" id="{34608109-D004-44A8-B4D6-29B9ACD3A9D2}"/>
              </a:ext>
            </a:extLst>
          </p:cNvPr>
          <p:cNvSpPr txBox="1"/>
          <p:nvPr/>
        </p:nvSpPr>
        <p:spPr>
          <a:xfrm>
            <a:off x="914401" y="5988409"/>
            <a:ext cx="7467600" cy="738664"/>
          </a:xfrm>
          <a:prstGeom prst="rect">
            <a:avLst/>
          </a:prstGeom>
          <a:noFill/>
          <a:ln>
            <a:solidFill>
              <a:schemeClr val="tx1"/>
            </a:solidFill>
          </a:ln>
        </p:spPr>
        <p:txBody>
          <a:bodyPr wrap="square">
            <a:spAutoFit/>
          </a:bodyPr>
          <a:lstStyle/>
          <a:p>
            <a:r>
              <a:rPr lang="en-US" sz="1400" i="1" dirty="0">
                <a:latin typeface="Calibri" panose="020F0502020204030204" pitchFamily="34" charset="0"/>
                <a:cs typeface="Calibri" panose="020F0502020204030204" pitchFamily="34" charset="0"/>
              </a:rPr>
              <a:t>The Destination Marketing Accreditation Program (DMAP) requires that each accredited organization adhere to this Code of Ethics, to reinforce the need and demand for transparency and accountability within the profession.</a:t>
            </a:r>
          </a:p>
        </p:txBody>
      </p:sp>
    </p:spTree>
    <p:extLst>
      <p:ext uri="{BB962C8B-B14F-4D97-AF65-F5344CB8AC3E}">
        <p14:creationId xmlns:p14="http://schemas.microsoft.com/office/powerpoint/2010/main" val="2420147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7D84-5CB0-41C2-AD2A-1A90C7506658}"/>
              </a:ext>
            </a:extLst>
          </p:cNvPr>
          <p:cNvSpPr>
            <a:spLocks noGrp="1"/>
          </p:cNvSpPr>
          <p:nvPr>
            <p:ph type="title"/>
          </p:nvPr>
        </p:nvSpPr>
        <p:spPr/>
        <p:txBody>
          <a:bodyPr/>
          <a:lstStyle/>
          <a:p>
            <a:r>
              <a:rPr lang="en-US" dirty="0"/>
              <a:t>The Board Portal</a:t>
            </a:r>
          </a:p>
        </p:txBody>
      </p:sp>
      <p:sp>
        <p:nvSpPr>
          <p:cNvPr id="3" name="Content Placeholder 2">
            <a:extLst>
              <a:ext uri="{FF2B5EF4-FFF2-40B4-BE49-F238E27FC236}">
                <a16:creationId xmlns:a16="http://schemas.microsoft.com/office/drawing/2014/main" id="{D53ED1AC-CE39-4040-B510-1B0C8CB32B57}"/>
              </a:ext>
            </a:extLst>
          </p:cNvPr>
          <p:cNvSpPr>
            <a:spLocks noGrp="1"/>
          </p:cNvSpPr>
          <p:nvPr>
            <p:ph idx="1"/>
          </p:nvPr>
        </p:nvSpPr>
        <p:spPr/>
        <p:txBody>
          <a:bodyPr/>
          <a:lstStyle/>
          <a:p>
            <a:r>
              <a:rPr lang="en-US" dirty="0">
                <a:hlinkClick r:id="rId2"/>
              </a:rPr>
              <a:t>https://www.irvingtexas.com/board/</a:t>
            </a:r>
            <a:endParaRPr lang="en-US" dirty="0"/>
          </a:p>
          <a:p>
            <a:r>
              <a:rPr lang="en-US" dirty="0"/>
              <a:t>EVERYTHING you need access to is here in the portal.</a:t>
            </a:r>
          </a:p>
          <a:p>
            <a:pPr lvl="1"/>
            <a:r>
              <a:rPr lang="en-US" dirty="0"/>
              <a:t>Meeting schedules, agendas, packets, minutes</a:t>
            </a:r>
          </a:p>
          <a:p>
            <a:pPr lvl="1"/>
            <a:r>
              <a:rPr lang="en-US" dirty="0"/>
              <a:t>Resources</a:t>
            </a:r>
          </a:p>
          <a:p>
            <a:pPr lvl="1"/>
            <a:r>
              <a:rPr lang="en-US" dirty="0"/>
              <a:t>Everything in “the binder”</a:t>
            </a:r>
          </a:p>
        </p:txBody>
      </p:sp>
      <p:sp>
        <p:nvSpPr>
          <p:cNvPr id="4" name="Slide Number Placeholder 3">
            <a:extLst>
              <a:ext uri="{FF2B5EF4-FFF2-40B4-BE49-F238E27FC236}">
                <a16:creationId xmlns:a16="http://schemas.microsoft.com/office/drawing/2014/main" id="{E439ED39-645E-404B-9B88-5CA28DAE9293}"/>
              </a:ext>
            </a:extLst>
          </p:cNvPr>
          <p:cNvSpPr>
            <a:spLocks noGrp="1"/>
          </p:cNvSpPr>
          <p:nvPr>
            <p:ph type="sldNum" sz="quarter" idx="12"/>
          </p:nvPr>
        </p:nvSpPr>
        <p:spPr/>
        <p:txBody>
          <a:bodyPr/>
          <a:lstStyle/>
          <a:p>
            <a:pPr>
              <a:defRPr/>
            </a:pPr>
            <a:fld id="{0B61DAB4-5AC7-4F87-A718-89CF2A33D877}" type="slidenum">
              <a:rPr lang="en-US" smtClean="0"/>
              <a:pPr>
                <a:defRPr/>
              </a:pPr>
              <a:t>44</a:t>
            </a:fld>
            <a:endParaRPr lang="en-US" dirty="0"/>
          </a:p>
        </p:txBody>
      </p:sp>
    </p:spTree>
    <p:extLst>
      <p:ext uri="{BB962C8B-B14F-4D97-AF65-F5344CB8AC3E}">
        <p14:creationId xmlns:p14="http://schemas.microsoft.com/office/powerpoint/2010/main" val="3671011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ctrTitle"/>
          </p:nvPr>
        </p:nvSpPr>
        <p:spPr/>
        <p:txBody>
          <a:bodyPr/>
          <a:lstStyle/>
          <a:p>
            <a:pPr eaLnBrk="1" hangingPunct="1"/>
            <a:r>
              <a:rPr lang="en-US" altLang="en-US" dirty="0"/>
              <a:t>Irving Convention</a:t>
            </a:r>
            <a:br>
              <a:rPr lang="en-US" altLang="en-US" dirty="0"/>
            </a:br>
            <a:r>
              <a:rPr lang="en-US" altLang="en-US" dirty="0"/>
              <a:t>Center Complex Overview</a:t>
            </a:r>
          </a:p>
        </p:txBody>
      </p:sp>
      <p:sp>
        <p:nvSpPr>
          <p:cNvPr id="49155" name="Rectangle 5"/>
          <p:cNvSpPr>
            <a:spLocks noGrp="1" noChangeArrowheads="1"/>
          </p:cNvSpPr>
          <p:nvPr>
            <p:ph type="subTitle" idx="1"/>
          </p:nvPr>
        </p:nvSpPr>
        <p:spPr/>
        <p:txBody>
          <a:bodyPr/>
          <a:lstStyle/>
          <a:p>
            <a:pPr eaLnBrk="1" hangingPunct="1"/>
            <a:r>
              <a:rPr lang="en-US" altLang="en-US" dirty="0"/>
              <a:t>Convention Center</a:t>
            </a:r>
          </a:p>
          <a:p>
            <a:pPr eaLnBrk="1" hangingPunct="1"/>
            <a:r>
              <a:rPr lang="en-US" altLang="en-US" dirty="0"/>
              <a:t>Headquarter Hotel</a:t>
            </a:r>
          </a:p>
          <a:p>
            <a:pPr eaLnBrk="1" hangingPunct="1"/>
            <a:r>
              <a:rPr lang="en-US" altLang="en-US" dirty="0"/>
              <a:t>Entertainment Venue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altLang="en-US" dirty="0"/>
              <a:t>Project History</a:t>
            </a:r>
          </a:p>
        </p:txBody>
      </p:sp>
      <p:sp>
        <p:nvSpPr>
          <p:cNvPr id="50180" name="Rectangle 3"/>
          <p:cNvSpPr>
            <a:spLocks noGrp="1" noChangeArrowheads="1"/>
          </p:cNvSpPr>
          <p:nvPr>
            <p:ph type="body" idx="1"/>
          </p:nvPr>
        </p:nvSpPr>
        <p:spPr/>
        <p:txBody>
          <a:bodyPr/>
          <a:lstStyle/>
          <a:p>
            <a:pPr eaLnBrk="1" hangingPunct="1">
              <a:lnSpc>
                <a:spcPct val="90000"/>
              </a:lnSpc>
            </a:pPr>
            <a:r>
              <a:rPr lang="en-US" altLang="en-US" sz="2400" dirty="0"/>
              <a:t>1999 – ICVB Board commissions a feasibility study for a convention center</a:t>
            </a:r>
          </a:p>
          <a:p>
            <a:pPr eaLnBrk="1" hangingPunct="1">
              <a:lnSpc>
                <a:spcPct val="90000"/>
              </a:lnSpc>
            </a:pPr>
            <a:r>
              <a:rPr lang="en-US" altLang="en-US" sz="2400" dirty="0"/>
              <a:t>Program (Phase 1)</a:t>
            </a:r>
          </a:p>
          <a:p>
            <a:pPr lvl="1" eaLnBrk="1" hangingPunct="1">
              <a:lnSpc>
                <a:spcPct val="90000"/>
              </a:lnSpc>
            </a:pPr>
            <a:r>
              <a:rPr lang="en-US" altLang="en-US" sz="2000" dirty="0"/>
              <a:t>100,000 sq. ft. exhibit hall</a:t>
            </a:r>
          </a:p>
          <a:p>
            <a:pPr lvl="1" eaLnBrk="1" hangingPunct="1">
              <a:lnSpc>
                <a:spcPct val="90000"/>
              </a:lnSpc>
            </a:pPr>
            <a:r>
              <a:rPr lang="en-US" altLang="en-US" sz="2000" dirty="0"/>
              <a:t>20,000 sq. ft. grand ballroom</a:t>
            </a:r>
          </a:p>
          <a:p>
            <a:pPr lvl="1" eaLnBrk="1" hangingPunct="1">
              <a:lnSpc>
                <a:spcPct val="90000"/>
              </a:lnSpc>
            </a:pPr>
            <a:r>
              <a:rPr lang="en-US" altLang="en-US" sz="2000" dirty="0"/>
              <a:t>27,000 sq. ft. additional meeting space</a:t>
            </a:r>
          </a:p>
          <a:p>
            <a:pPr lvl="2" eaLnBrk="1" hangingPunct="1">
              <a:lnSpc>
                <a:spcPct val="90000"/>
              </a:lnSpc>
            </a:pPr>
            <a:r>
              <a:rPr lang="en-US" altLang="en-US" sz="1800" dirty="0"/>
              <a:t>22,000 sq. ft. for HQ hotel – funded by City</a:t>
            </a:r>
          </a:p>
          <a:p>
            <a:pPr eaLnBrk="1" hangingPunct="1">
              <a:lnSpc>
                <a:spcPct val="90000"/>
              </a:lnSpc>
            </a:pPr>
            <a:r>
              <a:rPr lang="en-US" altLang="en-US" sz="2400" dirty="0"/>
              <a:t>450-room HQ hotel – RFPs issued, city investment required (meeting space costs)</a:t>
            </a:r>
          </a:p>
          <a:p>
            <a:pPr eaLnBrk="1" hangingPunct="1">
              <a:lnSpc>
                <a:spcPct val="90000"/>
              </a:lnSpc>
            </a:pPr>
            <a:r>
              <a:rPr lang="en-US" altLang="en-US" sz="2400" dirty="0"/>
              <a:t>Council action authorizes 2% HOT increase</a:t>
            </a:r>
          </a:p>
          <a:p>
            <a:pPr lvl="1" eaLnBrk="1" hangingPunct="1">
              <a:lnSpc>
                <a:spcPct val="90000"/>
              </a:lnSpc>
            </a:pPr>
            <a:r>
              <a:rPr lang="en-US" altLang="en-US" sz="2000" dirty="0"/>
              <a:t>Jan 2000 HOT increase implemented</a:t>
            </a:r>
          </a:p>
          <a:p>
            <a:pPr eaLnBrk="1" hangingPunct="1">
              <a:lnSpc>
                <a:spcPct val="90000"/>
              </a:lnSpc>
            </a:pPr>
            <a:r>
              <a:rPr lang="en-US" altLang="en-US" sz="2400" dirty="0"/>
              <a:t>Site purchased Nov 2001</a:t>
            </a:r>
          </a:p>
          <a:p>
            <a:pPr eaLnBrk="1" hangingPunct="1">
              <a:lnSpc>
                <a:spcPct val="90000"/>
              </a:lnSpc>
            </a:pPr>
            <a:r>
              <a:rPr lang="en-US" altLang="en-US" sz="2400" dirty="0"/>
              <a:t>Project put on hold June 2003</a:t>
            </a:r>
          </a:p>
          <a:p>
            <a:pPr eaLnBrk="1" hangingPunct="1">
              <a:lnSpc>
                <a:spcPct val="90000"/>
              </a:lnSpc>
              <a:buFontTx/>
              <a:buNone/>
            </a:pPr>
            <a:endParaRPr lang="en-US" altLang="en-US" sz="2400" dirty="0"/>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altLang="en-US" sz="4000"/>
              <a:t>Project History, continued</a:t>
            </a:r>
          </a:p>
        </p:txBody>
      </p:sp>
      <p:sp>
        <p:nvSpPr>
          <p:cNvPr id="51204" name="Rectangle 3"/>
          <p:cNvSpPr>
            <a:spLocks noGrp="1" noChangeArrowheads="1"/>
          </p:cNvSpPr>
          <p:nvPr>
            <p:ph type="body" idx="1"/>
          </p:nvPr>
        </p:nvSpPr>
        <p:spPr>
          <a:noFill/>
        </p:spPr>
        <p:txBody>
          <a:bodyPr/>
          <a:lstStyle/>
          <a:p>
            <a:pPr eaLnBrk="1" hangingPunct="1">
              <a:lnSpc>
                <a:spcPct val="80000"/>
              </a:lnSpc>
            </a:pPr>
            <a:r>
              <a:rPr lang="en-US" altLang="en-US" sz="2800" dirty="0">
                <a:solidFill>
                  <a:srgbClr val="000000"/>
                </a:solidFill>
              </a:rPr>
              <a:t>2004 – Hotel industry begins recovery</a:t>
            </a:r>
          </a:p>
          <a:p>
            <a:pPr lvl="1" eaLnBrk="1" hangingPunct="1">
              <a:lnSpc>
                <a:spcPct val="80000"/>
              </a:lnSpc>
            </a:pPr>
            <a:r>
              <a:rPr lang="en-US" altLang="en-US" sz="2400" dirty="0">
                <a:solidFill>
                  <a:srgbClr val="000000"/>
                </a:solidFill>
              </a:rPr>
              <a:t>Arlington voters authorize new Cowboys stadium</a:t>
            </a:r>
          </a:p>
          <a:p>
            <a:pPr eaLnBrk="1" hangingPunct="1">
              <a:lnSpc>
                <a:spcPct val="80000"/>
              </a:lnSpc>
            </a:pPr>
            <a:r>
              <a:rPr lang="en-US" altLang="en-US" sz="2800" dirty="0">
                <a:solidFill>
                  <a:srgbClr val="000000"/>
                </a:solidFill>
              </a:rPr>
              <a:t>2005 – ICVB Board adopts new strategic plan</a:t>
            </a:r>
          </a:p>
          <a:p>
            <a:pPr lvl="1" eaLnBrk="1" hangingPunct="1">
              <a:lnSpc>
                <a:spcPct val="80000"/>
              </a:lnSpc>
            </a:pPr>
            <a:r>
              <a:rPr lang="en-US" altLang="en-US" sz="2400" dirty="0">
                <a:solidFill>
                  <a:srgbClr val="000000"/>
                </a:solidFill>
              </a:rPr>
              <a:t>Complete re-evalu</a:t>
            </a:r>
            <a:r>
              <a:rPr lang="en-US" altLang="en-US" sz="2400" dirty="0"/>
              <a:t>ation and feasibility study of original program</a:t>
            </a:r>
          </a:p>
          <a:p>
            <a:pPr lvl="2" eaLnBrk="1" hangingPunct="1">
              <a:lnSpc>
                <a:spcPct val="80000"/>
              </a:lnSpc>
            </a:pPr>
            <a:r>
              <a:rPr lang="en-US" altLang="en-US" sz="2000" dirty="0"/>
              <a:t>How does it look in 2005 marketplace?</a:t>
            </a:r>
          </a:p>
          <a:p>
            <a:pPr lvl="2" eaLnBrk="1" hangingPunct="1">
              <a:lnSpc>
                <a:spcPct val="80000"/>
              </a:lnSpc>
            </a:pPr>
            <a:r>
              <a:rPr lang="en-US" altLang="en-US" sz="2000" dirty="0"/>
              <a:t>Does it still make business sense?</a:t>
            </a:r>
          </a:p>
          <a:p>
            <a:pPr lvl="1" eaLnBrk="1" hangingPunct="1">
              <a:lnSpc>
                <a:spcPct val="80000"/>
              </a:lnSpc>
            </a:pPr>
            <a:r>
              <a:rPr lang="en-US" altLang="en-US" sz="2400" dirty="0"/>
              <a:t>Two levels of additional studies:</a:t>
            </a:r>
          </a:p>
          <a:p>
            <a:pPr lvl="2" eaLnBrk="1" hangingPunct="1">
              <a:lnSpc>
                <a:spcPct val="80000"/>
              </a:lnSpc>
            </a:pPr>
            <a:r>
              <a:rPr lang="en-US" altLang="en-US" sz="2000" dirty="0">
                <a:solidFill>
                  <a:srgbClr val="000000"/>
                </a:solidFill>
              </a:rPr>
              <a:t>Meeting </a:t>
            </a:r>
            <a:r>
              <a:rPr lang="en-US" altLang="en-US" sz="2000" dirty="0"/>
              <a:t>facility needs (beyond original program)</a:t>
            </a:r>
          </a:p>
          <a:p>
            <a:pPr lvl="3" eaLnBrk="1" hangingPunct="1">
              <a:lnSpc>
                <a:spcPct val="80000"/>
              </a:lnSpc>
            </a:pPr>
            <a:r>
              <a:rPr lang="en-US" altLang="en-US" sz="1800" dirty="0"/>
              <a:t>Are there other/different needs?</a:t>
            </a:r>
          </a:p>
          <a:p>
            <a:pPr lvl="2" eaLnBrk="1" hangingPunct="1">
              <a:lnSpc>
                <a:spcPct val="80000"/>
              </a:lnSpc>
            </a:pPr>
            <a:r>
              <a:rPr lang="en-US" altLang="en-US" sz="2000" dirty="0"/>
              <a:t>Other visitor-oriented development</a:t>
            </a:r>
          </a:p>
          <a:p>
            <a:pPr lvl="2" eaLnBrk="1" hangingPunct="1">
              <a:lnSpc>
                <a:spcPct val="80000"/>
              </a:lnSpc>
            </a:pPr>
            <a:r>
              <a:rPr lang="en-US" altLang="en-US" sz="2000" dirty="0"/>
              <a:t>What is missing from the landscape that Irving can/wants to deliver?</a:t>
            </a:r>
          </a:p>
          <a:p>
            <a:pPr lvl="1" eaLnBrk="1" hangingPunct="1">
              <a:lnSpc>
                <a:spcPct val="80000"/>
              </a:lnSpc>
            </a:pPr>
            <a:r>
              <a:rPr lang="en-US" altLang="en-US" sz="2400" dirty="0"/>
              <a:t>No pre-determined outcome, real willingness to “walk away” and sell the land</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en-US" altLang="en-US"/>
              <a:t>“Moving the Needle”</a:t>
            </a:r>
          </a:p>
        </p:txBody>
      </p:sp>
      <p:sp>
        <p:nvSpPr>
          <p:cNvPr id="52228" name="Rectangle 3"/>
          <p:cNvSpPr>
            <a:spLocks noGrp="1" noChangeArrowheads="1"/>
          </p:cNvSpPr>
          <p:nvPr>
            <p:ph type="body" idx="1"/>
          </p:nvPr>
        </p:nvSpPr>
        <p:spPr>
          <a:xfrm>
            <a:off x="457200" y="1371600"/>
            <a:ext cx="8229600" cy="5105400"/>
          </a:xfrm>
        </p:spPr>
        <p:txBody>
          <a:bodyPr/>
          <a:lstStyle/>
          <a:p>
            <a:pPr eaLnBrk="1" hangingPunct="1">
              <a:lnSpc>
                <a:spcPct val="90000"/>
              </a:lnSpc>
            </a:pPr>
            <a:r>
              <a:rPr lang="en-US" altLang="en-US" sz="2000" dirty="0"/>
              <a:t>Limited need/desire for mid-week business</a:t>
            </a:r>
          </a:p>
          <a:p>
            <a:pPr lvl="1" eaLnBrk="1" hangingPunct="1">
              <a:lnSpc>
                <a:spcPct val="90000"/>
              </a:lnSpc>
            </a:pPr>
            <a:r>
              <a:rPr lang="en-US" altLang="en-US" sz="1800" dirty="0"/>
              <a:t>Limited ability to </a:t>
            </a:r>
            <a:r>
              <a:rPr lang="en-US" altLang="en-US" sz="1800" u="sng" dirty="0"/>
              <a:t>move</a:t>
            </a:r>
            <a:r>
              <a:rPr lang="en-US" altLang="en-US" sz="1800" dirty="0"/>
              <a:t> mid-week needle</a:t>
            </a:r>
          </a:p>
          <a:p>
            <a:pPr eaLnBrk="1" hangingPunct="1">
              <a:lnSpc>
                <a:spcPct val="90000"/>
              </a:lnSpc>
            </a:pPr>
            <a:r>
              <a:rPr lang="en-US" altLang="en-US" sz="2000" dirty="0"/>
              <a:t>Irving facilities meet </a:t>
            </a:r>
            <a:r>
              <a:rPr lang="en-US" altLang="en-US" sz="2000" i="1" dirty="0"/>
              <a:t>most</a:t>
            </a:r>
            <a:r>
              <a:rPr lang="en-US" altLang="en-US" sz="2000" dirty="0"/>
              <a:t> business travel needs</a:t>
            </a:r>
          </a:p>
          <a:p>
            <a:pPr lvl="1" eaLnBrk="1" hangingPunct="1">
              <a:lnSpc>
                <a:spcPct val="90000"/>
              </a:lnSpc>
            </a:pPr>
            <a:r>
              <a:rPr lang="en-US" altLang="en-US" sz="1800" dirty="0"/>
              <a:t>Weak in critical amenities, i.e., restaurants, entertainment</a:t>
            </a:r>
          </a:p>
          <a:p>
            <a:pPr lvl="1" eaLnBrk="1" hangingPunct="1">
              <a:lnSpc>
                <a:spcPct val="90000"/>
              </a:lnSpc>
            </a:pPr>
            <a:r>
              <a:rPr lang="en-US" altLang="en-US" sz="1800" dirty="0"/>
              <a:t>Difficult to maximize visitor revenues due to lack of amenities</a:t>
            </a:r>
          </a:p>
          <a:p>
            <a:pPr eaLnBrk="1" hangingPunct="1">
              <a:lnSpc>
                <a:spcPct val="90000"/>
              </a:lnSpc>
            </a:pPr>
            <a:r>
              <a:rPr lang="en-US" altLang="en-US" sz="2000" dirty="0"/>
              <a:t>High need for weekend business year-round</a:t>
            </a:r>
          </a:p>
          <a:p>
            <a:pPr lvl="1" eaLnBrk="1" hangingPunct="1">
              <a:lnSpc>
                <a:spcPct val="90000"/>
              </a:lnSpc>
            </a:pPr>
            <a:r>
              <a:rPr lang="en-US" altLang="en-US" sz="1800" dirty="0"/>
              <a:t>Other need times:  July, August, holiday weeks</a:t>
            </a:r>
          </a:p>
          <a:p>
            <a:pPr lvl="1" eaLnBrk="1" hangingPunct="1">
              <a:lnSpc>
                <a:spcPct val="90000"/>
              </a:lnSpc>
            </a:pPr>
            <a:r>
              <a:rPr lang="en-US" altLang="en-US" sz="1800" dirty="0"/>
              <a:t>Weekend travel primarily “discretionary”</a:t>
            </a:r>
          </a:p>
          <a:p>
            <a:pPr eaLnBrk="1" hangingPunct="1">
              <a:lnSpc>
                <a:spcPct val="90000"/>
              </a:lnSpc>
            </a:pPr>
            <a:r>
              <a:rPr lang="en-US" altLang="en-US" sz="2000" dirty="0"/>
              <a:t>Irving product weakest for discretionary traveler</a:t>
            </a:r>
          </a:p>
          <a:p>
            <a:pPr lvl="1" eaLnBrk="1" hangingPunct="1">
              <a:lnSpc>
                <a:spcPct val="90000"/>
              </a:lnSpc>
            </a:pPr>
            <a:r>
              <a:rPr lang="en-US" altLang="en-US" sz="1800" dirty="0"/>
              <a:t>Entertainment and shopping alternatives</a:t>
            </a:r>
          </a:p>
          <a:p>
            <a:pPr lvl="2" eaLnBrk="1" hangingPunct="1">
              <a:lnSpc>
                <a:spcPct val="90000"/>
              </a:lnSpc>
            </a:pPr>
            <a:r>
              <a:rPr lang="en-US" altLang="en-US" sz="1600" dirty="0"/>
              <a:t>Irving “central” to much of what DFW offers, but product very broadly distributed and much of it is “tired”</a:t>
            </a:r>
          </a:p>
          <a:p>
            <a:pPr eaLnBrk="1" hangingPunct="1">
              <a:lnSpc>
                <a:spcPct val="90000"/>
              </a:lnSpc>
            </a:pPr>
            <a:r>
              <a:rPr lang="en-US" altLang="en-US" sz="2000" dirty="0"/>
              <a:t>Recognize who we are, where we’re successful, and what that can mean</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altLang="en-US"/>
              <a:t>Increasing Visitor Values</a:t>
            </a:r>
          </a:p>
        </p:txBody>
      </p:sp>
      <p:sp>
        <p:nvSpPr>
          <p:cNvPr id="53252" name="Rectangle 3"/>
          <p:cNvSpPr>
            <a:spLocks noGrp="1" noChangeArrowheads="1"/>
          </p:cNvSpPr>
          <p:nvPr>
            <p:ph type="body" idx="1"/>
          </p:nvPr>
        </p:nvSpPr>
        <p:spPr>
          <a:xfrm>
            <a:off x="457200" y="1371600"/>
            <a:ext cx="5715000" cy="4525963"/>
          </a:xfrm>
        </p:spPr>
        <p:txBody>
          <a:bodyPr/>
          <a:lstStyle/>
          <a:p>
            <a:pPr eaLnBrk="1" hangingPunct="1">
              <a:lnSpc>
                <a:spcPct val="90000"/>
              </a:lnSpc>
            </a:pPr>
            <a:r>
              <a:rPr lang="en-US" altLang="en-US" sz="2000" dirty="0"/>
              <a:t>Primary lost business cause – “nothing to do”</a:t>
            </a:r>
          </a:p>
          <a:p>
            <a:pPr eaLnBrk="1" hangingPunct="1">
              <a:lnSpc>
                <a:spcPct val="90000"/>
              </a:lnSpc>
            </a:pPr>
            <a:r>
              <a:rPr lang="en-US" altLang="en-US" sz="2000" dirty="0"/>
              <a:t>Diversifying Irving’s visitor product can generate new revenues</a:t>
            </a:r>
          </a:p>
          <a:p>
            <a:pPr lvl="1" eaLnBrk="1" hangingPunct="1">
              <a:lnSpc>
                <a:spcPct val="90000"/>
              </a:lnSpc>
            </a:pPr>
            <a:r>
              <a:rPr lang="en-US" altLang="en-US" sz="1800" dirty="0"/>
              <a:t>Diversified product provides “leg to stand on” through corporate cycle</a:t>
            </a:r>
          </a:p>
          <a:p>
            <a:pPr lvl="1" eaLnBrk="1" hangingPunct="1">
              <a:lnSpc>
                <a:spcPct val="90000"/>
              </a:lnSpc>
            </a:pPr>
            <a:r>
              <a:rPr lang="en-US" altLang="en-US" sz="1800" dirty="0"/>
              <a:t>Improved and expanded products can protect market share</a:t>
            </a:r>
          </a:p>
          <a:p>
            <a:pPr lvl="1" eaLnBrk="1" hangingPunct="1">
              <a:lnSpc>
                <a:spcPct val="90000"/>
              </a:lnSpc>
            </a:pPr>
            <a:r>
              <a:rPr lang="en-US" altLang="en-US" sz="1800" dirty="0"/>
              <a:t>Strategic product improvements can create a “new Irving”</a:t>
            </a:r>
          </a:p>
          <a:p>
            <a:pPr lvl="2" eaLnBrk="1" hangingPunct="1">
              <a:lnSpc>
                <a:spcPct val="90000"/>
              </a:lnSpc>
            </a:pPr>
            <a:r>
              <a:rPr lang="en-US" altLang="en-US" sz="1600" dirty="0"/>
              <a:t>As important for local perceptions (Irving and DFW), as for outsiders</a:t>
            </a:r>
          </a:p>
          <a:p>
            <a:pPr eaLnBrk="1" hangingPunct="1">
              <a:lnSpc>
                <a:spcPct val="90000"/>
              </a:lnSpc>
            </a:pPr>
            <a:r>
              <a:rPr lang="en-US" altLang="en-US" sz="2000" dirty="0"/>
              <a:t>Diversifying the destination experience improves the corporate travel experience</a:t>
            </a:r>
          </a:p>
          <a:p>
            <a:pPr lvl="1" eaLnBrk="1" hangingPunct="1">
              <a:lnSpc>
                <a:spcPct val="90000"/>
              </a:lnSpc>
            </a:pPr>
            <a:r>
              <a:rPr lang="en-US" altLang="en-US" sz="1800" dirty="0"/>
              <a:t>Business travel remains a leading source influencing exec perceptions of a region’s business climate (Development Counsellors International bi-annual survey)</a:t>
            </a:r>
          </a:p>
          <a:p>
            <a:pPr lvl="2" eaLnBrk="1" hangingPunct="1">
              <a:lnSpc>
                <a:spcPct val="90000"/>
              </a:lnSpc>
            </a:pPr>
            <a:endParaRPr lang="en-US" altLang="en-US"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2654300"/>
            <a:ext cx="2514600" cy="2514600"/>
          </a:xfrm>
          <a:prstGeom prst="rect">
            <a:avLst/>
          </a:prstGeom>
        </p:spPr>
      </p:pic>
      <p:sp>
        <p:nvSpPr>
          <p:cNvPr id="3" name="Slide Number Placeholder 2"/>
          <p:cNvSpPr>
            <a:spLocks noGrp="1"/>
          </p:cNvSpPr>
          <p:nvPr>
            <p:ph type="sldNum" sz="quarter" idx="12"/>
          </p:nvPr>
        </p:nvSpPr>
        <p:spPr/>
        <p:txBody>
          <a:bodyPr/>
          <a:lstStyle/>
          <a:p>
            <a:pPr>
              <a:defRPr/>
            </a:pPr>
            <a:fld id="{0B61DAB4-5AC7-4F87-A718-89CF2A33D877}"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r>
              <a:rPr lang="en-US" altLang="en-US"/>
              <a:t>Why Visitors Matter to Irving</a:t>
            </a:r>
          </a:p>
        </p:txBody>
      </p:sp>
      <p:sp>
        <p:nvSpPr>
          <p:cNvPr id="6147" name="Rectangle 4"/>
          <p:cNvSpPr>
            <a:spLocks noGrp="1" noChangeArrowheads="1"/>
          </p:cNvSpPr>
          <p:nvPr>
            <p:ph type="subTitle" idx="1"/>
          </p:nvPr>
        </p:nvSpPr>
        <p:spPr/>
        <p:txBody>
          <a:bodyPr/>
          <a:lstStyle/>
          <a:p>
            <a:pPr algn="l" eaLnBrk="1" hangingPunct="1"/>
            <a:r>
              <a:rPr lang="en-US" altLang="en-US" sz="2800" dirty="0"/>
              <a:t>2019 Irving Visitor Industry Reports</a:t>
            </a:r>
          </a:p>
          <a:p>
            <a:pPr algn="l" eaLnBrk="1" hangingPunct="1"/>
            <a:r>
              <a:rPr lang="en-US" altLang="en-US" sz="2800" dirty="0"/>
              <a:t>Destination Analysts, Inc.</a:t>
            </a:r>
          </a:p>
          <a:p>
            <a:pPr eaLnBrk="1" hangingPunct="1"/>
            <a:endParaRPr lang="en-US" altLang="en-US"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eaLnBrk="1" hangingPunct="1"/>
            <a:r>
              <a:rPr lang="en-US" altLang="en-US" dirty="0"/>
              <a:t>A Clean Slate</a:t>
            </a:r>
          </a:p>
        </p:txBody>
      </p:sp>
      <p:sp>
        <p:nvSpPr>
          <p:cNvPr id="55300" name="Rectangle 3"/>
          <p:cNvSpPr>
            <a:spLocks noGrp="1" noChangeArrowheads="1"/>
          </p:cNvSpPr>
          <p:nvPr>
            <p:ph type="body" idx="1"/>
          </p:nvPr>
        </p:nvSpPr>
        <p:spPr>
          <a:xfrm>
            <a:off x="457200" y="1371600"/>
            <a:ext cx="8229600" cy="5105400"/>
          </a:xfrm>
        </p:spPr>
        <p:txBody>
          <a:bodyPr/>
          <a:lstStyle/>
          <a:p>
            <a:pPr eaLnBrk="1" hangingPunct="1"/>
            <a:r>
              <a:rPr lang="en-US" altLang="en-US" sz="2000" dirty="0"/>
              <a:t>Fall 2005 – studies revisit original project and other visitor development opportunities</a:t>
            </a:r>
          </a:p>
          <a:p>
            <a:pPr eaLnBrk="1" hangingPunct="1"/>
            <a:r>
              <a:rPr lang="en-US" altLang="en-US" sz="2000" dirty="0"/>
              <a:t>May 2006 – Recommendations for “multi-purpose” meeting facility</a:t>
            </a:r>
            <a:endParaRPr lang="en-US" altLang="en-US" sz="1800" dirty="0"/>
          </a:p>
          <a:p>
            <a:pPr lvl="1" eaLnBrk="1" hangingPunct="1"/>
            <a:r>
              <a:rPr lang="en-US" altLang="en-US" sz="1800" dirty="0"/>
              <a:t>Recommendations to allow developer-proposed entertainment project to move forward on its own path</a:t>
            </a:r>
          </a:p>
          <a:p>
            <a:pPr lvl="1" eaLnBrk="1" hangingPunct="1"/>
            <a:r>
              <a:rPr lang="en-US" altLang="en-US" sz="1800" dirty="0"/>
              <a:t>Developer brought in a hotel</a:t>
            </a:r>
          </a:p>
          <a:p>
            <a:pPr eaLnBrk="1" hangingPunct="1"/>
            <a:r>
              <a:rPr lang="en-US" altLang="en-US" sz="2000" dirty="0"/>
              <a:t>Oct 2006 –Council adopts recommendation (funding in place)</a:t>
            </a:r>
          </a:p>
          <a:p>
            <a:pPr eaLnBrk="1" hangingPunct="1"/>
            <a:r>
              <a:rPr lang="en-US" altLang="en-US" sz="2000" dirty="0"/>
              <a:t>RFPs issued for design, construction for ICC</a:t>
            </a:r>
          </a:p>
          <a:p>
            <a:pPr eaLnBrk="1" hangingPunct="1"/>
            <a:r>
              <a:rPr lang="en-US" altLang="en-US" sz="2000" dirty="0"/>
              <a:t>Sept 2007 project kickoff</a:t>
            </a:r>
          </a:p>
          <a:p>
            <a:pPr eaLnBrk="1" hangingPunct="1"/>
            <a:r>
              <a:rPr lang="en-US" altLang="en-US" sz="2000" dirty="0"/>
              <a:t>Nov 2007 </a:t>
            </a:r>
            <a:r>
              <a:rPr lang="en-US" altLang="en-US" sz="2000" u="sng" dirty="0"/>
              <a:t>citizen bond referendum </a:t>
            </a:r>
            <a:r>
              <a:rPr lang="en-US" altLang="en-US" sz="2000" dirty="0"/>
              <a:t>for Entertainment Venue</a:t>
            </a:r>
          </a:p>
          <a:p>
            <a:pPr eaLnBrk="1" hangingPunct="1"/>
            <a:r>
              <a:rPr lang="en-US" altLang="en-US" sz="2000" dirty="0"/>
              <a:t>Jan 2009 bonds sold for ICC</a:t>
            </a:r>
          </a:p>
          <a:p>
            <a:pPr eaLnBrk="1" hangingPunct="1"/>
            <a:r>
              <a:rPr lang="en-US" altLang="en-US" sz="2000" dirty="0"/>
              <a:t>January 27, 2011 ICC opened</a:t>
            </a:r>
          </a:p>
          <a:p>
            <a:pPr eaLnBrk="1" hangingPunct="1"/>
            <a:r>
              <a:rPr lang="en-US" altLang="en-US" sz="2000" dirty="0"/>
              <a:t>EV bonds sold Feb 2014</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hangingPunct="1"/>
            <a:r>
              <a:rPr lang="en-US" altLang="en-US" dirty="0"/>
              <a:t>ICC Funding Sources</a:t>
            </a:r>
          </a:p>
        </p:txBody>
      </p:sp>
      <p:sp>
        <p:nvSpPr>
          <p:cNvPr id="58372" name="Rectangle 3"/>
          <p:cNvSpPr>
            <a:spLocks noGrp="1" noChangeArrowheads="1"/>
          </p:cNvSpPr>
          <p:nvPr>
            <p:ph type="body" idx="1"/>
          </p:nvPr>
        </p:nvSpPr>
        <p:spPr>
          <a:xfrm>
            <a:off x="457200" y="1371600"/>
            <a:ext cx="8229600" cy="5029200"/>
          </a:xfrm>
        </p:spPr>
        <p:txBody>
          <a:bodyPr/>
          <a:lstStyle/>
          <a:p>
            <a:pPr eaLnBrk="1" hangingPunct="1">
              <a:lnSpc>
                <a:spcPct val="80000"/>
              </a:lnSpc>
            </a:pPr>
            <a:r>
              <a:rPr lang="en-US" altLang="en-US" sz="1800" dirty="0"/>
              <a:t>2% dedicated HOT (Jan 2000 implementation)</a:t>
            </a:r>
          </a:p>
          <a:p>
            <a:pPr lvl="1" eaLnBrk="1" hangingPunct="1">
              <a:lnSpc>
                <a:spcPct val="80000"/>
              </a:lnSpc>
            </a:pPr>
            <a:r>
              <a:rPr lang="en-US" altLang="en-US" sz="1600" dirty="0"/>
              <a:t>Architectural, design, management, operating revenues</a:t>
            </a:r>
          </a:p>
          <a:p>
            <a:pPr lvl="1" eaLnBrk="1" hangingPunct="1">
              <a:lnSpc>
                <a:spcPct val="80000"/>
              </a:lnSpc>
            </a:pPr>
            <a:r>
              <a:rPr lang="en-US" altLang="en-US" sz="1600" dirty="0"/>
              <a:t>Carries bonding weight of full 7% HOT</a:t>
            </a:r>
          </a:p>
          <a:p>
            <a:pPr lvl="2" eaLnBrk="1" hangingPunct="1">
              <a:lnSpc>
                <a:spcPct val="80000"/>
              </a:lnSpc>
            </a:pPr>
            <a:r>
              <a:rPr lang="en-US" altLang="en-US" sz="1400" dirty="0"/>
              <a:t>Bureau budget potentially will always be at risk</a:t>
            </a:r>
          </a:p>
          <a:p>
            <a:pPr eaLnBrk="1" hangingPunct="1">
              <a:lnSpc>
                <a:spcPct val="80000"/>
              </a:lnSpc>
            </a:pPr>
            <a:r>
              <a:rPr lang="en-US" altLang="en-US" sz="1800" dirty="0"/>
              <a:t>$133 million total project budget - $131 million actual</a:t>
            </a:r>
          </a:p>
          <a:p>
            <a:pPr lvl="1" eaLnBrk="1" hangingPunct="1">
              <a:lnSpc>
                <a:spcPct val="80000"/>
              </a:lnSpc>
            </a:pPr>
            <a:r>
              <a:rPr lang="en-US" altLang="en-US" sz="1600" dirty="0"/>
              <a:t>Hard and soft costs, including owner and contractor contingencies</a:t>
            </a:r>
          </a:p>
          <a:p>
            <a:pPr lvl="1" eaLnBrk="1" hangingPunct="1">
              <a:lnSpc>
                <a:spcPct val="80000"/>
              </a:lnSpc>
            </a:pPr>
            <a:r>
              <a:rPr lang="en-US" altLang="en-US" sz="1600" dirty="0"/>
              <a:t>Approximately $6 mil cut from budget when bonds were sold</a:t>
            </a:r>
          </a:p>
          <a:p>
            <a:pPr lvl="2" eaLnBrk="1" hangingPunct="1">
              <a:lnSpc>
                <a:spcPct val="80000"/>
              </a:lnSpc>
            </a:pPr>
            <a:r>
              <a:rPr lang="en-US" altLang="en-US" sz="1400" dirty="0"/>
              <a:t>Primary cuts were one parking deck level (200 spaces), extra escalator, extra service elevator, finishes</a:t>
            </a:r>
          </a:p>
          <a:p>
            <a:pPr eaLnBrk="1" hangingPunct="1">
              <a:lnSpc>
                <a:spcPct val="80000"/>
              </a:lnSpc>
            </a:pPr>
            <a:r>
              <a:rPr lang="en-US" altLang="en-US" sz="1800" dirty="0"/>
              <a:t>ICVB Funds</a:t>
            </a:r>
          </a:p>
          <a:p>
            <a:pPr lvl="1" eaLnBrk="1" hangingPunct="1">
              <a:lnSpc>
                <a:spcPct val="80000"/>
              </a:lnSpc>
            </a:pPr>
            <a:r>
              <a:rPr lang="en-US" altLang="en-US" sz="1600" dirty="0"/>
              <a:t>Operating Subsidy – will always be required</a:t>
            </a:r>
          </a:p>
          <a:p>
            <a:pPr lvl="1" eaLnBrk="1" hangingPunct="1">
              <a:lnSpc>
                <a:spcPct val="80000"/>
              </a:lnSpc>
            </a:pPr>
            <a:r>
              <a:rPr lang="en-US" altLang="en-US" sz="1600" dirty="0"/>
              <a:t>Debt service shortfalls (exhausted ICVB reserves in 2010 - $3 million)</a:t>
            </a:r>
          </a:p>
          <a:p>
            <a:pPr lvl="1" eaLnBrk="1" hangingPunct="1">
              <a:lnSpc>
                <a:spcPct val="80000"/>
              </a:lnSpc>
            </a:pPr>
            <a:r>
              <a:rPr lang="en-US" altLang="en-US" sz="1600" dirty="0"/>
              <a:t>ICVB Convention Center Capital Projects Fund</a:t>
            </a:r>
          </a:p>
          <a:p>
            <a:pPr lvl="2" eaLnBrk="1" hangingPunct="1">
              <a:lnSpc>
                <a:spcPct val="80000"/>
              </a:lnSpc>
            </a:pPr>
            <a:r>
              <a:rPr lang="en-US" altLang="en-US" sz="1400" dirty="0"/>
              <a:t>Seeded with project savings ($1.3 million) to fund capital improvement program and emergencies as needed</a:t>
            </a:r>
          </a:p>
          <a:p>
            <a:pPr lvl="2" eaLnBrk="1" hangingPunct="1">
              <a:lnSpc>
                <a:spcPct val="80000"/>
              </a:lnSpc>
            </a:pPr>
            <a:r>
              <a:rPr lang="en-US" altLang="en-US" sz="1400" dirty="0"/>
              <a:t>Any operating subsidy savings directed here</a:t>
            </a:r>
          </a:p>
          <a:p>
            <a:pPr lvl="2" eaLnBrk="1" hangingPunct="1">
              <a:lnSpc>
                <a:spcPct val="80000"/>
              </a:lnSpc>
            </a:pPr>
            <a:r>
              <a:rPr lang="en-US" altLang="en-US" sz="1400" dirty="0"/>
              <a:t>Being replenished by ICVB general fund as funds available &amp; </a:t>
            </a:r>
            <a:r>
              <a:rPr lang="en-US" altLang="en-US" sz="1400" dirty="0" err="1"/>
              <a:t>renogiated</a:t>
            </a:r>
            <a:r>
              <a:rPr lang="en-US" altLang="en-US" sz="1400" dirty="0"/>
              <a:t> management contract</a:t>
            </a:r>
          </a:p>
          <a:p>
            <a:pPr eaLnBrk="1" hangingPunct="1">
              <a:lnSpc>
                <a:spcPct val="80000"/>
              </a:lnSpc>
            </a:pPr>
            <a:r>
              <a:rPr lang="en-US" altLang="en-US" sz="2000" dirty="0"/>
              <a:t>COI HOT &amp; General Funds</a:t>
            </a:r>
          </a:p>
          <a:p>
            <a:pPr lvl="1" eaLnBrk="1" hangingPunct="1">
              <a:lnSpc>
                <a:spcPct val="80000"/>
              </a:lnSpc>
            </a:pPr>
            <a:r>
              <a:rPr lang="en-US" altLang="en-US" sz="1600" dirty="0"/>
              <a:t>Debt service, and any shortfall, with payback mechanism</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“Shortfall” Clarifications</a:t>
            </a:r>
          </a:p>
        </p:txBody>
      </p:sp>
      <p:sp>
        <p:nvSpPr>
          <p:cNvPr id="5" name="Content Placeholder 4"/>
          <p:cNvSpPr>
            <a:spLocks noGrp="1"/>
          </p:cNvSpPr>
          <p:nvPr>
            <p:ph idx="1"/>
          </p:nvPr>
        </p:nvSpPr>
        <p:spPr>
          <a:xfrm>
            <a:off x="457200" y="1235075"/>
            <a:ext cx="8229600" cy="5486400"/>
          </a:xfrm>
        </p:spPr>
        <p:txBody>
          <a:bodyPr/>
          <a:lstStyle/>
          <a:p>
            <a:r>
              <a:rPr lang="en-US" sz="1800" dirty="0"/>
              <a:t>Convention center </a:t>
            </a:r>
            <a:r>
              <a:rPr lang="en-US" sz="1800" u="sng" dirty="0"/>
              <a:t>operations</a:t>
            </a:r>
            <a:r>
              <a:rPr lang="en-US" sz="1800" dirty="0"/>
              <a:t> LOSE money.</a:t>
            </a:r>
          </a:p>
          <a:p>
            <a:pPr lvl="1"/>
            <a:r>
              <a:rPr lang="en-US" sz="1600" dirty="0"/>
              <a:t>It’s why the private sector doesn’t build them.</a:t>
            </a:r>
          </a:p>
          <a:p>
            <a:pPr lvl="1"/>
            <a:r>
              <a:rPr lang="en-US" sz="1600" dirty="0"/>
              <a:t>The ICVB Operating Budget covers the Center </a:t>
            </a:r>
            <a:r>
              <a:rPr lang="en-US" sz="1600" u="sng" dirty="0"/>
              <a:t>operating</a:t>
            </a:r>
            <a:r>
              <a:rPr lang="en-US" sz="1600" dirty="0"/>
              <a:t> loss.</a:t>
            </a:r>
          </a:p>
          <a:p>
            <a:pPr lvl="1"/>
            <a:r>
              <a:rPr lang="en-US" sz="1600" dirty="0"/>
              <a:t>The ICVB Operating Budget funds </a:t>
            </a:r>
            <a:r>
              <a:rPr lang="en-US" sz="1600" u="sng" dirty="0"/>
              <a:t>all</a:t>
            </a:r>
            <a:r>
              <a:rPr lang="en-US" sz="1600" dirty="0"/>
              <a:t> CIP needs.</a:t>
            </a:r>
          </a:p>
          <a:p>
            <a:pPr lvl="1"/>
            <a:r>
              <a:rPr lang="en-US" sz="1600" dirty="0"/>
              <a:t>No other/long-term revenue source has been identified for CIP needs.</a:t>
            </a:r>
          </a:p>
          <a:p>
            <a:r>
              <a:rPr lang="en-US" sz="1800" dirty="0"/>
              <a:t>Per FSW, city’s debt service structure (the “mortgage”) was off since the beginning.</a:t>
            </a:r>
          </a:p>
          <a:p>
            <a:pPr lvl="1"/>
            <a:r>
              <a:rPr lang="en-US" sz="1600" dirty="0"/>
              <a:t>Shelved in 2003 because finances weren’t solid, moved forward in 2009 because other priorities couldn’t happen without it being built</a:t>
            </a:r>
          </a:p>
          <a:p>
            <a:pPr lvl="1"/>
            <a:r>
              <a:rPr lang="en-US" sz="1600" dirty="0"/>
              <a:t>ICVB reserve funds paid the shortfall until exhausted (approximately $3 mil.)</a:t>
            </a:r>
          </a:p>
          <a:p>
            <a:pPr lvl="1"/>
            <a:r>
              <a:rPr lang="en-US" sz="1600" dirty="0"/>
              <a:t>COI refinanced other debt to create cash flow to carry forward as needed.</a:t>
            </a:r>
          </a:p>
          <a:p>
            <a:pPr lvl="1"/>
            <a:r>
              <a:rPr lang="en-US" sz="1600" dirty="0"/>
              <a:t>COI is “paying itself back” – there is no time limit on the 2% dedicated for the ICC debt.</a:t>
            </a:r>
          </a:p>
          <a:p>
            <a:pPr lvl="1"/>
            <a:r>
              <a:rPr lang="en-US" sz="1600" dirty="0"/>
              <a:t>It </a:t>
            </a:r>
            <a:r>
              <a:rPr lang="en-US" sz="1600" u="sng" dirty="0"/>
              <a:t>is</a:t>
            </a:r>
            <a:r>
              <a:rPr lang="en-US" sz="1600" dirty="0"/>
              <a:t> the City’s building.</a:t>
            </a:r>
          </a:p>
          <a:p>
            <a:r>
              <a:rPr lang="en-US" sz="1800" dirty="0"/>
              <a:t>Initial bond structure had very tight coverage, resulting in the “shortfalls”</a:t>
            </a:r>
          </a:p>
          <a:p>
            <a:pPr lvl="1"/>
            <a:r>
              <a:rPr lang="en-US" sz="1600" dirty="0"/>
              <a:t>City refinanced the debt in 2017 and a schedule has been established to pay the city back as part of the refinance</a:t>
            </a:r>
          </a:p>
          <a:p>
            <a:pPr lvl="1"/>
            <a:r>
              <a:rPr lang="en-US" sz="1600" dirty="0"/>
              <a:t>The ICVB thus far is not getting paid back ($3 million from ICVB reserves)</a:t>
            </a:r>
          </a:p>
          <a:p>
            <a:r>
              <a:rPr lang="en-US" sz="1800" strike="sngStrike" dirty="0">
                <a:solidFill>
                  <a:srgbClr val="FF0000"/>
                </a:solidFill>
              </a:rPr>
              <a:t>2022</a:t>
            </a:r>
            <a:r>
              <a:rPr lang="en-US" sz="1800" dirty="0"/>
              <a:t> 2026 – Arts Center rolls back to the state max 15%</a:t>
            </a:r>
          </a:p>
        </p:txBody>
      </p:sp>
      <p:sp>
        <p:nvSpPr>
          <p:cNvPr id="3" name="Slide Number Placeholder 2"/>
          <p:cNvSpPr>
            <a:spLocks noGrp="1"/>
          </p:cNvSpPr>
          <p:nvPr>
            <p:ph type="sldNum" sz="quarter" idx="12"/>
          </p:nvPr>
        </p:nvSpPr>
        <p:spPr/>
        <p:txBody>
          <a:bodyPr/>
          <a:lstStyle/>
          <a:p>
            <a:pPr>
              <a:defRPr/>
            </a:pPr>
            <a:fld id="{0B61DAB4-5AC7-4F87-A718-89CF2A33D877}" type="slidenum">
              <a:rPr lang="en-US" smtClean="0"/>
              <a:pPr>
                <a:defRPr/>
              </a:pPr>
              <a:t>52</a:t>
            </a:fld>
            <a:endParaRPr lang="en-US"/>
          </a:p>
        </p:txBody>
      </p:sp>
    </p:spTree>
    <p:extLst>
      <p:ext uri="{BB962C8B-B14F-4D97-AF65-F5344CB8AC3E}">
        <p14:creationId xmlns:p14="http://schemas.microsoft.com/office/powerpoint/2010/main" val="2960688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228600" y="228600"/>
            <a:ext cx="7543800" cy="1143000"/>
          </a:xfrm>
        </p:spPr>
        <p:txBody>
          <a:bodyPr/>
          <a:lstStyle/>
          <a:p>
            <a:pPr eaLnBrk="1" hangingPunct="1"/>
            <a:r>
              <a:rPr lang="en-US" altLang="en-US"/>
              <a:t>Strategic Advantages</a:t>
            </a:r>
          </a:p>
        </p:txBody>
      </p:sp>
      <p:sp>
        <p:nvSpPr>
          <p:cNvPr id="56324" name="Rectangle 3"/>
          <p:cNvSpPr>
            <a:spLocks noGrp="1" noChangeArrowheads="1"/>
          </p:cNvSpPr>
          <p:nvPr>
            <p:ph type="body" idx="1"/>
          </p:nvPr>
        </p:nvSpPr>
        <p:spPr>
          <a:xfrm>
            <a:off x="304800" y="1524000"/>
            <a:ext cx="4648200" cy="4114800"/>
          </a:xfrm>
        </p:spPr>
        <p:txBody>
          <a:bodyPr/>
          <a:lstStyle/>
          <a:p>
            <a:pPr eaLnBrk="1" hangingPunct="1"/>
            <a:r>
              <a:rPr lang="en-US" altLang="en-US" sz="2000" dirty="0"/>
              <a:t>“One Sell” Approach</a:t>
            </a:r>
          </a:p>
          <a:p>
            <a:pPr eaLnBrk="1" hangingPunct="1"/>
            <a:r>
              <a:rPr lang="en-US" altLang="en-US" sz="2000" u="sng" dirty="0"/>
              <a:t>Professional</a:t>
            </a:r>
            <a:r>
              <a:rPr lang="en-US" altLang="en-US" sz="2000" dirty="0"/>
              <a:t> facility management</a:t>
            </a:r>
          </a:p>
          <a:p>
            <a:pPr eaLnBrk="1" hangingPunct="1"/>
            <a:r>
              <a:rPr lang="en-US" altLang="en-US" sz="2000" dirty="0"/>
              <a:t>LEED Certification</a:t>
            </a:r>
          </a:p>
          <a:p>
            <a:pPr eaLnBrk="1" hangingPunct="1"/>
            <a:r>
              <a:rPr lang="en-US" altLang="en-US" sz="2000" dirty="0"/>
              <a:t>MWBE Initiatives</a:t>
            </a:r>
          </a:p>
          <a:p>
            <a:pPr eaLnBrk="1" hangingPunct="1"/>
            <a:r>
              <a:rPr lang="en-US" altLang="en-US" sz="2000" dirty="0"/>
              <a:t>Points of Distinction</a:t>
            </a:r>
          </a:p>
          <a:p>
            <a:pPr lvl="1" eaLnBrk="1" hangingPunct="1"/>
            <a:r>
              <a:rPr lang="en-US" altLang="en-US" sz="1800" dirty="0"/>
              <a:t>“One Sell”</a:t>
            </a:r>
          </a:p>
          <a:p>
            <a:pPr lvl="1" eaLnBrk="1" hangingPunct="1"/>
            <a:r>
              <a:rPr lang="en-US" altLang="en-US" sz="1800" dirty="0"/>
              <a:t>Design and layout</a:t>
            </a:r>
          </a:p>
          <a:p>
            <a:pPr lvl="1" eaLnBrk="1" hangingPunct="1"/>
            <a:r>
              <a:rPr lang="en-US" altLang="en-US" sz="1800" dirty="0"/>
              <a:t>Food service, quality, menu features</a:t>
            </a:r>
          </a:p>
          <a:p>
            <a:pPr lvl="1" eaLnBrk="1" hangingPunct="1"/>
            <a:r>
              <a:rPr lang="en-US" altLang="en-US" sz="1800" dirty="0"/>
              <a:t>CVB Services – especially for consumer events</a:t>
            </a:r>
          </a:p>
          <a:p>
            <a:pPr eaLnBrk="1" hangingPunct="1"/>
            <a:r>
              <a:rPr lang="en-US" altLang="en-US" sz="2000" dirty="0"/>
              <a:t>Sponsors and Partners</a:t>
            </a:r>
          </a:p>
        </p:txBody>
      </p:sp>
      <p:pic>
        <p:nvPicPr>
          <p:cNvPr id="56327" name="Picture 6" descr="partner1315731061NovaCopy%20(small)"/>
          <p:cNvPicPr>
            <a:picLocks noChangeAspect="1" noChangeArrowheads="1"/>
          </p:cNvPicPr>
          <p:nvPr/>
        </p:nvPicPr>
        <p:blipFill>
          <a:blip r:embed="rId3">
            <a:extLst>
              <a:ext uri="{28A0092B-C50C-407E-A947-70E740481C1C}">
                <a14:useLocalDpi xmlns:a14="http://schemas.microsoft.com/office/drawing/2010/main" val="0"/>
              </a:ext>
            </a:extLst>
          </a:blip>
          <a:srcRect t="24406" b="24406"/>
          <a:stretch>
            <a:fillRect/>
          </a:stretch>
        </p:blipFill>
        <p:spPr bwMode="auto">
          <a:xfrm>
            <a:off x="5458595" y="4093835"/>
            <a:ext cx="197341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AutoShape 8" descr="Z"/>
          <p:cNvSpPr>
            <a:spLocks noChangeAspect="1" noChangeArrowheads="1"/>
          </p:cNvSpPr>
          <p:nvPr/>
        </p:nvSpPr>
        <p:spPr bwMode="auto">
          <a:xfrm>
            <a:off x="2709863" y="3243263"/>
            <a:ext cx="1895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6330" name="AutoShape 9" descr="Z"/>
          <p:cNvSpPr>
            <a:spLocks noChangeAspect="1" noChangeArrowheads="1"/>
          </p:cNvSpPr>
          <p:nvPr/>
        </p:nvSpPr>
        <p:spPr bwMode="auto">
          <a:xfrm>
            <a:off x="2743200" y="3276600"/>
            <a:ext cx="1895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56331" name="Picture 10" descr="Enterprise_Rent-A-Car-logo-A013008792-seeklogo"/>
          <p:cNvPicPr>
            <a:picLocks noChangeAspect="1" noChangeArrowheads="1"/>
          </p:cNvPicPr>
          <p:nvPr/>
        </p:nvPicPr>
        <p:blipFill>
          <a:blip r:embed="rId4">
            <a:extLst>
              <a:ext uri="{28A0092B-C50C-407E-A947-70E740481C1C}">
                <a14:useLocalDpi xmlns:a14="http://schemas.microsoft.com/office/drawing/2010/main" val="0"/>
              </a:ext>
            </a:extLst>
          </a:blip>
          <a:srcRect t="38400" b="38400"/>
          <a:stretch>
            <a:fillRect/>
          </a:stretch>
        </p:blipFill>
        <p:spPr bwMode="auto">
          <a:xfrm>
            <a:off x="6705600" y="3292475"/>
            <a:ext cx="1905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6" name="Picture 15" descr="Savor_Logo2_PMS1665Oran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133600"/>
            <a:ext cx="18288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53</a:t>
            </a:fld>
            <a:endParaRPr lang="en-US"/>
          </a:p>
        </p:txBody>
      </p:sp>
      <p:pic>
        <p:nvPicPr>
          <p:cNvPr id="136194" name="Picture 2" descr="http://www.centurylinkcenteromaha.com/Libraries/CenturyLink_Images/JSAVColorLogo.sflb.ash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7640" y="4905375"/>
            <a:ext cx="1323975" cy="923925"/>
          </a:xfrm>
          <a:prstGeom prst="rect">
            <a:avLst/>
          </a:prstGeom>
          <a:noFill/>
          <a:extLst>
            <a:ext uri="{909E8E84-426E-40DD-AFC4-6F175D3DCCD1}">
              <a14:hiddenFill xmlns:a14="http://schemas.microsoft.com/office/drawing/2010/main">
                <a:solidFill>
                  <a:srgbClr val="FFFFFF"/>
                </a:solidFill>
              </a14:hiddenFill>
            </a:ext>
          </a:extLst>
        </p:spPr>
      </p:pic>
      <p:pic>
        <p:nvPicPr>
          <p:cNvPr id="136196" name="Picture 4" descr="http://applauseproductions.com/wp-content/uploads/2014/05/SuperiorNewLogo2011300X3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5026840"/>
            <a:ext cx="1341120" cy="13411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2346" y="2817812"/>
            <a:ext cx="846953" cy="846953"/>
          </a:xfrm>
          <a:prstGeom prst="rect">
            <a:avLst/>
          </a:prstGeom>
        </p:spPr>
      </p:pic>
      <p:pic>
        <p:nvPicPr>
          <p:cNvPr id="5" name="Picture 4">
            <a:extLst>
              <a:ext uri="{FF2B5EF4-FFF2-40B4-BE49-F238E27FC236}">
                <a16:creationId xmlns:a16="http://schemas.microsoft.com/office/drawing/2014/main" id="{A59B4733-A64D-4DD8-8D29-607809565A4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32030" y="938058"/>
            <a:ext cx="1914525" cy="766491"/>
          </a:xfrm>
          <a:prstGeom prst="rect">
            <a:avLst/>
          </a:prstGeom>
        </p:spPr>
      </p:pic>
      <p:pic>
        <p:nvPicPr>
          <p:cNvPr id="1026" name="Picture 2" descr="Image result for asm venues">
            <a:extLst>
              <a:ext uri="{FF2B5EF4-FFF2-40B4-BE49-F238E27FC236}">
                <a16:creationId xmlns:a16="http://schemas.microsoft.com/office/drawing/2014/main" id="{30009779-3919-42F4-9151-0FD809E89F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89628" y="1577159"/>
            <a:ext cx="1625940" cy="8469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811C23-F78A-4C7F-9465-CA4AB9E354D7}"/>
              </a:ext>
            </a:extLst>
          </p:cNvPr>
          <p:cNvSpPr>
            <a:spLocks noGrp="1"/>
          </p:cNvSpPr>
          <p:nvPr>
            <p:ph type="sldNum" sz="quarter" idx="12"/>
          </p:nvPr>
        </p:nvSpPr>
        <p:spPr/>
        <p:txBody>
          <a:bodyPr/>
          <a:lstStyle/>
          <a:p>
            <a:pPr>
              <a:defRPr/>
            </a:pPr>
            <a:fld id="{850ADE60-F923-49F2-AECD-E9D8DD2E0EE0}" type="slidenum">
              <a:rPr lang="en-US" smtClean="0"/>
              <a:pPr>
                <a:defRPr/>
              </a:pPr>
              <a:t>54</a:t>
            </a:fld>
            <a:endParaRPr lang="en-US" dirty="0"/>
          </a:p>
        </p:txBody>
      </p:sp>
      <p:graphicFrame>
        <p:nvGraphicFramePr>
          <p:cNvPr id="3" name="Object 2">
            <a:extLst>
              <a:ext uri="{FF2B5EF4-FFF2-40B4-BE49-F238E27FC236}">
                <a16:creationId xmlns:a16="http://schemas.microsoft.com/office/drawing/2014/main" id="{B3F40628-E4B7-4A07-A64E-1345824ABD20}"/>
              </a:ext>
            </a:extLst>
          </p:cNvPr>
          <p:cNvGraphicFramePr>
            <a:graphicFrameLocks noChangeAspect="1"/>
          </p:cNvGraphicFramePr>
          <p:nvPr>
            <p:extLst>
              <p:ext uri="{D42A27DB-BD31-4B8C-83A1-F6EECF244321}">
                <p14:modId xmlns:p14="http://schemas.microsoft.com/office/powerpoint/2010/main" val="1295718889"/>
              </p:ext>
            </p:extLst>
          </p:nvPr>
        </p:nvGraphicFramePr>
        <p:xfrm>
          <a:off x="367553" y="954637"/>
          <a:ext cx="8408894" cy="5105400"/>
        </p:xfrm>
        <a:graphic>
          <a:graphicData uri="http://schemas.openxmlformats.org/presentationml/2006/ole">
            <mc:AlternateContent xmlns:mc="http://schemas.openxmlformats.org/markup-compatibility/2006">
              <mc:Choice xmlns:v="urn:schemas-microsoft-com:vml" Requires="v">
                <p:oleObj name="Acrobat Document" r:id="rId2" imgW="4267200" imgH="2590642" progId="Acrobat.Document.DC">
                  <p:embed/>
                </p:oleObj>
              </mc:Choice>
              <mc:Fallback>
                <p:oleObj name="Acrobat Document" r:id="rId2" imgW="4267200" imgH="2590642" progId="Acrobat.Document.DC">
                  <p:embed/>
                  <p:pic>
                    <p:nvPicPr>
                      <p:cNvPr id="3" name="Object 2">
                        <a:extLst>
                          <a:ext uri="{FF2B5EF4-FFF2-40B4-BE49-F238E27FC236}">
                            <a16:creationId xmlns:a16="http://schemas.microsoft.com/office/drawing/2014/main" id="{B3F40628-E4B7-4A07-A64E-1345824ABD20}"/>
                          </a:ext>
                        </a:extLst>
                      </p:cNvPr>
                      <p:cNvPicPr/>
                      <p:nvPr/>
                    </p:nvPicPr>
                    <p:blipFill>
                      <a:blip r:embed="rId3"/>
                      <a:stretch>
                        <a:fillRect/>
                      </a:stretch>
                    </p:blipFill>
                    <p:spPr>
                      <a:xfrm>
                        <a:off x="367553" y="954637"/>
                        <a:ext cx="8408894" cy="5105400"/>
                      </a:xfrm>
                      <a:prstGeom prst="rect">
                        <a:avLst/>
                      </a:prstGeom>
                    </p:spPr>
                  </p:pic>
                </p:oleObj>
              </mc:Fallback>
            </mc:AlternateContent>
          </a:graphicData>
        </a:graphic>
      </p:graphicFrame>
    </p:spTree>
    <p:extLst>
      <p:ext uri="{BB962C8B-B14F-4D97-AF65-F5344CB8AC3E}">
        <p14:creationId xmlns:p14="http://schemas.microsoft.com/office/powerpoint/2010/main" val="4251034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ICC Management Contract</a:t>
            </a:r>
          </a:p>
        </p:txBody>
      </p:sp>
      <p:sp>
        <p:nvSpPr>
          <p:cNvPr id="3" name="Content Placeholder 2"/>
          <p:cNvSpPr>
            <a:spLocks noGrp="1"/>
          </p:cNvSpPr>
          <p:nvPr>
            <p:ph idx="1"/>
          </p:nvPr>
        </p:nvSpPr>
        <p:spPr/>
        <p:txBody>
          <a:bodyPr/>
          <a:lstStyle/>
          <a:p>
            <a:r>
              <a:rPr lang="en-US" sz="2000" dirty="0"/>
              <a:t>ASM Global (previously known as SMG) has the contract for facility management and food &amp; beverage (Savor)</a:t>
            </a:r>
          </a:p>
          <a:p>
            <a:pPr lvl="1"/>
            <a:r>
              <a:rPr lang="en-US" sz="1800" dirty="0"/>
              <a:t>Selected through an RFP process</a:t>
            </a:r>
          </a:p>
          <a:p>
            <a:pPr lvl="1"/>
            <a:r>
              <a:rPr lang="en-US" sz="1800" dirty="0"/>
              <a:t>Initial contract was renewed in 2015 for three five-year renewals</a:t>
            </a:r>
          </a:p>
          <a:p>
            <a:pPr lvl="1"/>
            <a:r>
              <a:rPr lang="en-US" sz="1800" dirty="0"/>
              <a:t>Contract was just renegotiated through 2035 and included access to $2 million for capital or operating costs as needed</a:t>
            </a:r>
          </a:p>
          <a:p>
            <a:r>
              <a:rPr lang="en-US" sz="2000" dirty="0"/>
              <a:t>Contract includes a food &amp; beverage commission, an annual management fee, and a management incentive up to the same amount, based on certain criteria:</a:t>
            </a:r>
          </a:p>
          <a:p>
            <a:pPr lvl="1"/>
            <a:r>
              <a:rPr lang="en-US" sz="1800" dirty="0"/>
              <a:t>Achieving revenue goal</a:t>
            </a:r>
          </a:p>
          <a:p>
            <a:pPr lvl="1"/>
            <a:r>
              <a:rPr lang="en-US" sz="1800" dirty="0"/>
              <a:t>Achieving subsidy goal</a:t>
            </a:r>
          </a:p>
          <a:p>
            <a:pPr lvl="1"/>
            <a:r>
              <a:rPr lang="en-US" sz="1800" dirty="0"/>
              <a:t>Achieving room night goal</a:t>
            </a:r>
          </a:p>
          <a:p>
            <a:pPr lvl="1"/>
            <a:r>
              <a:rPr lang="en-US" sz="1800" dirty="0"/>
              <a:t>Customer service ratings</a:t>
            </a:r>
          </a:p>
          <a:p>
            <a:pPr lvl="1"/>
            <a:r>
              <a:rPr lang="en-US" sz="1800" dirty="0"/>
              <a:t>Community engagement</a:t>
            </a:r>
          </a:p>
        </p:txBody>
      </p:sp>
      <p:sp>
        <p:nvSpPr>
          <p:cNvPr id="4" name="Slide Number Placeholder 3"/>
          <p:cNvSpPr>
            <a:spLocks noGrp="1"/>
          </p:cNvSpPr>
          <p:nvPr>
            <p:ph type="sldNum" sz="quarter" idx="12"/>
          </p:nvPr>
        </p:nvSpPr>
        <p:spPr/>
        <p:txBody>
          <a:bodyPr/>
          <a:lstStyle/>
          <a:p>
            <a:pPr>
              <a:defRPr/>
            </a:pPr>
            <a:fld id="{0B61DAB4-5AC7-4F87-A718-89CF2A33D877}" type="slidenum">
              <a:rPr lang="en-US" smtClean="0"/>
              <a:pPr>
                <a:defRPr/>
              </a:pPr>
              <a:t>55</a:t>
            </a:fld>
            <a:endParaRPr lang="en-US" dirty="0"/>
          </a:p>
        </p:txBody>
      </p:sp>
    </p:spTree>
    <p:extLst>
      <p:ext uri="{BB962C8B-B14F-4D97-AF65-F5344CB8AC3E}">
        <p14:creationId xmlns:p14="http://schemas.microsoft.com/office/powerpoint/2010/main" val="4207440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r>
              <a:rPr lang="en-US" altLang="en-US" dirty="0"/>
              <a:t>What Motivates Expansion?</a:t>
            </a:r>
          </a:p>
        </p:txBody>
      </p:sp>
      <p:sp>
        <p:nvSpPr>
          <p:cNvPr id="60420" name="Rectangle 3"/>
          <p:cNvSpPr>
            <a:spLocks noGrp="1" noChangeArrowheads="1"/>
          </p:cNvSpPr>
          <p:nvPr>
            <p:ph type="body" idx="1"/>
          </p:nvPr>
        </p:nvSpPr>
        <p:spPr>
          <a:xfrm>
            <a:off x="457200" y="1371600"/>
            <a:ext cx="8229600" cy="5029200"/>
          </a:xfrm>
        </p:spPr>
        <p:txBody>
          <a:bodyPr/>
          <a:lstStyle/>
          <a:p>
            <a:pPr eaLnBrk="1" hangingPunct="1"/>
            <a:r>
              <a:rPr lang="en-US" altLang="en-US" sz="2400" dirty="0"/>
              <a:t>There will always be business too big for the building to accommodate</a:t>
            </a:r>
          </a:p>
          <a:p>
            <a:pPr lvl="1" eaLnBrk="1" hangingPunct="1"/>
            <a:r>
              <a:rPr lang="en-US" altLang="en-US" sz="2000" dirty="0"/>
              <a:t>Events may outgrow us</a:t>
            </a:r>
          </a:p>
          <a:p>
            <a:pPr lvl="1" eaLnBrk="1" hangingPunct="1"/>
            <a:r>
              <a:rPr lang="en-US" altLang="en-US" sz="2000" dirty="0"/>
              <a:t>Larger events that don’t generate room nights have limited benefit</a:t>
            </a:r>
          </a:p>
          <a:p>
            <a:pPr lvl="1" eaLnBrk="1" hangingPunct="1"/>
            <a:r>
              <a:rPr lang="en-US" altLang="en-US" sz="2000" dirty="0"/>
              <a:t>Larger events that can generate significant room nights will require significant new inventory in full-service hotel rooms in the immediate vicinity</a:t>
            </a:r>
          </a:p>
          <a:p>
            <a:pPr lvl="2" eaLnBrk="1" hangingPunct="1"/>
            <a:r>
              <a:rPr lang="en-US" altLang="en-US" sz="1800" dirty="0"/>
              <a:t>Las Colinas’ build-out won’t accommodate significant/sufficient full-service hotel room supply additions</a:t>
            </a:r>
          </a:p>
          <a:p>
            <a:pPr eaLnBrk="1" hangingPunct="1"/>
            <a:r>
              <a:rPr lang="en-US" altLang="en-US" sz="2400" dirty="0"/>
              <a:t>We will never be able to keep pace with the “space race.”</a:t>
            </a:r>
          </a:p>
          <a:p>
            <a:pPr eaLnBrk="1" hangingPunct="1"/>
            <a:r>
              <a:rPr lang="en-US" altLang="en-US" sz="2400" dirty="0"/>
              <a:t>And we shouldn’t try.</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56</a:t>
            </a:fld>
            <a:endParaRPr lang="en-US"/>
          </a:p>
        </p:txBody>
      </p:sp>
      <p:pic>
        <p:nvPicPr>
          <p:cNvPr id="1026" name="Picture 2" descr="Image result for corporate blasphem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5434291"/>
            <a:ext cx="1752600" cy="985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altLang="en-US" dirty="0"/>
              <a:t>The Bottom Line</a:t>
            </a:r>
          </a:p>
        </p:txBody>
      </p:sp>
      <p:sp>
        <p:nvSpPr>
          <p:cNvPr id="57348" name="Rectangle 3"/>
          <p:cNvSpPr>
            <a:spLocks noGrp="1" noChangeArrowheads="1"/>
          </p:cNvSpPr>
          <p:nvPr>
            <p:ph type="body" idx="1"/>
          </p:nvPr>
        </p:nvSpPr>
        <p:spPr>
          <a:xfrm>
            <a:off x="457200" y="1447800"/>
            <a:ext cx="8229600" cy="4953000"/>
          </a:xfrm>
        </p:spPr>
        <p:txBody>
          <a:bodyPr/>
          <a:lstStyle/>
          <a:p>
            <a:pPr eaLnBrk="1" hangingPunct="1">
              <a:lnSpc>
                <a:spcPct val="150000"/>
              </a:lnSpc>
            </a:pPr>
            <a:r>
              <a:rPr lang="en-US" altLang="en-US" sz="1800" dirty="0"/>
              <a:t>The convention center creates a 2</a:t>
            </a:r>
            <a:r>
              <a:rPr lang="en-US" altLang="en-US" sz="1800" baseline="30000" dirty="0"/>
              <a:t>nd</a:t>
            </a:r>
            <a:r>
              <a:rPr lang="en-US" altLang="en-US" sz="1800" dirty="0"/>
              <a:t> leg for the visitor-revenue stool in Irving – beyond corporate base.</a:t>
            </a:r>
          </a:p>
          <a:p>
            <a:pPr lvl="1" eaLnBrk="1" hangingPunct="1">
              <a:lnSpc>
                <a:spcPct val="150000"/>
              </a:lnSpc>
            </a:pPr>
            <a:r>
              <a:rPr lang="en-US" altLang="en-US" sz="1800" dirty="0"/>
              <a:t>It creates </a:t>
            </a:r>
            <a:r>
              <a:rPr lang="en-US" altLang="en-US" sz="1800" b="1" u="sng" dirty="0">
                <a:solidFill>
                  <a:srgbClr val="FF0000"/>
                </a:solidFill>
              </a:rPr>
              <a:t>PRODUCT</a:t>
            </a:r>
            <a:r>
              <a:rPr lang="en-US" altLang="en-US" sz="1800" b="1" u="sng" dirty="0"/>
              <a:t>,</a:t>
            </a:r>
            <a:r>
              <a:rPr lang="en-US" altLang="en-US" sz="1800" dirty="0"/>
              <a:t> which in turn drives new </a:t>
            </a:r>
            <a:r>
              <a:rPr lang="en-US" altLang="en-US" sz="1800" b="1" u="sng" dirty="0">
                <a:solidFill>
                  <a:srgbClr val="FF0000"/>
                </a:solidFill>
              </a:rPr>
              <a:t>DEMAND</a:t>
            </a:r>
            <a:r>
              <a:rPr lang="en-US" altLang="en-US" sz="1800" dirty="0"/>
              <a:t>.</a:t>
            </a:r>
          </a:p>
          <a:p>
            <a:pPr eaLnBrk="1" hangingPunct="1">
              <a:lnSpc>
                <a:spcPct val="150000"/>
              </a:lnSpc>
            </a:pPr>
            <a:r>
              <a:rPr lang="en-US" altLang="en-US" sz="1800" dirty="0"/>
              <a:t>The more revenue the ICC generates, the less operating subsidy it requires.</a:t>
            </a:r>
          </a:p>
          <a:p>
            <a:pPr eaLnBrk="1" hangingPunct="1">
              <a:lnSpc>
                <a:spcPct val="150000"/>
              </a:lnSpc>
            </a:pPr>
            <a:r>
              <a:rPr lang="en-US" altLang="en-US" sz="1800" dirty="0"/>
              <a:t>The less operating subsidy the ICC requires, the more sales and marketing of the entire destination the ICVB can do.</a:t>
            </a:r>
          </a:p>
          <a:p>
            <a:pPr eaLnBrk="1" hangingPunct="1">
              <a:lnSpc>
                <a:spcPct val="150000"/>
              </a:lnSpc>
            </a:pPr>
            <a:r>
              <a:rPr lang="en-US" altLang="en-US" sz="1800" dirty="0"/>
              <a:t>The more sales and marketing the ICVB can do, the more hotel room tax can be generated.</a:t>
            </a:r>
          </a:p>
          <a:p>
            <a:pPr eaLnBrk="1" hangingPunct="1">
              <a:lnSpc>
                <a:spcPct val="150000"/>
              </a:lnSpc>
            </a:pPr>
            <a:r>
              <a:rPr lang="en-US" altLang="en-US" sz="1800" dirty="0"/>
              <a:t>The more hotel room tax can be generated, the more room tax will be generated to support the 2% dedicated to the ICC debt service…</a:t>
            </a:r>
          </a:p>
          <a:p>
            <a:pPr eaLnBrk="1" hangingPunct="1">
              <a:lnSpc>
                <a:spcPct val="150000"/>
              </a:lnSpc>
            </a:pPr>
            <a:r>
              <a:rPr lang="en-US" altLang="en-US" sz="1800" dirty="0"/>
              <a:t>And the more room tax there is to support the other priorities dependent on it.</a:t>
            </a:r>
            <a:endParaRPr lang="en-US" altLang="en-US" sz="1600" dirty="0"/>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Headquarter Hotel History</a:t>
            </a:r>
          </a:p>
        </p:txBody>
      </p:sp>
      <p:sp>
        <p:nvSpPr>
          <p:cNvPr id="3" name="Content Placeholder 2"/>
          <p:cNvSpPr>
            <a:spLocks noGrp="1"/>
          </p:cNvSpPr>
          <p:nvPr>
            <p:ph idx="1"/>
          </p:nvPr>
        </p:nvSpPr>
        <p:spPr/>
        <p:txBody>
          <a:bodyPr/>
          <a:lstStyle/>
          <a:p>
            <a:r>
              <a:rPr lang="en-US" sz="1800" dirty="0"/>
              <a:t>1999-2003 ICVB Board project put on hold when original project put on hold</a:t>
            </a:r>
          </a:p>
          <a:p>
            <a:r>
              <a:rPr lang="en-US" sz="1800" dirty="0"/>
              <a:t>2006 - Texas Spirit EV proposal brings in an independent hotel developer</a:t>
            </a:r>
          </a:p>
          <a:p>
            <a:r>
              <a:rPr lang="en-US" sz="1800" dirty="0"/>
              <a:t>2008 independent hotel developer withdraws</a:t>
            </a:r>
          </a:p>
          <a:p>
            <a:r>
              <a:rPr lang="en-US" sz="1800" dirty="0"/>
              <a:t>2009 City staff issues RFP</a:t>
            </a:r>
          </a:p>
          <a:p>
            <a:pPr lvl="1"/>
            <a:r>
              <a:rPr lang="en-US" sz="1600" dirty="0"/>
              <a:t>Two proposals short-listed</a:t>
            </a:r>
          </a:p>
          <a:p>
            <a:pPr lvl="1"/>
            <a:r>
              <a:rPr lang="en-US" sz="1600" dirty="0"/>
              <a:t>Player changes, politics, lawsuits, money issues – process fades away</a:t>
            </a:r>
          </a:p>
          <a:p>
            <a:r>
              <a:rPr lang="en-US" sz="1800" dirty="0"/>
              <a:t>Various unsolicited proposals are received in between RFPs</a:t>
            </a:r>
          </a:p>
          <a:p>
            <a:r>
              <a:rPr lang="en-US" sz="1800" dirty="0"/>
              <a:t>2012 City staff issues another RFP</a:t>
            </a:r>
          </a:p>
          <a:p>
            <a:r>
              <a:rPr lang="en-US" sz="1800" dirty="0"/>
              <a:t>2013 City staff brings forward recommendation for Mortenson MOU</a:t>
            </a:r>
          </a:p>
          <a:p>
            <a:r>
              <a:rPr lang="en-US" sz="1800" dirty="0"/>
              <a:t>2014 Mortenson agreement cancelled after inability to deliver funding</a:t>
            </a:r>
          </a:p>
          <a:p>
            <a:r>
              <a:rPr lang="en-US" sz="1800" dirty="0"/>
              <a:t>2015 New RFP issued, Garfield Public/Private selected</a:t>
            </a:r>
          </a:p>
          <a:p>
            <a:r>
              <a:rPr lang="en-US" sz="1800" dirty="0"/>
              <a:t>2016 MDA and Design-Build agreements approved</a:t>
            </a:r>
          </a:p>
          <a:p>
            <a:pPr lvl="1"/>
            <a:r>
              <a:rPr lang="en-US" sz="1400" dirty="0"/>
              <a:t>Construction started Spring 2017</a:t>
            </a:r>
          </a:p>
          <a:p>
            <a:r>
              <a:rPr lang="en-US" sz="1800" dirty="0"/>
              <a:t>Opened March 30, 2019</a:t>
            </a:r>
          </a:p>
        </p:txBody>
      </p:sp>
      <p:sp>
        <p:nvSpPr>
          <p:cNvPr id="4" name="Slide Number Placeholder 3"/>
          <p:cNvSpPr>
            <a:spLocks noGrp="1"/>
          </p:cNvSpPr>
          <p:nvPr>
            <p:ph type="sldNum" sz="quarter" idx="12"/>
          </p:nvPr>
        </p:nvSpPr>
        <p:spPr/>
        <p:txBody>
          <a:bodyPr/>
          <a:lstStyle/>
          <a:p>
            <a:pPr>
              <a:defRPr/>
            </a:pPr>
            <a:fld id="{0B61DAB4-5AC7-4F87-A718-89CF2A33D877}" type="slidenum">
              <a:rPr lang="en-US" smtClean="0"/>
              <a:pPr>
                <a:defRPr/>
              </a:pPr>
              <a:t>58</a:t>
            </a:fld>
            <a:endParaRPr lang="en-US"/>
          </a:p>
        </p:txBody>
      </p:sp>
    </p:spTree>
    <p:extLst>
      <p:ext uri="{BB962C8B-B14F-4D97-AF65-F5344CB8AC3E}">
        <p14:creationId xmlns:p14="http://schemas.microsoft.com/office/powerpoint/2010/main" val="41468633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Irving Hotel Deal Structure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73135496"/>
              </p:ext>
            </p:extLst>
          </p:nvPr>
        </p:nvGraphicFramePr>
        <p:xfrm>
          <a:off x="457200" y="1600200"/>
          <a:ext cx="8229600" cy="43434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710792959"/>
                    </a:ext>
                  </a:extLst>
                </a:gridCol>
                <a:gridCol w="4191000">
                  <a:extLst>
                    <a:ext uri="{9D8B030D-6E8A-4147-A177-3AD203B41FA5}">
                      <a16:colId xmlns:a16="http://schemas.microsoft.com/office/drawing/2014/main" val="264584713"/>
                    </a:ext>
                  </a:extLst>
                </a:gridCol>
              </a:tblGrid>
              <a:tr h="370840">
                <a:tc>
                  <a:txBody>
                    <a:bodyPr/>
                    <a:lstStyle/>
                    <a:p>
                      <a:r>
                        <a:rPr lang="en-US" dirty="0">
                          <a:solidFill>
                            <a:schemeClr val="tx1"/>
                          </a:solidFill>
                        </a:rPr>
                        <a:t>ENTITY</a:t>
                      </a:r>
                    </a:p>
                  </a:txBody>
                  <a:tcPr>
                    <a:noFill/>
                  </a:tcPr>
                </a:tc>
                <a:tc>
                  <a:txBody>
                    <a:bodyPr/>
                    <a:lstStyle/>
                    <a:p>
                      <a:r>
                        <a:rPr lang="en-US" dirty="0">
                          <a:solidFill>
                            <a:schemeClr val="tx1"/>
                          </a:solidFill>
                        </a:rPr>
                        <a:t>ROLE</a:t>
                      </a:r>
                    </a:p>
                  </a:txBody>
                  <a:tcPr>
                    <a:noFill/>
                  </a:tcPr>
                </a:tc>
                <a:extLst>
                  <a:ext uri="{0D108BD9-81ED-4DB2-BD59-A6C34878D82A}">
                    <a16:rowId xmlns:a16="http://schemas.microsoft.com/office/drawing/2014/main" val="1515884877"/>
                  </a:ext>
                </a:extLst>
              </a:tr>
              <a:tr h="370840">
                <a:tc>
                  <a:txBody>
                    <a:bodyPr/>
                    <a:lstStyle/>
                    <a:p>
                      <a:r>
                        <a:rPr lang="en-US" dirty="0"/>
                        <a:t>City</a:t>
                      </a:r>
                      <a:r>
                        <a:rPr lang="en-US" baseline="0" dirty="0"/>
                        <a:t> of Irving</a:t>
                      </a:r>
                      <a:endParaRPr lang="en-US" dirty="0"/>
                    </a:p>
                  </a:txBody>
                  <a:tcPr>
                    <a:noFill/>
                  </a:tcPr>
                </a:tc>
                <a:tc>
                  <a:txBody>
                    <a:bodyPr/>
                    <a:lstStyle/>
                    <a:p>
                      <a:r>
                        <a:rPr lang="en-US" dirty="0"/>
                        <a:t>Owner</a:t>
                      </a:r>
                      <a:r>
                        <a:rPr lang="en-US" baseline="0" dirty="0"/>
                        <a:t> of Garage &amp; Public Facilities</a:t>
                      </a:r>
                    </a:p>
                    <a:p>
                      <a:pPr marL="742950" lvl="1" indent="-285750">
                        <a:buFont typeface="Arial" panose="020B0604020202020204" pitchFamily="34" charset="0"/>
                        <a:buChar char="•"/>
                      </a:pPr>
                      <a:r>
                        <a:rPr lang="en-US" sz="1600" baseline="0" dirty="0"/>
                        <a:t>$13.9 million – parking garage*</a:t>
                      </a:r>
                    </a:p>
                    <a:p>
                      <a:pPr marL="742950" lvl="1" indent="-285750">
                        <a:buFont typeface="Arial" panose="020B0604020202020204" pitchFamily="34" charset="0"/>
                        <a:buChar char="•"/>
                      </a:pPr>
                      <a:r>
                        <a:rPr lang="en-US" sz="1600" baseline="0" dirty="0"/>
                        <a:t>$22.5 million – public facilities**</a:t>
                      </a:r>
                    </a:p>
                    <a:p>
                      <a:pPr marL="742950" lvl="1" indent="-285750">
                        <a:buFont typeface="Arial" panose="020B0604020202020204" pitchFamily="34" charset="0"/>
                        <a:buChar char="•"/>
                      </a:pPr>
                      <a:r>
                        <a:rPr lang="en-US" sz="1600" baseline="0" dirty="0"/>
                        <a:t>$3 million – TIF funds for design/development</a:t>
                      </a:r>
                      <a:endParaRPr lang="en-US" sz="1600" dirty="0"/>
                    </a:p>
                  </a:txBody>
                  <a:tcPr>
                    <a:noFill/>
                  </a:tcPr>
                </a:tc>
                <a:extLst>
                  <a:ext uri="{0D108BD9-81ED-4DB2-BD59-A6C34878D82A}">
                    <a16:rowId xmlns:a16="http://schemas.microsoft.com/office/drawing/2014/main" val="2064465052"/>
                  </a:ext>
                </a:extLst>
              </a:tr>
              <a:tr h="370840">
                <a:tc>
                  <a:txBody>
                    <a:bodyPr/>
                    <a:lstStyle/>
                    <a:p>
                      <a:r>
                        <a:rPr lang="en-US" dirty="0"/>
                        <a:t>Garfield Public/Private</a:t>
                      </a:r>
                    </a:p>
                  </a:txBody>
                  <a:tcPr>
                    <a:noFill/>
                  </a:tcPr>
                </a:tc>
                <a:tc>
                  <a:txBody>
                    <a:bodyPr/>
                    <a:lstStyle/>
                    <a:p>
                      <a:r>
                        <a:rPr lang="en-US" dirty="0"/>
                        <a:t>Developer</a:t>
                      </a:r>
                    </a:p>
                  </a:txBody>
                  <a:tcPr>
                    <a:noFill/>
                  </a:tcPr>
                </a:tc>
                <a:extLst>
                  <a:ext uri="{0D108BD9-81ED-4DB2-BD59-A6C34878D82A}">
                    <a16:rowId xmlns:a16="http://schemas.microsoft.com/office/drawing/2014/main" val="2159914034"/>
                  </a:ext>
                </a:extLst>
              </a:tr>
              <a:tr h="370840">
                <a:tc>
                  <a:txBody>
                    <a:bodyPr/>
                    <a:lstStyle/>
                    <a:p>
                      <a:r>
                        <a:rPr lang="en-US" dirty="0"/>
                        <a:t>Westin</a:t>
                      </a:r>
                      <a:r>
                        <a:rPr lang="en-US" baseline="0" dirty="0"/>
                        <a:t> (Marriott)</a:t>
                      </a:r>
                      <a:endParaRPr lang="en-US" dirty="0"/>
                    </a:p>
                  </a:txBody>
                  <a:tcPr>
                    <a:noFill/>
                  </a:tcPr>
                </a:tc>
                <a:tc>
                  <a:txBody>
                    <a:bodyPr/>
                    <a:lstStyle/>
                    <a:p>
                      <a:r>
                        <a:rPr lang="en-US" dirty="0"/>
                        <a:t>Hotel</a:t>
                      </a:r>
                      <a:r>
                        <a:rPr lang="en-US" baseline="0" dirty="0"/>
                        <a:t> Operator</a:t>
                      </a:r>
                      <a:endParaRPr lang="en-US" dirty="0"/>
                    </a:p>
                  </a:txBody>
                  <a:tcPr>
                    <a:noFill/>
                  </a:tcPr>
                </a:tc>
                <a:extLst>
                  <a:ext uri="{0D108BD9-81ED-4DB2-BD59-A6C34878D82A}">
                    <a16:rowId xmlns:a16="http://schemas.microsoft.com/office/drawing/2014/main" val="3598045656"/>
                  </a:ext>
                </a:extLst>
              </a:tr>
              <a:tr h="370840">
                <a:tc>
                  <a:txBody>
                    <a:bodyPr/>
                    <a:lstStyle/>
                    <a:p>
                      <a:r>
                        <a:rPr lang="en-US" dirty="0"/>
                        <a:t>Public Finance Authority of Wisconsin</a:t>
                      </a:r>
                    </a:p>
                  </a:txBody>
                  <a:tcPr>
                    <a:noFill/>
                  </a:tcPr>
                </a:tc>
                <a:tc>
                  <a:txBody>
                    <a:bodyPr/>
                    <a:lstStyle/>
                    <a:p>
                      <a:r>
                        <a:rPr lang="en-US" dirty="0"/>
                        <a:t>Issuer of Private Sector</a:t>
                      </a:r>
                      <a:r>
                        <a:rPr lang="en-US" baseline="0" dirty="0"/>
                        <a:t> Hotel Debt</a:t>
                      </a:r>
                    </a:p>
                    <a:p>
                      <a:pPr marL="742950" lvl="1" indent="-285750">
                        <a:buFont typeface="Arial" panose="020B0604020202020204" pitchFamily="34" charset="0"/>
                        <a:buChar char="•"/>
                      </a:pPr>
                      <a:r>
                        <a:rPr lang="en-US" sz="1600" baseline="0" dirty="0"/>
                        <a:t>@ $74 million</a:t>
                      </a:r>
                      <a:endParaRPr lang="en-US" sz="1600" dirty="0"/>
                    </a:p>
                  </a:txBody>
                  <a:tcPr>
                    <a:noFill/>
                  </a:tcPr>
                </a:tc>
                <a:extLst>
                  <a:ext uri="{0D108BD9-81ED-4DB2-BD59-A6C34878D82A}">
                    <a16:rowId xmlns:a16="http://schemas.microsoft.com/office/drawing/2014/main" val="388894197"/>
                  </a:ext>
                </a:extLst>
              </a:tr>
              <a:tr h="370840">
                <a:tc>
                  <a:txBody>
                    <a:bodyPr/>
                    <a:lstStyle/>
                    <a:p>
                      <a:r>
                        <a:rPr lang="en-US" dirty="0"/>
                        <a:t>Preston</a:t>
                      </a:r>
                      <a:r>
                        <a:rPr lang="en-US" baseline="0" dirty="0"/>
                        <a:t> Hollow Capital and Garfield Public/Private</a:t>
                      </a:r>
                      <a:endParaRPr lang="en-US" dirty="0"/>
                    </a:p>
                  </a:txBody>
                  <a:tcPr>
                    <a:noFill/>
                  </a:tcPr>
                </a:tc>
                <a:tc>
                  <a:txBody>
                    <a:bodyPr/>
                    <a:lstStyle/>
                    <a:p>
                      <a:r>
                        <a:rPr lang="en-US" dirty="0"/>
                        <a:t>Purchaser of Private Sector Hotel Debt</a:t>
                      </a:r>
                    </a:p>
                  </a:txBody>
                  <a:tcPr>
                    <a:noFill/>
                  </a:tcPr>
                </a:tc>
                <a:extLst>
                  <a:ext uri="{0D108BD9-81ED-4DB2-BD59-A6C34878D82A}">
                    <a16:rowId xmlns:a16="http://schemas.microsoft.com/office/drawing/2014/main" val="1719385224"/>
                  </a:ext>
                </a:extLst>
              </a:tr>
              <a:tr h="370840">
                <a:tc>
                  <a:txBody>
                    <a:bodyPr/>
                    <a:lstStyle/>
                    <a:p>
                      <a:r>
                        <a:rPr lang="en-US" dirty="0"/>
                        <a:t>Provident</a:t>
                      </a:r>
                      <a:r>
                        <a:rPr lang="en-US" baseline="0" dirty="0"/>
                        <a:t> Group – Irving Properties LLC</a:t>
                      </a:r>
                      <a:endParaRPr lang="en-US" dirty="0"/>
                    </a:p>
                  </a:txBody>
                  <a:tcPr>
                    <a:noFill/>
                  </a:tcPr>
                </a:tc>
                <a:tc>
                  <a:txBody>
                    <a:bodyPr/>
                    <a:lstStyle/>
                    <a:p>
                      <a:r>
                        <a:rPr lang="en-US" dirty="0"/>
                        <a:t>Hotel</a:t>
                      </a:r>
                      <a:r>
                        <a:rPr lang="en-US" baseline="0" dirty="0"/>
                        <a:t> Owner/Tenant</a:t>
                      </a:r>
                      <a:endParaRPr lang="en-US" dirty="0"/>
                    </a:p>
                  </a:txBody>
                  <a:tcPr>
                    <a:noFill/>
                  </a:tcPr>
                </a:tc>
                <a:extLst>
                  <a:ext uri="{0D108BD9-81ED-4DB2-BD59-A6C34878D82A}">
                    <a16:rowId xmlns:a16="http://schemas.microsoft.com/office/drawing/2014/main" val="3377843051"/>
                  </a:ext>
                </a:extLst>
              </a:tr>
            </a:tbl>
          </a:graphicData>
        </a:graphic>
      </p:graphicFrame>
      <p:sp>
        <p:nvSpPr>
          <p:cNvPr id="10" name="TextBox 9"/>
          <p:cNvSpPr txBox="1"/>
          <p:nvPr/>
        </p:nvSpPr>
        <p:spPr>
          <a:xfrm>
            <a:off x="457200" y="6091535"/>
            <a:ext cx="8229600" cy="461665"/>
          </a:xfrm>
          <a:prstGeom prst="rect">
            <a:avLst/>
          </a:prstGeom>
          <a:noFill/>
        </p:spPr>
        <p:txBody>
          <a:bodyPr wrap="square" rtlCol="0">
            <a:spAutoFit/>
          </a:bodyPr>
          <a:lstStyle/>
          <a:p>
            <a:r>
              <a:rPr lang="en-US" sz="1200" i="1" dirty="0"/>
              <a:t>*Parking garage funded with property tax supported debt/COs</a:t>
            </a:r>
          </a:p>
          <a:p>
            <a:r>
              <a:rPr lang="en-US" sz="1200" i="1" dirty="0"/>
              <a:t>*Public facilities funded with occupancy and sales tax revenue supported by this hotel, local and state</a:t>
            </a:r>
          </a:p>
        </p:txBody>
      </p:sp>
      <p:sp>
        <p:nvSpPr>
          <p:cNvPr id="2" name="Rectangle 1"/>
          <p:cNvSpPr/>
          <p:nvPr/>
        </p:nvSpPr>
        <p:spPr>
          <a:xfrm>
            <a:off x="457200" y="1600200"/>
            <a:ext cx="8229600" cy="434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4495800" y="1600200"/>
            <a:ext cx="0" cy="4343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595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en-US"/>
              <a:t>Visitor Impacts</a:t>
            </a:r>
          </a:p>
        </p:txBody>
      </p:sp>
      <p:sp>
        <p:nvSpPr>
          <p:cNvPr id="7172" name="Rectangle 3"/>
          <p:cNvSpPr>
            <a:spLocks noGrp="1" noChangeArrowheads="1"/>
          </p:cNvSpPr>
          <p:nvPr>
            <p:ph type="body" idx="1"/>
          </p:nvPr>
        </p:nvSpPr>
        <p:spPr/>
        <p:txBody>
          <a:bodyPr/>
          <a:lstStyle/>
          <a:p>
            <a:pPr eaLnBrk="1" hangingPunct="1"/>
            <a:r>
              <a:rPr lang="en-US" altLang="en-US" sz="2400" dirty="0"/>
              <a:t>4.01 million visitors annually</a:t>
            </a:r>
          </a:p>
          <a:p>
            <a:pPr eaLnBrk="1" hangingPunct="1"/>
            <a:r>
              <a:rPr lang="en-US" altLang="en-US" sz="2400" dirty="0"/>
              <a:t>$3.04 billion annual visitor spending</a:t>
            </a:r>
          </a:p>
          <a:p>
            <a:pPr eaLnBrk="1" hangingPunct="1"/>
            <a:r>
              <a:rPr lang="en-US" altLang="en-US" sz="2400" dirty="0"/>
              <a:t>31,860 visitors/average day</a:t>
            </a:r>
          </a:p>
          <a:p>
            <a:pPr eaLnBrk="1" hangingPunct="1"/>
            <a:r>
              <a:rPr lang="en-US" altLang="en-US" sz="2400" dirty="0"/>
              <a:t>$8.3 million visitor spending/average day</a:t>
            </a:r>
          </a:p>
          <a:p>
            <a:pPr eaLnBrk="1" hangingPunct="1"/>
            <a:r>
              <a:rPr lang="en-US" altLang="en-US" sz="2400" dirty="0"/>
              <a:t>25,104 jobs supported</a:t>
            </a:r>
          </a:p>
          <a:p>
            <a:pPr eaLnBrk="1" hangingPunct="1"/>
            <a:r>
              <a:rPr lang="en-US" altLang="en-US" sz="2400" dirty="0"/>
              <a:t>$704 million payroll</a:t>
            </a:r>
          </a:p>
          <a:p>
            <a:pPr eaLnBrk="1" hangingPunct="1"/>
            <a:r>
              <a:rPr lang="en-US" altLang="en-US" sz="2400" dirty="0"/>
              <a:t>$64.7 million tax revenues generated</a:t>
            </a:r>
          </a:p>
          <a:p>
            <a:pPr eaLnBrk="1" hangingPunct="1"/>
            <a:r>
              <a:rPr lang="en-US" altLang="en-US" sz="2400" dirty="0"/>
              <a:t>$776 tax revenues generated per Irving household</a:t>
            </a:r>
          </a:p>
          <a:p>
            <a:pPr eaLnBrk="1" hangingPunct="1"/>
            <a:endParaRPr lang="en-US" altLang="en-US" sz="2400" dirty="0"/>
          </a:p>
        </p:txBody>
      </p:sp>
      <p:sp>
        <p:nvSpPr>
          <p:cNvPr id="7173" name="Text Box 4"/>
          <p:cNvSpPr txBox="1">
            <a:spLocks noChangeArrowheads="1"/>
          </p:cNvSpPr>
          <p:nvPr/>
        </p:nvSpPr>
        <p:spPr bwMode="auto">
          <a:xfrm>
            <a:off x="228600" y="5867400"/>
            <a:ext cx="556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400" i="1" dirty="0"/>
              <a:t>Source:  2019 Irving Visitor Industry Economic Impact Report, Destination Analysts, Inc.</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Irving Hotel Deal Structure</a:t>
            </a:r>
          </a:p>
        </p:txBody>
      </p:sp>
      <p:sp>
        <p:nvSpPr>
          <p:cNvPr id="3" name="Content Placeholder 2"/>
          <p:cNvSpPr>
            <a:spLocks noGrp="1"/>
          </p:cNvSpPr>
          <p:nvPr>
            <p:ph idx="1"/>
          </p:nvPr>
        </p:nvSpPr>
        <p:spPr>
          <a:xfrm>
            <a:off x="457200" y="1295400"/>
            <a:ext cx="8229600" cy="5181600"/>
          </a:xfrm>
        </p:spPr>
        <p:txBody>
          <a:bodyPr/>
          <a:lstStyle/>
          <a:p>
            <a:r>
              <a:rPr lang="en-US" sz="2000" dirty="0"/>
              <a:t>30-year lease, with 30-year option to extend; $1/year rent</a:t>
            </a:r>
          </a:p>
          <a:p>
            <a:r>
              <a:rPr lang="en-US" sz="2000" dirty="0"/>
              <a:t>Facility lease at $75,000/year, starting at stabilization (37</a:t>
            </a:r>
            <a:r>
              <a:rPr lang="en-US" sz="2000" baseline="30000" dirty="0"/>
              <a:t>th</a:t>
            </a:r>
            <a:r>
              <a:rPr lang="en-US" sz="2000" dirty="0"/>
              <a:t> month after initial occupancy)</a:t>
            </a:r>
          </a:p>
          <a:p>
            <a:r>
              <a:rPr lang="en-US" sz="2000" dirty="0"/>
              <a:t>Garage lease at $247,500 per year (275 spaces/$2.50 per day)</a:t>
            </a:r>
          </a:p>
          <a:p>
            <a:pPr lvl="1"/>
            <a:r>
              <a:rPr lang="en-US" sz="1600" dirty="0"/>
              <a:t>Paid regardless of use</a:t>
            </a:r>
          </a:p>
          <a:p>
            <a:pPr lvl="1"/>
            <a:r>
              <a:rPr lang="en-US" sz="1600" dirty="0"/>
              <a:t>To be used to offset garage operating expenses</a:t>
            </a:r>
          </a:p>
          <a:p>
            <a:pPr lvl="1"/>
            <a:r>
              <a:rPr lang="en-US" sz="1600" dirty="0"/>
              <a:t>ICC/SMG operates garage; lease revenues to come from City to ICVB and from ICVB to ICC</a:t>
            </a:r>
          </a:p>
          <a:p>
            <a:r>
              <a:rPr lang="en-US" sz="2000" dirty="0"/>
              <a:t>Property conveys to City when senior and subordinated debt paid</a:t>
            </a:r>
          </a:p>
          <a:p>
            <a:pPr lvl="1"/>
            <a:r>
              <a:rPr lang="en-US" sz="1800" dirty="0"/>
              <a:t>Underwriting anticipates all hotel tower debt to be paid within 40 years</a:t>
            </a:r>
          </a:p>
          <a:p>
            <a:pPr lvl="2"/>
            <a:r>
              <a:rPr lang="en-US" sz="1600" dirty="0"/>
              <a:t>Debt can be refinanced but only if original term not extended</a:t>
            </a:r>
          </a:p>
          <a:p>
            <a:r>
              <a:rPr lang="en-US" sz="2000" dirty="0"/>
              <a:t>All reserves transfer to City when hotel conveyed to city</a:t>
            </a:r>
          </a:p>
          <a:p>
            <a:r>
              <a:rPr lang="en-US" sz="2000" dirty="0"/>
              <a:t>Booking agreement</a:t>
            </a:r>
          </a:p>
          <a:p>
            <a:pPr lvl="1"/>
            <a:r>
              <a:rPr lang="en-US" sz="1600" dirty="0"/>
              <a:t>75% of sleeping rooms available for </a:t>
            </a:r>
            <a:r>
              <a:rPr lang="en-US" sz="1600" dirty="0" err="1"/>
              <a:t>citywides</a:t>
            </a:r>
            <a:r>
              <a:rPr lang="en-US" sz="1600" dirty="0"/>
              <a:t> 2 years &amp; out</a:t>
            </a:r>
          </a:p>
          <a:p>
            <a:pPr lvl="1"/>
            <a:r>
              <a:rPr lang="en-US" sz="1600" dirty="0"/>
              <a:t>60% between 18-24 months</a:t>
            </a:r>
          </a:p>
          <a:p>
            <a:pPr lvl="1"/>
            <a:r>
              <a:rPr lang="en-US" sz="1600" dirty="0"/>
              <a:t>50% between 12-18 months</a:t>
            </a:r>
          </a:p>
          <a:p>
            <a:pPr lvl="1"/>
            <a:r>
              <a:rPr lang="en-US" sz="1600" dirty="0"/>
              <a:t>Reciprocal for meeting rooms between hotel &amp; ICC</a:t>
            </a:r>
          </a:p>
        </p:txBody>
      </p:sp>
      <p:sp>
        <p:nvSpPr>
          <p:cNvPr id="4" name="Slide Number Placeholder 3"/>
          <p:cNvSpPr>
            <a:spLocks noGrp="1"/>
          </p:cNvSpPr>
          <p:nvPr>
            <p:ph type="sldNum" sz="quarter" idx="12"/>
          </p:nvPr>
        </p:nvSpPr>
        <p:spPr/>
        <p:txBody>
          <a:bodyPr/>
          <a:lstStyle/>
          <a:p>
            <a:pPr>
              <a:defRPr/>
            </a:pPr>
            <a:fld id="{0B61DAB4-5AC7-4F87-A718-89CF2A33D877}" type="slidenum">
              <a:rPr lang="en-US" smtClean="0"/>
              <a:pPr>
                <a:defRPr/>
              </a:pPr>
              <a:t>60</a:t>
            </a:fld>
            <a:endParaRPr lang="en-US" dirty="0"/>
          </a:p>
        </p:txBody>
      </p:sp>
    </p:spTree>
    <p:extLst>
      <p:ext uri="{BB962C8B-B14F-4D97-AF65-F5344CB8AC3E}">
        <p14:creationId xmlns:p14="http://schemas.microsoft.com/office/powerpoint/2010/main" val="5062800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HQ Hotels </a:t>
            </a:r>
            <a:br>
              <a:rPr lang="en-US" dirty="0"/>
            </a:br>
            <a:r>
              <a:rPr lang="en-US" dirty="0"/>
              <a:t>Require Public $upport</a:t>
            </a:r>
          </a:p>
        </p:txBody>
      </p:sp>
      <p:sp>
        <p:nvSpPr>
          <p:cNvPr id="3" name="Content Placeholder 2"/>
          <p:cNvSpPr>
            <a:spLocks noGrp="1"/>
          </p:cNvSpPr>
          <p:nvPr>
            <p:ph idx="1"/>
          </p:nvPr>
        </p:nvSpPr>
        <p:spPr>
          <a:xfrm>
            <a:off x="457200" y="1600200"/>
            <a:ext cx="8229600" cy="4876800"/>
          </a:xfrm>
        </p:spPr>
        <p:txBody>
          <a:bodyPr/>
          <a:lstStyle/>
          <a:p>
            <a:r>
              <a:rPr lang="en-US" sz="2800" dirty="0"/>
              <a:t>Hotel financing simplified</a:t>
            </a:r>
          </a:p>
          <a:p>
            <a:pPr lvl="1">
              <a:buFontTx/>
              <a:buNone/>
            </a:pPr>
            <a:r>
              <a:rPr lang="en-US" altLang="en-US" sz="1800" dirty="0"/>
              <a:t>In the lending market for Full Service hotels:</a:t>
            </a:r>
          </a:p>
          <a:p>
            <a:pPr lvl="1"/>
            <a:r>
              <a:rPr lang="en-US" altLang="en-US" sz="1800" dirty="0"/>
              <a:t>@ $100 million cost</a:t>
            </a:r>
          </a:p>
          <a:p>
            <a:pPr lvl="1"/>
            <a:r>
              <a:rPr lang="en-US" altLang="en-US" sz="1800" dirty="0"/>
              <a:t>100 million/350 rooms = $286,000/key cost</a:t>
            </a:r>
          </a:p>
          <a:p>
            <a:pPr lvl="2"/>
            <a:r>
              <a:rPr lang="en-US" altLang="en-US" sz="1600" dirty="0"/>
              <a:t>Therefore @$286 ADR necessary</a:t>
            </a:r>
          </a:p>
          <a:p>
            <a:pPr lvl="2"/>
            <a:r>
              <a:rPr lang="en-US" altLang="en-US" sz="1600" dirty="0"/>
              <a:t>Which isn’t achievable in this market so the banks won’t go for it</a:t>
            </a:r>
          </a:p>
          <a:p>
            <a:pPr lvl="1"/>
            <a:r>
              <a:rPr lang="en-US" altLang="en-US" sz="2000" dirty="0"/>
              <a:t>Room block requirements (necessary to guarantee rooms being available AND at a convention-friendly rate) are what ultimately make the deal require public support</a:t>
            </a:r>
          </a:p>
          <a:p>
            <a:pPr lvl="1"/>
            <a:r>
              <a:rPr lang="en-US" altLang="en-US" sz="2000" dirty="0"/>
              <a:t>Contributions by the City got the balance to be both finance-able and provide sufficient ROI to the owner to work</a:t>
            </a:r>
          </a:p>
        </p:txBody>
      </p:sp>
      <p:sp>
        <p:nvSpPr>
          <p:cNvPr id="4" name="Slide Number Placeholder 3"/>
          <p:cNvSpPr>
            <a:spLocks noGrp="1"/>
          </p:cNvSpPr>
          <p:nvPr>
            <p:ph type="sldNum" sz="quarter" idx="12"/>
          </p:nvPr>
        </p:nvSpPr>
        <p:spPr/>
        <p:txBody>
          <a:bodyPr/>
          <a:lstStyle/>
          <a:p>
            <a:pPr>
              <a:defRPr/>
            </a:pPr>
            <a:fld id="{0B61DAB4-5AC7-4F87-A718-89CF2A33D877}" type="slidenum">
              <a:rPr lang="en-US" smtClean="0"/>
              <a:pPr>
                <a:defRPr/>
              </a:pPr>
              <a:t>61</a:t>
            </a:fld>
            <a:endParaRPr lang="en-US"/>
          </a:p>
        </p:txBody>
      </p:sp>
    </p:spTree>
    <p:extLst>
      <p:ext uri="{BB962C8B-B14F-4D97-AF65-F5344CB8AC3E}">
        <p14:creationId xmlns:p14="http://schemas.microsoft.com/office/powerpoint/2010/main" val="15456874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457200" y="274638"/>
            <a:ext cx="8458200" cy="1143000"/>
          </a:xfrm>
        </p:spPr>
        <p:txBody>
          <a:bodyPr/>
          <a:lstStyle/>
          <a:p>
            <a:pPr eaLnBrk="1" hangingPunct="1"/>
            <a:r>
              <a:rPr lang="en-US" altLang="en-US" sz="4000"/>
              <a:t>Entertainment Venue Project History</a:t>
            </a:r>
          </a:p>
        </p:txBody>
      </p:sp>
      <p:sp>
        <p:nvSpPr>
          <p:cNvPr id="61444" name="Rectangle 3"/>
          <p:cNvSpPr>
            <a:spLocks noGrp="1" noChangeArrowheads="1"/>
          </p:cNvSpPr>
          <p:nvPr>
            <p:ph type="body" idx="1"/>
          </p:nvPr>
        </p:nvSpPr>
        <p:spPr>
          <a:xfrm>
            <a:off x="457200" y="1295400"/>
            <a:ext cx="8229600" cy="5181600"/>
          </a:xfrm>
        </p:spPr>
        <p:txBody>
          <a:bodyPr/>
          <a:lstStyle/>
          <a:p>
            <a:pPr eaLnBrk="1" hangingPunct="1">
              <a:lnSpc>
                <a:spcPct val="80000"/>
              </a:lnSpc>
            </a:pPr>
            <a:r>
              <a:rPr lang="en-US" altLang="en-US" sz="1600" dirty="0"/>
              <a:t>Spring 2006</a:t>
            </a:r>
          </a:p>
          <a:p>
            <a:pPr lvl="1" eaLnBrk="1" hangingPunct="1">
              <a:lnSpc>
                <a:spcPct val="80000"/>
              </a:lnSpc>
            </a:pPr>
            <a:r>
              <a:rPr lang="en-US" altLang="en-US" sz="1400" dirty="0"/>
              <a:t>Texas Spirit approaches city with development proposal for entertainment complex </a:t>
            </a:r>
          </a:p>
          <a:p>
            <a:pPr eaLnBrk="1" hangingPunct="1">
              <a:lnSpc>
                <a:spcPct val="80000"/>
              </a:lnSpc>
            </a:pPr>
            <a:r>
              <a:rPr lang="en-US" altLang="en-US" sz="1600" dirty="0"/>
              <a:t>Dec 2006</a:t>
            </a:r>
          </a:p>
          <a:p>
            <a:pPr lvl="1" eaLnBrk="1" hangingPunct="1">
              <a:lnSpc>
                <a:spcPct val="80000"/>
              </a:lnSpc>
            </a:pPr>
            <a:r>
              <a:rPr lang="en-US" altLang="en-US" sz="1400" dirty="0"/>
              <a:t>City signs MOU with Texas Spirit, begins due diligence</a:t>
            </a:r>
          </a:p>
          <a:p>
            <a:pPr eaLnBrk="1" hangingPunct="1">
              <a:lnSpc>
                <a:spcPct val="80000"/>
              </a:lnSpc>
            </a:pPr>
            <a:r>
              <a:rPr lang="en-US" altLang="en-US" sz="1600" dirty="0"/>
              <a:t>Summer 2007</a:t>
            </a:r>
          </a:p>
          <a:p>
            <a:pPr lvl="1" eaLnBrk="1" hangingPunct="1">
              <a:lnSpc>
                <a:spcPct val="80000"/>
              </a:lnSpc>
            </a:pPr>
            <a:r>
              <a:rPr lang="en-US" altLang="en-US" sz="1400" dirty="0"/>
              <a:t>Various financing proposals reviewed</a:t>
            </a:r>
          </a:p>
          <a:p>
            <a:pPr lvl="1" eaLnBrk="1" hangingPunct="1">
              <a:lnSpc>
                <a:spcPct val="80000"/>
              </a:lnSpc>
            </a:pPr>
            <a:r>
              <a:rPr lang="en-US" altLang="en-US" sz="1400" dirty="0"/>
              <a:t>City considers Brimer referendum to fund entertainment venue</a:t>
            </a:r>
          </a:p>
          <a:p>
            <a:pPr eaLnBrk="1" hangingPunct="1">
              <a:lnSpc>
                <a:spcPct val="80000"/>
              </a:lnSpc>
            </a:pPr>
            <a:r>
              <a:rPr lang="en-US" altLang="en-US" sz="1600" dirty="0"/>
              <a:t>Fall 2007</a:t>
            </a:r>
          </a:p>
          <a:p>
            <a:pPr lvl="1" eaLnBrk="1" hangingPunct="1">
              <a:lnSpc>
                <a:spcPct val="80000"/>
              </a:lnSpc>
            </a:pPr>
            <a:r>
              <a:rPr lang="en-US" altLang="en-US" sz="1400" dirty="0"/>
              <a:t>“Ownership” issues arise within Texas Spirit partnership, City ceases MOU with Texas Spirit</a:t>
            </a:r>
          </a:p>
          <a:p>
            <a:pPr lvl="1" eaLnBrk="1" hangingPunct="1">
              <a:lnSpc>
                <a:spcPct val="80000"/>
              </a:lnSpc>
            </a:pPr>
            <a:r>
              <a:rPr lang="en-US" altLang="en-US" sz="1400" dirty="0"/>
              <a:t>Brimer election passes, authorizes 2% HOT, ticket and parking taxes</a:t>
            </a:r>
          </a:p>
          <a:p>
            <a:pPr eaLnBrk="1" hangingPunct="1">
              <a:lnSpc>
                <a:spcPct val="80000"/>
              </a:lnSpc>
            </a:pPr>
            <a:r>
              <a:rPr lang="en-US" altLang="en-US" sz="1600" dirty="0"/>
              <a:t>2008</a:t>
            </a:r>
          </a:p>
          <a:p>
            <a:pPr lvl="1" eaLnBrk="1" hangingPunct="1">
              <a:lnSpc>
                <a:spcPct val="80000"/>
              </a:lnSpc>
            </a:pPr>
            <a:r>
              <a:rPr lang="en-US" altLang="en-US" sz="1400" dirty="0"/>
              <a:t>Argent Development Group brings a proposal to the city staff for concert venue, including a festival plaza and restaurants on the southern section of the site</a:t>
            </a:r>
          </a:p>
          <a:p>
            <a:pPr lvl="1" eaLnBrk="1" hangingPunct="1">
              <a:lnSpc>
                <a:spcPct val="80000"/>
              </a:lnSpc>
            </a:pPr>
            <a:r>
              <a:rPr lang="en-US" altLang="en-US" sz="1400" dirty="0"/>
              <a:t>City completes master development agreement and lease agreement with Las Colinas Group (company name for Argent project)</a:t>
            </a:r>
          </a:p>
          <a:p>
            <a:pPr lvl="1" eaLnBrk="1" hangingPunct="1">
              <a:lnSpc>
                <a:spcPct val="80000"/>
              </a:lnSpc>
            </a:pPr>
            <a:r>
              <a:rPr lang="en-US" altLang="en-US" sz="1400" dirty="0"/>
              <a:t>City staff takes on project responsibility</a:t>
            </a:r>
          </a:p>
          <a:p>
            <a:pPr eaLnBrk="1" hangingPunct="1">
              <a:lnSpc>
                <a:spcPct val="80000"/>
              </a:lnSpc>
            </a:pPr>
            <a:r>
              <a:rPr lang="en-US" altLang="en-US" sz="1600" dirty="0"/>
              <a:t>2009</a:t>
            </a:r>
          </a:p>
          <a:p>
            <a:pPr lvl="1" eaLnBrk="1" hangingPunct="1">
              <a:lnSpc>
                <a:spcPct val="80000"/>
              </a:lnSpc>
            </a:pPr>
            <a:r>
              <a:rPr lang="en-US" altLang="en-US" sz="1400" dirty="0"/>
              <a:t>Architectural work for Las Colinas Group begins</a:t>
            </a:r>
          </a:p>
          <a:p>
            <a:pPr lvl="1" eaLnBrk="1" hangingPunct="1">
              <a:lnSpc>
                <a:spcPct val="80000"/>
              </a:lnSpc>
            </a:pPr>
            <a:r>
              <a:rPr lang="en-US" altLang="en-US" sz="1400" dirty="0"/>
              <a:t>Construction firm hired (Balfour Beatty/Azteca JV)</a:t>
            </a:r>
          </a:p>
          <a:p>
            <a:pPr eaLnBrk="1" hangingPunct="1">
              <a:lnSpc>
                <a:spcPct val="80000"/>
              </a:lnSpc>
            </a:pPr>
            <a:r>
              <a:rPr lang="en-US" altLang="en-US" sz="1600" dirty="0"/>
              <a:t>2012</a:t>
            </a:r>
          </a:p>
          <a:p>
            <a:pPr lvl="1" eaLnBrk="1" hangingPunct="1">
              <a:lnSpc>
                <a:spcPct val="80000"/>
              </a:lnSpc>
            </a:pPr>
            <a:r>
              <a:rPr lang="en-US" altLang="en-US" sz="1400" dirty="0"/>
              <a:t>City council votes to not renew development agreement</a:t>
            </a:r>
          </a:p>
          <a:p>
            <a:pPr eaLnBrk="1" hangingPunct="1">
              <a:lnSpc>
                <a:spcPct val="80000"/>
              </a:lnSpc>
            </a:pPr>
            <a:r>
              <a:rPr lang="en-US" altLang="en-US" sz="1600" dirty="0"/>
              <a:t>2013</a:t>
            </a:r>
          </a:p>
          <a:p>
            <a:pPr lvl="1" eaLnBrk="1" hangingPunct="1">
              <a:lnSpc>
                <a:spcPct val="80000"/>
              </a:lnSpc>
            </a:pPr>
            <a:r>
              <a:rPr lang="en-US" altLang="en-US" sz="1400" dirty="0"/>
              <a:t>Developer sues City, mediation results in lawsuit going away and ARK Group coming in</a:t>
            </a:r>
          </a:p>
          <a:p>
            <a:pPr eaLnBrk="1" hangingPunct="1">
              <a:lnSpc>
                <a:spcPct val="80000"/>
              </a:lnSpc>
              <a:buFontTx/>
              <a:buNone/>
            </a:pPr>
            <a:endParaRPr lang="en-US" altLang="en-US" sz="1600" dirty="0"/>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altLang="en-US" sz="4000" dirty="0"/>
              <a:t>Entertainment Project</a:t>
            </a:r>
            <a:br>
              <a:rPr lang="en-US" altLang="en-US" sz="4000" dirty="0"/>
            </a:br>
            <a:r>
              <a:rPr lang="en-US" altLang="en-US" sz="4000" dirty="0"/>
              <a:t>Funding Mechanisms</a:t>
            </a:r>
          </a:p>
        </p:txBody>
      </p:sp>
      <p:sp>
        <p:nvSpPr>
          <p:cNvPr id="62468" name="Rectangle 3"/>
          <p:cNvSpPr>
            <a:spLocks noGrp="1" noChangeArrowheads="1"/>
          </p:cNvSpPr>
          <p:nvPr>
            <p:ph type="body" idx="1"/>
          </p:nvPr>
        </p:nvSpPr>
        <p:spPr/>
        <p:txBody>
          <a:bodyPr/>
          <a:lstStyle/>
          <a:p>
            <a:pPr eaLnBrk="1" hangingPunct="1"/>
            <a:r>
              <a:rPr lang="en-US" altLang="en-US" sz="2400" dirty="0"/>
              <a:t>Brimer referendum approved by Irving voters Nov 2007</a:t>
            </a:r>
          </a:p>
          <a:p>
            <a:pPr lvl="1" eaLnBrk="1" hangingPunct="1"/>
            <a:r>
              <a:rPr lang="en-US" altLang="en-US" sz="2000" dirty="0"/>
              <a:t>2% HOT increase</a:t>
            </a:r>
          </a:p>
          <a:p>
            <a:pPr lvl="1" eaLnBrk="1" hangingPunct="1"/>
            <a:r>
              <a:rPr lang="en-US" altLang="en-US" sz="2000" dirty="0"/>
              <a:t>10% ticket tax (for events at concert venue/complex)</a:t>
            </a:r>
          </a:p>
          <a:p>
            <a:pPr lvl="1" eaLnBrk="1" hangingPunct="1"/>
            <a:r>
              <a:rPr lang="en-US" altLang="en-US" sz="2000" dirty="0"/>
              <a:t>$3 parking fee (for events at concert venue/complex)</a:t>
            </a:r>
          </a:p>
          <a:p>
            <a:pPr lvl="2" eaLnBrk="1" hangingPunct="1"/>
            <a:r>
              <a:rPr lang="en-US" altLang="en-US" sz="1800" dirty="0"/>
              <a:t>ARK determined they would not utilize the parking fee</a:t>
            </a:r>
          </a:p>
          <a:p>
            <a:pPr eaLnBrk="1" hangingPunct="1"/>
            <a:r>
              <a:rPr lang="en-US" altLang="en-US" sz="2400" dirty="0"/>
              <a:t>Public/Private Partnership</a:t>
            </a:r>
          </a:p>
          <a:p>
            <a:pPr lvl="1" eaLnBrk="1" hangingPunct="1"/>
            <a:r>
              <a:rPr lang="en-US" altLang="en-US" sz="2000" dirty="0"/>
              <a:t>City contribution includes the above, plus $44 million in TIF</a:t>
            </a:r>
          </a:p>
          <a:p>
            <a:pPr lvl="2" eaLnBrk="1" hangingPunct="1"/>
            <a:r>
              <a:rPr lang="en-US" altLang="en-US" sz="1600" dirty="0"/>
              <a:t>There also was Brimer debt for the original iteration/s of the project</a:t>
            </a:r>
          </a:p>
          <a:p>
            <a:pPr lvl="1" eaLnBrk="1" hangingPunct="1"/>
            <a:r>
              <a:rPr lang="en-US" altLang="en-US" sz="2000" dirty="0"/>
              <a:t>Project revenues go to the operator for the project</a:t>
            </a:r>
          </a:p>
          <a:p>
            <a:pPr lvl="1" eaLnBrk="1" hangingPunct="1"/>
            <a:r>
              <a:rPr lang="en-US" altLang="en-US" sz="2000" dirty="0"/>
              <a:t>City will continue to own the site</a:t>
            </a:r>
          </a:p>
          <a:p>
            <a:pPr lvl="1" eaLnBrk="1" hangingPunct="1"/>
            <a:r>
              <a:rPr lang="en-US" altLang="en-US" sz="2000" dirty="0"/>
              <a:t>Booking agreement allows ICVB to book venue space 1 year and out</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A131DF-5B18-44C7-8CC9-25A0E471753F}"/>
              </a:ext>
            </a:extLst>
          </p:cNvPr>
          <p:cNvSpPr>
            <a:spLocks noGrp="1"/>
          </p:cNvSpPr>
          <p:nvPr>
            <p:ph type="ctrTitle"/>
          </p:nvPr>
        </p:nvSpPr>
        <p:spPr/>
        <p:txBody>
          <a:bodyPr/>
          <a:lstStyle/>
          <a:p>
            <a:r>
              <a:rPr lang="en-US" dirty="0"/>
              <a:t>Much has been done…</a:t>
            </a:r>
          </a:p>
        </p:txBody>
      </p:sp>
      <p:sp>
        <p:nvSpPr>
          <p:cNvPr id="8" name="Subtitle 7">
            <a:extLst>
              <a:ext uri="{FF2B5EF4-FFF2-40B4-BE49-F238E27FC236}">
                <a16:creationId xmlns:a16="http://schemas.microsoft.com/office/drawing/2014/main" id="{22B0009D-C74C-4D31-B291-874D8322FBC0}"/>
              </a:ext>
            </a:extLst>
          </p:cNvPr>
          <p:cNvSpPr>
            <a:spLocks noGrp="1"/>
          </p:cNvSpPr>
          <p:nvPr>
            <p:ph type="subTitle" idx="1"/>
          </p:nvPr>
        </p:nvSpPr>
        <p:spPr/>
        <p:txBody>
          <a:bodyPr/>
          <a:lstStyle/>
          <a:p>
            <a:r>
              <a:rPr lang="en-US" dirty="0"/>
              <a:t>…but there’s much more to do</a:t>
            </a:r>
          </a:p>
        </p:txBody>
      </p:sp>
      <p:sp>
        <p:nvSpPr>
          <p:cNvPr id="4" name="Slide Number Placeholder 3">
            <a:extLst>
              <a:ext uri="{FF2B5EF4-FFF2-40B4-BE49-F238E27FC236}">
                <a16:creationId xmlns:a16="http://schemas.microsoft.com/office/drawing/2014/main" id="{3E292485-87D2-49F7-87B2-C60BD564F02C}"/>
              </a:ext>
            </a:extLst>
          </p:cNvPr>
          <p:cNvSpPr>
            <a:spLocks noGrp="1"/>
          </p:cNvSpPr>
          <p:nvPr>
            <p:ph type="sldNum" sz="quarter" idx="12"/>
          </p:nvPr>
        </p:nvSpPr>
        <p:spPr/>
        <p:txBody>
          <a:bodyPr/>
          <a:lstStyle/>
          <a:p>
            <a:pPr>
              <a:defRPr/>
            </a:pPr>
            <a:fld id="{0B61DAB4-5AC7-4F87-A718-89CF2A33D877}" type="slidenum">
              <a:rPr lang="en-US" smtClean="0"/>
              <a:pPr>
                <a:defRPr/>
              </a:pPr>
              <a:t>64</a:t>
            </a:fld>
            <a:endParaRPr lang="en-US" dirty="0"/>
          </a:p>
        </p:txBody>
      </p:sp>
    </p:spTree>
    <p:extLst>
      <p:ext uri="{BB962C8B-B14F-4D97-AF65-F5344CB8AC3E}">
        <p14:creationId xmlns:p14="http://schemas.microsoft.com/office/powerpoint/2010/main" val="2137805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C0203-2A09-4629-9832-C6939B2F77F7}"/>
              </a:ext>
            </a:extLst>
          </p:cNvPr>
          <p:cNvSpPr>
            <a:spLocks noGrp="1"/>
          </p:cNvSpPr>
          <p:nvPr>
            <p:ph type="title"/>
          </p:nvPr>
        </p:nvSpPr>
        <p:spPr/>
        <p:txBody>
          <a:bodyPr/>
          <a:lstStyle/>
          <a:p>
            <a:r>
              <a:rPr lang="en-US" dirty="0"/>
              <a:t>Irving </a:t>
            </a:r>
            <a:r>
              <a:rPr lang="en-US" u="sng" dirty="0"/>
              <a:t>is</a:t>
            </a:r>
            <a:r>
              <a:rPr lang="en-US" dirty="0"/>
              <a:t> moving the needle</a:t>
            </a:r>
          </a:p>
        </p:txBody>
      </p:sp>
      <p:graphicFrame>
        <p:nvGraphicFramePr>
          <p:cNvPr id="4" name="Content Placeholder 3">
            <a:extLst>
              <a:ext uri="{FF2B5EF4-FFF2-40B4-BE49-F238E27FC236}">
                <a16:creationId xmlns:a16="http://schemas.microsoft.com/office/drawing/2014/main" id="{EF074FFE-87FB-4F92-9BBA-8ABD427427BA}"/>
              </a:ext>
            </a:extLst>
          </p:cNvPr>
          <p:cNvGraphicFramePr>
            <a:graphicFrameLocks noGrp="1"/>
          </p:cNvGraphicFramePr>
          <p:nvPr>
            <p:ph idx="1"/>
            <p:extLst>
              <p:ext uri="{D42A27DB-BD31-4B8C-83A1-F6EECF244321}">
                <p14:modId xmlns:p14="http://schemas.microsoft.com/office/powerpoint/2010/main" val="2335306368"/>
              </p:ext>
            </p:extLst>
          </p:nvPr>
        </p:nvGraphicFramePr>
        <p:xfrm>
          <a:off x="426128" y="1961402"/>
          <a:ext cx="8062341" cy="1314450"/>
        </p:xfrm>
        <a:graphic>
          <a:graphicData uri="http://schemas.openxmlformats.org/drawingml/2006/table">
            <a:tbl>
              <a:tblPr firstRow="1" bandRow="1">
                <a:tableStyleId>{5C22544A-7EE6-4342-B048-85BDC9FD1C3A}</a:tableStyleId>
              </a:tblPr>
              <a:tblGrid>
                <a:gridCol w="950053">
                  <a:extLst>
                    <a:ext uri="{9D8B030D-6E8A-4147-A177-3AD203B41FA5}">
                      <a16:colId xmlns:a16="http://schemas.microsoft.com/office/drawing/2014/main" val="2533430259"/>
                    </a:ext>
                  </a:extLst>
                </a:gridCol>
                <a:gridCol w="662416">
                  <a:extLst>
                    <a:ext uri="{9D8B030D-6E8A-4147-A177-3AD203B41FA5}">
                      <a16:colId xmlns:a16="http://schemas.microsoft.com/office/drawing/2014/main" val="1636139860"/>
                    </a:ext>
                  </a:extLst>
                </a:gridCol>
                <a:gridCol w="806234">
                  <a:extLst>
                    <a:ext uri="{9D8B030D-6E8A-4147-A177-3AD203B41FA5}">
                      <a16:colId xmlns:a16="http://schemas.microsoft.com/office/drawing/2014/main" val="3320869839"/>
                    </a:ext>
                  </a:extLst>
                </a:gridCol>
                <a:gridCol w="806234">
                  <a:extLst>
                    <a:ext uri="{9D8B030D-6E8A-4147-A177-3AD203B41FA5}">
                      <a16:colId xmlns:a16="http://schemas.microsoft.com/office/drawing/2014/main" val="4141815156"/>
                    </a:ext>
                  </a:extLst>
                </a:gridCol>
                <a:gridCol w="806234">
                  <a:extLst>
                    <a:ext uri="{9D8B030D-6E8A-4147-A177-3AD203B41FA5}">
                      <a16:colId xmlns:a16="http://schemas.microsoft.com/office/drawing/2014/main" val="1324105957"/>
                    </a:ext>
                  </a:extLst>
                </a:gridCol>
                <a:gridCol w="806234">
                  <a:extLst>
                    <a:ext uri="{9D8B030D-6E8A-4147-A177-3AD203B41FA5}">
                      <a16:colId xmlns:a16="http://schemas.microsoft.com/office/drawing/2014/main" val="3158223372"/>
                    </a:ext>
                  </a:extLst>
                </a:gridCol>
                <a:gridCol w="806234">
                  <a:extLst>
                    <a:ext uri="{9D8B030D-6E8A-4147-A177-3AD203B41FA5}">
                      <a16:colId xmlns:a16="http://schemas.microsoft.com/office/drawing/2014/main" val="1503427187"/>
                    </a:ext>
                  </a:extLst>
                </a:gridCol>
                <a:gridCol w="806234">
                  <a:extLst>
                    <a:ext uri="{9D8B030D-6E8A-4147-A177-3AD203B41FA5}">
                      <a16:colId xmlns:a16="http://schemas.microsoft.com/office/drawing/2014/main" val="711928059"/>
                    </a:ext>
                  </a:extLst>
                </a:gridCol>
                <a:gridCol w="806234">
                  <a:extLst>
                    <a:ext uri="{9D8B030D-6E8A-4147-A177-3AD203B41FA5}">
                      <a16:colId xmlns:a16="http://schemas.microsoft.com/office/drawing/2014/main" val="2015517297"/>
                    </a:ext>
                  </a:extLst>
                </a:gridCol>
                <a:gridCol w="806234">
                  <a:extLst>
                    <a:ext uri="{9D8B030D-6E8A-4147-A177-3AD203B41FA5}">
                      <a16:colId xmlns:a16="http://schemas.microsoft.com/office/drawing/2014/main" val="1418642843"/>
                    </a:ext>
                  </a:extLst>
                </a:gridCol>
              </a:tblGrid>
              <a:tr h="480060">
                <a:tc>
                  <a:txBody>
                    <a:bodyPr/>
                    <a:lstStyle/>
                    <a:p>
                      <a:r>
                        <a:rPr lang="en-US" sz="1050" dirty="0">
                          <a:solidFill>
                            <a:schemeClr val="tx1"/>
                          </a:solidFill>
                        </a:rPr>
                        <a:t>WEEKENDS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2011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2012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2013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2014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2015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2016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2017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2018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2019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5271870"/>
                  </a:ext>
                </a:extLst>
              </a:tr>
              <a:tr h="278130">
                <a:tc>
                  <a:txBody>
                    <a:bodyPr/>
                    <a:lstStyle/>
                    <a:p>
                      <a:r>
                        <a:rPr lang="en-US" sz="1100" dirty="0">
                          <a:solidFill>
                            <a:schemeClr val="tx1"/>
                          </a:solidFill>
                        </a:rPr>
                        <a:t>Occupancy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57.6%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61.1%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64.1%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68.8%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72.7%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72.8%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71.0%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71.8%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71.3%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2029475"/>
                  </a:ext>
                </a:extLst>
              </a:tr>
              <a:tr h="278130">
                <a:tc>
                  <a:txBody>
                    <a:bodyPr/>
                    <a:lstStyle/>
                    <a:p>
                      <a:r>
                        <a:rPr lang="en-US" sz="1100" dirty="0">
                          <a:solidFill>
                            <a:schemeClr val="tx1"/>
                          </a:solidFill>
                        </a:rPr>
                        <a:t>ADR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$73.05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$71.57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$75.64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$78.90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$82.39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$85.63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$88.49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$89.77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$110.56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8915985"/>
                  </a:ext>
                </a:extLst>
              </a:tr>
              <a:tr h="278130">
                <a:tc>
                  <a:txBody>
                    <a:bodyPr/>
                    <a:lstStyle/>
                    <a:p>
                      <a:r>
                        <a:rPr lang="en-US" sz="1100" dirty="0">
                          <a:solidFill>
                            <a:schemeClr val="tx1"/>
                          </a:solidFill>
                        </a:rPr>
                        <a:t>RevPAR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$42.06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$43.76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$48.51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$54.26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$59.86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$62.36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$62.80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$64.47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solidFill>
                            <a:schemeClr val="tx1"/>
                          </a:solidFill>
                        </a:rPr>
                        <a:t>$78.78</a:t>
                      </a:r>
                      <a:endParaRPr lang="en-US" sz="12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0973551"/>
                  </a:ext>
                </a:extLst>
              </a:tr>
            </a:tbl>
          </a:graphicData>
        </a:graphic>
      </p:graphicFrame>
      <p:sp>
        <p:nvSpPr>
          <p:cNvPr id="7" name="Slide Number Placeholder 4">
            <a:extLst>
              <a:ext uri="{FF2B5EF4-FFF2-40B4-BE49-F238E27FC236}">
                <a16:creationId xmlns:a16="http://schemas.microsoft.com/office/drawing/2014/main" id="{30FE51AD-4848-47F0-BF0B-220CE54F2BCA}"/>
              </a:ext>
            </a:extLst>
          </p:cNvPr>
          <p:cNvSpPr>
            <a:spLocks noGrp="1"/>
          </p:cNvSpPr>
          <p:nvPr>
            <p:ph type="sldNum" sz="quarter" idx="12"/>
          </p:nvPr>
        </p:nvSpPr>
        <p:spPr>
          <a:xfrm>
            <a:off x="6858000" y="6418444"/>
            <a:ext cx="2057400" cy="273844"/>
          </a:xfrm>
        </p:spPr>
        <p:txBody>
          <a:bodyPr/>
          <a:lstStyle/>
          <a:p>
            <a:fld id="{D66F9175-AB4A-4D2B-94C8-AFB6A44AF80D}" type="slidenum">
              <a:rPr lang="en-US" smtClean="0"/>
              <a:t>65</a:t>
            </a:fld>
            <a:endParaRPr lang="en-US"/>
          </a:p>
        </p:txBody>
      </p:sp>
      <p:grpSp>
        <p:nvGrpSpPr>
          <p:cNvPr id="5" name="Group 4">
            <a:extLst>
              <a:ext uri="{FF2B5EF4-FFF2-40B4-BE49-F238E27FC236}">
                <a16:creationId xmlns:a16="http://schemas.microsoft.com/office/drawing/2014/main" id="{7957B4AC-EDE9-4A19-B4E9-F3CB4CF03129}"/>
              </a:ext>
            </a:extLst>
          </p:cNvPr>
          <p:cNvGrpSpPr/>
          <p:nvPr/>
        </p:nvGrpSpPr>
        <p:grpSpPr>
          <a:xfrm>
            <a:off x="6172200" y="4354637"/>
            <a:ext cx="1999385" cy="2337651"/>
            <a:chOff x="7010400" y="1600201"/>
            <a:chExt cx="3429000" cy="4525963"/>
          </a:xfrm>
        </p:grpSpPr>
        <p:pic>
          <p:nvPicPr>
            <p:cNvPr id="6" name="Picture 4" descr="Image result for three-legged stool">
              <a:extLst>
                <a:ext uri="{FF2B5EF4-FFF2-40B4-BE49-F238E27FC236}">
                  <a16:creationId xmlns:a16="http://schemas.microsoft.com/office/drawing/2014/main" id="{26E3B91D-9887-44D1-B796-EE569EC81F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600201"/>
              <a:ext cx="3429000" cy="45259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3C38EB6-9AA0-4DAC-A7CD-A83F0A84D855}"/>
                </a:ext>
              </a:extLst>
            </p:cNvPr>
            <p:cNvSpPr txBox="1"/>
            <p:nvPr/>
          </p:nvSpPr>
          <p:spPr>
            <a:xfrm>
              <a:off x="8552655" y="2889304"/>
              <a:ext cx="286544" cy="2656742"/>
            </a:xfrm>
            <a:prstGeom prst="rect">
              <a:avLst/>
            </a:prstGeom>
            <a:noFill/>
          </p:spPr>
          <p:txBody>
            <a:bodyPr wrap="square" numCol="1" rtlCol="0">
              <a:spAutoFit/>
            </a:bodyPr>
            <a:lstStyle/>
            <a:p>
              <a:pPr algn="ctr">
                <a:lnSpc>
                  <a:spcPts val="1125"/>
                </a:lnSpc>
              </a:pPr>
              <a:r>
                <a:rPr lang="en-US" sz="1350" dirty="0"/>
                <a:t>Conv</a:t>
              </a:r>
            </a:p>
            <a:p>
              <a:pPr algn="ctr">
                <a:lnSpc>
                  <a:spcPts val="1125"/>
                </a:lnSpc>
              </a:pPr>
              <a:endParaRPr lang="en-US" sz="1350" dirty="0"/>
            </a:p>
            <a:p>
              <a:pPr algn="ctr">
                <a:lnSpc>
                  <a:spcPts val="1125"/>
                </a:lnSpc>
              </a:pPr>
              <a:r>
                <a:rPr lang="en-US" sz="1350" dirty="0"/>
                <a:t>C</a:t>
              </a:r>
            </a:p>
            <a:p>
              <a:pPr algn="ctr">
                <a:lnSpc>
                  <a:spcPts val="1125"/>
                </a:lnSpc>
              </a:pPr>
              <a:r>
                <a:rPr lang="en-US" sz="1350" dirty="0"/>
                <a:t>t</a:t>
              </a:r>
            </a:p>
            <a:p>
              <a:pPr algn="ctr">
                <a:lnSpc>
                  <a:spcPts val="1125"/>
                </a:lnSpc>
              </a:pPr>
              <a:r>
                <a:rPr lang="en-US" sz="1350" dirty="0"/>
                <a:t>r</a:t>
              </a:r>
            </a:p>
            <a:p>
              <a:pPr algn="ctr">
                <a:lnSpc>
                  <a:spcPts val="1125"/>
                </a:lnSpc>
              </a:pPr>
              <a:endParaRPr lang="en-US" sz="1350" dirty="0"/>
            </a:p>
          </p:txBody>
        </p:sp>
        <p:sp>
          <p:nvSpPr>
            <p:cNvPr id="9" name="TextBox 8">
              <a:extLst>
                <a:ext uri="{FF2B5EF4-FFF2-40B4-BE49-F238E27FC236}">
                  <a16:creationId xmlns:a16="http://schemas.microsoft.com/office/drawing/2014/main" id="{C22DD31C-7A08-4EEA-8264-536D20DFD57E}"/>
                </a:ext>
              </a:extLst>
            </p:cNvPr>
            <p:cNvSpPr txBox="1"/>
            <p:nvPr/>
          </p:nvSpPr>
          <p:spPr>
            <a:xfrm rot="20755733">
              <a:off x="9516129" y="2924521"/>
              <a:ext cx="457418" cy="1838510"/>
            </a:xfrm>
            <a:prstGeom prst="rect">
              <a:avLst/>
            </a:prstGeom>
            <a:noFill/>
          </p:spPr>
          <p:txBody>
            <a:bodyPr wrap="square" numCol="1" rtlCol="0">
              <a:spAutoFit/>
            </a:bodyPr>
            <a:lstStyle/>
            <a:p>
              <a:pPr algn="ctr">
                <a:lnSpc>
                  <a:spcPts val="1125"/>
                </a:lnSpc>
              </a:pPr>
              <a:r>
                <a:rPr lang="en-US" sz="1500" dirty="0"/>
                <a:t>West</a:t>
              </a:r>
            </a:p>
            <a:p>
              <a:pPr algn="ctr">
                <a:lnSpc>
                  <a:spcPts val="1125"/>
                </a:lnSpc>
              </a:pPr>
              <a:r>
                <a:rPr lang="en-US" sz="1500" dirty="0"/>
                <a:t>in</a:t>
              </a:r>
            </a:p>
          </p:txBody>
        </p:sp>
        <p:sp>
          <p:nvSpPr>
            <p:cNvPr id="11" name="TextBox 10">
              <a:extLst>
                <a:ext uri="{FF2B5EF4-FFF2-40B4-BE49-F238E27FC236}">
                  <a16:creationId xmlns:a16="http://schemas.microsoft.com/office/drawing/2014/main" id="{903C9957-53FC-4741-ABD1-5A88B6D6F8F3}"/>
                </a:ext>
              </a:extLst>
            </p:cNvPr>
            <p:cNvSpPr txBox="1"/>
            <p:nvPr/>
          </p:nvSpPr>
          <p:spPr>
            <a:xfrm rot="841323">
              <a:off x="7646280" y="2926289"/>
              <a:ext cx="270498" cy="1549317"/>
            </a:xfrm>
            <a:prstGeom prst="rect">
              <a:avLst/>
            </a:prstGeom>
            <a:noFill/>
          </p:spPr>
          <p:txBody>
            <a:bodyPr wrap="square" numCol="1" rtlCol="0">
              <a:spAutoFit/>
            </a:bodyPr>
            <a:lstStyle/>
            <a:p>
              <a:pPr algn="ctr">
                <a:lnSpc>
                  <a:spcPts val="1125"/>
                </a:lnSpc>
              </a:pPr>
              <a:r>
                <a:rPr lang="en-US" sz="1350" dirty="0"/>
                <a:t>T</a:t>
              </a:r>
            </a:p>
            <a:p>
              <a:pPr algn="ctr">
                <a:lnSpc>
                  <a:spcPts val="1125"/>
                </a:lnSpc>
              </a:pPr>
              <a:endParaRPr lang="en-US" sz="1350" dirty="0"/>
            </a:p>
            <a:p>
              <a:pPr algn="ctr">
                <a:lnSpc>
                  <a:spcPts val="1125"/>
                </a:lnSpc>
              </a:pPr>
              <a:r>
                <a:rPr lang="en-US" sz="1350" dirty="0"/>
                <a:t>M</a:t>
              </a:r>
            </a:p>
            <a:p>
              <a:pPr algn="ctr">
                <a:lnSpc>
                  <a:spcPts val="1125"/>
                </a:lnSpc>
              </a:pPr>
              <a:endParaRPr lang="en-US" sz="1350" dirty="0"/>
            </a:p>
            <a:p>
              <a:pPr algn="ctr">
                <a:lnSpc>
                  <a:spcPts val="1125"/>
                </a:lnSpc>
              </a:pPr>
              <a:r>
                <a:rPr lang="en-US" sz="1350" dirty="0"/>
                <a:t>F</a:t>
              </a:r>
            </a:p>
          </p:txBody>
        </p:sp>
        <p:sp>
          <p:nvSpPr>
            <p:cNvPr id="13" name="TextBox 12">
              <a:extLst>
                <a:ext uri="{FF2B5EF4-FFF2-40B4-BE49-F238E27FC236}">
                  <a16:creationId xmlns:a16="http://schemas.microsoft.com/office/drawing/2014/main" id="{948DAAAA-F42A-464A-AEF9-2D081DDE2A79}"/>
                </a:ext>
              </a:extLst>
            </p:cNvPr>
            <p:cNvSpPr txBox="1"/>
            <p:nvPr/>
          </p:nvSpPr>
          <p:spPr>
            <a:xfrm>
              <a:off x="7765011" y="1877166"/>
              <a:ext cx="1861829" cy="432021"/>
            </a:xfrm>
            <a:prstGeom prst="rect">
              <a:avLst/>
            </a:prstGeom>
            <a:noFill/>
          </p:spPr>
          <p:txBody>
            <a:bodyPr wrap="square" numCol="1" rtlCol="0">
              <a:spAutoFit/>
            </a:bodyPr>
            <a:lstStyle/>
            <a:p>
              <a:pPr algn="ctr">
                <a:lnSpc>
                  <a:spcPts val="1125"/>
                </a:lnSpc>
              </a:pPr>
              <a:r>
                <a:rPr lang="en-US" sz="1350" b="1" dirty="0">
                  <a:solidFill>
                    <a:srgbClr val="FF0000"/>
                  </a:solidFill>
                </a:rPr>
                <a:t>Strength</a:t>
              </a:r>
            </a:p>
          </p:txBody>
        </p:sp>
      </p:grpSp>
    </p:spTree>
    <p:extLst>
      <p:ext uri="{BB962C8B-B14F-4D97-AF65-F5344CB8AC3E}">
        <p14:creationId xmlns:p14="http://schemas.microsoft.com/office/powerpoint/2010/main" val="9909549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829A-3DFB-4214-9C1F-B5E79D64A246}"/>
              </a:ext>
            </a:extLst>
          </p:cNvPr>
          <p:cNvSpPr>
            <a:spLocks noGrp="1"/>
          </p:cNvSpPr>
          <p:nvPr>
            <p:ph type="title"/>
          </p:nvPr>
        </p:nvSpPr>
        <p:spPr/>
        <p:txBody>
          <a:bodyPr>
            <a:normAutofit/>
          </a:bodyPr>
          <a:lstStyle/>
          <a:p>
            <a:r>
              <a:rPr lang="en-US" sz="3000" dirty="0"/>
              <a:t>Our competition is moving other needles…</a:t>
            </a:r>
          </a:p>
        </p:txBody>
      </p:sp>
      <p:sp>
        <p:nvSpPr>
          <p:cNvPr id="3" name="Content Placeholder 2">
            <a:extLst>
              <a:ext uri="{FF2B5EF4-FFF2-40B4-BE49-F238E27FC236}">
                <a16:creationId xmlns:a16="http://schemas.microsoft.com/office/drawing/2014/main" id="{E6EA38EF-9AE8-4EBC-85CC-47B637C692BD}"/>
              </a:ext>
            </a:extLst>
          </p:cNvPr>
          <p:cNvSpPr>
            <a:spLocks noGrp="1"/>
          </p:cNvSpPr>
          <p:nvPr>
            <p:ph idx="1"/>
          </p:nvPr>
        </p:nvSpPr>
        <p:spPr>
          <a:xfrm>
            <a:off x="619319" y="1524000"/>
            <a:ext cx="7886700" cy="4374357"/>
          </a:xfrm>
        </p:spPr>
        <p:txBody>
          <a:bodyPr>
            <a:normAutofit fontScale="77500" lnSpcReduction="20000"/>
          </a:bodyPr>
          <a:lstStyle/>
          <a:p>
            <a:pPr>
              <a:lnSpc>
                <a:spcPct val="120000"/>
              </a:lnSpc>
            </a:pPr>
            <a:r>
              <a:rPr lang="en-US" dirty="0"/>
              <a:t>Dallas, Fort Worth, Arlington, San Antonio have all created Tourism Public Improvement Districts (TPIDs)</a:t>
            </a:r>
          </a:p>
          <a:p>
            <a:pPr lvl="1">
              <a:lnSpc>
                <a:spcPct val="120000"/>
              </a:lnSpc>
            </a:pPr>
            <a:r>
              <a:rPr lang="en-US" dirty="0"/>
              <a:t>Self-assessment tool for hotels to create additional sales and marketing resources</a:t>
            </a:r>
          </a:p>
          <a:p>
            <a:pPr>
              <a:lnSpc>
                <a:spcPct val="120000"/>
              </a:lnSpc>
            </a:pPr>
            <a:r>
              <a:rPr lang="en-US" dirty="0"/>
              <a:t>TPID resources</a:t>
            </a:r>
          </a:p>
          <a:p>
            <a:pPr lvl="1">
              <a:lnSpc>
                <a:spcPct val="120000"/>
              </a:lnSpc>
            </a:pPr>
            <a:r>
              <a:rPr lang="en-US" dirty="0"/>
              <a:t>Dallas -$18 million for 2018-19 (2%)</a:t>
            </a:r>
          </a:p>
          <a:p>
            <a:pPr lvl="2">
              <a:lnSpc>
                <a:spcPct val="120000"/>
              </a:lnSpc>
            </a:pPr>
            <a:r>
              <a:rPr lang="en-US" dirty="0"/>
              <a:t>Initial term 5 years – hotels have just renewed for 13 years</a:t>
            </a:r>
          </a:p>
          <a:p>
            <a:pPr lvl="1">
              <a:lnSpc>
                <a:spcPct val="120000"/>
              </a:lnSpc>
            </a:pPr>
            <a:r>
              <a:rPr lang="en-US" dirty="0"/>
              <a:t>Fort Worth - $4.9 million for 2018-19 (2%)</a:t>
            </a:r>
          </a:p>
          <a:p>
            <a:pPr lvl="1">
              <a:lnSpc>
                <a:spcPct val="120000"/>
              </a:lnSpc>
            </a:pPr>
            <a:r>
              <a:rPr lang="en-US" dirty="0"/>
              <a:t>Arlington - $2.9 million for 2018-19 (2%)</a:t>
            </a:r>
          </a:p>
          <a:p>
            <a:pPr lvl="1">
              <a:lnSpc>
                <a:spcPct val="120000"/>
              </a:lnSpc>
            </a:pPr>
            <a:r>
              <a:rPr lang="en-US" dirty="0"/>
              <a:t>Frisco – estimated $2.4 million, implementation postponed</a:t>
            </a:r>
          </a:p>
        </p:txBody>
      </p:sp>
      <p:sp>
        <p:nvSpPr>
          <p:cNvPr id="5" name="Slide Number Placeholder 3">
            <a:extLst>
              <a:ext uri="{FF2B5EF4-FFF2-40B4-BE49-F238E27FC236}">
                <a16:creationId xmlns:a16="http://schemas.microsoft.com/office/drawing/2014/main" id="{4AD8EC55-6448-413E-9BA4-D8DA9B0C9EFA}"/>
              </a:ext>
            </a:extLst>
          </p:cNvPr>
          <p:cNvSpPr>
            <a:spLocks noGrp="1"/>
          </p:cNvSpPr>
          <p:nvPr>
            <p:ph type="sldNum" sz="quarter" idx="12"/>
          </p:nvPr>
        </p:nvSpPr>
        <p:spPr>
          <a:xfrm>
            <a:off x="6457950" y="5624513"/>
            <a:ext cx="2057400" cy="273844"/>
          </a:xfrm>
        </p:spPr>
        <p:txBody>
          <a:bodyPr/>
          <a:lstStyle/>
          <a:p>
            <a:fld id="{D66F9175-AB4A-4D2B-94C8-AFB6A44AF80D}" type="slidenum">
              <a:rPr lang="en-US" smtClean="0"/>
              <a:t>66</a:t>
            </a:fld>
            <a:endParaRPr lang="en-US"/>
          </a:p>
        </p:txBody>
      </p:sp>
    </p:spTree>
    <p:extLst>
      <p:ext uri="{BB962C8B-B14F-4D97-AF65-F5344CB8AC3E}">
        <p14:creationId xmlns:p14="http://schemas.microsoft.com/office/powerpoint/2010/main" val="11068293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49A22-6198-41FE-9C14-7674FC46125E}"/>
              </a:ext>
            </a:extLst>
          </p:cNvPr>
          <p:cNvSpPr>
            <a:spLocks noGrp="1"/>
          </p:cNvSpPr>
          <p:nvPr>
            <p:ph type="title"/>
          </p:nvPr>
        </p:nvSpPr>
        <p:spPr>
          <a:xfrm>
            <a:off x="628650" y="481663"/>
            <a:ext cx="7886700" cy="896865"/>
          </a:xfrm>
        </p:spPr>
        <p:txBody>
          <a:bodyPr/>
          <a:lstStyle/>
          <a:p>
            <a:r>
              <a:rPr lang="en-US" dirty="0"/>
              <a:t>Irving’s Potential for a TPID</a:t>
            </a:r>
          </a:p>
        </p:txBody>
      </p:sp>
      <p:sp>
        <p:nvSpPr>
          <p:cNvPr id="3" name="Content Placeholder 2">
            <a:extLst>
              <a:ext uri="{FF2B5EF4-FFF2-40B4-BE49-F238E27FC236}">
                <a16:creationId xmlns:a16="http://schemas.microsoft.com/office/drawing/2014/main" id="{53F08C2E-E286-453A-826D-D220A95929A3}"/>
              </a:ext>
            </a:extLst>
          </p:cNvPr>
          <p:cNvSpPr>
            <a:spLocks noGrp="1"/>
          </p:cNvSpPr>
          <p:nvPr>
            <p:ph idx="1"/>
          </p:nvPr>
        </p:nvSpPr>
        <p:spPr>
          <a:xfrm>
            <a:off x="628650" y="1707030"/>
            <a:ext cx="7886700" cy="4312769"/>
          </a:xfrm>
        </p:spPr>
        <p:txBody>
          <a:bodyPr>
            <a:normAutofit/>
          </a:bodyPr>
          <a:lstStyle/>
          <a:p>
            <a:r>
              <a:rPr lang="en-US" sz="1800" dirty="0"/>
              <a:t>State statutory authority was necessary first step</a:t>
            </a:r>
          </a:p>
          <a:p>
            <a:pPr lvl="1"/>
            <a:r>
              <a:rPr lang="en-US" sz="1500" dirty="0"/>
              <a:t>Irving City Council approved resolution to seek authority 12/13/18</a:t>
            </a:r>
          </a:p>
          <a:p>
            <a:pPr lvl="1"/>
            <a:r>
              <a:rPr lang="en-US" sz="1500" dirty="0"/>
              <a:t>State legislation effective September 1, 2019</a:t>
            </a:r>
          </a:p>
          <a:p>
            <a:r>
              <a:rPr lang="en-US" sz="1800" dirty="0"/>
              <a:t>Meetings had just begun with local hoteliers to educate and engage, and to build service plan concepts as COVID erupted and disrupted</a:t>
            </a:r>
          </a:p>
          <a:p>
            <a:r>
              <a:rPr lang="en-US" sz="1800" dirty="0"/>
              <a:t>Eventually, a two-prong vote of eligible (75 rooms or more) hoteliers will need to occur</a:t>
            </a:r>
          </a:p>
          <a:p>
            <a:pPr lvl="1"/>
            <a:r>
              <a:rPr lang="en-US" sz="1500" dirty="0"/>
              <a:t>60% of hotel </a:t>
            </a:r>
            <a:r>
              <a:rPr lang="en-US" sz="1500" u="sng" dirty="0"/>
              <a:t>ownership</a:t>
            </a:r>
            <a:r>
              <a:rPr lang="en-US" sz="1500" dirty="0"/>
              <a:t> and appraised value of Irving hotels </a:t>
            </a:r>
            <a:r>
              <a:rPr lang="en-US" sz="1500" u="sng" dirty="0"/>
              <a:t>AND </a:t>
            </a:r>
            <a:r>
              <a:rPr lang="en-US" sz="1500" dirty="0"/>
              <a:t>60% of properties</a:t>
            </a:r>
          </a:p>
          <a:p>
            <a:pPr lvl="1"/>
            <a:r>
              <a:rPr lang="en-US" sz="1500" dirty="0"/>
              <a:t>Hotels determine how implemented (currently leaning toward $/room vs %) and annual “service plan” elements</a:t>
            </a:r>
          </a:p>
          <a:p>
            <a:pPr lvl="1"/>
            <a:r>
              <a:rPr lang="en-US" sz="1500" dirty="0"/>
              <a:t>Hotels create TPID Board to oversee administration of plan</a:t>
            </a:r>
          </a:p>
          <a:p>
            <a:r>
              <a:rPr lang="en-US" sz="1800" dirty="0"/>
              <a:t>City Council authorizes the creation of the district and approves annual service plan</a:t>
            </a:r>
          </a:p>
          <a:p>
            <a:r>
              <a:rPr lang="en-US" sz="1800" dirty="0"/>
              <a:t>Estimated start date – TBD</a:t>
            </a:r>
          </a:p>
          <a:p>
            <a:endParaRPr lang="en-US" sz="1800" dirty="0"/>
          </a:p>
        </p:txBody>
      </p:sp>
      <p:sp>
        <p:nvSpPr>
          <p:cNvPr id="6" name="Slide Number Placeholder 3">
            <a:extLst>
              <a:ext uri="{FF2B5EF4-FFF2-40B4-BE49-F238E27FC236}">
                <a16:creationId xmlns:a16="http://schemas.microsoft.com/office/drawing/2014/main" id="{6A8E1D62-EC65-4005-85FE-68E8ED43C133}"/>
              </a:ext>
            </a:extLst>
          </p:cNvPr>
          <p:cNvSpPr>
            <a:spLocks noGrp="1"/>
          </p:cNvSpPr>
          <p:nvPr>
            <p:ph type="sldNum" sz="quarter" idx="12"/>
          </p:nvPr>
        </p:nvSpPr>
        <p:spPr>
          <a:xfrm>
            <a:off x="6457950" y="5624513"/>
            <a:ext cx="2057400" cy="273844"/>
          </a:xfrm>
        </p:spPr>
        <p:txBody>
          <a:bodyPr/>
          <a:lstStyle/>
          <a:p>
            <a:fld id="{D66F9175-AB4A-4D2B-94C8-AFB6A44AF80D}" type="slidenum">
              <a:rPr lang="en-US" smtClean="0"/>
              <a:t>67</a:t>
            </a:fld>
            <a:endParaRPr lang="en-US"/>
          </a:p>
        </p:txBody>
      </p:sp>
    </p:spTree>
    <p:extLst>
      <p:ext uri="{BB962C8B-B14F-4D97-AF65-F5344CB8AC3E}">
        <p14:creationId xmlns:p14="http://schemas.microsoft.com/office/powerpoint/2010/main" val="627037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51894-9285-449A-9BBA-A8A290B9F360}"/>
              </a:ext>
            </a:extLst>
          </p:cNvPr>
          <p:cNvSpPr>
            <a:spLocks noGrp="1"/>
          </p:cNvSpPr>
          <p:nvPr>
            <p:ph type="title"/>
          </p:nvPr>
        </p:nvSpPr>
        <p:spPr/>
        <p:txBody>
          <a:bodyPr/>
          <a:lstStyle/>
          <a:p>
            <a:r>
              <a:rPr lang="en-US" dirty="0" err="1"/>
              <a:t>BizDIP</a:t>
            </a:r>
            <a:r>
              <a:rPr lang="en-US" dirty="0"/>
              <a:t> History</a:t>
            </a:r>
          </a:p>
        </p:txBody>
      </p:sp>
      <p:graphicFrame>
        <p:nvGraphicFramePr>
          <p:cNvPr id="5" name="Content Placeholder 3">
            <a:extLst>
              <a:ext uri="{FF2B5EF4-FFF2-40B4-BE49-F238E27FC236}">
                <a16:creationId xmlns:a16="http://schemas.microsoft.com/office/drawing/2014/main" id="{99E01D6D-C6A5-48F3-91A1-A506A2F50CBC}"/>
              </a:ext>
            </a:extLst>
          </p:cNvPr>
          <p:cNvGraphicFramePr>
            <a:graphicFrameLocks noGrp="1"/>
          </p:cNvGraphicFramePr>
          <p:nvPr>
            <p:ph idx="1"/>
          </p:nvPr>
        </p:nvGraphicFramePr>
        <p:xfrm>
          <a:off x="628650" y="2125266"/>
          <a:ext cx="788670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4">
            <a:extLst>
              <a:ext uri="{FF2B5EF4-FFF2-40B4-BE49-F238E27FC236}">
                <a16:creationId xmlns:a16="http://schemas.microsoft.com/office/drawing/2014/main" id="{B29C9429-BE6D-44BC-93BC-CE3484EEE8FC}"/>
              </a:ext>
            </a:extLst>
          </p:cNvPr>
          <p:cNvSpPr>
            <a:spLocks noGrp="1"/>
          </p:cNvSpPr>
          <p:nvPr>
            <p:ph type="sldNum" sz="quarter" idx="12"/>
          </p:nvPr>
        </p:nvSpPr>
        <p:spPr>
          <a:xfrm>
            <a:off x="6703219" y="5624513"/>
            <a:ext cx="2057400" cy="273844"/>
          </a:xfrm>
        </p:spPr>
        <p:txBody>
          <a:bodyPr/>
          <a:lstStyle/>
          <a:p>
            <a:fld id="{D66F9175-AB4A-4D2B-94C8-AFB6A44AF80D}" type="slidenum">
              <a:rPr lang="en-US" smtClean="0"/>
              <a:t>68</a:t>
            </a:fld>
            <a:endParaRPr lang="en-US" dirty="0"/>
          </a:p>
        </p:txBody>
      </p:sp>
    </p:spTree>
    <p:extLst>
      <p:ext uri="{BB962C8B-B14F-4D97-AF65-F5344CB8AC3E}">
        <p14:creationId xmlns:p14="http://schemas.microsoft.com/office/powerpoint/2010/main" val="14848979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1E1A-9D42-4114-88B9-C51D641E481D}"/>
              </a:ext>
            </a:extLst>
          </p:cNvPr>
          <p:cNvSpPr>
            <a:spLocks noGrp="1"/>
          </p:cNvSpPr>
          <p:nvPr>
            <p:ph type="title"/>
          </p:nvPr>
        </p:nvSpPr>
        <p:spPr/>
        <p:txBody>
          <a:bodyPr/>
          <a:lstStyle/>
          <a:p>
            <a:r>
              <a:rPr lang="en-US" dirty="0"/>
              <a:t>Media Advertising History</a:t>
            </a:r>
          </a:p>
        </p:txBody>
      </p:sp>
      <p:graphicFrame>
        <p:nvGraphicFramePr>
          <p:cNvPr id="5" name="Content Placeholder 4">
            <a:extLst>
              <a:ext uri="{FF2B5EF4-FFF2-40B4-BE49-F238E27FC236}">
                <a16:creationId xmlns:a16="http://schemas.microsoft.com/office/drawing/2014/main" id="{812AF09D-1529-4D45-A671-D288C51D8150}"/>
              </a:ext>
            </a:extLst>
          </p:cNvPr>
          <p:cNvGraphicFramePr>
            <a:graphicFrameLocks noGrp="1"/>
          </p:cNvGraphicFramePr>
          <p:nvPr>
            <p:ph idx="1"/>
            <p:extLst>
              <p:ext uri="{D42A27DB-BD31-4B8C-83A1-F6EECF244321}">
                <p14:modId xmlns:p14="http://schemas.microsoft.com/office/powerpoint/2010/main" val="2384003963"/>
              </p:ext>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4">
            <a:extLst>
              <a:ext uri="{FF2B5EF4-FFF2-40B4-BE49-F238E27FC236}">
                <a16:creationId xmlns:a16="http://schemas.microsoft.com/office/drawing/2014/main" id="{79F0FE42-7ECA-4CE0-80F3-1FBD8375F0DF}"/>
              </a:ext>
            </a:extLst>
          </p:cNvPr>
          <p:cNvSpPr>
            <a:spLocks noGrp="1"/>
          </p:cNvSpPr>
          <p:nvPr>
            <p:ph type="sldNum" sz="quarter" idx="12"/>
          </p:nvPr>
        </p:nvSpPr>
        <p:spPr>
          <a:xfrm>
            <a:off x="6703219" y="5624513"/>
            <a:ext cx="2057400" cy="273844"/>
          </a:xfrm>
        </p:spPr>
        <p:txBody>
          <a:bodyPr/>
          <a:lstStyle/>
          <a:p>
            <a:fld id="{D66F9175-AB4A-4D2B-94C8-AFB6A44AF80D}" type="slidenum">
              <a:rPr lang="en-US" smtClean="0"/>
              <a:t>69</a:t>
            </a:fld>
            <a:endParaRPr lang="en-US" dirty="0"/>
          </a:p>
        </p:txBody>
      </p:sp>
    </p:spTree>
    <p:extLst>
      <p:ext uri="{BB962C8B-B14F-4D97-AF65-F5344CB8AC3E}">
        <p14:creationId xmlns:p14="http://schemas.microsoft.com/office/powerpoint/2010/main" val="3846091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a:t>Irving Hotel Guest Profile</a:t>
            </a:r>
          </a:p>
        </p:txBody>
      </p:sp>
      <p:sp>
        <p:nvSpPr>
          <p:cNvPr id="8196" name="Rectangle 3"/>
          <p:cNvSpPr>
            <a:spLocks noGrp="1" noChangeArrowheads="1"/>
          </p:cNvSpPr>
          <p:nvPr>
            <p:ph type="body" idx="1"/>
          </p:nvPr>
        </p:nvSpPr>
        <p:spPr>
          <a:xfrm>
            <a:off x="457200" y="1295400"/>
            <a:ext cx="8229600" cy="4525963"/>
          </a:xfrm>
        </p:spPr>
        <p:txBody>
          <a:bodyPr/>
          <a:lstStyle/>
          <a:p>
            <a:pPr eaLnBrk="1" hangingPunct="1">
              <a:lnSpc>
                <a:spcPct val="80000"/>
              </a:lnSpc>
            </a:pPr>
            <a:r>
              <a:rPr lang="en-US" altLang="en-US" sz="2000" dirty="0"/>
              <a:t>$92,200 average household income</a:t>
            </a:r>
          </a:p>
          <a:p>
            <a:pPr lvl="1" eaLnBrk="1" hangingPunct="1">
              <a:lnSpc>
                <a:spcPct val="80000"/>
              </a:lnSpc>
            </a:pPr>
            <a:r>
              <a:rPr lang="en-US" altLang="en-US" sz="1800" dirty="0"/>
              <a:t>42.9 mean age</a:t>
            </a:r>
          </a:p>
          <a:p>
            <a:pPr lvl="1" eaLnBrk="1" hangingPunct="1">
              <a:lnSpc>
                <a:spcPct val="80000"/>
              </a:lnSpc>
            </a:pPr>
            <a:r>
              <a:rPr lang="en-US" altLang="en-US" sz="1800" dirty="0"/>
              <a:t>55.1% male</a:t>
            </a:r>
          </a:p>
          <a:p>
            <a:pPr lvl="1" eaLnBrk="1" hangingPunct="1">
              <a:lnSpc>
                <a:spcPct val="80000"/>
              </a:lnSpc>
            </a:pPr>
            <a:r>
              <a:rPr lang="en-US" altLang="en-US" sz="1800" dirty="0"/>
              <a:t>38.7% married/partnered</a:t>
            </a:r>
          </a:p>
          <a:p>
            <a:pPr lvl="1" eaLnBrk="1" hangingPunct="1">
              <a:lnSpc>
                <a:spcPct val="80000"/>
              </a:lnSpc>
            </a:pPr>
            <a:r>
              <a:rPr lang="en-US" altLang="en-US" sz="1800" dirty="0"/>
              <a:t>64.2% have some college education</a:t>
            </a:r>
          </a:p>
          <a:p>
            <a:pPr eaLnBrk="1" hangingPunct="1">
              <a:lnSpc>
                <a:spcPct val="80000"/>
              </a:lnSpc>
            </a:pPr>
            <a:r>
              <a:rPr lang="en-US" altLang="en-US" sz="2000" dirty="0"/>
              <a:t>Primary Reasons for visit:</a:t>
            </a:r>
          </a:p>
          <a:p>
            <a:pPr lvl="1" eaLnBrk="1" hangingPunct="1">
              <a:lnSpc>
                <a:spcPct val="80000"/>
              </a:lnSpc>
            </a:pPr>
            <a:r>
              <a:rPr lang="en-US" altLang="en-US" sz="1800" dirty="0"/>
              <a:t>42.2% Conference, trade show or group meeting</a:t>
            </a:r>
          </a:p>
          <a:p>
            <a:pPr lvl="1" eaLnBrk="1" hangingPunct="1">
              <a:lnSpc>
                <a:spcPct val="80000"/>
              </a:lnSpc>
            </a:pPr>
            <a:r>
              <a:rPr lang="en-US" altLang="en-US" sz="1800" dirty="0"/>
              <a:t>31.1% Business Travel</a:t>
            </a:r>
          </a:p>
          <a:p>
            <a:pPr lvl="1" eaLnBrk="1" hangingPunct="1">
              <a:lnSpc>
                <a:spcPct val="80000"/>
              </a:lnSpc>
            </a:pPr>
            <a:r>
              <a:rPr lang="en-US" altLang="en-US" sz="1800" dirty="0"/>
              <a:t>22.1% Personal, vacation, other</a:t>
            </a:r>
          </a:p>
          <a:p>
            <a:pPr eaLnBrk="1" hangingPunct="1">
              <a:lnSpc>
                <a:spcPct val="80000"/>
              </a:lnSpc>
            </a:pPr>
            <a:r>
              <a:rPr lang="en-US" altLang="en-US" sz="2000" dirty="0"/>
              <a:t>$374.25 Average spending </a:t>
            </a:r>
            <a:r>
              <a:rPr lang="en-US" altLang="en-US" sz="2000" u="sng" dirty="0"/>
              <a:t>per day</a:t>
            </a:r>
          </a:p>
          <a:p>
            <a:pPr lvl="1" eaLnBrk="1" hangingPunct="1">
              <a:lnSpc>
                <a:spcPct val="80000"/>
              </a:lnSpc>
            </a:pPr>
            <a:r>
              <a:rPr lang="en-US" altLang="en-US" sz="1800" dirty="0"/>
              <a:t>$164.25 Lodging</a:t>
            </a:r>
          </a:p>
          <a:p>
            <a:pPr lvl="1" eaLnBrk="1" hangingPunct="1">
              <a:lnSpc>
                <a:spcPct val="80000"/>
              </a:lnSpc>
            </a:pPr>
            <a:r>
              <a:rPr lang="en-US" altLang="en-US" sz="1800" dirty="0"/>
              <a:t>$92.40 Dining</a:t>
            </a:r>
          </a:p>
          <a:p>
            <a:pPr lvl="1" eaLnBrk="1" hangingPunct="1">
              <a:lnSpc>
                <a:spcPct val="80000"/>
              </a:lnSpc>
            </a:pPr>
            <a:r>
              <a:rPr lang="en-US" altLang="en-US" sz="1800" dirty="0"/>
              <a:t>$19.35 Retail </a:t>
            </a:r>
          </a:p>
          <a:p>
            <a:pPr lvl="1" eaLnBrk="1" hangingPunct="1">
              <a:lnSpc>
                <a:spcPct val="80000"/>
              </a:lnSpc>
            </a:pPr>
            <a:r>
              <a:rPr lang="en-US" altLang="en-US" sz="1800" dirty="0"/>
              <a:t>$54.74 Local Transportation</a:t>
            </a:r>
          </a:p>
          <a:p>
            <a:pPr lvl="1" eaLnBrk="1" hangingPunct="1">
              <a:lnSpc>
                <a:spcPct val="80000"/>
              </a:lnSpc>
            </a:pPr>
            <a:r>
              <a:rPr lang="en-US" altLang="en-US" sz="1800" dirty="0"/>
              <a:t>$13.70 Entertainment/Sightseeing</a:t>
            </a:r>
          </a:p>
          <a:p>
            <a:pPr eaLnBrk="1" hangingPunct="1">
              <a:lnSpc>
                <a:spcPct val="80000"/>
              </a:lnSpc>
            </a:pPr>
            <a:endParaRPr lang="en-US" altLang="en-US" sz="2000" dirty="0"/>
          </a:p>
          <a:p>
            <a:pPr eaLnBrk="1" hangingPunct="1">
              <a:lnSpc>
                <a:spcPct val="80000"/>
              </a:lnSpc>
            </a:pPr>
            <a:endParaRPr lang="en-US" altLang="en-US" sz="2000" dirty="0"/>
          </a:p>
        </p:txBody>
      </p:sp>
      <p:sp>
        <p:nvSpPr>
          <p:cNvPr id="8197" name="Text Box 4"/>
          <p:cNvSpPr txBox="1">
            <a:spLocks noChangeArrowheads="1"/>
          </p:cNvSpPr>
          <p:nvPr/>
        </p:nvSpPr>
        <p:spPr bwMode="auto">
          <a:xfrm>
            <a:off x="152400" y="6172200"/>
            <a:ext cx="7848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400" i="1" dirty="0"/>
              <a:t>Sources:  2019 Irving Visitor Industry Economic Impact Report and Irving Hotel Guest Survey, Destination Analysts, Inc.</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ctrTitle"/>
          </p:nvPr>
        </p:nvSpPr>
        <p:spPr/>
        <p:txBody>
          <a:bodyPr/>
          <a:lstStyle/>
          <a:p>
            <a:pPr eaLnBrk="1" hangingPunct="1"/>
            <a:r>
              <a:rPr lang="en-US" altLang="en-US"/>
              <a:t>And In Conclusion…</a:t>
            </a:r>
          </a:p>
        </p:txBody>
      </p:sp>
      <p:sp>
        <p:nvSpPr>
          <p:cNvPr id="73731" name="Rectangle 5"/>
          <p:cNvSpPr>
            <a:spLocks noGrp="1" noChangeArrowheads="1"/>
          </p:cNvSpPr>
          <p:nvPr>
            <p:ph type="subTitle" idx="1"/>
          </p:nvPr>
        </p:nvSpPr>
        <p:spPr/>
        <p:txBody>
          <a:bodyPr/>
          <a:lstStyle/>
          <a:p>
            <a:pPr eaLnBrk="1" hangingPunct="1"/>
            <a:endParaRPr lang="en-US"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altLang="en-US"/>
              <a:t>The DMO Board as</a:t>
            </a:r>
            <a:br>
              <a:rPr lang="en-US" altLang="en-US"/>
            </a:br>
            <a:r>
              <a:rPr lang="en-US" altLang="en-US"/>
              <a:t>Community Leader</a:t>
            </a:r>
          </a:p>
        </p:txBody>
      </p:sp>
      <p:sp>
        <p:nvSpPr>
          <p:cNvPr id="47108" name="Rectangle 3"/>
          <p:cNvSpPr>
            <a:spLocks noGrp="1" noChangeArrowheads="1"/>
          </p:cNvSpPr>
          <p:nvPr>
            <p:ph type="body" idx="1"/>
          </p:nvPr>
        </p:nvSpPr>
        <p:spPr/>
        <p:txBody>
          <a:bodyPr/>
          <a:lstStyle/>
          <a:p>
            <a:pPr eaLnBrk="1" hangingPunct="1">
              <a:lnSpc>
                <a:spcPct val="110000"/>
              </a:lnSpc>
            </a:pPr>
            <a:r>
              <a:rPr lang="en-US" altLang="en-US" sz="1600" dirty="0"/>
              <a:t>Every one of these “community issues” matters not only to you as residents and business leaders, but also to the industry and our visitors.</a:t>
            </a:r>
          </a:p>
          <a:p>
            <a:pPr lvl="1" eaLnBrk="1" hangingPunct="1">
              <a:lnSpc>
                <a:spcPct val="110000"/>
              </a:lnSpc>
            </a:pPr>
            <a:r>
              <a:rPr lang="en-US" altLang="en-US" sz="1200" dirty="0"/>
              <a:t>Public safety</a:t>
            </a:r>
          </a:p>
          <a:p>
            <a:pPr lvl="1" eaLnBrk="1" hangingPunct="1">
              <a:lnSpc>
                <a:spcPct val="110000"/>
              </a:lnSpc>
            </a:pPr>
            <a:r>
              <a:rPr lang="en-US" altLang="en-US" sz="1200" dirty="0"/>
              <a:t>Neighborhood integrity</a:t>
            </a:r>
          </a:p>
          <a:p>
            <a:pPr lvl="1" eaLnBrk="1" hangingPunct="1">
              <a:lnSpc>
                <a:spcPct val="110000"/>
              </a:lnSpc>
            </a:pPr>
            <a:r>
              <a:rPr lang="en-US" altLang="en-US" sz="1200" dirty="0"/>
              <a:t>Corporate and residential recruitment and retention</a:t>
            </a:r>
          </a:p>
          <a:p>
            <a:pPr lvl="1" eaLnBrk="1" hangingPunct="1">
              <a:lnSpc>
                <a:spcPct val="110000"/>
              </a:lnSpc>
            </a:pPr>
            <a:r>
              <a:rPr lang="en-US" altLang="en-US" sz="1200" dirty="0"/>
              <a:t>Improved roadways, accessibility and signage</a:t>
            </a:r>
          </a:p>
          <a:p>
            <a:pPr lvl="1" eaLnBrk="1" hangingPunct="1">
              <a:lnSpc>
                <a:spcPct val="110000"/>
              </a:lnSpc>
            </a:pPr>
            <a:r>
              <a:rPr lang="en-US" altLang="en-US" sz="1200" dirty="0"/>
              <a:t>Sidewalks and bike paths, parks and trails</a:t>
            </a:r>
          </a:p>
          <a:p>
            <a:pPr lvl="1" eaLnBrk="1" hangingPunct="1">
              <a:lnSpc>
                <a:spcPct val="110000"/>
              </a:lnSpc>
            </a:pPr>
            <a:r>
              <a:rPr lang="en-US" altLang="en-US" sz="1200" dirty="0"/>
              <a:t>Homelessness</a:t>
            </a:r>
          </a:p>
          <a:p>
            <a:pPr lvl="1" eaLnBrk="1" hangingPunct="1">
              <a:lnSpc>
                <a:spcPct val="110000"/>
              </a:lnSpc>
            </a:pPr>
            <a:r>
              <a:rPr lang="en-US" altLang="en-US" sz="1200"/>
              <a:t>Transit-oriented </a:t>
            </a:r>
            <a:r>
              <a:rPr lang="en-US" altLang="en-US" sz="1200" dirty="0"/>
              <a:t>development</a:t>
            </a:r>
          </a:p>
          <a:p>
            <a:pPr lvl="1" eaLnBrk="1" hangingPunct="1">
              <a:lnSpc>
                <a:spcPct val="110000"/>
              </a:lnSpc>
            </a:pPr>
            <a:r>
              <a:rPr lang="en-US" altLang="en-US" sz="1200" dirty="0"/>
              <a:t>Farmers’ markets</a:t>
            </a:r>
          </a:p>
          <a:p>
            <a:pPr lvl="1" eaLnBrk="1" hangingPunct="1">
              <a:lnSpc>
                <a:spcPct val="110000"/>
              </a:lnSpc>
            </a:pPr>
            <a:r>
              <a:rPr lang="en-US" altLang="en-US" sz="1200" dirty="0"/>
              <a:t>Better schools and neighborhoods</a:t>
            </a:r>
          </a:p>
          <a:p>
            <a:pPr eaLnBrk="1" hangingPunct="1">
              <a:lnSpc>
                <a:spcPct val="110000"/>
              </a:lnSpc>
            </a:pPr>
            <a:r>
              <a:rPr lang="en-US" altLang="en-US" sz="1600" dirty="0"/>
              <a:t>Visitor </a:t>
            </a:r>
            <a:r>
              <a:rPr lang="en-US" altLang="en-US" sz="1600" u="sng" dirty="0"/>
              <a:t>perspectives</a:t>
            </a:r>
            <a:r>
              <a:rPr lang="en-US" altLang="en-US" sz="1600" dirty="0"/>
              <a:t> should be represented in every one of these “community” discussions.</a:t>
            </a:r>
          </a:p>
          <a:p>
            <a:pPr eaLnBrk="1" hangingPunct="1">
              <a:lnSpc>
                <a:spcPct val="110000"/>
              </a:lnSpc>
            </a:pPr>
            <a:r>
              <a:rPr lang="en-US" altLang="en-US" sz="1600" dirty="0"/>
              <a:t>Visitors should </a:t>
            </a:r>
            <a:r>
              <a:rPr lang="en-US" altLang="en-US" sz="1600" u="sng" dirty="0"/>
              <a:t>not</a:t>
            </a:r>
            <a:r>
              <a:rPr lang="en-US" altLang="en-US" sz="1600" dirty="0"/>
              <a:t> be expected to bear the financial burden for these – they are already paying sales and other taxes, without benefit of city services…</a:t>
            </a:r>
          </a:p>
          <a:p>
            <a:pPr eaLnBrk="1" hangingPunct="1">
              <a:lnSpc>
                <a:spcPct val="110000"/>
              </a:lnSpc>
            </a:pPr>
            <a:r>
              <a:rPr lang="en-US" altLang="en-US" sz="1600" dirty="0"/>
              <a:t>And the hotels they are staying in are also paying their own share of property and other taxes for those services.</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71</a:t>
            </a:fld>
            <a:endParaRPr lang="en-US"/>
          </a:p>
        </p:txBody>
      </p:sp>
    </p:spTree>
    <p:extLst>
      <p:ext uri="{BB962C8B-B14F-4D97-AF65-F5344CB8AC3E}">
        <p14:creationId xmlns:p14="http://schemas.microsoft.com/office/powerpoint/2010/main" val="149600939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304800" y="228600"/>
            <a:ext cx="8534400" cy="1143000"/>
          </a:xfrm>
        </p:spPr>
        <p:txBody>
          <a:bodyPr/>
          <a:lstStyle/>
          <a:p>
            <a:pPr eaLnBrk="1" hangingPunct="1"/>
            <a:r>
              <a:rPr lang="en-US" altLang="en-US" sz="4000" dirty="0"/>
              <a:t>How can citizen board appointees </a:t>
            </a:r>
            <a:br>
              <a:rPr lang="en-US" altLang="en-US" sz="4000" dirty="0"/>
            </a:br>
            <a:r>
              <a:rPr lang="en-US" altLang="en-US" sz="4000" dirty="0"/>
              <a:t>help </a:t>
            </a:r>
            <a:r>
              <a:rPr lang="en-US" altLang="en-US" sz="4000" u="sng" dirty="0"/>
              <a:t>most</a:t>
            </a:r>
            <a:r>
              <a:rPr lang="en-US" altLang="en-US" sz="4000" dirty="0"/>
              <a:t>?</a:t>
            </a:r>
          </a:p>
        </p:txBody>
      </p:sp>
      <p:sp>
        <p:nvSpPr>
          <p:cNvPr id="45060" name="Rectangle 3"/>
          <p:cNvSpPr>
            <a:spLocks noGrp="1" noChangeArrowheads="1"/>
          </p:cNvSpPr>
          <p:nvPr>
            <p:ph type="body" idx="1"/>
          </p:nvPr>
        </p:nvSpPr>
        <p:spPr>
          <a:xfrm>
            <a:off x="381000" y="1524000"/>
            <a:ext cx="7620000" cy="4572000"/>
          </a:xfrm>
        </p:spPr>
        <p:txBody>
          <a:bodyPr/>
          <a:lstStyle/>
          <a:p>
            <a:pPr eaLnBrk="1" hangingPunct="1">
              <a:lnSpc>
                <a:spcPct val="80000"/>
              </a:lnSpc>
            </a:pPr>
            <a:r>
              <a:rPr lang="en-US" altLang="en-US" sz="2000" dirty="0"/>
              <a:t>Organizational champion</a:t>
            </a:r>
          </a:p>
          <a:p>
            <a:pPr lvl="1" eaLnBrk="1" hangingPunct="1">
              <a:lnSpc>
                <a:spcPct val="80000"/>
              </a:lnSpc>
            </a:pPr>
            <a:r>
              <a:rPr lang="en-US" altLang="en-US" sz="1800" dirty="0"/>
              <a:t>Make this board and organization a PRIORITY</a:t>
            </a:r>
          </a:p>
          <a:p>
            <a:pPr lvl="1" eaLnBrk="1" hangingPunct="1">
              <a:lnSpc>
                <a:spcPct val="80000"/>
              </a:lnSpc>
            </a:pPr>
            <a:r>
              <a:rPr lang="en-US" altLang="en-US" sz="1800" dirty="0"/>
              <a:t>Wear only your “CVB Hat” when doing this board’s work</a:t>
            </a:r>
          </a:p>
          <a:p>
            <a:pPr eaLnBrk="1" hangingPunct="1">
              <a:lnSpc>
                <a:spcPct val="80000"/>
              </a:lnSpc>
            </a:pPr>
            <a:r>
              <a:rPr lang="en-US" altLang="en-US" sz="2000" dirty="0"/>
              <a:t>Political advocacy</a:t>
            </a:r>
          </a:p>
          <a:p>
            <a:pPr lvl="1" eaLnBrk="1" hangingPunct="1">
              <a:lnSpc>
                <a:spcPct val="80000"/>
              </a:lnSpc>
            </a:pPr>
            <a:r>
              <a:rPr lang="en-US" altLang="en-US" sz="1800" dirty="0"/>
              <a:t>Community strength, authority</a:t>
            </a:r>
          </a:p>
          <a:p>
            <a:pPr lvl="1" eaLnBrk="1" hangingPunct="1">
              <a:lnSpc>
                <a:spcPct val="80000"/>
              </a:lnSpc>
            </a:pPr>
            <a:r>
              <a:rPr lang="en-US" altLang="en-US" sz="1800" dirty="0"/>
              <a:t>Don’t forget your “visitor goggles” when you’re engaged in other community initiatives</a:t>
            </a:r>
          </a:p>
          <a:p>
            <a:pPr lvl="1" eaLnBrk="1" hangingPunct="1">
              <a:lnSpc>
                <a:spcPct val="90000"/>
              </a:lnSpc>
            </a:pPr>
            <a:r>
              <a:rPr lang="en-US" altLang="en-US" sz="1800" dirty="0"/>
              <a:t>Make sure you have a 1:1 relationship with the City Council representative for your business/residential district/s, as well as the CVB Board Liaison</a:t>
            </a:r>
          </a:p>
          <a:p>
            <a:pPr lvl="1" eaLnBrk="1" hangingPunct="1">
              <a:lnSpc>
                <a:spcPct val="80000"/>
              </a:lnSpc>
            </a:pPr>
            <a:r>
              <a:rPr lang="en-US" altLang="en-US" sz="1800" dirty="0"/>
              <a:t>Lend your voice to influence state and national travel policy</a:t>
            </a:r>
          </a:p>
          <a:p>
            <a:pPr eaLnBrk="1" hangingPunct="1">
              <a:lnSpc>
                <a:spcPct val="80000"/>
              </a:lnSpc>
            </a:pPr>
            <a:r>
              <a:rPr lang="en-US" altLang="en-US" sz="2000" dirty="0"/>
              <a:t>Influencing travel decisions</a:t>
            </a:r>
          </a:p>
          <a:p>
            <a:pPr lvl="1" eaLnBrk="1" hangingPunct="1">
              <a:lnSpc>
                <a:spcPct val="80000"/>
              </a:lnSpc>
            </a:pPr>
            <a:r>
              <a:rPr lang="en-US" altLang="en-US" sz="1800" dirty="0"/>
              <a:t>Your organization</a:t>
            </a:r>
          </a:p>
          <a:p>
            <a:pPr lvl="1" eaLnBrk="1" hangingPunct="1">
              <a:lnSpc>
                <a:spcPct val="80000"/>
              </a:lnSpc>
            </a:pPr>
            <a:r>
              <a:rPr lang="en-US" altLang="en-US" sz="1800" dirty="0"/>
              <a:t>Professional/trade associations</a:t>
            </a:r>
          </a:p>
          <a:p>
            <a:pPr lvl="1" eaLnBrk="1" hangingPunct="1">
              <a:lnSpc>
                <a:spcPct val="80000"/>
              </a:lnSpc>
            </a:pPr>
            <a:r>
              <a:rPr lang="en-US" altLang="en-US" sz="1800" dirty="0"/>
              <a:t>Peers with whom you may work or serve on other boards</a:t>
            </a:r>
          </a:p>
          <a:p>
            <a:pPr eaLnBrk="1" hangingPunct="1">
              <a:lnSpc>
                <a:spcPct val="80000"/>
              </a:lnSpc>
            </a:pPr>
            <a:r>
              <a:rPr lang="en-US" altLang="en-US" sz="2000" dirty="0"/>
              <a:t>Introductions to decision-makers who can influence travel</a:t>
            </a:r>
          </a:p>
          <a:p>
            <a:pPr lvl="1" eaLnBrk="1" hangingPunct="1">
              <a:lnSpc>
                <a:spcPct val="80000"/>
              </a:lnSpc>
            </a:pPr>
            <a:r>
              <a:rPr lang="en-US" altLang="en-US" sz="1800" dirty="0"/>
              <a:t>Associated organizations, associations</a:t>
            </a:r>
          </a:p>
          <a:p>
            <a:pPr lvl="1" eaLnBrk="1" hangingPunct="1">
              <a:lnSpc>
                <a:spcPct val="80000"/>
              </a:lnSpc>
            </a:pPr>
            <a:r>
              <a:rPr lang="en-US" altLang="en-US" sz="1800" dirty="0"/>
              <a:t>Other connections</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72</a:t>
            </a:fld>
            <a:endParaRPr lang="en-US"/>
          </a:p>
        </p:txBody>
      </p:sp>
    </p:spTree>
    <p:extLst>
      <p:ext uri="{BB962C8B-B14F-4D97-AF65-F5344CB8AC3E}">
        <p14:creationId xmlns:p14="http://schemas.microsoft.com/office/powerpoint/2010/main" val="28556712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altLang="en-US"/>
              <a:t>How else can you help?</a:t>
            </a:r>
          </a:p>
        </p:txBody>
      </p:sp>
      <p:sp>
        <p:nvSpPr>
          <p:cNvPr id="46084" name="Rectangle 3"/>
          <p:cNvSpPr>
            <a:spLocks noGrp="1" noChangeArrowheads="1"/>
          </p:cNvSpPr>
          <p:nvPr>
            <p:ph type="body" idx="1"/>
          </p:nvPr>
        </p:nvSpPr>
        <p:spPr>
          <a:xfrm>
            <a:off x="457200" y="1600200"/>
            <a:ext cx="8229600" cy="4800600"/>
          </a:xfrm>
        </p:spPr>
        <p:txBody>
          <a:bodyPr/>
          <a:lstStyle/>
          <a:p>
            <a:pPr eaLnBrk="1" hangingPunct="1"/>
            <a:r>
              <a:rPr lang="en-US" altLang="en-US" sz="1800"/>
              <a:t>Recognize that our visitors in Irving “blend in” and are often invisible to the community-at-large</a:t>
            </a:r>
          </a:p>
          <a:p>
            <a:pPr eaLnBrk="1" hangingPunct="1"/>
            <a:r>
              <a:rPr lang="en-US" altLang="en-US" sz="1800"/>
              <a:t>Understand that our industry has different ribbon-cuttings than you’re used to</a:t>
            </a:r>
          </a:p>
          <a:p>
            <a:pPr lvl="1" eaLnBrk="1" hangingPunct="1"/>
            <a:r>
              <a:rPr lang="en-US" altLang="en-US" sz="1600"/>
              <a:t>Ours just happen within the walls of our hotels and the convention center as groups move in and out every few days</a:t>
            </a:r>
          </a:p>
          <a:p>
            <a:pPr eaLnBrk="1" hangingPunct="1"/>
            <a:r>
              <a:rPr lang="en-US" altLang="en-US" sz="1800"/>
              <a:t>Understand the local industry has no resource of its own to market “outside” – the CVB is the only voice that goes outside</a:t>
            </a:r>
          </a:p>
          <a:p>
            <a:pPr eaLnBrk="1" hangingPunct="1"/>
            <a:r>
              <a:rPr lang="en-US" altLang="en-US" sz="1800"/>
              <a:t>Recognize that community amenities Irving takes for granted…</a:t>
            </a:r>
          </a:p>
          <a:p>
            <a:pPr lvl="1" eaLnBrk="1" hangingPunct="1"/>
            <a:r>
              <a:rPr lang="en-US" altLang="en-US" sz="1600"/>
              <a:t>Restaurants</a:t>
            </a:r>
          </a:p>
          <a:p>
            <a:pPr lvl="1" eaLnBrk="1" hangingPunct="1"/>
            <a:r>
              <a:rPr lang="en-US" altLang="en-US" sz="1600"/>
              <a:t>Retail</a:t>
            </a:r>
          </a:p>
          <a:p>
            <a:pPr lvl="1" eaLnBrk="1" hangingPunct="1"/>
            <a:r>
              <a:rPr lang="en-US" altLang="en-US" sz="1600"/>
              <a:t>Arts Center and all its funded programs and entities</a:t>
            </a:r>
          </a:p>
          <a:p>
            <a:pPr lvl="1" eaLnBrk="1" hangingPunct="1"/>
            <a:r>
              <a:rPr lang="en-US" altLang="en-US" sz="1600"/>
              <a:t>Historic preservation and museum efforts</a:t>
            </a:r>
          </a:p>
          <a:p>
            <a:pPr eaLnBrk="1" hangingPunct="1"/>
            <a:r>
              <a:rPr lang="en-US" altLang="en-US" sz="1800"/>
              <a:t>…disappear without visitor spending and influence.</a:t>
            </a:r>
          </a:p>
          <a:p>
            <a:pPr eaLnBrk="1" hangingPunct="1"/>
            <a:r>
              <a:rPr lang="en-US" altLang="en-US" sz="1800"/>
              <a:t>Spread that gospel.</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73</a:t>
            </a:fld>
            <a:endParaRPr lang="en-US"/>
          </a:p>
        </p:txBody>
      </p:sp>
    </p:spTree>
    <p:extLst>
      <p:ext uri="{BB962C8B-B14F-4D97-AF65-F5344CB8AC3E}">
        <p14:creationId xmlns:p14="http://schemas.microsoft.com/office/powerpoint/2010/main" val="177609958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altLang="en-US" dirty="0"/>
              <a:t>“Just say no.”</a:t>
            </a:r>
          </a:p>
        </p:txBody>
      </p:sp>
      <p:sp>
        <p:nvSpPr>
          <p:cNvPr id="48132" name="Rectangle 3"/>
          <p:cNvSpPr>
            <a:spLocks noGrp="1" noChangeArrowheads="1"/>
          </p:cNvSpPr>
          <p:nvPr>
            <p:ph type="body" idx="1"/>
          </p:nvPr>
        </p:nvSpPr>
        <p:spPr>
          <a:xfrm>
            <a:off x="457200" y="1371600"/>
            <a:ext cx="8229600" cy="4754563"/>
          </a:xfrm>
        </p:spPr>
        <p:txBody>
          <a:bodyPr/>
          <a:lstStyle/>
          <a:p>
            <a:pPr eaLnBrk="1" hangingPunct="1">
              <a:lnSpc>
                <a:spcPct val="90000"/>
              </a:lnSpc>
            </a:pPr>
            <a:r>
              <a:rPr lang="en-US" altLang="en-US" sz="2000" dirty="0"/>
              <a:t>You will get lots of requests for the CVB to sponsor/support various things, “donate” to various causes, or comp the use of the convention center.</a:t>
            </a:r>
          </a:p>
          <a:p>
            <a:pPr lvl="1" eaLnBrk="1" hangingPunct="1">
              <a:lnSpc>
                <a:spcPct val="90000"/>
              </a:lnSpc>
            </a:pPr>
            <a:r>
              <a:rPr lang="en-US" altLang="en-US" sz="1800" dirty="0"/>
              <a:t>Ask how the request “directly enhances and promotes” Irving Tourism.</a:t>
            </a:r>
          </a:p>
          <a:p>
            <a:pPr lvl="1" eaLnBrk="1" hangingPunct="1">
              <a:lnSpc>
                <a:spcPct val="90000"/>
              </a:lnSpc>
            </a:pPr>
            <a:r>
              <a:rPr lang="en-US" altLang="en-US" sz="1800" dirty="0"/>
              <a:t>“Giving it away” has a direct bottom line impact to the convention center, and thus the CVB.</a:t>
            </a:r>
          </a:p>
          <a:p>
            <a:pPr lvl="2" eaLnBrk="1" hangingPunct="1">
              <a:lnSpc>
                <a:spcPct val="90000"/>
              </a:lnSpc>
            </a:pPr>
            <a:r>
              <a:rPr lang="en-US" altLang="en-US" sz="1600" dirty="0"/>
              <a:t>Ask why the CVB should underwrite that particular initiative</a:t>
            </a:r>
          </a:p>
          <a:p>
            <a:pPr lvl="2" eaLnBrk="1" hangingPunct="1">
              <a:lnSpc>
                <a:spcPct val="90000"/>
              </a:lnSpc>
            </a:pPr>
            <a:r>
              <a:rPr lang="en-US" altLang="en-US" sz="1600" dirty="0"/>
              <a:t>Be aware of the precedent </a:t>
            </a:r>
            <a:r>
              <a:rPr lang="en-US" altLang="en-US" sz="1600" u="sng" dirty="0"/>
              <a:t>anything</a:t>
            </a:r>
            <a:r>
              <a:rPr lang="en-US" altLang="en-US" sz="1600" dirty="0"/>
              <a:t> like that sets</a:t>
            </a:r>
          </a:p>
          <a:p>
            <a:pPr eaLnBrk="1" hangingPunct="1">
              <a:lnSpc>
                <a:spcPct val="90000"/>
              </a:lnSpc>
            </a:pPr>
            <a:r>
              <a:rPr lang="en-US" altLang="en-US" sz="2000" dirty="0"/>
              <a:t>Contrary to popular perception, we do not have drawers full of:</a:t>
            </a:r>
          </a:p>
          <a:p>
            <a:pPr lvl="1" eaLnBrk="1" hangingPunct="1">
              <a:lnSpc>
                <a:spcPct val="90000"/>
              </a:lnSpc>
            </a:pPr>
            <a:r>
              <a:rPr lang="en-US" altLang="en-US" sz="1800" dirty="0"/>
              <a:t>Free airline tickets</a:t>
            </a:r>
          </a:p>
          <a:p>
            <a:pPr lvl="1" eaLnBrk="1" hangingPunct="1">
              <a:lnSpc>
                <a:spcPct val="90000"/>
              </a:lnSpc>
            </a:pPr>
            <a:r>
              <a:rPr lang="en-US" altLang="en-US" sz="1800" dirty="0"/>
              <a:t>Hotel stays around the world</a:t>
            </a:r>
          </a:p>
          <a:p>
            <a:pPr lvl="1" eaLnBrk="1" hangingPunct="1">
              <a:lnSpc>
                <a:spcPct val="90000"/>
              </a:lnSpc>
            </a:pPr>
            <a:r>
              <a:rPr lang="en-US" altLang="en-US" sz="1800" dirty="0"/>
              <a:t>Final Four VIP passes wherever the tournament is being held</a:t>
            </a:r>
          </a:p>
          <a:p>
            <a:pPr eaLnBrk="1" hangingPunct="1">
              <a:lnSpc>
                <a:spcPct val="90000"/>
              </a:lnSpc>
            </a:pPr>
            <a:r>
              <a:rPr lang="en-US" altLang="en-US" sz="2000" dirty="0"/>
              <a:t>You will now find you have </a:t>
            </a:r>
            <a:r>
              <a:rPr lang="en-US" altLang="en-US" sz="2000" u="sng" dirty="0"/>
              <a:t>lots</a:t>
            </a:r>
            <a:r>
              <a:rPr lang="en-US" altLang="en-US" sz="2000" dirty="0"/>
              <a:t> of friends who have interest in the Live Nation Pavilion’s concerts.</a:t>
            </a:r>
          </a:p>
          <a:p>
            <a:pPr lvl="1" eaLnBrk="1" hangingPunct="1">
              <a:lnSpc>
                <a:spcPct val="90000"/>
              </a:lnSpc>
            </a:pPr>
            <a:endParaRPr lang="en-US" altLang="en-US" sz="1800" dirty="0"/>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74</a:t>
            </a:fld>
            <a:endParaRPr lang="en-US"/>
          </a:p>
        </p:txBody>
      </p:sp>
    </p:spTree>
    <p:extLst>
      <p:ext uri="{BB962C8B-B14F-4D97-AF65-F5344CB8AC3E}">
        <p14:creationId xmlns:p14="http://schemas.microsoft.com/office/powerpoint/2010/main" val="86605032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altLang="en-US" sz="4000" dirty="0"/>
              <a:t>On The Board’s Radar</a:t>
            </a:r>
          </a:p>
        </p:txBody>
      </p:sp>
      <p:sp>
        <p:nvSpPr>
          <p:cNvPr id="44036" name="Rectangle 3"/>
          <p:cNvSpPr>
            <a:spLocks noGrp="1" noChangeArrowheads="1"/>
          </p:cNvSpPr>
          <p:nvPr>
            <p:ph type="body" idx="1"/>
          </p:nvPr>
        </p:nvSpPr>
        <p:spPr>
          <a:xfrm>
            <a:off x="457200" y="1219200"/>
            <a:ext cx="8229600" cy="5334000"/>
          </a:xfrm>
        </p:spPr>
        <p:txBody>
          <a:bodyPr/>
          <a:lstStyle/>
          <a:p>
            <a:pPr eaLnBrk="1" hangingPunct="1">
              <a:lnSpc>
                <a:spcPct val="110000"/>
              </a:lnSpc>
            </a:pPr>
            <a:r>
              <a:rPr lang="en-US" altLang="en-US" sz="1600" dirty="0"/>
              <a:t>Reimbursement for $3 million taken for ICC debt service shortfall</a:t>
            </a:r>
          </a:p>
          <a:p>
            <a:pPr lvl="1" eaLnBrk="1" hangingPunct="1">
              <a:lnSpc>
                <a:spcPct val="110000"/>
              </a:lnSpc>
            </a:pPr>
            <a:r>
              <a:rPr lang="en-US" altLang="en-US" sz="1200" dirty="0"/>
              <a:t>Limitations may require reimbursement to only be used for ICC capital but that’s okay</a:t>
            </a:r>
          </a:p>
          <a:p>
            <a:pPr eaLnBrk="1" hangingPunct="1">
              <a:lnSpc>
                <a:spcPct val="110000"/>
              </a:lnSpc>
            </a:pPr>
            <a:r>
              <a:rPr lang="en-US" altLang="en-US" sz="1600" dirty="0"/>
              <a:t>Ongoing funding challenges due subsidy obligations</a:t>
            </a:r>
          </a:p>
          <a:p>
            <a:pPr eaLnBrk="1" hangingPunct="1">
              <a:lnSpc>
                <a:spcPct val="110000"/>
              </a:lnSpc>
            </a:pPr>
            <a:r>
              <a:rPr lang="en-US" altLang="en-US" sz="1600" dirty="0"/>
              <a:t>Supporting the establishment of an Irving TPID</a:t>
            </a:r>
          </a:p>
          <a:p>
            <a:pPr eaLnBrk="1" hangingPunct="1">
              <a:lnSpc>
                <a:spcPct val="110000"/>
              </a:lnSpc>
            </a:pPr>
            <a:r>
              <a:rPr lang="en-US" altLang="en-US" sz="1600" dirty="0"/>
              <a:t>Potential impact of elections on industry priorities and unintended consequences of local, state and national legislation</a:t>
            </a:r>
          </a:p>
          <a:p>
            <a:pPr eaLnBrk="1" hangingPunct="1">
              <a:lnSpc>
                <a:spcPct val="110000"/>
              </a:lnSpc>
            </a:pPr>
            <a:r>
              <a:rPr lang="en-US" altLang="en-US" sz="1600" dirty="0"/>
              <a:t>Reallocation of hotel tax percentages (</a:t>
            </a:r>
            <a:r>
              <a:rPr lang="en-US" altLang="en-US" sz="1600" strike="sngStrike" dirty="0"/>
              <a:t>2022</a:t>
            </a:r>
            <a:r>
              <a:rPr lang="en-US" altLang="en-US" sz="1600" dirty="0"/>
              <a:t> </a:t>
            </a:r>
            <a:r>
              <a:rPr lang="en-US" altLang="en-US" sz="1600" dirty="0">
                <a:solidFill>
                  <a:srgbClr val="FF0000"/>
                </a:solidFill>
              </a:rPr>
              <a:t>2026</a:t>
            </a:r>
            <a:r>
              <a:rPr lang="en-US" altLang="en-US" sz="1600" dirty="0"/>
              <a:t>)</a:t>
            </a:r>
          </a:p>
          <a:p>
            <a:pPr lvl="1"/>
            <a:r>
              <a:rPr lang="en-US" sz="1600" dirty="0"/>
              <a:t>Council can roll back the local tax, or reallocate the “excess” percentage to any other legal use, including:</a:t>
            </a:r>
          </a:p>
          <a:p>
            <a:pPr lvl="2"/>
            <a:r>
              <a:rPr lang="en-US" sz="1400" dirty="0"/>
              <a:t>Convention center debt service</a:t>
            </a:r>
          </a:p>
          <a:p>
            <a:pPr lvl="2"/>
            <a:r>
              <a:rPr lang="en-US" sz="1400" dirty="0"/>
              <a:t>Convention center CIP</a:t>
            </a:r>
          </a:p>
          <a:p>
            <a:pPr lvl="2"/>
            <a:r>
              <a:rPr lang="en-US" sz="1400" dirty="0"/>
              <a:t>Other legal uses</a:t>
            </a:r>
            <a:endParaRPr lang="en-US" altLang="en-US" sz="1100" dirty="0"/>
          </a:p>
          <a:p>
            <a:pPr eaLnBrk="1" hangingPunct="1">
              <a:lnSpc>
                <a:spcPct val="110000"/>
              </a:lnSpc>
            </a:pPr>
            <a:r>
              <a:rPr lang="en-US" altLang="en-US" sz="1600" dirty="0"/>
              <a:t>Business priorities versus community desires for the convention center</a:t>
            </a:r>
          </a:p>
          <a:p>
            <a:pPr eaLnBrk="1" hangingPunct="1">
              <a:lnSpc>
                <a:spcPct val="110000"/>
              </a:lnSpc>
            </a:pPr>
            <a:r>
              <a:rPr lang="en-US" altLang="en-US" sz="1600" dirty="0"/>
              <a:t>City of Irving Strategic, Economic Development, Long-Range Financial Plan and Comprehensive Planning Reports</a:t>
            </a:r>
            <a:endParaRPr lang="en-US" altLang="en-US" sz="1200" dirty="0"/>
          </a:p>
          <a:p>
            <a:pPr eaLnBrk="1" hangingPunct="1">
              <a:lnSpc>
                <a:spcPct val="110000"/>
              </a:lnSpc>
            </a:pPr>
            <a:r>
              <a:rPr lang="en-US" altLang="en-US" sz="1600" dirty="0"/>
              <a:t>ICVB succession planning</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75</a:t>
            </a:fld>
            <a:endParaRPr lang="en-US"/>
          </a:p>
        </p:txBody>
      </p:sp>
    </p:spTree>
    <p:extLst>
      <p:ext uri="{BB962C8B-B14F-4D97-AF65-F5344CB8AC3E}">
        <p14:creationId xmlns:p14="http://schemas.microsoft.com/office/powerpoint/2010/main" val="272243430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pPr eaLnBrk="1" hangingPunct="1"/>
            <a:r>
              <a:rPr lang="en-US" altLang="en-US" sz="4000" dirty="0"/>
              <a:t>Why What the CVB Does Matters</a:t>
            </a:r>
          </a:p>
        </p:txBody>
      </p:sp>
      <p:sp>
        <p:nvSpPr>
          <p:cNvPr id="71684" name="Rectangle 3"/>
          <p:cNvSpPr>
            <a:spLocks noGrp="1" noChangeArrowheads="1"/>
          </p:cNvSpPr>
          <p:nvPr>
            <p:ph type="body" idx="1"/>
          </p:nvPr>
        </p:nvSpPr>
        <p:spPr/>
        <p:txBody>
          <a:bodyPr/>
          <a:lstStyle/>
          <a:p>
            <a:pPr eaLnBrk="1" hangingPunct="1">
              <a:lnSpc>
                <a:spcPct val="110000"/>
              </a:lnSpc>
            </a:pPr>
            <a:r>
              <a:rPr lang="en-US" altLang="en-US" sz="2000" dirty="0"/>
              <a:t>Visitors pay taxes – hotel, sales, food, etc. – and demand little in the way of city services to support them</a:t>
            </a:r>
          </a:p>
          <a:p>
            <a:pPr eaLnBrk="1" hangingPunct="1">
              <a:lnSpc>
                <a:spcPct val="110000"/>
              </a:lnSpc>
            </a:pPr>
            <a:r>
              <a:rPr lang="en-US" altLang="en-US" sz="2000" dirty="0"/>
              <a:t>Visitors in Irving represent more than 50% of many of our restaurants’ revenues</a:t>
            </a:r>
          </a:p>
          <a:p>
            <a:pPr eaLnBrk="1" hangingPunct="1">
              <a:lnSpc>
                <a:spcPct val="110000"/>
              </a:lnSpc>
            </a:pPr>
            <a:r>
              <a:rPr lang="en-US" altLang="en-US" sz="2000" dirty="0"/>
              <a:t>Without visitors to Irving, there would be no funding for the Irving Arts Center</a:t>
            </a:r>
          </a:p>
          <a:p>
            <a:pPr eaLnBrk="1" hangingPunct="1">
              <a:lnSpc>
                <a:spcPct val="110000"/>
              </a:lnSpc>
            </a:pPr>
            <a:r>
              <a:rPr lang="en-US" altLang="en-US" sz="2000" dirty="0"/>
              <a:t>Without visitors to Irving, there would be no funding for historic preservation or museum initiatives.</a:t>
            </a:r>
          </a:p>
          <a:p>
            <a:pPr eaLnBrk="1" hangingPunct="1">
              <a:lnSpc>
                <a:spcPct val="110000"/>
              </a:lnSpc>
            </a:pPr>
            <a:r>
              <a:rPr lang="en-US" altLang="en-US" sz="2000" dirty="0"/>
              <a:t>Without visitors to Irving, there would be no funding for the Convention Center, which drives more visitor spending.</a:t>
            </a:r>
          </a:p>
          <a:p>
            <a:pPr eaLnBrk="1" hangingPunct="1">
              <a:lnSpc>
                <a:spcPct val="110000"/>
              </a:lnSpc>
            </a:pPr>
            <a:r>
              <a:rPr lang="en-US" altLang="en-US" sz="2000" dirty="0"/>
              <a:t>Without visitors to Irving, there would be no funding for the entertainment venue.</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76</a:t>
            </a:fld>
            <a:endParaRPr lang="en-US"/>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a:t>Why Tourism Works for Irving</a:t>
            </a:r>
          </a:p>
        </p:txBody>
      </p:sp>
      <p:sp>
        <p:nvSpPr>
          <p:cNvPr id="12292" name="Rectangle 3"/>
          <p:cNvSpPr>
            <a:spLocks noGrp="1" noChangeArrowheads="1"/>
          </p:cNvSpPr>
          <p:nvPr>
            <p:ph type="body" idx="1"/>
          </p:nvPr>
        </p:nvSpPr>
        <p:spPr/>
        <p:txBody>
          <a:bodyPr/>
          <a:lstStyle/>
          <a:p>
            <a:pPr eaLnBrk="1" hangingPunct="1">
              <a:lnSpc>
                <a:spcPct val="110000"/>
              </a:lnSpc>
            </a:pPr>
            <a:r>
              <a:rPr lang="en-US" altLang="en-US" sz="2800" dirty="0"/>
              <a:t>Infuses new money – daily – into Irving’s economy with very little impact on infrastructure</a:t>
            </a:r>
          </a:p>
          <a:p>
            <a:pPr eaLnBrk="1" hangingPunct="1">
              <a:lnSpc>
                <a:spcPct val="110000"/>
              </a:lnSpc>
            </a:pPr>
            <a:r>
              <a:rPr lang="en-US" altLang="en-US" sz="2800" dirty="0"/>
              <a:t>Introduces prospective residents and businesses to our community</a:t>
            </a:r>
          </a:p>
          <a:p>
            <a:pPr eaLnBrk="1" hangingPunct="1">
              <a:lnSpc>
                <a:spcPct val="110000"/>
              </a:lnSpc>
            </a:pPr>
            <a:r>
              <a:rPr lang="en-US" altLang="en-US" sz="2800" dirty="0"/>
              <a:t>Visitor spending supports attractions and amenities enjoyed by residents</a:t>
            </a:r>
          </a:p>
          <a:p>
            <a:pPr eaLnBrk="1" hangingPunct="1">
              <a:lnSpc>
                <a:spcPct val="110000"/>
              </a:lnSpc>
            </a:pPr>
            <a:r>
              <a:rPr lang="en-US" altLang="en-US" sz="2800" dirty="0"/>
              <a:t>Visitor spending keeps Irving resident taxes lower by $776 per household annually</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77</a:t>
            </a:fld>
            <a:endParaRPr lang="en-US"/>
          </a:p>
        </p:txBody>
      </p:sp>
    </p:spTree>
    <p:extLst>
      <p:ext uri="{BB962C8B-B14F-4D97-AF65-F5344CB8AC3E}">
        <p14:creationId xmlns:p14="http://schemas.microsoft.com/office/powerpoint/2010/main" val="27907212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123825" y="-23813"/>
            <a:ext cx="8896350" cy="1190626"/>
          </a:xfrm>
        </p:spPr>
        <p:txBody>
          <a:bodyPr/>
          <a:lstStyle/>
          <a:p>
            <a:pPr eaLnBrk="1" hangingPunct="1"/>
            <a:r>
              <a:rPr lang="en-US" altLang="en-US">
                <a:solidFill>
                  <a:schemeClr val="tx1"/>
                </a:solidFill>
              </a:rPr>
              <a:t>Maura’s Building Blocks</a:t>
            </a:r>
          </a:p>
        </p:txBody>
      </p:sp>
      <p:sp>
        <p:nvSpPr>
          <p:cNvPr id="394243" name="Rectangle 3"/>
          <p:cNvSpPr>
            <a:spLocks noGrp="1" noChangeArrowheads="1"/>
          </p:cNvSpPr>
          <p:nvPr>
            <p:ph type="body" idx="1"/>
          </p:nvPr>
        </p:nvSpPr>
        <p:spPr>
          <a:xfrm>
            <a:off x="174625" y="1676400"/>
            <a:ext cx="8713788" cy="4114800"/>
          </a:xfrm>
        </p:spPr>
        <p:txBody>
          <a:bodyPr/>
          <a:lstStyle/>
          <a:p>
            <a:pPr eaLnBrk="1" hangingPunct="1">
              <a:lnSpc>
                <a:spcPct val="130000"/>
              </a:lnSpc>
            </a:pPr>
            <a:r>
              <a:rPr lang="en-US" altLang="en-US" sz="2400"/>
              <a:t>Build a place people want to visit, and you’ll build a place where people want to live.</a:t>
            </a:r>
          </a:p>
          <a:p>
            <a:pPr eaLnBrk="1" hangingPunct="1">
              <a:lnSpc>
                <a:spcPct val="130000"/>
              </a:lnSpc>
            </a:pPr>
            <a:r>
              <a:rPr lang="en-US" altLang="en-US" sz="2400"/>
              <a:t>Build a place where people want to live, and you’ll build a place where people want to work.</a:t>
            </a:r>
          </a:p>
          <a:p>
            <a:pPr eaLnBrk="1" hangingPunct="1">
              <a:lnSpc>
                <a:spcPct val="130000"/>
              </a:lnSpc>
            </a:pPr>
            <a:r>
              <a:rPr lang="en-US" altLang="en-US" sz="2400"/>
              <a:t>Build a place where people want to work, and you’ll build a place where business has to be.</a:t>
            </a:r>
          </a:p>
          <a:p>
            <a:pPr eaLnBrk="1" hangingPunct="1">
              <a:lnSpc>
                <a:spcPct val="130000"/>
              </a:lnSpc>
            </a:pPr>
            <a:r>
              <a:rPr lang="en-US" altLang="en-US" sz="2400"/>
              <a:t>Build a place where business has to be, and you’ll build a place where people have to visit.</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78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4242"/>
                                        </p:tgtEl>
                                        <p:attrNameLst>
                                          <p:attrName>style.visibility</p:attrName>
                                        </p:attrNameLst>
                                      </p:cBhvr>
                                      <p:to>
                                        <p:strVal val="visible"/>
                                      </p:to>
                                    </p:set>
                                    <p:animEffect transition="in" filter="fade">
                                      <p:cBhvr>
                                        <p:cTn id="7" dur="2000"/>
                                        <p:tgtEl>
                                          <p:spTgt spid="394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4243">
                                            <p:txEl>
                                              <p:pRg st="0" end="0"/>
                                            </p:txEl>
                                          </p:spTgt>
                                        </p:tgtEl>
                                        <p:attrNameLst>
                                          <p:attrName>style.visibility</p:attrName>
                                        </p:attrNameLst>
                                      </p:cBhvr>
                                      <p:to>
                                        <p:strVal val="visible"/>
                                      </p:to>
                                    </p:set>
                                    <p:animEffect transition="in" filter="fade">
                                      <p:cBhvr>
                                        <p:cTn id="12" dur="2000"/>
                                        <p:tgtEl>
                                          <p:spTgt spid="394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4243">
                                            <p:txEl>
                                              <p:pRg st="1" end="1"/>
                                            </p:txEl>
                                          </p:spTgt>
                                        </p:tgtEl>
                                        <p:attrNameLst>
                                          <p:attrName>style.visibility</p:attrName>
                                        </p:attrNameLst>
                                      </p:cBhvr>
                                      <p:to>
                                        <p:strVal val="visible"/>
                                      </p:to>
                                    </p:set>
                                    <p:animEffect transition="in" filter="fade">
                                      <p:cBhvr>
                                        <p:cTn id="17" dur="2000"/>
                                        <p:tgtEl>
                                          <p:spTgt spid="3942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4243">
                                            <p:txEl>
                                              <p:pRg st="2" end="2"/>
                                            </p:txEl>
                                          </p:spTgt>
                                        </p:tgtEl>
                                        <p:attrNameLst>
                                          <p:attrName>style.visibility</p:attrName>
                                        </p:attrNameLst>
                                      </p:cBhvr>
                                      <p:to>
                                        <p:strVal val="visible"/>
                                      </p:to>
                                    </p:set>
                                    <p:animEffect transition="in" filter="fade">
                                      <p:cBhvr>
                                        <p:cTn id="22" dur="2000"/>
                                        <p:tgtEl>
                                          <p:spTgt spid="3942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4243">
                                            <p:txEl>
                                              <p:pRg st="3" end="3"/>
                                            </p:txEl>
                                          </p:spTgt>
                                        </p:tgtEl>
                                        <p:attrNameLst>
                                          <p:attrName>style.visibility</p:attrName>
                                        </p:attrNameLst>
                                      </p:cBhvr>
                                      <p:to>
                                        <p:strVal val="visible"/>
                                      </p:to>
                                    </p:set>
                                    <p:animEffect transition="in" filter="fade">
                                      <p:cBhvr>
                                        <p:cTn id="27" dur="2000"/>
                                        <p:tgtEl>
                                          <p:spTgt spid="394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2" grpId="0"/>
      <p:bldP spid="394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altLang="en-US"/>
              <a:t>Visitor Perceptions about Irving</a:t>
            </a:r>
          </a:p>
        </p:txBody>
      </p:sp>
      <p:sp>
        <p:nvSpPr>
          <p:cNvPr id="9220" name="Rectangle 3"/>
          <p:cNvSpPr>
            <a:spLocks noGrp="1" noChangeArrowheads="1"/>
          </p:cNvSpPr>
          <p:nvPr>
            <p:ph type="body" idx="1"/>
          </p:nvPr>
        </p:nvSpPr>
        <p:spPr/>
        <p:txBody>
          <a:bodyPr/>
          <a:lstStyle/>
          <a:p>
            <a:pPr eaLnBrk="1" hangingPunct="1"/>
            <a:r>
              <a:rPr lang="en-US" altLang="en-US" sz="1800" dirty="0"/>
              <a:t>95.3% of hotel guests would return to Irving</a:t>
            </a:r>
          </a:p>
          <a:p>
            <a:pPr eaLnBrk="1" hangingPunct="1"/>
            <a:r>
              <a:rPr lang="en-US" altLang="en-US" sz="1800" dirty="0"/>
              <a:t>78.6% would recommend Irving to others as a place to attend a conference, trade show or business meeting</a:t>
            </a:r>
          </a:p>
          <a:p>
            <a:pPr eaLnBrk="1" hangingPunct="1"/>
            <a:r>
              <a:rPr lang="en-US" altLang="en-US" sz="1800" dirty="0"/>
              <a:t>93.9% rate the Irving Convention Center Better/Much Better than meeting facilities in other cities</a:t>
            </a:r>
          </a:p>
          <a:p>
            <a:pPr eaLnBrk="1" hangingPunct="1"/>
            <a:r>
              <a:rPr lang="en-US" altLang="en-US" sz="1800" dirty="0"/>
              <a:t>84.7% felt Extremely Positive/Positive about holding a meeting in Irving</a:t>
            </a:r>
          </a:p>
          <a:p>
            <a:pPr eaLnBrk="1" hangingPunct="1"/>
            <a:r>
              <a:rPr lang="en-US" altLang="en-US" sz="1800" dirty="0"/>
              <a:t>69.2% rate Irving Better/Much Better than other destinations they visit for business</a:t>
            </a:r>
          </a:p>
          <a:p>
            <a:pPr eaLnBrk="1" hangingPunct="1"/>
            <a:r>
              <a:rPr lang="en-US" altLang="en-US" sz="1800" i="1" dirty="0">
                <a:solidFill>
                  <a:srgbClr val="FF0000"/>
                </a:solidFill>
                <a:highlight>
                  <a:srgbClr val="FFFF00"/>
                </a:highlight>
              </a:rPr>
              <a:t>31.8% of hotel guests extended their stay in Irving for leisure</a:t>
            </a:r>
          </a:p>
          <a:p>
            <a:pPr eaLnBrk="1" hangingPunct="1"/>
            <a:r>
              <a:rPr lang="en-US" altLang="en-US" sz="1800" i="1" dirty="0">
                <a:solidFill>
                  <a:srgbClr val="FF0000"/>
                </a:solidFill>
                <a:highlight>
                  <a:srgbClr val="FFFF00"/>
                </a:highlight>
              </a:rPr>
              <a:t>87.1% said they would recommend Irving as a vacation or weekend getaway destination</a:t>
            </a:r>
            <a:endParaRPr lang="en-US" altLang="en-US" sz="1800" i="1" dirty="0">
              <a:highlight>
                <a:srgbClr val="FFFF00"/>
              </a:highlight>
            </a:endParaRPr>
          </a:p>
          <a:p>
            <a:pPr eaLnBrk="1" hangingPunct="1"/>
            <a:endParaRPr lang="en-US" altLang="en-US" sz="1800" i="1" dirty="0"/>
          </a:p>
          <a:p>
            <a:pPr marL="0" indent="0" algn="ctr" eaLnBrk="1" hangingPunct="1">
              <a:buNone/>
            </a:pPr>
            <a:r>
              <a:rPr lang="en-US" altLang="en-US" sz="1800" i="1" dirty="0"/>
              <a:t>“Business travel experience” remains a leading source of influence for corporate decision-makers (DCI Survey)</a:t>
            </a:r>
          </a:p>
        </p:txBody>
      </p:sp>
      <p:sp>
        <p:nvSpPr>
          <p:cNvPr id="9221" name="Text Box 4"/>
          <p:cNvSpPr txBox="1">
            <a:spLocks noChangeArrowheads="1"/>
          </p:cNvSpPr>
          <p:nvPr/>
        </p:nvSpPr>
        <p:spPr bwMode="auto">
          <a:xfrm>
            <a:off x="228600" y="6261723"/>
            <a:ext cx="601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i="1" dirty="0"/>
              <a:t>Source:  2019 Irving Visitor Industry Economic Impact Reports – Hotel Guest Survey, Destination Analysts, Inc.</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8</a:t>
            </a:fld>
            <a:endParaRPr lang="en-US"/>
          </a:p>
        </p:txBody>
      </p:sp>
      <p:sp>
        <p:nvSpPr>
          <p:cNvPr id="3" name="Rectangle 2">
            <a:extLst>
              <a:ext uri="{FF2B5EF4-FFF2-40B4-BE49-F238E27FC236}">
                <a16:creationId xmlns:a16="http://schemas.microsoft.com/office/drawing/2014/main" id="{8121815B-B1D3-436A-9C90-10F381016677}"/>
              </a:ext>
            </a:extLst>
          </p:cNvPr>
          <p:cNvSpPr/>
          <p:nvPr/>
        </p:nvSpPr>
        <p:spPr>
          <a:xfrm>
            <a:off x="533400" y="5334000"/>
            <a:ext cx="77724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en-US"/>
              <a:t>Small Business Impact</a:t>
            </a:r>
          </a:p>
        </p:txBody>
      </p:sp>
      <p:sp>
        <p:nvSpPr>
          <p:cNvPr id="10244" name="Rectangle 3"/>
          <p:cNvSpPr>
            <a:spLocks noGrp="1" noChangeArrowheads="1"/>
          </p:cNvSpPr>
          <p:nvPr>
            <p:ph type="body" idx="1"/>
          </p:nvPr>
        </p:nvSpPr>
        <p:spPr/>
        <p:txBody>
          <a:bodyPr/>
          <a:lstStyle/>
          <a:p>
            <a:pPr eaLnBrk="1" hangingPunct="1">
              <a:lnSpc>
                <a:spcPct val="90000"/>
              </a:lnSpc>
            </a:pPr>
            <a:r>
              <a:rPr lang="en-US" altLang="en-US" sz="2800" dirty="0"/>
              <a:t>In Irving alone, there are:</a:t>
            </a:r>
          </a:p>
          <a:p>
            <a:pPr lvl="1" eaLnBrk="1" hangingPunct="1">
              <a:lnSpc>
                <a:spcPct val="90000"/>
              </a:lnSpc>
            </a:pPr>
            <a:r>
              <a:rPr lang="en-US" altLang="en-US" sz="2400" dirty="0"/>
              <a:t>75+ hotels, short-term stay properties</a:t>
            </a:r>
          </a:p>
          <a:p>
            <a:pPr lvl="1" eaLnBrk="1" hangingPunct="1">
              <a:lnSpc>
                <a:spcPct val="90000"/>
              </a:lnSpc>
            </a:pPr>
            <a:r>
              <a:rPr lang="en-US" altLang="en-US" sz="2400" dirty="0"/>
              <a:t>600+ restaurants</a:t>
            </a:r>
          </a:p>
          <a:p>
            <a:pPr lvl="2" eaLnBrk="1" hangingPunct="1">
              <a:lnSpc>
                <a:spcPct val="90000"/>
              </a:lnSpc>
            </a:pPr>
            <a:r>
              <a:rPr lang="en-US" altLang="en-US" sz="2000" dirty="0"/>
              <a:t>More than 50% of many of our restaurants rely on visitor spending for more than 60% of their revenues</a:t>
            </a:r>
          </a:p>
          <a:p>
            <a:pPr lvl="1" eaLnBrk="1" hangingPunct="1">
              <a:lnSpc>
                <a:spcPct val="90000"/>
              </a:lnSpc>
            </a:pPr>
            <a:r>
              <a:rPr lang="en-US" altLang="en-US" sz="2400" dirty="0"/>
              <a:t>200+ retail outlets</a:t>
            </a:r>
          </a:p>
          <a:p>
            <a:pPr lvl="1" eaLnBrk="1" hangingPunct="1">
              <a:lnSpc>
                <a:spcPct val="90000"/>
              </a:lnSpc>
            </a:pPr>
            <a:r>
              <a:rPr lang="en-US" altLang="en-US" sz="2400" dirty="0"/>
              <a:t>70+ taxi, bus, car service and shuttle companies</a:t>
            </a:r>
          </a:p>
          <a:p>
            <a:pPr lvl="1" eaLnBrk="1" hangingPunct="1">
              <a:lnSpc>
                <a:spcPct val="90000"/>
              </a:lnSpc>
            </a:pPr>
            <a:r>
              <a:rPr lang="en-US" altLang="en-US" sz="2400" dirty="0"/>
              <a:t>150+ sign shops, florists, coffee shops, office supply and hardware stores</a:t>
            </a:r>
          </a:p>
          <a:p>
            <a:pPr lvl="1" eaLnBrk="1" hangingPunct="1">
              <a:lnSpc>
                <a:spcPct val="90000"/>
              </a:lnSpc>
            </a:pPr>
            <a:r>
              <a:rPr lang="en-US" altLang="en-US" sz="2400" dirty="0"/>
              <a:t>Dozens and dozens more related companies</a:t>
            </a:r>
          </a:p>
        </p:txBody>
      </p:sp>
      <p:sp>
        <p:nvSpPr>
          <p:cNvPr id="10245" name="Text Box 4"/>
          <p:cNvSpPr txBox="1">
            <a:spLocks noChangeArrowheads="1"/>
          </p:cNvSpPr>
          <p:nvPr/>
        </p:nvSpPr>
        <p:spPr bwMode="auto">
          <a:xfrm>
            <a:off x="762000" y="5867400"/>
            <a:ext cx="73152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i="1" dirty="0">
                <a:latin typeface="Tahoma" pitchFamily="34" charset="0"/>
              </a:rPr>
              <a:t>Sources:  </a:t>
            </a:r>
            <a:r>
              <a:rPr lang="en-US" altLang="en-US" sz="1600" i="1" dirty="0" err="1">
                <a:latin typeface="Tahoma" pitchFamily="34" charset="0"/>
              </a:rPr>
              <a:t>GILCoC</a:t>
            </a:r>
            <a:r>
              <a:rPr lang="en-US" altLang="en-US" sz="1600" i="1" dirty="0">
                <a:latin typeface="Tahoma" pitchFamily="34" charset="0"/>
              </a:rPr>
              <a:t> membership listings, yellowpages.com, Google</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Conv Ctr Dimensional">
  <a:themeElements>
    <a:clrScheme name="Conv Ctr Dimensio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v Ctr Dimensi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v Ctr Dimensio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v Ctr Dimensio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v Ctr Dimensio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v Ctr Dimensio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v Ctr Dimensio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v Ctr Dimensio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v Ctr Dimensio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v Ctr Dimensio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v Ctr Dimensio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v Ctr Dimensio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v Ctr Dimensio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v Ctr Dimensio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Conv Ctr Dimensional</Template>
  <TotalTime>10402</TotalTime>
  <Words>8004</Words>
  <Application>Microsoft Office PowerPoint</Application>
  <PresentationFormat>On-screen Show (4:3)</PresentationFormat>
  <Paragraphs>991</Paragraphs>
  <Slides>78</Slides>
  <Notes>41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3" baseType="lpstr">
      <vt:lpstr>Arial</vt:lpstr>
      <vt:lpstr>Calibri</vt:lpstr>
      <vt:lpstr>Tahoma</vt:lpstr>
      <vt:lpstr>Conv Ctr Dimensional</vt:lpstr>
      <vt:lpstr>Acrobat Document</vt:lpstr>
      <vt:lpstr>Leadership on the Board of the Irving Convention and Visitors Bureau</vt:lpstr>
      <vt:lpstr>AGENDA</vt:lpstr>
      <vt:lpstr>Vision &amp; Mission Statements</vt:lpstr>
      <vt:lpstr>The Board’s Mission</vt:lpstr>
      <vt:lpstr>Why Visitors Matter to Irving</vt:lpstr>
      <vt:lpstr>Visitor Impacts</vt:lpstr>
      <vt:lpstr>Irving Hotel Guest Profile</vt:lpstr>
      <vt:lpstr>Visitor Perceptions about Irving</vt:lpstr>
      <vt:lpstr>Small Business Impact</vt:lpstr>
      <vt:lpstr>Big Business Investment</vt:lpstr>
      <vt:lpstr>Legal Uses of Hotel Occupancy Tax</vt:lpstr>
      <vt:lpstr>What is Hotel Occupancy Tax?</vt:lpstr>
      <vt:lpstr>Legal use of HOT funds</vt:lpstr>
      <vt:lpstr>State Allocation Requirements </vt:lpstr>
      <vt:lpstr>Irving Hotel Tax Distribution</vt:lpstr>
      <vt:lpstr>Irving Hotel Tax Allocation 7%* converted to 100</vt:lpstr>
      <vt:lpstr>The Irving CVB and Its Role</vt:lpstr>
      <vt:lpstr>What we do</vt:lpstr>
      <vt:lpstr>US CVB Structures</vt:lpstr>
      <vt:lpstr>Irving CVB Structure</vt:lpstr>
      <vt:lpstr>Irving CVB Profile</vt:lpstr>
      <vt:lpstr>Our Departments 21 FTE, 22 PTE – Plus Contractors</vt:lpstr>
      <vt:lpstr>Performance Measurement</vt:lpstr>
      <vt:lpstr>Who Is Irving’s Customer?</vt:lpstr>
      <vt:lpstr>How &amp; What We Sell</vt:lpstr>
      <vt:lpstr>Key Priorities for the ICVB</vt:lpstr>
      <vt:lpstr>General &amp; Reserve Funds Overview</vt:lpstr>
      <vt:lpstr>How We Got Through/Are Getting Through COVID</vt:lpstr>
      <vt:lpstr>The ICVB Board and Its Role</vt:lpstr>
      <vt:lpstr>What’s the hardest thing to understand about the CVB?</vt:lpstr>
      <vt:lpstr>The Board’s Role…</vt:lpstr>
      <vt:lpstr>Board Composition</vt:lpstr>
      <vt:lpstr>Board Meetings</vt:lpstr>
      <vt:lpstr>Board Member Job Description</vt:lpstr>
      <vt:lpstr>The Role of the Board Chair</vt:lpstr>
      <vt:lpstr>ICVB Board Strategic Planning</vt:lpstr>
      <vt:lpstr>Board’s Mission</vt:lpstr>
      <vt:lpstr>Board Committees</vt:lpstr>
      <vt:lpstr>The CEO’s Responsibilities to the Board</vt:lpstr>
      <vt:lpstr>What the Board “sees” regularly</vt:lpstr>
      <vt:lpstr>What the Board “sees” regularly</vt:lpstr>
      <vt:lpstr>ICVB Budget Calendar</vt:lpstr>
      <vt:lpstr>Code of Ethics</vt:lpstr>
      <vt:lpstr>The Board Portal</vt:lpstr>
      <vt:lpstr>Irving Convention Center Complex Overview</vt:lpstr>
      <vt:lpstr>Project History</vt:lpstr>
      <vt:lpstr>Project History, continued</vt:lpstr>
      <vt:lpstr>“Moving the Needle”</vt:lpstr>
      <vt:lpstr>Increasing Visitor Values</vt:lpstr>
      <vt:lpstr>A Clean Slate</vt:lpstr>
      <vt:lpstr>ICC Funding Sources</vt:lpstr>
      <vt:lpstr>“Shortfall” Clarifications</vt:lpstr>
      <vt:lpstr>Strategic Advantages</vt:lpstr>
      <vt:lpstr>PowerPoint Presentation</vt:lpstr>
      <vt:lpstr>ICC Management Contract</vt:lpstr>
      <vt:lpstr>What Motivates Expansion?</vt:lpstr>
      <vt:lpstr>The Bottom Line</vt:lpstr>
      <vt:lpstr>Headquarter Hotel History</vt:lpstr>
      <vt:lpstr>The Irving Hotel Deal Structure</vt:lpstr>
      <vt:lpstr>The Irving Hotel Deal Structure</vt:lpstr>
      <vt:lpstr>Why HQ Hotels  Require Public $upport</vt:lpstr>
      <vt:lpstr>Entertainment Venue Project History</vt:lpstr>
      <vt:lpstr>Entertainment Project Funding Mechanisms</vt:lpstr>
      <vt:lpstr>Much has been done…</vt:lpstr>
      <vt:lpstr>Irving is moving the needle</vt:lpstr>
      <vt:lpstr>Our competition is moving other needles…</vt:lpstr>
      <vt:lpstr>Irving’s Potential for a TPID</vt:lpstr>
      <vt:lpstr>BizDIP History</vt:lpstr>
      <vt:lpstr>Media Advertising History</vt:lpstr>
      <vt:lpstr>And In Conclusion…</vt:lpstr>
      <vt:lpstr>The DMO Board as Community Leader</vt:lpstr>
      <vt:lpstr>How can citizen board appointees  help most?</vt:lpstr>
      <vt:lpstr>How else can you help?</vt:lpstr>
      <vt:lpstr>“Just say no.”</vt:lpstr>
      <vt:lpstr>On The Board’s Radar</vt:lpstr>
      <vt:lpstr>Why What the CVB Does Matters</vt:lpstr>
      <vt:lpstr>Why Tourism Works for Irving</vt:lpstr>
      <vt:lpstr>Maura’s Building Blocks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Maura Gast</dc:creator>
  <cp:lastModifiedBy>Maura Gast</cp:lastModifiedBy>
  <cp:revision>207</cp:revision>
  <cp:lastPrinted>2022-01-26T16:29:31Z</cp:lastPrinted>
  <dcterms:created xsi:type="dcterms:W3CDTF">2011-12-30T15:21:33Z</dcterms:created>
  <dcterms:modified xsi:type="dcterms:W3CDTF">2022-01-26T18:07:43Z</dcterms:modified>
</cp:coreProperties>
</file>