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4"/>
  </p:sldMasterIdLst>
  <p:notesMasterIdLst>
    <p:notesMasterId r:id="rId19"/>
  </p:notesMasterIdLst>
  <p:sldIdLst>
    <p:sldId id="266" r:id="rId5"/>
    <p:sldId id="346" r:id="rId6"/>
    <p:sldId id="335" r:id="rId7"/>
    <p:sldId id="339" r:id="rId8"/>
    <p:sldId id="336" r:id="rId9"/>
    <p:sldId id="350" r:id="rId10"/>
    <p:sldId id="340" r:id="rId11"/>
    <p:sldId id="347" r:id="rId12"/>
    <p:sldId id="352" r:id="rId13"/>
    <p:sldId id="348" r:id="rId14"/>
    <p:sldId id="349" r:id="rId15"/>
    <p:sldId id="351" r:id="rId16"/>
    <p:sldId id="334" r:id="rId17"/>
    <p:sldId id="343" r:id="rId1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A2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94D87-96FD-4D30-9C61-920E3CE51A86}" v="57" dt="2021-04-27T12:25:19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6B1755F-98F8-4CCF-9CBE-2A8A95DFA6D5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D1169B0-D9FB-419C-9208-91B243A6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8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2388" r="-17"/>
          <a:stretch>
            <a:fillRect/>
          </a:stretch>
        </p:blipFill>
        <p:spPr bwMode="auto">
          <a:xfrm>
            <a:off x="0" y="-12700"/>
            <a:ext cx="8902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 rot="10800000">
            <a:off x="6091238" y="0"/>
            <a:ext cx="6100762" cy="6858000"/>
          </a:xfrm>
          <a:prstGeom prst="homePlate">
            <a:avLst>
              <a:gd name="adj" fmla="val 460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960096" y="4007346"/>
            <a:ext cx="4687707" cy="4777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2400" b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33539" y="2389853"/>
            <a:ext cx="4687707" cy="902811"/>
          </a:xfrm>
          <a:prstGeom prst="rect">
            <a:avLst/>
          </a:prstGeom>
          <a:noFill/>
        </p:spPr>
        <p:txBody>
          <a:bodyPr tIns="0" bIns="0" anchor="t">
            <a:spAutoFit/>
          </a:bodyPr>
          <a:lstStyle>
            <a:lvl1pPr algn="l">
              <a:defRPr sz="5867" b="0" cap="none" normalizeH="0" baseline="0">
                <a:solidFill>
                  <a:schemeClr val="tx1">
                    <a:lumMod val="85000"/>
                  </a:schemeClr>
                </a:solidFill>
                <a:latin typeface="+mj-lt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0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375" y="3155950"/>
            <a:ext cx="1049338" cy="80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713" y="3155950"/>
            <a:ext cx="1049337" cy="809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0050" y="3155950"/>
            <a:ext cx="1050925" cy="80963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0975" y="3155950"/>
            <a:ext cx="1049338" cy="80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672065" y="1988840"/>
            <a:ext cx="5515668" cy="3648405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25848" y="3525012"/>
            <a:ext cx="5562173" cy="211223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25850" y="2683992"/>
            <a:ext cx="556217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5848" y="1988840"/>
            <a:ext cx="5562173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3467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4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96211" y="2008440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927861" y="2018027"/>
            <a:ext cx="1920000" cy="1910413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39672" y="2008440"/>
            <a:ext cx="5561207" cy="384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927861" y="4005064"/>
            <a:ext cx="1920000" cy="1860955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896211" y="4005065"/>
            <a:ext cx="1920000" cy="1860953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38283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376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1_Picture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11424" y="1967416"/>
            <a:ext cx="3360000" cy="3360000"/>
          </a:xfrm>
          <a:prstGeom prst="ellipse">
            <a:avLst/>
          </a:prstGeom>
          <a:ln w="76200"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890137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905963" y="1974852"/>
            <a:ext cx="4894560" cy="389240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91860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905963" y="1974852"/>
            <a:ext cx="4894560" cy="3892409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23392" y="2468893"/>
            <a:ext cx="4320480" cy="2400267"/>
          </a:xfrm>
          <a:prstGeom prst="rect">
            <a:avLst/>
          </a:prstGeom>
          <a:ln w="76200">
            <a:noFill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49434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77535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icture_and_Bloc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40313" y="1962150"/>
            <a:ext cx="4992687" cy="40338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583499" y="1961497"/>
            <a:ext cx="3456384" cy="4033804"/>
          </a:xfrm>
          <a:prstGeom prst="rect">
            <a:avLst/>
          </a:prstGeom>
          <a:ln w="76200">
            <a:noFill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383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Full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-2862" y="0"/>
            <a:ext cx="12194863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7904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Full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-2863" y="0"/>
            <a:ext cx="12194863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96127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73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ext_and_4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43261" y="2976443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11424" y="2186227"/>
            <a:ext cx="5568619" cy="3264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89165" y="2976443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16213" y="1889199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026929" y="4063687"/>
            <a:ext cx="1920000" cy="1920000"/>
          </a:xfrm>
          <a:prstGeom prst="flowChartDecision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17671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4_Pictur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736960" y="20125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6480043" y="2621092"/>
            <a:ext cx="3744416" cy="3061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2969613" y="20125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480043" y="2041517"/>
            <a:ext cx="3744416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30"/>
          </p:nvPr>
        </p:nvSpPr>
        <p:spPr>
          <a:xfrm>
            <a:off x="736960" y="39227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31"/>
          </p:nvPr>
        </p:nvSpPr>
        <p:spPr>
          <a:xfrm>
            <a:off x="2969613" y="3922745"/>
            <a:ext cx="2793563" cy="1910200"/>
          </a:xfrm>
          <a:prstGeom prst="flowChartInputOutpu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99856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Main_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7778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197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Main_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27271"/>
            <a:ext cx="6270171" cy="93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94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7824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918997" y="5014780"/>
            <a:ext cx="9594667" cy="1056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907309" y="4581128"/>
            <a:ext cx="9594667" cy="3856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837824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4751957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6671957" y="1886500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8586091" y="1875321"/>
            <a:ext cx="1920000" cy="1920000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1629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084733" y="1796819"/>
            <a:ext cx="2641600" cy="337607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3833" y="1796819"/>
            <a:ext cx="2641600" cy="335653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61100" y="1796819"/>
            <a:ext cx="2641600" cy="337607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37467" y="1796819"/>
            <a:ext cx="2641600" cy="337607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09600" y="5599766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429000" y="5599766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261100" y="5599766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09600" y="5180168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9080500" y="5599765"/>
            <a:ext cx="2641600" cy="502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429000" y="5180168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6265760" y="5180168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9080500" y="5192189"/>
            <a:ext cx="2641600" cy="38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64693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1103445" y="5445224"/>
            <a:ext cx="9889099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35760" y="2283133"/>
            <a:ext cx="4080453" cy="22019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141294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3_Pictur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6096001" y="2276872"/>
            <a:ext cx="5036559" cy="33948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215681" y="4101075"/>
            <a:ext cx="2404996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1204186" y="2805043"/>
            <a:ext cx="3163623" cy="18260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1158169" y="4457482"/>
            <a:ext cx="589184" cy="1017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00204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3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535733" y="4699496"/>
            <a:ext cx="2256011" cy="1225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1535733" y="4293096"/>
            <a:ext cx="2256011" cy="40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535733" y="1869528"/>
            <a:ext cx="2256011" cy="2327557"/>
          </a:xfrm>
          <a:prstGeom prst="flowChartOffpageConnector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800096" y="1869528"/>
            <a:ext cx="2256011" cy="2327557"/>
          </a:xfrm>
          <a:prstGeom prst="flowChartOffpageConnector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8064459" y="1877664"/>
            <a:ext cx="2256011" cy="2327557"/>
          </a:xfrm>
          <a:prstGeom prst="flowChartOffpageConnector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4800096" y="4699496"/>
            <a:ext cx="2256011" cy="1225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4800096" y="4293096"/>
            <a:ext cx="2256011" cy="40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8064459" y="4699496"/>
            <a:ext cx="2256011" cy="1225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5"/>
          </p:nvPr>
        </p:nvSpPr>
        <p:spPr>
          <a:xfrm>
            <a:off x="8064459" y="4293096"/>
            <a:ext cx="2256011" cy="40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5743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ext_and_2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911424" y="2124745"/>
            <a:ext cx="5666877" cy="3359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496267" y="2104768"/>
            <a:ext cx="2880320" cy="2495904"/>
          </a:xfrm>
          <a:prstGeom prst="flowChartMerge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960096" y="2680832"/>
            <a:ext cx="3360373" cy="2976331"/>
          </a:xfrm>
          <a:prstGeom prst="flowChartExtract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56982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2"/>
          <a:stretch>
            <a:fillRect/>
          </a:stretch>
        </p:blipFill>
        <p:spPr bwMode="auto">
          <a:xfrm>
            <a:off x="-49213" y="-411163"/>
            <a:ext cx="1249363" cy="73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"/>
          <a:stretch>
            <a:fillRect/>
          </a:stretch>
        </p:blipFill>
        <p:spPr bwMode="auto">
          <a:xfrm>
            <a:off x="952500" y="-411163"/>
            <a:ext cx="11383963" cy="73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35360" y="123825"/>
            <a:ext cx="12192000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35360" y="4775431"/>
            <a:ext cx="5709859" cy="28575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5360" y="4101075"/>
            <a:ext cx="5709859" cy="738664"/>
          </a:xfrm>
          <a:prstGeom prst="rect">
            <a:avLst/>
          </a:prstGeom>
          <a:noFill/>
        </p:spPr>
        <p:txBody>
          <a:bodyPr tIns="0" bIns="0" anchor="t">
            <a:spAutoFit/>
          </a:bodyPr>
          <a:lstStyle>
            <a:lvl1pPr algn="l">
              <a:defRPr sz="4800" b="0" cap="none" normalizeH="0" baseline="0">
                <a:solidFill>
                  <a:schemeClr val="accent3"/>
                </a:solidFill>
                <a:latin typeface="+mj-lt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47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6000" y="191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256213" y="191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36000" y="3839659"/>
            <a:ext cx="3840213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176214" y="1919659"/>
            <a:ext cx="3840213" cy="384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016427" y="1919659"/>
            <a:ext cx="3840213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016427" y="383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936640" y="3839659"/>
            <a:ext cx="1920000" cy="192000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13824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68342" y="2467720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168342" y="1922040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168342" y="2179688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408803" y="4595504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408803" y="4049824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408803" y="4307472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9171680" y="4595504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9171680" y="4049824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9171680" y="4307472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6409995" y="2467720"/>
            <a:ext cx="2426229" cy="1309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="0" baseline="0">
                <a:solidFill>
                  <a:srgbClr val="1C1306"/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409995" y="1922040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6409995" y="2179688"/>
            <a:ext cx="2426229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04449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99" y="392510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lIns="91415" tIns="45708" rIns="91415" bIns="45708"/>
          <a:lstStyle>
            <a:lvl1pPr algn="l">
              <a:defRPr sz="3800" b="1" baseline="0">
                <a:solidFill>
                  <a:srgbClr val="3580BB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3650010"/>
          </a:xfrm>
          <a:prstGeom prst="rect">
            <a:avLst/>
          </a:prstGeom>
        </p:spPr>
        <p:txBody>
          <a:bodyPr lIns="91415" tIns="45708" rIns="91415" bIns="45708"/>
          <a:lstStyle>
            <a:lvl1pPr marL="455613" indent="-455613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9525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562100" indent="-342900">
              <a:lnSpc>
                <a:spcPct val="114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68524-2B76-4426-93C9-F44648E7A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165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892" y="-25502"/>
            <a:ext cx="12192000" cy="696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4108" y="24567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593" y="5343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6508" y="32670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6508" y="41453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8035161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3392" y="32319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5974" y="38782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INSERT TEXT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5974" y="25853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6644" y="42937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5472523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1472096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62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3574" y="385539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6104562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68524-2B76-4426-93C9-F44648E7A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51721" y="487017"/>
            <a:ext cx="9690653" cy="72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venir LT Std 55 Roman" pitchFamily="34" charset="0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029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18469-18A7-43B8-AF38-DF9AD89FAE76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8524-2B76-4426-93C9-F44648E7A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ft_Picture_and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5700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163" y="2756925"/>
            <a:ext cx="4608512" cy="32643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716" y="2756925"/>
            <a:ext cx="4608512" cy="32643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103163" y="1988840"/>
            <a:ext cx="4608512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095716" y="1988840"/>
            <a:ext cx="4608512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31219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1427" y="2564904"/>
            <a:ext cx="3360372" cy="336037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367810" y="2564904"/>
            <a:ext cx="3360372" cy="336037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824194" y="2564904"/>
            <a:ext cx="3360372" cy="336037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911144" y="1796819"/>
            <a:ext cx="3360653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359974" y="1796819"/>
            <a:ext cx="3360373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824192" y="1796819"/>
            <a:ext cx="3360373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445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_and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163" y="2756925"/>
            <a:ext cx="4608512" cy="326436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1600">
                <a:solidFill>
                  <a:srgbClr val="1C130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103163" y="1988840"/>
            <a:ext cx="4608512" cy="768085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256240" y="2756925"/>
            <a:ext cx="3168352" cy="1728192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rgbClr val="1C1306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960096" y="4005064"/>
            <a:ext cx="2592288" cy="1344149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>
            <a:normAutofit/>
          </a:bodyPr>
          <a:lstStyle>
            <a:lvl1pPr marL="0" indent="0" algn="l">
              <a:buNone/>
              <a:defRPr sz="1600">
                <a:solidFill>
                  <a:srgbClr val="1C1306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11764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2_Colum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103445" y="2564904"/>
            <a:ext cx="4704523" cy="3200400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Quicksand" panose="02070303000000060000" pitchFamily="18" charset="0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5999989" y="2564904"/>
            <a:ext cx="4704523" cy="3200400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Quicksand" panose="02070303000000060000" pitchFamily="18" charset="0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Quicksand" panose="02070303000000060000" pitchFamily="18" charset="0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445" y="1988840"/>
            <a:ext cx="4704523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5999990" y="1988840"/>
            <a:ext cx="4723031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Quicksand" panose="02070303000000060000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93155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3_Colum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103445" y="2564904"/>
            <a:ext cx="3215680" cy="3264363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+mn-lt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103445" y="1988840"/>
            <a:ext cx="3215680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30651" y="2564904"/>
            <a:ext cx="3215680" cy="3264363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+mn-lt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4530651" y="1988840"/>
            <a:ext cx="3215680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7957856" y="2564904"/>
            <a:ext cx="3215680" cy="3264363"/>
          </a:xfrm>
          <a:prstGeom prst="rect">
            <a:avLst/>
          </a:prstGeom>
          <a:noFill/>
        </p:spPr>
        <p:txBody>
          <a:bodyPr/>
          <a:lstStyle>
            <a:lvl1pPr marL="365751" indent="-304792">
              <a:lnSpc>
                <a:spcPct val="100000"/>
              </a:lnSpc>
              <a:spcBef>
                <a:spcPts val="1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600">
                <a:solidFill>
                  <a:srgbClr val="1C1306"/>
                </a:solidFill>
                <a:latin typeface="+mn-lt"/>
              </a:defRPr>
            </a:lvl1pPr>
            <a:lvl2pPr marL="670543" indent="-243834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67">
                <a:solidFill>
                  <a:srgbClr val="1C1306"/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7957856" y="1988840"/>
            <a:ext cx="3215680" cy="57606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0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1426" y="1141560"/>
            <a:ext cx="9601065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867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1424" y="446408"/>
            <a:ext cx="9601067" cy="778099"/>
          </a:xfrm>
          <a:prstGeom prst="rect">
            <a:avLst/>
          </a:prstGeom>
        </p:spPr>
        <p:txBody>
          <a:bodyPr/>
          <a:lstStyle>
            <a:lvl1pPr algn="l">
              <a:defRPr sz="48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55508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9275"/>
            <a:ext cx="334963" cy="57626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125" y="547688"/>
            <a:ext cx="187325" cy="574675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438" y="547688"/>
            <a:ext cx="187325" cy="574675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pic>
        <p:nvPicPr>
          <p:cNvPr id="1029" name="Picture 17"/>
          <p:cNvPicPr>
            <a:picLocks noChangeAspect="1"/>
          </p:cNvPicPr>
          <p:nvPr/>
        </p:nvPicPr>
        <p:blipFill>
          <a:blip r:embed="rId3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538" y="-1160463"/>
            <a:ext cx="15459076" cy="94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73100" y="1847850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fld id="{46E68524-2B76-4426-93C9-F44648E7A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2616200" y="6472238"/>
            <a:ext cx="3587750" cy="385762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pic>
        <p:nvPicPr>
          <p:cNvPr id="1034" name="Picture 9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472238"/>
            <a:ext cx="42719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272213"/>
            <a:ext cx="54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"/>
          <p:cNvSpPr>
            <a:spLocks noChangeArrowheads="1"/>
          </p:cNvSpPr>
          <p:nvPr/>
        </p:nvSpPr>
        <p:spPr bwMode="auto">
          <a:xfrm>
            <a:off x="679450" y="6467475"/>
            <a:ext cx="334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FFFFF"/>
                </a:solidFill>
              </a:rPr>
              <a:t>Durham County Government</a:t>
            </a:r>
          </a:p>
        </p:txBody>
      </p:sp>
      <p:sp>
        <p:nvSpPr>
          <p:cNvPr id="1037" name="Rectangle 16"/>
          <p:cNvSpPr>
            <a:spLocks noChangeArrowheads="1"/>
          </p:cNvSpPr>
          <p:nvPr/>
        </p:nvSpPr>
        <p:spPr bwMode="auto">
          <a:xfrm>
            <a:off x="4194175" y="6480175"/>
            <a:ext cx="200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LT Std 55 Roman" panose="020B0503020203020204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FFFFF"/>
                </a:solidFill>
              </a:rPr>
              <a:t>www.dconc.gov</a:t>
            </a:r>
          </a:p>
        </p:txBody>
      </p:sp>
    </p:spTree>
    <p:extLst>
      <p:ext uri="{BB962C8B-B14F-4D97-AF65-F5344CB8AC3E}">
        <p14:creationId xmlns:p14="http://schemas.microsoft.com/office/powerpoint/2010/main" val="3213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  <p:sldLayoutId id="2147484043" r:id="rId25"/>
    <p:sldLayoutId id="2147484044" r:id="rId26"/>
    <p:sldLayoutId id="2147484045" r:id="rId27"/>
    <p:sldLayoutId id="2147484046" r:id="rId28"/>
    <p:sldLayoutId id="2147484047" r:id="rId29"/>
    <p:sldLayoutId id="2147484048" r:id="rId30"/>
    <p:sldLayoutId id="2147484049" r:id="rId31"/>
    <p:sldLayoutId id="2147484050" r:id="rId32"/>
    <p:sldLayoutId id="2147484051" r:id="rId33"/>
    <p:sldLayoutId id="2147484052" r:id="rId34"/>
    <p:sldLayoutId id="2147484053" r:id="rId35"/>
    <p:sldLayoutId id="2147484054" r:id="rId36"/>
    <p:sldLayoutId id="2147484055" r:id="rId37"/>
  </p:sldLayoutIdLst>
  <p:transition/>
  <p:txStyles>
    <p:titleStyle>
      <a:lvl1pPr algn="ctr" defTabSz="1217613" rtl="0" eaLnBrk="1" fontAlgn="base" hangingPunct="1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2pPr>
      <a:lvl3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3pPr>
      <a:lvl4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4pPr>
      <a:lvl5pPr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5pPr>
      <a:lvl6pPr marL="4572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6pPr>
      <a:lvl7pPr marL="9144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7pPr>
      <a:lvl8pPr marL="13716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8pPr>
      <a:lvl9pPr marL="1828800" algn="ctr" defTabSz="1217613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venir LT Std 55 Roman" pitchFamily="34" charset="0"/>
        </a:defRPr>
      </a:lvl9pPr>
    </p:titleStyle>
    <p:bodyStyle>
      <a:lvl1pPr marL="455613" indent="-4556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y-are-there-duplicate-files-on-my-computer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36210&amp;picture=old-toll-phone-public-phon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l/landlord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aconsblog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ibework.blogspot.com/2011/11/7-key-dangers-and-protecting-against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f/funding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oftime.com/u-s-orders-eviction-moratorium-for-most-through-years-end-5625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up.org.za/article/covid-19-worlds-unprecedented-experiment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People-Hand-Woman-Health-Achievement-Handshake-315258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works.org/funding-sources-african-entrepreneur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cuments-folder-office-text-file-158461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4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3665" y="1158154"/>
            <a:ext cx="9198528" cy="4043354"/>
          </a:xfrm>
          <a:prstGeom prst="rect">
            <a:avLst/>
          </a:prstGeom>
          <a:solidFill>
            <a:srgbClr val="77AA4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0206" y="776265"/>
            <a:ext cx="10698480" cy="4807132"/>
          </a:xfrm>
          <a:prstGeom prst="rect">
            <a:avLst/>
          </a:prstGeom>
          <a:noFill/>
          <a:ln w="2540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72" y="49723"/>
            <a:ext cx="1835256" cy="205664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10698" y="3223901"/>
            <a:ext cx="5710238" cy="4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455613" indent="-4556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4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0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6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1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4400" dirty="0"/>
          </a:p>
          <a:p>
            <a:pPr>
              <a:buFont typeface="Arial" panose="020B0604020202020204" pitchFamily="34" charset="0"/>
              <a:buNone/>
            </a:pPr>
            <a:r>
              <a:rPr lang="en-US" sz="8000" dirty="0"/>
              <a:t>Presented by: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8000" dirty="0"/>
              <a:t>Janeen S Gordon, Assistant Director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8000" dirty="0"/>
              <a:t>Durham County Social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43665" y="1863412"/>
            <a:ext cx="9465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Durham Emergency Rental Assistance Program (ERAP)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7AC5D-4B0E-4A30-A567-FA5DE6F0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185" y="329184"/>
            <a:ext cx="6800264" cy="1783080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What Sorts of Documents Can Be Used to Apply??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3E652E-65E8-4DC1-878E-2FC0A2EF2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964" r="20536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11">
            <a:extLst>
              <a:ext uri="{FF2B5EF4-FFF2-40B4-BE49-F238E27FC236}">
                <a16:creationId xmlns:a16="http://schemas.microsoft.com/office/drawing/2014/main" id="{F4294702-382A-4C91-9F17-1E730C3F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184" y="2706624"/>
            <a:ext cx="6525688" cy="36879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cs typeface="Calibri" panose="020F0502020204030204" pitchFamily="34" charset="0"/>
              </a:rPr>
              <a:t>Verify Eligible Arears (What’s Due) </a:t>
            </a:r>
            <a:r>
              <a:rPr lang="en-US" sz="19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Notice with total amount owed and/or eviction notice: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Lease signed by applicant and the landlord or sublessor that identifies unit and rent -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OR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Bank statements or check stubs that show pattern of paying rent -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OR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Written &amp; signed attestation by landlord 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Past due energy bill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Energy bills for unit in applicant’s name,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invoices,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other evidence of payment/nonpayment. 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D2C18-EC75-422F-A14D-0F56BEC58CA6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skleo.com/why-are-there-duplicate-files-on-my-compu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372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25A77-DEE6-4B37-BAEC-3E44B3B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“home energy costs” are included for assistance?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FB8E4-53D6-4FE5-A06E-76549D076535}"/>
              </a:ext>
            </a:extLst>
          </p:cNvPr>
          <p:cNvSpPr txBox="1"/>
          <p:nvPr/>
        </p:nvSpPr>
        <p:spPr>
          <a:xfrm>
            <a:off x="804671" y="2421682"/>
            <a:ext cx="5162743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Electricity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Gas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Water/wastewater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Trash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Fuel Oil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Internet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**utilities covered by landlord will be treated as rent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61B0341B-F675-4C0E-A9B5-F935785B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27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1FE4371-8A19-48D2-8BB8-877F9B34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78" b="1177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7" name="Rectangle 4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FB368-1DA3-47A7-B9DB-F6E16A74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Landlord/Tenant Agreement – What to Expect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8AA507-B618-42B5-9178-2EA5BCD4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Charge only reasonable late fees. </a:t>
            </a:r>
          </a:p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Not to evict for nonpayment for 60 days from month paid for in advance, or from date of payment for arears. </a:t>
            </a:r>
          </a:p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Not to increase the rent for the remainder of the lease </a:t>
            </a:r>
          </a:p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To maintain a safe and habitable dwelling for the renter  </a:t>
            </a:r>
          </a:p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Not to impose new service fees, charges, penalties, or legal fees on the tenant for the remainder of the lease. 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grpSp>
        <p:nvGrpSpPr>
          <p:cNvPr id="58" name="Group 4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59" name="Rectangle 4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4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Isosceles Triangle 4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56196-1CAE-482A-9969-DA36134236C3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icpedia.org/chalkboard/l/landlor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336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5D6EC555-2867-498F-A65E-8FAAC41ED51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8" r="2018" b="-2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EFD42-26D0-4A64-A0B7-638F5542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208" y="0"/>
            <a:ext cx="3950031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Durham ERAP Program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954806-264E-4B56-840D-6390C8EAA5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26554" y="1588422"/>
            <a:ext cx="3633747" cy="409101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2400" b="1" dirty="0">
                <a:solidFill>
                  <a:schemeClr val="tx1"/>
                </a:solidFill>
                <a:latin typeface="+mn-lt"/>
              </a:rPr>
              <a:t>Changes between Durham ERAP and other Emergency Assistance Programs: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A non-household resident can apply (landlord or nonprofit  application assistant)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Distinction between “utilities” and “home energy costs”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Less documentation required for a complete application 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The data tool to gather the information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Timetable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96279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C122039-2211-400B-9A50-7E2975D8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82" y="1439170"/>
            <a:ext cx="4480979" cy="42485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Durham ERAP Program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Questions??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414016"/>
            <a:ext cx="232963" cy="1340860"/>
            <a:chOff x="56167" y="2050133"/>
            <a:chExt cx="232963" cy="1340860"/>
          </a:xfrm>
        </p:grpSpPr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Placeholder 22" descr="A hand holding a cell phone&#10;&#10;Description automatically generated">
            <a:extLst>
              <a:ext uri="{FF2B5EF4-FFF2-40B4-BE49-F238E27FC236}">
                <a16:creationId xmlns:a16="http://schemas.microsoft.com/office/drawing/2014/main" id="{8D092EA4-3645-4A37-9037-26412E1D11D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60" r="-1" b="-1"/>
          <a:stretch/>
        </p:blipFill>
        <p:spPr>
          <a:xfrm>
            <a:off x="6064752" y="365760"/>
            <a:ext cx="5310299" cy="5594465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96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CA0C13-E387-493F-B553-297BEC9D1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300" r="9091" b="609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48F48-43A0-4407-9B6B-4D408CDF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80558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Department of Treasury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76C069-6A0A-40F0-B8A2-59E45139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695938"/>
            <a:ext cx="6620505" cy="43922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4000"/>
              </a:lnSpc>
              <a:buNone/>
            </a:pPr>
            <a:r>
              <a:rPr lang="en-US" b="1" dirty="0">
                <a:solidFill>
                  <a:srgbClr val="0070C0"/>
                </a:solidFill>
                <a:cs typeface="Calibri" panose="020F0502020204030204" pitchFamily="34" charset="0"/>
              </a:rPr>
              <a:t>On January 5, 2021, the U.S. Department of the Treasury launched the $25 billion Emergency Rental Assistance Program (ERAP)</a:t>
            </a:r>
          </a:p>
          <a:p>
            <a:pPr>
              <a:lnSpc>
                <a:spcPct val="104000"/>
              </a:lnSpc>
            </a:pPr>
            <a:endParaRPr lang="en-US" sz="1700" dirty="0"/>
          </a:p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ERAP assists households that are unable to pay rent and utilities </a:t>
            </a:r>
            <a:r>
              <a:rPr 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due to the COVID-19 pandemic. </a:t>
            </a:r>
          </a:p>
          <a:p>
            <a:endParaRPr lang="en-US" sz="18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The funds are provided directly to States and local governments with more than 200,000 residents as  “</a:t>
            </a:r>
            <a:r>
              <a:rPr 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eligible grantees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”.  </a:t>
            </a:r>
            <a:r>
              <a:rPr lang="en-US" sz="1800" dirty="0">
                <a:solidFill>
                  <a:srgbClr val="0070C0"/>
                </a:solidFill>
                <a:cs typeface="Calibri" panose="020F0502020204030204" pitchFamily="34" charset="0"/>
              </a:rPr>
              <a:t>Durham ERAP program includes direct allocations to both the City and the County, which have been combined.   </a:t>
            </a:r>
          </a:p>
          <a:p>
            <a:endParaRPr lang="en-US" sz="1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Eligible grantees must use the funds to help eligible households through </a:t>
            </a:r>
            <a:r>
              <a:rPr 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existing or newly created rental assistance programs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. </a:t>
            </a:r>
          </a:p>
          <a:p>
            <a:pPr>
              <a:lnSpc>
                <a:spcPct val="104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522809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72E1F-38A8-461A-A21C-C1015334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6"/>
            <a:ext cx="4840010" cy="1119798"/>
          </a:xfrm>
        </p:spPr>
        <p:txBody>
          <a:bodyPr>
            <a:normAutofit/>
          </a:bodyPr>
          <a:lstStyle/>
          <a:p>
            <a:r>
              <a:rPr lang="en-US" sz="3100" dirty="0"/>
              <a:t>Durham Emergency Rental Assistance Program (ERAP)</a:t>
            </a:r>
          </a:p>
        </p:txBody>
      </p:sp>
      <p:pic>
        <p:nvPicPr>
          <p:cNvPr id="9" name="Picture 8" descr="A picture containing person, building, person, young&#10;&#10;Description automatically generated">
            <a:extLst>
              <a:ext uri="{FF2B5EF4-FFF2-40B4-BE49-F238E27FC236}">
                <a16:creationId xmlns:a16="http://schemas.microsoft.com/office/drawing/2014/main" id="{2EFF1546-0D72-4BE7-A579-D465C264C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86" r="3379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BAC3-32F9-40B4-B3FB-D74A1C6B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594338"/>
            <a:ext cx="4840010" cy="45826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Durham ERAP received over $9M for rental and utility assistance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Eligibility to Apply: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kern="1400" dirty="0">
                <a:solidFill>
                  <a:srgbClr val="00B050"/>
                </a:solidFill>
                <a:latin typeface="Cambria" panose="02040503050406030204" pitchFamily="18" charset="0"/>
              </a:rPr>
              <a:t> COVID related financial hardship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kern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&lt;80% of AMI eligible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kern="1400" dirty="0">
                <a:solidFill>
                  <a:srgbClr val="C00000"/>
                </a:solidFill>
                <a:latin typeface="Cambria" panose="02040503050406030204" pitchFamily="18" charset="0"/>
              </a:rPr>
              <a:t>Priority for those &lt;50% AMI</a:t>
            </a:r>
            <a:endParaRPr lang="en-US" sz="2200" kern="14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200" kern="14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200" kern="14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kern="1400" dirty="0">
                <a:solidFill>
                  <a:srgbClr val="FFC000"/>
                </a:solidFill>
                <a:latin typeface="Cambria" panose="02040503050406030204" pitchFamily="18" charset="0"/>
              </a:rPr>
              <a:t>At risk of homelessness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200" kern="1400" dirty="0">
              <a:solidFill>
                <a:srgbClr val="FFC000"/>
              </a:solidFill>
            </a:endParaRPr>
          </a:p>
          <a:p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85515A-829F-4223-B133-43AB635D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9A5482-C6DA-487B-B2E2-DB4CCAF7F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7797"/>
              </p:ext>
            </p:extLst>
          </p:nvPr>
        </p:nvGraphicFramePr>
        <p:xfrm>
          <a:off x="6513788" y="4713955"/>
          <a:ext cx="49593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27699" imgH="641262" progId="Excel.Sheet.12">
                  <p:embed/>
                </p:oleObj>
              </mc:Choice>
              <mc:Fallback>
                <p:oleObj name="Worksheet" r:id="rId4" imgW="4927699" imgH="641262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49A5482-C6DA-487B-B2E2-DB4CCAF7FD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788" y="4713955"/>
                        <a:ext cx="49593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0512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A06D0D9-7FDA-4D88-BC02-356BE9173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54" r="8456" b="1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16525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6C94F-2EA0-4ABC-9336-F3D7F9D4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078" y="151681"/>
            <a:ext cx="7340048" cy="717860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/>
              <a:t>Durham ERAP Program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EF9769B-EF5B-4DBE-AB78-03F066EFE615}"/>
              </a:ext>
            </a:extLst>
          </p:cNvPr>
          <p:cNvSpPr txBox="1">
            <a:spLocks/>
          </p:cNvSpPr>
          <p:nvPr/>
        </p:nvSpPr>
        <p:spPr>
          <a:xfrm>
            <a:off x="1276931" y="1584607"/>
            <a:ext cx="4608512" cy="3264363"/>
          </a:xfrm>
          <a:prstGeom prst="rect">
            <a:avLst/>
          </a:prstGeom>
        </p:spPr>
        <p:txBody>
          <a:bodyPr/>
          <a:lstStyle>
            <a:lvl1pPr marL="455613" indent="-4556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4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0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6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Verify Income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Verify financial hardship due to COVID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Verify Eligible Costs and Calculation of Benefits (arears, future rents, energy costs)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Establish Landlord Requirements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Avoid Duplication of Benefits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Application priority groups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BDF4A2-8E3E-4443-B6E9-41BDE9856E20}"/>
              </a:ext>
            </a:extLst>
          </p:cNvPr>
          <p:cNvSpPr txBox="1">
            <a:spLocks/>
          </p:cNvSpPr>
          <p:nvPr/>
        </p:nvSpPr>
        <p:spPr>
          <a:xfrm>
            <a:off x="5918548" y="1589815"/>
            <a:ext cx="4880863" cy="4853096"/>
          </a:xfrm>
          <a:prstGeom prst="rect">
            <a:avLst/>
          </a:prstGeom>
        </p:spPr>
        <p:txBody>
          <a:bodyPr/>
          <a:lstStyle>
            <a:lvl1pPr marL="455613" indent="-4556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4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0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6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Income verification – will accept annual and/or monthly documents </a:t>
            </a:r>
            <a:r>
              <a:rPr lang="en-US" sz="19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(those without income are still eligible for assistance)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Verification financial hardship –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self-reported ONLY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ERAP will pay for rent and energy costs for up to 12 months (arears and forward)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Landlord Requirements – review and sign landlord agreement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Tenant attests to requesting ERAP 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period not previously paid for by HOPE/CDBG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Application reviewed in order of identified priority groups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D2217C-0D83-4855-B28A-3046B4CAA5F5}"/>
              </a:ext>
            </a:extLst>
          </p:cNvPr>
          <p:cNvSpPr txBox="1">
            <a:spLocks/>
          </p:cNvSpPr>
          <p:nvPr/>
        </p:nvSpPr>
        <p:spPr>
          <a:xfrm>
            <a:off x="1182431" y="866747"/>
            <a:ext cx="4608512" cy="768085"/>
          </a:xfrm>
          <a:prstGeom prst="rect">
            <a:avLst/>
          </a:prstGeom>
        </p:spPr>
        <p:txBody>
          <a:bodyPr/>
          <a:lstStyle>
            <a:lvl1pPr marL="455613" indent="-4556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4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0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6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Treasury Regulations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593293B-9AB9-4BE9-8D91-91009AA20284}"/>
              </a:ext>
            </a:extLst>
          </p:cNvPr>
          <p:cNvSpPr txBox="1">
            <a:spLocks/>
          </p:cNvSpPr>
          <p:nvPr/>
        </p:nvSpPr>
        <p:spPr>
          <a:xfrm>
            <a:off x="5978287" y="866747"/>
            <a:ext cx="4608512" cy="768085"/>
          </a:xfrm>
          <a:prstGeom prst="rect">
            <a:avLst/>
          </a:prstGeom>
        </p:spPr>
        <p:txBody>
          <a:bodyPr/>
          <a:lstStyle>
            <a:lvl1pPr marL="455613" indent="-4556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4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0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613" indent="-303213" algn="l" defTabSz="1217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Program Guidelines</a:t>
            </a:r>
          </a:p>
        </p:txBody>
      </p:sp>
    </p:spTree>
    <p:extLst>
      <p:ext uri="{BB962C8B-B14F-4D97-AF65-F5344CB8AC3E}">
        <p14:creationId xmlns:p14="http://schemas.microsoft.com/office/powerpoint/2010/main" val="14705149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" name="Rectangle 14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8" name="Rectangle 15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5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5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5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2" name="Rectangle 16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04EC1-A489-457F-9A0A-7509A6C4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Tenant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2A8E9-588E-414D-9F77-03DB7955C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To begin an application, please ensure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/>
              <a:t>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/>
              <a:t>You understand which “priority group” you’re in to apply, based on income (</a:t>
            </a:r>
            <a:r>
              <a:rPr lang="en-US" sz="2000" b="1" dirty="0">
                <a:solidFill>
                  <a:srgbClr val="FFC000"/>
                </a:solidFill>
              </a:rPr>
              <a:t>or no income</a:t>
            </a:r>
            <a:r>
              <a:rPr lang="en-US" sz="2000" dirty="0"/>
              <a:t>)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/>
              <a:t>Documentation you reside in Durham;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cs typeface="Calibri" panose="020F0502020204030204" pitchFamily="34" charset="0"/>
              </a:rPr>
              <a:t>proof of citizenship or legal residency is not required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/>
              <a:t>Verification of financial hardship </a:t>
            </a:r>
            <a:r>
              <a:rPr lang="en-US" sz="2000" i="1" dirty="0"/>
              <a:t>related to COVID - </a:t>
            </a:r>
            <a:r>
              <a:rPr lang="en-US" sz="2000" b="1" dirty="0">
                <a:solidFill>
                  <a:srgbClr val="FF0000"/>
                </a:solidFill>
                <a:cs typeface="Calibri" panose="020F0502020204030204" pitchFamily="34" charset="0"/>
              </a:rPr>
              <a:t>this is  self-reported ONLY</a:t>
            </a:r>
            <a:endParaRPr lang="en-US" sz="2000" i="1" dirty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/>
              <a:t>Documentation of arears for rent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†</a:t>
            </a:r>
            <a:r>
              <a:rPr lang="en-US" sz="2000" dirty="0"/>
              <a:t> and/or energy costs  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†house, apartment, boarding room, hotel room, etc.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/>
              <a:t>Have agreement with landlord on amount of arears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000" dirty="0">
                <a:cs typeface="Calibri" panose="020F0502020204030204" pitchFamily="34" charset="0"/>
              </a:rPr>
              <a:t>Tenant attests to requesting ERAP </a:t>
            </a:r>
            <a:r>
              <a:rPr lang="en-US" sz="2000" b="1" dirty="0">
                <a:solidFill>
                  <a:srgbClr val="FFC000"/>
                </a:solidFill>
                <a:cs typeface="Calibri" panose="020F0502020204030204" pitchFamily="34" charset="0"/>
              </a:rPr>
              <a:t>for a period not previously paid for by HOPE/CDBG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*only one application per household can be submitted</a:t>
            </a:r>
          </a:p>
          <a:p>
            <a:pPr marL="954087" lvl="1" indent="-457200">
              <a:spcAft>
                <a:spcPts val="600"/>
              </a:spcAft>
              <a:buAutoNum type="arabicPeriod" startAt="2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48809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67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6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5C571-018F-4C89-8391-A554695D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Help is available assisting tenants to complete applications</a:t>
            </a:r>
          </a:p>
        </p:txBody>
      </p:sp>
      <p:sp>
        <p:nvSpPr>
          <p:cNvPr id="198" name="Rectangle 17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73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175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781A9-8D6E-4A1D-A421-F3467727D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935" r="18960" b="-1"/>
          <a:stretch/>
        </p:blipFill>
        <p:spPr>
          <a:xfrm>
            <a:off x="7346200" y="202918"/>
            <a:ext cx="3170618" cy="3521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0829D-B21C-4788-AF0F-58244F8C9A40}"/>
              </a:ext>
            </a:extLst>
          </p:cNvPr>
          <p:cNvSpPr txBox="1"/>
          <p:nvPr/>
        </p:nvSpPr>
        <p:spPr>
          <a:xfrm>
            <a:off x="731519" y="3838612"/>
            <a:ext cx="11155681" cy="2654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There are community non-profits and agencies volunteering throughout the City and County to assist tenants in completing an application.  The contracted non-profits to assist underserved populations with applications are:</a:t>
            </a:r>
          </a:p>
          <a:p>
            <a:pPr marL="342900" lvl="0" indent="-342900">
              <a:buAutoNum type="arabicPeriod"/>
            </a:pPr>
            <a:r>
              <a:rPr lang="en-US" dirty="0"/>
              <a:t>Church World Services</a:t>
            </a:r>
          </a:p>
          <a:p>
            <a:pPr marL="342900" lvl="0" indent="-342900">
              <a:buAutoNum type="arabicPeriod"/>
            </a:pPr>
            <a:r>
              <a:rPr lang="en-US" dirty="0"/>
              <a:t>Community Empowerment Fund</a:t>
            </a:r>
          </a:p>
          <a:p>
            <a:pPr marL="342900" lvl="0" indent="-342900">
              <a:buAutoNum type="arabicPeriod"/>
            </a:pPr>
            <a:r>
              <a:rPr lang="en-US" dirty="0"/>
              <a:t>Healing with CAARE, Inc</a:t>
            </a:r>
          </a:p>
          <a:p>
            <a:pPr marL="342900" lvl="0" indent="-342900">
              <a:buAutoNum type="arabicPeriod"/>
            </a:pPr>
            <a:r>
              <a:rPr lang="en-US" dirty="0"/>
              <a:t>Center for Homeownership and Economic Development</a:t>
            </a:r>
          </a:p>
          <a:p>
            <a:pPr marL="342900" lvl="0" indent="-342900">
              <a:buAutoNum type="arabicPeriod"/>
            </a:pPr>
            <a:r>
              <a:rPr lang="en-US" dirty="0"/>
              <a:t>El Centro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48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9D6F2-60FA-4481-8688-D98E9961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9" y="325368"/>
            <a:ext cx="5049521" cy="67484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Non-Tenant Applicants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9263-2A39-4936-B4C8-320630CC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US" sz="1700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7FB6EF45-FBE0-451D-BE25-0B8178B01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01" r="2649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3125E-084F-4F90-BF9E-2B5C6F74FE5B}"/>
              </a:ext>
            </a:extLst>
          </p:cNvPr>
          <p:cNvSpPr txBox="1"/>
          <p:nvPr/>
        </p:nvSpPr>
        <p:spPr>
          <a:xfrm>
            <a:off x="197522" y="1193439"/>
            <a:ext cx="526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applying on someone else’s behalf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please ensure you have, or can get the following: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29E83-9983-4271-BCBA-25466F48B2A0}"/>
              </a:ext>
            </a:extLst>
          </p:cNvPr>
          <p:cNvSpPr txBox="1"/>
          <p:nvPr/>
        </p:nvSpPr>
        <p:spPr>
          <a:xfrm>
            <a:off x="226024" y="2674441"/>
            <a:ext cx="508567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release of information up front from tenant to (a) complete applicant on their behalf and (b) to share rental information. 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 tenant resides in Durham;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of citizenship or legal residency is not required.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 of tenant’s income,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no income</a:t>
            </a:r>
          </a:p>
          <a:p>
            <a:pPr marL="457200" indent="-457200">
              <a:spcAft>
                <a:spcPts val="600"/>
              </a:spcAft>
              <a:buFontTx/>
              <a:buAutoNum type="arabicPeriod" startAt="2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 of tenant’s arears for rent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†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and/or energy costs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†house, apartment, boarding room, hotel room, etc.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applicant is not the landlord, an agreement with landlord on amount of arears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Tenant attests to requesting ERAP </a:t>
            </a: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period not previously paid for by HOPE/CDBG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*only one application per household can be submitted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247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7AC5D-4B0E-4A30-A567-FA5DE6F0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What Documents Could be used to Apply??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11">
            <a:extLst>
              <a:ext uri="{FF2B5EF4-FFF2-40B4-BE49-F238E27FC236}">
                <a16:creationId xmlns:a16="http://schemas.microsoft.com/office/drawing/2014/main" id="{F4294702-382A-4C91-9F17-1E730C3F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23570"/>
            <a:ext cx="4461309" cy="37108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en-US" sz="3400" b="1" dirty="0"/>
              <a:t>Income verification documentation </a:t>
            </a:r>
            <a:r>
              <a:rPr lang="en-US" sz="3400" b="1" i="1" dirty="0"/>
              <a:t>could</a:t>
            </a:r>
            <a:r>
              <a:rPr lang="en-US" sz="3400" b="1" dirty="0"/>
              <a:t> include, but is not limited to: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/>
              <a:t>Pay stubs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/>
              <a:t>Bank Statements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/>
              <a:t>SSI Statements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/>
              <a:t>Unemployment Check stub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/>
              <a:t>Attestation from employer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/>
              <a:t>2020 tax forms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/>
              <a:t>Venmo (etc.) Invoices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B050"/>
                </a:solidFill>
              </a:rPr>
              <a:t>Categorical eligibility used as income verification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123E652E-65E8-4DC1-878E-2FC0A2EF2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9" r="6765" b="2"/>
          <a:stretch/>
        </p:blipFill>
        <p:spPr>
          <a:xfrm>
            <a:off x="5365844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93108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080C672-3CF1-42D6-B140-66705E11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What qualifies for Categorical Eligibility?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CB5F925-A3F2-4244-B769-7463FBA46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/>
            <a:r>
              <a:rPr lang="en-US" sz="2800" b="1" dirty="0">
                <a:solidFill>
                  <a:schemeClr val="tx1"/>
                </a:solidFill>
              </a:rPr>
              <a:t>The following income-verified benefits are automatically considered to be eligible: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Supplemental Nutrition Assistance Program (SNAP),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Medicaid and Children’s Health Insurance Program (CHIP),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Child Care subsidy,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Temporary Assistance for Needy Families (TANF),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Supplemental Security Income (SSI),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Crisis Intervention Program (CIP),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Low Income Energy Assistance Program (LIEAP),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Free school meals,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Recent Legal Services through Legal Aid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Section 8 Housing or Voucher</a:t>
            </a:r>
          </a:p>
        </p:txBody>
      </p:sp>
    </p:spTree>
    <p:extLst>
      <p:ext uri="{BB962C8B-B14F-4D97-AF65-F5344CB8AC3E}">
        <p14:creationId xmlns:p14="http://schemas.microsoft.com/office/powerpoint/2010/main" val="36580283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Durham County Theme1">
      <a:dk1>
        <a:srgbClr val="000000"/>
      </a:dk1>
      <a:lt1>
        <a:sysClr val="window" lastClr="FFFFFF"/>
      </a:lt1>
      <a:dk2>
        <a:srgbClr val="16416F"/>
      </a:dk2>
      <a:lt2>
        <a:srgbClr val="EAE5EB"/>
      </a:lt2>
      <a:accent1>
        <a:srgbClr val="807F83"/>
      </a:accent1>
      <a:accent2>
        <a:srgbClr val="16416F"/>
      </a:accent2>
      <a:accent3>
        <a:srgbClr val="4092C6"/>
      </a:accent3>
      <a:accent4>
        <a:srgbClr val="708C3F"/>
      </a:accent4>
      <a:accent5>
        <a:srgbClr val="A0BD6B"/>
      </a:accent5>
      <a:accent6>
        <a:srgbClr val="BFBFBF"/>
      </a:accent6>
      <a:hlink>
        <a:srgbClr val="4092C6"/>
      </a:hlink>
      <a:folHlink>
        <a:srgbClr val="000000"/>
      </a:folHlink>
    </a:clrScheme>
    <a:fontScheme name="DCo Fonts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-18 Department Presentation Template" id="{7C4D6880-9603-4A8C-A90C-48BB4EB5CECD}" vid="{D3DC4EB6-5FC6-4208-AF56-20CF3C9F47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urham County Theme1">
    <a:dk1>
      <a:srgbClr val="000000"/>
    </a:dk1>
    <a:lt1>
      <a:sysClr val="window" lastClr="FFFFFF"/>
    </a:lt1>
    <a:dk2>
      <a:srgbClr val="16416F"/>
    </a:dk2>
    <a:lt2>
      <a:srgbClr val="EAE5EB"/>
    </a:lt2>
    <a:accent1>
      <a:srgbClr val="807F83"/>
    </a:accent1>
    <a:accent2>
      <a:srgbClr val="16416F"/>
    </a:accent2>
    <a:accent3>
      <a:srgbClr val="4092C6"/>
    </a:accent3>
    <a:accent4>
      <a:srgbClr val="708C3F"/>
    </a:accent4>
    <a:accent5>
      <a:srgbClr val="A0BD6B"/>
    </a:accent5>
    <a:accent6>
      <a:srgbClr val="BFBFBF"/>
    </a:accent6>
    <a:hlink>
      <a:srgbClr val="4092C6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Durham County Theme1">
    <a:dk1>
      <a:srgbClr val="000000"/>
    </a:dk1>
    <a:lt1>
      <a:sysClr val="window" lastClr="FFFFFF"/>
    </a:lt1>
    <a:dk2>
      <a:srgbClr val="16416F"/>
    </a:dk2>
    <a:lt2>
      <a:srgbClr val="EAE5EB"/>
    </a:lt2>
    <a:accent1>
      <a:srgbClr val="807F83"/>
    </a:accent1>
    <a:accent2>
      <a:srgbClr val="16416F"/>
    </a:accent2>
    <a:accent3>
      <a:srgbClr val="4092C6"/>
    </a:accent3>
    <a:accent4>
      <a:srgbClr val="708C3F"/>
    </a:accent4>
    <a:accent5>
      <a:srgbClr val="A0BD6B"/>
    </a:accent5>
    <a:accent6>
      <a:srgbClr val="BFBFBF"/>
    </a:accent6>
    <a:hlink>
      <a:srgbClr val="4092C6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824986730BE489966A488AD67C6FB" ma:contentTypeVersion="12" ma:contentTypeDescription="Create a new document." ma:contentTypeScope="" ma:versionID="f7fc5ef4ff90960fbda928252cd4f621">
  <xsd:schema xmlns:xsd="http://www.w3.org/2001/XMLSchema" xmlns:xs="http://www.w3.org/2001/XMLSchema" xmlns:p="http://schemas.microsoft.com/office/2006/metadata/properties" xmlns:ns3="54c53627-7d8c-4c52-bb36-0ad7bdb8d27f" xmlns:ns4="6408872f-baed-451d-8ef1-4910024d5513" targetNamespace="http://schemas.microsoft.com/office/2006/metadata/properties" ma:root="true" ma:fieldsID="c291e5b710f3377ffae582bf738cef4c" ns3:_="" ns4:_="">
    <xsd:import namespace="54c53627-7d8c-4c52-bb36-0ad7bdb8d27f"/>
    <xsd:import namespace="6408872f-baed-451d-8ef1-4910024d55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53627-7d8c-4c52-bb36-0ad7bdb8d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8872f-baed-451d-8ef1-4910024d5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6E2ABC-7A4F-4254-817C-032A2F4BF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53627-7d8c-4c52-bb36-0ad7bdb8d27f"/>
    <ds:schemaRef ds:uri="6408872f-baed-451d-8ef1-4910024d5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886C4F-3216-49A5-8B72-D46026A6A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F1D66-BE40-4319-8A78-3C2292FC40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1004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Meiryo</vt:lpstr>
      <vt:lpstr>Arial</vt:lpstr>
      <vt:lpstr>Avenir LT Std 55 Roman</vt:lpstr>
      <vt:lpstr>Calibri</vt:lpstr>
      <vt:lpstr>Calibri Light</vt:lpstr>
      <vt:lpstr>Cambria</vt:lpstr>
      <vt:lpstr>Caviar Dreams</vt:lpstr>
      <vt:lpstr>Courier New</vt:lpstr>
      <vt:lpstr>Quicksand</vt:lpstr>
      <vt:lpstr>Wingdings</vt:lpstr>
      <vt:lpstr>1_Office Theme</vt:lpstr>
      <vt:lpstr>Worksheet</vt:lpstr>
      <vt:lpstr>PowerPoint Presentation</vt:lpstr>
      <vt:lpstr>US Department of Treasury</vt:lpstr>
      <vt:lpstr>Durham Emergency Rental Assistance Program (ERAP)</vt:lpstr>
      <vt:lpstr>Durham ERAP Program</vt:lpstr>
      <vt:lpstr>Tenant Applicants</vt:lpstr>
      <vt:lpstr>Help is available assisting tenants to complete applications</vt:lpstr>
      <vt:lpstr>Non-Tenant Applicants</vt:lpstr>
      <vt:lpstr>What Documents Could be used to Apply??</vt:lpstr>
      <vt:lpstr>What qualifies for Categorical Eligibility?</vt:lpstr>
      <vt:lpstr>What Sorts of Documents Can Be Used to Apply??</vt:lpstr>
      <vt:lpstr>What “home energy costs” are included for assistance?</vt:lpstr>
      <vt:lpstr>The Landlord/Tenant Agreement – What to Expect</vt:lpstr>
      <vt:lpstr>Durham ERAP Program</vt:lpstr>
      <vt:lpstr>Durham ERAP Program  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Gordon, Janeen</dc:creator>
  <cp:lastModifiedBy>Dustin Engelken</cp:lastModifiedBy>
  <cp:revision>6</cp:revision>
  <dcterms:created xsi:type="dcterms:W3CDTF">2021-03-11T17:39:15Z</dcterms:created>
  <dcterms:modified xsi:type="dcterms:W3CDTF">2021-05-07T19:48:50Z</dcterms:modified>
</cp:coreProperties>
</file>