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63" r:id="rId2"/>
    <p:sldId id="265" r:id="rId3"/>
    <p:sldId id="257" r:id="rId4"/>
    <p:sldId id="262" r:id="rId5"/>
    <p:sldId id="279" r:id="rId6"/>
    <p:sldId id="271" r:id="rId7"/>
    <p:sldId id="281" r:id="rId8"/>
    <p:sldId id="258" r:id="rId9"/>
    <p:sldId id="270" r:id="rId10"/>
    <p:sldId id="259" r:id="rId11"/>
    <p:sldId id="268" r:id="rId12"/>
    <p:sldId id="269" r:id="rId13"/>
    <p:sldId id="273" r:id="rId14"/>
    <p:sldId id="260" r:id="rId15"/>
    <p:sldId id="274" r:id="rId16"/>
    <p:sldId id="280" r:id="rId17"/>
    <p:sldId id="261" r:id="rId18"/>
    <p:sldId id="272" r:id="rId19"/>
    <p:sldId id="26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9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72"/>
    <p:restoredTop sz="86111"/>
  </p:normalViewPr>
  <p:slideViewPr>
    <p:cSldViewPr snapToGrid="0" snapToObjects="1">
      <p:cViewPr varScale="1">
        <p:scale>
          <a:sx n="95" d="100"/>
          <a:sy n="95" d="100"/>
        </p:scale>
        <p:origin x="175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5" d="100"/>
        <a:sy n="65" d="100"/>
      </p:scale>
      <p:origin x="0" y="0"/>
    </p:cViewPr>
  </p:sorterViewPr>
  <p:notesViewPr>
    <p:cSldViewPr snapToGrid="0"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CAD8E-96DB-4748-B102-FF973FE2A7D3}" type="datetimeFigureOut">
              <a:rPr lang="en-US" smtClean="0"/>
              <a:t>8/29/19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94F0C-2362-F148-9412-9FD258BE4420}" type="slidenum">
              <a:rPr lang="en-US" smtClean="0"/>
              <a:t>‹#›</a:t>
            </a:fld>
            <a:endParaRPr lang="en-US"/>
          </a:p>
        </p:txBody>
      </p:sp>
    </p:spTree>
    <p:extLst>
      <p:ext uri="{BB962C8B-B14F-4D97-AF65-F5344CB8AC3E}">
        <p14:creationId xmlns:p14="http://schemas.microsoft.com/office/powerpoint/2010/main" val="160093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solidFill>
                  <a:srgbClr val="002060"/>
                </a:solidFill>
              </a:rPr>
              <a:t>So let's get into talking HURRICANES!</a:t>
            </a:r>
            <a:endParaRPr lang="en-US" sz="1200" b="0" baseline="0" dirty="0">
              <a:solidFill>
                <a:srgbClr val="002060"/>
              </a:solidFill>
            </a:endParaRPr>
          </a:p>
          <a:p>
            <a:pPr algn="l"/>
            <a:endParaRPr lang="en-US" sz="1200" b="1" dirty="0">
              <a:solidFill>
                <a:srgbClr val="002060"/>
              </a:solidFill>
            </a:endParaRPr>
          </a:p>
          <a:p>
            <a:pPr algn="l"/>
            <a:r>
              <a:rPr lang="en-US" sz="1200" b="1" dirty="0">
                <a:solidFill>
                  <a:srgbClr val="002060"/>
                </a:solidFill>
              </a:rPr>
              <a:t>DISCLAIMER:  </a:t>
            </a:r>
            <a:r>
              <a:rPr lang="en-US" sz="1200" dirty="0">
                <a:solidFill>
                  <a:srgbClr val="002060"/>
                </a:solidFill>
              </a:rPr>
              <a:t>You should always refer to your Company’s policies &amp; procedures guide on disaster prep.</a:t>
            </a:r>
          </a:p>
          <a:p>
            <a:pPr algn="ctr"/>
            <a:endParaRPr lang="en-US" sz="1200"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1</a:t>
            </a:fld>
            <a:endParaRPr lang="en-US"/>
          </a:p>
        </p:txBody>
      </p:sp>
    </p:spTree>
    <p:extLst>
      <p:ext uri="{BB962C8B-B14F-4D97-AF65-F5344CB8AC3E}">
        <p14:creationId xmlns:p14="http://schemas.microsoft.com/office/powerpoint/2010/main" val="41766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According to the Washington Post, about 4 out of 5 homeowners in the area devasted by Hurricane Harvey did not have flood insurance. There is a common misunderstanding about what is covered by renter’s insurance. Help your renters know the difference, so they can make an informed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&lt;HANDOUT CHECKLIST&gt;</a:t>
            </a:r>
            <a:endParaRPr lang="en-US" sz="1200" i="0" dirty="0"/>
          </a:p>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11</a:t>
            </a:fld>
            <a:endParaRPr lang="en-US"/>
          </a:p>
        </p:txBody>
      </p:sp>
    </p:spTree>
    <p:extLst>
      <p:ext uri="{BB962C8B-B14F-4D97-AF65-F5344CB8AC3E}">
        <p14:creationId xmlns:p14="http://schemas.microsoft.com/office/powerpoint/2010/main" val="3794107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With an employee and resident’s plan in place, it’s now time to weather the storm, literally and metaphorically.  A resident’s worry over what could happen is often worse than what actually happens. </a:t>
            </a:r>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14</a:t>
            </a:fld>
            <a:endParaRPr lang="en-US"/>
          </a:p>
        </p:txBody>
      </p:sp>
    </p:spTree>
    <p:extLst>
      <p:ext uri="{BB962C8B-B14F-4D97-AF65-F5344CB8AC3E}">
        <p14:creationId xmlns:p14="http://schemas.microsoft.com/office/powerpoint/2010/main" val="206829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15</a:t>
            </a:fld>
            <a:endParaRPr lang="en-US"/>
          </a:p>
        </p:txBody>
      </p:sp>
    </p:spTree>
    <p:extLst>
      <p:ext uri="{BB962C8B-B14F-4D97-AF65-F5344CB8AC3E}">
        <p14:creationId xmlns:p14="http://schemas.microsoft.com/office/powerpoint/2010/main" val="110406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challenge is that insurers need to make money too—so they may not pay out on a policy because you only have an estimate for damages. The insurer needs to know the </a:t>
            </a:r>
            <a:r>
              <a:rPr lang="en-US" sz="1200" i="1" dirty="0"/>
              <a:t>exact</a:t>
            </a:r>
            <a:r>
              <a:rPr lang="en-US" sz="1200" dirty="0"/>
              <a:t> extent of the damage, see proof that the damage was caused by an event covered under the insurance policy, and that the repairs conducted were necessary for restoring the property to working order.</a:t>
            </a:r>
          </a:p>
        </p:txBody>
      </p:sp>
      <p:sp>
        <p:nvSpPr>
          <p:cNvPr id="4" name="Slide Number Placeholder 3"/>
          <p:cNvSpPr>
            <a:spLocks noGrp="1"/>
          </p:cNvSpPr>
          <p:nvPr>
            <p:ph type="sldNum" sz="quarter" idx="5"/>
          </p:nvPr>
        </p:nvSpPr>
        <p:spPr/>
        <p:txBody>
          <a:bodyPr/>
          <a:lstStyle/>
          <a:p>
            <a:fld id="{B0A94F0C-2362-F148-9412-9FD258BE4420}" type="slidenum">
              <a:rPr lang="en-US" smtClean="0"/>
              <a:t>16</a:t>
            </a:fld>
            <a:endParaRPr lang="en-US"/>
          </a:p>
        </p:txBody>
      </p:sp>
    </p:spTree>
    <p:extLst>
      <p:ext uri="{BB962C8B-B14F-4D97-AF65-F5344CB8AC3E}">
        <p14:creationId xmlns:p14="http://schemas.microsoft.com/office/powerpoint/2010/main" val="40895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Hurricane season can be a stressful time for any property manager, but a little planning can go a long to putting you in control and gaining long-term goodwill from your renters\</a:t>
            </a:r>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17</a:t>
            </a:fld>
            <a:endParaRPr lang="en-US"/>
          </a:p>
        </p:txBody>
      </p:sp>
    </p:spTree>
    <p:extLst>
      <p:ext uri="{BB962C8B-B14F-4D97-AF65-F5344CB8AC3E}">
        <p14:creationId xmlns:p14="http://schemas.microsoft.com/office/powerpoint/2010/main" val="374341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18</a:t>
            </a:fld>
            <a:endParaRPr lang="en-US"/>
          </a:p>
        </p:txBody>
      </p:sp>
    </p:spTree>
    <p:extLst>
      <p:ext uri="{BB962C8B-B14F-4D97-AF65-F5344CB8AC3E}">
        <p14:creationId xmlns:p14="http://schemas.microsoft.com/office/powerpoint/2010/main" val="1538303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VIDEO CHAT WITH KELI LYNCH-WRIGHT.</a:t>
            </a:r>
          </a:p>
          <a:p>
            <a:r>
              <a:rPr lang="en-US" dirty="0"/>
              <a:t>Hatching Hope is an organization that provides disaster relief specifically for multifamily residents.  Often times displaced Residents are placed into a vacant apartment home or even in the clubhouse until a plan is devised for the next steps. Hatching Hope provides air mattresses, comfy bedding, and much needed supplies for that first night or two following a disaster.</a:t>
            </a:r>
          </a:p>
          <a:p>
            <a:endParaRPr lang="en-US" dirty="0"/>
          </a:p>
          <a:p>
            <a:r>
              <a:rPr lang="en-US" dirty="0"/>
              <a:t>They understand that this is very difficult for children as they try to understand disaster &amp; recovery and they provide soft Hatching Hope Teddy Bears for them as well. Each and every dollar donated is used to build awesome care kits for these victims. And you can actually sponsor someone for $30! This will provide a victim with a air mattress, comfy bedding, and much needed toiletries.</a:t>
            </a:r>
          </a:p>
          <a:p>
            <a:endParaRPr lang="en-US" dirty="0"/>
          </a:p>
          <a:p>
            <a:r>
              <a:rPr lang="en-US" dirty="0"/>
              <a:t>Hatching Hope contacted me the morning after Hurricane Irma made landfall here.  They notified me that trucks were on the way!  As an association, SWFAA donates to </a:t>
            </a:r>
            <a:r>
              <a:rPr lang="en-US" dirty="0" err="1"/>
              <a:t>Harching</a:t>
            </a:r>
            <a:r>
              <a:rPr lang="en-US" dirty="0"/>
              <a:t> Hope on a regular basis.  In addition both the Florida &amp; National Apartment Associations have adopted Hatching Hope as their primary beneficiary for disaster relief.</a:t>
            </a:r>
          </a:p>
        </p:txBody>
      </p:sp>
      <p:sp>
        <p:nvSpPr>
          <p:cNvPr id="4" name="Slide Number Placeholder 3"/>
          <p:cNvSpPr>
            <a:spLocks noGrp="1"/>
          </p:cNvSpPr>
          <p:nvPr>
            <p:ph type="sldNum" sz="quarter" idx="5"/>
          </p:nvPr>
        </p:nvSpPr>
        <p:spPr/>
        <p:txBody>
          <a:bodyPr/>
          <a:lstStyle/>
          <a:p>
            <a:fld id="{B0A94F0C-2362-F148-9412-9FD258BE4420}" type="slidenum">
              <a:rPr lang="en-US" smtClean="0"/>
              <a:t>19</a:t>
            </a:fld>
            <a:endParaRPr lang="en-US"/>
          </a:p>
        </p:txBody>
      </p:sp>
    </p:spTree>
    <p:extLst>
      <p:ext uri="{BB962C8B-B14F-4D97-AF65-F5344CB8AC3E}">
        <p14:creationId xmlns:p14="http://schemas.microsoft.com/office/powerpoint/2010/main" val="3534204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Rewind 9 months.</a:t>
            </a:r>
            <a:r>
              <a:rPr lang="en-US" sz="1200" baseline="0" dirty="0"/>
              <a:t>  Hurricane Michael hits the Florida Panhandle as Category 5.</a:t>
            </a:r>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2</a:t>
            </a:fld>
            <a:endParaRPr lang="en-US"/>
          </a:p>
        </p:txBody>
      </p:sp>
    </p:spTree>
    <p:extLst>
      <p:ext uri="{BB962C8B-B14F-4D97-AF65-F5344CB8AC3E}">
        <p14:creationId xmlns:p14="http://schemas.microsoft.com/office/powerpoint/2010/main" val="17338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VIDEO LINK.</a:t>
            </a:r>
          </a:p>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3</a:t>
            </a:fld>
            <a:endParaRPr lang="en-US"/>
          </a:p>
        </p:txBody>
      </p:sp>
    </p:spTree>
    <p:extLst>
      <p:ext uri="{BB962C8B-B14F-4D97-AF65-F5344CB8AC3E}">
        <p14:creationId xmlns:p14="http://schemas.microsoft.com/office/powerpoint/2010/main" val="429168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Hurricane categories are used by the National Hurricane Center to gauge a hurricane's strength and predict potential property damage with each storm. Here's how the NHC defines each hurricane category — and how much damage each strength can cause.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VIDEO LINK.</a:t>
            </a:r>
          </a:p>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4</a:t>
            </a:fld>
            <a:endParaRPr lang="en-US"/>
          </a:p>
        </p:txBody>
      </p:sp>
    </p:spTree>
    <p:extLst>
      <p:ext uri="{BB962C8B-B14F-4D97-AF65-F5344CB8AC3E}">
        <p14:creationId xmlns:p14="http://schemas.microsoft.com/office/powerpoint/2010/main" val="215620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Before the chaos of hurricane season begins, take the time to gather the information you will need in the event of a storm.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a storm, residents will expect that any damage be addressed in a timely matter. Having service providers prioritizing your work will help maintain good will with your renters.  If you don’t currently have a priority clause in your service agreements, think about renegotiating them when they come up for renewal. Today’s sponsors, along with landscapers and pool companies will be in high demand AFTER the storm.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5</a:t>
            </a:fld>
            <a:endParaRPr lang="en-US"/>
          </a:p>
        </p:txBody>
      </p:sp>
    </p:spTree>
    <p:extLst>
      <p:ext uri="{BB962C8B-B14F-4D97-AF65-F5344CB8AC3E}">
        <p14:creationId xmlns:p14="http://schemas.microsoft.com/office/powerpoint/2010/main" val="82858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6</a:t>
            </a:fld>
            <a:endParaRPr lang="en-US"/>
          </a:p>
        </p:txBody>
      </p:sp>
    </p:spTree>
    <p:extLst>
      <p:ext uri="{BB962C8B-B14F-4D97-AF65-F5344CB8AC3E}">
        <p14:creationId xmlns:p14="http://schemas.microsoft.com/office/powerpoint/2010/main" val="2005291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for maintenance teams to take inventory as well.</a:t>
            </a:r>
          </a:p>
        </p:txBody>
      </p:sp>
      <p:sp>
        <p:nvSpPr>
          <p:cNvPr id="4" name="Slide Number Placeholder 3"/>
          <p:cNvSpPr>
            <a:spLocks noGrp="1"/>
          </p:cNvSpPr>
          <p:nvPr>
            <p:ph type="sldNum" sz="quarter" idx="5"/>
          </p:nvPr>
        </p:nvSpPr>
        <p:spPr/>
        <p:txBody>
          <a:bodyPr/>
          <a:lstStyle/>
          <a:p>
            <a:fld id="{B0A94F0C-2362-F148-9412-9FD258BE4420}" type="slidenum">
              <a:rPr lang="en-US" smtClean="0"/>
              <a:t>7</a:t>
            </a:fld>
            <a:endParaRPr lang="en-US"/>
          </a:p>
        </p:txBody>
      </p:sp>
    </p:spTree>
    <p:extLst>
      <p:ext uri="{BB962C8B-B14F-4D97-AF65-F5344CB8AC3E}">
        <p14:creationId xmlns:p14="http://schemas.microsoft.com/office/powerpoint/2010/main" val="120151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Designate a project team to update and communicate your hurricane plan to the rest of the organization. The balance between care for employees and care for renters can be a difficult one. Each employee’s situation is different and can affect their ability to help renters before, during and after a storm. Those employees in high-risk areas will need to take care of their needs first before lending a hand to the collective cause. </a:t>
            </a:r>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8</a:t>
            </a:fld>
            <a:endParaRPr lang="en-US"/>
          </a:p>
        </p:txBody>
      </p:sp>
    </p:spTree>
    <p:extLst>
      <p:ext uri="{BB962C8B-B14F-4D97-AF65-F5344CB8AC3E}">
        <p14:creationId xmlns:p14="http://schemas.microsoft.com/office/powerpoint/2010/main" val="312726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A94F0C-2362-F148-9412-9FD258BE4420}" type="slidenum">
              <a:rPr lang="en-US" smtClean="0"/>
              <a:t>9</a:t>
            </a:fld>
            <a:endParaRPr lang="en-US"/>
          </a:p>
        </p:txBody>
      </p:sp>
    </p:spTree>
    <p:extLst>
      <p:ext uri="{BB962C8B-B14F-4D97-AF65-F5344CB8AC3E}">
        <p14:creationId xmlns:p14="http://schemas.microsoft.com/office/powerpoint/2010/main" val="134431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6CDE32F-DD8E-3143-A210-3A4F769179C5}" type="datetimeFigureOut">
              <a:rPr lang="en-US" smtClean="0"/>
              <a:t>8/29/19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30371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DE32F-DD8E-3143-A210-3A4F769179C5}" type="datetimeFigureOut">
              <a:rPr lang="en-US" smtClean="0"/>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28522317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DE32F-DD8E-3143-A210-3A4F769179C5}" type="datetimeFigureOut">
              <a:rPr lang="en-US" smtClean="0"/>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1502370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CDE32F-DD8E-3143-A210-3A4F769179C5}" type="datetimeFigureOut">
              <a:rPr lang="en-US" smtClean="0"/>
              <a:t>8/29/19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4325759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6CDE32F-DD8E-3143-A210-3A4F769179C5}" type="datetimeFigureOut">
              <a:rPr lang="en-US" smtClean="0"/>
              <a:t>8/29/19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1364915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6CDE32F-DD8E-3143-A210-3A4F769179C5}" type="datetimeFigureOut">
              <a:rPr lang="en-US" smtClean="0"/>
              <a:t>8/29/19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28161038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6CDE32F-DD8E-3143-A210-3A4F769179C5}" type="datetimeFigureOut">
              <a:rPr lang="en-US" smtClean="0"/>
              <a:t>8/29/19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5400C-9854-9740-A071-9E65A5510DF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112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CDE32F-DD8E-3143-A210-3A4F769179C5}" type="datetimeFigureOut">
              <a:rPr lang="en-US" smtClean="0"/>
              <a:t>8/29/19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34325258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DE32F-DD8E-3143-A210-3A4F769179C5}" type="datetimeFigureOut">
              <a:rPr lang="en-US" smtClean="0"/>
              <a:t>8/29/19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35749851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46CDE32F-DD8E-3143-A210-3A4F769179C5}" type="datetimeFigureOut">
              <a:rPr lang="en-US" smtClean="0"/>
              <a:t>8/29/19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26442981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6CDE32F-DD8E-3143-A210-3A4F769179C5}" type="datetimeFigureOut">
              <a:rPr lang="en-US" smtClean="0"/>
              <a:t>8/29/19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675400C-9854-9740-A071-9E65A5510DFC}" type="slidenum">
              <a:rPr lang="en-US" smtClean="0"/>
              <a:t>‹#›</a:t>
            </a:fld>
            <a:endParaRPr lang="en-US"/>
          </a:p>
        </p:txBody>
      </p:sp>
    </p:spTree>
    <p:extLst>
      <p:ext uri="{BB962C8B-B14F-4D97-AF65-F5344CB8AC3E}">
        <p14:creationId xmlns:p14="http://schemas.microsoft.com/office/powerpoint/2010/main" val="29469023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6CDE32F-DD8E-3143-A210-3A4F769179C5}" type="datetimeFigureOut">
              <a:rPr lang="en-US" smtClean="0"/>
              <a:t>8/29/19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675400C-9854-9740-A071-9E65A5510DFC}" type="slidenum">
              <a:rPr lang="en-US" smtClean="0"/>
              <a:t>‹#›</a:t>
            </a:fld>
            <a:endParaRPr lang="en-US"/>
          </a:p>
        </p:txBody>
      </p:sp>
    </p:spTree>
    <p:extLst>
      <p:ext uri="{BB962C8B-B14F-4D97-AF65-F5344CB8AC3E}">
        <p14:creationId xmlns:p14="http://schemas.microsoft.com/office/powerpoint/2010/main" val="1099576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Spebt3aHjAhUEr1kKHS1DDgEQjRx6BAgBEAU&amp;url=https%3A%2F%2Fwww.cnn.com%2F2018%2F10%2F09%2Fweather%2Fhurricane-michael-stats-superlatives-wxc-trnd%2Findex.html&amp;psig=AOvVaw1LAECDwizBul3LyFCVTRdd&amp;ust=1562551965769243"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www.google.com/url?sa=i&amp;rct=j&amp;q=&amp;esrc=s&amp;source=images&amp;cd=&amp;ved=2ahUKEwibqOSn0aPjAhWt1lkKHfwxBnYQjRx6BAgBEAU&amp;url=https%3A%2F%2Fen.wikipedia.org%2Fwiki%2FNational_Oceanic_and_Atmospheric_Administration&amp;psig=AOvVaw2fvjPFhVz5nqsYiJz6j_bc&amp;ust=1562617229739463"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swfaa.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jpeg"/><Relationship Id="rId3" Type="http://schemas.openxmlformats.org/officeDocument/2006/relationships/hyperlink" Target="https://www.google.com/url?sa=i&amp;rct=j&amp;q=&amp;esrc=s&amp;source=images&amp;cd=&amp;ved=2ahUKEwi0lKHDzaPjAhXxwVkKHRVzDSMQjRx6BAgBEAU&amp;url=https%3A%2F%2Fen.wikipedia.org%2Fwiki%2FFile%3AFEMA_logo.svg&amp;psig=AOvVaw0eWq4qCn3Ne6kLjnghmdNJ&amp;ust=1562616307882233" TargetMode="External"/><Relationship Id="rId7" Type="http://schemas.openxmlformats.org/officeDocument/2006/relationships/hyperlink" Target="https://www.google.com/url?sa=i&amp;rct=j&amp;q=&amp;esrc=s&amp;source=images&amp;cd=&amp;ved=2ahUKEwi3harTzqPjAhUNtlkKHTajA-oQjRx6BAgBEAU&amp;url=https%3A%2F%2Ffreebiesupply.com%2Flogos%2Famerican-red-cross-logo%2F&amp;psig=AOvVaw2CE000jHqWqn8mxgdnimnH&amp;ust=1562616565984150" TargetMode="External"/><Relationship Id="rId12" Type="http://schemas.openxmlformats.org/officeDocument/2006/relationships/hyperlink" Target="https://www.google.com/url?sa=i&amp;rct=j&amp;q=&amp;esrc=s&amp;source=images&amp;cd=&amp;ved=2ahUKEwi7h5Guz6PjAhUyvlkKHSylCLsQjRx6BAgBEAQ&amp;url=http%3A%2F%2Ftoolbox.naccho.org%2Fapi%2FToolBlob%3FblobKey%3D32a0bb99-b5e2-4121-a11e-4c43d3a1bc5d%26fileName%3DCollier%2520SOG%252039%2520Shelter%2520Ops%2520J4.pdf&amp;psig=AOvVaw3bsbGu3siBiT9taBZCAbi1&amp;ust=1562616800868852"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hyperlink" Target="https://www.google.com/url?sa=i&amp;rct=j&amp;q=&amp;esrc=s&amp;source=images&amp;cd=&amp;ved=2ahUKEwj384vlzaPjAhXDqFkKHXoXBxoQjRx6BAgBEAU&amp;url=https%3A%2F%2Ftwitter.com%2Flcemfl&amp;psig=AOvVaw0_reJ4dw8PU2XOsWAGxFVa&amp;ust=1562616345276917" TargetMode="External"/><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hyperlink" Target="https://www.google.com/url?sa=i&amp;rct=j&amp;q=&amp;esrc=s&amp;source=images&amp;cd=&amp;ved=2ahUKEwi20djD0qPjAhXLq1kKHRBUBvcQjRx6BAgBEAU&amp;url=https%3A%2F%2Fwww.naahq.org%2Fcampusconnex%2Fexperience&amp;psig=AOvVaw0v3H1sJRZWEC4CJOwjZUz-&amp;ust=156261762501917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hatchinghopecares.org/gallery/"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www.google.com/url?sa=i&amp;rct=j&amp;q=&amp;esrc=s&amp;source=images&amp;cd=&amp;ved=2ahUKEwix65C876HjAhVSs1kKHcshDy4QjRx6BAgBEAU&amp;url=%2Furl%3Fsa%3Di%26rct%3Dj%26q%3D%26esrc%3Ds%26source%3Dimages%26cd%3D%26ved%3D%26url%3Dhttps%253A%252F%252Fnews.gt%252F11-10-2018-after-pummeling-florida-and-georgia-deadly-michael-heads-to-the-carolinas%252F%26psig%3DAOvVaw03Uf9RV_l7kKf0D5L8pPuU%26ust%3D1562556666837568&amp;psig=AOvVaw03Uf9RV_l7kKf0D5L8pPuU&amp;ust=1562556666837568" TargetMode="External"/><Relationship Id="rId7" Type="http://schemas.openxmlformats.org/officeDocument/2006/relationships/hyperlink" Target="https://www.google.com/url?sa=i&amp;rct=j&amp;q=&amp;esrc=s&amp;source=images&amp;cd=&amp;ved=2ahUKEwiEgI7f76HjAhXMqFkKHR9ABeIQjRx6BAgBEAU&amp;url=https%3A%2F%2Fwww.cbsnews.com%2Fpictures%2Fhurricane-michael-hits-florida-2018%2F&amp;psig=AOvVaw03Uf9RV_l7kKf0D5L8pPuU&amp;ust=156255666683756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s://www.google.com/url?sa=i&amp;rct=j&amp;q=&amp;esrc=s&amp;source=images&amp;cd=&amp;ved=2ahUKEwihv4bI76HjAhVOj1kKHQqiBoQQjRx6BAgBEAU&amp;url=https%3A%2F%2Fmutualaiddisasterrelief.org%2Fpanama-city-landlords-are-finishing-what-hurricane-michael-started%2F&amp;psig=AOvVaw03Uf9RV_l7kKf0D5L8pPuU&amp;ust=1562556666837568" TargetMode="External"/><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54bjMtKPjAhXPx1kKHRUxA5EQjRx6BAgBEAU&amp;url=https%3A%2F%2Fme.me%2Fi%2Fhurricane-wind-scale-look-bermuda-cat-1-74-95-mph-cat-2711210&amp;psig=AOvVaw2b90nsrOGxGtwY4U4qeUMx&amp;ust=1562609506795560"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miamiherald.com/news/weather/article215170010.html"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oogle.com/url?sa=i&amp;rct=j&amp;q=&amp;esrc=s&amp;source=images&amp;cd=&amp;ved=2ahUKEwjTuInH4aHjAhXut1kKHUAPAKYQjRx6BAgBEAU&amp;url=https%3A%2F%2Fspectrumcleanco.com%2F&amp;psig=AOvVaw1KVXRt__vQvN46bzV7-Lmp&amp;ust=1562552967432856" TargetMode="Externa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s://www.google.com/url?sa=i&amp;rct=j&amp;q=&amp;esrc=s&amp;source=images&amp;cd=&amp;ved=2ahUKEwjNyd-dwKPjAhVvrlkKHbupBSYQjRx6BAgBEAU&amp;url=%2Furl%3Fsa%3Di%26rct%3Dj%26q%3D%26esrc%3Ds%26source%3Dimages%26cd%3D%26ved%3D%26url%3Dhttps%253A%252F%252Fwww.projecttimes.com%252Flisa-anderson%252Fbest-practices-in-project-teamwork.html%26psig%3DAOvVaw213irwx4iP8gqxyK9Gnayk%26ust%3D1562612700291377&amp;psig=AOvVaw213irwx4iP8gqxyK9Gnayk&amp;ust=156261270029137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pic>
        <p:nvPicPr>
          <p:cNvPr id="1026" name="Picture 2" descr="Image result for florida hurricane">
            <a:hlinkClick r:id="rId3"/>
            <a:extLst>
              <a:ext uri="{FF2B5EF4-FFF2-40B4-BE49-F238E27FC236}">
                <a16:creationId xmlns:a16="http://schemas.microsoft.com/office/drawing/2014/main" id="{8C551F60-6E1F-A34A-857B-A50619D12EFD}"/>
              </a:ext>
            </a:extLst>
          </p:cNvPr>
          <p:cNvPicPr>
            <a:picLocks noChangeAspect="1" noChangeArrowheads="1"/>
          </p:cNvPicPr>
          <p:nvPr/>
        </p:nvPicPr>
        <p:blipFill>
          <a:blip r:embed="rId4">
            <a:alphaModFix amt="58000"/>
            <a:extLst>
              <a:ext uri="{28A0092B-C50C-407E-A947-70E740481C1C}">
                <a14:useLocalDpi xmlns:a14="http://schemas.microsoft.com/office/drawing/2010/main" val="0"/>
              </a:ext>
            </a:extLst>
          </a:blip>
          <a:srcRect/>
          <a:stretch>
            <a:fillRect/>
          </a:stretch>
        </p:blipFill>
        <p:spPr bwMode="auto">
          <a:xfrm>
            <a:off x="0" y="0"/>
            <a:ext cx="12212876" cy="6858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FA60C4-0179-8A48-A141-F40C67C5DB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 contrast="1000"/>
                    </a14:imgEffect>
                  </a14:imgLayer>
                </a14:imgProps>
              </a:ext>
            </a:extLst>
          </a:blip>
          <a:stretch>
            <a:fillRect/>
          </a:stretch>
        </p:blipFill>
        <p:spPr>
          <a:xfrm>
            <a:off x="2431265" y="254224"/>
            <a:ext cx="7329469" cy="3863186"/>
          </a:xfrm>
          <a:prstGeom prst="rect">
            <a:avLst/>
          </a:prstGeom>
          <a:effectLst>
            <a:glow rad="88900">
              <a:schemeClr val="bg1"/>
            </a:glow>
          </a:effectLst>
        </p:spPr>
      </p:pic>
      <p:sp>
        <p:nvSpPr>
          <p:cNvPr id="4" name="TextBox 3">
            <a:extLst>
              <a:ext uri="{FF2B5EF4-FFF2-40B4-BE49-F238E27FC236}">
                <a16:creationId xmlns:a16="http://schemas.microsoft.com/office/drawing/2014/main" id="{CE364E7F-E43A-084D-ABAA-05DFDE77DC02}"/>
              </a:ext>
            </a:extLst>
          </p:cNvPr>
          <p:cNvSpPr txBox="1"/>
          <p:nvPr/>
        </p:nvSpPr>
        <p:spPr>
          <a:xfrm>
            <a:off x="0" y="4702875"/>
            <a:ext cx="12192000" cy="1569660"/>
          </a:xfrm>
          <a:prstGeom prst="rect">
            <a:avLst/>
          </a:prstGeom>
          <a:noFill/>
        </p:spPr>
        <p:txBody>
          <a:bodyPr wrap="square" rtlCol="0">
            <a:spAutoFit/>
          </a:bodyPr>
          <a:lstStyle/>
          <a:p>
            <a:pPr algn="ctr"/>
            <a:r>
              <a:rPr lang="en-US" sz="9600" b="1" i="1" dirty="0">
                <a:ln w="47625">
                  <a:solidFill>
                    <a:srgbClr val="002060"/>
                  </a:solidFill>
                  <a:prstDash val="solid"/>
                </a:ln>
                <a:solidFill>
                  <a:schemeClr val="bg1"/>
                </a:solidFill>
                <a:latin typeface="HeadLineA" pitchFamily="2" charset="-127"/>
                <a:ea typeface="HeadLineA" pitchFamily="2" charset="-127"/>
              </a:rPr>
              <a:t>HURRICANE PREP 2019</a:t>
            </a:r>
          </a:p>
        </p:txBody>
      </p:sp>
    </p:spTree>
    <p:extLst>
      <p:ext uri="{BB962C8B-B14F-4D97-AF65-F5344CB8AC3E}">
        <p14:creationId xmlns:p14="http://schemas.microsoft.com/office/powerpoint/2010/main" val="3659947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5B199-EFB9-DC43-89F7-B3BC6D3F5AE1}"/>
              </a:ext>
            </a:extLst>
          </p:cNvPr>
          <p:cNvSpPr txBox="1"/>
          <p:nvPr/>
        </p:nvSpPr>
        <p:spPr>
          <a:xfrm>
            <a:off x="437047" y="111568"/>
            <a:ext cx="11388437" cy="4539704"/>
          </a:xfrm>
          <a:prstGeom prst="rect">
            <a:avLst/>
          </a:prstGeom>
          <a:noFill/>
        </p:spPr>
        <p:txBody>
          <a:bodyPr wrap="square" rtlCol="0">
            <a:spAutoFit/>
          </a:bodyPr>
          <a:lstStyle/>
          <a:p>
            <a:r>
              <a:rPr lang="en-US" sz="3600" b="1" dirty="0">
                <a:solidFill>
                  <a:schemeClr val="bg1"/>
                </a:solidFill>
              </a:rPr>
              <a:t>Prepare Residents</a:t>
            </a:r>
          </a:p>
          <a:p>
            <a:endParaRPr lang="en-US" b="1" dirty="0"/>
          </a:p>
          <a:p>
            <a:pPr marL="457200" indent="-457200">
              <a:buSzPct val="150000"/>
              <a:buBlip>
                <a:blip r:embed="rId2"/>
              </a:buBlip>
            </a:pPr>
            <a:r>
              <a:rPr lang="en-US" sz="2800" dirty="0"/>
              <a:t>Even hurricane veterans can begin to panic before an imminent storm. Imagine the stress your residents will feel before their first hurricane. Giving your renters a sense of stability through adequate preparation &amp; strong guidance will go a long way to ensuring their safety and their confidence in you as their property manager.</a:t>
            </a:r>
          </a:p>
          <a:p>
            <a:endParaRPr lang="en-US" sz="1100" dirty="0"/>
          </a:p>
          <a:p>
            <a:r>
              <a:rPr lang="en-US" sz="2800" b="1" dirty="0"/>
              <a:t>Important:</a:t>
            </a:r>
            <a:r>
              <a:rPr lang="en-US" sz="2800" dirty="0"/>
              <a:t> direct communication to your renters about hurricane preparedness should be seen as concern for their safety </a:t>
            </a:r>
            <a:r>
              <a:rPr lang="en-US" sz="2800" b="1" dirty="0"/>
              <a:t>NOT</a:t>
            </a:r>
            <a:r>
              <a:rPr lang="en-US" sz="2800" dirty="0"/>
              <a:t> a review of your organization’s policies.</a:t>
            </a:r>
          </a:p>
        </p:txBody>
      </p:sp>
    </p:spTree>
    <p:extLst>
      <p:ext uri="{BB962C8B-B14F-4D97-AF65-F5344CB8AC3E}">
        <p14:creationId xmlns:p14="http://schemas.microsoft.com/office/powerpoint/2010/main" val="1570326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B7C6E-6EA2-364D-9003-0BA3C95EABBC}"/>
              </a:ext>
            </a:extLst>
          </p:cNvPr>
          <p:cNvSpPr txBox="1"/>
          <p:nvPr/>
        </p:nvSpPr>
        <p:spPr>
          <a:xfrm>
            <a:off x="447368" y="320935"/>
            <a:ext cx="11297263" cy="6232475"/>
          </a:xfrm>
          <a:prstGeom prst="rect">
            <a:avLst/>
          </a:prstGeom>
          <a:noFill/>
        </p:spPr>
        <p:txBody>
          <a:bodyPr wrap="square" rtlCol="0">
            <a:spAutoFit/>
          </a:bodyPr>
          <a:lstStyle/>
          <a:p>
            <a:r>
              <a:rPr lang="en-US" sz="3600" b="1" dirty="0">
                <a:solidFill>
                  <a:schemeClr val="bg1"/>
                </a:solidFill>
              </a:rPr>
              <a:t>Prepare Residents</a:t>
            </a:r>
          </a:p>
          <a:p>
            <a:pPr marL="342900" indent="-342900">
              <a:buFont typeface="Wingdings" pitchFamily="2" charset="2"/>
              <a:buChar char="Ø"/>
            </a:pPr>
            <a:endParaRPr lang="en-US" sz="1100" dirty="0"/>
          </a:p>
          <a:p>
            <a:pPr marL="457200" indent="-457200">
              <a:buSzPct val="150000"/>
              <a:buBlip>
                <a:blip r:embed="rId3"/>
              </a:buBlip>
            </a:pPr>
            <a:r>
              <a:rPr lang="en-US" sz="2800" dirty="0"/>
              <a:t>Help residents identify if they are in a flood zone and what their local county’s evacuation plan is.</a:t>
            </a:r>
          </a:p>
          <a:p>
            <a:pPr marL="342900" indent="-342900">
              <a:buSzPct val="150000"/>
              <a:buBlip>
                <a:blip r:embed="rId3"/>
              </a:buBlip>
            </a:pPr>
            <a:endParaRPr lang="en-US" sz="1100" dirty="0"/>
          </a:p>
          <a:p>
            <a:pPr marL="457200" indent="-457200">
              <a:buSzPct val="150000"/>
              <a:buBlip>
                <a:blip r:embed="rId3"/>
              </a:buBlip>
            </a:pPr>
            <a:r>
              <a:rPr lang="en-US" sz="2800" dirty="0"/>
              <a:t>Encourage them to make a plan &amp; know their options. </a:t>
            </a:r>
          </a:p>
          <a:p>
            <a:pPr marL="342900" indent="-342900">
              <a:buSzPct val="150000"/>
              <a:buBlip>
                <a:blip r:embed="rId3"/>
              </a:buBlip>
            </a:pPr>
            <a:endParaRPr lang="en-US" sz="1100" dirty="0"/>
          </a:p>
          <a:p>
            <a:pPr marL="457200" indent="-457200">
              <a:buSzPct val="150000"/>
              <a:buBlip>
                <a:blip r:embed="rId3"/>
              </a:buBlip>
            </a:pPr>
            <a:r>
              <a:rPr lang="en-US" sz="2800" dirty="0"/>
              <a:t>Most clubhouses are not designated storm shelters, so remind them if appropriate.</a:t>
            </a:r>
          </a:p>
          <a:p>
            <a:pPr marL="342900" indent="-342900">
              <a:buSzPct val="150000"/>
              <a:buBlip>
                <a:blip r:embed="rId3"/>
              </a:buBlip>
            </a:pPr>
            <a:endParaRPr lang="en-US" sz="1100" dirty="0"/>
          </a:p>
          <a:p>
            <a:pPr marL="457200" indent="-457200">
              <a:buSzPct val="150000"/>
              <a:buBlip>
                <a:blip r:embed="rId3"/>
              </a:buBlip>
            </a:pPr>
            <a:r>
              <a:rPr lang="en-US" sz="2800" dirty="0"/>
              <a:t>Now would be a good time for residents to revisit their renter’s insurance policy.**</a:t>
            </a:r>
          </a:p>
          <a:p>
            <a:pPr marL="342900" indent="-342900">
              <a:buSzPct val="150000"/>
              <a:buBlip>
                <a:blip r:embed="rId3"/>
              </a:buBlip>
            </a:pPr>
            <a:endParaRPr lang="en-US" sz="1100" dirty="0"/>
          </a:p>
          <a:p>
            <a:pPr marL="457200" indent="-457200">
              <a:buSzPct val="150000"/>
              <a:buBlip>
                <a:blip r:embed="rId3"/>
              </a:buBlip>
            </a:pPr>
            <a:r>
              <a:rPr lang="en-US" sz="2800" dirty="0"/>
              <a:t>Make resources available to residents to prepare themselves. </a:t>
            </a:r>
          </a:p>
          <a:p>
            <a:pPr marL="914400" lvl="1" indent="-457200">
              <a:buFont typeface="Arial" panose="020B0604020202020204" pitchFamily="34" charset="0"/>
              <a:buChar char="•"/>
            </a:pPr>
            <a:r>
              <a:rPr lang="en-US" sz="2800" dirty="0"/>
              <a:t>Hurricane Checklist - hand out</a:t>
            </a:r>
          </a:p>
          <a:p>
            <a:pPr marL="914400" lvl="1" indent="-457200">
              <a:buFont typeface="Arial" panose="020B0604020202020204" pitchFamily="34" charset="0"/>
              <a:buChar char="•"/>
            </a:pPr>
            <a:r>
              <a:rPr lang="en-US" sz="2800" dirty="0"/>
              <a:t>Evacuation Routes</a:t>
            </a:r>
          </a:p>
          <a:p>
            <a:pPr marL="914400" lvl="1" indent="-457200">
              <a:buFont typeface="Arial" panose="020B0604020202020204" pitchFamily="34" charset="0"/>
              <a:buChar char="•"/>
            </a:pPr>
            <a:r>
              <a:rPr lang="en-US" sz="2800" dirty="0"/>
              <a:t>Download NOAA App</a:t>
            </a:r>
          </a:p>
        </p:txBody>
      </p:sp>
      <p:pic>
        <p:nvPicPr>
          <p:cNvPr id="11266" name="Picture 2" descr="Image result for noaa">
            <a:hlinkClick r:id="rId4"/>
            <a:extLst>
              <a:ext uri="{FF2B5EF4-FFF2-40B4-BE49-F238E27FC236}">
                <a16:creationId xmlns:a16="http://schemas.microsoft.com/office/drawing/2014/main" id="{EB055758-AE83-BD45-98B8-80066E280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5710" y="4439653"/>
            <a:ext cx="2303889" cy="230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1298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anim calcmode="lin" valueType="num">
                                      <p:cBhvr additive="base">
                                        <p:cTn id="3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 calcmode="lin" valueType="num">
                                      <p:cBhvr additive="base">
                                        <p:cTn id="3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43C8F7-81D0-BD43-8FAD-A3ECFCD7C804}"/>
              </a:ext>
            </a:extLst>
          </p:cNvPr>
          <p:cNvSpPr txBox="1"/>
          <p:nvPr/>
        </p:nvSpPr>
        <p:spPr>
          <a:xfrm>
            <a:off x="366516" y="197602"/>
            <a:ext cx="11400502" cy="5093702"/>
          </a:xfrm>
          <a:prstGeom prst="rect">
            <a:avLst/>
          </a:prstGeom>
          <a:noFill/>
        </p:spPr>
        <p:txBody>
          <a:bodyPr wrap="square" rtlCol="0">
            <a:spAutoFit/>
          </a:bodyPr>
          <a:lstStyle/>
          <a:p>
            <a:r>
              <a:rPr lang="en-US" sz="3600" b="1" dirty="0">
                <a:solidFill>
                  <a:schemeClr val="bg1"/>
                </a:solidFill>
              </a:rPr>
              <a:t>Prepare Residents</a:t>
            </a:r>
          </a:p>
          <a:p>
            <a:pPr marL="171450" indent="-171450">
              <a:buSzPct val="150000"/>
              <a:buBlip>
                <a:blip r:embed="rId2"/>
              </a:buBlip>
            </a:pPr>
            <a:endParaRPr lang="en-US" sz="1100" dirty="0"/>
          </a:p>
          <a:p>
            <a:pPr marL="457200" indent="-457200">
              <a:buSzPct val="150000"/>
              <a:buBlip>
                <a:blip r:embed="rId2"/>
              </a:buBlip>
            </a:pPr>
            <a:r>
              <a:rPr lang="en-US" sz="2800" dirty="0"/>
              <a:t>Highly stress the importance of following local emergency alerts including mandatory evacuations, curfews &amp; location of local shelters.</a:t>
            </a:r>
          </a:p>
          <a:p>
            <a:pPr marL="457200" indent="-457200">
              <a:buSzPct val="150000"/>
              <a:buBlip>
                <a:blip r:embed="rId2"/>
              </a:buBlip>
            </a:pPr>
            <a:endParaRPr lang="en-US" sz="1100" dirty="0"/>
          </a:p>
          <a:p>
            <a:pPr marL="457200" indent="-457200">
              <a:buSzPct val="150000"/>
              <a:buBlip>
                <a:blip r:embed="rId2"/>
              </a:buBlip>
            </a:pPr>
            <a:r>
              <a:rPr lang="en-US" sz="2800" dirty="0"/>
              <a:t>Communicate your organization’s policies on storm-related maintenance and repair. </a:t>
            </a:r>
          </a:p>
          <a:p>
            <a:pPr marL="457200" indent="-457200">
              <a:buSzPct val="150000"/>
              <a:buBlip>
                <a:blip r:embed="rId2"/>
              </a:buBlip>
            </a:pPr>
            <a:endParaRPr lang="en-US" sz="1100" dirty="0"/>
          </a:p>
          <a:p>
            <a:pPr marL="457200" indent="-457200">
              <a:buSzPct val="150000"/>
              <a:buBlip>
                <a:blip r:embed="rId2"/>
              </a:buBlip>
            </a:pPr>
            <a:r>
              <a:rPr lang="en-US" sz="2800" dirty="0"/>
              <a:t>Many residents will want to take precautions out of general goodwill that will technically be considered damage to the property. </a:t>
            </a:r>
          </a:p>
          <a:p>
            <a:pPr marL="457200" indent="-457200">
              <a:buSzPct val="150000"/>
              <a:buBlip>
                <a:blip r:embed="rId2"/>
              </a:buBlip>
            </a:pPr>
            <a:endParaRPr lang="en-US" sz="1100" dirty="0"/>
          </a:p>
          <a:p>
            <a:pPr marL="457200" indent="-457200">
              <a:buSzPct val="150000"/>
              <a:buBlip>
                <a:blip r:embed="rId2"/>
              </a:buBlip>
            </a:pPr>
            <a:r>
              <a:rPr lang="en-US" sz="2800" dirty="0"/>
              <a:t>Let residents know if actions like drilling holes in the exterior to hang plywood or hanging storm shutters is against your policies. </a:t>
            </a:r>
          </a:p>
          <a:p>
            <a:endParaRPr lang="en-US" sz="1100" dirty="0"/>
          </a:p>
        </p:txBody>
      </p:sp>
    </p:spTree>
    <p:extLst>
      <p:ext uri="{BB962C8B-B14F-4D97-AF65-F5344CB8AC3E}">
        <p14:creationId xmlns:p14="http://schemas.microsoft.com/office/powerpoint/2010/main" val="16628323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43C8F7-81D0-BD43-8FAD-A3ECFCD7C804}"/>
              </a:ext>
            </a:extLst>
          </p:cNvPr>
          <p:cNvSpPr txBox="1"/>
          <p:nvPr/>
        </p:nvSpPr>
        <p:spPr>
          <a:xfrm>
            <a:off x="395749" y="495418"/>
            <a:ext cx="11400502" cy="3123932"/>
          </a:xfrm>
          <a:prstGeom prst="rect">
            <a:avLst/>
          </a:prstGeom>
          <a:noFill/>
        </p:spPr>
        <p:txBody>
          <a:bodyPr wrap="square" rtlCol="0">
            <a:spAutoFit/>
          </a:bodyPr>
          <a:lstStyle/>
          <a:p>
            <a:r>
              <a:rPr lang="en-US" sz="3600" b="1" dirty="0">
                <a:solidFill>
                  <a:schemeClr val="bg1"/>
                </a:solidFill>
              </a:rPr>
              <a:t>Prepare Residents</a:t>
            </a:r>
          </a:p>
          <a:p>
            <a:r>
              <a:rPr lang="en-US" sz="1000" dirty="0"/>
              <a:t>\</a:t>
            </a:r>
            <a:endParaRPr lang="en-US" sz="2800" dirty="0"/>
          </a:p>
          <a:p>
            <a:pPr marL="457200" indent="-457200">
              <a:buSzPct val="150000"/>
              <a:buBlip>
                <a:blip r:embed="rId2"/>
              </a:buBlip>
            </a:pPr>
            <a:r>
              <a:rPr lang="en-US" sz="2800" dirty="0"/>
              <a:t>If there are certain precautions you would like your residents to take, like clearing patios or moving vehicles, let them know. </a:t>
            </a:r>
          </a:p>
          <a:p>
            <a:pPr marL="457200" indent="-457200">
              <a:buSzPct val="150000"/>
              <a:buBlip>
                <a:blip r:embed="rId2"/>
              </a:buBlip>
            </a:pPr>
            <a:endParaRPr lang="en-US" sz="1100" dirty="0"/>
          </a:p>
          <a:p>
            <a:pPr marL="457200" indent="-457200">
              <a:buSzPct val="150000"/>
              <a:buBlip>
                <a:blip r:embed="rId2"/>
              </a:buBlip>
            </a:pPr>
            <a:r>
              <a:rPr lang="en-US" sz="2800" dirty="0"/>
              <a:t>If your organization plans to send a crew to take similar precautions, tell them.  It will give them a greater sense of confidence that you have things in control.</a:t>
            </a:r>
          </a:p>
        </p:txBody>
      </p:sp>
    </p:spTree>
    <p:extLst>
      <p:ext uri="{BB962C8B-B14F-4D97-AF65-F5344CB8AC3E}">
        <p14:creationId xmlns:p14="http://schemas.microsoft.com/office/powerpoint/2010/main" val="34353282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6DB29-ADBF-2240-BAAE-4AC096FCA438}"/>
              </a:ext>
            </a:extLst>
          </p:cNvPr>
          <p:cNvSpPr txBox="1"/>
          <p:nvPr/>
        </p:nvSpPr>
        <p:spPr>
          <a:xfrm>
            <a:off x="455221" y="128575"/>
            <a:ext cx="11281558" cy="4909036"/>
          </a:xfrm>
          <a:prstGeom prst="rect">
            <a:avLst/>
          </a:prstGeom>
          <a:noFill/>
        </p:spPr>
        <p:txBody>
          <a:bodyPr wrap="square" rtlCol="0">
            <a:spAutoFit/>
          </a:bodyPr>
          <a:lstStyle/>
          <a:p>
            <a:r>
              <a:rPr lang="en-US" sz="3600" b="1" dirty="0">
                <a:solidFill>
                  <a:schemeClr val="bg1"/>
                </a:solidFill>
              </a:rPr>
              <a:t>Stay in Control</a:t>
            </a:r>
          </a:p>
          <a:p>
            <a:endParaRPr lang="en-US" sz="900" b="1" dirty="0"/>
          </a:p>
          <a:p>
            <a:pPr marL="457200" indent="-457200">
              <a:buSzPct val="150000"/>
              <a:buBlip>
                <a:blip r:embed="rId3"/>
              </a:buBlip>
            </a:pPr>
            <a:r>
              <a:rPr lang="en-US" sz="2800" dirty="0"/>
              <a:t>It is important to be a source of stability during this time.</a:t>
            </a:r>
          </a:p>
          <a:p>
            <a:pPr marL="342900" indent="-342900">
              <a:buSzPct val="150000"/>
              <a:buBlip>
                <a:blip r:embed="rId3"/>
              </a:buBlip>
            </a:pPr>
            <a:endParaRPr lang="en-US" sz="1100" dirty="0"/>
          </a:p>
          <a:p>
            <a:pPr marL="457200" indent="-457200">
              <a:buSzPct val="150000"/>
              <a:buBlip>
                <a:blip r:embed="rId3"/>
              </a:buBlip>
            </a:pPr>
            <a:r>
              <a:rPr lang="en-US" sz="2800" dirty="0"/>
              <a:t>Maintain contact with your residents during &amp; after the storm to the extent possible.</a:t>
            </a:r>
          </a:p>
          <a:p>
            <a:pPr marL="342900" indent="-342900">
              <a:buSzPct val="150000"/>
              <a:buBlip>
                <a:blip r:embed="rId3"/>
              </a:buBlip>
            </a:pPr>
            <a:endParaRPr lang="en-US" sz="1100" dirty="0"/>
          </a:p>
          <a:p>
            <a:pPr marL="457200" indent="-457200">
              <a:buSzPct val="150000"/>
              <a:buBlip>
                <a:blip r:embed="rId3"/>
              </a:buBlip>
            </a:pPr>
            <a:r>
              <a:rPr lang="en-US" sz="2800" dirty="0"/>
              <a:t>Power &amp; cell outages are likely to occur but keep track as best you can; let genuine concern be your guide. </a:t>
            </a:r>
          </a:p>
          <a:p>
            <a:pPr marL="342900" indent="-342900">
              <a:buSzPct val="150000"/>
              <a:buBlip>
                <a:blip r:embed="rId3"/>
              </a:buBlip>
            </a:pPr>
            <a:endParaRPr lang="en-US" sz="1100" dirty="0"/>
          </a:p>
          <a:p>
            <a:pPr marL="457200" indent="-457200">
              <a:buSzPct val="150000"/>
              <a:buBlip>
                <a:blip r:embed="rId3"/>
              </a:buBlip>
            </a:pPr>
            <a:r>
              <a:rPr lang="en-US" sz="2800" dirty="0"/>
              <a:t>If you currently implement a resident texting service, this is a great time to use it!</a:t>
            </a:r>
          </a:p>
          <a:p>
            <a:pPr marL="342900" indent="-342900">
              <a:buFont typeface="Wingdings" pitchFamily="2" charset="2"/>
              <a:buChar char="Ø"/>
            </a:pPr>
            <a:endParaRPr lang="en-US" sz="2800" dirty="0"/>
          </a:p>
          <a:p>
            <a:endParaRPr lang="en-US" sz="1100" dirty="0"/>
          </a:p>
        </p:txBody>
      </p:sp>
    </p:spTree>
    <p:extLst>
      <p:ext uri="{BB962C8B-B14F-4D97-AF65-F5344CB8AC3E}">
        <p14:creationId xmlns:p14="http://schemas.microsoft.com/office/powerpoint/2010/main" val="1887124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6DB29-ADBF-2240-BAAE-4AC096FCA438}"/>
              </a:ext>
            </a:extLst>
          </p:cNvPr>
          <p:cNvSpPr txBox="1"/>
          <p:nvPr/>
        </p:nvSpPr>
        <p:spPr>
          <a:xfrm>
            <a:off x="455221" y="111568"/>
            <a:ext cx="11281558" cy="6063198"/>
          </a:xfrm>
          <a:prstGeom prst="rect">
            <a:avLst/>
          </a:prstGeom>
          <a:noFill/>
        </p:spPr>
        <p:txBody>
          <a:bodyPr wrap="square" rtlCol="0">
            <a:spAutoFit/>
          </a:bodyPr>
          <a:lstStyle/>
          <a:p>
            <a:r>
              <a:rPr lang="en-US" sz="3600" b="1" dirty="0">
                <a:solidFill>
                  <a:schemeClr val="bg1"/>
                </a:solidFill>
              </a:rPr>
              <a:t>Stay in Control</a:t>
            </a:r>
          </a:p>
          <a:p>
            <a:endParaRPr lang="en-US" sz="1100" dirty="0"/>
          </a:p>
          <a:p>
            <a:pPr marL="457200" indent="-457200">
              <a:buSzPct val="150000"/>
              <a:buBlip>
                <a:blip r:embed="rId3"/>
              </a:buBlip>
            </a:pPr>
            <a:r>
              <a:rPr lang="en-US" sz="2800" dirty="0"/>
              <a:t>If you don’t currently have a resident texting service, reach out to SWFAA members like </a:t>
            </a:r>
            <a:r>
              <a:rPr lang="en-US" sz="2800" dirty="0" err="1"/>
              <a:t>Apartments.com</a:t>
            </a:r>
            <a:r>
              <a:rPr lang="en-US" sz="2800" dirty="0"/>
              <a:t> &amp; </a:t>
            </a:r>
            <a:r>
              <a:rPr lang="en-US" sz="2800" dirty="0" err="1"/>
              <a:t>Rentpath</a:t>
            </a:r>
            <a:r>
              <a:rPr lang="en-US" sz="2800" dirty="0"/>
              <a:t> for solutions.  Yardi, RealPage &amp; other property management systems offer this service as well.</a:t>
            </a:r>
          </a:p>
          <a:p>
            <a:pPr marL="342900" indent="-342900">
              <a:buSzPct val="150000"/>
              <a:buBlip>
                <a:blip r:embed="rId3"/>
              </a:buBlip>
            </a:pPr>
            <a:endParaRPr lang="en-US" sz="1100" dirty="0"/>
          </a:p>
          <a:p>
            <a:pPr marL="457200" indent="-457200">
              <a:buSzPct val="150000"/>
              <a:buBlip>
                <a:blip r:embed="rId3"/>
              </a:buBlip>
            </a:pPr>
            <a:r>
              <a:rPr lang="en-US" sz="2800" dirty="0"/>
              <a:t>After the storm, go through each contact &amp; get an initial read on resident safety &amp; property damage. </a:t>
            </a:r>
          </a:p>
          <a:p>
            <a:pPr>
              <a:buSzPct val="150000"/>
            </a:pPr>
            <a:endParaRPr lang="en-US" sz="1100" dirty="0"/>
          </a:p>
          <a:p>
            <a:pPr marL="457200" indent="-457200">
              <a:buSzPct val="150000"/>
              <a:buBlip>
                <a:blip r:embed="rId3"/>
              </a:buBlip>
            </a:pPr>
            <a:r>
              <a:rPr lang="en-US" sz="2800" dirty="0"/>
              <a:t>Reach out to SWFAA for assistance in finding temporary housing, if needed, for residents.  You can stay tuned to </a:t>
            </a:r>
            <a:r>
              <a:rPr lang="en-US" sz="2800" dirty="0">
                <a:hlinkClick r:id="rId4"/>
              </a:rPr>
              <a:t>www.SWFAA.org</a:t>
            </a:r>
            <a:r>
              <a:rPr lang="en-US" sz="2800" dirty="0"/>
              <a:t> for important disaster announcement before, during &amp; after the storm, as conditions permit.</a:t>
            </a:r>
          </a:p>
          <a:p>
            <a:pPr marL="342900" indent="-342900">
              <a:buSzPct val="150000"/>
              <a:buBlip>
                <a:blip r:embed="rId3"/>
              </a:buBlip>
            </a:pPr>
            <a:endParaRPr lang="en-US" sz="1100" dirty="0"/>
          </a:p>
          <a:p>
            <a:pPr marL="457200" indent="-457200">
              <a:buSzPct val="150000"/>
              <a:buBlip>
                <a:blip r:embed="rId3"/>
              </a:buBlip>
            </a:pPr>
            <a:r>
              <a:rPr lang="en-US" sz="2800" dirty="0"/>
              <a:t>Begin capturing a list of repairs that will need to be claimed &amp; addressed.</a:t>
            </a:r>
          </a:p>
        </p:txBody>
      </p:sp>
    </p:spTree>
    <p:extLst>
      <p:ext uri="{BB962C8B-B14F-4D97-AF65-F5344CB8AC3E}">
        <p14:creationId xmlns:p14="http://schemas.microsoft.com/office/powerpoint/2010/main" val="42352766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C5A41-D45F-3F41-9DBE-688C5D8021D3}"/>
              </a:ext>
            </a:extLst>
          </p:cNvPr>
          <p:cNvSpPr txBox="1"/>
          <p:nvPr/>
        </p:nvSpPr>
        <p:spPr>
          <a:xfrm>
            <a:off x="457066" y="180044"/>
            <a:ext cx="11020300" cy="6001643"/>
          </a:xfrm>
          <a:prstGeom prst="rect">
            <a:avLst/>
          </a:prstGeom>
          <a:noFill/>
        </p:spPr>
        <p:txBody>
          <a:bodyPr wrap="square" rtlCol="0">
            <a:spAutoFit/>
          </a:bodyPr>
          <a:lstStyle/>
          <a:p>
            <a:r>
              <a:rPr lang="en-US" sz="3600" b="1" dirty="0">
                <a:solidFill>
                  <a:schemeClr val="bg1"/>
                </a:solidFill>
              </a:rPr>
              <a:t>Document Everything</a:t>
            </a:r>
          </a:p>
          <a:p>
            <a:endParaRPr lang="en-US" sz="1200" b="1" dirty="0">
              <a:solidFill>
                <a:schemeClr val="bg1"/>
              </a:solidFill>
            </a:endParaRPr>
          </a:p>
          <a:p>
            <a:r>
              <a:rPr lang="en-US" sz="2800" dirty="0"/>
              <a:t>Disaster recovery is expensive.  The more documentation and evidence you can provide to your insurer to support your claim, the easier it should be to collect on your insurance claim. </a:t>
            </a:r>
          </a:p>
          <a:p>
            <a:endParaRPr lang="en-US" sz="2800" dirty="0"/>
          </a:p>
          <a:p>
            <a:r>
              <a:rPr lang="en-US" sz="2800" b="1" dirty="0"/>
              <a:t>Be sure to document:</a:t>
            </a:r>
          </a:p>
          <a:p>
            <a:pPr marL="457200" indent="-457200">
              <a:buFont typeface="Arial" panose="020B0604020202020204" pitchFamily="34" charset="0"/>
              <a:buChar char="•"/>
            </a:pPr>
            <a:r>
              <a:rPr lang="en-US" sz="2800" dirty="0"/>
              <a:t>Damage to the property with photos</a:t>
            </a:r>
          </a:p>
          <a:p>
            <a:pPr marL="457200" indent="-457200">
              <a:buFont typeface="Arial" panose="020B0604020202020204" pitchFamily="34" charset="0"/>
              <a:buChar char="•"/>
            </a:pPr>
            <a:r>
              <a:rPr lang="en-US" sz="2800" dirty="0"/>
              <a:t>Professional assessments of the property damage and recommended restoration measures</a:t>
            </a:r>
          </a:p>
          <a:p>
            <a:pPr marL="457200" indent="-457200">
              <a:buFont typeface="Arial" panose="020B0604020202020204" pitchFamily="34" charset="0"/>
              <a:buChar char="•"/>
            </a:pPr>
            <a:r>
              <a:rPr lang="en-US" sz="2800" dirty="0"/>
              <a:t>Maintenance expenses for parts and labor incurred specifically during property restoration work</a:t>
            </a:r>
          </a:p>
          <a:p>
            <a:pPr marL="457200" indent="-457200">
              <a:buFont typeface="Arial" panose="020B0604020202020204" pitchFamily="34" charset="0"/>
              <a:buChar char="•"/>
            </a:pPr>
            <a:r>
              <a:rPr lang="en-US" sz="2800" dirty="0"/>
              <a:t>Pertinent police/first responder reports and public records of the event that damaged the property.</a:t>
            </a:r>
          </a:p>
        </p:txBody>
      </p:sp>
    </p:spTree>
    <p:extLst>
      <p:ext uri="{BB962C8B-B14F-4D97-AF65-F5344CB8AC3E}">
        <p14:creationId xmlns:p14="http://schemas.microsoft.com/office/powerpoint/2010/main" val="20823146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C5A41-D45F-3F41-9DBE-688C5D8021D3}"/>
              </a:ext>
            </a:extLst>
          </p:cNvPr>
          <p:cNvSpPr txBox="1"/>
          <p:nvPr/>
        </p:nvSpPr>
        <p:spPr>
          <a:xfrm>
            <a:off x="457066" y="361342"/>
            <a:ext cx="11020300" cy="3831818"/>
          </a:xfrm>
          <a:prstGeom prst="rect">
            <a:avLst/>
          </a:prstGeom>
          <a:noFill/>
        </p:spPr>
        <p:txBody>
          <a:bodyPr wrap="square" rtlCol="0">
            <a:spAutoFit/>
          </a:bodyPr>
          <a:lstStyle/>
          <a:p>
            <a:r>
              <a:rPr lang="en-US" sz="3600" b="1" dirty="0">
                <a:solidFill>
                  <a:schemeClr val="bg1"/>
                </a:solidFill>
              </a:rPr>
              <a:t>Bringing It All Together</a:t>
            </a:r>
          </a:p>
          <a:p>
            <a:endParaRPr lang="en-US" sz="2800" b="1" dirty="0"/>
          </a:p>
          <a:p>
            <a:pPr marL="457200" indent="-457200">
              <a:buSzPct val="150000"/>
              <a:buBlip>
                <a:blip r:embed="rId3"/>
              </a:buBlip>
            </a:pPr>
            <a:r>
              <a:rPr lang="en-US" sz="2800" dirty="0"/>
              <a:t>Taking steps to make sure your residents know they are being taken care of will help build trust that will pay dividends if and when friction occurs in the future. </a:t>
            </a:r>
          </a:p>
          <a:p>
            <a:pPr marL="457200" indent="-457200">
              <a:buSzPct val="150000"/>
              <a:buBlip>
                <a:blip r:embed="rId3"/>
              </a:buBlip>
            </a:pPr>
            <a:endParaRPr lang="en-US" sz="1100" dirty="0"/>
          </a:p>
          <a:p>
            <a:pPr marL="457200" indent="-457200">
              <a:buSzPct val="150000"/>
              <a:buBlip>
                <a:blip r:embed="rId3"/>
              </a:buBlip>
            </a:pPr>
            <a:r>
              <a:rPr lang="en-US" sz="2800" dirty="0"/>
              <a:t>Hurricane preparedness for property managers is all about putting yourself in the shoes of your residents &amp; anticipating their needs, so they don’t have to. </a:t>
            </a:r>
          </a:p>
        </p:txBody>
      </p:sp>
    </p:spTree>
    <p:extLst>
      <p:ext uri="{BB962C8B-B14F-4D97-AF65-F5344CB8AC3E}">
        <p14:creationId xmlns:p14="http://schemas.microsoft.com/office/powerpoint/2010/main" val="23804770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BE175D-319C-C14E-A35B-D79161B0715B}"/>
              </a:ext>
            </a:extLst>
          </p:cNvPr>
          <p:cNvSpPr txBox="1"/>
          <p:nvPr/>
        </p:nvSpPr>
        <p:spPr>
          <a:xfrm>
            <a:off x="575187" y="288664"/>
            <a:ext cx="3711016" cy="646331"/>
          </a:xfrm>
          <a:prstGeom prst="rect">
            <a:avLst/>
          </a:prstGeom>
          <a:noFill/>
        </p:spPr>
        <p:txBody>
          <a:bodyPr wrap="none" rtlCol="0">
            <a:spAutoFit/>
          </a:bodyPr>
          <a:lstStyle/>
          <a:p>
            <a:r>
              <a:rPr lang="en-US" sz="3600" b="1" dirty="0">
                <a:solidFill>
                  <a:schemeClr val="bg1"/>
                </a:solidFill>
              </a:rPr>
              <a:t>Relief Resources</a:t>
            </a:r>
          </a:p>
        </p:txBody>
      </p:sp>
      <p:pic>
        <p:nvPicPr>
          <p:cNvPr id="19458" name="Picture 2" descr="Image result for fema logo">
            <a:hlinkClick r:id="rId3"/>
            <a:extLst>
              <a:ext uri="{FF2B5EF4-FFF2-40B4-BE49-F238E27FC236}">
                <a16:creationId xmlns:a16="http://schemas.microsoft.com/office/drawing/2014/main" id="{DA62C9BA-B9A8-DF40-98DB-A57F85D8C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083" y="1057456"/>
            <a:ext cx="3763597"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collier county emergency management logo">
            <a:hlinkClick r:id="rId5"/>
            <a:extLst>
              <a:ext uri="{FF2B5EF4-FFF2-40B4-BE49-F238E27FC236}">
                <a16:creationId xmlns:a16="http://schemas.microsoft.com/office/drawing/2014/main" id="{E21AF8E3-312F-B741-9309-FA70ACF2E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1227" y="4586262"/>
            <a:ext cx="1973856" cy="197385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red cross">
            <a:hlinkClick r:id="rId7"/>
            <a:extLst>
              <a:ext uri="{FF2B5EF4-FFF2-40B4-BE49-F238E27FC236}">
                <a16:creationId xmlns:a16="http://schemas.microsoft.com/office/drawing/2014/main" id="{1400F535-20A3-A746-A0CD-65D52170D6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320" y="699311"/>
            <a:ext cx="4651887" cy="22099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AC40D2F-4306-944D-ABD6-8C818745ED4B}"/>
              </a:ext>
            </a:extLst>
          </p:cNvPr>
          <p:cNvPicPr>
            <a:picLocks noChangeAspect="1"/>
          </p:cNvPicPr>
          <p:nvPr/>
        </p:nvPicPr>
        <p:blipFill>
          <a:blip r:embed="rId9"/>
          <a:stretch>
            <a:fillRect/>
          </a:stretch>
        </p:blipFill>
        <p:spPr>
          <a:xfrm>
            <a:off x="924311" y="2635021"/>
            <a:ext cx="3012768" cy="1587957"/>
          </a:xfrm>
          <a:prstGeom prst="rect">
            <a:avLst/>
          </a:prstGeom>
        </p:spPr>
      </p:pic>
      <p:pic>
        <p:nvPicPr>
          <p:cNvPr id="6" name="Picture 5">
            <a:extLst>
              <a:ext uri="{FF2B5EF4-FFF2-40B4-BE49-F238E27FC236}">
                <a16:creationId xmlns:a16="http://schemas.microsoft.com/office/drawing/2014/main" id="{4DE375D7-B330-E741-AEC1-BE3C2AA81F38}"/>
              </a:ext>
            </a:extLst>
          </p:cNvPr>
          <p:cNvPicPr>
            <a:picLocks noChangeAspect="1"/>
          </p:cNvPicPr>
          <p:nvPr/>
        </p:nvPicPr>
        <p:blipFill>
          <a:blip r:embed="rId10"/>
          <a:stretch>
            <a:fillRect/>
          </a:stretch>
        </p:blipFill>
        <p:spPr>
          <a:xfrm>
            <a:off x="5115577" y="2271964"/>
            <a:ext cx="2178167" cy="2072114"/>
          </a:xfrm>
          <a:prstGeom prst="rect">
            <a:avLst/>
          </a:prstGeom>
        </p:spPr>
      </p:pic>
      <p:pic>
        <p:nvPicPr>
          <p:cNvPr id="8" name="Picture 7">
            <a:extLst>
              <a:ext uri="{FF2B5EF4-FFF2-40B4-BE49-F238E27FC236}">
                <a16:creationId xmlns:a16="http://schemas.microsoft.com/office/drawing/2014/main" id="{D2421E27-E7DE-0342-8FF1-1FAED46D606A}"/>
              </a:ext>
            </a:extLst>
          </p:cNvPr>
          <p:cNvPicPr>
            <a:picLocks noChangeAspect="1"/>
          </p:cNvPicPr>
          <p:nvPr/>
        </p:nvPicPr>
        <p:blipFill>
          <a:blip r:embed="rId11"/>
          <a:stretch>
            <a:fillRect/>
          </a:stretch>
        </p:blipFill>
        <p:spPr>
          <a:xfrm>
            <a:off x="9277146" y="2708901"/>
            <a:ext cx="2433484" cy="1254180"/>
          </a:xfrm>
          <a:prstGeom prst="rect">
            <a:avLst/>
          </a:prstGeom>
        </p:spPr>
      </p:pic>
      <p:pic>
        <p:nvPicPr>
          <p:cNvPr id="19466" name="Picture 10" descr="Image result for bureau of emergency services collier county">
            <a:hlinkClick r:id="rId12"/>
            <a:extLst>
              <a:ext uri="{FF2B5EF4-FFF2-40B4-BE49-F238E27FC236}">
                <a16:creationId xmlns:a16="http://schemas.microsoft.com/office/drawing/2014/main" id="{03646D55-6CC8-F944-A874-339318C321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099" y="4739786"/>
            <a:ext cx="3012768" cy="1506384"/>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Image result for hatching hope png">
            <a:hlinkClick r:id="rId14"/>
            <a:extLst>
              <a:ext uri="{FF2B5EF4-FFF2-40B4-BE49-F238E27FC236}">
                <a16:creationId xmlns:a16="http://schemas.microsoft.com/office/drawing/2014/main" id="{EE556633-E34A-0F4A-B938-5DBC150E81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77453" y="4222978"/>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0680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pic>
        <p:nvPicPr>
          <p:cNvPr id="4098" name="Picture 2" descr="Image may contain: 4 people, people smiling, text">
            <a:hlinkClick r:id="rId3"/>
            <a:extLst>
              <a:ext uri="{FF2B5EF4-FFF2-40B4-BE49-F238E27FC236}">
                <a16:creationId xmlns:a16="http://schemas.microsoft.com/office/drawing/2014/main" id="{D4B1166E-579A-CE44-99A7-F5D2A53A40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65"/>
          <a:stretch/>
        </p:blipFill>
        <p:spPr bwMode="auto">
          <a:xfrm>
            <a:off x="0" y="1613647"/>
            <a:ext cx="12159813" cy="46839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D23910-C28F-A148-AD9F-E285DD6CC8E6}"/>
              </a:ext>
            </a:extLst>
          </p:cNvPr>
          <p:cNvSpPr txBox="1"/>
          <p:nvPr/>
        </p:nvSpPr>
        <p:spPr>
          <a:xfrm>
            <a:off x="3056021" y="6340643"/>
            <a:ext cx="6300251" cy="369332"/>
          </a:xfrm>
          <a:prstGeom prst="rect">
            <a:avLst/>
          </a:prstGeom>
          <a:noFill/>
        </p:spPr>
        <p:txBody>
          <a:bodyPr wrap="none" rtlCol="0">
            <a:spAutoFit/>
          </a:bodyPr>
          <a:lstStyle/>
          <a:p>
            <a:r>
              <a:rPr lang="en-US" i="1" dirty="0"/>
              <a:t>***Presentation Sources:  American Red Cross, Wikipedia, </a:t>
            </a:r>
            <a:r>
              <a:rPr lang="en-US" i="1" dirty="0" err="1"/>
              <a:t>Homee</a:t>
            </a:r>
            <a:r>
              <a:rPr lang="en-US" i="1" dirty="0"/>
              <a:t>, Inc.</a:t>
            </a:r>
          </a:p>
        </p:txBody>
      </p:sp>
      <p:pic>
        <p:nvPicPr>
          <p:cNvPr id="4" name="Picture 3">
            <a:extLst>
              <a:ext uri="{FF2B5EF4-FFF2-40B4-BE49-F238E27FC236}">
                <a16:creationId xmlns:a16="http://schemas.microsoft.com/office/drawing/2014/main" id="{24F1F44F-C525-E24E-880F-141C3012B0C8}"/>
              </a:ext>
            </a:extLst>
          </p:cNvPr>
          <p:cNvPicPr>
            <a:picLocks noChangeAspect="1"/>
          </p:cNvPicPr>
          <p:nvPr/>
        </p:nvPicPr>
        <p:blipFill>
          <a:blip r:embed="rId5"/>
          <a:stretch>
            <a:fillRect/>
          </a:stretch>
        </p:blipFill>
        <p:spPr>
          <a:xfrm>
            <a:off x="4891696" y="153147"/>
            <a:ext cx="2628900" cy="1460500"/>
          </a:xfrm>
          <a:prstGeom prst="rect">
            <a:avLst/>
          </a:prstGeom>
        </p:spPr>
      </p:pic>
    </p:spTree>
    <p:extLst>
      <p:ext uri="{BB962C8B-B14F-4D97-AF65-F5344CB8AC3E}">
        <p14:creationId xmlns:p14="http://schemas.microsoft.com/office/powerpoint/2010/main" val="3886236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pic>
        <p:nvPicPr>
          <p:cNvPr id="3076" name="Picture 4" descr="Related image">
            <a:hlinkClick r:id="rId3"/>
            <a:extLst>
              <a:ext uri="{FF2B5EF4-FFF2-40B4-BE49-F238E27FC236}">
                <a16:creationId xmlns:a16="http://schemas.microsoft.com/office/drawing/2014/main" id="{52288AA5-B786-0548-8239-EF62DDF88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951" y="321386"/>
            <a:ext cx="4524088" cy="3107614"/>
          </a:xfrm>
          <a:prstGeom prst="rect">
            <a:avLst/>
          </a:prstGeom>
          <a:solidFill>
            <a:schemeClr val="bg1"/>
          </a:solidFill>
          <a:effectLst/>
          <a:scene3d>
            <a:camera prst="orthographicFront"/>
            <a:lightRig rig="threePt" dir="t"/>
          </a:scene3d>
          <a:sp3d contourW="12700">
            <a:bevelT prst="relaxedInset"/>
            <a:bevelB prst="relaxedInset"/>
            <a:contourClr>
              <a:schemeClr val="bg1"/>
            </a:contourClr>
          </a:sp3d>
        </p:spPr>
      </p:pic>
      <p:pic>
        <p:nvPicPr>
          <p:cNvPr id="3078" name="Picture 6" descr="Image result for hurricane michael apartments">
            <a:hlinkClick r:id="rId5"/>
            <a:extLst>
              <a:ext uri="{FF2B5EF4-FFF2-40B4-BE49-F238E27FC236}">
                <a16:creationId xmlns:a16="http://schemas.microsoft.com/office/drawing/2014/main" id="{666EECCC-A364-C146-B6BA-F21880C9AE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431" b="46851"/>
          <a:stretch/>
        </p:blipFill>
        <p:spPr bwMode="auto">
          <a:xfrm>
            <a:off x="1895376" y="3674410"/>
            <a:ext cx="5234779" cy="2925209"/>
          </a:xfrm>
          <a:prstGeom prst="rect">
            <a:avLst/>
          </a:prstGeom>
          <a:solidFill>
            <a:schemeClr val="bg1"/>
          </a:solidFill>
          <a:effectLst/>
          <a:scene3d>
            <a:camera prst="orthographicFront"/>
            <a:lightRig rig="threePt" dir="t"/>
          </a:scene3d>
          <a:sp3d contourW="12700">
            <a:bevelT prst="relaxedInset"/>
            <a:bevelB prst="relaxedInset"/>
            <a:contourClr>
              <a:schemeClr val="bg1"/>
            </a:contourClr>
          </a:sp3d>
        </p:spPr>
      </p:pic>
      <p:pic>
        <p:nvPicPr>
          <p:cNvPr id="3080" name="Picture 8" descr="Image result for hurricane michael apartments">
            <a:hlinkClick r:id="rId7"/>
            <a:extLst>
              <a:ext uri="{FF2B5EF4-FFF2-40B4-BE49-F238E27FC236}">
                <a16:creationId xmlns:a16="http://schemas.microsoft.com/office/drawing/2014/main" id="{0807FAD4-0C10-CF4C-BCD7-D75F9ED45C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310"/>
          <a:stretch/>
        </p:blipFill>
        <p:spPr bwMode="auto">
          <a:xfrm>
            <a:off x="7313950" y="3674410"/>
            <a:ext cx="4524089" cy="2925209"/>
          </a:xfrm>
          <a:prstGeom prst="rect">
            <a:avLst/>
          </a:prstGeom>
          <a:solidFill>
            <a:schemeClr val="bg1"/>
          </a:solidFill>
          <a:effectLst/>
          <a:scene3d>
            <a:camera prst="orthographicFront"/>
            <a:lightRig rig="threePt" dir="t"/>
          </a:scene3d>
          <a:sp3d contourW="12700">
            <a:bevelT prst="relaxedInset"/>
            <a:bevelB prst="relaxedInset"/>
            <a:contourClr>
              <a:schemeClr val="bg1"/>
            </a:contourClr>
          </a:sp3d>
        </p:spPr>
      </p:pic>
      <p:sp>
        <p:nvSpPr>
          <p:cNvPr id="2" name="TextBox 1">
            <a:extLst>
              <a:ext uri="{FF2B5EF4-FFF2-40B4-BE49-F238E27FC236}">
                <a16:creationId xmlns:a16="http://schemas.microsoft.com/office/drawing/2014/main" id="{895B4337-8080-674F-B3F5-B360AE55E6A7}"/>
              </a:ext>
            </a:extLst>
          </p:cNvPr>
          <p:cNvSpPr txBox="1"/>
          <p:nvPr/>
        </p:nvSpPr>
        <p:spPr>
          <a:xfrm rot="16200000">
            <a:off x="-2043347" y="2425449"/>
            <a:ext cx="6672019" cy="2108269"/>
          </a:xfrm>
          <a:prstGeom prst="rect">
            <a:avLst/>
          </a:prstGeom>
          <a:noFill/>
        </p:spPr>
        <p:txBody>
          <a:bodyPr wrap="none" rtlCol="0">
            <a:spAutoFit/>
          </a:bodyPr>
          <a:lstStyle/>
          <a:p>
            <a:pPr algn="ctr"/>
            <a:r>
              <a:rPr lang="en-US" sz="4400" b="1" dirty="0">
                <a:solidFill>
                  <a:srgbClr val="002060"/>
                </a:solidFill>
              </a:rPr>
              <a:t>HURRICANE MICHAEL</a:t>
            </a:r>
          </a:p>
          <a:p>
            <a:pPr algn="ctr"/>
            <a:r>
              <a:rPr lang="en-US" sz="3300" dirty="0"/>
              <a:t>Florida Panhandle 10/10/18 – CAT 5</a:t>
            </a:r>
          </a:p>
          <a:p>
            <a:pPr algn="ctr"/>
            <a:endParaRPr lang="en-US" sz="5400" b="1" dirty="0"/>
          </a:p>
        </p:txBody>
      </p:sp>
      <p:pic>
        <p:nvPicPr>
          <p:cNvPr id="4" name="Picture 3">
            <a:extLst>
              <a:ext uri="{FF2B5EF4-FFF2-40B4-BE49-F238E27FC236}">
                <a16:creationId xmlns:a16="http://schemas.microsoft.com/office/drawing/2014/main" id="{2B7A20FB-7991-574E-8407-6A09FEF72367}"/>
              </a:ext>
            </a:extLst>
          </p:cNvPr>
          <p:cNvPicPr>
            <a:picLocks noChangeAspect="1"/>
          </p:cNvPicPr>
          <p:nvPr/>
        </p:nvPicPr>
        <p:blipFill>
          <a:blip r:embed="rId9"/>
          <a:stretch>
            <a:fillRect/>
          </a:stretch>
        </p:blipFill>
        <p:spPr>
          <a:xfrm>
            <a:off x="1895376" y="321386"/>
            <a:ext cx="5253008" cy="3107614"/>
          </a:xfrm>
          <a:prstGeom prst="rect">
            <a:avLst/>
          </a:prstGeom>
          <a:solidFill>
            <a:schemeClr val="bg1"/>
          </a:solidFill>
          <a:effectLst/>
          <a:scene3d>
            <a:camera prst="orthographicFront"/>
            <a:lightRig rig="threePt" dir="t"/>
          </a:scene3d>
          <a:sp3d contourW="12700">
            <a:bevelT prst="relaxedInset"/>
            <a:bevelB prst="relaxedInset"/>
            <a:contourClr>
              <a:schemeClr val="bg1"/>
            </a:contourClr>
          </a:sp3d>
        </p:spPr>
      </p:pic>
      <p:sp>
        <p:nvSpPr>
          <p:cNvPr id="5" name="TextBox 4">
            <a:extLst>
              <a:ext uri="{FF2B5EF4-FFF2-40B4-BE49-F238E27FC236}">
                <a16:creationId xmlns:a16="http://schemas.microsoft.com/office/drawing/2014/main" id="{8CD1E239-43AA-1943-9331-521818DFD73A}"/>
              </a:ext>
            </a:extLst>
          </p:cNvPr>
          <p:cNvSpPr txBox="1"/>
          <p:nvPr/>
        </p:nvSpPr>
        <p:spPr>
          <a:xfrm>
            <a:off x="1895377" y="310550"/>
            <a:ext cx="9942662" cy="6417141"/>
          </a:xfrm>
          <a:prstGeom prst="rect">
            <a:avLst/>
          </a:prstGeom>
          <a:solidFill>
            <a:schemeClr val="bg1">
              <a:alpha val="73000"/>
            </a:schemeClr>
          </a:solidFill>
          <a:effectLst/>
          <a:scene3d>
            <a:camera prst="orthographicFront"/>
            <a:lightRig rig="threePt" dir="t"/>
          </a:scene3d>
          <a:sp3d contourW="12700">
            <a:bevelT prst="relaxedInset"/>
            <a:bevelB prst="relaxedInset"/>
            <a:contourClr>
              <a:schemeClr val="bg1"/>
            </a:contourClr>
          </a:sp3d>
        </p:spPr>
        <p:txBody>
          <a:bodyPr wrap="square" rtlCol="0">
            <a:spAutoFit/>
          </a:bodyPr>
          <a:lstStyle/>
          <a:p>
            <a:pPr marL="457200" indent="-457200" algn="ctr">
              <a:buClr>
                <a:srgbClr val="FF0000"/>
              </a:buClr>
              <a:buSzPct val="150000"/>
              <a:buBlip>
                <a:blip r:embed="rId10"/>
              </a:buBlip>
            </a:pPr>
            <a:r>
              <a:rPr lang="en-US" sz="2800" b="1" dirty="0">
                <a:solidFill>
                  <a:srgbClr val="002060"/>
                </a:solidFill>
              </a:rPr>
              <a:t>Wind gusts 139 mph </a:t>
            </a:r>
          </a:p>
          <a:p>
            <a:pPr algn="ctr">
              <a:buClr>
                <a:srgbClr val="FF0000"/>
              </a:buClr>
            </a:pPr>
            <a:r>
              <a:rPr lang="en-US" sz="2000" i="1" dirty="0">
                <a:solidFill>
                  <a:srgbClr val="002060"/>
                </a:solidFill>
              </a:rPr>
              <a:t>(recorded before instrumentation at Tyndall AFB malfunctioned)</a:t>
            </a:r>
            <a:endParaRPr lang="en-US" sz="3200" i="1" dirty="0">
              <a:solidFill>
                <a:srgbClr val="002060"/>
              </a:solidFill>
            </a:endParaRPr>
          </a:p>
          <a:p>
            <a:pPr marL="342900" indent="-342900" algn="ctr">
              <a:buClr>
                <a:srgbClr val="FF0000"/>
              </a:buClr>
              <a:buFont typeface="Wingdings" pitchFamily="2" charset="2"/>
              <a:buChar char="Ø"/>
            </a:pPr>
            <a:endParaRPr lang="en-US" sz="1100" i="1" dirty="0">
              <a:solidFill>
                <a:srgbClr val="002060"/>
              </a:solidFill>
            </a:endParaRPr>
          </a:p>
          <a:p>
            <a:pPr marL="457200" indent="-457200" algn="ctr">
              <a:buClr>
                <a:srgbClr val="FF0000"/>
              </a:buClr>
              <a:buSzPct val="150000"/>
              <a:buBlip>
                <a:blip r:embed="rId10"/>
              </a:buBlip>
            </a:pPr>
            <a:r>
              <a:rPr lang="en-US" sz="2800" b="1" dirty="0">
                <a:solidFill>
                  <a:srgbClr val="002060"/>
                </a:solidFill>
              </a:rPr>
              <a:t>Sustained Winds 160 mph</a:t>
            </a:r>
          </a:p>
          <a:p>
            <a:pPr algn="ctr">
              <a:buClr>
                <a:srgbClr val="FF0000"/>
              </a:buClr>
            </a:pPr>
            <a:r>
              <a:rPr lang="en-US" sz="2000" i="1" dirty="0">
                <a:solidFill>
                  <a:srgbClr val="002060"/>
                </a:solidFill>
              </a:rPr>
              <a:t>(sustained for 1 minute</a:t>
            </a:r>
            <a:r>
              <a:rPr lang="en-US" i="1" dirty="0">
                <a:solidFill>
                  <a:srgbClr val="002060"/>
                </a:solidFill>
              </a:rPr>
              <a:t>)</a:t>
            </a:r>
          </a:p>
          <a:p>
            <a:pPr marL="342900" indent="-342900" algn="ctr">
              <a:buClr>
                <a:srgbClr val="FF0000"/>
              </a:buClr>
              <a:buFont typeface="Wingdings" pitchFamily="2" charset="2"/>
              <a:buChar char="Ø"/>
            </a:pPr>
            <a:endParaRPr lang="en-US" sz="1100" i="1" dirty="0">
              <a:solidFill>
                <a:srgbClr val="002060"/>
              </a:solidFill>
            </a:endParaRPr>
          </a:p>
          <a:p>
            <a:pPr marL="457200" indent="-457200" algn="ctr">
              <a:buClr>
                <a:srgbClr val="FF0000"/>
              </a:buClr>
              <a:buSzPct val="150000"/>
              <a:buBlip>
                <a:blip r:embed="rId10"/>
              </a:buBlip>
            </a:pPr>
            <a:r>
              <a:rPr lang="en-US" sz="2800" b="1" dirty="0">
                <a:solidFill>
                  <a:srgbClr val="002060"/>
                </a:solidFill>
              </a:rPr>
              <a:t>Storm Surge 14 feet</a:t>
            </a:r>
          </a:p>
          <a:p>
            <a:pPr marL="342900" indent="-342900" algn="ctr">
              <a:buClr>
                <a:srgbClr val="FF0000"/>
              </a:buClr>
              <a:buFont typeface="Wingdings" pitchFamily="2" charset="2"/>
              <a:buChar char="Ø"/>
            </a:pPr>
            <a:endParaRPr lang="en-US" sz="1100" b="1" dirty="0">
              <a:solidFill>
                <a:srgbClr val="002060"/>
              </a:solidFill>
            </a:endParaRPr>
          </a:p>
          <a:p>
            <a:pPr marL="457200" indent="-457200" algn="ctr">
              <a:buClr>
                <a:srgbClr val="FF0000"/>
              </a:buClr>
              <a:buSzPct val="150000"/>
              <a:buBlip>
                <a:blip r:embed="rId10"/>
              </a:buBlip>
            </a:pPr>
            <a:r>
              <a:rPr lang="en-US" sz="2800" b="1" dirty="0">
                <a:solidFill>
                  <a:srgbClr val="002060"/>
                </a:solidFill>
              </a:rPr>
              <a:t>Timber destroyed $1.3 Billion </a:t>
            </a:r>
          </a:p>
          <a:p>
            <a:pPr algn="ctr">
              <a:buClr>
                <a:srgbClr val="FF0000"/>
              </a:buClr>
            </a:pPr>
            <a:r>
              <a:rPr lang="en-US" sz="2000" i="1" dirty="0">
                <a:solidFill>
                  <a:srgbClr val="002060"/>
                </a:solidFill>
              </a:rPr>
              <a:t>(3 million acres)</a:t>
            </a:r>
          </a:p>
          <a:p>
            <a:pPr marL="342900" indent="-342900" algn="ctr">
              <a:buClr>
                <a:srgbClr val="FF0000"/>
              </a:buClr>
              <a:buFont typeface="Wingdings" pitchFamily="2" charset="2"/>
              <a:buChar char="Ø"/>
            </a:pPr>
            <a:endParaRPr lang="en-US" sz="1100" i="1" dirty="0">
              <a:solidFill>
                <a:srgbClr val="002060"/>
              </a:solidFill>
            </a:endParaRPr>
          </a:p>
          <a:p>
            <a:pPr marL="457200" indent="-457200" algn="ctr">
              <a:buClr>
                <a:srgbClr val="FF0000"/>
              </a:buClr>
              <a:buSzPct val="150000"/>
              <a:buBlip>
                <a:blip r:embed="rId10"/>
              </a:buBlip>
            </a:pPr>
            <a:r>
              <a:rPr lang="en-US" sz="2800" b="1" dirty="0">
                <a:solidFill>
                  <a:srgbClr val="002060"/>
                </a:solidFill>
              </a:rPr>
              <a:t>Agricultural loss  $1.49 Billion</a:t>
            </a:r>
          </a:p>
          <a:p>
            <a:pPr marL="342900" indent="-342900" algn="ctr">
              <a:buClr>
                <a:srgbClr val="FF0000"/>
              </a:buClr>
              <a:buSzPct val="150000"/>
              <a:buBlip>
                <a:blip r:embed="rId10"/>
              </a:buBlip>
            </a:pPr>
            <a:endParaRPr lang="en-US" sz="1000" b="1" dirty="0">
              <a:solidFill>
                <a:srgbClr val="002060"/>
              </a:solidFill>
            </a:endParaRPr>
          </a:p>
          <a:p>
            <a:pPr marL="457200" indent="-457200" algn="ctr">
              <a:buClr>
                <a:srgbClr val="FF0000"/>
              </a:buClr>
              <a:buSzPct val="150000"/>
              <a:buBlip>
                <a:blip r:embed="rId10"/>
              </a:buBlip>
            </a:pPr>
            <a:r>
              <a:rPr lang="en-US" sz="2800" b="1" dirty="0">
                <a:solidFill>
                  <a:srgbClr val="002060"/>
                </a:solidFill>
              </a:rPr>
              <a:t>Property loss $5 Billion</a:t>
            </a:r>
          </a:p>
          <a:p>
            <a:pPr marL="342900" indent="-342900" algn="ctr">
              <a:buClr>
                <a:srgbClr val="FF0000"/>
              </a:buClr>
              <a:buSzPct val="150000"/>
              <a:buBlip>
                <a:blip r:embed="rId10"/>
              </a:buBlip>
            </a:pPr>
            <a:endParaRPr lang="en-US" sz="1100" b="1" dirty="0">
              <a:solidFill>
                <a:srgbClr val="002060"/>
              </a:solidFill>
            </a:endParaRPr>
          </a:p>
          <a:p>
            <a:pPr marL="457200" indent="-457200" algn="ctr">
              <a:buClr>
                <a:srgbClr val="FF0000"/>
              </a:buClr>
              <a:buSzPct val="150000"/>
              <a:buBlip>
                <a:blip r:embed="rId10"/>
              </a:buBlip>
            </a:pPr>
            <a:r>
              <a:rPr lang="en-US" sz="2800" b="1" dirty="0">
                <a:solidFill>
                  <a:srgbClr val="002060"/>
                </a:solidFill>
              </a:rPr>
              <a:t>Insurance claims $6.65 Billion</a:t>
            </a:r>
          </a:p>
          <a:p>
            <a:pPr marL="342900" indent="-342900" algn="ctr">
              <a:buClr>
                <a:srgbClr val="FF0000"/>
              </a:buClr>
              <a:buSzPct val="150000"/>
              <a:buBlip>
                <a:blip r:embed="rId10"/>
              </a:buBlip>
            </a:pPr>
            <a:endParaRPr lang="en-US" sz="1100" b="1" dirty="0">
              <a:solidFill>
                <a:srgbClr val="002060"/>
              </a:solidFill>
            </a:endParaRPr>
          </a:p>
          <a:p>
            <a:pPr marL="457200" indent="-457200" algn="ctr">
              <a:buClr>
                <a:srgbClr val="FF0000"/>
              </a:buClr>
              <a:buSzPct val="150000"/>
              <a:buBlip>
                <a:blip r:embed="rId10"/>
              </a:buBlip>
            </a:pPr>
            <a:r>
              <a:rPr lang="en-US" sz="2800" b="1" dirty="0">
                <a:solidFill>
                  <a:srgbClr val="002060"/>
                </a:solidFill>
              </a:rPr>
              <a:t>Total Damages $12 Billion +</a:t>
            </a:r>
          </a:p>
          <a:p>
            <a:pPr marL="342900" indent="-342900" algn="ctr">
              <a:buClr>
                <a:srgbClr val="FF0000"/>
              </a:buClr>
              <a:buBlip>
                <a:blip r:embed="rId10"/>
              </a:buBlip>
            </a:pPr>
            <a:endParaRPr lang="en-US" sz="1100" b="1" dirty="0">
              <a:solidFill>
                <a:srgbClr val="002060"/>
              </a:solidFill>
            </a:endParaRPr>
          </a:p>
          <a:p>
            <a:pPr marL="571500" indent="-571500" algn="ctr">
              <a:buClr>
                <a:srgbClr val="FF0000"/>
              </a:buClr>
              <a:buBlip>
                <a:blip r:embed="rId10"/>
              </a:buBlip>
            </a:pPr>
            <a:r>
              <a:rPr lang="en-US" sz="4000" b="1" dirty="0">
                <a:solidFill>
                  <a:srgbClr val="002060"/>
                </a:solidFill>
              </a:rPr>
              <a:t>Lives lost 50</a:t>
            </a:r>
            <a:endParaRPr lang="en-US" sz="3200" b="1" dirty="0">
              <a:solidFill>
                <a:srgbClr val="002060"/>
              </a:solidFill>
            </a:endParaRPr>
          </a:p>
        </p:txBody>
      </p:sp>
    </p:spTree>
    <p:extLst>
      <p:ext uri="{BB962C8B-B14F-4D97-AF65-F5344CB8AC3E}">
        <p14:creationId xmlns:p14="http://schemas.microsoft.com/office/powerpoint/2010/main" val="998222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 calcmode="lin" valueType="num">
                                      <p:cBhvr additive="base">
                                        <p:cTn id="4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anim calcmode="lin" valueType="num">
                                      <p:cBhvr additive="base">
                                        <p:cTn id="4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anim calcmode="lin" valueType="num">
                                      <p:cBhvr additive="base">
                                        <p:cTn id="55"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15" end="15"/>
                                            </p:txEl>
                                          </p:spTgt>
                                        </p:tgtEl>
                                        <p:attrNameLst>
                                          <p:attrName>style.visibility</p:attrName>
                                        </p:attrNameLst>
                                      </p:cBhvr>
                                      <p:to>
                                        <p:strVal val="visible"/>
                                      </p:to>
                                    </p:set>
                                    <p:anim calcmode="lin" valueType="num">
                                      <p:cBhvr additive="base">
                                        <p:cTn id="61" dur="500" fill="hold"/>
                                        <p:tgtEl>
                                          <p:spTgt spid="5">
                                            <p:txEl>
                                              <p:pRg st="15" end="1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17" end="17"/>
                                            </p:txEl>
                                          </p:spTgt>
                                        </p:tgtEl>
                                        <p:attrNameLst>
                                          <p:attrName>style.visibility</p:attrName>
                                        </p:attrNameLst>
                                      </p:cBhvr>
                                      <p:to>
                                        <p:strVal val="visible"/>
                                      </p:to>
                                    </p:set>
                                    <p:anim calcmode="lin" valueType="num">
                                      <p:cBhvr additive="base">
                                        <p:cTn id="67" dur="500" fill="hold"/>
                                        <p:tgtEl>
                                          <p:spTgt spid="5">
                                            <p:txEl>
                                              <p:pRg st="17" end="1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9" end="19"/>
                                            </p:txEl>
                                          </p:spTgt>
                                        </p:tgtEl>
                                        <p:attrNameLst>
                                          <p:attrName>style.visibility</p:attrName>
                                        </p:attrNameLst>
                                      </p:cBhvr>
                                      <p:to>
                                        <p:strVal val="visible"/>
                                      </p:to>
                                    </p:set>
                                    <p:anim calcmode="lin" valueType="num">
                                      <p:cBhvr additive="base">
                                        <p:cTn id="73" dur="500" fill="hold"/>
                                        <p:tgtEl>
                                          <p:spTgt spid="5">
                                            <p:txEl>
                                              <p:pRg st="19" end="1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BCA9E3-7FF6-DA4D-A29C-CC232F108554}"/>
              </a:ext>
            </a:extLst>
          </p:cNvPr>
          <p:cNvSpPr txBox="1"/>
          <p:nvPr/>
        </p:nvSpPr>
        <p:spPr>
          <a:xfrm>
            <a:off x="164275" y="301329"/>
            <a:ext cx="4324598" cy="6463308"/>
          </a:xfrm>
          <a:prstGeom prst="rect">
            <a:avLst/>
          </a:prstGeom>
          <a:noFill/>
        </p:spPr>
        <p:txBody>
          <a:bodyPr wrap="square" rtlCol="0">
            <a:spAutoFit/>
          </a:bodyPr>
          <a:lstStyle/>
          <a:p>
            <a:r>
              <a:rPr lang="en-US" sz="3600" b="1" dirty="0">
                <a:solidFill>
                  <a:schemeClr val="bg1"/>
                </a:solidFill>
              </a:rPr>
              <a:t>Stay Informed</a:t>
            </a:r>
          </a:p>
          <a:p>
            <a:pPr marL="342900" indent="-342900">
              <a:buFont typeface="Wingdings" pitchFamily="2" charset="2"/>
              <a:buChar char="Ø"/>
            </a:pPr>
            <a:endParaRPr lang="en-US" sz="1400" dirty="0"/>
          </a:p>
          <a:p>
            <a:pPr marL="457200" indent="-457200">
              <a:buSzPct val="150000"/>
              <a:buBlip>
                <a:blip r:embed="rId3"/>
              </a:buBlip>
            </a:pPr>
            <a:r>
              <a:rPr lang="en-US" sz="2600" dirty="0"/>
              <a:t>The Florida Hurricane Season runs from </a:t>
            </a:r>
            <a:r>
              <a:rPr lang="en-US" sz="2600" b="1" dirty="0"/>
              <a:t>June 1 – November 30</a:t>
            </a:r>
            <a:r>
              <a:rPr lang="en-US" sz="2600" dirty="0"/>
              <a:t>.  It is important that you stay tuned to local &amp; social media and download weather alert apps to your phones, so that you can be informed of potential threats.  We’re currently watching a Tropical Depression that is likely to become Tropical Storm Barry by Thursday.</a:t>
            </a:r>
          </a:p>
        </p:txBody>
      </p:sp>
      <p:pic>
        <p:nvPicPr>
          <p:cNvPr id="4" name="Picture 3">
            <a:extLst>
              <a:ext uri="{FF2B5EF4-FFF2-40B4-BE49-F238E27FC236}">
                <a16:creationId xmlns:a16="http://schemas.microsoft.com/office/drawing/2014/main" id="{F0667349-5EB6-474A-AAC3-AD7C87F7F7D6}"/>
              </a:ext>
            </a:extLst>
          </p:cNvPr>
          <p:cNvPicPr>
            <a:picLocks noChangeAspect="1"/>
          </p:cNvPicPr>
          <p:nvPr/>
        </p:nvPicPr>
        <p:blipFill>
          <a:blip r:embed="rId4"/>
          <a:stretch>
            <a:fillRect/>
          </a:stretch>
        </p:blipFill>
        <p:spPr>
          <a:xfrm>
            <a:off x="4388991" y="301329"/>
            <a:ext cx="7638734" cy="6259654"/>
          </a:xfrm>
          <a:prstGeom prst="rect">
            <a:avLst/>
          </a:prstGeom>
        </p:spPr>
      </p:pic>
      <p:sp>
        <p:nvSpPr>
          <p:cNvPr id="5" name="Oval 4">
            <a:extLst>
              <a:ext uri="{FF2B5EF4-FFF2-40B4-BE49-F238E27FC236}">
                <a16:creationId xmlns:a16="http://schemas.microsoft.com/office/drawing/2014/main" id="{9CAE0FDB-3E16-DC43-9647-A3EDA1CE713B}"/>
              </a:ext>
            </a:extLst>
          </p:cNvPr>
          <p:cNvSpPr/>
          <p:nvPr/>
        </p:nvSpPr>
        <p:spPr>
          <a:xfrm rot="19771891">
            <a:off x="10141528" y="4888992"/>
            <a:ext cx="415636" cy="983672"/>
          </a:xfrm>
          <a:prstGeom prst="ellipse">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2709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0AAB9-E4C9-1A48-9161-A0CD443EEDEA}"/>
              </a:ext>
            </a:extLst>
          </p:cNvPr>
          <p:cNvSpPr txBox="1"/>
          <p:nvPr/>
        </p:nvSpPr>
        <p:spPr>
          <a:xfrm>
            <a:off x="242062" y="152092"/>
            <a:ext cx="5185344" cy="1200329"/>
          </a:xfrm>
          <a:prstGeom prst="rect">
            <a:avLst/>
          </a:prstGeom>
          <a:noFill/>
        </p:spPr>
        <p:txBody>
          <a:bodyPr wrap="square" rtlCol="0">
            <a:spAutoFit/>
          </a:bodyPr>
          <a:lstStyle/>
          <a:p>
            <a:r>
              <a:rPr lang="en-US" sz="3600" b="1" dirty="0">
                <a:solidFill>
                  <a:schemeClr val="bg1"/>
                </a:solidFill>
              </a:rPr>
              <a:t>Understanding Categories</a:t>
            </a:r>
            <a:endParaRPr lang="en-US" sz="2800" dirty="0">
              <a:solidFill>
                <a:schemeClr val="bg1"/>
              </a:solidFill>
            </a:endParaRPr>
          </a:p>
        </p:txBody>
      </p:sp>
      <p:pic>
        <p:nvPicPr>
          <p:cNvPr id="5122" name="Picture 2" descr="Image result for hurricane category meme">
            <a:hlinkClick r:id="rId3"/>
            <a:extLst>
              <a:ext uri="{FF2B5EF4-FFF2-40B4-BE49-F238E27FC236}">
                <a16:creationId xmlns:a16="http://schemas.microsoft.com/office/drawing/2014/main" id="{36E9315F-7716-2146-83D1-CD48937638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7" t="1752" b="21120"/>
          <a:stretch/>
        </p:blipFill>
        <p:spPr bwMode="auto">
          <a:xfrm>
            <a:off x="6301798" y="568054"/>
            <a:ext cx="5648140" cy="5721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5"/>
            <a:extLst>
              <a:ext uri="{FF2B5EF4-FFF2-40B4-BE49-F238E27FC236}">
                <a16:creationId xmlns:a16="http://schemas.microsoft.com/office/drawing/2014/main" id="{6C17A814-3EA0-CE4B-8DE9-1F6E4FC8786C}"/>
              </a:ext>
            </a:extLst>
          </p:cNvPr>
          <p:cNvPicPr>
            <a:picLocks noChangeAspect="1"/>
          </p:cNvPicPr>
          <p:nvPr/>
        </p:nvPicPr>
        <p:blipFill>
          <a:blip r:embed="rId6"/>
          <a:stretch>
            <a:fillRect/>
          </a:stretch>
        </p:blipFill>
        <p:spPr>
          <a:xfrm>
            <a:off x="242062" y="2846704"/>
            <a:ext cx="5754739" cy="3228633"/>
          </a:xfrm>
          <a:prstGeom prst="rect">
            <a:avLst/>
          </a:prstGeom>
        </p:spPr>
      </p:pic>
      <p:sp>
        <p:nvSpPr>
          <p:cNvPr id="5" name="TextBox 4">
            <a:extLst>
              <a:ext uri="{FF2B5EF4-FFF2-40B4-BE49-F238E27FC236}">
                <a16:creationId xmlns:a16="http://schemas.microsoft.com/office/drawing/2014/main" id="{85DE4E77-87C5-004E-9AEF-731519BDECBD}"/>
              </a:ext>
            </a:extLst>
          </p:cNvPr>
          <p:cNvSpPr txBox="1"/>
          <p:nvPr/>
        </p:nvSpPr>
        <p:spPr>
          <a:xfrm>
            <a:off x="1968000" y="5597569"/>
            <a:ext cx="2105705" cy="369332"/>
          </a:xfrm>
          <a:prstGeom prst="rect">
            <a:avLst/>
          </a:prstGeom>
          <a:noFill/>
        </p:spPr>
        <p:txBody>
          <a:bodyPr wrap="none" rtlCol="0">
            <a:spAutoFit/>
          </a:bodyPr>
          <a:lstStyle/>
          <a:p>
            <a:r>
              <a:rPr lang="en-US" dirty="0">
                <a:solidFill>
                  <a:schemeClr val="bg1"/>
                </a:solidFill>
              </a:rPr>
              <a:t>CLICK VIDEO LINK</a:t>
            </a:r>
          </a:p>
        </p:txBody>
      </p:sp>
    </p:spTree>
    <p:extLst>
      <p:ext uri="{BB962C8B-B14F-4D97-AF65-F5344CB8AC3E}">
        <p14:creationId xmlns:p14="http://schemas.microsoft.com/office/powerpoint/2010/main" val="16280577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F122B-DE74-9242-B152-5025F65CF1CC}"/>
              </a:ext>
            </a:extLst>
          </p:cNvPr>
          <p:cNvPicPr>
            <a:picLocks noChangeAspect="1"/>
          </p:cNvPicPr>
          <p:nvPr/>
        </p:nvPicPr>
        <p:blipFill>
          <a:blip r:embed="rId3"/>
          <a:stretch>
            <a:fillRect/>
          </a:stretch>
        </p:blipFill>
        <p:spPr>
          <a:xfrm>
            <a:off x="9813034" y="4306819"/>
            <a:ext cx="2032794" cy="2032794"/>
          </a:xfrm>
          <a:prstGeom prst="rect">
            <a:avLst/>
          </a:prstGeom>
        </p:spPr>
      </p:pic>
      <p:pic>
        <p:nvPicPr>
          <p:cNvPr id="4" name="Picture 3">
            <a:extLst>
              <a:ext uri="{FF2B5EF4-FFF2-40B4-BE49-F238E27FC236}">
                <a16:creationId xmlns:a16="http://schemas.microsoft.com/office/drawing/2014/main" id="{24C2CA38-FB5F-E947-A2B6-0204C866B73E}"/>
              </a:ext>
            </a:extLst>
          </p:cNvPr>
          <p:cNvPicPr>
            <a:picLocks noChangeAspect="1"/>
          </p:cNvPicPr>
          <p:nvPr/>
        </p:nvPicPr>
        <p:blipFill>
          <a:blip r:embed="rId4"/>
          <a:stretch>
            <a:fillRect/>
          </a:stretch>
        </p:blipFill>
        <p:spPr>
          <a:xfrm>
            <a:off x="169896" y="4628915"/>
            <a:ext cx="2865904" cy="2149429"/>
          </a:xfrm>
          <a:prstGeom prst="rect">
            <a:avLst/>
          </a:prstGeom>
        </p:spPr>
      </p:pic>
      <p:pic>
        <p:nvPicPr>
          <p:cNvPr id="5" name="Picture 4">
            <a:extLst>
              <a:ext uri="{FF2B5EF4-FFF2-40B4-BE49-F238E27FC236}">
                <a16:creationId xmlns:a16="http://schemas.microsoft.com/office/drawing/2014/main" id="{B74704B0-E8D5-8847-AB53-C91D46B8A1DC}"/>
              </a:ext>
            </a:extLst>
          </p:cNvPr>
          <p:cNvPicPr>
            <a:picLocks noChangeAspect="1"/>
          </p:cNvPicPr>
          <p:nvPr/>
        </p:nvPicPr>
        <p:blipFill>
          <a:blip r:embed="rId5"/>
          <a:stretch>
            <a:fillRect/>
          </a:stretch>
        </p:blipFill>
        <p:spPr>
          <a:xfrm>
            <a:off x="3121656" y="4643438"/>
            <a:ext cx="2865904" cy="2214562"/>
          </a:xfrm>
          <a:prstGeom prst="rect">
            <a:avLst/>
          </a:prstGeom>
        </p:spPr>
      </p:pic>
      <p:pic>
        <p:nvPicPr>
          <p:cNvPr id="6" name="Picture 2" descr="Image result for spectrum restoration">
            <a:hlinkClick r:id="rId6"/>
            <a:extLst>
              <a:ext uri="{FF2B5EF4-FFF2-40B4-BE49-F238E27FC236}">
                <a16:creationId xmlns:a16="http://schemas.microsoft.com/office/drawing/2014/main" id="{410D0344-B4A1-DE4A-92B0-E826C15D9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344" y="5553754"/>
            <a:ext cx="3225027" cy="840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BCA9E3-7FF6-DA4D-A29C-CC232F108554}"/>
              </a:ext>
            </a:extLst>
          </p:cNvPr>
          <p:cNvSpPr txBox="1"/>
          <p:nvPr/>
        </p:nvSpPr>
        <p:spPr>
          <a:xfrm>
            <a:off x="455220" y="79656"/>
            <a:ext cx="11281559" cy="5863144"/>
          </a:xfrm>
          <a:prstGeom prst="rect">
            <a:avLst/>
          </a:prstGeom>
          <a:noFill/>
        </p:spPr>
        <p:txBody>
          <a:bodyPr wrap="square" rtlCol="0">
            <a:spAutoFit/>
          </a:bodyPr>
          <a:lstStyle/>
          <a:p>
            <a:r>
              <a:rPr lang="en-US" sz="3600" b="1" dirty="0">
                <a:solidFill>
                  <a:schemeClr val="bg1"/>
                </a:solidFill>
              </a:rPr>
              <a:t>Take Inventory</a:t>
            </a:r>
          </a:p>
          <a:p>
            <a:pPr marL="342900" indent="-342900">
              <a:buFont typeface="Wingdings" pitchFamily="2" charset="2"/>
              <a:buChar char="Ø"/>
            </a:pPr>
            <a:endParaRPr lang="en-US" sz="1400" dirty="0"/>
          </a:p>
          <a:p>
            <a:pPr marL="457200" indent="-457200">
              <a:buSzPct val="150000"/>
              <a:buBlip>
                <a:blip r:embed="rId8"/>
              </a:buBlip>
            </a:pPr>
            <a:r>
              <a:rPr lang="en-US" sz="2800" dirty="0"/>
              <a:t>As your property portfolio changes from year to year, ensure that you have updated contact information for each of your residents, including names of those currently residing and </a:t>
            </a:r>
            <a:r>
              <a:rPr lang="en-US" sz="2800" b="1" dirty="0"/>
              <a:t>individuals to contact in case of emergency.</a:t>
            </a:r>
          </a:p>
          <a:p>
            <a:pPr marL="457200" indent="-457200">
              <a:buSzPct val="150000"/>
              <a:buFont typeface="Arial" panose="020B0604020202020204" pitchFamily="34" charset="0"/>
              <a:buChar char="•"/>
            </a:pPr>
            <a:endParaRPr lang="en-US" sz="1100" b="1" dirty="0"/>
          </a:p>
          <a:p>
            <a:pPr marL="457200" indent="-457200">
              <a:buSzPct val="150000"/>
              <a:buBlip>
                <a:blip r:embed="rId8"/>
              </a:buBlip>
            </a:pPr>
            <a:r>
              <a:rPr lang="en-US" sz="2800" dirty="0"/>
              <a:t>Obtain a letter or document on management company letterhead stating that you are the key point-of-contact for your property.  You may need to show this to first responders to be permitted to enter the property after the storm. </a:t>
            </a:r>
            <a:endParaRPr lang="en-US" sz="2800" b="1" dirty="0"/>
          </a:p>
          <a:p>
            <a:pPr marL="342900" indent="-342900">
              <a:buBlip>
                <a:blip r:embed="rId8"/>
              </a:buBlip>
            </a:pPr>
            <a:endParaRPr lang="en-US" sz="1100" b="1" dirty="0"/>
          </a:p>
          <a:p>
            <a:pPr marL="457200" indent="-457200">
              <a:buSzPct val="150000"/>
              <a:buBlip>
                <a:blip r:embed="rId8"/>
              </a:buBlip>
            </a:pPr>
            <a:r>
              <a:rPr lang="en-US" sz="2800" dirty="0"/>
              <a:t>Check current vendor service agreements for priority clauses.</a:t>
            </a:r>
          </a:p>
          <a:p>
            <a:pPr marL="342900" indent="-342900">
              <a:buBlip>
                <a:blip r:embed="rId8"/>
              </a:buBlip>
            </a:pPr>
            <a:endParaRPr lang="en-US" sz="1100" dirty="0"/>
          </a:p>
          <a:p>
            <a:pPr marL="342900" indent="-342900">
              <a:buFont typeface="Wingdings" pitchFamily="2" charset="2"/>
              <a:buChar char="Ø"/>
            </a:pPr>
            <a:endParaRPr lang="en-US" sz="2800" b="1" dirty="0"/>
          </a:p>
          <a:p>
            <a:endParaRPr lang="en-US" sz="1200" dirty="0"/>
          </a:p>
        </p:txBody>
      </p:sp>
    </p:spTree>
    <p:extLst>
      <p:ext uri="{BB962C8B-B14F-4D97-AF65-F5344CB8AC3E}">
        <p14:creationId xmlns:p14="http://schemas.microsoft.com/office/powerpoint/2010/main" val="22388655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30503-E0F0-014A-A7D6-B864B02EA426}"/>
              </a:ext>
            </a:extLst>
          </p:cNvPr>
          <p:cNvSpPr txBox="1"/>
          <p:nvPr/>
        </p:nvSpPr>
        <p:spPr>
          <a:xfrm>
            <a:off x="156881" y="309718"/>
            <a:ext cx="5876365" cy="6417141"/>
          </a:xfrm>
          <a:prstGeom prst="rect">
            <a:avLst/>
          </a:prstGeom>
          <a:noFill/>
        </p:spPr>
        <p:txBody>
          <a:bodyPr wrap="square" rtlCol="0">
            <a:spAutoFit/>
          </a:bodyPr>
          <a:lstStyle/>
          <a:p>
            <a:r>
              <a:rPr lang="en-US" sz="3600" b="1" dirty="0">
                <a:solidFill>
                  <a:schemeClr val="bg1"/>
                </a:solidFill>
              </a:rPr>
              <a:t>Take Inventory</a:t>
            </a:r>
            <a:endParaRPr lang="en-US" sz="2800" dirty="0"/>
          </a:p>
          <a:p>
            <a:pPr marL="457200" indent="-457200">
              <a:buSzPct val="150000"/>
              <a:buBlip>
                <a:blip r:embed="rId3"/>
              </a:buBlip>
            </a:pPr>
            <a:r>
              <a:rPr lang="en-US" sz="2800" dirty="0"/>
              <a:t>Our SWFAA Supplier Member sponsors here today like Roofers &amp; General Contractors- First Service -, Tree Removal Specialists- Grow, Inc-,  Restoration &amp; Mold Specialists- Spectrum Cleaning- and Fire &amp; Safety Companies- Superior Fire- should at the top of your list.</a:t>
            </a:r>
          </a:p>
          <a:p>
            <a:pPr>
              <a:buSzPct val="150000"/>
            </a:pPr>
            <a:endParaRPr lang="en-US" sz="1100" dirty="0"/>
          </a:p>
          <a:p>
            <a:pPr marL="457200" indent="-457200">
              <a:buSzPct val="150000"/>
              <a:buBlip>
                <a:blip r:embed="rId3"/>
              </a:buBlip>
            </a:pPr>
            <a:r>
              <a:rPr lang="en-US" sz="2800" dirty="0"/>
              <a:t>Remember, you can find SWFAA suppliers for all of these categories &amp; more in the Supplier Marketplace on </a:t>
            </a:r>
            <a:r>
              <a:rPr lang="en-US" sz="2800" dirty="0" err="1"/>
              <a:t>SWFAA.org</a:t>
            </a:r>
            <a:r>
              <a:rPr lang="en-US" sz="2800" dirty="0"/>
              <a:t> and search by expertise</a:t>
            </a:r>
          </a:p>
        </p:txBody>
      </p:sp>
      <p:pic>
        <p:nvPicPr>
          <p:cNvPr id="8" name="Picture 7">
            <a:extLst>
              <a:ext uri="{FF2B5EF4-FFF2-40B4-BE49-F238E27FC236}">
                <a16:creationId xmlns:a16="http://schemas.microsoft.com/office/drawing/2014/main" id="{23F15B36-63AF-4943-B2EF-F4AD4939DCA3}"/>
              </a:ext>
            </a:extLst>
          </p:cNvPr>
          <p:cNvPicPr>
            <a:picLocks noChangeAspect="1"/>
          </p:cNvPicPr>
          <p:nvPr/>
        </p:nvPicPr>
        <p:blipFill rotWithShape="1">
          <a:blip r:embed="rId4"/>
          <a:srcRect l="8601" r="6956"/>
          <a:stretch/>
        </p:blipFill>
        <p:spPr>
          <a:xfrm>
            <a:off x="6096000" y="903544"/>
            <a:ext cx="5876365" cy="3787771"/>
          </a:xfrm>
          <a:prstGeom prst="rect">
            <a:avLst/>
          </a:prstGeom>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F6D5AE90-F640-0143-9AA2-CD2D35C2B7F4}"/>
              </a:ext>
            </a:extLst>
          </p:cNvPr>
          <p:cNvSpPr/>
          <p:nvPr/>
        </p:nvSpPr>
        <p:spPr>
          <a:xfrm>
            <a:off x="9153401" y="3429000"/>
            <a:ext cx="2859307" cy="1073174"/>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185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30503-E0F0-014A-A7D6-B864B02EA426}"/>
              </a:ext>
            </a:extLst>
          </p:cNvPr>
          <p:cNvSpPr txBox="1"/>
          <p:nvPr/>
        </p:nvSpPr>
        <p:spPr>
          <a:xfrm>
            <a:off x="336490" y="309718"/>
            <a:ext cx="11488994" cy="6417141"/>
          </a:xfrm>
          <a:prstGeom prst="rect">
            <a:avLst/>
          </a:prstGeom>
          <a:noFill/>
        </p:spPr>
        <p:txBody>
          <a:bodyPr wrap="square" rtlCol="0">
            <a:spAutoFit/>
          </a:bodyPr>
          <a:lstStyle/>
          <a:p>
            <a:r>
              <a:rPr lang="en-US" sz="3600" b="1" dirty="0">
                <a:solidFill>
                  <a:schemeClr val="bg1"/>
                </a:solidFill>
              </a:rPr>
              <a:t>Take Inventory for Maintenance</a:t>
            </a:r>
          </a:p>
          <a:p>
            <a:endParaRPr lang="en-US" sz="1100" dirty="0"/>
          </a:p>
          <a:p>
            <a:r>
              <a:rPr lang="en-US" sz="2800" b="1" dirty="0"/>
              <a:t>Emergency Supplies</a:t>
            </a:r>
          </a:p>
          <a:p>
            <a:pPr marL="457200" indent="-457200">
              <a:buClr>
                <a:srgbClr val="FF0000"/>
              </a:buClr>
              <a:buFont typeface="Wingdings" pitchFamily="2" charset="2"/>
              <a:buChar char="Ø"/>
            </a:pPr>
            <a:r>
              <a:rPr lang="en-US" sz="2800" dirty="0"/>
              <a:t>Updated Emergency Site Map</a:t>
            </a:r>
          </a:p>
          <a:p>
            <a:pPr marL="457200" indent="-457200">
              <a:buClr>
                <a:srgbClr val="FF0000"/>
              </a:buClr>
              <a:buFont typeface="Wingdings" pitchFamily="2" charset="2"/>
              <a:buChar char="Ø"/>
            </a:pPr>
            <a:r>
              <a:rPr lang="en-US" sz="2800" dirty="0"/>
              <a:t>Generator</a:t>
            </a:r>
          </a:p>
          <a:p>
            <a:pPr marL="457200" indent="-457200">
              <a:buClr>
                <a:srgbClr val="FF0000"/>
              </a:buClr>
              <a:buFont typeface="Wingdings" pitchFamily="2" charset="2"/>
              <a:buChar char="Ø"/>
            </a:pPr>
            <a:r>
              <a:rPr lang="en-US" sz="2800" dirty="0"/>
              <a:t>(2) Battery operated radio</a:t>
            </a:r>
          </a:p>
          <a:p>
            <a:pPr marL="457200" indent="-457200">
              <a:buClr>
                <a:srgbClr val="FF0000"/>
              </a:buClr>
              <a:buFont typeface="Wingdings" pitchFamily="2" charset="2"/>
              <a:buChar char="Ø"/>
            </a:pPr>
            <a:r>
              <a:rPr lang="en-US" sz="2800" dirty="0"/>
              <a:t>Batteries </a:t>
            </a:r>
          </a:p>
          <a:p>
            <a:pPr marL="457200" indent="-457200">
              <a:buClr>
                <a:srgbClr val="FF0000"/>
              </a:buClr>
              <a:buFont typeface="Wingdings" pitchFamily="2" charset="2"/>
              <a:buChar char="Ø"/>
            </a:pPr>
            <a:r>
              <a:rPr lang="en-US" sz="2800" dirty="0"/>
              <a:t>(4) industrial handheld flashlights</a:t>
            </a:r>
          </a:p>
          <a:p>
            <a:pPr marL="457200" indent="-457200">
              <a:buClr>
                <a:srgbClr val="FF0000"/>
              </a:buClr>
              <a:buFont typeface="Wingdings" pitchFamily="2" charset="2"/>
              <a:buChar char="Ø"/>
            </a:pPr>
            <a:r>
              <a:rPr lang="en-US" sz="2800" dirty="0"/>
              <a:t>300’ all-purpose rope</a:t>
            </a:r>
          </a:p>
          <a:p>
            <a:pPr marL="457200" indent="-457200">
              <a:buClr>
                <a:srgbClr val="FF0000"/>
              </a:buClr>
              <a:buFont typeface="Wingdings" pitchFamily="2" charset="2"/>
              <a:buChar char="Ø"/>
            </a:pPr>
            <a:r>
              <a:rPr lang="en-US" sz="2800" dirty="0"/>
              <a:t>(3) 20x30 or 20x25 tarps</a:t>
            </a:r>
          </a:p>
          <a:p>
            <a:pPr marL="457200" indent="-457200">
              <a:buClr>
                <a:srgbClr val="FF0000"/>
              </a:buClr>
              <a:buFont typeface="Wingdings" pitchFamily="2" charset="2"/>
              <a:buChar char="Ø"/>
            </a:pPr>
            <a:r>
              <a:rPr lang="en-US" sz="2800" dirty="0"/>
              <a:t>First Aid Kit</a:t>
            </a:r>
            <a:r>
              <a:rPr lang="en-US" dirty="0"/>
              <a:t>- check the expiration date!</a:t>
            </a:r>
            <a:endParaRPr lang="en-US" sz="2800" dirty="0"/>
          </a:p>
          <a:p>
            <a:pPr marL="457200" indent="-457200">
              <a:buClr>
                <a:srgbClr val="FF0000"/>
              </a:buClr>
              <a:buFont typeface="Wingdings" pitchFamily="2" charset="2"/>
              <a:buChar char="Ø"/>
            </a:pPr>
            <a:r>
              <a:rPr lang="en-US" sz="2800" dirty="0"/>
              <a:t>Several rolls of duct tape</a:t>
            </a:r>
          </a:p>
          <a:p>
            <a:pPr marL="457200" indent="-457200">
              <a:buClr>
                <a:srgbClr val="FF0000"/>
              </a:buClr>
              <a:buFont typeface="Wingdings" pitchFamily="2" charset="2"/>
              <a:buChar char="Ø"/>
            </a:pPr>
            <a:r>
              <a:rPr lang="en-US" sz="2800" dirty="0"/>
              <a:t>Case of 55-60 Gallon trash bags</a:t>
            </a:r>
          </a:p>
          <a:p>
            <a:pPr marL="457200" indent="-457200">
              <a:buClr>
                <a:srgbClr val="FF0000"/>
              </a:buClr>
              <a:buFont typeface="Wingdings" pitchFamily="2" charset="2"/>
              <a:buChar char="Ø"/>
            </a:pPr>
            <a:r>
              <a:rPr lang="en-US" sz="2800" dirty="0"/>
              <a:t>Several gallons of gasoline and propane</a:t>
            </a:r>
          </a:p>
          <a:p>
            <a:pPr marL="457200" indent="-457200">
              <a:buClr>
                <a:srgbClr val="FF0000"/>
              </a:buClr>
              <a:buFont typeface="Wingdings" pitchFamily="2" charset="2"/>
              <a:buChar char="Ø"/>
            </a:pPr>
            <a:r>
              <a:rPr lang="en-US" sz="2800" dirty="0"/>
              <a:t>Several gallons of purified drinking water</a:t>
            </a:r>
          </a:p>
        </p:txBody>
      </p:sp>
    </p:spTree>
    <p:extLst>
      <p:ext uri="{BB962C8B-B14F-4D97-AF65-F5344CB8AC3E}">
        <p14:creationId xmlns:p14="http://schemas.microsoft.com/office/powerpoint/2010/main" val="3454070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B537B5-913F-5846-87BB-4F975A1C9BA6}"/>
              </a:ext>
            </a:extLst>
          </p:cNvPr>
          <p:cNvSpPr txBox="1"/>
          <p:nvPr/>
        </p:nvSpPr>
        <p:spPr>
          <a:xfrm>
            <a:off x="478971" y="135038"/>
            <a:ext cx="11234057" cy="3754874"/>
          </a:xfrm>
          <a:prstGeom prst="rect">
            <a:avLst/>
          </a:prstGeom>
          <a:noFill/>
        </p:spPr>
        <p:txBody>
          <a:bodyPr wrap="square" rtlCol="0">
            <a:spAutoFit/>
          </a:bodyPr>
          <a:lstStyle/>
          <a:p>
            <a:r>
              <a:rPr lang="en-US" sz="4000" b="1" dirty="0">
                <a:solidFill>
                  <a:schemeClr val="bg1"/>
                </a:solidFill>
              </a:rPr>
              <a:t>Make a Plan</a:t>
            </a:r>
          </a:p>
          <a:p>
            <a:endParaRPr lang="en-US" sz="900" b="1" dirty="0"/>
          </a:p>
          <a:p>
            <a:pPr marL="457200" indent="-457200">
              <a:buSzPct val="150000"/>
              <a:buBlip>
                <a:blip r:embed="rId3"/>
              </a:buBlip>
            </a:pPr>
            <a:r>
              <a:rPr lang="en-US" sz="2800" dirty="0"/>
              <a:t>The project team should identify each employee’s capacity to offer hurricane aid. </a:t>
            </a:r>
          </a:p>
          <a:p>
            <a:pPr marL="457200" indent="-457200">
              <a:buSzPct val="150000"/>
              <a:buBlip>
                <a:blip r:embed="rId3"/>
              </a:buBlip>
            </a:pPr>
            <a:endParaRPr lang="en-US" sz="1100" dirty="0"/>
          </a:p>
          <a:p>
            <a:pPr marL="457200" indent="-457200">
              <a:buSzPct val="150000"/>
              <a:buBlip>
                <a:blip r:embed="rId3"/>
              </a:buBlip>
            </a:pPr>
            <a:r>
              <a:rPr lang="en-US" sz="2800" dirty="0"/>
              <a:t>Make a list of roles &amp; responsibilities for each stage: pre, during and post-hurricane.</a:t>
            </a:r>
          </a:p>
          <a:p>
            <a:pPr marL="457200" indent="-457200">
              <a:buSzPct val="150000"/>
              <a:buBlip>
                <a:blip r:embed="rId3"/>
              </a:buBlip>
            </a:pPr>
            <a:endParaRPr lang="en-US" sz="1100" dirty="0"/>
          </a:p>
          <a:p>
            <a:pPr marL="457200" indent="-457200">
              <a:buSzPct val="150000"/>
              <a:buBlip>
                <a:blip r:embed="rId3"/>
              </a:buBlip>
            </a:pPr>
            <a:r>
              <a:rPr lang="en-US" sz="2800" dirty="0"/>
              <a:t>List employee roles &amp; communicate them to the organization.</a:t>
            </a:r>
          </a:p>
          <a:p>
            <a:endParaRPr lang="en-US" dirty="0"/>
          </a:p>
        </p:txBody>
      </p:sp>
      <p:pic>
        <p:nvPicPr>
          <p:cNvPr id="7170" name="Picture 2" descr="Related image">
            <a:hlinkClick r:id="rId4"/>
            <a:extLst>
              <a:ext uri="{FF2B5EF4-FFF2-40B4-BE49-F238E27FC236}">
                <a16:creationId xmlns:a16="http://schemas.microsoft.com/office/drawing/2014/main" id="{0ACBAECB-D360-AC4F-BDF6-3902F982B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693" y="3466295"/>
            <a:ext cx="8252613" cy="325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0609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2000">
              <a:schemeClr val="accent1">
                <a:lumMod val="5000"/>
                <a:lumOff val="95000"/>
              </a:schemeClr>
            </a:gs>
            <a:gs pos="24000">
              <a:srgbClr val="0093FF">
                <a:alpha val="42353"/>
              </a:srgbClr>
            </a:gs>
            <a:gs pos="16000">
              <a:srgbClr val="0093FF">
                <a:alpha val="67843"/>
              </a:srgbClr>
            </a:gs>
            <a:gs pos="6000">
              <a:srgbClr val="0070C0">
                <a:alpha val="71765"/>
              </a:srgb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0BBE6-CE96-F14D-8E86-8AD6F1B52178}"/>
              </a:ext>
            </a:extLst>
          </p:cNvPr>
          <p:cNvSpPr/>
          <p:nvPr/>
        </p:nvSpPr>
        <p:spPr>
          <a:xfrm>
            <a:off x="484239" y="197824"/>
            <a:ext cx="11223522" cy="4770537"/>
          </a:xfrm>
          <a:prstGeom prst="rect">
            <a:avLst/>
          </a:prstGeom>
        </p:spPr>
        <p:txBody>
          <a:bodyPr wrap="square">
            <a:spAutoFit/>
          </a:bodyPr>
          <a:lstStyle/>
          <a:p>
            <a:r>
              <a:rPr lang="en-US" sz="3600" b="1" dirty="0">
                <a:solidFill>
                  <a:schemeClr val="bg1"/>
                </a:solidFill>
              </a:rPr>
              <a:t>Make a Plan</a:t>
            </a:r>
          </a:p>
          <a:p>
            <a:endParaRPr lang="en-US" sz="1100" dirty="0"/>
          </a:p>
          <a:p>
            <a:pPr marL="457200" indent="-457200">
              <a:buSzPct val="150000"/>
              <a:buBlip>
                <a:blip r:embed="rId3"/>
              </a:buBlip>
            </a:pPr>
            <a:r>
              <a:rPr lang="en-US" sz="2800" dirty="0"/>
              <a:t>Revisit your company’s policies on storm-related topics to see if anything has changed. </a:t>
            </a:r>
          </a:p>
          <a:p>
            <a:pPr marL="342900" indent="-342900">
              <a:buSzPct val="150000"/>
              <a:buBlip>
                <a:blip r:embed="rId3"/>
              </a:buBlip>
            </a:pPr>
            <a:endParaRPr lang="en-US" sz="1100" dirty="0"/>
          </a:p>
          <a:p>
            <a:pPr marL="457200" indent="-457200">
              <a:buSzPct val="150000"/>
              <a:buBlip>
                <a:blip r:embed="rId3"/>
              </a:buBlip>
            </a:pPr>
            <a:r>
              <a:rPr lang="en-US" sz="2800" dirty="0"/>
              <a:t>Policies on plywood, holes, storm shutters &amp; sandbags should be discussed. </a:t>
            </a:r>
          </a:p>
          <a:p>
            <a:pPr marL="342900" indent="-342900">
              <a:buSzPct val="150000"/>
              <a:buBlip>
                <a:blip r:embed="rId3"/>
              </a:buBlip>
            </a:pPr>
            <a:endParaRPr lang="en-US" sz="1100" dirty="0"/>
          </a:p>
          <a:p>
            <a:pPr marL="457200" indent="-457200">
              <a:buSzPct val="150000"/>
              <a:buBlip>
                <a:blip r:embed="rId3"/>
              </a:buBlip>
            </a:pPr>
            <a:r>
              <a:rPr lang="en-US" sz="2800" dirty="0"/>
              <a:t>Residents, especially new ones, will have expectations about your organization’s responsibility for hurricane preparation &amp; repair.</a:t>
            </a:r>
          </a:p>
          <a:p>
            <a:pPr marL="342900" indent="-342900">
              <a:buSzPct val="150000"/>
              <a:buBlip>
                <a:blip r:embed="rId3"/>
              </a:buBlip>
            </a:pPr>
            <a:endParaRPr lang="en-US" sz="1100" dirty="0"/>
          </a:p>
          <a:p>
            <a:pPr marL="457200" indent="-457200">
              <a:buSzPct val="150000"/>
              <a:buBlip>
                <a:blip r:embed="rId3"/>
              </a:buBlip>
            </a:pPr>
            <a:r>
              <a:rPr lang="en-US" sz="2800" dirty="0"/>
              <a:t>Have clear definitions of your policies, so you can set expectations with   residents before a storm.</a:t>
            </a:r>
          </a:p>
        </p:txBody>
      </p:sp>
    </p:spTree>
    <p:extLst>
      <p:ext uri="{BB962C8B-B14F-4D97-AF65-F5344CB8AC3E}">
        <p14:creationId xmlns:p14="http://schemas.microsoft.com/office/powerpoint/2010/main" val="19841103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{20241C7D-35BC-8041-A3E0-F785261ED27F}tf10001120</Template>
  <TotalTime>4558</TotalTime>
  <Words>1793</Words>
  <Application>Microsoft Macintosh PowerPoint</Application>
  <PresentationFormat>Widescreen</PresentationFormat>
  <Paragraphs>178</Paragraphs>
  <Slides>19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HeadLineA</vt:lpstr>
      <vt:lpstr>Arial</vt:lpstr>
      <vt:lpstr>Calibri</vt:lpstr>
      <vt:lpstr>Gill Sans MT</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DePold</dc:creator>
  <cp:lastModifiedBy>H. DePold</cp:lastModifiedBy>
  <cp:revision>82</cp:revision>
  <dcterms:created xsi:type="dcterms:W3CDTF">2019-07-07T01:32:11Z</dcterms:created>
  <dcterms:modified xsi:type="dcterms:W3CDTF">2019-08-29T16:08:53Z</dcterms:modified>
</cp:coreProperties>
</file>