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6"/>
  </p:sldMasterIdLst>
  <p:notesMasterIdLst>
    <p:notesMasterId r:id="rId107"/>
  </p:notesMasterIdLst>
  <p:handoutMasterIdLst>
    <p:handoutMasterId r:id="rId108"/>
  </p:handoutMasterIdLst>
  <p:sldIdLst>
    <p:sldId id="2351" r:id="rId7"/>
    <p:sldId id="2354" r:id="rId8"/>
    <p:sldId id="2353" r:id="rId9"/>
    <p:sldId id="2355" r:id="rId10"/>
    <p:sldId id="2356" r:id="rId11"/>
    <p:sldId id="2357" r:id="rId12"/>
    <p:sldId id="2358" r:id="rId13"/>
    <p:sldId id="2359" r:id="rId14"/>
    <p:sldId id="2360" r:id="rId15"/>
    <p:sldId id="2361" r:id="rId16"/>
    <p:sldId id="2362" r:id="rId17"/>
    <p:sldId id="2363" r:id="rId18"/>
    <p:sldId id="2365" r:id="rId19"/>
    <p:sldId id="2364" r:id="rId20"/>
    <p:sldId id="2366" r:id="rId21"/>
    <p:sldId id="2367" r:id="rId22"/>
    <p:sldId id="2368" r:id="rId23"/>
    <p:sldId id="2369" r:id="rId24"/>
    <p:sldId id="2370" r:id="rId25"/>
    <p:sldId id="2371" r:id="rId26"/>
    <p:sldId id="2372" r:id="rId27"/>
    <p:sldId id="2373" r:id="rId28"/>
    <p:sldId id="2374" r:id="rId29"/>
    <p:sldId id="2375" r:id="rId30"/>
    <p:sldId id="2376" r:id="rId31"/>
    <p:sldId id="2377" r:id="rId32"/>
    <p:sldId id="2378" r:id="rId33"/>
    <p:sldId id="2379" r:id="rId34"/>
    <p:sldId id="2380" r:id="rId35"/>
    <p:sldId id="2381" r:id="rId36"/>
    <p:sldId id="2382" r:id="rId37"/>
    <p:sldId id="2383" r:id="rId38"/>
    <p:sldId id="2384" r:id="rId39"/>
    <p:sldId id="2385" r:id="rId40"/>
    <p:sldId id="2386" r:id="rId41"/>
    <p:sldId id="2417" r:id="rId42"/>
    <p:sldId id="2388" r:id="rId43"/>
    <p:sldId id="2389" r:id="rId44"/>
    <p:sldId id="2390" r:id="rId45"/>
    <p:sldId id="2391" r:id="rId46"/>
    <p:sldId id="2392" r:id="rId47"/>
    <p:sldId id="2452" r:id="rId48"/>
    <p:sldId id="2393" r:id="rId49"/>
    <p:sldId id="2418" r:id="rId50"/>
    <p:sldId id="2395" r:id="rId51"/>
    <p:sldId id="2396" r:id="rId52"/>
    <p:sldId id="2397" r:id="rId53"/>
    <p:sldId id="2398" r:id="rId54"/>
    <p:sldId id="2453" r:id="rId55"/>
    <p:sldId id="2399" r:id="rId56"/>
    <p:sldId id="2401" r:id="rId57"/>
    <p:sldId id="2402" r:id="rId58"/>
    <p:sldId id="2403" r:id="rId59"/>
    <p:sldId id="2404" r:id="rId60"/>
    <p:sldId id="2405" r:id="rId61"/>
    <p:sldId id="2419" r:id="rId62"/>
    <p:sldId id="2407" r:id="rId63"/>
    <p:sldId id="2408" r:id="rId64"/>
    <p:sldId id="2409" r:id="rId65"/>
    <p:sldId id="2410" r:id="rId66"/>
    <p:sldId id="2411" r:id="rId67"/>
    <p:sldId id="2412" r:id="rId68"/>
    <p:sldId id="2413" r:id="rId69"/>
    <p:sldId id="2414" r:id="rId70"/>
    <p:sldId id="2415" r:id="rId71"/>
    <p:sldId id="2416" r:id="rId72"/>
    <p:sldId id="2165" r:id="rId73"/>
    <p:sldId id="2164" r:id="rId74"/>
    <p:sldId id="2457" r:id="rId75"/>
    <p:sldId id="2421" r:id="rId76"/>
    <p:sldId id="2454" r:id="rId77"/>
    <p:sldId id="2455" r:id="rId78"/>
    <p:sldId id="2456" r:id="rId79"/>
    <p:sldId id="2458" r:id="rId80"/>
    <p:sldId id="2459" r:id="rId81"/>
    <p:sldId id="2460" r:id="rId82"/>
    <p:sldId id="2461" r:id="rId83"/>
    <p:sldId id="2462" r:id="rId84"/>
    <p:sldId id="2463" r:id="rId85"/>
    <p:sldId id="2464" r:id="rId86"/>
    <p:sldId id="2465" r:id="rId87"/>
    <p:sldId id="2466" r:id="rId88"/>
    <p:sldId id="2467" r:id="rId89"/>
    <p:sldId id="2468" r:id="rId90"/>
    <p:sldId id="2469" r:id="rId91"/>
    <p:sldId id="2470" r:id="rId92"/>
    <p:sldId id="2471" r:id="rId93"/>
    <p:sldId id="2472" r:id="rId94"/>
    <p:sldId id="2473" r:id="rId95"/>
    <p:sldId id="2474" r:id="rId96"/>
    <p:sldId id="2475" r:id="rId97"/>
    <p:sldId id="2476" r:id="rId98"/>
    <p:sldId id="2477" r:id="rId99"/>
    <p:sldId id="2478" r:id="rId100"/>
    <p:sldId id="2447" r:id="rId101"/>
    <p:sldId id="2448" r:id="rId102"/>
    <p:sldId id="2449" r:id="rId103"/>
    <p:sldId id="2450" r:id="rId104"/>
    <p:sldId id="2451" r:id="rId105"/>
    <p:sldId id="1983" r:id="rId10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6000" userDrawn="1">
          <p15:clr>
            <a:srgbClr val="A4A3A4"/>
          </p15:clr>
        </p15:guide>
        <p15:guide id="2" orient="horz"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ri Seurer" initials="KS" lastIdx="2" clrIdx="0"/>
  <p:cmAuthor id="1" name="Michelle Uher" initials="MU" lastIdx="52" clrIdx="1"/>
  <p:cmAuthor id="2" name="Tim Engel" initials="" lastIdx="1" clrIdx="2"/>
  <p:cmAuthor id="3" name="Siu Lee" initials="SL" lastIdx="1" clrIdx="3">
    <p:extLst>
      <p:ext uri="{19B8F6BF-5375-455C-9EA6-DF929625EA0E}">
        <p15:presenceInfo xmlns:p15="http://schemas.microsoft.com/office/powerpoint/2012/main" userId="S::slee@aan.com::e20beefb-6ad7-40a1-94bd-ac00b3118a0b" providerId="AD"/>
      </p:ext>
    </p:extLst>
  </p:cmAuthor>
  <p:cmAuthor id="4" name="Morgan Woodrow" initials="MW" lastIdx="2" clrIdx="4">
    <p:extLst>
      <p:ext uri="{19B8F6BF-5375-455C-9EA6-DF929625EA0E}">
        <p15:presenceInfo xmlns:p15="http://schemas.microsoft.com/office/powerpoint/2012/main" userId="S::MWoodrow@aan.com::3186ace4-2a83-46db-b9ad-80d8646a6cf6" providerId="AD"/>
      </p:ext>
    </p:extLst>
  </p:cmAuthor>
  <p:cmAuthor id="5" name="Angela Babb" initials="AB" lastIdx="1" clrIdx="5">
    <p:extLst>
      <p:ext uri="{19B8F6BF-5375-455C-9EA6-DF929625EA0E}">
        <p15:presenceInfo xmlns:p15="http://schemas.microsoft.com/office/powerpoint/2012/main" userId="S::ababb@aan.com::1371f4b0-e914-434b-9601-ca8f0daf405d" providerId="AD"/>
      </p:ext>
    </p:extLst>
  </p:cmAuthor>
  <p:cmAuthor id="6" name="Sacco, Ralph L" initials="SRL" lastIdx="3" clrIdx="6">
    <p:extLst>
      <p:ext uri="{19B8F6BF-5375-455C-9EA6-DF929625EA0E}">
        <p15:presenceInfo xmlns:p15="http://schemas.microsoft.com/office/powerpoint/2012/main" userId="S::rsacco@miami.edu::c9933da0-0872-42c0-8f75-d6885a3be7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9124"/>
    <a:srgbClr val="EFCB64"/>
    <a:srgbClr val="E2C46D"/>
    <a:srgbClr val="BBE6FE"/>
    <a:srgbClr val="00FDFF"/>
    <a:srgbClr val="006D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3114" autoAdjust="0"/>
  </p:normalViewPr>
  <p:slideViewPr>
    <p:cSldViewPr snapToGrid="0" snapToObjects="1">
      <p:cViewPr varScale="1">
        <p:scale>
          <a:sx n="81" d="100"/>
          <a:sy n="81" d="100"/>
        </p:scale>
        <p:origin x="90" y="162"/>
      </p:cViewPr>
      <p:guideLst>
        <p:guide pos="6000"/>
        <p:guide orient="horz" pos="2160"/>
      </p:guideLst>
    </p:cSldViewPr>
  </p:slideViewPr>
  <p:outlineViewPr>
    <p:cViewPr>
      <p:scale>
        <a:sx n="33" d="100"/>
        <a:sy n="33" d="100"/>
      </p:scale>
      <p:origin x="0" y="-40696"/>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42" Type="http://schemas.openxmlformats.org/officeDocument/2006/relationships/slide" Target="slides/slide36.xml"/><Relationship Id="rId47" Type="http://schemas.openxmlformats.org/officeDocument/2006/relationships/slide" Target="slides/slide41.xml"/><Relationship Id="rId63" Type="http://schemas.openxmlformats.org/officeDocument/2006/relationships/slide" Target="slides/slide57.xml"/><Relationship Id="rId68" Type="http://schemas.openxmlformats.org/officeDocument/2006/relationships/slide" Target="slides/slide62.xml"/><Relationship Id="rId84" Type="http://schemas.openxmlformats.org/officeDocument/2006/relationships/slide" Target="slides/slide78.xml"/><Relationship Id="rId89" Type="http://schemas.openxmlformats.org/officeDocument/2006/relationships/slide" Target="slides/slide83.xml"/><Relationship Id="rId112" Type="http://schemas.openxmlformats.org/officeDocument/2006/relationships/theme" Target="theme/theme1.xml"/><Relationship Id="rId16" Type="http://schemas.openxmlformats.org/officeDocument/2006/relationships/slide" Target="slides/slide10.xml"/><Relationship Id="rId107" Type="http://schemas.openxmlformats.org/officeDocument/2006/relationships/notesMaster" Target="notesMasters/notesMaster1.xml"/><Relationship Id="rId11" Type="http://schemas.openxmlformats.org/officeDocument/2006/relationships/slide" Target="slides/slide5.xml"/><Relationship Id="rId32" Type="http://schemas.openxmlformats.org/officeDocument/2006/relationships/slide" Target="slides/slide26.xml"/><Relationship Id="rId37" Type="http://schemas.openxmlformats.org/officeDocument/2006/relationships/slide" Target="slides/slide31.xml"/><Relationship Id="rId53" Type="http://schemas.openxmlformats.org/officeDocument/2006/relationships/slide" Target="slides/slide47.xml"/><Relationship Id="rId58" Type="http://schemas.openxmlformats.org/officeDocument/2006/relationships/slide" Target="slides/slide52.xml"/><Relationship Id="rId74" Type="http://schemas.openxmlformats.org/officeDocument/2006/relationships/slide" Target="slides/slide68.xml"/><Relationship Id="rId79" Type="http://schemas.openxmlformats.org/officeDocument/2006/relationships/slide" Target="slides/slide73.xml"/><Relationship Id="rId102" Type="http://schemas.openxmlformats.org/officeDocument/2006/relationships/slide" Target="slides/slide96.xml"/><Relationship Id="rId5" Type="http://schemas.openxmlformats.org/officeDocument/2006/relationships/customXml" Target="../customXml/item5.xml"/><Relationship Id="rId90" Type="http://schemas.openxmlformats.org/officeDocument/2006/relationships/slide" Target="slides/slide84.xml"/><Relationship Id="rId95" Type="http://schemas.openxmlformats.org/officeDocument/2006/relationships/slide" Target="slides/slide89.xml"/><Relationship Id="rId22" Type="http://schemas.openxmlformats.org/officeDocument/2006/relationships/slide" Target="slides/slide16.xml"/><Relationship Id="rId27" Type="http://schemas.openxmlformats.org/officeDocument/2006/relationships/slide" Target="slides/slide21.xml"/><Relationship Id="rId43" Type="http://schemas.openxmlformats.org/officeDocument/2006/relationships/slide" Target="slides/slide37.xml"/><Relationship Id="rId48" Type="http://schemas.openxmlformats.org/officeDocument/2006/relationships/slide" Target="slides/slide42.xml"/><Relationship Id="rId64" Type="http://schemas.openxmlformats.org/officeDocument/2006/relationships/slide" Target="slides/slide58.xml"/><Relationship Id="rId69" Type="http://schemas.openxmlformats.org/officeDocument/2006/relationships/slide" Target="slides/slide63.xml"/><Relationship Id="rId113" Type="http://schemas.openxmlformats.org/officeDocument/2006/relationships/tableStyles" Target="tableStyles.xml"/><Relationship Id="rId80" Type="http://schemas.openxmlformats.org/officeDocument/2006/relationships/slide" Target="slides/slide74.xml"/><Relationship Id="rId85" Type="http://schemas.openxmlformats.org/officeDocument/2006/relationships/slide" Target="slides/slide79.xml"/><Relationship Id="rId12" Type="http://schemas.openxmlformats.org/officeDocument/2006/relationships/slide" Target="slides/slide6.xml"/><Relationship Id="rId17" Type="http://schemas.openxmlformats.org/officeDocument/2006/relationships/slide" Target="slides/slide11.xml"/><Relationship Id="rId33" Type="http://schemas.openxmlformats.org/officeDocument/2006/relationships/slide" Target="slides/slide27.xml"/><Relationship Id="rId38" Type="http://schemas.openxmlformats.org/officeDocument/2006/relationships/slide" Target="slides/slide32.xml"/><Relationship Id="rId59" Type="http://schemas.openxmlformats.org/officeDocument/2006/relationships/slide" Target="slides/slide53.xml"/><Relationship Id="rId103" Type="http://schemas.openxmlformats.org/officeDocument/2006/relationships/slide" Target="slides/slide97.xml"/><Relationship Id="rId108" Type="http://schemas.openxmlformats.org/officeDocument/2006/relationships/handoutMaster" Target="handoutMasters/handoutMaster1.xml"/><Relationship Id="rId54" Type="http://schemas.openxmlformats.org/officeDocument/2006/relationships/slide" Target="slides/slide48.xml"/><Relationship Id="rId70" Type="http://schemas.openxmlformats.org/officeDocument/2006/relationships/slide" Target="slides/slide64.xml"/><Relationship Id="rId75" Type="http://schemas.openxmlformats.org/officeDocument/2006/relationships/slide" Target="slides/slide69.xml"/><Relationship Id="rId91" Type="http://schemas.openxmlformats.org/officeDocument/2006/relationships/slide" Target="slides/slide85.xml"/><Relationship Id="rId96" Type="http://schemas.openxmlformats.org/officeDocument/2006/relationships/slide" Target="slides/slide90.xml"/><Relationship Id="rId1" Type="http://schemas.openxmlformats.org/officeDocument/2006/relationships/customXml" Target="../customXml/item1.xml"/><Relationship Id="rId6"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6" Type="http://schemas.openxmlformats.org/officeDocument/2006/relationships/slide" Target="slides/slide100.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slide" Target="slides/slide67.xml"/><Relationship Id="rId78" Type="http://schemas.openxmlformats.org/officeDocument/2006/relationships/slide" Target="slides/slide72.xml"/><Relationship Id="rId81" Type="http://schemas.openxmlformats.org/officeDocument/2006/relationships/slide" Target="slides/slide75.xml"/><Relationship Id="rId86" Type="http://schemas.openxmlformats.org/officeDocument/2006/relationships/slide" Target="slides/slide80.xml"/><Relationship Id="rId94" Type="http://schemas.openxmlformats.org/officeDocument/2006/relationships/slide" Target="slides/slide88.xml"/><Relationship Id="rId99" Type="http://schemas.openxmlformats.org/officeDocument/2006/relationships/slide" Target="slides/slide93.xml"/><Relationship Id="rId101" Type="http://schemas.openxmlformats.org/officeDocument/2006/relationships/slide" Target="slides/slide95.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 Id="rId109" Type="http://schemas.openxmlformats.org/officeDocument/2006/relationships/commentAuthors" Target="commentAuthors.xml"/><Relationship Id="rId34" Type="http://schemas.openxmlformats.org/officeDocument/2006/relationships/slide" Target="slides/slide28.xml"/><Relationship Id="rId50" Type="http://schemas.openxmlformats.org/officeDocument/2006/relationships/slide" Target="slides/slide44.xml"/><Relationship Id="rId55" Type="http://schemas.openxmlformats.org/officeDocument/2006/relationships/slide" Target="slides/slide49.xml"/><Relationship Id="rId76" Type="http://schemas.openxmlformats.org/officeDocument/2006/relationships/slide" Target="slides/slide70.xml"/><Relationship Id="rId97" Type="http://schemas.openxmlformats.org/officeDocument/2006/relationships/slide" Target="slides/slide91.xml"/><Relationship Id="rId104" Type="http://schemas.openxmlformats.org/officeDocument/2006/relationships/slide" Target="slides/slide98.xml"/><Relationship Id="rId7" Type="http://schemas.openxmlformats.org/officeDocument/2006/relationships/slide" Target="slides/slide1.xml"/><Relationship Id="rId71" Type="http://schemas.openxmlformats.org/officeDocument/2006/relationships/slide" Target="slides/slide65.xml"/><Relationship Id="rId92" Type="http://schemas.openxmlformats.org/officeDocument/2006/relationships/slide" Target="slides/slide86.xml"/><Relationship Id="rId29" Type="http://schemas.openxmlformats.org/officeDocument/2006/relationships/slide" Target="slides/slide23.xml"/><Relationship Id="rId24" Type="http://schemas.openxmlformats.org/officeDocument/2006/relationships/slide" Target="slides/slide18.xml"/><Relationship Id="rId40" Type="http://schemas.openxmlformats.org/officeDocument/2006/relationships/slide" Target="slides/slide34.xml"/><Relationship Id="rId45" Type="http://schemas.openxmlformats.org/officeDocument/2006/relationships/slide" Target="slides/slide39.xml"/><Relationship Id="rId66" Type="http://schemas.openxmlformats.org/officeDocument/2006/relationships/slide" Target="slides/slide60.xml"/><Relationship Id="rId87" Type="http://schemas.openxmlformats.org/officeDocument/2006/relationships/slide" Target="slides/slide81.xml"/><Relationship Id="rId110" Type="http://schemas.openxmlformats.org/officeDocument/2006/relationships/presProps" Target="presProps.xml"/><Relationship Id="rId61" Type="http://schemas.openxmlformats.org/officeDocument/2006/relationships/slide" Target="slides/slide55.xml"/><Relationship Id="rId82" Type="http://schemas.openxmlformats.org/officeDocument/2006/relationships/slide" Target="slides/slide76.xml"/><Relationship Id="rId19" Type="http://schemas.openxmlformats.org/officeDocument/2006/relationships/slide" Target="slides/slide13.xml"/><Relationship Id="rId14" Type="http://schemas.openxmlformats.org/officeDocument/2006/relationships/slide" Target="slides/slide8.xml"/><Relationship Id="rId30" Type="http://schemas.openxmlformats.org/officeDocument/2006/relationships/slide" Target="slides/slide24.xml"/><Relationship Id="rId35" Type="http://schemas.openxmlformats.org/officeDocument/2006/relationships/slide" Target="slides/slide29.xml"/><Relationship Id="rId56" Type="http://schemas.openxmlformats.org/officeDocument/2006/relationships/slide" Target="slides/slide50.xml"/><Relationship Id="rId77" Type="http://schemas.openxmlformats.org/officeDocument/2006/relationships/slide" Target="slides/slide71.xml"/><Relationship Id="rId100" Type="http://schemas.openxmlformats.org/officeDocument/2006/relationships/slide" Target="slides/slide94.xml"/><Relationship Id="rId105" Type="http://schemas.openxmlformats.org/officeDocument/2006/relationships/slide" Target="slides/slide99.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93" Type="http://schemas.openxmlformats.org/officeDocument/2006/relationships/slide" Target="slides/slide87.xml"/><Relationship Id="rId98" Type="http://schemas.openxmlformats.org/officeDocument/2006/relationships/slide" Target="slides/slide92.xml"/><Relationship Id="rId3" Type="http://schemas.openxmlformats.org/officeDocument/2006/relationships/customXml" Target="../customXml/item3.xml"/><Relationship Id="rId25" Type="http://schemas.openxmlformats.org/officeDocument/2006/relationships/slide" Target="slides/slide19.xml"/><Relationship Id="rId46" Type="http://schemas.openxmlformats.org/officeDocument/2006/relationships/slide" Target="slides/slide40.xml"/><Relationship Id="rId67" Type="http://schemas.openxmlformats.org/officeDocument/2006/relationships/slide" Target="slides/slide61.xml"/><Relationship Id="rId20" Type="http://schemas.openxmlformats.org/officeDocument/2006/relationships/slide" Target="slides/slide14.xml"/><Relationship Id="rId41" Type="http://schemas.openxmlformats.org/officeDocument/2006/relationships/slide" Target="slides/slide35.xml"/><Relationship Id="rId62" Type="http://schemas.openxmlformats.org/officeDocument/2006/relationships/slide" Target="slides/slide56.xml"/><Relationship Id="rId83" Type="http://schemas.openxmlformats.org/officeDocument/2006/relationships/slide" Target="slides/slide77.xml"/><Relationship Id="rId88" Type="http://schemas.openxmlformats.org/officeDocument/2006/relationships/slide" Target="slides/slide82.xml"/><Relationship Id="rId11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BB0202-0B7D-45DB-A227-E7D4C555A4EB}" type="doc">
      <dgm:prSet loTypeId="urn:microsoft.com/office/officeart/2009/3/layout/PlusandMinus" loCatId="relationship" qsTypeId="urn:microsoft.com/office/officeart/2005/8/quickstyle/simple2" qsCatId="simple" csTypeId="urn:microsoft.com/office/officeart/2005/8/colors/accent1_2" csCatId="accent1" phldr="1"/>
      <dgm:spPr/>
      <dgm:t>
        <a:bodyPr/>
        <a:lstStyle/>
        <a:p>
          <a:endParaRPr lang="en-US"/>
        </a:p>
      </dgm:t>
    </dgm:pt>
    <dgm:pt modelId="{90BB9C88-AD2E-4B9D-AC58-05C066CC141C}">
      <dgm:prSet custT="1"/>
      <dgm:spPr/>
      <dgm:t>
        <a:bodyPr/>
        <a:lstStyle/>
        <a:p>
          <a:pPr rtl="0">
            <a:buNone/>
          </a:pPr>
          <a:r>
            <a:rPr lang="en-US" sz="2200" b="1" dirty="0">
              <a:solidFill>
                <a:schemeClr val="tx1">
                  <a:lumMod val="75000"/>
                  <a:lumOff val="25000"/>
                </a:schemeClr>
              </a:solidFill>
            </a:rPr>
            <a:t>Exclusion criteria</a:t>
          </a:r>
          <a:r>
            <a:rPr lang="en-US" sz="2200" dirty="0">
              <a:solidFill>
                <a:schemeClr val="tx1">
                  <a:lumMod val="75000"/>
                  <a:lumOff val="25000"/>
                </a:schemeClr>
              </a:solidFill>
            </a:rPr>
            <a:t>:</a:t>
          </a:r>
          <a:endParaRPr lang="en-US" sz="1200" dirty="0">
            <a:solidFill>
              <a:schemeClr val="tx1">
                <a:lumMod val="75000"/>
                <a:lumOff val="25000"/>
              </a:schemeClr>
            </a:solidFill>
          </a:endParaRPr>
        </a:p>
      </dgm:t>
    </dgm:pt>
    <dgm:pt modelId="{0E3BF897-5D90-43CE-A35F-DAFEC07C1D7F}" type="parTrans" cxnId="{5F0270CC-CC6E-4028-A158-A48EC8301142}">
      <dgm:prSet/>
      <dgm:spPr/>
      <dgm:t>
        <a:bodyPr/>
        <a:lstStyle/>
        <a:p>
          <a:endParaRPr lang="en-US"/>
        </a:p>
      </dgm:t>
    </dgm:pt>
    <dgm:pt modelId="{8C806ACF-7198-4346-B5A7-119876E53849}" type="sibTrans" cxnId="{5F0270CC-CC6E-4028-A158-A48EC8301142}">
      <dgm:prSet/>
      <dgm:spPr/>
      <dgm:t>
        <a:bodyPr/>
        <a:lstStyle/>
        <a:p>
          <a:endParaRPr lang="en-US"/>
        </a:p>
      </dgm:t>
    </dgm:pt>
    <dgm:pt modelId="{07A9357D-E170-47E8-8092-D6133CB89C2B}">
      <dgm:prSet custT="1"/>
      <dgm:spPr/>
      <dgm:t>
        <a:bodyPr/>
        <a:lstStyle/>
        <a:p>
          <a:pPr rtl="0"/>
          <a:r>
            <a:rPr lang="en-US" sz="2200" b="1" dirty="0">
              <a:solidFill>
                <a:schemeClr val="tx1">
                  <a:lumMod val="75000"/>
                  <a:lumOff val="25000"/>
                </a:schemeClr>
              </a:solidFill>
            </a:rPr>
            <a:t>Inclusion criteria</a:t>
          </a:r>
          <a:r>
            <a:rPr lang="en-US" sz="2200" dirty="0">
              <a:solidFill>
                <a:schemeClr val="tx1">
                  <a:lumMod val="75000"/>
                  <a:lumOff val="25000"/>
                </a:schemeClr>
              </a:solidFill>
            </a:rPr>
            <a:t>:</a:t>
          </a:r>
        </a:p>
      </dgm:t>
    </dgm:pt>
    <dgm:pt modelId="{4FF14548-6375-4E8A-AC05-C32D5F15EF2E}" type="parTrans" cxnId="{CCDBC28B-53A4-4F3D-9BAA-3FBCA83ADFB1}">
      <dgm:prSet/>
      <dgm:spPr/>
      <dgm:t>
        <a:bodyPr/>
        <a:lstStyle/>
        <a:p>
          <a:endParaRPr lang="en-US"/>
        </a:p>
      </dgm:t>
    </dgm:pt>
    <dgm:pt modelId="{9375B1A4-DE6C-46D5-BFE2-5FB798905FE7}" type="sibTrans" cxnId="{CCDBC28B-53A4-4F3D-9BAA-3FBCA83ADFB1}">
      <dgm:prSet/>
      <dgm:spPr/>
      <dgm:t>
        <a:bodyPr/>
        <a:lstStyle/>
        <a:p>
          <a:endParaRPr lang="en-US"/>
        </a:p>
      </dgm:t>
    </dgm:pt>
    <dgm:pt modelId="{2C9C2E19-D04A-4FBC-8E3F-1127EB344544}">
      <dgm:prSet/>
      <dgm:spPr/>
      <dgm:t>
        <a:bodyPr/>
        <a:lstStyle/>
        <a:p>
          <a:endParaRPr lang="en-US"/>
        </a:p>
      </dgm:t>
    </dgm:pt>
    <dgm:pt modelId="{B6A6BFFC-2123-447C-AA15-026E338B878E}" type="parTrans" cxnId="{74401BC5-47E0-409F-92AE-4A801F30184A}">
      <dgm:prSet/>
      <dgm:spPr/>
      <dgm:t>
        <a:bodyPr/>
        <a:lstStyle/>
        <a:p>
          <a:endParaRPr lang="en-US"/>
        </a:p>
      </dgm:t>
    </dgm:pt>
    <dgm:pt modelId="{660783A0-CB9C-4B27-A3DD-32C6B3A21358}" type="sibTrans" cxnId="{74401BC5-47E0-409F-92AE-4A801F30184A}">
      <dgm:prSet/>
      <dgm:spPr/>
      <dgm:t>
        <a:bodyPr/>
        <a:lstStyle/>
        <a:p>
          <a:endParaRPr lang="en-US"/>
        </a:p>
      </dgm:t>
    </dgm:pt>
    <dgm:pt modelId="{611B6EA4-8511-454E-BCD1-855E6A2517BA}">
      <dgm:prSet custT="1"/>
      <dgm:spPr/>
      <dgm:t>
        <a:bodyPr/>
        <a:lstStyle/>
        <a:p>
          <a:pPr rtl="0"/>
          <a:r>
            <a:rPr lang="en-US" sz="1400" dirty="0">
              <a:solidFill>
                <a:schemeClr val="tx1"/>
              </a:solidFill>
            </a:rPr>
            <a:t>Reviews, meta-analyses, case reports</a:t>
          </a:r>
        </a:p>
      </dgm:t>
    </dgm:pt>
    <dgm:pt modelId="{58AC92C9-BBE4-450C-8FFC-C787B09AF73D}" type="parTrans" cxnId="{98B51336-9588-4656-83C0-98789AAA2DB9}">
      <dgm:prSet/>
      <dgm:spPr/>
      <dgm:t>
        <a:bodyPr/>
        <a:lstStyle/>
        <a:p>
          <a:endParaRPr lang="en-US"/>
        </a:p>
      </dgm:t>
    </dgm:pt>
    <dgm:pt modelId="{71F709CF-9C4F-43CB-88F3-D56F71E521E8}" type="sibTrans" cxnId="{98B51336-9588-4656-83C0-98789AAA2DB9}">
      <dgm:prSet/>
      <dgm:spPr/>
      <dgm:t>
        <a:bodyPr/>
        <a:lstStyle/>
        <a:p>
          <a:endParaRPr lang="en-US"/>
        </a:p>
      </dgm:t>
    </dgm:pt>
    <dgm:pt modelId="{D4029B6B-EA28-4A58-9C16-04760873A2DA}">
      <dgm:prSet custT="1"/>
      <dgm:spPr/>
      <dgm:t>
        <a:bodyPr/>
        <a:lstStyle/>
        <a:p>
          <a:r>
            <a:rPr lang="en-US" sz="1400" dirty="0"/>
            <a:t>Studies of people with epilepsy of childbearing potential exposed to at least 1 antiseizure medication during pregnancy (see guideline for details)</a:t>
          </a:r>
        </a:p>
      </dgm:t>
    </dgm:pt>
    <dgm:pt modelId="{ABD3238D-5CB8-40EE-B0DA-5AECF4DD7756}" type="parTrans" cxnId="{3382E4F0-43A6-4598-82A5-8971C57012DF}">
      <dgm:prSet/>
      <dgm:spPr/>
      <dgm:t>
        <a:bodyPr/>
        <a:lstStyle/>
        <a:p>
          <a:endParaRPr lang="en-US"/>
        </a:p>
      </dgm:t>
    </dgm:pt>
    <dgm:pt modelId="{24A8307F-BA9F-45D9-AF60-32F522B3DCD2}" type="sibTrans" cxnId="{3382E4F0-43A6-4598-82A5-8971C57012DF}">
      <dgm:prSet/>
      <dgm:spPr/>
      <dgm:t>
        <a:bodyPr/>
        <a:lstStyle/>
        <a:p>
          <a:endParaRPr lang="en-US"/>
        </a:p>
      </dgm:t>
    </dgm:pt>
    <dgm:pt modelId="{C0D89261-4174-4384-9C88-005DF5B3C93F}">
      <dgm:prSet custT="1"/>
      <dgm:spPr/>
      <dgm:t>
        <a:bodyPr/>
        <a:lstStyle/>
        <a:p>
          <a:pPr rtl="0"/>
          <a:r>
            <a:rPr lang="en-US" sz="1400" dirty="0">
              <a:solidFill>
                <a:schemeClr val="tx1"/>
              </a:solidFill>
              <a:latin typeface="Arial" panose="020B0604020202020204" pitchFamily="34" charset="0"/>
              <a:cs typeface="Arial" panose="020B0604020202020204" pitchFamily="34" charset="0"/>
            </a:rPr>
            <a:t>&lt;</a:t>
          </a:r>
          <a:r>
            <a:rPr lang="en-US" sz="1400" dirty="0">
              <a:solidFill>
                <a:schemeClr val="tx1"/>
              </a:solidFill>
            </a:rPr>
            <a:t>20 participants</a:t>
          </a:r>
        </a:p>
      </dgm:t>
    </dgm:pt>
    <dgm:pt modelId="{BD86A91E-CAD6-4FF9-B17B-5CAF751994F1}" type="parTrans" cxnId="{4EA21EB6-2D4B-4518-9922-4F01583F0DB1}">
      <dgm:prSet/>
      <dgm:spPr/>
      <dgm:t>
        <a:bodyPr/>
        <a:lstStyle/>
        <a:p>
          <a:endParaRPr lang="en-US"/>
        </a:p>
      </dgm:t>
    </dgm:pt>
    <dgm:pt modelId="{5D5B113E-3466-476D-BC1D-686FF88BB15F}" type="sibTrans" cxnId="{4EA21EB6-2D4B-4518-9922-4F01583F0DB1}">
      <dgm:prSet/>
      <dgm:spPr/>
      <dgm:t>
        <a:bodyPr/>
        <a:lstStyle/>
        <a:p>
          <a:endParaRPr lang="en-US"/>
        </a:p>
      </dgm:t>
    </dgm:pt>
    <dgm:pt modelId="{5FA51CD6-6201-408B-B5E5-F09D7BBB03E2}">
      <dgm:prSet custT="1"/>
      <dgm:spPr/>
      <dgm:t>
        <a:bodyPr/>
        <a:lstStyle/>
        <a:p>
          <a:endParaRPr lang="en-US" sz="1200" dirty="0"/>
        </a:p>
      </dgm:t>
    </dgm:pt>
    <dgm:pt modelId="{2E805383-97EA-4418-A0AA-B10F14D1FAB7}" type="parTrans" cxnId="{0686615A-2D13-4705-BD7E-7971A928DAF4}">
      <dgm:prSet/>
      <dgm:spPr/>
      <dgm:t>
        <a:bodyPr/>
        <a:lstStyle/>
        <a:p>
          <a:endParaRPr lang="en-US"/>
        </a:p>
      </dgm:t>
    </dgm:pt>
    <dgm:pt modelId="{4C39D23B-34EB-43E1-B099-EE64A7777534}" type="sibTrans" cxnId="{0686615A-2D13-4705-BD7E-7971A928DAF4}">
      <dgm:prSet/>
      <dgm:spPr/>
      <dgm:t>
        <a:bodyPr/>
        <a:lstStyle/>
        <a:p>
          <a:endParaRPr lang="en-US"/>
        </a:p>
      </dgm:t>
    </dgm:pt>
    <dgm:pt modelId="{8BFC8270-2E1C-4B6B-B687-06ADD58A9173}">
      <dgm:prSet custT="1"/>
      <dgm:spPr/>
      <dgm:t>
        <a:bodyPr/>
        <a:lstStyle/>
        <a:p>
          <a:r>
            <a:rPr lang="en-US" sz="1400" dirty="0"/>
            <a:t>Participants with or without folic acid supplementation</a:t>
          </a:r>
        </a:p>
      </dgm:t>
    </dgm:pt>
    <dgm:pt modelId="{D5C5CBD5-48FA-49C5-8FF0-6FB7F2A83BDB}" type="parTrans" cxnId="{134AB2DB-7CC1-49BF-AC07-45FA329B1E45}">
      <dgm:prSet/>
      <dgm:spPr/>
      <dgm:t>
        <a:bodyPr/>
        <a:lstStyle/>
        <a:p>
          <a:endParaRPr lang="en-US"/>
        </a:p>
      </dgm:t>
    </dgm:pt>
    <dgm:pt modelId="{CC38D07E-909B-4EAC-942B-F0277994A0A4}" type="sibTrans" cxnId="{134AB2DB-7CC1-49BF-AC07-45FA329B1E45}">
      <dgm:prSet/>
      <dgm:spPr/>
      <dgm:t>
        <a:bodyPr/>
        <a:lstStyle/>
        <a:p>
          <a:endParaRPr lang="en-US"/>
        </a:p>
      </dgm:t>
    </dgm:pt>
    <dgm:pt modelId="{47640E10-8155-4519-A06E-B6A942020D97}">
      <dgm:prSet custT="1"/>
      <dgm:spPr/>
      <dgm:t>
        <a:bodyPr/>
        <a:lstStyle/>
        <a:p>
          <a:r>
            <a:rPr lang="en-US" sz="1400" dirty="0"/>
            <a:t>Relevant to the clinical questions</a:t>
          </a:r>
        </a:p>
      </dgm:t>
    </dgm:pt>
    <dgm:pt modelId="{003EA69F-EFAE-4944-9A88-5909D18FAEEF}" type="parTrans" cxnId="{40CBA5C1-34B8-4F75-B6FA-284C283795CD}">
      <dgm:prSet/>
      <dgm:spPr/>
      <dgm:t>
        <a:bodyPr/>
        <a:lstStyle/>
        <a:p>
          <a:endParaRPr lang="en-US"/>
        </a:p>
      </dgm:t>
    </dgm:pt>
    <dgm:pt modelId="{A61A62B6-2700-4478-B802-29F7A3DF128E}" type="sibTrans" cxnId="{40CBA5C1-34B8-4F75-B6FA-284C283795CD}">
      <dgm:prSet/>
      <dgm:spPr/>
      <dgm:t>
        <a:bodyPr/>
        <a:lstStyle/>
        <a:p>
          <a:endParaRPr lang="en-US"/>
        </a:p>
      </dgm:t>
    </dgm:pt>
    <dgm:pt modelId="{070D4931-C327-4257-858A-EF10720C9D03}">
      <dgm:prSet custT="1"/>
      <dgm:spPr/>
      <dgm:t>
        <a:bodyPr/>
        <a:lstStyle/>
        <a:p>
          <a:r>
            <a:rPr lang="en-US" sz="1400" dirty="0"/>
            <a:t>Outcomes: Major congenital malformations, autism, cognitive disabilities, learning disabilities, seizure increase, miscarriage, small for gestational age, small head circumference, bleeding during pregnancy, early labor, hemorrhagic disease of the newborn</a:t>
          </a:r>
        </a:p>
      </dgm:t>
    </dgm:pt>
    <dgm:pt modelId="{9D0673F7-2FE8-448E-B1C1-89013FA98108}" type="parTrans" cxnId="{FB83CAD9-1E3F-4268-9435-EA91E330E1AB}">
      <dgm:prSet/>
      <dgm:spPr/>
      <dgm:t>
        <a:bodyPr/>
        <a:lstStyle/>
        <a:p>
          <a:endParaRPr lang="en-US"/>
        </a:p>
      </dgm:t>
    </dgm:pt>
    <dgm:pt modelId="{3F070C31-765B-47B9-AE4E-C72052929D67}" type="sibTrans" cxnId="{FB83CAD9-1E3F-4268-9435-EA91E330E1AB}">
      <dgm:prSet/>
      <dgm:spPr/>
      <dgm:t>
        <a:bodyPr/>
        <a:lstStyle/>
        <a:p>
          <a:endParaRPr lang="en-US"/>
        </a:p>
      </dgm:t>
    </dgm:pt>
    <dgm:pt modelId="{78482E2D-8861-41A1-A491-A83BA336A81F}" type="pres">
      <dgm:prSet presAssocID="{E7BB0202-0B7D-45DB-A227-E7D4C555A4EB}" presName="Name0" presStyleCnt="0">
        <dgm:presLayoutVars>
          <dgm:chMax val="2"/>
          <dgm:chPref val="2"/>
          <dgm:dir/>
          <dgm:animOne/>
          <dgm:resizeHandles val="exact"/>
        </dgm:presLayoutVars>
      </dgm:prSet>
      <dgm:spPr/>
    </dgm:pt>
    <dgm:pt modelId="{887DDB83-E0B0-4B4A-A5FC-B03308D6582A}" type="pres">
      <dgm:prSet presAssocID="{E7BB0202-0B7D-45DB-A227-E7D4C555A4EB}" presName="Background" presStyleLbl="bgImgPlace1" presStyleIdx="0" presStyleCnt="1" custScaleX="102288" custScaleY="98235" custLinFactNeighborX="2722" custLinFactNeighborY="21399"/>
      <dgm:spPr/>
    </dgm:pt>
    <dgm:pt modelId="{172E09B9-6946-414B-9DD5-F367E820FC39}" type="pres">
      <dgm:prSet presAssocID="{E7BB0202-0B7D-45DB-A227-E7D4C555A4EB}" presName="ParentText1" presStyleLbl="revTx" presStyleIdx="0" presStyleCnt="2" custScaleX="104554" custLinFactNeighborX="4844" custLinFactNeighborY="8403">
        <dgm:presLayoutVars>
          <dgm:chMax val="0"/>
          <dgm:chPref val="0"/>
          <dgm:bulletEnabled val="1"/>
        </dgm:presLayoutVars>
      </dgm:prSet>
      <dgm:spPr/>
    </dgm:pt>
    <dgm:pt modelId="{7185CDED-4CEB-4645-BEBD-5504636DD163}" type="pres">
      <dgm:prSet presAssocID="{E7BB0202-0B7D-45DB-A227-E7D4C555A4EB}" presName="ParentText2" presStyleLbl="revTx" presStyleIdx="1" presStyleCnt="2" custScaleX="102154" custLinFactNeighborX="11750" custLinFactNeighborY="8403">
        <dgm:presLayoutVars>
          <dgm:chMax val="0"/>
          <dgm:chPref val="0"/>
          <dgm:bulletEnabled val="1"/>
        </dgm:presLayoutVars>
      </dgm:prSet>
      <dgm:spPr/>
    </dgm:pt>
    <dgm:pt modelId="{F194D3BC-DA40-41C0-AD32-06ECB1ACCB69}" type="pres">
      <dgm:prSet presAssocID="{E7BB0202-0B7D-45DB-A227-E7D4C555A4EB}" presName="Plus" presStyleLbl="alignNode1" presStyleIdx="0" presStyleCnt="2" custScaleX="75132" custScaleY="75132" custLinFactNeighborX="9954" custLinFactNeighborY="41357"/>
      <dgm:spPr/>
    </dgm:pt>
    <dgm:pt modelId="{421D8C02-203B-4058-82DB-2E5AC76528E2}" type="pres">
      <dgm:prSet presAssocID="{E7BB0202-0B7D-45DB-A227-E7D4C555A4EB}" presName="Minus" presStyleLbl="alignNode1" presStyleIdx="1" presStyleCnt="2" custScaleX="75132" custScaleY="75132" custLinFactY="40100" custLinFactNeighborX="5237" custLinFactNeighborY="100000"/>
      <dgm:spPr/>
    </dgm:pt>
    <dgm:pt modelId="{AA3BEA2A-5776-4C60-B79A-AC2985044ADB}" type="pres">
      <dgm:prSet presAssocID="{E7BB0202-0B7D-45DB-A227-E7D4C555A4EB}" presName="Divider" presStyleLbl="parChTrans1D1" presStyleIdx="0" presStyleCnt="1" custLinFactX="13128332" custLinFactNeighborX="13200000" custLinFactNeighborY="28274"/>
      <dgm:spPr/>
    </dgm:pt>
  </dgm:ptLst>
  <dgm:cxnLst>
    <dgm:cxn modelId="{31D52D09-047E-4048-A442-5D0FD6631F98}" type="presOf" srcId="{D4029B6B-EA28-4A58-9C16-04760873A2DA}" destId="{172E09B9-6946-414B-9DD5-F367E820FC39}" srcOrd="0" destOrd="2" presId="urn:microsoft.com/office/officeart/2009/3/layout/PlusandMinus"/>
    <dgm:cxn modelId="{97CC9D19-10D7-4D27-9707-7C2E4825DF33}" type="presOf" srcId="{C0D89261-4174-4384-9C88-005DF5B3C93F}" destId="{7185CDED-4CEB-4645-BEBD-5504636DD163}" srcOrd="0" destOrd="2" presId="urn:microsoft.com/office/officeart/2009/3/layout/PlusandMinus"/>
    <dgm:cxn modelId="{98B51336-9588-4656-83C0-98789AAA2DB9}" srcId="{90BB9C88-AD2E-4B9D-AC58-05C066CC141C}" destId="{611B6EA4-8511-454E-BCD1-855E6A2517BA}" srcOrd="0" destOrd="0" parTransId="{58AC92C9-BBE4-450C-8FFC-C787B09AF73D}" sibTransId="{71F709CF-9C4F-43CB-88F3-D56F71E521E8}"/>
    <dgm:cxn modelId="{8CCBCC37-5DFA-4DC5-86F5-F0666A498585}" type="presOf" srcId="{5FA51CD6-6201-408B-B5E5-F09D7BBB03E2}" destId="{172E09B9-6946-414B-9DD5-F367E820FC39}" srcOrd="0" destOrd="5" presId="urn:microsoft.com/office/officeart/2009/3/layout/PlusandMinus"/>
    <dgm:cxn modelId="{6247FA41-F0AA-422D-B853-0E32FB6CD1D0}" type="presOf" srcId="{070D4931-C327-4257-858A-EF10720C9D03}" destId="{172E09B9-6946-414B-9DD5-F367E820FC39}" srcOrd="0" destOrd="4" presId="urn:microsoft.com/office/officeart/2009/3/layout/PlusandMinus"/>
    <dgm:cxn modelId="{0686615A-2D13-4705-BD7E-7971A928DAF4}" srcId="{07A9357D-E170-47E8-8092-D6133CB89C2B}" destId="{5FA51CD6-6201-408B-B5E5-F09D7BBB03E2}" srcOrd="4" destOrd="0" parTransId="{2E805383-97EA-4418-A0AA-B10F14D1FAB7}" sibTransId="{4C39D23B-34EB-43E1-B099-EE64A7777534}"/>
    <dgm:cxn modelId="{CCDBC28B-53A4-4F3D-9BAA-3FBCA83ADFB1}" srcId="{E7BB0202-0B7D-45DB-A227-E7D4C555A4EB}" destId="{07A9357D-E170-47E8-8092-D6133CB89C2B}" srcOrd="0" destOrd="0" parTransId="{4FF14548-6375-4E8A-AC05-C32D5F15EF2E}" sibTransId="{9375B1A4-DE6C-46D5-BFE2-5FB798905FE7}"/>
    <dgm:cxn modelId="{6AC46E9D-8FE1-4AE2-A36C-470175CBCA6D}" type="presOf" srcId="{90BB9C88-AD2E-4B9D-AC58-05C066CC141C}" destId="{7185CDED-4CEB-4645-BEBD-5504636DD163}" srcOrd="0" destOrd="0" presId="urn:microsoft.com/office/officeart/2009/3/layout/PlusandMinus"/>
    <dgm:cxn modelId="{217473AF-3002-4138-9526-1280E198CD86}" type="presOf" srcId="{611B6EA4-8511-454E-BCD1-855E6A2517BA}" destId="{7185CDED-4CEB-4645-BEBD-5504636DD163}" srcOrd="0" destOrd="1" presId="urn:microsoft.com/office/officeart/2009/3/layout/PlusandMinus"/>
    <dgm:cxn modelId="{4EA21EB6-2D4B-4518-9922-4F01583F0DB1}" srcId="{90BB9C88-AD2E-4B9D-AC58-05C066CC141C}" destId="{C0D89261-4174-4384-9C88-005DF5B3C93F}" srcOrd="1" destOrd="0" parTransId="{BD86A91E-CAD6-4FF9-B17B-5CAF751994F1}" sibTransId="{5D5B113E-3466-476D-BC1D-686FF88BB15F}"/>
    <dgm:cxn modelId="{40CBA5C1-34B8-4F75-B6FA-284C283795CD}" srcId="{07A9357D-E170-47E8-8092-D6133CB89C2B}" destId="{47640E10-8155-4519-A06E-B6A942020D97}" srcOrd="0" destOrd="0" parTransId="{003EA69F-EFAE-4944-9A88-5909D18FAEEF}" sibTransId="{A61A62B6-2700-4478-B802-29F7A3DF128E}"/>
    <dgm:cxn modelId="{1640B9C1-80C5-41C9-BA80-6FF0912FA48E}" type="presOf" srcId="{07A9357D-E170-47E8-8092-D6133CB89C2B}" destId="{172E09B9-6946-414B-9DD5-F367E820FC39}" srcOrd="0" destOrd="0" presId="urn:microsoft.com/office/officeart/2009/3/layout/PlusandMinus"/>
    <dgm:cxn modelId="{74401BC5-47E0-409F-92AE-4A801F30184A}" srcId="{E7BB0202-0B7D-45DB-A227-E7D4C555A4EB}" destId="{2C9C2E19-D04A-4FBC-8E3F-1127EB344544}" srcOrd="2" destOrd="0" parTransId="{B6A6BFFC-2123-447C-AA15-026E338B878E}" sibTransId="{660783A0-CB9C-4B27-A3DD-32C6B3A21358}"/>
    <dgm:cxn modelId="{5F0270CC-CC6E-4028-A158-A48EC8301142}" srcId="{E7BB0202-0B7D-45DB-A227-E7D4C555A4EB}" destId="{90BB9C88-AD2E-4B9D-AC58-05C066CC141C}" srcOrd="1" destOrd="0" parTransId="{0E3BF897-5D90-43CE-A35F-DAFEC07C1D7F}" sibTransId="{8C806ACF-7198-4346-B5A7-119876E53849}"/>
    <dgm:cxn modelId="{D8615AD4-B0C7-4656-87B0-C464CC1AA958}" type="presOf" srcId="{47640E10-8155-4519-A06E-B6A942020D97}" destId="{172E09B9-6946-414B-9DD5-F367E820FC39}" srcOrd="0" destOrd="1" presId="urn:microsoft.com/office/officeart/2009/3/layout/PlusandMinus"/>
    <dgm:cxn modelId="{FB83CAD9-1E3F-4268-9435-EA91E330E1AB}" srcId="{07A9357D-E170-47E8-8092-D6133CB89C2B}" destId="{070D4931-C327-4257-858A-EF10720C9D03}" srcOrd="3" destOrd="0" parTransId="{9D0673F7-2FE8-448E-B1C1-89013FA98108}" sibTransId="{3F070C31-765B-47B9-AE4E-C72052929D67}"/>
    <dgm:cxn modelId="{134AB2DB-7CC1-49BF-AC07-45FA329B1E45}" srcId="{07A9357D-E170-47E8-8092-D6133CB89C2B}" destId="{8BFC8270-2E1C-4B6B-B687-06ADD58A9173}" srcOrd="2" destOrd="0" parTransId="{D5C5CBD5-48FA-49C5-8FF0-6FB7F2A83BDB}" sibTransId="{CC38D07E-909B-4EAC-942B-F0277994A0A4}"/>
    <dgm:cxn modelId="{9AD0FEDF-F9EE-4CCF-8D31-3EACFF513F4C}" type="presOf" srcId="{8BFC8270-2E1C-4B6B-B687-06ADD58A9173}" destId="{172E09B9-6946-414B-9DD5-F367E820FC39}" srcOrd="0" destOrd="3" presId="urn:microsoft.com/office/officeart/2009/3/layout/PlusandMinus"/>
    <dgm:cxn modelId="{3382E4F0-43A6-4598-82A5-8971C57012DF}" srcId="{07A9357D-E170-47E8-8092-D6133CB89C2B}" destId="{D4029B6B-EA28-4A58-9C16-04760873A2DA}" srcOrd="1" destOrd="0" parTransId="{ABD3238D-5CB8-40EE-B0DA-5AECF4DD7756}" sibTransId="{24A8307F-BA9F-45D9-AF60-32F522B3DCD2}"/>
    <dgm:cxn modelId="{3F436FF2-8EAC-4903-9F87-91D5DD12B6E2}" type="presOf" srcId="{E7BB0202-0B7D-45DB-A227-E7D4C555A4EB}" destId="{78482E2D-8861-41A1-A491-A83BA336A81F}" srcOrd="0" destOrd="0" presId="urn:microsoft.com/office/officeart/2009/3/layout/PlusandMinus"/>
    <dgm:cxn modelId="{6D5064DC-C105-4C55-9B26-C05A0DE101EE}" type="presParOf" srcId="{78482E2D-8861-41A1-A491-A83BA336A81F}" destId="{887DDB83-E0B0-4B4A-A5FC-B03308D6582A}" srcOrd="0" destOrd="0" presId="urn:microsoft.com/office/officeart/2009/3/layout/PlusandMinus"/>
    <dgm:cxn modelId="{C0C63377-C1C8-49BB-A196-290A49FC020E}" type="presParOf" srcId="{78482E2D-8861-41A1-A491-A83BA336A81F}" destId="{172E09B9-6946-414B-9DD5-F367E820FC39}" srcOrd="1" destOrd="0" presId="urn:microsoft.com/office/officeart/2009/3/layout/PlusandMinus"/>
    <dgm:cxn modelId="{79A3DBA4-46A2-4A7F-B374-542D07889BE8}" type="presParOf" srcId="{78482E2D-8861-41A1-A491-A83BA336A81F}" destId="{7185CDED-4CEB-4645-BEBD-5504636DD163}" srcOrd="2" destOrd="0" presId="urn:microsoft.com/office/officeart/2009/3/layout/PlusandMinus"/>
    <dgm:cxn modelId="{3C3BA0D7-AB3F-4203-9210-0E51ADEA28E3}" type="presParOf" srcId="{78482E2D-8861-41A1-A491-A83BA336A81F}" destId="{F194D3BC-DA40-41C0-AD32-06ECB1ACCB69}" srcOrd="3" destOrd="0" presId="urn:microsoft.com/office/officeart/2009/3/layout/PlusandMinus"/>
    <dgm:cxn modelId="{8E2FB325-77C1-4D3D-9AA9-3E54E1B720C9}" type="presParOf" srcId="{78482E2D-8861-41A1-A491-A83BA336A81F}" destId="{421D8C02-203B-4058-82DB-2E5AC76528E2}" srcOrd="4" destOrd="0" presId="urn:microsoft.com/office/officeart/2009/3/layout/PlusandMinus"/>
    <dgm:cxn modelId="{CF31A24E-6ADA-4137-8D4B-3E82A3BCC9DC}" type="presParOf" srcId="{78482E2D-8861-41A1-A491-A83BA336A81F}" destId="{AA3BEA2A-5776-4C60-B79A-AC2985044ADB}" srcOrd="5" destOrd="0" presId="urn:microsoft.com/office/officeart/2009/3/layout/PlusandMinu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3A5FAB-7C04-4010-9708-9E36E34EFC1A}" type="doc">
      <dgm:prSet loTypeId="urn:microsoft.com/office/officeart/2009/3/layout/DescendingProcess" loCatId="process" qsTypeId="urn:microsoft.com/office/officeart/2005/8/quickstyle/simple4" qsCatId="simple" csTypeId="urn:microsoft.com/office/officeart/2005/8/colors/accent1_2" csCatId="accent1" phldr="1"/>
      <dgm:spPr/>
      <dgm:t>
        <a:bodyPr/>
        <a:lstStyle/>
        <a:p>
          <a:endParaRPr lang="en-US"/>
        </a:p>
      </dgm:t>
    </dgm:pt>
    <dgm:pt modelId="{49EEB6E9-9F42-4702-9975-77F595B634A1}">
      <dgm:prSet phldrT="[Text]" custT="1"/>
      <dgm:spPr/>
      <dgm:t>
        <a:bodyPr/>
        <a:lstStyle/>
        <a:p>
          <a:r>
            <a:rPr lang="en-US" sz="2000" dirty="0"/>
            <a:t>4,707 citations identified</a:t>
          </a:r>
        </a:p>
      </dgm:t>
    </dgm:pt>
    <dgm:pt modelId="{8A705D55-C08C-4563-8505-78F5071E3991}" type="parTrans" cxnId="{B6A7BAC2-4928-49A4-9F23-F9DFB58865B7}">
      <dgm:prSet/>
      <dgm:spPr/>
      <dgm:t>
        <a:bodyPr/>
        <a:lstStyle/>
        <a:p>
          <a:endParaRPr lang="en-US"/>
        </a:p>
      </dgm:t>
    </dgm:pt>
    <dgm:pt modelId="{9F84746A-AB5F-4C29-9AE2-490C248A5019}" type="sibTrans" cxnId="{B6A7BAC2-4928-49A4-9F23-F9DFB58865B7}">
      <dgm:prSet/>
      <dgm:spPr/>
      <dgm:t>
        <a:bodyPr/>
        <a:lstStyle/>
        <a:p>
          <a:endParaRPr lang="en-US"/>
        </a:p>
      </dgm:t>
    </dgm:pt>
    <dgm:pt modelId="{06E6B439-7D82-47F0-8C7D-89315DFEECC8}">
      <dgm:prSet phldrT="[Text]" custT="1"/>
      <dgm:spPr/>
      <dgm:t>
        <a:bodyPr/>
        <a:lstStyle/>
        <a:p>
          <a:r>
            <a:rPr lang="en-US" sz="2000" dirty="0"/>
            <a:t>82 included articles</a:t>
          </a:r>
        </a:p>
      </dgm:t>
    </dgm:pt>
    <dgm:pt modelId="{D8BF68FA-A4C6-4B4B-810B-B2018ED5D823}" type="parTrans" cxnId="{79758104-198A-4FD2-9F99-797B96178768}">
      <dgm:prSet/>
      <dgm:spPr/>
      <dgm:t>
        <a:bodyPr/>
        <a:lstStyle/>
        <a:p>
          <a:endParaRPr lang="en-US"/>
        </a:p>
      </dgm:t>
    </dgm:pt>
    <dgm:pt modelId="{6BE8A851-7C56-46E6-8965-829649863050}" type="sibTrans" cxnId="{79758104-198A-4FD2-9F99-797B96178768}">
      <dgm:prSet/>
      <dgm:spPr/>
      <dgm:t>
        <a:bodyPr/>
        <a:lstStyle/>
        <a:p>
          <a:endParaRPr lang="en-US"/>
        </a:p>
      </dgm:t>
    </dgm:pt>
    <dgm:pt modelId="{EB835E19-ABB2-4F56-9EC1-7556C3570057}" type="pres">
      <dgm:prSet presAssocID="{E53A5FAB-7C04-4010-9708-9E36E34EFC1A}" presName="Name0" presStyleCnt="0">
        <dgm:presLayoutVars>
          <dgm:chMax val="7"/>
          <dgm:chPref val="5"/>
        </dgm:presLayoutVars>
      </dgm:prSet>
      <dgm:spPr/>
    </dgm:pt>
    <dgm:pt modelId="{8CBFD987-10F3-4775-A3E0-A8179C9D3787}" type="pres">
      <dgm:prSet presAssocID="{E53A5FAB-7C04-4010-9708-9E36E34EFC1A}" presName="arrowNode" presStyleLbl="node1" presStyleIdx="0" presStyleCnt="1" custAng="1349053" custScaleX="122306" custScaleY="133883" custLinFactNeighborY="-1600"/>
      <dgm:spPr/>
    </dgm:pt>
    <dgm:pt modelId="{750F272F-18B0-4A79-A970-0C7D36E020C9}" type="pres">
      <dgm:prSet presAssocID="{49EEB6E9-9F42-4702-9975-77F595B634A1}" presName="txNode1" presStyleLbl="revTx" presStyleIdx="0" presStyleCnt="2" custScaleX="168921" custScaleY="111799" custLinFactY="-100000" custLinFactNeighborX="7672" custLinFactNeighborY="-102765">
        <dgm:presLayoutVars>
          <dgm:bulletEnabled val="1"/>
        </dgm:presLayoutVars>
      </dgm:prSet>
      <dgm:spPr/>
    </dgm:pt>
    <dgm:pt modelId="{BEA575A5-8D31-4AEB-8489-E6007AA63EAC}" type="pres">
      <dgm:prSet presAssocID="{06E6B439-7D82-47F0-8C7D-89315DFEECC8}" presName="txNode2" presStyleLbl="revTx" presStyleIdx="1" presStyleCnt="2" custFlipVert="0" custScaleX="158387" custScaleY="127346" custLinFactY="100000" custLinFactNeighborX="-21245" custLinFactNeighborY="101832">
        <dgm:presLayoutVars>
          <dgm:bulletEnabled val="1"/>
        </dgm:presLayoutVars>
      </dgm:prSet>
      <dgm:spPr/>
    </dgm:pt>
  </dgm:ptLst>
  <dgm:cxnLst>
    <dgm:cxn modelId="{79758104-198A-4FD2-9F99-797B96178768}" srcId="{E53A5FAB-7C04-4010-9708-9E36E34EFC1A}" destId="{06E6B439-7D82-47F0-8C7D-89315DFEECC8}" srcOrd="1" destOrd="0" parTransId="{D8BF68FA-A4C6-4B4B-810B-B2018ED5D823}" sibTransId="{6BE8A851-7C56-46E6-8965-829649863050}"/>
    <dgm:cxn modelId="{3A6D7650-6C81-4890-B61B-1A6B3FF9BF45}" type="presOf" srcId="{E53A5FAB-7C04-4010-9708-9E36E34EFC1A}" destId="{EB835E19-ABB2-4F56-9EC1-7556C3570057}" srcOrd="0" destOrd="0" presId="urn:microsoft.com/office/officeart/2009/3/layout/DescendingProcess"/>
    <dgm:cxn modelId="{342066A2-CD71-47A0-9F71-FCBB4E2A6605}" type="presOf" srcId="{06E6B439-7D82-47F0-8C7D-89315DFEECC8}" destId="{BEA575A5-8D31-4AEB-8489-E6007AA63EAC}" srcOrd="0" destOrd="0" presId="urn:microsoft.com/office/officeart/2009/3/layout/DescendingProcess"/>
    <dgm:cxn modelId="{B6A7BAC2-4928-49A4-9F23-F9DFB58865B7}" srcId="{E53A5FAB-7C04-4010-9708-9E36E34EFC1A}" destId="{49EEB6E9-9F42-4702-9975-77F595B634A1}" srcOrd="0" destOrd="0" parTransId="{8A705D55-C08C-4563-8505-78F5071E3991}" sibTransId="{9F84746A-AB5F-4C29-9AE2-490C248A5019}"/>
    <dgm:cxn modelId="{2F2AF2C9-A00A-4D3E-B459-A22719364C73}" type="presOf" srcId="{49EEB6E9-9F42-4702-9975-77F595B634A1}" destId="{750F272F-18B0-4A79-A970-0C7D36E020C9}" srcOrd="0" destOrd="0" presId="urn:microsoft.com/office/officeart/2009/3/layout/DescendingProcess"/>
    <dgm:cxn modelId="{79A34CC9-C770-4E81-A320-AB2BE666C27C}" type="presParOf" srcId="{EB835E19-ABB2-4F56-9EC1-7556C3570057}" destId="{8CBFD987-10F3-4775-A3E0-A8179C9D3787}" srcOrd="0" destOrd="0" presId="urn:microsoft.com/office/officeart/2009/3/layout/DescendingProcess"/>
    <dgm:cxn modelId="{911C01F7-B0E9-4CEE-A5B2-0DE7FEB92A2D}" type="presParOf" srcId="{EB835E19-ABB2-4F56-9EC1-7556C3570057}" destId="{750F272F-18B0-4A79-A970-0C7D36E020C9}" srcOrd="1" destOrd="0" presId="urn:microsoft.com/office/officeart/2009/3/layout/DescendingProcess"/>
    <dgm:cxn modelId="{F9F298FD-8E68-4B44-B537-00B21435BB2B}" type="presParOf" srcId="{EB835E19-ABB2-4F56-9EC1-7556C3570057}" destId="{BEA575A5-8D31-4AEB-8489-E6007AA63EAC}" srcOrd="2" destOrd="0" presId="urn:microsoft.com/office/officeart/2009/3/layout/DescendingProces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7DDB83-E0B0-4B4A-A5FC-B03308D6582A}">
      <dsp:nvSpPr>
        <dsp:cNvPr id="0" name=""/>
        <dsp:cNvSpPr/>
      </dsp:nvSpPr>
      <dsp:spPr>
        <a:xfrm>
          <a:off x="865160" y="1413109"/>
          <a:ext cx="7467113" cy="3706053"/>
        </a:xfrm>
        <a:prstGeom prst="rect">
          <a:avLst/>
        </a:prstGeom>
        <a:solidFill>
          <a:schemeClr val="accent1">
            <a:tint val="5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172E09B9-6946-414B-9DD5-F367E820FC39}">
      <dsp:nvSpPr>
        <dsp:cNvPr id="0" name=""/>
        <dsp:cNvSpPr/>
      </dsp:nvSpPr>
      <dsp:spPr>
        <a:xfrm>
          <a:off x="1055147" y="1691136"/>
          <a:ext cx="3544302" cy="32274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977900" rtl="0">
            <a:lnSpc>
              <a:spcPct val="90000"/>
            </a:lnSpc>
            <a:spcBef>
              <a:spcPct val="0"/>
            </a:spcBef>
            <a:spcAft>
              <a:spcPct val="35000"/>
            </a:spcAft>
            <a:buNone/>
          </a:pPr>
          <a:r>
            <a:rPr lang="en-US" sz="2200" b="1" kern="1200" dirty="0">
              <a:solidFill>
                <a:schemeClr val="tx1">
                  <a:lumMod val="75000"/>
                  <a:lumOff val="25000"/>
                </a:schemeClr>
              </a:solidFill>
            </a:rPr>
            <a:t>Inclusion criteria</a:t>
          </a:r>
          <a:r>
            <a:rPr lang="en-US" sz="2200" kern="1200" dirty="0">
              <a:solidFill>
                <a:schemeClr val="tx1">
                  <a:lumMod val="75000"/>
                  <a:lumOff val="25000"/>
                </a:schemeClr>
              </a:solidFill>
            </a:rPr>
            <a:t>:</a:t>
          </a:r>
        </a:p>
        <a:p>
          <a:pPr marL="114300" lvl="1" indent="-114300" algn="l" defTabSz="622300">
            <a:lnSpc>
              <a:spcPct val="90000"/>
            </a:lnSpc>
            <a:spcBef>
              <a:spcPct val="0"/>
            </a:spcBef>
            <a:spcAft>
              <a:spcPct val="15000"/>
            </a:spcAft>
            <a:buChar char="•"/>
          </a:pPr>
          <a:r>
            <a:rPr lang="en-US" sz="1400" kern="1200" dirty="0"/>
            <a:t>Relevant to the clinical questions</a:t>
          </a:r>
        </a:p>
        <a:p>
          <a:pPr marL="114300" lvl="1" indent="-114300" algn="l" defTabSz="622300">
            <a:lnSpc>
              <a:spcPct val="90000"/>
            </a:lnSpc>
            <a:spcBef>
              <a:spcPct val="0"/>
            </a:spcBef>
            <a:spcAft>
              <a:spcPct val="15000"/>
            </a:spcAft>
            <a:buChar char="•"/>
          </a:pPr>
          <a:r>
            <a:rPr lang="en-US" sz="1400" kern="1200" dirty="0"/>
            <a:t>Studies of people with epilepsy of childbearing potential exposed to at least 1 antiseizure medication during pregnancy (see guideline for details)</a:t>
          </a:r>
        </a:p>
        <a:p>
          <a:pPr marL="114300" lvl="1" indent="-114300" algn="l" defTabSz="622300">
            <a:lnSpc>
              <a:spcPct val="90000"/>
            </a:lnSpc>
            <a:spcBef>
              <a:spcPct val="0"/>
            </a:spcBef>
            <a:spcAft>
              <a:spcPct val="15000"/>
            </a:spcAft>
            <a:buChar char="•"/>
          </a:pPr>
          <a:r>
            <a:rPr lang="en-US" sz="1400" kern="1200" dirty="0"/>
            <a:t>Participants with or without folic acid supplementation</a:t>
          </a:r>
        </a:p>
        <a:p>
          <a:pPr marL="114300" lvl="1" indent="-114300" algn="l" defTabSz="622300">
            <a:lnSpc>
              <a:spcPct val="90000"/>
            </a:lnSpc>
            <a:spcBef>
              <a:spcPct val="0"/>
            </a:spcBef>
            <a:spcAft>
              <a:spcPct val="15000"/>
            </a:spcAft>
            <a:buChar char="•"/>
          </a:pPr>
          <a:r>
            <a:rPr lang="en-US" sz="1400" kern="1200" dirty="0"/>
            <a:t>Outcomes: Major congenital malformations, autism, cognitive disabilities, learning disabilities, seizure increase, miscarriage, small for gestational age, small head circumference, bleeding during pregnancy, early labor, hemorrhagic disease of the newborn</a:t>
          </a:r>
        </a:p>
        <a:p>
          <a:pPr marL="114300" lvl="1" indent="-114300" algn="l" defTabSz="533400">
            <a:lnSpc>
              <a:spcPct val="90000"/>
            </a:lnSpc>
            <a:spcBef>
              <a:spcPct val="0"/>
            </a:spcBef>
            <a:spcAft>
              <a:spcPct val="15000"/>
            </a:spcAft>
            <a:buChar char="•"/>
          </a:pPr>
          <a:endParaRPr lang="en-US" sz="1200" kern="1200" dirty="0"/>
        </a:p>
      </dsp:txBody>
      <dsp:txXfrm>
        <a:off x="1055147" y="1691136"/>
        <a:ext cx="3544302" cy="3227448"/>
      </dsp:txXfrm>
    </dsp:sp>
    <dsp:sp modelId="{7185CDED-4CEB-4645-BEBD-5504636DD163}">
      <dsp:nvSpPr>
        <dsp:cNvPr id="0" name=""/>
        <dsp:cNvSpPr/>
      </dsp:nvSpPr>
      <dsp:spPr>
        <a:xfrm>
          <a:off x="4795378" y="1691136"/>
          <a:ext cx="3462944" cy="32274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977900" rtl="0">
            <a:lnSpc>
              <a:spcPct val="90000"/>
            </a:lnSpc>
            <a:spcBef>
              <a:spcPct val="0"/>
            </a:spcBef>
            <a:spcAft>
              <a:spcPct val="35000"/>
            </a:spcAft>
            <a:buNone/>
          </a:pPr>
          <a:r>
            <a:rPr lang="en-US" sz="2200" b="1" kern="1200" dirty="0">
              <a:solidFill>
                <a:schemeClr val="tx1">
                  <a:lumMod val="75000"/>
                  <a:lumOff val="25000"/>
                </a:schemeClr>
              </a:solidFill>
            </a:rPr>
            <a:t>Exclusion criteria</a:t>
          </a:r>
          <a:r>
            <a:rPr lang="en-US" sz="2200" kern="1200" dirty="0">
              <a:solidFill>
                <a:schemeClr val="tx1">
                  <a:lumMod val="75000"/>
                  <a:lumOff val="25000"/>
                </a:schemeClr>
              </a:solidFill>
            </a:rPr>
            <a:t>:</a:t>
          </a:r>
          <a:endParaRPr lang="en-US" sz="1200" kern="1200" dirty="0">
            <a:solidFill>
              <a:schemeClr val="tx1">
                <a:lumMod val="75000"/>
                <a:lumOff val="25000"/>
              </a:schemeClr>
            </a:solidFill>
          </a:endParaRPr>
        </a:p>
        <a:p>
          <a:pPr marL="114300" lvl="1" indent="-114300" algn="l" defTabSz="622300" rtl="0">
            <a:lnSpc>
              <a:spcPct val="90000"/>
            </a:lnSpc>
            <a:spcBef>
              <a:spcPct val="0"/>
            </a:spcBef>
            <a:spcAft>
              <a:spcPct val="15000"/>
            </a:spcAft>
            <a:buChar char="•"/>
          </a:pPr>
          <a:r>
            <a:rPr lang="en-US" sz="1400" kern="1200" dirty="0">
              <a:solidFill>
                <a:schemeClr val="tx1"/>
              </a:solidFill>
            </a:rPr>
            <a:t>Reviews, meta-analyses, case reports</a:t>
          </a:r>
        </a:p>
        <a:p>
          <a:pPr marL="114300" lvl="1" indent="-114300" algn="l" defTabSz="622300" rtl="0">
            <a:lnSpc>
              <a:spcPct val="90000"/>
            </a:lnSpc>
            <a:spcBef>
              <a:spcPct val="0"/>
            </a:spcBef>
            <a:spcAft>
              <a:spcPct val="15000"/>
            </a:spcAft>
            <a:buChar char="•"/>
          </a:pPr>
          <a:r>
            <a:rPr lang="en-US" sz="1400" kern="1200" dirty="0">
              <a:solidFill>
                <a:schemeClr val="tx1"/>
              </a:solidFill>
              <a:latin typeface="Arial" panose="020B0604020202020204" pitchFamily="34" charset="0"/>
              <a:cs typeface="Arial" panose="020B0604020202020204" pitchFamily="34" charset="0"/>
            </a:rPr>
            <a:t>&lt;</a:t>
          </a:r>
          <a:r>
            <a:rPr lang="en-US" sz="1400" kern="1200" dirty="0">
              <a:solidFill>
                <a:schemeClr val="tx1"/>
              </a:solidFill>
            </a:rPr>
            <a:t>20 participants</a:t>
          </a:r>
        </a:p>
      </dsp:txBody>
      <dsp:txXfrm>
        <a:off x="4795378" y="1691136"/>
        <a:ext cx="3462944" cy="3227448"/>
      </dsp:txXfrm>
    </dsp:sp>
    <dsp:sp modelId="{F194D3BC-DA40-41C0-AD32-06ECB1ACCB69}">
      <dsp:nvSpPr>
        <dsp:cNvPr id="0" name=""/>
        <dsp:cNvSpPr/>
      </dsp:nvSpPr>
      <dsp:spPr>
        <a:xfrm>
          <a:off x="314137" y="991034"/>
          <a:ext cx="1071723" cy="1071723"/>
        </a:xfrm>
        <a:prstGeom prst="plus">
          <a:avLst>
            <a:gd name="adj" fmla="val 328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421D8C02-203B-4058-82DB-2E5AC76528E2}">
      <dsp:nvSpPr>
        <dsp:cNvPr id="0" name=""/>
        <dsp:cNvSpPr/>
      </dsp:nvSpPr>
      <dsp:spPr>
        <a:xfrm>
          <a:off x="7280384" y="1438493"/>
          <a:ext cx="1008680" cy="34566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AA3BEA2A-5776-4C60-B79A-AC2985044ADB}">
      <dsp:nvSpPr>
        <dsp:cNvPr id="0" name=""/>
        <dsp:cNvSpPr/>
      </dsp:nvSpPr>
      <dsp:spPr>
        <a:xfrm>
          <a:off x="4620927" y="2036639"/>
          <a:ext cx="839" cy="3082523"/>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BFD987-10F3-4775-A3E0-A8179C9D3787}">
      <dsp:nvSpPr>
        <dsp:cNvPr id="0" name=""/>
        <dsp:cNvSpPr/>
      </dsp:nvSpPr>
      <dsp:spPr>
        <a:xfrm rot="5745427">
          <a:off x="-242564" y="1676599"/>
          <a:ext cx="2507120" cy="1468716"/>
        </a:xfrm>
        <a:prstGeom prst="swooshArrow">
          <a:avLst>
            <a:gd name="adj1" fmla="val 16310"/>
            <a:gd name="adj2" fmla="val 3137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50F272F-18B0-4A79-A970-0C7D36E020C9}">
      <dsp:nvSpPr>
        <dsp:cNvPr id="0" name=""/>
        <dsp:cNvSpPr/>
      </dsp:nvSpPr>
      <dsp:spPr>
        <a:xfrm>
          <a:off x="-251373" y="685986"/>
          <a:ext cx="1450037" cy="377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b" anchorCtr="0">
          <a:noAutofit/>
        </a:bodyPr>
        <a:lstStyle/>
        <a:p>
          <a:pPr marL="0" lvl="0" indent="0" algn="ctr" defTabSz="889000">
            <a:lnSpc>
              <a:spcPct val="90000"/>
            </a:lnSpc>
            <a:spcBef>
              <a:spcPct val="0"/>
            </a:spcBef>
            <a:spcAft>
              <a:spcPct val="35000"/>
            </a:spcAft>
            <a:buNone/>
          </a:pPr>
          <a:r>
            <a:rPr lang="en-US" sz="2000" kern="1200" dirty="0"/>
            <a:t>4,707 citations identified</a:t>
          </a:r>
        </a:p>
      </dsp:txBody>
      <dsp:txXfrm>
        <a:off x="-251373" y="685986"/>
        <a:ext cx="1450037" cy="377275"/>
      </dsp:txXfrm>
    </dsp:sp>
    <dsp:sp modelId="{BEA575A5-8D31-4AEB-8489-E6007AA63EAC}">
      <dsp:nvSpPr>
        <dsp:cNvPr id="0" name=""/>
        <dsp:cNvSpPr/>
      </dsp:nvSpPr>
      <dsp:spPr>
        <a:xfrm>
          <a:off x="553502" y="3796763"/>
          <a:ext cx="1837313" cy="429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t" anchorCtr="0">
          <a:noAutofit/>
        </a:bodyPr>
        <a:lstStyle/>
        <a:p>
          <a:pPr marL="0" lvl="0" indent="0" algn="ctr" defTabSz="889000">
            <a:lnSpc>
              <a:spcPct val="90000"/>
            </a:lnSpc>
            <a:spcBef>
              <a:spcPct val="0"/>
            </a:spcBef>
            <a:spcAft>
              <a:spcPct val="35000"/>
            </a:spcAft>
            <a:buNone/>
          </a:pPr>
          <a:r>
            <a:rPr lang="en-US" sz="2000" kern="1200" dirty="0"/>
            <a:t>82 included articles</a:t>
          </a:r>
        </a:p>
      </dsp:txBody>
      <dsp:txXfrm>
        <a:off x="553502" y="3796763"/>
        <a:ext cx="1837313" cy="429740"/>
      </dsp:txXfrm>
    </dsp:sp>
  </dsp:spTree>
</dsp:drawing>
</file>

<file path=ppt/diagrams/layout1.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layout2.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4980"/>
          </a:xfrm>
          <a:prstGeom prst="rect">
            <a:avLst/>
          </a:prstGeom>
        </p:spPr>
        <p:txBody>
          <a:bodyPr vert="horz" lIns="92089" tIns="46045" rIns="92089" bIns="46045" rtlCol="0"/>
          <a:lstStyle>
            <a:lvl1pPr algn="l">
              <a:defRPr sz="1200"/>
            </a:lvl1pPr>
          </a:lstStyle>
          <a:p>
            <a:endParaRPr lang="en-US" dirty="0"/>
          </a:p>
        </p:txBody>
      </p:sp>
      <p:sp>
        <p:nvSpPr>
          <p:cNvPr id="3" name="Date Placeholder 2"/>
          <p:cNvSpPr>
            <a:spLocks noGrp="1"/>
          </p:cNvSpPr>
          <p:nvPr>
            <p:ph type="dt" sz="quarter" idx="1"/>
          </p:nvPr>
        </p:nvSpPr>
        <p:spPr>
          <a:xfrm>
            <a:off x="3970339" y="1"/>
            <a:ext cx="3038475" cy="464980"/>
          </a:xfrm>
          <a:prstGeom prst="rect">
            <a:avLst/>
          </a:prstGeom>
        </p:spPr>
        <p:txBody>
          <a:bodyPr vert="horz" lIns="92089" tIns="46045" rIns="92089" bIns="46045" rtlCol="0"/>
          <a:lstStyle>
            <a:lvl1pPr algn="r">
              <a:defRPr sz="1200"/>
            </a:lvl1pPr>
          </a:lstStyle>
          <a:p>
            <a:fld id="{43A78799-EE64-D14A-9AEE-7A4F5DA0C85D}" type="datetimeFigureOut">
              <a:rPr lang="en-US" smtClean="0"/>
              <a:t>5/10/2024</a:t>
            </a:fld>
            <a:endParaRPr lang="en-US" dirty="0"/>
          </a:p>
        </p:txBody>
      </p:sp>
      <p:sp>
        <p:nvSpPr>
          <p:cNvPr id="4" name="Footer Placeholder 3"/>
          <p:cNvSpPr>
            <a:spLocks noGrp="1"/>
          </p:cNvSpPr>
          <p:nvPr>
            <p:ph type="ftr" sz="quarter" idx="2"/>
          </p:nvPr>
        </p:nvSpPr>
        <p:spPr>
          <a:xfrm>
            <a:off x="1" y="8829824"/>
            <a:ext cx="3038475" cy="464980"/>
          </a:xfrm>
          <a:prstGeom prst="rect">
            <a:avLst/>
          </a:prstGeom>
        </p:spPr>
        <p:txBody>
          <a:bodyPr vert="horz" lIns="92089" tIns="46045" rIns="92089" bIns="4604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824"/>
            <a:ext cx="3038475" cy="464980"/>
          </a:xfrm>
          <a:prstGeom prst="rect">
            <a:avLst/>
          </a:prstGeom>
        </p:spPr>
        <p:txBody>
          <a:bodyPr vert="horz" lIns="92089" tIns="46045" rIns="92089" bIns="46045" rtlCol="0" anchor="b"/>
          <a:lstStyle>
            <a:lvl1pPr algn="r">
              <a:defRPr sz="1200"/>
            </a:lvl1pPr>
          </a:lstStyle>
          <a:p>
            <a:fld id="{3173B023-2D9B-3544-841E-7F0DD8433886}" type="slidenum">
              <a:rPr lang="en-US" smtClean="0"/>
              <a:t>‹#›</a:t>
            </a:fld>
            <a:endParaRPr lang="en-US" dirty="0"/>
          </a:p>
        </p:txBody>
      </p:sp>
    </p:spTree>
    <p:extLst>
      <p:ext uri="{BB962C8B-B14F-4D97-AF65-F5344CB8AC3E}">
        <p14:creationId xmlns:p14="http://schemas.microsoft.com/office/powerpoint/2010/main" val="30362759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489" tIns="46745" rIns="93489" bIns="46745"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489" tIns="46745" rIns="93489" bIns="46745" rtlCol="0"/>
          <a:lstStyle>
            <a:lvl1pPr algn="r">
              <a:defRPr sz="1200"/>
            </a:lvl1pPr>
          </a:lstStyle>
          <a:p>
            <a:fld id="{A9DF6E47-2B7C-45E9-B8AB-69108B49AB28}" type="datetimeFigureOut">
              <a:rPr lang="en-US" smtClean="0"/>
              <a:pPr/>
              <a:t>5/10/2024</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489" tIns="46745" rIns="93489" bIns="46745"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489" tIns="46745" rIns="93489" bIns="4674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6"/>
            <a:ext cx="3037840" cy="464820"/>
          </a:xfrm>
          <a:prstGeom prst="rect">
            <a:avLst/>
          </a:prstGeom>
        </p:spPr>
        <p:txBody>
          <a:bodyPr vert="horz" lIns="93489" tIns="46745" rIns="93489" bIns="4674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6"/>
            <a:ext cx="3037840" cy="464820"/>
          </a:xfrm>
          <a:prstGeom prst="rect">
            <a:avLst/>
          </a:prstGeom>
        </p:spPr>
        <p:txBody>
          <a:bodyPr vert="horz" lIns="93489" tIns="46745" rIns="93489" bIns="46745" rtlCol="0" anchor="b"/>
          <a:lstStyle>
            <a:lvl1pPr algn="r">
              <a:defRPr sz="1200"/>
            </a:lvl1pPr>
          </a:lstStyle>
          <a:p>
            <a:fld id="{75CECF62-99DE-4D14-8F10-95A11E5756DB}" type="slidenum">
              <a:rPr lang="en-US" smtClean="0"/>
              <a:pPr/>
              <a:t>‹#›</a:t>
            </a:fld>
            <a:endParaRPr lang="en-US" dirty="0"/>
          </a:p>
        </p:txBody>
      </p:sp>
    </p:spTree>
    <p:extLst>
      <p:ext uri="{BB962C8B-B14F-4D97-AF65-F5344CB8AC3E}">
        <p14:creationId xmlns:p14="http://schemas.microsoft.com/office/powerpoint/2010/main" val="37309997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maternalmentalhealthalliance.org/wp-content/uploads/MBRRACE-UK-Maternal-Report-2015-3.pdf" TargetMode="External"/><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CECF62-99DE-4D14-8F10-95A11E5756DB}" type="slidenum">
              <a:rPr lang="en-US" smtClean="0"/>
              <a:pPr/>
              <a:t>0</a:t>
            </a:fld>
            <a:endParaRPr lang="en-US" dirty="0"/>
          </a:p>
        </p:txBody>
      </p:sp>
    </p:spTree>
    <p:extLst>
      <p:ext uri="{BB962C8B-B14F-4D97-AF65-F5344CB8AC3E}">
        <p14:creationId xmlns:p14="http://schemas.microsoft.com/office/powerpoint/2010/main" val="717521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rPr>
              <a:t>80. </a:t>
            </a:r>
            <a:r>
              <a:rPr lang="en-US" sz="1800" dirty="0" err="1">
                <a:effectLst/>
                <a:latin typeface="Calibri" panose="020F0502020204030204" pitchFamily="34" charset="0"/>
                <a:ea typeface="Calibri" panose="020F0502020204030204" pitchFamily="34" charset="0"/>
              </a:rPr>
              <a:t>Adab</a:t>
            </a:r>
            <a:r>
              <a:rPr lang="en-US" sz="1800" dirty="0">
                <a:effectLst/>
                <a:latin typeface="Calibri" panose="020F0502020204030204" pitchFamily="34" charset="0"/>
                <a:ea typeface="Calibri" panose="020F0502020204030204" pitchFamily="34" charset="0"/>
              </a:rPr>
              <a:t> N, Kini U, </a:t>
            </a:r>
            <a:r>
              <a:rPr lang="en-US" sz="1800" dirty="0" err="1">
                <a:effectLst/>
                <a:latin typeface="Calibri" panose="020F0502020204030204" pitchFamily="34" charset="0"/>
                <a:ea typeface="Calibri" panose="020F0502020204030204" pitchFamily="34" charset="0"/>
              </a:rPr>
              <a:t>Vinten</a:t>
            </a:r>
            <a:r>
              <a:rPr lang="en-US" sz="1800" dirty="0">
                <a:effectLst/>
                <a:latin typeface="Calibri" panose="020F0502020204030204" pitchFamily="34" charset="0"/>
                <a:ea typeface="Calibri" panose="020F0502020204030204" pitchFamily="34" charset="0"/>
              </a:rPr>
              <a:t> J, et al. The longer term outcome of children born to mothers with epilepsy. Journal of Neurology, Neurosurgery &amp; Psychiatry 2004;75:1575-1583.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rPr>
              <a:t>110. Group ES. Seizure control and treatment in pregnancy: observations from the EURAP epilepsy pregnancy registry. Neurology 2006;66:354-360.</a:t>
            </a:r>
          </a:p>
        </p:txBody>
      </p:sp>
      <p:sp>
        <p:nvSpPr>
          <p:cNvPr id="4" name="Slide Number Placeholder 3"/>
          <p:cNvSpPr>
            <a:spLocks noGrp="1"/>
          </p:cNvSpPr>
          <p:nvPr>
            <p:ph type="sldNum" sz="quarter" idx="5"/>
          </p:nvPr>
        </p:nvSpPr>
        <p:spPr/>
        <p:txBody>
          <a:bodyPr/>
          <a:lstStyle/>
          <a:p>
            <a:fld id="{75CECF62-99DE-4D14-8F10-95A11E5756DB}" type="slidenum">
              <a:rPr lang="en-US" smtClean="0"/>
              <a:pPr/>
              <a:t>70</a:t>
            </a:fld>
            <a:endParaRPr lang="en-US" dirty="0"/>
          </a:p>
        </p:txBody>
      </p:sp>
    </p:spTree>
    <p:extLst>
      <p:ext uri="{BB962C8B-B14F-4D97-AF65-F5344CB8AC3E}">
        <p14:creationId xmlns:p14="http://schemas.microsoft.com/office/powerpoint/2010/main" val="3169215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rPr>
              <a:t>101. Tomson T, </a:t>
            </a:r>
            <a:r>
              <a:rPr lang="en-US" sz="1800" dirty="0" err="1">
                <a:effectLst/>
                <a:latin typeface="Calibri" panose="020F0502020204030204" pitchFamily="34" charset="0"/>
                <a:ea typeface="Calibri" panose="020F0502020204030204" pitchFamily="34" charset="0"/>
              </a:rPr>
              <a:t>Battino</a:t>
            </a:r>
            <a:r>
              <a:rPr lang="en-US" sz="1800" dirty="0">
                <a:effectLst/>
                <a:latin typeface="Calibri" panose="020F0502020204030204" pitchFamily="34" charset="0"/>
                <a:ea typeface="Calibri" panose="020F0502020204030204" pitchFamily="34" charset="0"/>
              </a:rPr>
              <a:t> D, </a:t>
            </a:r>
            <a:r>
              <a:rPr lang="en-US" sz="1800" dirty="0" err="1">
                <a:effectLst/>
                <a:latin typeface="Calibri" panose="020F0502020204030204" pitchFamily="34" charset="0"/>
                <a:ea typeface="Calibri" panose="020F0502020204030204" pitchFamily="34" charset="0"/>
              </a:rPr>
              <a:t>Bonizzoni</a:t>
            </a:r>
            <a:r>
              <a:rPr lang="en-US" sz="1800" dirty="0">
                <a:effectLst/>
                <a:latin typeface="Calibri" panose="020F0502020204030204" pitchFamily="34" charset="0"/>
                <a:ea typeface="Calibri" panose="020F0502020204030204" pitchFamily="34" charset="0"/>
              </a:rPr>
              <a:t> E, et al. Withdrawal of valproic acid treatment during pregnancy and seizure outcome: observations from EURAP. Epilepsia 2016;57:e173-e177.</a:t>
            </a:r>
          </a:p>
          <a:p>
            <a:r>
              <a:rPr lang="en-US" sz="1800" dirty="0">
                <a:effectLst/>
                <a:latin typeface="Calibri" panose="020F0502020204030204" pitchFamily="34" charset="0"/>
                <a:ea typeface="Calibri" panose="020F0502020204030204" pitchFamily="34" charset="0"/>
              </a:rPr>
              <a:t>102. Marson AG, Al-Kharusi AM, </a:t>
            </a:r>
            <a:r>
              <a:rPr lang="en-US" sz="1800" dirty="0" err="1">
                <a:effectLst/>
                <a:latin typeface="Calibri" panose="020F0502020204030204" pitchFamily="34" charset="0"/>
                <a:ea typeface="Calibri" panose="020F0502020204030204" pitchFamily="34" charset="0"/>
              </a:rPr>
              <a:t>Alwaidh</a:t>
            </a:r>
            <a:r>
              <a:rPr lang="en-US" sz="1800" dirty="0">
                <a:effectLst/>
                <a:latin typeface="Calibri" panose="020F0502020204030204" pitchFamily="34" charset="0"/>
                <a:ea typeface="Calibri" panose="020F0502020204030204" pitchFamily="34" charset="0"/>
              </a:rPr>
              <a:t> M, et al. The SANAD study of effectiveness of valproate, lamotrigine, or topiramate for </a:t>
            </a:r>
            <a:r>
              <a:rPr lang="en-US" sz="1800" dirty="0" err="1">
                <a:effectLst/>
                <a:latin typeface="Calibri" panose="020F0502020204030204" pitchFamily="34" charset="0"/>
                <a:ea typeface="Calibri" panose="020F0502020204030204" pitchFamily="34" charset="0"/>
              </a:rPr>
              <a:t>generalised</a:t>
            </a:r>
            <a:r>
              <a:rPr lang="en-US" sz="1800" dirty="0">
                <a:effectLst/>
                <a:latin typeface="Calibri" panose="020F0502020204030204" pitchFamily="34" charset="0"/>
                <a:ea typeface="Calibri" panose="020F0502020204030204" pitchFamily="34" charset="0"/>
              </a:rPr>
              <a:t> and unclassifiable epilepsy: an unblinded </a:t>
            </a:r>
            <a:r>
              <a:rPr lang="en-US" sz="1800" dirty="0" err="1">
                <a:effectLst/>
                <a:latin typeface="Calibri" panose="020F0502020204030204" pitchFamily="34" charset="0"/>
                <a:ea typeface="Calibri" panose="020F0502020204030204" pitchFamily="34" charset="0"/>
              </a:rPr>
              <a:t>randomised</a:t>
            </a:r>
            <a:r>
              <a:rPr lang="en-US" sz="1800" dirty="0">
                <a:effectLst/>
                <a:latin typeface="Calibri" panose="020F0502020204030204" pitchFamily="34" charset="0"/>
                <a:ea typeface="Calibri" panose="020F0502020204030204" pitchFamily="34" charset="0"/>
              </a:rPr>
              <a:t> controlled trial. The Lancet 2007;369:1016-1026.</a:t>
            </a:r>
          </a:p>
          <a:p>
            <a:r>
              <a:rPr lang="en-US" dirty="0"/>
              <a:t>103. Marson A, Burnside G, Appleton R, et al. The SANAD II study of the effectiveness and cost-effectiveness of valproate versus levetiracetam for newly diagnosed </a:t>
            </a:r>
            <a:r>
              <a:rPr lang="en-US" dirty="0" err="1"/>
              <a:t>generalised</a:t>
            </a:r>
            <a:r>
              <a:rPr lang="en-US" dirty="0"/>
              <a:t> and unclassifiable epilepsy: an open-label, non-inferiority, multicentre, phase 4, </a:t>
            </a:r>
            <a:r>
              <a:rPr lang="en-US" dirty="0" err="1"/>
              <a:t>randomised</a:t>
            </a:r>
            <a:r>
              <a:rPr lang="en-US" dirty="0"/>
              <a:t> controlled trial. The Lancet 2021;397:1375-1386.</a:t>
            </a:r>
          </a:p>
        </p:txBody>
      </p:sp>
      <p:sp>
        <p:nvSpPr>
          <p:cNvPr id="4" name="Slide Number Placeholder 3"/>
          <p:cNvSpPr>
            <a:spLocks noGrp="1"/>
          </p:cNvSpPr>
          <p:nvPr>
            <p:ph type="sldNum" sz="quarter" idx="5"/>
          </p:nvPr>
        </p:nvSpPr>
        <p:spPr/>
        <p:txBody>
          <a:bodyPr/>
          <a:lstStyle/>
          <a:p>
            <a:fld id="{75CECF62-99DE-4D14-8F10-95A11E5756DB}" type="slidenum">
              <a:rPr lang="en-US" smtClean="0"/>
              <a:pPr/>
              <a:t>71</a:t>
            </a:fld>
            <a:endParaRPr lang="en-US" dirty="0"/>
          </a:p>
        </p:txBody>
      </p:sp>
    </p:spTree>
    <p:extLst>
      <p:ext uri="{BB962C8B-B14F-4D97-AF65-F5344CB8AC3E}">
        <p14:creationId xmlns:p14="http://schemas.microsoft.com/office/powerpoint/2010/main" val="2060444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dirty="0"/>
              <a:t>111. Pennell P, Peng L, Newport D, et al. Lamotrigine in pregnancy: clearance, therapeutic drug monitoring, and seizure frequency. Neurology 2008;70:2130-2136.</a:t>
            </a:r>
          </a:p>
          <a:p>
            <a:pPr marL="0" marR="0">
              <a:spcBef>
                <a:spcPts val="0"/>
              </a:spcBef>
              <a:spcAft>
                <a:spcPts val="0"/>
              </a:spcAft>
            </a:pPr>
            <a:r>
              <a:rPr lang="en-US" dirty="0"/>
              <a:t>112. Westin AA, Reimers A, </a:t>
            </a:r>
            <a:r>
              <a:rPr lang="en-US" dirty="0" err="1"/>
              <a:t>Helde</a:t>
            </a:r>
            <a:r>
              <a:rPr lang="en-US" dirty="0"/>
              <a:t> G, </a:t>
            </a:r>
            <a:r>
              <a:rPr lang="en-US" dirty="0" err="1"/>
              <a:t>Nakken</a:t>
            </a:r>
            <a:r>
              <a:rPr lang="en-US" dirty="0"/>
              <a:t> KO, </a:t>
            </a:r>
            <a:r>
              <a:rPr lang="en-US" dirty="0" err="1"/>
              <a:t>Brodtkorb</a:t>
            </a:r>
            <a:r>
              <a:rPr lang="en-US" dirty="0"/>
              <a:t> E. Serum concentration/dose ratio of levetiracetam before, during and after pregnancy. Seizure 2008;17:192-198.</a:t>
            </a:r>
          </a:p>
          <a:p>
            <a:pPr marL="0" marR="0">
              <a:spcBef>
                <a:spcPts val="0"/>
              </a:spcBef>
              <a:spcAft>
                <a:spcPts val="0"/>
              </a:spcAft>
            </a:pPr>
            <a:r>
              <a:rPr lang="en-US" dirty="0"/>
              <a:t>113. Pennell PB, Karanam A, Meador KJ, et al. Antiseizure Medication Concentrations During Pregnancy: Results From the Maternal Outcomes and Neurodevelopmental Effects of Antiepileptic Drugs (MONEAD) Study. JAMA Neurol 2022;79:370-379.</a:t>
            </a:r>
          </a:p>
          <a:p>
            <a:pPr marL="0" marR="0">
              <a:spcBef>
                <a:spcPts val="0"/>
              </a:spcBef>
              <a:spcAft>
                <a:spcPts val="0"/>
              </a:spcAft>
            </a:pPr>
            <a:endParaRPr lang="en-US" dirty="0"/>
          </a:p>
        </p:txBody>
      </p:sp>
      <p:sp>
        <p:nvSpPr>
          <p:cNvPr id="4" name="Slide Number Placeholder 3"/>
          <p:cNvSpPr>
            <a:spLocks noGrp="1"/>
          </p:cNvSpPr>
          <p:nvPr>
            <p:ph type="sldNum" sz="quarter" idx="5"/>
          </p:nvPr>
        </p:nvSpPr>
        <p:spPr/>
        <p:txBody>
          <a:bodyPr/>
          <a:lstStyle/>
          <a:p>
            <a:fld id="{75CECF62-99DE-4D14-8F10-95A11E5756DB}" type="slidenum">
              <a:rPr lang="en-US" smtClean="0"/>
              <a:pPr/>
              <a:t>72</a:t>
            </a:fld>
            <a:endParaRPr lang="en-US" dirty="0"/>
          </a:p>
        </p:txBody>
      </p:sp>
    </p:spTree>
    <p:extLst>
      <p:ext uri="{BB962C8B-B14F-4D97-AF65-F5344CB8AC3E}">
        <p14:creationId xmlns:p14="http://schemas.microsoft.com/office/powerpoint/2010/main" val="41561597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dirty="0"/>
          </a:p>
        </p:txBody>
      </p:sp>
      <p:sp>
        <p:nvSpPr>
          <p:cNvPr id="4" name="Slide Number Placeholder 3"/>
          <p:cNvSpPr>
            <a:spLocks noGrp="1"/>
          </p:cNvSpPr>
          <p:nvPr>
            <p:ph type="sldNum" sz="quarter" idx="5"/>
          </p:nvPr>
        </p:nvSpPr>
        <p:spPr/>
        <p:txBody>
          <a:bodyPr/>
          <a:lstStyle/>
          <a:p>
            <a:fld id="{75CECF62-99DE-4D14-8F10-95A11E5756DB}" type="slidenum">
              <a:rPr lang="en-US" smtClean="0"/>
              <a:pPr/>
              <a:t>73</a:t>
            </a:fld>
            <a:endParaRPr lang="en-US" dirty="0"/>
          </a:p>
        </p:txBody>
      </p:sp>
    </p:spTree>
    <p:extLst>
      <p:ext uri="{BB962C8B-B14F-4D97-AF65-F5344CB8AC3E}">
        <p14:creationId xmlns:p14="http://schemas.microsoft.com/office/powerpoint/2010/main" val="491007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dirty="0"/>
          </a:p>
        </p:txBody>
      </p:sp>
      <p:sp>
        <p:nvSpPr>
          <p:cNvPr id="4" name="Slide Number Placeholder 3"/>
          <p:cNvSpPr>
            <a:spLocks noGrp="1"/>
          </p:cNvSpPr>
          <p:nvPr>
            <p:ph type="sldNum" sz="quarter" idx="5"/>
          </p:nvPr>
        </p:nvSpPr>
        <p:spPr/>
        <p:txBody>
          <a:bodyPr/>
          <a:lstStyle/>
          <a:p>
            <a:fld id="{75CECF62-99DE-4D14-8F10-95A11E5756DB}" type="slidenum">
              <a:rPr lang="en-US" smtClean="0"/>
              <a:pPr/>
              <a:t>74</a:t>
            </a:fld>
            <a:endParaRPr lang="en-US" dirty="0"/>
          </a:p>
        </p:txBody>
      </p:sp>
    </p:spTree>
    <p:extLst>
      <p:ext uri="{BB962C8B-B14F-4D97-AF65-F5344CB8AC3E}">
        <p14:creationId xmlns:p14="http://schemas.microsoft.com/office/powerpoint/2010/main" val="24489202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dirty="0"/>
          </a:p>
        </p:txBody>
      </p:sp>
      <p:sp>
        <p:nvSpPr>
          <p:cNvPr id="4" name="Slide Number Placeholder 3"/>
          <p:cNvSpPr>
            <a:spLocks noGrp="1"/>
          </p:cNvSpPr>
          <p:nvPr>
            <p:ph type="sldNum" sz="quarter" idx="5"/>
          </p:nvPr>
        </p:nvSpPr>
        <p:spPr/>
        <p:txBody>
          <a:bodyPr/>
          <a:lstStyle/>
          <a:p>
            <a:fld id="{75CECF62-99DE-4D14-8F10-95A11E5756DB}" type="slidenum">
              <a:rPr lang="en-US" smtClean="0"/>
              <a:pPr/>
              <a:t>75</a:t>
            </a:fld>
            <a:endParaRPr lang="en-US" dirty="0"/>
          </a:p>
        </p:txBody>
      </p:sp>
    </p:spTree>
    <p:extLst>
      <p:ext uri="{BB962C8B-B14F-4D97-AF65-F5344CB8AC3E}">
        <p14:creationId xmlns:p14="http://schemas.microsoft.com/office/powerpoint/2010/main" val="13424010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rPr>
              <a:t>3. Holmes LB, Nasri H, Westgate MN, </a:t>
            </a:r>
            <a:r>
              <a:rPr lang="en-US" sz="1800" dirty="0" err="1">
                <a:effectLst/>
                <a:latin typeface="Calibri" panose="020F0502020204030204" pitchFamily="34" charset="0"/>
                <a:ea typeface="Calibri" panose="020F0502020204030204" pitchFamily="34" charset="0"/>
              </a:rPr>
              <a:t>Toufaily</a:t>
            </a:r>
            <a:r>
              <a:rPr lang="en-US" sz="1800" dirty="0">
                <a:effectLst/>
                <a:latin typeface="Calibri" panose="020F0502020204030204" pitchFamily="34" charset="0"/>
                <a:ea typeface="Calibri" panose="020F0502020204030204" pitchFamily="34" charset="0"/>
              </a:rPr>
              <a:t> MH, Lin AE. The active malformations surveillance program, Boston in 1972–2012: Methodology and demographic characteristics. Birth Defects Research 2018;110:148-156.</a:t>
            </a:r>
            <a:endParaRPr lang="en-US" dirty="0"/>
          </a:p>
        </p:txBody>
      </p:sp>
      <p:sp>
        <p:nvSpPr>
          <p:cNvPr id="4" name="Slide Number Placeholder 3"/>
          <p:cNvSpPr>
            <a:spLocks noGrp="1"/>
          </p:cNvSpPr>
          <p:nvPr>
            <p:ph type="sldNum" sz="quarter" idx="5"/>
          </p:nvPr>
        </p:nvSpPr>
        <p:spPr/>
        <p:txBody>
          <a:bodyPr/>
          <a:lstStyle/>
          <a:p>
            <a:fld id="{75CECF62-99DE-4D14-8F10-95A11E5756DB}" type="slidenum">
              <a:rPr lang="en-US" smtClean="0"/>
              <a:pPr/>
              <a:t>76</a:t>
            </a:fld>
            <a:endParaRPr lang="en-US" dirty="0"/>
          </a:p>
        </p:txBody>
      </p:sp>
    </p:spTree>
    <p:extLst>
      <p:ext uri="{BB962C8B-B14F-4D97-AF65-F5344CB8AC3E}">
        <p14:creationId xmlns:p14="http://schemas.microsoft.com/office/powerpoint/2010/main" val="20839371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dirty="0"/>
          </a:p>
        </p:txBody>
      </p:sp>
      <p:sp>
        <p:nvSpPr>
          <p:cNvPr id="4" name="Slide Number Placeholder 3"/>
          <p:cNvSpPr>
            <a:spLocks noGrp="1"/>
          </p:cNvSpPr>
          <p:nvPr>
            <p:ph type="sldNum" sz="quarter" idx="5"/>
          </p:nvPr>
        </p:nvSpPr>
        <p:spPr/>
        <p:txBody>
          <a:bodyPr/>
          <a:lstStyle/>
          <a:p>
            <a:fld id="{75CECF62-99DE-4D14-8F10-95A11E5756DB}" type="slidenum">
              <a:rPr lang="en-US" smtClean="0"/>
              <a:pPr/>
              <a:t>77</a:t>
            </a:fld>
            <a:endParaRPr lang="en-US" dirty="0"/>
          </a:p>
        </p:txBody>
      </p:sp>
    </p:spTree>
    <p:extLst>
      <p:ext uri="{BB962C8B-B14F-4D97-AF65-F5344CB8AC3E}">
        <p14:creationId xmlns:p14="http://schemas.microsoft.com/office/powerpoint/2010/main" val="10375412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rPr>
              <a:t>114. </a:t>
            </a:r>
            <a:r>
              <a:rPr lang="en-US" sz="1800" dirty="0" err="1">
                <a:effectLst/>
                <a:latin typeface="Calibri" panose="020F0502020204030204" pitchFamily="34" charset="0"/>
                <a:ea typeface="Calibri" panose="020F0502020204030204" pitchFamily="34" charset="0"/>
              </a:rPr>
              <a:t>Saari-Kemppainen</a:t>
            </a:r>
            <a:r>
              <a:rPr lang="en-US" sz="1800" dirty="0">
                <a:effectLst/>
                <a:latin typeface="Calibri" panose="020F0502020204030204" pitchFamily="34" charset="0"/>
                <a:ea typeface="Calibri" panose="020F0502020204030204" pitchFamily="34" charset="0"/>
              </a:rPr>
              <a:t> A, Karjalainen O, </a:t>
            </a:r>
            <a:r>
              <a:rPr lang="en-US" sz="1800" dirty="0" err="1">
                <a:effectLst/>
                <a:latin typeface="Calibri" panose="020F0502020204030204" pitchFamily="34" charset="0"/>
                <a:ea typeface="Calibri" panose="020F0502020204030204" pitchFamily="34" charset="0"/>
              </a:rPr>
              <a:t>Ylostalo</a:t>
            </a:r>
            <a:r>
              <a:rPr lang="en-US" sz="1800" dirty="0">
                <a:effectLst/>
                <a:latin typeface="Calibri" panose="020F0502020204030204" pitchFamily="34" charset="0"/>
                <a:ea typeface="Calibri" panose="020F0502020204030204" pitchFamily="34" charset="0"/>
              </a:rPr>
              <a:t> P, </a:t>
            </a:r>
            <a:r>
              <a:rPr lang="en-US" sz="1800" dirty="0" err="1">
                <a:effectLst/>
                <a:latin typeface="Calibri" panose="020F0502020204030204" pitchFamily="34" charset="0"/>
                <a:ea typeface="Calibri" panose="020F0502020204030204" pitchFamily="34" charset="0"/>
              </a:rPr>
              <a:t>Heinonen</a:t>
            </a:r>
            <a:r>
              <a:rPr lang="en-US" sz="1800" dirty="0">
                <a:effectLst/>
                <a:latin typeface="Calibri" panose="020F0502020204030204" pitchFamily="34" charset="0"/>
                <a:ea typeface="Calibri" panose="020F0502020204030204" pitchFamily="34" charset="0"/>
              </a:rPr>
              <a:t> OP. Ultrasound screening and perinatal mortality: controlled trial of systematic one-stage screening in pregnancy. The Lancet 1990;336:387-391.</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115. </a:t>
            </a:r>
            <a:r>
              <a:rPr lang="en-US" sz="1800" dirty="0" err="1">
                <a:effectLst/>
                <a:latin typeface="Calibri" panose="020F0502020204030204" pitchFamily="34" charset="0"/>
                <a:ea typeface="Calibri" panose="020F0502020204030204" pitchFamily="34" charset="0"/>
              </a:rPr>
              <a:t>Ewigman</a:t>
            </a:r>
            <a:r>
              <a:rPr lang="en-US" sz="1800" dirty="0">
                <a:effectLst/>
                <a:latin typeface="Calibri" panose="020F0502020204030204" pitchFamily="34" charset="0"/>
                <a:ea typeface="Calibri" panose="020F0502020204030204" pitchFamily="34" charset="0"/>
              </a:rPr>
              <a:t> B, LeFevre M, </a:t>
            </a:r>
            <a:r>
              <a:rPr lang="en-US" sz="1800" dirty="0" err="1">
                <a:effectLst/>
                <a:latin typeface="Calibri" panose="020F0502020204030204" pitchFamily="34" charset="0"/>
                <a:ea typeface="Calibri" panose="020F0502020204030204" pitchFamily="34" charset="0"/>
              </a:rPr>
              <a:t>Hesser</a:t>
            </a:r>
            <a:r>
              <a:rPr lang="en-US" sz="1800" dirty="0">
                <a:effectLst/>
                <a:latin typeface="Calibri" panose="020F0502020204030204" pitchFamily="34" charset="0"/>
                <a:ea typeface="Calibri" panose="020F0502020204030204" pitchFamily="34" charset="0"/>
              </a:rPr>
              <a:t> J. A randomized trial of routine prenatal ultrasound. Obstetrics and gynecology 1990;76:189-194.</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116. Bennett MJ, Little G, Dewhurst J, Chamberlain G. Predictive value of ultrasound measurement in early pregnancy: a randomized controlled trial. BJOG: An International Journal of Obstetrics &amp; </a:t>
            </a:r>
            <a:r>
              <a:rPr lang="en-US" sz="1800" dirty="0" err="1">
                <a:effectLst/>
                <a:latin typeface="Calibri" panose="020F0502020204030204" pitchFamily="34" charset="0"/>
                <a:ea typeface="Calibri" panose="020F0502020204030204" pitchFamily="34" charset="0"/>
              </a:rPr>
              <a:t>Gynaecology</a:t>
            </a:r>
            <a:r>
              <a:rPr lang="en-US" sz="1800" dirty="0">
                <a:effectLst/>
                <a:latin typeface="Calibri" panose="020F0502020204030204" pitchFamily="34" charset="0"/>
                <a:ea typeface="Calibri" panose="020F0502020204030204" pitchFamily="34" charset="0"/>
              </a:rPr>
              <a:t> 1982;89:338-341.</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117. </a:t>
            </a:r>
            <a:r>
              <a:rPr lang="en-US" sz="1800" dirty="0" err="1">
                <a:effectLst/>
                <a:latin typeface="Calibri" panose="020F0502020204030204" pitchFamily="34" charset="0"/>
                <a:ea typeface="Calibri" panose="020F0502020204030204" pitchFamily="34" charset="0"/>
              </a:rPr>
              <a:t>Bakketeig</a:t>
            </a:r>
            <a:r>
              <a:rPr lang="en-US" sz="1800" dirty="0">
                <a:effectLst/>
                <a:latin typeface="Calibri" panose="020F0502020204030204" pitchFamily="34" charset="0"/>
                <a:ea typeface="Calibri" panose="020F0502020204030204" pitchFamily="34" charset="0"/>
              </a:rPr>
              <a:t> L, Jacobsen G, </a:t>
            </a:r>
            <a:r>
              <a:rPr lang="en-US" sz="1800" dirty="0" err="1">
                <a:effectLst/>
                <a:latin typeface="Calibri" panose="020F0502020204030204" pitchFamily="34" charset="0"/>
                <a:ea typeface="Calibri" panose="020F0502020204030204" pitchFamily="34" charset="0"/>
              </a:rPr>
              <a:t>Brodtkorb</a:t>
            </a:r>
            <a:r>
              <a:rPr lang="en-US" sz="1800" dirty="0">
                <a:effectLst/>
                <a:latin typeface="Calibri" panose="020F0502020204030204" pitchFamily="34" charset="0"/>
                <a:ea typeface="Calibri" panose="020F0502020204030204" pitchFamily="34" charset="0"/>
              </a:rPr>
              <a:t> C, et al. </a:t>
            </a:r>
            <a:r>
              <a:rPr lang="en-US" sz="1800" dirty="0" err="1">
                <a:effectLst/>
                <a:latin typeface="Calibri" panose="020F0502020204030204" pitchFamily="34" charset="0"/>
                <a:ea typeface="Calibri" panose="020F0502020204030204" pitchFamily="34" charset="0"/>
              </a:rPr>
              <a:t>Randomised</a:t>
            </a:r>
            <a:r>
              <a:rPr lang="en-US" sz="1800" dirty="0">
                <a:effectLst/>
                <a:latin typeface="Calibri" panose="020F0502020204030204" pitchFamily="34" charset="0"/>
                <a:ea typeface="Calibri" panose="020F0502020204030204" pitchFamily="34" charset="0"/>
              </a:rPr>
              <a:t> controlled trial of ultrasonographic screening in pregnancy. The Lancet 1984;324:207-211.</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118. Waldenström U, Nilsson S, Fall O, et al. Effects of routine one-stage ultrasound screening in pregnancy: a </a:t>
            </a:r>
            <a:r>
              <a:rPr lang="en-US" sz="1800" dirty="0" err="1">
                <a:effectLst/>
                <a:latin typeface="Calibri" panose="020F0502020204030204" pitchFamily="34" charset="0"/>
                <a:ea typeface="Calibri" panose="020F0502020204030204" pitchFamily="34" charset="0"/>
              </a:rPr>
              <a:t>randomised</a:t>
            </a:r>
            <a:r>
              <a:rPr lang="en-US" sz="1800" dirty="0">
                <a:effectLst/>
                <a:latin typeface="Calibri" panose="020F0502020204030204" pitchFamily="34" charset="0"/>
                <a:ea typeface="Calibri" panose="020F0502020204030204" pitchFamily="34" charset="0"/>
              </a:rPr>
              <a:t> controlled trial. The Lancet 1988;332:585-588.</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119. Bonnet D, Coltri A, Butera G, et al. Detection of transposition of the great arteries in fetuses reduces neonatal morbidity and mortality. Circulation 1999;99:916-918.</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120. Franklin O, Burch M, Manning N, </a:t>
            </a:r>
            <a:r>
              <a:rPr lang="en-US" sz="1800" dirty="0" err="1">
                <a:effectLst/>
                <a:latin typeface="Calibri" panose="020F0502020204030204" pitchFamily="34" charset="0"/>
                <a:ea typeface="Calibri" panose="020F0502020204030204" pitchFamily="34" charset="0"/>
              </a:rPr>
              <a:t>Sleeman</a:t>
            </a:r>
            <a:r>
              <a:rPr lang="en-US" sz="1800" dirty="0">
                <a:effectLst/>
                <a:latin typeface="Calibri" panose="020F0502020204030204" pitchFamily="34" charset="0"/>
                <a:ea typeface="Calibri" panose="020F0502020204030204" pitchFamily="34" charset="0"/>
              </a:rPr>
              <a:t> K, Gould S, Archer N. Prenatal diagnosis of coarctation of the aorta improves survival and reduces morbidity. Heart 2002;87:67-69.</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121. </a:t>
            </a:r>
            <a:r>
              <a:rPr lang="en-US" sz="1800" dirty="0" err="1">
                <a:effectLst/>
                <a:latin typeface="Calibri" panose="020F0502020204030204" pitchFamily="34" charset="0"/>
                <a:ea typeface="Calibri" panose="020F0502020204030204" pitchFamily="34" charset="0"/>
              </a:rPr>
              <a:t>Kaguelidou</a:t>
            </a:r>
            <a:r>
              <a:rPr lang="en-US" sz="1800" dirty="0">
                <a:effectLst/>
                <a:latin typeface="Calibri" panose="020F0502020204030204" pitchFamily="34" charset="0"/>
                <a:ea typeface="Calibri" panose="020F0502020204030204" pitchFamily="34" charset="0"/>
              </a:rPr>
              <a:t> F, Fermont L, </a:t>
            </a:r>
            <a:r>
              <a:rPr lang="en-US" sz="1800" dirty="0" err="1">
                <a:effectLst/>
                <a:latin typeface="Calibri" panose="020F0502020204030204" pitchFamily="34" charset="0"/>
                <a:ea typeface="Calibri" panose="020F0502020204030204" pitchFamily="34" charset="0"/>
              </a:rPr>
              <a:t>Boudjemline</a:t>
            </a:r>
            <a:r>
              <a:rPr lang="en-US" sz="1800" dirty="0">
                <a:effectLst/>
                <a:latin typeface="Calibri" panose="020F0502020204030204" pitchFamily="34" charset="0"/>
                <a:ea typeface="Calibri" panose="020F0502020204030204" pitchFamily="34" charset="0"/>
              </a:rPr>
              <a:t> Y, Le </a:t>
            </a:r>
            <a:r>
              <a:rPr lang="en-US" sz="1800" dirty="0" err="1">
                <a:effectLst/>
                <a:latin typeface="Calibri" panose="020F0502020204030204" pitchFamily="34" charset="0"/>
                <a:ea typeface="Calibri" panose="020F0502020204030204" pitchFamily="34" charset="0"/>
              </a:rPr>
              <a:t>Bidois</a:t>
            </a:r>
            <a:r>
              <a:rPr lang="en-US" sz="1800" dirty="0">
                <a:effectLst/>
                <a:latin typeface="Calibri" panose="020F0502020204030204" pitchFamily="34" charset="0"/>
                <a:ea typeface="Calibri" panose="020F0502020204030204" pitchFamily="34" charset="0"/>
              </a:rPr>
              <a:t> J, </a:t>
            </a:r>
            <a:r>
              <a:rPr lang="en-US" sz="1800" dirty="0" err="1">
                <a:effectLst/>
                <a:latin typeface="Calibri" panose="020F0502020204030204" pitchFamily="34" charset="0"/>
                <a:ea typeface="Calibri" panose="020F0502020204030204" pitchFamily="34" charset="0"/>
              </a:rPr>
              <a:t>Batisse</a:t>
            </a:r>
            <a:r>
              <a:rPr lang="en-US" sz="1800" dirty="0">
                <a:effectLst/>
                <a:latin typeface="Calibri" panose="020F0502020204030204" pitchFamily="34" charset="0"/>
                <a:ea typeface="Calibri" panose="020F0502020204030204" pitchFamily="34" charset="0"/>
              </a:rPr>
              <a:t> A, Bonnet D. Foetal echocardiographic assessment of tetralogy of Fallot and post-natal outcome. European heart journal 2008;29:1432-1438.</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122. Calderon J, </a:t>
            </a:r>
            <a:r>
              <a:rPr lang="en-US" sz="1800" dirty="0" err="1">
                <a:effectLst/>
                <a:latin typeface="Calibri" panose="020F0502020204030204" pitchFamily="34" charset="0"/>
                <a:ea typeface="Calibri" panose="020F0502020204030204" pitchFamily="34" charset="0"/>
              </a:rPr>
              <a:t>Angeard</a:t>
            </a:r>
            <a:r>
              <a:rPr lang="en-US" sz="1800" dirty="0">
                <a:effectLst/>
                <a:latin typeface="Calibri" panose="020F0502020204030204" pitchFamily="34" charset="0"/>
                <a:ea typeface="Calibri" panose="020F0502020204030204" pitchFamily="34" charset="0"/>
              </a:rPr>
              <a:t> N, Moutier S, Plumet M-H, </a:t>
            </a:r>
            <a:r>
              <a:rPr lang="en-US" sz="1800" dirty="0" err="1">
                <a:effectLst/>
                <a:latin typeface="Calibri" panose="020F0502020204030204" pitchFamily="34" charset="0"/>
                <a:ea typeface="Calibri" panose="020F0502020204030204" pitchFamily="34" charset="0"/>
              </a:rPr>
              <a:t>Jambaqué</a:t>
            </a:r>
            <a:r>
              <a:rPr lang="en-US" sz="1800" dirty="0">
                <a:effectLst/>
                <a:latin typeface="Calibri" panose="020F0502020204030204" pitchFamily="34" charset="0"/>
                <a:ea typeface="Calibri" panose="020F0502020204030204" pitchFamily="34" charset="0"/>
              </a:rPr>
              <a:t> I, Bonnet D. Impact of prenatal diagnosis on neurocognitive outcomes in children with transposition of the great arteries. The Journal of pediatrics 2012;161:94-98. e91.</a:t>
            </a:r>
          </a:p>
        </p:txBody>
      </p:sp>
      <p:sp>
        <p:nvSpPr>
          <p:cNvPr id="4" name="Slide Number Placeholder 3"/>
          <p:cNvSpPr>
            <a:spLocks noGrp="1"/>
          </p:cNvSpPr>
          <p:nvPr>
            <p:ph type="sldNum" sz="quarter" idx="5"/>
          </p:nvPr>
        </p:nvSpPr>
        <p:spPr/>
        <p:txBody>
          <a:bodyPr/>
          <a:lstStyle/>
          <a:p>
            <a:fld id="{75CECF62-99DE-4D14-8F10-95A11E5756DB}" type="slidenum">
              <a:rPr lang="en-US" smtClean="0"/>
              <a:pPr/>
              <a:t>78</a:t>
            </a:fld>
            <a:endParaRPr lang="en-US" dirty="0"/>
          </a:p>
        </p:txBody>
      </p:sp>
    </p:spTree>
    <p:extLst>
      <p:ext uri="{BB962C8B-B14F-4D97-AF65-F5344CB8AC3E}">
        <p14:creationId xmlns:p14="http://schemas.microsoft.com/office/powerpoint/2010/main" val="3799615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75CECF62-99DE-4D14-8F10-95A11E5756DB}" type="slidenum">
              <a:rPr lang="en-US" smtClean="0"/>
              <a:pPr/>
              <a:t>79</a:t>
            </a:fld>
            <a:endParaRPr lang="en-US" dirty="0"/>
          </a:p>
        </p:txBody>
      </p:sp>
    </p:spTree>
    <p:extLst>
      <p:ext uri="{BB962C8B-B14F-4D97-AF65-F5344CB8AC3E}">
        <p14:creationId xmlns:p14="http://schemas.microsoft.com/office/powerpoint/2010/main" val="3301331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CECF62-99DE-4D14-8F10-95A11E5756DB}" type="slidenum">
              <a:rPr lang="en-US" smtClean="0"/>
              <a:pPr/>
              <a:t>9</a:t>
            </a:fld>
            <a:endParaRPr lang="en-US" dirty="0"/>
          </a:p>
        </p:txBody>
      </p:sp>
    </p:spTree>
    <p:extLst>
      <p:ext uri="{BB962C8B-B14F-4D97-AF65-F5344CB8AC3E}">
        <p14:creationId xmlns:p14="http://schemas.microsoft.com/office/powerpoint/2010/main" val="19157701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75CECF62-99DE-4D14-8F10-95A11E5756DB}" type="slidenum">
              <a:rPr lang="en-US" smtClean="0"/>
              <a:pPr/>
              <a:t>80</a:t>
            </a:fld>
            <a:endParaRPr lang="en-US" dirty="0"/>
          </a:p>
        </p:txBody>
      </p:sp>
    </p:spTree>
    <p:extLst>
      <p:ext uri="{BB962C8B-B14F-4D97-AF65-F5344CB8AC3E}">
        <p14:creationId xmlns:p14="http://schemas.microsoft.com/office/powerpoint/2010/main" val="25250284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75CECF62-99DE-4D14-8F10-95A11E5756DB}" type="slidenum">
              <a:rPr lang="en-US" smtClean="0"/>
              <a:pPr/>
              <a:t>81</a:t>
            </a:fld>
            <a:endParaRPr lang="en-US" dirty="0"/>
          </a:p>
        </p:txBody>
      </p:sp>
    </p:spTree>
    <p:extLst>
      <p:ext uri="{BB962C8B-B14F-4D97-AF65-F5344CB8AC3E}">
        <p14:creationId xmlns:p14="http://schemas.microsoft.com/office/powerpoint/2010/main" val="12958371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75CECF62-99DE-4D14-8F10-95A11E5756DB}" type="slidenum">
              <a:rPr lang="en-US" smtClean="0"/>
              <a:pPr/>
              <a:t>82</a:t>
            </a:fld>
            <a:endParaRPr lang="en-US" dirty="0"/>
          </a:p>
        </p:txBody>
      </p:sp>
    </p:spTree>
    <p:extLst>
      <p:ext uri="{BB962C8B-B14F-4D97-AF65-F5344CB8AC3E}">
        <p14:creationId xmlns:p14="http://schemas.microsoft.com/office/powerpoint/2010/main" val="4755587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75CECF62-99DE-4D14-8F10-95A11E5756DB}" type="slidenum">
              <a:rPr lang="en-US" smtClean="0"/>
              <a:pPr/>
              <a:t>83</a:t>
            </a:fld>
            <a:endParaRPr lang="en-US" dirty="0"/>
          </a:p>
        </p:txBody>
      </p:sp>
    </p:spTree>
    <p:extLst>
      <p:ext uri="{BB962C8B-B14F-4D97-AF65-F5344CB8AC3E}">
        <p14:creationId xmlns:p14="http://schemas.microsoft.com/office/powerpoint/2010/main" val="31971894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75CECF62-99DE-4D14-8F10-95A11E5756DB}" type="slidenum">
              <a:rPr lang="en-US" smtClean="0"/>
              <a:pPr/>
              <a:t>84</a:t>
            </a:fld>
            <a:endParaRPr lang="en-US" dirty="0"/>
          </a:p>
        </p:txBody>
      </p:sp>
    </p:spTree>
    <p:extLst>
      <p:ext uri="{BB962C8B-B14F-4D97-AF65-F5344CB8AC3E}">
        <p14:creationId xmlns:p14="http://schemas.microsoft.com/office/powerpoint/2010/main" val="42350036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75CECF62-99DE-4D14-8F10-95A11E5756DB}" type="slidenum">
              <a:rPr lang="en-US" smtClean="0"/>
              <a:pPr/>
              <a:t>85</a:t>
            </a:fld>
            <a:endParaRPr lang="en-US" dirty="0"/>
          </a:p>
        </p:txBody>
      </p:sp>
    </p:spTree>
    <p:extLst>
      <p:ext uri="{BB962C8B-B14F-4D97-AF65-F5344CB8AC3E}">
        <p14:creationId xmlns:p14="http://schemas.microsoft.com/office/powerpoint/2010/main" val="35052589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rPr>
              <a:t>126. Stiles J, Jernigan TL. The basics of brain development. Neuropsychology review 2010;20:327-348.</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75CECF62-99DE-4D14-8F10-95A11E5756DB}" type="slidenum">
              <a:rPr lang="en-US" smtClean="0"/>
              <a:pPr/>
              <a:t>86</a:t>
            </a:fld>
            <a:endParaRPr lang="en-US" dirty="0"/>
          </a:p>
        </p:txBody>
      </p:sp>
    </p:spTree>
    <p:extLst>
      <p:ext uri="{BB962C8B-B14F-4D97-AF65-F5344CB8AC3E}">
        <p14:creationId xmlns:p14="http://schemas.microsoft.com/office/powerpoint/2010/main" val="20773160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75CECF62-99DE-4D14-8F10-95A11E5756DB}" type="slidenum">
              <a:rPr lang="en-US" smtClean="0"/>
              <a:pPr/>
              <a:t>87</a:t>
            </a:fld>
            <a:endParaRPr lang="en-US" dirty="0"/>
          </a:p>
        </p:txBody>
      </p:sp>
    </p:spTree>
    <p:extLst>
      <p:ext uri="{BB962C8B-B14F-4D97-AF65-F5344CB8AC3E}">
        <p14:creationId xmlns:p14="http://schemas.microsoft.com/office/powerpoint/2010/main" val="25751046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75CECF62-99DE-4D14-8F10-95A11E5756DB}" type="slidenum">
              <a:rPr lang="en-US" smtClean="0"/>
              <a:pPr/>
              <a:t>88</a:t>
            </a:fld>
            <a:endParaRPr lang="en-US" dirty="0"/>
          </a:p>
        </p:txBody>
      </p:sp>
    </p:spTree>
    <p:extLst>
      <p:ext uri="{BB962C8B-B14F-4D97-AF65-F5344CB8AC3E}">
        <p14:creationId xmlns:p14="http://schemas.microsoft.com/office/powerpoint/2010/main" val="22985486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rPr>
              <a:t>127. Viswanathan M, </a:t>
            </a:r>
            <a:r>
              <a:rPr lang="en-US" sz="1800" dirty="0" err="1">
                <a:effectLst/>
                <a:latin typeface="Calibri" panose="020F0502020204030204" pitchFamily="34" charset="0"/>
                <a:ea typeface="Calibri" panose="020F0502020204030204" pitchFamily="34" charset="0"/>
              </a:rPr>
              <a:t>Treiman</a:t>
            </a:r>
            <a:r>
              <a:rPr lang="en-US" sz="1800" dirty="0">
                <a:effectLst/>
                <a:latin typeface="Calibri" panose="020F0502020204030204" pitchFamily="34" charset="0"/>
                <a:ea typeface="Calibri" panose="020F0502020204030204" pitchFamily="34" charset="0"/>
              </a:rPr>
              <a:t> KA, Kish-</a:t>
            </a:r>
            <a:r>
              <a:rPr lang="en-US" sz="1800" dirty="0" err="1">
                <a:effectLst/>
                <a:latin typeface="Calibri" panose="020F0502020204030204" pitchFamily="34" charset="0"/>
                <a:ea typeface="Calibri" panose="020F0502020204030204" pitchFamily="34" charset="0"/>
              </a:rPr>
              <a:t>Doto</a:t>
            </a:r>
            <a:r>
              <a:rPr lang="en-US" sz="1800" dirty="0">
                <a:effectLst/>
                <a:latin typeface="Calibri" panose="020F0502020204030204" pitchFamily="34" charset="0"/>
                <a:ea typeface="Calibri" panose="020F0502020204030204" pitchFamily="34" charset="0"/>
              </a:rPr>
              <a:t> J, Middleton JC, Coker-Schwimmer EJ, Nicholson WK. Folic acid supplementation for the prevention of neural tube defects: an updated evidence report and systematic review for the US Preventive Services Task Force. Jama 2017;317:190-203.</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128. Wald N, Law M, Morris J, Wald D. Quantifying the effect of folic acid. The Lancet 2001;358:2069-2073.</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75CECF62-99DE-4D14-8F10-95A11E5756DB}" type="slidenum">
              <a:rPr lang="en-US" smtClean="0"/>
              <a:pPr/>
              <a:t>89</a:t>
            </a:fld>
            <a:endParaRPr lang="en-US" dirty="0"/>
          </a:p>
        </p:txBody>
      </p:sp>
    </p:spTree>
    <p:extLst>
      <p:ext uri="{BB962C8B-B14F-4D97-AF65-F5344CB8AC3E}">
        <p14:creationId xmlns:p14="http://schemas.microsoft.com/office/powerpoint/2010/main" val="4265371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CECF62-99DE-4D14-8F10-95A11E5756DB}" type="slidenum">
              <a:rPr lang="en-US" smtClean="0"/>
              <a:pPr/>
              <a:t>58</a:t>
            </a:fld>
            <a:endParaRPr lang="en-US" dirty="0"/>
          </a:p>
        </p:txBody>
      </p:sp>
    </p:spTree>
    <p:extLst>
      <p:ext uri="{BB962C8B-B14F-4D97-AF65-F5344CB8AC3E}">
        <p14:creationId xmlns:p14="http://schemas.microsoft.com/office/powerpoint/2010/main" val="12666352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rPr>
              <a:t>128. Wald N, Law M, Morris J, Wald D. Quantifying the effect of folic acid. The Lancet 2001;358:2069-2073.</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129. Lloyd KA. A scientific review: mechanisms of valproate-mediated teratogenesis. Bioscience Horizons: The International Journal of Student Research 2013;6.</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75CECF62-99DE-4D14-8F10-95A11E5756DB}" type="slidenum">
              <a:rPr lang="en-US" smtClean="0"/>
              <a:pPr/>
              <a:t>90</a:t>
            </a:fld>
            <a:endParaRPr lang="en-US" dirty="0"/>
          </a:p>
        </p:txBody>
      </p:sp>
    </p:spTree>
    <p:extLst>
      <p:ext uri="{BB962C8B-B14F-4D97-AF65-F5344CB8AC3E}">
        <p14:creationId xmlns:p14="http://schemas.microsoft.com/office/powerpoint/2010/main" val="11759706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rPr>
              <a:t>99. </a:t>
            </a:r>
            <a:r>
              <a:rPr lang="en-US" sz="1800" dirty="0" err="1">
                <a:effectLst/>
                <a:latin typeface="Calibri" panose="020F0502020204030204" pitchFamily="34" charset="0"/>
                <a:ea typeface="Calibri" panose="020F0502020204030204" pitchFamily="34" charset="0"/>
              </a:rPr>
              <a:t>Vegrim</a:t>
            </a:r>
            <a:r>
              <a:rPr lang="en-US" sz="1800" dirty="0">
                <a:effectLst/>
                <a:latin typeface="Calibri" panose="020F0502020204030204" pitchFamily="34" charset="0"/>
                <a:ea typeface="Calibri" panose="020F0502020204030204" pitchFamily="34" charset="0"/>
              </a:rPr>
              <a:t> HM, Dreier JW, </a:t>
            </a:r>
            <a:r>
              <a:rPr lang="en-US" sz="1800" dirty="0" err="1">
                <a:effectLst/>
                <a:latin typeface="Calibri" panose="020F0502020204030204" pitchFamily="34" charset="0"/>
                <a:ea typeface="Calibri" panose="020F0502020204030204" pitchFamily="34" charset="0"/>
              </a:rPr>
              <a:t>Alvestad</a:t>
            </a:r>
            <a:r>
              <a:rPr lang="en-US" sz="1800" dirty="0">
                <a:effectLst/>
                <a:latin typeface="Calibri" panose="020F0502020204030204" pitchFamily="34" charset="0"/>
                <a:ea typeface="Calibri" panose="020F0502020204030204" pitchFamily="34" charset="0"/>
              </a:rPr>
              <a:t> S, et al. Cancer Risk in Children of Mothers With Epilepsy and High-Dose Folic Acid Use During Pregnancy. JAMA Neurol 2022;79:1130-1138.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rPr>
              <a:t>127. Viswanathan M, </a:t>
            </a:r>
            <a:r>
              <a:rPr lang="en-US" sz="1800" dirty="0" err="1">
                <a:effectLst/>
                <a:latin typeface="Calibri" panose="020F0502020204030204" pitchFamily="34" charset="0"/>
                <a:ea typeface="Calibri" panose="020F0502020204030204" pitchFamily="34" charset="0"/>
              </a:rPr>
              <a:t>Treiman</a:t>
            </a:r>
            <a:r>
              <a:rPr lang="en-US" sz="1800" dirty="0">
                <a:effectLst/>
                <a:latin typeface="Calibri" panose="020F0502020204030204" pitchFamily="34" charset="0"/>
                <a:ea typeface="Calibri" panose="020F0502020204030204" pitchFamily="34" charset="0"/>
              </a:rPr>
              <a:t> KA, Kish-</a:t>
            </a:r>
            <a:r>
              <a:rPr lang="en-US" sz="1800" dirty="0" err="1">
                <a:effectLst/>
                <a:latin typeface="Calibri" panose="020F0502020204030204" pitchFamily="34" charset="0"/>
                <a:ea typeface="Calibri" panose="020F0502020204030204" pitchFamily="34" charset="0"/>
              </a:rPr>
              <a:t>Doto</a:t>
            </a:r>
            <a:r>
              <a:rPr lang="en-US" sz="1800" dirty="0">
                <a:effectLst/>
                <a:latin typeface="Calibri" panose="020F0502020204030204" pitchFamily="34" charset="0"/>
                <a:ea typeface="Calibri" panose="020F0502020204030204" pitchFamily="34" charset="0"/>
              </a:rPr>
              <a:t> J, Middleton JC, Coker-Schwimmer EJ, Nicholson WK. Folic acid supplementation for the prevention of neural tube defects: an updated evidence report and systematic review for the US Preventive Services Task Force. Jama 2017;317:190-203.</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130. Anderson CA, Jee SH, Charleston J, </a:t>
            </a:r>
            <a:r>
              <a:rPr lang="en-US" sz="1800" dirty="0" err="1">
                <a:effectLst/>
                <a:latin typeface="Calibri" panose="020F0502020204030204" pitchFamily="34" charset="0"/>
                <a:ea typeface="Calibri" panose="020F0502020204030204" pitchFamily="34" charset="0"/>
              </a:rPr>
              <a:t>Narrett</a:t>
            </a:r>
            <a:r>
              <a:rPr lang="en-US" sz="1800" dirty="0">
                <a:effectLst/>
                <a:latin typeface="Calibri" panose="020F0502020204030204" pitchFamily="34" charset="0"/>
                <a:ea typeface="Calibri" panose="020F0502020204030204" pitchFamily="34" charset="0"/>
              </a:rPr>
              <a:t> M, Appel LJ. Effects of folic acid supplementation on serum folate and plasma homocysteine concentrations in older adults: a dose-response trial. American journal of epidemiology 2010;172:932-941.</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131. Colapinto CK, O’Connor DL, Dubois L, Tremblay MS. Folic acid supplement use is the most significant predictor of folate concentrations in Canadian women of childbearing age. Applied Physiology, Nutrition, and Metabolism 2012;37:284-292.</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132. Wilson RD, </a:t>
            </a:r>
            <a:r>
              <a:rPr lang="en-US" sz="1800" dirty="0" err="1">
                <a:effectLst/>
                <a:latin typeface="Calibri" panose="020F0502020204030204" pitchFamily="34" charset="0"/>
                <a:ea typeface="Calibri" panose="020F0502020204030204" pitchFamily="34" charset="0"/>
              </a:rPr>
              <a:t>Désilets</a:t>
            </a:r>
            <a:r>
              <a:rPr lang="en-US" sz="1800" dirty="0">
                <a:effectLst/>
                <a:latin typeface="Calibri" panose="020F0502020204030204" pitchFamily="34" charset="0"/>
                <a:ea typeface="Calibri" panose="020F0502020204030204" pitchFamily="34" charset="0"/>
              </a:rPr>
              <a:t> V, Wyatt P, et al. Pre-conceptional vitamin/folic acid supplementation 2007: the use of folic acid in combination with a multivitamin supplement for the prevention of neural tube defects and other congenital anomalies. Journal of obstetrics and </a:t>
            </a:r>
            <a:r>
              <a:rPr lang="en-US" sz="1800" dirty="0" err="1">
                <a:effectLst/>
                <a:latin typeface="Calibri" panose="020F0502020204030204" pitchFamily="34" charset="0"/>
                <a:ea typeface="Calibri" panose="020F0502020204030204" pitchFamily="34" charset="0"/>
              </a:rPr>
              <a:t>gynaecology</a:t>
            </a:r>
            <a:r>
              <a:rPr lang="en-US" sz="1800" dirty="0">
                <a:effectLst/>
                <a:latin typeface="Calibri" panose="020F0502020204030204" pitchFamily="34" charset="0"/>
                <a:ea typeface="Calibri" panose="020F0502020204030204" pitchFamily="34" charset="0"/>
              </a:rPr>
              <a:t> Canada 2007;29:1003-1013.</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75CECF62-99DE-4D14-8F10-95A11E5756DB}" type="slidenum">
              <a:rPr lang="en-US" smtClean="0"/>
              <a:pPr/>
              <a:t>91</a:t>
            </a:fld>
            <a:endParaRPr lang="en-US" dirty="0"/>
          </a:p>
        </p:txBody>
      </p:sp>
    </p:spTree>
    <p:extLst>
      <p:ext uri="{BB962C8B-B14F-4D97-AF65-F5344CB8AC3E}">
        <p14:creationId xmlns:p14="http://schemas.microsoft.com/office/powerpoint/2010/main" val="27546371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rPr>
              <a:t>99. </a:t>
            </a:r>
            <a:r>
              <a:rPr lang="en-US" sz="1800" dirty="0" err="1">
                <a:effectLst/>
                <a:latin typeface="Calibri" panose="020F0502020204030204" pitchFamily="34" charset="0"/>
                <a:ea typeface="Calibri" panose="020F0502020204030204" pitchFamily="34" charset="0"/>
              </a:rPr>
              <a:t>Vegrim</a:t>
            </a:r>
            <a:r>
              <a:rPr lang="en-US" sz="1800" dirty="0">
                <a:effectLst/>
                <a:latin typeface="Calibri" panose="020F0502020204030204" pitchFamily="34" charset="0"/>
                <a:ea typeface="Calibri" panose="020F0502020204030204" pitchFamily="34" charset="0"/>
              </a:rPr>
              <a:t> HM, Dreier JW, </a:t>
            </a:r>
            <a:r>
              <a:rPr lang="en-US" sz="1800" dirty="0" err="1">
                <a:effectLst/>
                <a:latin typeface="Calibri" panose="020F0502020204030204" pitchFamily="34" charset="0"/>
                <a:ea typeface="Calibri" panose="020F0502020204030204" pitchFamily="34" charset="0"/>
              </a:rPr>
              <a:t>Alvestad</a:t>
            </a:r>
            <a:r>
              <a:rPr lang="en-US" sz="1800" dirty="0">
                <a:effectLst/>
                <a:latin typeface="Calibri" panose="020F0502020204030204" pitchFamily="34" charset="0"/>
                <a:ea typeface="Calibri" panose="020F0502020204030204" pitchFamily="34" charset="0"/>
              </a:rPr>
              <a:t> S, et al. Cancer Risk in Children of Mothers With Epilepsy and High-Dose Folic Acid Use During Pregnancy. JAMA Neurol 2022;79:1130-1138.</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133. Lewis DP, Van Dyke DC, Willhite LA, Stumbo PJ, Berg MJ. Phenytoin-folic acid interaction. Annals of Pharmacotherapy 1995;29:726-735.</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134. Nilsen RM, </a:t>
            </a:r>
            <a:r>
              <a:rPr lang="en-US" sz="1800" dirty="0" err="1">
                <a:effectLst/>
                <a:latin typeface="Calibri" panose="020F0502020204030204" pitchFamily="34" charset="0"/>
                <a:ea typeface="Calibri" panose="020F0502020204030204" pitchFamily="34" charset="0"/>
              </a:rPr>
              <a:t>Vollset</a:t>
            </a:r>
            <a:r>
              <a:rPr lang="en-US" sz="1800" dirty="0">
                <a:effectLst/>
                <a:latin typeface="Calibri" panose="020F0502020204030204" pitchFamily="34" charset="0"/>
                <a:ea typeface="Calibri" panose="020F0502020204030204" pitchFamily="34" charset="0"/>
              </a:rPr>
              <a:t> SE, Gjessing HK, et al. Patterns and predictors of folic acid supplement use among pregnant women: the Norwegian Mother and Child Cohort Study. The American journal of clinical nutrition 2006;84:1134-1141.</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135. Passarelli V, de Figueiredo NSV, Angst DBM, </a:t>
            </a:r>
            <a:r>
              <a:rPr lang="en-US" sz="1800" dirty="0" err="1">
                <a:effectLst/>
                <a:latin typeface="Calibri" panose="020F0502020204030204" pitchFamily="34" charset="0"/>
                <a:ea typeface="Calibri" panose="020F0502020204030204" pitchFamily="34" charset="0"/>
              </a:rPr>
              <a:t>Baldocchi</a:t>
            </a:r>
            <a:r>
              <a:rPr lang="en-US" sz="1800" dirty="0">
                <a:effectLst/>
                <a:latin typeface="Calibri" panose="020F0502020204030204" pitchFamily="34" charset="0"/>
                <a:ea typeface="Calibri" panose="020F0502020204030204" pitchFamily="34" charset="0"/>
              </a:rPr>
              <a:t> MA, Rocha MSG. Folate use in women with epilepsy: Predictors of adherence in a specialized tertiary </a:t>
            </a:r>
            <a:r>
              <a:rPr lang="en-US" sz="1800" dirty="0" err="1">
                <a:effectLst/>
                <a:latin typeface="Calibri" panose="020F0502020204030204" pitchFamily="34" charset="0"/>
                <a:ea typeface="Calibri" panose="020F0502020204030204" pitchFamily="34" charset="0"/>
              </a:rPr>
              <a:t>outclinic</a:t>
            </a:r>
            <a:r>
              <a:rPr lang="en-US" sz="1800" dirty="0">
                <a:effectLst/>
                <a:latin typeface="Calibri" panose="020F0502020204030204" pitchFamily="34" charset="0"/>
                <a:ea typeface="Calibri" panose="020F0502020204030204" pitchFamily="34" charset="0"/>
              </a:rPr>
              <a:t>. Epilepsy &amp; Behavior 2015;43:74-76.</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75CECF62-99DE-4D14-8F10-95A11E5756DB}" type="slidenum">
              <a:rPr lang="en-US" smtClean="0"/>
              <a:pPr/>
              <a:t>92</a:t>
            </a:fld>
            <a:endParaRPr lang="en-US" dirty="0"/>
          </a:p>
        </p:txBody>
      </p:sp>
    </p:spTree>
    <p:extLst>
      <p:ext uri="{BB962C8B-B14F-4D97-AF65-F5344CB8AC3E}">
        <p14:creationId xmlns:p14="http://schemas.microsoft.com/office/powerpoint/2010/main" val="40140194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75CECF62-99DE-4D14-8F10-95A11E5756DB}" type="slidenum">
              <a:rPr lang="en-US" smtClean="0"/>
              <a:pPr/>
              <a:t>93</a:t>
            </a:fld>
            <a:endParaRPr lang="en-US" dirty="0"/>
          </a:p>
        </p:txBody>
      </p:sp>
    </p:spTree>
    <p:extLst>
      <p:ext uri="{BB962C8B-B14F-4D97-AF65-F5344CB8AC3E}">
        <p14:creationId xmlns:p14="http://schemas.microsoft.com/office/powerpoint/2010/main" val="32765250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CECF62-99DE-4D14-8F10-95A11E5756DB}" type="slidenum">
              <a:rPr lang="en-US" smtClean="0"/>
              <a:pPr/>
              <a:t>97</a:t>
            </a:fld>
            <a:endParaRPr lang="en-US" dirty="0"/>
          </a:p>
        </p:txBody>
      </p:sp>
    </p:spTree>
    <p:extLst>
      <p:ext uri="{BB962C8B-B14F-4D97-AF65-F5344CB8AC3E}">
        <p14:creationId xmlns:p14="http://schemas.microsoft.com/office/powerpoint/2010/main" val="3970131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rPr>
              <a:t>29. Tomson T, </a:t>
            </a:r>
            <a:r>
              <a:rPr lang="en-US" sz="1800" dirty="0" err="1">
                <a:effectLst/>
                <a:latin typeface="Calibri" panose="020F0502020204030204" pitchFamily="34" charset="0"/>
                <a:ea typeface="Calibri" panose="020F0502020204030204" pitchFamily="34" charset="0"/>
              </a:rPr>
              <a:t>Battino</a:t>
            </a:r>
            <a:r>
              <a:rPr lang="en-US" sz="1800" dirty="0">
                <a:effectLst/>
                <a:latin typeface="Calibri" panose="020F0502020204030204" pitchFamily="34" charset="0"/>
                <a:ea typeface="Calibri" panose="020F0502020204030204" pitchFamily="34" charset="0"/>
              </a:rPr>
              <a:t> D, </a:t>
            </a:r>
            <a:r>
              <a:rPr lang="en-US" sz="1800" dirty="0" err="1">
                <a:effectLst/>
                <a:latin typeface="Calibri" panose="020F0502020204030204" pitchFamily="34" charset="0"/>
                <a:ea typeface="Calibri" panose="020F0502020204030204" pitchFamily="34" charset="0"/>
              </a:rPr>
              <a:t>Bonizzoni</a:t>
            </a:r>
            <a:r>
              <a:rPr lang="en-US" sz="1800" dirty="0">
                <a:effectLst/>
                <a:latin typeface="Calibri" panose="020F0502020204030204" pitchFamily="34" charset="0"/>
                <a:ea typeface="Calibri" panose="020F0502020204030204" pitchFamily="34" charset="0"/>
              </a:rPr>
              <a:t> E, et al. Comparative risk of major congenital malformations with eight different antiepileptic drugs: a prospective cohort study of the EURAP registry. The Lancet Neurology 2018;17:530-538.</a:t>
            </a:r>
          </a:p>
          <a:p>
            <a:endParaRPr lang="en-US" dirty="0"/>
          </a:p>
        </p:txBody>
      </p:sp>
      <p:sp>
        <p:nvSpPr>
          <p:cNvPr id="4" name="Slide Number Placeholder 3"/>
          <p:cNvSpPr>
            <a:spLocks noGrp="1"/>
          </p:cNvSpPr>
          <p:nvPr>
            <p:ph type="sldNum" sz="quarter" idx="5"/>
          </p:nvPr>
        </p:nvSpPr>
        <p:spPr/>
        <p:txBody>
          <a:bodyPr/>
          <a:lstStyle/>
          <a:p>
            <a:fld id="{75CECF62-99DE-4D14-8F10-95A11E5756DB}" type="slidenum">
              <a:rPr lang="en-US" smtClean="0"/>
              <a:pPr/>
              <a:t>60</a:t>
            </a:fld>
            <a:endParaRPr lang="en-US" dirty="0"/>
          </a:p>
        </p:txBody>
      </p:sp>
    </p:spTree>
    <p:extLst>
      <p:ext uri="{BB962C8B-B14F-4D97-AF65-F5344CB8AC3E}">
        <p14:creationId xmlns:p14="http://schemas.microsoft.com/office/powerpoint/2010/main" val="1108413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rPr>
              <a:t>86. Bjork MH, </a:t>
            </a:r>
            <a:r>
              <a:rPr lang="en-US" sz="1800" dirty="0" err="1">
                <a:effectLst/>
                <a:latin typeface="Calibri" panose="020F0502020204030204" pitchFamily="34" charset="0"/>
                <a:ea typeface="Calibri" panose="020F0502020204030204" pitchFamily="34" charset="0"/>
              </a:rPr>
              <a:t>Zoega</a:t>
            </a:r>
            <a:r>
              <a:rPr lang="en-US" sz="1800" dirty="0">
                <a:effectLst/>
                <a:latin typeface="Calibri" panose="020F0502020204030204" pitchFamily="34" charset="0"/>
                <a:ea typeface="Calibri" panose="020F0502020204030204" pitchFamily="34" charset="0"/>
              </a:rPr>
              <a:t> H, Leinonen MK, et al. Association of Prenatal Exposure to Antiseizure Medication With Risk of Autism and Intellectual Disability. JAMA Neurol 2022;79:672-681.</a:t>
            </a:r>
          </a:p>
          <a:p>
            <a:endParaRPr lang="en-US" dirty="0"/>
          </a:p>
        </p:txBody>
      </p:sp>
      <p:sp>
        <p:nvSpPr>
          <p:cNvPr id="4" name="Slide Number Placeholder 3"/>
          <p:cNvSpPr>
            <a:spLocks noGrp="1"/>
          </p:cNvSpPr>
          <p:nvPr>
            <p:ph type="sldNum" sz="quarter" idx="5"/>
          </p:nvPr>
        </p:nvSpPr>
        <p:spPr/>
        <p:txBody>
          <a:bodyPr/>
          <a:lstStyle/>
          <a:p>
            <a:fld id="{75CECF62-99DE-4D14-8F10-95A11E5756DB}" type="slidenum">
              <a:rPr lang="en-US" smtClean="0"/>
              <a:pPr/>
              <a:t>62</a:t>
            </a:fld>
            <a:endParaRPr lang="en-US" dirty="0"/>
          </a:p>
        </p:txBody>
      </p:sp>
    </p:spTree>
    <p:extLst>
      <p:ext uri="{BB962C8B-B14F-4D97-AF65-F5344CB8AC3E}">
        <p14:creationId xmlns:p14="http://schemas.microsoft.com/office/powerpoint/2010/main" val="1432665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99. </a:t>
            </a:r>
            <a:r>
              <a:rPr lang="en-US" dirty="0" err="1"/>
              <a:t>Vegrim</a:t>
            </a:r>
            <a:r>
              <a:rPr lang="en-US" dirty="0"/>
              <a:t> HM, Dreier JW, </a:t>
            </a:r>
            <a:r>
              <a:rPr lang="en-US" dirty="0" err="1"/>
              <a:t>Alvestad</a:t>
            </a:r>
            <a:r>
              <a:rPr lang="en-US" dirty="0"/>
              <a:t> S, et al. Cancer Risk in Children of Mothers With Epilepsy and High-Dose Folic Acid Use During Pregnancy. JAMA Neurol 2022;79:1130-1138.</a:t>
            </a:r>
          </a:p>
          <a:p>
            <a:r>
              <a:rPr lang="en-US" dirty="0"/>
              <a:t>100. Raghavan R, Riley AW, Volk H, et al. Maternal Multivitamin Intake, Plasma Folate and Vitamin B(12) Levels and Autism Spectrum Disorder Risk in Offspring. </a:t>
            </a:r>
            <a:r>
              <a:rPr lang="en-US" dirty="0" err="1"/>
              <a:t>Paediatr</a:t>
            </a:r>
            <a:r>
              <a:rPr lang="en-US" dirty="0"/>
              <a:t> Perinat Epidemiol 2018;32:100-111.</a:t>
            </a:r>
          </a:p>
        </p:txBody>
      </p:sp>
      <p:sp>
        <p:nvSpPr>
          <p:cNvPr id="4" name="Slide Number Placeholder 3"/>
          <p:cNvSpPr>
            <a:spLocks noGrp="1"/>
          </p:cNvSpPr>
          <p:nvPr>
            <p:ph type="sldNum" sz="quarter" idx="5"/>
          </p:nvPr>
        </p:nvSpPr>
        <p:spPr/>
        <p:txBody>
          <a:bodyPr/>
          <a:lstStyle/>
          <a:p>
            <a:fld id="{75CECF62-99DE-4D14-8F10-95A11E5756DB}" type="slidenum">
              <a:rPr lang="en-US" smtClean="0"/>
              <a:pPr/>
              <a:t>64</a:t>
            </a:fld>
            <a:endParaRPr lang="en-US" dirty="0"/>
          </a:p>
        </p:txBody>
      </p:sp>
    </p:spTree>
    <p:extLst>
      <p:ext uri="{BB962C8B-B14F-4D97-AF65-F5344CB8AC3E}">
        <p14:creationId xmlns:p14="http://schemas.microsoft.com/office/powerpoint/2010/main" val="22331212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rPr>
              <a:t>80. </a:t>
            </a:r>
            <a:r>
              <a:rPr lang="en-US" sz="1800" dirty="0" err="1">
                <a:effectLst/>
                <a:latin typeface="Calibri" panose="020F0502020204030204" pitchFamily="34" charset="0"/>
                <a:ea typeface="Calibri" panose="020F0502020204030204" pitchFamily="34" charset="0"/>
              </a:rPr>
              <a:t>Adab</a:t>
            </a:r>
            <a:r>
              <a:rPr lang="en-US" sz="1800" dirty="0">
                <a:effectLst/>
                <a:latin typeface="Calibri" panose="020F0502020204030204" pitchFamily="34" charset="0"/>
                <a:ea typeface="Calibri" panose="020F0502020204030204" pitchFamily="34" charset="0"/>
              </a:rPr>
              <a:t> N, Kini U, </a:t>
            </a:r>
            <a:r>
              <a:rPr lang="en-US" sz="1800" dirty="0" err="1">
                <a:effectLst/>
                <a:latin typeface="Calibri" panose="020F0502020204030204" pitchFamily="34" charset="0"/>
                <a:ea typeface="Calibri" panose="020F0502020204030204" pitchFamily="34" charset="0"/>
              </a:rPr>
              <a:t>Vinten</a:t>
            </a:r>
            <a:r>
              <a:rPr lang="en-US" sz="1800" dirty="0">
                <a:effectLst/>
                <a:latin typeface="Calibri" panose="020F0502020204030204" pitchFamily="34" charset="0"/>
                <a:ea typeface="Calibri" panose="020F0502020204030204" pitchFamily="34" charset="0"/>
              </a:rPr>
              <a:t> J, et al. The longer term outcome of children born to mothers with epilepsy. Journal of Neurology, Neurosurgery &amp; Psychiatry 2004;75:1575-1583.</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101. Tomson T, </a:t>
            </a:r>
            <a:r>
              <a:rPr lang="en-US" sz="1800" dirty="0" err="1">
                <a:effectLst/>
                <a:latin typeface="Calibri" panose="020F0502020204030204" pitchFamily="34" charset="0"/>
                <a:ea typeface="Calibri" panose="020F0502020204030204" pitchFamily="34" charset="0"/>
              </a:rPr>
              <a:t>Battino</a:t>
            </a:r>
            <a:r>
              <a:rPr lang="en-US" sz="1800" dirty="0">
                <a:effectLst/>
                <a:latin typeface="Calibri" panose="020F0502020204030204" pitchFamily="34" charset="0"/>
                <a:ea typeface="Calibri" panose="020F0502020204030204" pitchFamily="34" charset="0"/>
              </a:rPr>
              <a:t> D, </a:t>
            </a:r>
            <a:r>
              <a:rPr lang="en-US" sz="1800" dirty="0" err="1">
                <a:effectLst/>
                <a:latin typeface="Calibri" panose="020F0502020204030204" pitchFamily="34" charset="0"/>
                <a:ea typeface="Calibri" panose="020F0502020204030204" pitchFamily="34" charset="0"/>
              </a:rPr>
              <a:t>Bonizzoni</a:t>
            </a:r>
            <a:r>
              <a:rPr lang="en-US" sz="1800" dirty="0">
                <a:effectLst/>
                <a:latin typeface="Calibri" panose="020F0502020204030204" pitchFamily="34" charset="0"/>
                <a:ea typeface="Calibri" panose="020F0502020204030204" pitchFamily="34" charset="0"/>
              </a:rPr>
              <a:t> E, et al. Withdrawal of valproic acid treatment during pregnancy and seizure outcome: observations from EURAP. Epilepsia 2016;57:e173-e177.</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102. Marson AG, Al-Kharusi AM, </a:t>
            </a:r>
            <a:r>
              <a:rPr lang="en-US" sz="1800" dirty="0" err="1">
                <a:effectLst/>
                <a:latin typeface="Calibri" panose="020F0502020204030204" pitchFamily="34" charset="0"/>
                <a:ea typeface="Calibri" panose="020F0502020204030204" pitchFamily="34" charset="0"/>
              </a:rPr>
              <a:t>Alwaidh</a:t>
            </a:r>
            <a:r>
              <a:rPr lang="en-US" sz="1800" dirty="0">
                <a:effectLst/>
                <a:latin typeface="Calibri" panose="020F0502020204030204" pitchFamily="34" charset="0"/>
                <a:ea typeface="Calibri" panose="020F0502020204030204" pitchFamily="34" charset="0"/>
              </a:rPr>
              <a:t> M, et al. The SANAD study of effectiveness of valproate, lamotrigine, or topiramate for </a:t>
            </a:r>
            <a:r>
              <a:rPr lang="en-US" sz="1800" dirty="0" err="1">
                <a:effectLst/>
                <a:latin typeface="Calibri" panose="020F0502020204030204" pitchFamily="34" charset="0"/>
                <a:ea typeface="Calibri" panose="020F0502020204030204" pitchFamily="34" charset="0"/>
              </a:rPr>
              <a:t>generalised</a:t>
            </a:r>
            <a:r>
              <a:rPr lang="en-US" sz="1800" dirty="0">
                <a:effectLst/>
                <a:latin typeface="Calibri" panose="020F0502020204030204" pitchFamily="34" charset="0"/>
                <a:ea typeface="Calibri" panose="020F0502020204030204" pitchFamily="34" charset="0"/>
              </a:rPr>
              <a:t> and unclassifiable epilepsy: an unblinded </a:t>
            </a:r>
            <a:r>
              <a:rPr lang="en-US" sz="1800" dirty="0" err="1">
                <a:effectLst/>
                <a:latin typeface="Calibri" panose="020F0502020204030204" pitchFamily="34" charset="0"/>
                <a:ea typeface="Calibri" panose="020F0502020204030204" pitchFamily="34" charset="0"/>
              </a:rPr>
              <a:t>randomised</a:t>
            </a:r>
            <a:r>
              <a:rPr lang="en-US" sz="1800" dirty="0">
                <a:effectLst/>
                <a:latin typeface="Calibri" panose="020F0502020204030204" pitchFamily="34" charset="0"/>
                <a:ea typeface="Calibri" panose="020F0502020204030204" pitchFamily="34" charset="0"/>
              </a:rPr>
              <a:t> controlled trial. The Lancet 2007;369:1016-1026.</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103. Marson A, Burnside G, Appleton R, et al. The SANAD II study of the effectiveness and cost-effectiveness of valproate versus levetiracetam for newly diagnosed </a:t>
            </a:r>
            <a:r>
              <a:rPr lang="en-US" sz="1800" dirty="0" err="1">
                <a:effectLst/>
                <a:latin typeface="Calibri" panose="020F0502020204030204" pitchFamily="34" charset="0"/>
                <a:ea typeface="Calibri" panose="020F0502020204030204" pitchFamily="34" charset="0"/>
              </a:rPr>
              <a:t>generalised</a:t>
            </a:r>
            <a:r>
              <a:rPr lang="en-US" sz="1800" dirty="0">
                <a:effectLst/>
                <a:latin typeface="Calibri" panose="020F0502020204030204" pitchFamily="34" charset="0"/>
                <a:ea typeface="Calibri" panose="020F0502020204030204" pitchFamily="34" charset="0"/>
              </a:rPr>
              <a:t> and unclassifiable epilepsy: an open-label, non-inferiority, multicentre, phase 4, </a:t>
            </a:r>
            <a:r>
              <a:rPr lang="en-US" sz="1800" dirty="0" err="1">
                <a:effectLst/>
                <a:latin typeface="Calibri" panose="020F0502020204030204" pitchFamily="34" charset="0"/>
                <a:ea typeface="Calibri" panose="020F0502020204030204" pitchFamily="34" charset="0"/>
              </a:rPr>
              <a:t>randomised</a:t>
            </a:r>
            <a:r>
              <a:rPr lang="en-US" sz="1800" dirty="0">
                <a:effectLst/>
                <a:latin typeface="Calibri" panose="020F0502020204030204" pitchFamily="34" charset="0"/>
                <a:ea typeface="Calibri" panose="020F0502020204030204" pitchFamily="34" charset="0"/>
              </a:rPr>
              <a:t> controlled trial. The Lancet 2021;397:1375-1386.</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104. Pickrell W, Elwyn G, Smith P. Shared decision-making in epilepsy management. Epilepsy &amp; Behavior 2015;47:78-82.</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105. Herzog AG, Mandle HB, Cahill KE, Fowler KM, Hauser WA. Predictors of unintended pregnancy in women with epilepsy. Neurology 2017;88:728-733.</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106. Herzog AG, Mandle HB, MacEachern DB. Association of unintended pregnancy with spontaneous fetal loss in women with epilepsy: findings of the Epilepsy Birth Control Registry. JAMA neurology 2019;76:50-55.</a:t>
            </a:r>
          </a:p>
          <a:p>
            <a:endParaRPr lang="en-US" dirty="0"/>
          </a:p>
        </p:txBody>
      </p:sp>
      <p:sp>
        <p:nvSpPr>
          <p:cNvPr id="4" name="Slide Number Placeholder 3"/>
          <p:cNvSpPr>
            <a:spLocks noGrp="1"/>
          </p:cNvSpPr>
          <p:nvPr>
            <p:ph type="sldNum" sz="quarter" idx="5"/>
          </p:nvPr>
        </p:nvSpPr>
        <p:spPr/>
        <p:txBody>
          <a:bodyPr/>
          <a:lstStyle/>
          <a:p>
            <a:fld id="{75CECF62-99DE-4D14-8F10-95A11E5756DB}" type="slidenum">
              <a:rPr lang="en-US" smtClean="0"/>
              <a:pPr/>
              <a:t>67</a:t>
            </a:fld>
            <a:endParaRPr lang="en-US" dirty="0"/>
          </a:p>
        </p:txBody>
      </p:sp>
    </p:spTree>
    <p:extLst>
      <p:ext uri="{BB962C8B-B14F-4D97-AF65-F5344CB8AC3E}">
        <p14:creationId xmlns:p14="http://schemas.microsoft.com/office/powerpoint/2010/main" val="769186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CECF62-99DE-4D14-8F10-95A11E5756DB}" type="slidenum">
              <a:rPr lang="en-US" smtClean="0"/>
              <a:pPr/>
              <a:t>68</a:t>
            </a:fld>
            <a:endParaRPr lang="en-US" dirty="0"/>
          </a:p>
        </p:txBody>
      </p:sp>
    </p:spTree>
    <p:extLst>
      <p:ext uri="{BB962C8B-B14F-4D97-AF65-F5344CB8AC3E}">
        <p14:creationId xmlns:p14="http://schemas.microsoft.com/office/powerpoint/2010/main" val="28867408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u="none" dirty="0">
                <a:solidFill>
                  <a:srgbClr val="0000FF"/>
                </a:solidFill>
                <a:effectLst/>
                <a:latin typeface="Calibri" panose="020F0502020204030204" pitchFamily="34" charset="0"/>
                <a:ea typeface="Calibri" panose="020F0502020204030204" pitchFamily="34" charset="0"/>
              </a:rPr>
              <a:t>107. Christensen J, Vestergaard C, </a:t>
            </a:r>
            <a:r>
              <a:rPr lang="en-US" sz="1800" u="none" dirty="0" err="1">
                <a:solidFill>
                  <a:srgbClr val="0000FF"/>
                </a:solidFill>
                <a:effectLst/>
                <a:latin typeface="Calibri" panose="020F0502020204030204" pitchFamily="34" charset="0"/>
                <a:ea typeface="Calibri" panose="020F0502020204030204" pitchFamily="34" charset="0"/>
              </a:rPr>
              <a:t>Bech</a:t>
            </a:r>
            <a:r>
              <a:rPr lang="en-US" sz="1800" u="none" dirty="0">
                <a:solidFill>
                  <a:srgbClr val="0000FF"/>
                </a:solidFill>
                <a:effectLst/>
                <a:latin typeface="Calibri" panose="020F0502020204030204" pitchFamily="34" charset="0"/>
                <a:ea typeface="Calibri" panose="020F0502020204030204" pitchFamily="34" charset="0"/>
              </a:rPr>
              <a:t> BH. Maternal death in women with epilepsy: smaller scope studies. Neurology 2018;91:e1716-e1720.</a:t>
            </a:r>
            <a:endParaRPr lang="en-US" sz="1800" u="none"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u="none" dirty="0">
                <a:solidFill>
                  <a:srgbClr val="0000FF"/>
                </a:solidFill>
                <a:effectLst/>
                <a:latin typeface="Calibri" panose="020F0502020204030204" pitchFamily="34" charset="0"/>
                <a:ea typeface="Calibri" panose="020F0502020204030204" pitchFamily="34" charset="0"/>
              </a:rPr>
              <a:t>108. MacDonald SC, Bateman BT, McElrath TF, Hernández-Díaz S. Mortality and morbidity during delivery hospitalization among pregnant women with epilepsy in the United States. JAMA neurology 2015;72:981-988.</a:t>
            </a:r>
            <a:endParaRPr lang="en-US" sz="1800" u="none"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u="none" dirty="0">
                <a:solidFill>
                  <a:srgbClr val="0000FF"/>
                </a:solidFill>
                <a:effectLst/>
                <a:latin typeface="Calibri" panose="020F0502020204030204" pitchFamily="34" charset="0"/>
                <a:ea typeface="Calibri" panose="020F0502020204030204" pitchFamily="34" charset="0"/>
              </a:rPr>
              <a:t>109. Knight M, Tuffnell D, Kenyon S, Shakespeare J, Gray R, </a:t>
            </a:r>
            <a:r>
              <a:rPr lang="en-US" sz="1800" u="none" dirty="0" err="1">
                <a:solidFill>
                  <a:srgbClr val="0000FF"/>
                </a:solidFill>
                <a:effectLst/>
                <a:latin typeface="Calibri" panose="020F0502020204030204" pitchFamily="34" charset="0"/>
                <a:ea typeface="Calibri" panose="020F0502020204030204" pitchFamily="34" charset="0"/>
              </a:rPr>
              <a:t>Kurinczuk</a:t>
            </a:r>
            <a:r>
              <a:rPr lang="en-US" sz="1800" u="none" dirty="0">
                <a:solidFill>
                  <a:srgbClr val="0000FF"/>
                </a:solidFill>
                <a:effectLst/>
                <a:latin typeface="Calibri" panose="020F0502020204030204" pitchFamily="34" charset="0"/>
                <a:ea typeface="Calibri" panose="020F0502020204030204" pitchFamily="34" charset="0"/>
              </a:rPr>
              <a:t> J. Saving lives, improving Mothers' care - lessons learned to inform maternity care from the UK and Ireland confidential enquiries into maternal deaths and morbidity 2013-15. 2017. Available at: </a:t>
            </a:r>
            <a:r>
              <a:rPr lang="en-US" sz="1800" u="none" dirty="0">
                <a:solidFill>
                  <a:srgbClr val="0000FF"/>
                </a:solidFill>
                <a:effectLst/>
                <a:latin typeface="Calibri" panose="020F0502020204030204" pitchFamily="34" charset="0"/>
                <a:ea typeface="Calibri" panose="020F0502020204030204" pitchFamily="34" charset="0"/>
                <a:hlinkClick r:id="rId3"/>
              </a:rPr>
              <a:t>https://maternalmentalhealthalliance.org/wp-content/uploads/MBRRACE-UK-Maternal-Report-2015-3.pdf</a:t>
            </a:r>
            <a:r>
              <a:rPr lang="en-US" sz="1800" u="none" dirty="0">
                <a:effectLst/>
                <a:latin typeface="Calibri" panose="020F0502020204030204" pitchFamily="34" charset="0"/>
                <a:ea typeface="Calibri" panose="020F0502020204030204" pitchFamily="34" charset="0"/>
              </a:rPr>
              <a:t> Accessed January 27, 2022.</a:t>
            </a:r>
          </a:p>
          <a:p>
            <a:endParaRPr lang="en-US" dirty="0"/>
          </a:p>
        </p:txBody>
      </p:sp>
      <p:sp>
        <p:nvSpPr>
          <p:cNvPr id="4" name="Slide Number Placeholder 3"/>
          <p:cNvSpPr>
            <a:spLocks noGrp="1"/>
          </p:cNvSpPr>
          <p:nvPr>
            <p:ph type="sldNum" sz="quarter" idx="5"/>
          </p:nvPr>
        </p:nvSpPr>
        <p:spPr/>
        <p:txBody>
          <a:bodyPr/>
          <a:lstStyle/>
          <a:p>
            <a:fld id="{75CECF62-99DE-4D14-8F10-95A11E5756DB}" type="slidenum">
              <a:rPr lang="en-US" smtClean="0"/>
              <a:pPr/>
              <a:t>69</a:t>
            </a:fld>
            <a:endParaRPr lang="en-US" dirty="0"/>
          </a:p>
        </p:txBody>
      </p:sp>
    </p:spTree>
    <p:extLst>
      <p:ext uri="{BB962C8B-B14F-4D97-AF65-F5344CB8AC3E}">
        <p14:creationId xmlns:p14="http://schemas.microsoft.com/office/powerpoint/2010/main" val="26216742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0_Slash Page Dark">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920C947-2180-5D45-B631-0AACFA11C362}"/>
              </a:ext>
            </a:extLst>
          </p:cNvPr>
          <p:cNvSpPr txBox="1"/>
          <p:nvPr userDrawn="1"/>
        </p:nvSpPr>
        <p:spPr>
          <a:xfrm>
            <a:off x="413468" y="2655736"/>
            <a:ext cx="0" cy="0"/>
          </a:xfrm>
          <a:prstGeom prst="rect">
            <a:avLst/>
          </a:prstGeom>
        </p:spPr>
        <p:txBody>
          <a:bodyPr vert="horz" wrap="none" lIns="0" tIns="18288" rIns="0" bIns="18288" rtlCol="0" anchor="b" anchorCtr="0">
            <a:noAutofit/>
          </a:bodyPr>
          <a:lstStyle/>
          <a:p>
            <a:pPr algn="r"/>
            <a:endParaRPr lang="en-US" sz="1800" dirty="0"/>
          </a:p>
        </p:txBody>
      </p:sp>
      <p:sp>
        <p:nvSpPr>
          <p:cNvPr id="6" name="Slide Number Placeholder 7">
            <a:extLst>
              <a:ext uri="{FF2B5EF4-FFF2-40B4-BE49-F238E27FC236}">
                <a16:creationId xmlns:a16="http://schemas.microsoft.com/office/drawing/2014/main" id="{D9A2ECB5-F982-0144-B6AE-5B83CC111ECC}"/>
              </a:ext>
            </a:extLst>
          </p:cNvPr>
          <p:cNvSpPr>
            <a:spLocks noGrp="1"/>
          </p:cNvSpPr>
          <p:nvPr>
            <p:ph type="sldNum" sz="quarter" idx="4"/>
          </p:nvPr>
        </p:nvSpPr>
        <p:spPr>
          <a:xfrm>
            <a:off x="9347200" y="6492876"/>
            <a:ext cx="2844800" cy="365125"/>
          </a:xfrm>
          <a:prstGeom prst="rect">
            <a:avLst/>
          </a:prstGeom>
        </p:spPr>
        <p:txBody>
          <a:bodyPr vert="horz" lIns="91440" tIns="45720" rIns="91440" bIns="45720" rtlCol="0" anchor="ctr"/>
          <a:lstStyle>
            <a:lvl1pPr algn="r">
              <a:defRPr sz="1050">
                <a:solidFill>
                  <a:schemeClr val="bg2">
                    <a:lumMod val="50000"/>
                  </a:schemeClr>
                </a:solidFill>
                <a:latin typeface="Trebuchet MS"/>
                <a:cs typeface="Trebuchet MS"/>
              </a:defRPr>
            </a:lvl1pPr>
          </a:lstStyle>
          <a:p>
            <a:r>
              <a:rPr lang="en-US" i="1" dirty="0"/>
              <a:t>Slide</a:t>
            </a:r>
            <a:r>
              <a:rPr lang="en-US" dirty="0"/>
              <a:t> </a:t>
            </a:r>
            <a:fld id="{AE55F20A-800A-A447-8B9C-A926CEEB159C}" type="slidenum">
              <a:rPr lang="en-US" smtClean="0"/>
              <a:pPr/>
              <a:t>‹#›</a:t>
            </a:fld>
            <a:endParaRPr lang="en-US" dirty="0"/>
          </a:p>
        </p:txBody>
      </p:sp>
      <p:pic>
        <p:nvPicPr>
          <p:cNvPr id="7" name="Picture 6">
            <a:extLst>
              <a:ext uri="{FF2B5EF4-FFF2-40B4-BE49-F238E27FC236}">
                <a16:creationId xmlns:a16="http://schemas.microsoft.com/office/drawing/2014/main" id="{7C7C1BC7-E8C0-E147-9CC5-E0C7A4628DC2}"/>
              </a:ext>
            </a:extLst>
          </p:cNvPr>
          <p:cNvPicPr>
            <a:picLocks noChangeAspect="1" noChangeArrowheads="1"/>
          </p:cNvPicPr>
          <p:nvPr userDrawn="1"/>
        </p:nvPicPr>
        <p:blipFill>
          <a:blip r:embed="rId2"/>
          <a:srcRect/>
          <a:stretch/>
        </p:blipFill>
        <p:spPr bwMode="auto">
          <a:xfrm>
            <a:off x="-42406" y="-15902"/>
            <a:ext cx="12266209" cy="6899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dk1" tx1="lt1" bg2="dk2" tx2="lt2" accent1="accent1" accent2="accent2" accent3="accent3" accent4="accent4" accent5="accent5" accent6="accent6" hlink="hlink" folHlink="folHlink"/>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Lef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322904" y="1186713"/>
            <a:ext cx="5488095" cy="1091642"/>
          </a:xfrm>
          <a:prstGeom prst="rect">
            <a:avLst/>
          </a:prstGeom>
        </p:spPr>
        <p:txBody>
          <a:bodyPr tIns="0" anchor="t" anchorCtr="0"/>
          <a:lstStyle>
            <a:lvl1pPr>
              <a:defRPr sz="4400"/>
            </a:lvl1pPr>
          </a:lstStyle>
          <a:p>
            <a:r>
              <a:rPr lang="en-US" dirty="0"/>
              <a:t>Click to edit Master title slides</a:t>
            </a:r>
          </a:p>
        </p:txBody>
      </p:sp>
      <p:sp>
        <p:nvSpPr>
          <p:cNvPr id="13" name="Content Placeholder 3"/>
          <p:cNvSpPr>
            <a:spLocks noGrp="1"/>
          </p:cNvSpPr>
          <p:nvPr>
            <p:ph sz="half" idx="2" hasCustomPrompt="1"/>
          </p:nvPr>
        </p:nvSpPr>
        <p:spPr>
          <a:xfrm>
            <a:off x="6322906" y="2458153"/>
            <a:ext cx="5488094" cy="3788535"/>
          </a:xfrm>
          <a:prstGeom prst="rect">
            <a:avLst/>
          </a:prstGeom>
        </p:spPr>
        <p:txBody>
          <a:bodyPr tIns="0" anchor="t" anchorCtr="0">
            <a:noAutofit/>
          </a:bodyPr>
          <a:lstStyle>
            <a:lvl1pPr>
              <a:lnSpc>
                <a:spcPct val="100000"/>
              </a:lnSpc>
              <a:defRPr sz="2800">
                <a:latin typeface="Arial" panose="020B0604020202020204" pitchFamily="34" charset="0"/>
                <a:cs typeface="Arial" panose="020B0604020202020204" pitchFamily="34" charset="0"/>
              </a:defRPr>
            </a:lvl1pPr>
            <a:lvl2pPr>
              <a:lnSpc>
                <a:spcPct val="100000"/>
              </a:lnSpc>
              <a:defRPr sz="2400">
                <a:latin typeface="Arial" panose="020B0604020202020204" pitchFamily="34" charset="0"/>
                <a:cs typeface="Arial" panose="020B0604020202020204" pitchFamily="34" charset="0"/>
              </a:defRPr>
            </a:lvl2pPr>
            <a:lvl3pPr>
              <a:lnSpc>
                <a:spcPct val="100000"/>
              </a:lnSpc>
              <a:defRPr sz="2000">
                <a:latin typeface="Arial" panose="020B0604020202020204" pitchFamily="34" charset="0"/>
                <a:cs typeface="Arial" panose="020B0604020202020204" pitchFamily="34" charset="0"/>
              </a:defRPr>
            </a:lvl3pPr>
            <a:lvl4pPr>
              <a:lnSpc>
                <a:spcPct val="100000"/>
              </a:lnSpc>
              <a:defRPr sz="2000">
                <a:latin typeface="Arial" panose="020B0604020202020204" pitchFamily="34" charset="0"/>
                <a:cs typeface="Arial" panose="020B0604020202020204" pitchFamily="34" charset="0"/>
              </a:defRPr>
            </a:lvl4pPr>
            <a:lvl5pPr>
              <a:lnSpc>
                <a:spcPct val="100000"/>
              </a:lnSpc>
              <a:defRPr sz="20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Edit Master text slides</a:t>
            </a:r>
          </a:p>
          <a:p>
            <a:pPr lvl="1"/>
            <a:r>
              <a:rPr lang="en-US" dirty="0"/>
              <a:t>Second level</a:t>
            </a:r>
          </a:p>
          <a:p>
            <a:pPr lvl="2"/>
            <a:r>
              <a:rPr lang="en-US" dirty="0"/>
              <a:t>Third level</a:t>
            </a:r>
          </a:p>
          <a:p>
            <a:pPr lvl="3"/>
            <a:r>
              <a:rPr lang="en-US" dirty="0"/>
              <a:t>Fourth level</a:t>
            </a:r>
          </a:p>
          <a:p>
            <a:pPr lvl="4"/>
            <a:r>
              <a:rPr lang="en-US" dirty="0"/>
              <a:t>Fifth level</a:t>
            </a:r>
          </a:p>
          <a:p>
            <a:pPr lvl="3"/>
            <a:endParaRPr lang="en-US" dirty="0"/>
          </a:p>
        </p:txBody>
      </p:sp>
      <p:sp>
        <p:nvSpPr>
          <p:cNvPr id="4" name="Picture Placeholder 3"/>
          <p:cNvSpPr>
            <a:spLocks noGrp="1"/>
          </p:cNvSpPr>
          <p:nvPr>
            <p:ph type="pic" sz="quarter" idx="10"/>
          </p:nvPr>
        </p:nvSpPr>
        <p:spPr>
          <a:xfrm>
            <a:off x="586848" y="1196055"/>
            <a:ext cx="5410200" cy="5050634"/>
          </a:xfrm>
          <a:prstGeom prst="rect">
            <a:avLst/>
          </a:prstGeom>
        </p:spPr>
        <p:txBody>
          <a:bodyPr/>
          <a:lstStyle>
            <a:lvl1pPr marL="0" indent="0">
              <a:buNone/>
              <a:defRPr sz="3200">
                <a:latin typeface="Arial" panose="020B0604020202020204" pitchFamily="34" charset="0"/>
                <a:cs typeface="Arial" panose="020B0604020202020204" pitchFamily="34" charset="0"/>
              </a:defRPr>
            </a:lvl1pPr>
          </a:lstStyle>
          <a:p>
            <a:r>
              <a:rPr lang="en-US"/>
              <a:t>Click icon to add picture</a:t>
            </a:r>
            <a:endParaRPr lang="en-US" dirty="0"/>
          </a:p>
        </p:txBody>
      </p:sp>
      <p:sp>
        <p:nvSpPr>
          <p:cNvPr id="6" name="Slide Number Placeholder 7">
            <a:extLst>
              <a:ext uri="{FF2B5EF4-FFF2-40B4-BE49-F238E27FC236}">
                <a16:creationId xmlns:a16="http://schemas.microsoft.com/office/drawing/2014/main" id="{1762A948-B78F-4145-BB6D-9D88C04486A3}"/>
              </a:ext>
            </a:extLst>
          </p:cNvPr>
          <p:cNvSpPr>
            <a:spLocks noGrp="1"/>
          </p:cNvSpPr>
          <p:nvPr>
            <p:ph type="sldNum" sz="quarter" idx="4"/>
          </p:nvPr>
        </p:nvSpPr>
        <p:spPr>
          <a:xfrm>
            <a:off x="9054592" y="6392292"/>
            <a:ext cx="2844800" cy="365125"/>
          </a:xfrm>
          <a:prstGeom prst="rect">
            <a:avLst/>
          </a:prstGeom>
        </p:spPr>
        <p:txBody>
          <a:bodyPr vert="horz" lIns="91440" tIns="45720" rIns="91440" bIns="45720" rtlCol="0" anchor="ctr"/>
          <a:lstStyle>
            <a:lvl1pPr algn="r">
              <a:defRPr sz="900" b="0" i="1">
                <a:solidFill>
                  <a:schemeClr val="bg2">
                    <a:lumMod val="50000"/>
                  </a:schemeClr>
                </a:solidFill>
                <a:latin typeface="Arial" panose="020B0604020202020204" pitchFamily="34" charset="0"/>
                <a:cs typeface="Arial" panose="020B0604020202020204" pitchFamily="34" charset="0"/>
              </a:defRPr>
            </a:lvl1pPr>
          </a:lstStyle>
          <a:p>
            <a:r>
              <a:rPr lang="en-US" dirty="0"/>
              <a:t>Slide </a:t>
            </a:r>
            <a:fld id="{AE55F20A-800A-A447-8B9C-A926CEEB159C}" type="slidenum">
              <a:rPr lang="en-US" smtClean="0"/>
              <a:pPr/>
              <a:t>‹#›</a:t>
            </a:fld>
            <a:endParaRPr lang="en-US" dirty="0"/>
          </a:p>
        </p:txBody>
      </p:sp>
      <p:sp>
        <p:nvSpPr>
          <p:cNvPr id="7" name="Footer Placeholder 16">
            <a:extLst>
              <a:ext uri="{FF2B5EF4-FFF2-40B4-BE49-F238E27FC236}">
                <a16:creationId xmlns:a16="http://schemas.microsoft.com/office/drawing/2014/main" id="{C79F628A-07D2-4711-BA36-3BC3E2B7F8AC}"/>
              </a:ext>
            </a:extLst>
          </p:cNvPr>
          <p:cNvSpPr>
            <a:spLocks noGrp="1"/>
          </p:cNvSpPr>
          <p:nvPr>
            <p:ph type="ftr" sz="quarter" idx="3"/>
          </p:nvPr>
        </p:nvSpPr>
        <p:spPr>
          <a:xfrm>
            <a:off x="523232" y="6407150"/>
            <a:ext cx="3086100" cy="365125"/>
          </a:xfrm>
          <a:prstGeom prst="rect">
            <a:avLst/>
          </a:prstGeom>
        </p:spPr>
        <p:txBody>
          <a:bodyPr vert="horz" lIns="91440" tIns="45720" rIns="91440" bIns="45720" rtlCol="0" anchor="ctr"/>
          <a:lstStyle>
            <a:lvl1pPr algn="l">
              <a:defRPr sz="800" b="0" i="0">
                <a:solidFill>
                  <a:schemeClr val="tx1">
                    <a:tint val="75000"/>
                  </a:schemeClr>
                </a:solidFill>
                <a:latin typeface="Arial" panose="020B0604020202020204" pitchFamily="34" charset="0"/>
                <a:cs typeface="Arial" panose="020B0604020202020204" pitchFamily="34" charset="0"/>
              </a:defRPr>
            </a:lvl1pPr>
          </a:lstStyle>
          <a:p>
            <a:r>
              <a:rPr lang="en-US" dirty="0"/>
              <a:t>Confidential. © 2024 American Academy of Neurology</a:t>
            </a:r>
          </a:p>
        </p:txBody>
      </p:sp>
    </p:spTree>
    <p:extLst>
      <p:ext uri="{BB962C8B-B14F-4D97-AF65-F5344CB8AC3E}">
        <p14:creationId xmlns:p14="http://schemas.microsoft.com/office/powerpoint/2010/main" val="1783084897"/>
      </p:ext>
    </p:extLst>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 Right">
    <p:spTree>
      <p:nvGrpSpPr>
        <p:cNvPr id="1" name=""/>
        <p:cNvGrpSpPr/>
        <p:nvPr/>
      </p:nvGrpSpPr>
      <p:grpSpPr>
        <a:xfrm>
          <a:off x="0" y="0"/>
          <a:ext cx="0" cy="0"/>
          <a:chOff x="0" y="0"/>
          <a:chExt cx="0" cy="0"/>
        </a:xfrm>
      </p:grpSpPr>
      <p:sp>
        <p:nvSpPr>
          <p:cNvPr id="10" name="Content Placeholder 3"/>
          <p:cNvSpPr>
            <a:spLocks noGrp="1"/>
          </p:cNvSpPr>
          <p:nvPr>
            <p:ph sz="half" idx="11" hasCustomPrompt="1"/>
          </p:nvPr>
        </p:nvSpPr>
        <p:spPr>
          <a:xfrm>
            <a:off x="582479" y="2385123"/>
            <a:ext cx="5259495" cy="3896806"/>
          </a:xfrm>
          <a:prstGeom prst="rect">
            <a:avLst/>
          </a:prstGeom>
        </p:spPr>
        <p:txBody>
          <a:bodyPr tIns="0">
            <a:noAutofit/>
          </a:bodyPr>
          <a:lstStyle>
            <a:lvl1pPr>
              <a:lnSpc>
                <a:spcPct val="100000"/>
              </a:lnSpc>
              <a:defRPr sz="2400">
                <a:latin typeface="Arial" panose="020B0604020202020204" pitchFamily="34" charset="0"/>
                <a:cs typeface="Arial" panose="020B0604020202020204" pitchFamily="34" charset="0"/>
              </a:defRPr>
            </a:lvl1pPr>
            <a:lvl2pPr>
              <a:lnSpc>
                <a:spcPct val="100000"/>
              </a:lnSpc>
              <a:defRPr sz="2000">
                <a:latin typeface="Arial" panose="020B0604020202020204" pitchFamily="34" charset="0"/>
                <a:cs typeface="Arial" panose="020B0604020202020204" pitchFamily="34" charset="0"/>
              </a:defRPr>
            </a:lvl2pPr>
            <a:lvl3pPr>
              <a:lnSpc>
                <a:spcPct val="100000"/>
              </a:lnSpc>
              <a:defRPr sz="1800">
                <a:latin typeface="Arial" panose="020B0604020202020204" pitchFamily="34" charset="0"/>
                <a:cs typeface="Arial" panose="020B0604020202020204" pitchFamily="34" charset="0"/>
              </a:defRPr>
            </a:lvl3pPr>
            <a:lvl4pPr>
              <a:lnSpc>
                <a:spcPct val="100000"/>
              </a:lnSpc>
              <a:defRPr sz="1600">
                <a:latin typeface="Arial" panose="020B0604020202020204" pitchFamily="34" charset="0"/>
                <a:cs typeface="Arial" panose="020B0604020202020204" pitchFamily="34" charset="0"/>
              </a:defRPr>
            </a:lvl4pPr>
            <a:lvl5pPr>
              <a:lnSpc>
                <a:spcPct val="100000"/>
              </a:lnSpc>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Edit Master text slides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Picture Placeholder 3"/>
          <p:cNvSpPr>
            <a:spLocks noGrp="1"/>
          </p:cNvSpPr>
          <p:nvPr>
            <p:ph type="pic" sz="quarter" idx="10"/>
          </p:nvPr>
        </p:nvSpPr>
        <p:spPr>
          <a:xfrm>
            <a:off x="5957888" y="1205079"/>
            <a:ext cx="5853112" cy="5076849"/>
          </a:xfrm>
          <a:prstGeom prst="rect">
            <a:avLst/>
          </a:prstGeom>
        </p:spPr>
        <p:txBody>
          <a:bodyPr/>
          <a:lstStyle>
            <a:lvl1pPr marL="0" indent="0">
              <a:buNone/>
              <a:defRPr>
                <a:latin typeface="Arial" panose="020B0604020202020204" pitchFamily="34" charset="0"/>
                <a:cs typeface="Arial" panose="020B0604020202020204" pitchFamily="34" charset="0"/>
              </a:defRPr>
            </a:lvl1pPr>
          </a:lstStyle>
          <a:p>
            <a:r>
              <a:rPr lang="en-US"/>
              <a:t>Click icon to add picture</a:t>
            </a:r>
            <a:endParaRPr lang="en-US" dirty="0"/>
          </a:p>
        </p:txBody>
      </p:sp>
      <p:sp>
        <p:nvSpPr>
          <p:cNvPr id="8" name="Slide Number Placeholder 7"/>
          <p:cNvSpPr>
            <a:spLocks noGrp="1"/>
          </p:cNvSpPr>
          <p:nvPr>
            <p:ph type="sldNum" sz="quarter" idx="4"/>
          </p:nvPr>
        </p:nvSpPr>
        <p:spPr>
          <a:xfrm>
            <a:off x="9054592" y="6392292"/>
            <a:ext cx="2844800" cy="365125"/>
          </a:xfrm>
          <a:prstGeom prst="rect">
            <a:avLst/>
          </a:prstGeom>
        </p:spPr>
        <p:txBody>
          <a:bodyPr vert="horz" lIns="91440" tIns="45720" rIns="91440" bIns="45720" rtlCol="0" anchor="ctr"/>
          <a:lstStyle>
            <a:lvl1pPr algn="r">
              <a:defRPr sz="900" b="0" i="1">
                <a:solidFill>
                  <a:schemeClr val="bg2">
                    <a:lumMod val="50000"/>
                  </a:schemeClr>
                </a:solidFill>
                <a:latin typeface="Arial" panose="020B0604020202020204" pitchFamily="34" charset="0"/>
                <a:cs typeface="Arial" panose="020B0604020202020204" pitchFamily="34" charset="0"/>
              </a:defRPr>
            </a:lvl1pPr>
          </a:lstStyle>
          <a:p>
            <a:r>
              <a:rPr lang="en-US" dirty="0"/>
              <a:t>Slide </a:t>
            </a:r>
            <a:fld id="{AE55F20A-800A-A447-8B9C-A926CEEB159C}" type="slidenum">
              <a:rPr lang="en-US" smtClean="0"/>
              <a:pPr/>
              <a:t>‹#›</a:t>
            </a:fld>
            <a:endParaRPr lang="en-US" dirty="0"/>
          </a:p>
        </p:txBody>
      </p:sp>
      <p:sp>
        <p:nvSpPr>
          <p:cNvPr id="11" name="Title 1"/>
          <p:cNvSpPr>
            <a:spLocks noGrp="1"/>
          </p:cNvSpPr>
          <p:nvPr>
            <p:ph type="title" hasCustomPrompt="1"/>
          </p:nvPr>
        </p:nvSpPr>
        <p:spPr>
          <a:xfrm>
            <a:off x="582479" y="1189689"/>
            <a:ext cx="5259496" cy="1091642"/>
          </a:xfrm>
          <a:prstGeom prst="rect">
            <a:avLst/>
          </a:prstGeom>
        </p:spPr>
        <p:txBody>
          <a:bodyPr tIns="0" anchor="t" anchorCtr="0">
            <a:noAutofit/>
          </a:bodyPr>
          <a:lstStyle>
            <a:lvl1pPr>
              <a:defRPr sz="4000"/>
            </a:lvl1pPr>
          </a:lstStyle>
          <a:p>
            <a:r>
              <a:rPr lang="en-US" dirty="0"/>
              <a:t>Click to edit Master title slides</a:t>
            </a:r>
          </a:p>
        </p:txBody>
      </p:sp>
      <p:sp>
        <p:nvSpPr>
          <p:cNvPr id="9" name="Footer Placeholder 16">
            <a:extLst>
              <a:ext uri="{FF2B5EF4-FFF2-40B4-BE49-F238E27FC236}">
                <a16:creationId xmlns:a16="http://schemas.microsoft.com/office/drawing/2014/main" id="{4D347BA4-9BC2-4C3A-B9C1-FC3E5939B6AB}"/>
              </a:ext>
            </a:extLst>
          </p:cNvPr>
          <p:cNvSpPr>
            <a:spLocks noGrp="1"/>
          </p:cNvSpPr>
          <p:nvPr>
            <p:ph type="ftr" sz="quarter" idx="3"/>
          </p:nvPr>
        </p:nvSpPr>
        <p:spPr>
          <a:xfrm>
            <a:off x="523232" y="6407150"/>
            <a:ext cx="3086100" cy="365125"/>
          </a:xfrm>
          <a:prstGeom prst="rect">
            <a:avLst/>
          </a:prstGeom>
        </p:spPr>
        <p:txBody>
          <a:bodyPr vert="horz" lIns="91440" tIns="45720" rIns="91440" bIns="45720" rtlCol="0" anchor="ctr"/>
          <a:lstStyle>
            <a:lvl1pPr algn="l">
              <a:defRPr sz="800" b="0" i="0">
                <a:solidFill>
                  <a:schemeClr val="tx1">
                    <a:tint val="75000"/>
                  </a:schemeClr>
                </a:solidFill>
                <a:latin typeface="Arial" panose="020B0604020202020204" pitchFamily="34" charset="0"/>
                <a:cs typeface="Arial" panose="020B0604020202020204" pitchFamily="34" charset="0"/>
              </a:defRPr>
            </a:lvl1pPr>
          </a:lstStyle>
          <a:p>
            <a:r>
              <a:rPr lang="en-US" dirty="0"/>
              <a:t>Confidential. © 2024 American Academy of Neurology</a:t>
            </a:r>
          </a:p>
        </p:txBody>
      </p:sp>
    </p:spTree>
    <p:extLst>
      <p:ext uri="{BB962C8B-B14F-4D97-AF65-F5344CB8AC3E}">
        <p14:creationId xmlns:p14="http://schemas.microsoft.com/office/powerpoint/2010/main" val="275034588"/>
      </p:ext>
    </p:extLst>
  </p:cSld>
  <p:clrMapOvr>
    <a:masterClrMapping/>
  </p:clrMapOvr>
  <p:transition spd="slow">
    <p:wipe dir="r"/>
  </p:transition>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 Vertical">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582253" y="1192465"/>
            <a:ext cx="3972031" cy="1162050"/>
          </a:xfrm>
          <a:prstGeom prst="rect">
            <a:avLst/>
          </a:prstGeom>
        </p:spPr>
        <p:txBody>
          <a:bodyPr tIns="0" anchor="t" anchorCtr="0"/>
          <a:lstStyle>
            <a:lvl1pPr algn="l">
              <a:defRPr sz="3200" b="1" spc="0"/>
            </a:lvl1pPr>
          </a:lstStyle>
          <a:p>
            <a:r>
              <a:rPr lang="en-US" dirty="0"/>
              <a:t>Click to edit Master title slides</a:t>
            </a:r>
          </a:p>
        </p:txBody>
      </p:sp>
      <p:sp>
        <p:nvSpPr>
          <p:cNvPr id="8" name="Text Placeholder 3"/>
          <p:cNvSpPr>
            <a:spLocks noGrp="1"/>
          </p:cNvSpPr>
          <p:nvPr>
            <p:ph type="body" sz="half" idx="2" hasCustomPrompt="1"/>
          </p:nvPr>
        </p:nvSpPr>
        <p:spPr>
          <a:xfrm>
            <a:off x="582253" y="2483811"/>
            <a:ext cx="3972031" cy="3787608"/>
          </a:xfrm>
          <a:prstGeom prst="rect">
            <a:avLst/>
          </a:prstGeom>
        </p:spPr>
        <p:txBody>
          <a:bodyPr tIns="0" anchor="t" anchorCtr="0"/>
          <a:lstStyle>
            <a:lvl1pPr marL="0" indent="0">
              <a:buNone/>
              <a:defRPr sz="18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slides</a:t>
            </a:r>
          </a:p>
        </p:txBody>
      </p:sp>
      <p:sp>
        <p:nvSpPr>
          <p:cNvPr id="5" name="Picture Placeholder 2"/>
          <p:cNvSpPr>
            <a:spLocks noGrp="1"/>
          </p:cNvSpPr>
          <p:nvPr>
            <p:ph type="pic" idx="1"/>
          </p:nvPr>
        </p:nvSpPr>
        <p:spPr>
          <a:xfrm>
            <a:off x="4743451" y="1181100"/>
            <a:ext cx="7067550" cy="5090319"/>
          </a:xfrm>
          <a:prstGeom prst="rect">
            <a:avLst/>
          </a:prstGeom>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Slide Number Placeholder 7"/>
          <p:cNvSpPr>
            <a:spLocks noGrp="1"/>
          </p:cNvSpPr>
          <p:nvPr>
            <p:ph type="sldNum" sz="quarter" idx="4"/>
          </p:nvPr>
        </p:nvSpPr>
        <p:spPr>
          <a:xfrm>
            <a:off x="9054592" y="6394295"/>
            <a:ext cx="2844800" cy="365125"/>
          </a:xfrm>
          <a:prstGeom prst="rect">
            <a:avLst/>
          </a:prstGeom>
        </p:spPr>
        <p:txBody>
          <a:bodyPr vert="horz" lIns="91440" tIns="45720" rIns="91440" bIns="45720" rtlCol="0" anchor="ctr"/>
          <a:lstStyle>
            <a:lvl1pPr algn="r">
              <a:defRPr sz="900" b="0" i="1">
                <a:solidFill>
                  <a:schemeClr val="bg2">
                    <a:lumMod val="50000"/>
                  </a:schemeClr>
                </a:solidFill>
                <a:latin typeface="Arial" panose="020B0604020202020204" pitchFamily="34" charset="0"/>
                <a:cs typeface="Arial" panose="020B0604020202020204" pitchFamily="34" charset="0"/>
              </a:defRPr>
            </a:lvl1pPr>
          </a:lstStyle>
          <a:p>
            <a:r>
              <a:rPr lang="en-US" dirty="0"/>
              <a:t>Slide </a:t>
            </a:r>
            <a:fld id="{AE55F20A-800A-A447-8B9C-A926CEEB159C}" type="slidenum">
              <a:rPr lang="en-US" smtClean="0"/>
              <a:pPr/>
              <a:t>‹#›</a:t>
            </a:fld>
            <a:endParaRPr lang="en-US" dirty="0"/>
          </a:p>
        </p:txBody>
      </p:sp>
      <p:sp>
        <p:nvSpPr>
          <p:cNvPr id="7" name="Footer Placeholder 16">
            <a:extLst>
              <a:ext uri="{FF2B5EF4-FFF2-40B4-BE49-F238E27FC236}">
                <a16:creationId xmlns:a16="http://schemas.microsoft.com/office/drawing/2014/main" id="{C8450AFE-E771-4106-B9FF-B9957B7C757E}"/>
              </a:ext>
            </a:extLst>
          </p:cNvPr>
          <p:cNvSpPr>
            <a:spLocks noGrp="1"/>
          </p:cNvSpPr>
          <p:nvPr>
            <p:ph type="ftr" sz="quarter" idx="3"/>
          </p:nvPr>
        </p:nvSpPr>
        <p:spPr>
          <a:xfrm>
            <a:off x="523232" y="6407150"/>
            <a:ext cx="3086100" cy="365125"/>
          </a:xfrm>
          <a:prstGeom prst="rect">
            <a:avLst/>
          </a:prstGeom>
        </p:spPr>
        <p:txBody>
          <a:bodyPr vert="horz" lIns="91440" tIns="45720" rIns="91440" bIns="45720" rtlCol="0" anchor="ctr"/>
          <a:lstStyle>
            <a:lvl1pPr algn="l">
              <a:defRPr sz="800" b="0" i="0">
                <a:solidFill>
                  <a:schemeClr val="tx1">
                    <a:tint val="75000"/>
                  </a:schemeClr>
                </a:solidFill>
                <a:latin typeface="Arial" panose="020B0604020202020204" pitchFamily="34" charset="0"/>
                <a:cs typeface="Arial" panose="020B0604020202020204" pitchFamily="34" charset="0"/>
              </a:defRPr>
            </a:lvl1pPr>
          </a:lstStyle>
          <a:p>
            <a:r>
              <a:rPr lang="en-US" dirty="0"/>
              <a:t>Confidential. © 2024 American Academy of Neurology</a:t>
            </a:r>
          </a:p>
        </p:txBody>
      </p:sp>
    </p:spTree>
    <p:extLst>
      <p:ext uri="{BB962C8B-B14F-4D97-AF65-F5344CB8AC3E}">
        <p14:creationId xmlns:p14="http://schemas.microsoft.com/office/powerpoint/2010/main" val="1571174006"/>
      </p:ext>
    </p:extLst>
  </p:cSld>
  <p:clrMapOvr>
    <a:masterClrMapping/>
  </p:clrMapOvr>
  <p:transition spd="slow">
    <p:wipe dir="r"/>
  </p:transition>
  <p:extLst>
    <p:ext uri="{DCECCB84-F9BA-43D5-87BE-67443E8EF086}">
      <p15:sldGuideLst xmlns:p15="http://schemas.microsoft.com/office/powerpoint/2012/main">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Full Screen">
    <p:spTree>
      <p:nvGrpSpPr>
        <p:cNvPr id="1" name=""/>
        <p:cNvGrpSpPr/>
        <p:nvPr/>
      </p:nvGrpSpPr>
      <p:grpSpPr>
        <a:xfrm>
          <a:off x="0" y="0"/>
          <a:ext cx="0" cy="0"/>
          <a:chOff x="0" y="0"/>
          <a:chExt cx="0" cy="0"/>
        </a:xfrm>
      </p:grpSpPr>
      <p:sp>
        <p:nvSpPr>
          <p:cNvPr id="6" name="Picture Placeholder 2"/>
          <p:cNvSpPr>
            <a:spLocks noGrp="1"/>
          </p:cNvSpPr>
          <p:nvPr>
            <p:ph type="pic" idx="1"/>
          </p:nvPr>
        </p:nvSpPr>
        <p:spPr>
          <a:xfrm>
            <a:off x="571500" y="1181100"/>
            <a:ext cx="11239500" cy="5053446"/>
          </a:xfrm>
          <a:prstGeom prst="rect">
            <a:avLst/>
          </a:prstGeom>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Slide Number Placeholder 7"/>
          <p:cNvSpPr>
            <a:spLocks noGrp="1"/>
          </p:cNvSpPr>
          <p:nvPr>
            <p:ph type="sldNum" sz="quarter" idx="4"/>
          </p:nvPr>
        </p:nvSpPr>
        <p:spPr>
          <a:xfrm>
            <a:off x="9043544" y="6392292"/>
            <a:ext cx="2844800" cy="365125"/>
          </a:xfrm>
          <a:prstGeom prst="rect">
            <a:avLst/>
          </a:prstGeom>
        </p:spPr>
        <p:txBody>
          <a:bodyPr vert="horz" lIns="91440" tIns="45720" rIns="91440" bIns="45720" rtlCol="0" anchor="ctr"/>
          <a:lstStyle>
            <a:lvl1pPr algn="r">
              <a:defRPr sz="900" b="0" i="1">
                <a:solidFill>
                  <a:schemeClr val="bg2">
                    <a:lumMod val="50000"/>
                  </a:schemeClr>
                </a:solidFill>
                <a:latin typeface="Arial" panose="020B0604020202020204" pitchFamily="34" charset="0"/>
                <a:cs typeface="Arial" panose="020B0604020202020204" pitchFamily="34" charset="0"/>
              </a:defRPr>
            </a:lvl1pPr>
          </a:lstStyle>
          <a:p>
            <a:r>
              <a:rPr lang="en-US" dirty="0"/>
              <a:t>Slide </a:t>
            </a:r>
            <a:fld id="{AE55F20A-800A-A447-8B9C-A926CEEB159C}" type="slidenum">
              <a:rPr lang="en-US" smtClean="0"/>
              <a:pPr/>
              <a:t>‹#›</a:t>
            </a:fld>
            <a:endParaRPr lang="en-US" dirty="0"/>
          </a:p>
        </p:txBody>
      </p:sp>
      <p:sp>
        <p:nvSpPr>
          <p:cNvPr id="7" name="Footer Placeholder 16">
            <a:extLst>
              <a:ext uri="{FF2B5EF4-FFF2-40B4-BE49-F238E27FC236}">
                <a16:creationId xmlns:a16="http://schemas.microsoft.com/office/drawing/2014/main" id="{6709D98E-3BA7-46FE-BDA5-8429E04A623A}"/>
              </a:ext>
            </a:extLst>
          </p:cNvPr>
          <p:cNvSpPr>
            <a:spLocks noGrp="1"/>
          </p:cNvSpPr>
          <p:nvPr>
            <p:ph type="ftr" sz="quarter" idx="3"/>
          </p:nvPr>
        </p:nvSpPr>
        <p:spPr>
          <a:xfrm>
            <a:off x="523232" y="6407150"/>
            <a:ext cx="3086100" cy="365125"/>
          </a:xfrm>
          <a:prstGeom prst="rect">
            <a:avLst/>
          </a:prstGeom>
        </p:spPr>
        <p:txBody>
          <a:bodyPr vert="horz" lIns="91440" tIns="45720" rIns="91440" bIns="45720" rtlCol="0" anchor="ctr"/>
          <a:lstStyle>
            <a:lvl1pPr algn="l">
              <a:defRPr sz="800" b="0" i="0">
                <a:solidFill>
                  <a:schemeClr val="tx1">
                    <a:tint val="75000"/>
                  </a:schemeClr>
                </a:solidFill>
                <a:latin typeface="Arial" panose="020B0604020202020204" pitchFamily="34" charset="0"/>
                <a:cs typeface="Arial" panose="020B0604020202020204" pitchFamily="34" charset="0"/>
              </a:defRPr>
            </a:lvl1pPr>
          </a:lstStyle>
          <a:p>
            <a:r>
              <a:rPr lang="en-US" dirty="0"/>
              <a:t>Confidential. © 2024 American Academy of Neurology</a:t>
            </a:r>
          </a:p>
        </p:txBody>
      </p:sp>
    </p:spTree>
    <p:extLst>
      <p:ext uri="{BB962C8B-B14F-4D97-AF65-F5344CB8AC3E}">
        <p14:creationId xmlns:p14="http://schemas.microsoft.com/office/powerpoint/2010/main" val="2252372423"/>
      </p:ext>
    </p:extLst>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Long) and Job Title">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595896" y="3403387"/>
            <a:ext cx="11215104" cy="438132"/>
          </a:xfrm>
          <a:prstGeom prst="rect">
            <a:avLst/>
          </a:prstGeom>
        </p:spPr>
        <p:txBody>
          <a:bodyPr>
            <a:noAutofit/>
          </a:bodyPr>
          <a:lstStyle>
            <a:lvl1pPr marL="0" indent="0" algn="l">
              <a:lnSpc>
                <a:spcPts val="3340"/>
              </a:lnSpc>
              <a:buNone/>
              <a:defRPr sz="3600" baseline="0">
                <a:solidFill>
                  <a:schemeClr val="tx2"/>
                </a:solidFill>
                <a:latin typeface="Arial Narrow"/>
                <a:cs typeface="Arial Narrow"/>
              </a:defRPr>
            </a:lvl1pPr>
          </a:lstStyle>
          <a:p>
            <a:pPr lvl="0"/>
            <a:r>
              <a:rPr lang="en-US" dirty="0"/>
              <a:t>Click to add Presenter Name or Subtitle</a:t>
            </a:r>
          </a:p>
        </p:txBody>
      </p:sp>
      <p:sp>
        <p:nvSpPr>
          <p:cNvPr id="11" name="Text Placeholder 10"/>
          <p:cNvSpPr>
            <a:spLocks noGrp="1"/>
          </p:cNvSpPr>
          <p:nvPr>
            <p:ph type="body" sz="quarter" idx="11" hasCustomPrompt="1"/>
          </p:nvPr>
        </p:nvSpPr>
        <p:spPr>
          <a:xfrm>
            <a:off x="595998" y="2484290"/>
            <a:ext cx="11215002" cy="746358"/>
          </a:xfrm>
          <a:prstGeom prst="rect">
            <a:avLst/>
          </a:prstGeom>
        </p:spPr>
        <p:txBody>
          <a:bodyPr wrap="square" anchor="b" anchorCtr="0">
            <a:spAutoFit/>
          </a:bodyPr>
          <a:lstStyle>
            <a:lvl1pPr marL="0" indent="0" algn="l">
              <a:lnSpc>
                <a:spcPts val="5140"/>
              </a:lnSpc>
              <a:buNone/>
              <a:defRPr sz="5400" b="1" spc="-100" baseline="0">
                <a:solidFill>
                  <a:schemeClr val="tx1">
                    <a:lumMod val="75000"/>
                    <a:lumOff val="25000"/>
                  </a:schemeClr>
                </a:solidFill>
                <a:latin typeface="Arial Narrow"/>
                <a:cs typeface="Arial Narrow"/>
              </a:defRPr>
            </a:lvl1pPr>
          </a:lstStyle>
          <a:p>
            <a:pPr lvl="0"/>
            <a:r>
              <a:rPr lang="en-US" dirty="0"/>
              <a:t>Click to edit Master title slide</a:t>
            </a:r>
          </a:p>
        </p:txBody>
      </p:sp>
      <p:sp>
        <p:nvSpPr>
          <p:cNvPr id="2" name="TextBox 1"/>
          <p:cNvSpPr txBox="1"/>
          <p:nvPr userDrawn="1"/>
        </p:nvSpPr>
        <p:spPr>
          <a:xfrm>
            <a:off x="2693207" y="774095"/>
            <a:ext cx="1219200" cy="914400"/>
          </a:xfrm>
          <a:prstGeom prst="rect">
            <a:avLst/>
          </a:prstGeom>
        </p:spPr>
        <p:txBody>
          <a:bodyPr vert="horz" wrap="none" lIns="0" tIns="18288" rIns="0" bIns="18288" rtlCol="0" anchor="b" anchorCtr="0">
            <a:noAutofit/>
          </a:bodyPr>
          <a:lstStyle/>
          <a:p>
            <a:pPr algn="r"/>
            <a:endParaRPr lang="en-US" sz="1800" dirty="0"/>
          </a:p>
        </p:txBody>
      </p:sp>
      <p:sp>
        <p:nvSpPr>
          <p:cNvPr id="6" name="Text Placeholder 8"/>
          <p:cNvSpPr>
            <a:spLocks noGrp="1"/>
          </p:cNvSpPr>
          <p:nvPr>
            <p:ph type="body" sz="quarter" idx="12" hasCustomPrompt="1"/>
          </p:nvPr>
        </p:nvSpPr>
        <p:spPr>
          <a:xfrm>
            <a:off x="593890" y="3920927"/>
            <a:ext cx="11217110" cy="461665"/>
          </a:xfrm>
          <a:prstGeom prst="rect">
            <a:avLst/>
          </a:prstGeom>
        </p:spPr>
        <p:txBody>
          <a:bodyPr wrap="square" anchor="t" anchorCtr="0">
            <a:spAutoFit/>
          </a:bodyPr>
          <a:lstStyle>
            <a:lvl1pPr marL="0" indent="0" algn="l">
              <a:lnSpc>
                <a:spcPct val="100000"/>
              </a:lnSpc>
              <a:spcBef>
                <a:spcPts val="0"/>
              </a:spcBef>
              <a:spcAft>
                <a:spcPts val="0"/>
              </a:spcAft>
              <a:buNone/>
              <a:defRPr sz="2400" b="1" baseline="0">
                <a:solidFill>
                  <a:schemeClr val="tx2"/>
                </a:solidFill>
                <a:latin typeface="Arial Narrow"/>
                <a:cs typeface="Arial Narrow"/>
              </a:defRPr>
            </a:lvl1pPr>
          </a:lstStyle>
          <a:p>
            <a:pPr lvl="0"/>
            <a:r>
              <a:rPr lang="en-US" dirty="0"/>
              <a:t>Click to add Job Title</a:t>
            </a:r>
          </a:p>
        </p:txBody>
      </p:sp>
      <p:sp>
        <p:nvSpPr>
          <p:cNvPr id="7" name="Slide Number Placeholder 7">
            <a:extLst>
              <a:ext uri="{FF2B5EF4-FFF2-40B4-BE49-F238E27FC236}">
                <a16:creationId xmlns:a16="http://schemas.microsoft.com/office/drawing/2014/main" id="{DE4CBFEE-B947-7348-AF53-EDAA34634540}"/>
              </a:ext>
            </a:extLst>
          </p:cNvPr>
          <p:cNvSpPr>
            <a:spLocks noGrp="1"/>
          </p:cNvSpPr>
          <p:nvPr>
            <p:ph type="sldNum" sz="quarter" idx="4"/>
          </p:nvPr>
        </p:nvSpPr>
        <p:spPr>
          <a:xfrm>
            <a:off x="9054592" y="6392292"/>
            <a:ext cx="2844800" cy="365125"/>
          </a:xfrm>
          <a:prstGeom prst="rect">
            <a:avLst/>
          </a:prstGeom>
        </p:spPr>
        <p:txBody>
          <a:bodyPr vert="horz" lIns="91440" tIns="45720" rIns="91440" bIns="45720" rtlCol="0" anchor="ctr"/>
          <a:lstStyle>
            <a:lvl1pPr algn="r">
              <a:defRPr sz="900" b="0" i="1">
                <a:solidFill>
                  <a:schemeClr val="bg2">
                    <a:lumMod val="50000"/>
                  </a:schemeClr>
                </a:solidFill>
                <a:latin typeface="Arial" panose="020B0604020202020204" pitchFamily="34" charset="0"/>
                <a:cs typeface="Arial" panose="020B0604020202020204" pitchFamily="34" charset="0"/>
              </a:defRPr>
            </a:lvl1pPr>
          </a:lstStyle>
          <a:p>
            <a:r>
              <a:rPr lang="en-US" dirty="0"/>
              <a:t>Slide </a:t>
            </a:r>
            <a:fld id="{AE55F20A-800A-A447-8B9C-A926CEEB159C}" type="slidenum">
              <a:rPr lang="en-US" smtClean="0"/>
              <a:pPr/>
              <a:t>‹#›</a:t>
            </a:fld>
            <a:endParaRPr lang="en-US" dirty="0"/>
          </a:p>
        </p:txBody>
      </p:sp>
      <p:sp>
        <p:nvSpPr>
          <p:cNvPr id="8" name="Footer Placeholder 16">
            <a:extLst>
              <a:ext uri="{FF2B5EF4-FFF2-40B4-BE49-F238E27FC236}">
                <a16:creationId xmlns:a16="http://schemas.microsoft.com/office/drawing/2014/main" id="{C00CDB70-B25D-4041-A3FE-FD919CB47015}"/>
              </a:ext>
            </a:extLst>
          </p:cNvPr>
          <p:cNvSpPr>
            <a:spLocks noGrp="1"/>
          </p:cNvSpPr>
          <p:nvPr>
            <p:ph type="ftr" sz="quarter" idx="3"/>
          </p:nvPr>
        </p:nvSpPr>
        <p:spPr>
          <a:xfrm>
            <a:off x="523232" y="6407150"/>
            <a:ext cx="3086100" cy="365125"/>
          </a:xfrm>
          <a:prstGeom prst="rect">
            <a:avLst/>
          </a:prstGeom>
        </p:spPr>
        <p:txBody>
          <a:bodyPr vert="horz" lIns="91440" tIns="45720" rIns="91440" bIns="45720" rtlCol="0" anchor="ctr"/>
          <a:lstStyle>
            <a:lvl1pPr algn="l">
              <a:defRPr sz="800" b="0" i="0">
                <a:solidFill>
                  <a:schemeClr val="tx1">
                    <a:tint val="75000"/>
                  </a:schemeClr>
                </a:solidFill>
                <a:latin typeface="Arial" panose="020B0604020202020204" pitchFamily="34" charset="0"/>
                <a:cs typeface="Arial" panose="020B0604020202020204" pitchFamily="34" charset="0"/>
              </a:defRPr>
            </a:lvl1pPr>
          </a:lstStyle>
          <a:p>
            <a:r>
              <a:rPr lang="en-US" dirty="0"/>
              <a:t>Confidential. © 2024 American Academy of Neurology</a:t>
            </a:r>
          </a:p>
        </p:txBody>
      </p:sp>
    </p:spTree>
    <p:extLst>
      <p:ext uri="{BB962C8B-B14F-4D97-AF65-F5344CB8AC3E}">
        <p14:creationId xmlns:p14="http://schemas.microsoft.com/office/powerpoint/2010/main" val="3109389412"/>
      </p:ext>
    </p:extLst>
  </p:cSld>
  <p:clrMapOvr>
    <a:masterClrMapping/>
  </p:clrMapOvr>
  <p:transition spd="slow">
    <p:wipe dir="r"/>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Long)">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593110" y="3550501"/>
            <a:ext cx="11217890" cy="469366"/>
          </a:xfrm>
          <a:prstGeom prst="rect">
            <a:avLst/>
          </a:prstGeom>
        </p:spPr>
        <p:txBody>
          <a:bodyPr>
            <a:noAutofit/>
          </a:bodyPr>
          <a:lstStyle>
            <a:lvl1pPr marL="0" indent="0" algn="l">
              <a:lnSpc>
                <a:spcPts val="3340"/>
              </a:lnSpc>
              <a:buNone/>
              <a:defRPr sz="3600" baseline="0">
                <a:solidFill>
                  <a:schemeClr val="tx2"/>
                </a:solidFill>
                <a:latin typeface="Arial Narrow"/>
                <a:cs typeface="Arial Narrow"/>
              </a:defRPr>
            </a:lvl1pPr>
          </a:lstStyle>
          <a:p>
            <a:pPr lvl="0"/>
            <a:r>
              <a:rPr lang="en-US" dirty="0"/>
              <a:t>Click to add Presenter Name or Subtitle</a:t>
            </a:r>
          </a:p>
        </p:txBody>
      </p:sp>
      <p:sp>
        <p:nvSpPr>
          <p:cNvPr id="11" name="Text Placeholder 10"/>
          <p:cNvSpPr>
            <a:spLocks noGrp="1"/>
          </p:cNvSpPr>
          <p:nvPr>
            <p:ph type="body" sz="quarter" idx="11" hasCustomPrompt="1"/>
          </p:nvPr>
        </p:nvSpPr>
        <p:spPr>
          <a:xfrm>
            <a:off x="592809" y="2602828"/>
            <a:ext cx="11218191" cy="746358"/>
          </a:xfrm>
          <a:prstGeom prst="rect">
            <a:avLst/>
          </a:prstGeom>
        </p:spPr>
        <p:txBody>
          <a:bodyPr wrap="square" anchor="b" anchorCtr="0">
            <a:spAutoFit/>
          </a:bodyPr>
          <a:lstStyle>
            <a:lvl1pPr marL="0" indent="0" algn="l">
              <a:lnSpc>
                <a:spcPts val="5140"/>
              </a:lnSpc>
              <a:buNone/>
              <a:defRPr sz="5400" b="1" spc="-100" baseline="0">
                <a:solidFill>
                  <a:schemeClr val="tx1">
                    <a:lumMod val="75000"/>
                    <a:lumOff val="25000"/>
                  </a:schemeClr>
                </a:solidFill>
                <a:latin typeface="Arial Narrow"/>
                <a:cs typeface="Arial Narrow"/>
              </a:defRPr>
            </a:lvl1pPr>
          </a:lstStyle>
          <a:p>
            <a:pPr lvl="0"/>
            <a:r>
              <a:rPr lang="en-US" dirty="0"/>
              <a:t>Click to edit Master title slide</a:t>
            </a:r>
          </a:p>
        </p:txBody>
      </p:sp>
      <p:sp>
        <p:nvSpPr>
          <p:cNvPr id="2" name="TextBox 1"/>
          <p:cNvSpPr txBox="1"/>
          <p:nvPr userDrawn="1"/>
        </p:nvSpPr>
        <p:spPr>
          <a:xfrm>
            <a:off x="2693207" y="774095"/>
            <a:ext cx="1219200" cy="914400"/>
          </a:xfrm>
          <a:prstGeom prst="rect">
            <a:avLst/>
          </a:prstGeom>
        </p:spPr>
        <p:txBody>
          <a:bodyPr vert="horz" wrap="none" lIns="0" tIns="18288" rIns="0" bIns="18288" rtlCol="0" anchor="b" anchorCtr="0">
            <a:noAutofit/>
          </a:bodyPr>
          <a:lstStyle/>
          <a:p>
            <a:pPr algn="r"/>
            <a:endParaRPr lang="en-US" sz="1800" dirty="0"/>
          </a:p>
        </p:txBody>
      </p:sp>
      <p:sp>
        <p:nvSpPr>
          <p:cNvPr id="6" name="Slide Number Placeholder 7">
            <a:extLst>
              <a:ext uri="{FF2B5EF4-FFF2-40B4-BE49-F238E27FC236}">
                <a16:creationId xmlns:a16="http://schemas.microsoft.com/office/drawing/2014/main" id="{6E659CD7-96C5-2C4E-BC7E-4E2CD2D79EB3}"/>
              </a:ext>
            </a:extLst>
          </p:cNvPr>
          <p:cNvSpPr>
            <a:spLocks noGrp="1"/>
          </p:cNvSpPr>
          <p:nvPr>
            <p:ph type="sldNum" sz="quarter" idx="4"/>
          </p:nvPr>
        </p:nvSpPr>
        <p:spPr>
          <a:xfrm>
            <a:off x="9054592" y="6392292"/>
            <a:ext cx="2844800" cy="365125"/>
          </a:xfrm>
          <a:prstGeom prst="rect">
            <a:avLst/>
          </a:prstGeom>
        </p:spPr>
        <p:txBody>
          <a:bodyPr vert="horz" lIns="91440" tIns="45720" rIns="91440" bIns="45720" rtlCol="0" anchor="ctr"/>
          <a:lstStyle>
            <a:lvl1pPr algn="r">
              <a:defRPr sz="900" b="0" i="1">
                <a:solidFill>
                  <a:schemeClr val="bg2">
                    <a:lumMod val="50000"/>
                  </a:schemeClr>
                </a:solidFill>
                <a:latin typeface="Arial" panose="020B0604020202020204" pitchFamily="34" charset="0"/>
                <a:cs typeface="Arial" panose="020B0604020202020204" pitchFamily="34" charset="0"/>
              </a:defRPr>
            </a:lvl1pPr>
          </a:lstStyle>
          <a:p>
            <a:r>
              <a:rPr lang="en-US" dirty="0"/>
              <a:t>Slide </a:t>
            </a:r>
            <a:fld id="{AE55F20A-800A-A447-8B9C-A926CEEB159C}" type="slidenum">
              <a:rPr lang="en-US" smtClean="0"/>
              <a:pPr/>
              <a:t>‹#›</a:t>
            </a:fld>
            <a:endParaRPr lang="en-US" dirty="0"/>
          </a:p>
        </p:txBody>
      </p:sp>
      <p:sp>
        <p:nvSpPr>
          <p:cNvPr id="3" name="TextBox 2">
            <a:extLst>
              <a:ext uri="{FF2B5EF4-FFF2-40B4-BE49-F238E27FC236}">
                <a16:creationId xmlns:a16="http://schemas.microsoft.com/office/drawing/2014/main" id="{A84F2754-3D22-AC42-AB51-EBAAB9C9E6CE}"/>
              </a:ext>
            </a:extLst>
          </p:cNvPr>
          <p:cNvSpPr txBox="1"/>
          <p:nvPr userDrawn="1"/>
        </p:nvSpPr>
        <p:spPr>
          <a:xfrm>
            <a:off x="9056915" y="2930979"/>
            <a:ext cx="0" cy="0"/>
          </a:xfrm>
          <a:prstGeom prst="rect">
            <a:avLst/>
          </a:prstGeom>
        </p:spPr>
        <p:txBody>
          <a:bodyPr vert="horz" wrap="none" lIns="0" tIns="18288" rIns="0" bIns="18288" rtlCol="0" anchor="b" anchorCtr="0">
            <a:noAutofit/>
          </a:bodyPr>
          <a:lstStyle/>
          <a:p>
            <a:pPr algn="r"/>
            <a:endParaRPr lang="en-US" sz="1800" dirty="0"/>
          </a:p>
        </p:txBody>
      </p:sp>
      <p:sp>
        <p:nvSpPr>
          <p:cNvPr id="10" name="Footer Placeholder 16">
            <a:extLst>
              <a:ext uri="{FF2B5EF4-FFF2-40B4-BE49-F238E27FC236}">
                <a16:creationId xmlns:a16="http://schemas.microsoft.com/office/drawing/2014/main" id="{9D0F73B1-F1EB-4659-8B5C-914C1A566D37}"/>
              </a:ext>
            </a:extLst>
          </p:cNvPr>
          <p:cNvSpPr>
            <a:spLocks noGrp="1"/>
          </p:cNvSpPr>
          <p:nvPr>
            <p:ph type="ftr" sz="quarter" idx="3"/>
          </p:nvPr>
        </p:nvSpPr>
        <p:spPr>
          <a:xfrm>
            <a:off x="523232" y="6407150"/>
            <a:ext cx="3086100" cy="365125"/>
          </a:xfrm>
          <a:prstGeom prst="rect">
            <a:avLst/>
          </a:prstGeom>
        </p:spPr>
        <p:txBody>
          <a:bodyPr vert="horz" lIns="91440" tIns="45720" rIns="91440" bIns="45720" rtlCol="0" anchor="ctr"/>
          <a:lstStyle>
            <a:lvl1pPr algn="l">
              <a:defRPr sz="800" b="0" i="0">
                <a:solidFill>
                  <a:schemeClr val="tx1">
                    <a:tint val="75000"/>
                  </a:schemeClr>
                </a:solidFill>
                <a:latin typeface="Arial" panose="020B0604020202020204" pitchFamily="34" charset="0"/>
                <a:cs typeface="Arial" panose="020B0604020202020204" pitchFamily="34" charset="0"/>
              </a:defRPr>
            </a:lvl1pPr>
          </a:lstStyle>
          <a:p>
            <a:r>
              <a:rPr lang="en-US" dirty="0"/>
              <a:t>Confidential. © 2024 American Academy of Neurology</a:t>
            </a:r>
          </a:p>
        </p:txBody>
      </p:sp>
    </p:spTree>
    <p:extLst>
      <p:ext uri="{BB962C8B-B14F-4D97-AF65-F5344CB8AC3E}">
        <p14:creationId xmlns:p14="http://schemas.microsoft.com/office/powerpoint/2010/main" val="1013843253"/>
      </p:ext>
    </p:extLst>
  </p:cSld>
  <p:clrMapOvr>
    <a:masterClrMapping/>
  </p:clrMapOvr>
  <p:transition spd="slow">
    <p:wipe dir="r"/>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hort)">
    <p:spTree>
      <p:nvGrpSpPr>
        <p:cNvPr id="1" name=""/>
        <p:cNvGrpSpPr/>
        <p:nvPr/>
      </p:nvGrpSpPr>
      <p:grpSpPr>
        <a:xfrm>
          <a:off x="0" y="0"/>
          <a:ext cx="0" cy="0"/>
          <a:chOff x="0" y="0"/>
          <a:chExt cx="0" cy="0"/>
        </a:xfrm>
      </p:grpSpPr>
      <p:sp>
        <p:nvSpPr>
          <p:cNvPr id="7" name="Text Placeholder 8"/>
          <p:cNvSpPr>
            <a:spLocks noGrp="1"/>
          </p:cNvSpPr>
          <p:nvPr>
            <p:ph type="body" sz="quarter" idx="10" hasCustomPrompt="1"/>
          </p:nvPr>
        </p:nvSpPr>
        <p:spPr>
          <a:xfrm>
            <a:off x="571500" y="3646068"/>
            <a:ext cx="11239500" cy="502740"/>
          </a:xfrm>
          <a:prstGeom prst="rect">
            <a:avLst/>
          </a:prstGeom>
        </p:spPr>
        <p:txBody>
          <a:bodyPr tIns="0">
            <a:noAutofit/>
          </a:bodyPr>
          <a:lstStyle>
            <a:lvl1pPr marL="0" indent="0" algn="ctr">
              <a:buNone/>
              <a:defRPr sz="3600" baseline="0">
                <a:solidFill>
                  <a:schemeClr val="tx2"/>
                </a:solidFill>
                <a:latin typeface="Arial Narrow"/>
                <a:cs typeface="Arial Narrow"/>
              </a:defRPr>
            </a:lvl1pPr>
          </a:lstStyle>
          <a:p>
            <a:pPr lvl="0"/>
            <a:r>
              <a:rPr lang="en-US" dirty="0"/>
              <a:t>Click to add Presenter Name or Subtitle</a:t>
            </a:r>
          </a:p>
        </p:txBody>
      </p:sp>
      <p:sp>
        <p:nvSpPr>
          <p:cNvPr id="8" name="Text Placeholder 10"/>
          <p:cNvSpPr>
            <a:spLocks noGrp="1"/>
          </p:cNvSpPr>
          <p:nvPr>
            <p:ph type="body" sz="quarter" idx="11" hasCustomPrompt="1"/>
          </p:nvPr>
        </p:nvSpPr>
        <p:spPr>
          <a:xfrm>
            <a:off x="571501" y="2649890"/>
            <a:ext cx="11239500" cy="943848"/>
          </a:xfrm>
          <a:prstGeom prst="rect">
            <a:avLst/>
          </a:prstGeom>
        </p:spPr>
        <p:txBody>
          <a:bodyPr wrap="square" tIns="0" anchor="t" anchorCtr="0">
            <a:spAutoFit/>
          </a:bodyPr>
          <a:lstStyle>
            <a:lvl1pPr marL="0" indent="0" algn="ctr">
              <a:lnSpc>
                <a:spcPts val="7040"/>
              </a:lnSpc>
              <a:buNone/>
              <a:defRPr sz="6000" b="1" spc="-100" baseline="0">
                <a:latin typeface="Arial Narrow"/>
                <a:cs typeface="Arial Narrow"/>
              </a:defRPr>
            </a:lvl1pPr>
          </a:lstStyle>
          <a:p>
            <a:pPr lvl="0"/>
            <a:r>
              <a:rPr lang="en-US" dirty="0"/>
              <a:t>Click to edit Master title slide</a:t>
            </a:r>
          </a:p>
        </p:txBody>
      </p:sp>
      <p:sp>
        <p:nvSpPr>
          <p:cNvPr id="5" name="Slide Number Placeholder 7">
            <a:extLst>
              <a:ext uri="{FF2B5EF4-FFF2-40B4-BE49-F238E27FC236}">
                <a16:creationId xmlns:a16="http://schemas.microsoft.com/office/drawing/2014/main" id="{23FAA9C3-3D42-EF4E-8283-E752A108661A}"/>
              </a:ext>
            </a:extLst>
          </p:cNvPr>
          <p:cNvSpPr>
            <a:spLocks noGrp="1"/>
          </p:cNvSpPr>
          <p:nvPr>
            <p:ph type="sldNum" sz="quarter" idx="4"/>
          </p:nvPr>
        </p:nvSpPr>
        <p:spPr>
          <a:xfrm>
            <a:off x="9054592" y="6401117"/>
            <a:ext cx="2844800" cy="365125"/>
          </a:xfrm>
          <a:prstGeom prst="rect">
            <a:avLst/>
          </a:prstGeom>
        </p:spPr>
        <p:txBody>
          <a:bodyPr vert="horz" lIns="91440" tIns="45720" rIns="91440" bIns="45720" rtlCol="0" anchor="ctr"/>
          <a:lstStyle>
            <a:lvl1pPr algn="r">
              <a:defRPr sz="900" b="0" i="1">
                <a:solidFill>
                  <a:schemeClr val="bg2">
                    <a:lumMod val="50000"/>
                  </a:schemeClr>
                </a:solidFill>
                <a:latin typeface="Arial" panose="020B0604020202020204" pitchFamily="34" charset="0"/>
                <a:cs typeface="Arial" panose="020B0604020202020204" pitchFamily="34" charset="0"/>
              </a:defRPr>
            </a:lvl1pPr>
          </a:lstStyle>
          <a:p>
            <a:r>
              <a:rPr lang="en-US" dirty="0"/>
              <a:t>Slide </a:t>
            </a:r>
            <a:fld id="{AE55F20A-800A-A447-8B9C-A926CEEB159C}" type="slidenum">
              <a:rPr lang="en-US" smtClean="0"/>
              <a:pPr/>
              <a:t>‹#›</a:t>
            </a:fld>
            <a:endParaRPr lang="en-US" dirty="0"/>
          </a:p>
        </p:txBody>
      </p:sp>
      <p:sp>
        <p:nvSpPr>
          <p:cNvPr id="6" name="Footer Placeholder 16">
            <a:extLst>
              <a:ext uri="{FF2B5EF4-FFF2-40B4-BE49-F238E27FC236}">
                <a16:creationId xmlns:a16="http://schemas.microsoft.com/office/drawing/2014/main" id="{D0741739-EFD5-493C-A8FC-6F0ED73D1D4A}"/>
              </a:ext>
            </a:extLst>
          </p:cNvPr>
          <p:cNvSpPr>
            <a:spLocks noGrp="1"/>
          </p:cNvSpPr>
          <p:nvPr>
            <p:ph type="ftr" sz="quarter" idx="3"/>
          </p:nvPr>
        </p:nvSpPr>
        <p:spPr>
          <a:xfrm>
            <a:off x="523232" y="6407150"/>
            <a:ext cx="3086100" cy="365125"/>
          </a:xfrm>
          <a:prstGeom prst="rect">
            <a:avLst/>
          </a:prstGeom>
        </p:spPr>
        <p:txBody>
          <a:bodyPr vert="horz" lIns="91440" tIns="45720" rIns="91440" bIns="45720" rtlCol="0" anchor="ctr"/>
          <a:lstStyle>
            <a:lvl1pPr algn="l">
              <a:defRPr sz="800" b="0" i="0">
                <a:solidFill>
                  <a:schemeClr val="tx1">
                    <a:tint val="75000"/>
                  </a:schemeClr>
                </a:solidFill>
                <a:latin typeface="Arial" panose="020B0604020202020204" pitchFamily="34" charset="0"/>
                <a:cs typeface="Arial" panose="020B0604020202020204" pitchFamily="34" charset="0"/>
              </a:defRPr>
            </a:lvl1pPr>
          </a:lstStyle>
          <a:p>
            <a:r>
              <a:rPr lang="en-US" dirty="0"/>
              <a:t>Confidential. © 2024 American Academy of Neurology</a:t>
            </a:r>
          </a:p>
        </p:txBody>
      </p:sp>
    </p:spTree>
    <p:extLst>
      <p:ext uri="{BB962C8B-B14F-4D97-AF65-F5344CB8AC3E}">
        <p14:creationId xmlns:p14="http://schemas.microsoft.com/office/powerpoint/2010/main" val="2380994188"/>
      </p:ext>
    </p:extLst>
  </p:cSld>
  <p:clrMapOvr>
    <a:masterClrMapping/>
  </p:clrMapOvr>
  <p:transition spd="slow">
    <p:wipe dir="r"/>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ext Placeholder 10"/>
          <p:cNvSpPr>
            <a:spLocks noGrp="1"/>
          </p:cNvSpPr>
          <p:nvPr>
            <p:ph type="body" sz="quarter" idx="12" hasCustomPrompt="1"/>
          </p:nvPr>
        </p:nvSpPr>
        <p:spPr>
          <a:xfrm>
            <a:off x="571500" y="2871218"/>
            <a:ext cx="11239500" cy="1007968"/>
          </a:xfrm>
          <a:prstGeom prst="rect">
            <a:avLst/>
          </a:prstGeom>
        </p:spPr>
        <p:txBody>
          <a:bodyPr wrap="square" tIns="0" anchor="t" anchorCtr="0">
            <a:spAutoFit/>
          </a:bodyPr>
          <a:lstStyle>
            <a:lvl1pPr marL="0" indent="0" algn="ctr">
              <a:lnSpc>
                <a:spcPts val="7540"/>
              </a:lnSpc>
              <a:buNone/>
              <a:defRPr sz="7200" b="1" spc="-100" baseline="0">
                <a:latin typeface="Arial Narrow"/>
                <a:cs typeface="Arial Narrow"/>
              </a:defRPr>
            </a:lvl1pPr>
          </a:lstStyle>
          <a:p>
            <a:pPr lvl="0"/>
            <a:r>
              <a:rPr lang="en-US" dirty="0"/>
              <a:t>Click to edit Master title slide</a:t>
            </a:r>
          </a:p>
        </p:txBody>
      </p:sp>
      <p:sp>
        <p:nvSpPr>
          <p:cNvPr id="4" name="Slide Number Placeholder 7">
            <a:extLst>
              <a:ext uri="{FF2B5EF4-FFF2-40B4-BE49-F238E27FC236}">
                <a16:creationId xmlns:a16="http://schemas.microsoft.com/office/drawing/2014/main" id="{985941AB-7E0A-7147-82C5-E433446A4B72}"/>
              </a:ext>
            </a:extLst>
          </p:cNvPr>
          <p:cNvSpPr>
            <a:spLocks noGrp="1"/>
          </p:cNvSpPr>
          <p:nvPr>
            <p:ph type="sldNum" sz="quarter" idx="4"/>
          </p:nvPr>
        </p:nvSpPr>
        <p:spPr>
          <a:xfrm>
            <a:off x="9054592" y="6401117"/>
            <a:ext cx="2844800" cy="365125"/>
          </a:xfrm>
          <a:prstGeom prst="rect">
            <a:avLst/>
          </a:prstGeom>
        </p:spPr>
        <p:txBody>
          <a:bodyPr vert="horz" lIns="91440" tIns="45720" rIns="91440" bIns="45720" rtlCol="0" anchor="ctr"/>
          <a:lstStyle>
            <a:lvl1pPr algn="r">
              <a:defRPr sz="900" b="0" i="1">
                <a:solidFill>
                  <a:schemeClr val="bg2">
                    <a:lumMod val="50000"/>
                  </a:schemeClr>
                </a:solidFill>
                <a:latin typeface="Arial" panose="020B0604020202020204" pitchFamily="34" charset="0"/>
                <a:cs typeface="Arial" panose="020B0604020202020204" pitchFamily="34" charset="0"/>
              </a:defRPr>
            </a:lvl1pPr>
          </a:lstStyle>
          <a:p>
            <a:r>
              <a:rPr lang="en-US" dirty="0"/>
              <a:t>Slide </a:t>
            </a:r>
            <a:fld id="{AE55F20A-800A-A447-8B9C-A926CEEB159C}" type="slidenum">
              <a:rPr lang="en-US" smtClean="0"/>
              <a:pPr/>
              <a:t>‹#›</a:t>
            </a:fld>
            <a:endParaRPr lang="en-US" dirty="0"/>
          </a:p>
        </p:txBody>
      </p:sp>
      <p:sp>
        <p:nvSpPr>
          <p:cNvPr id="5" name="Footer Placeholder 16">
            <a:extLst>
              <a:ext uri="{FF2B5EF4-FFF2-40B4-BE49-F238E27FC236}">
                <a16:creationId xmlns:a16="http://schemas.microsoft.com/office/drawing/2014/main" id="{B90A5A44-A878-470B-AE09-8128018ECEC2}"/>
              </a:ext>
            </a:extLst>
          </p:cNvPr>
          <p:cNvSpPr>
            <a:spLocks noGrp="1"/>
          </p:cNvSpPr>
          <p:nvPr>
            <p:ph type="ftr" sz="quarter" idx="3"/>
          </p:nvPr>
        </p:nvSpPr>
        <p:spPr>
          <a:xfrm>
            <a:off x="523232" y="6407150"/>
            <a:ext cx="3086100" cy="365125"/>
          </a:xfrm>
          <a:prstGeom prst="rect">
            <a:avLst/>
          </a:prstGeom>
        </p:spPr>
        <p:txBody>
          <a:bodyPr vert="horz" lIns="91440" tIns="45720" rIns="91440" bIns="45720" rtlCol="0" anchor="ctr"/>
          <a:lstStyle>
            <a:lvl1pPr algn="l">
              <a:defRPr sz="800" b="0" i="0">
                <a:solidFill>
                  <a:schemeClr val="tx1">
                    <a:tint val="75000"/>
                  </a:schemeClr>
                </a:solidFill>
                <a:latin typeface="Arial" panose="020B0604020202020204" pitchFamily="34" charset="0"/>
                <a:cs typeface="Arial" panose="020B0604020202020204" pitchFamily="34" charset="0"/>
              </a:defRPr>
            </a:lvl1pPr>
          </a:lstStyle>
          <a:p>
            <a:r>
              <a:rPr lang="en-US" dirty="0"/>
              <a:t>Confidential. © 2024 American Academy of Neurology</a:t>
            </a:r>
          </a:p>
        </p:txBody>
      </p:sp>
    </p:spTree>
    <p:extLst>
      <p:ext uri="{BB962C8B-B14F-4D97-AF65-F5344CB8AC3E}">
        <p14:creationId xmlns:p14="http://schemas.microsoft.com/office/powerpoint/2010/main" val="1244666796"/>
      </p:ext>
    </p:extLst>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 Column  3lv bullet">
    <p:spTree>
      <p:nvGrpSpPr>
        <p:cNvPr id="1" name=""/>
        <p:cNvGrpSpPr/>
        <p:nvPr/>
      </p:nvGrpSpPr>
      <p:grpSpPr>
        <a:xfrm>
          <a:off x="0" y="0"/>
          <a:ext cx="0" cy="0"/>
          <a:chOff x="0" y="0"/>
          <a:chExt cx="0" cy="0"/>
        </a:xfrm>
      </p:grpSpPr>
      <p:sp>
        <p:nvSpPr>
          <p:cNvPr id="5" name="Slide Number Placeholder 7"/>
          <p:cNvSpPr>
            <a:spLocks noGrp="1"/>
          </p:cNvSpPr>
          <p:nvPr>
            <p:ph type="sldNum" sz="quarter" idx="4"/>
          </p:nvPr>
        </p:nvSpPr>
        <p:spPr>
          <a:xfrm>
            <a:off x="9053135" y="6392292"/>
            <a:ext cx="2844800" cy="365125"/>
          </a:xfrm>
          <a:prstGeom prst="rect">
            <a:avLst/>
          </a:prstGeom>
        </p:spPr>
        <p:txBody>
          <a:bodyPr vert="horz" lIns="91440" tIns="45720" rIns="91440" bIns="45720" rtlCol="0" anchor="ctr"/>
          <a:lstStyle>
            <a:lvl1pPr algn="r">
              <a:defRPr sz="900">
                <a:solidFill>
                  <a:schemeClr val="bg2">
                    <a:lumMod val="50000"/>
                  </a:schemeClr>
                </a:solidFill>
                <a:latin typeface="Arial" panose="020B0604020202020204" pitchFamily="34" charset="0"/>
                <a:cs typeface="Arial" panose="020B0604020202020204" pitchFamily="34" charset="0"/>
              </a:defRPr>
            </a:lvl1pPr>
          </a:lstStyle>
          <a:p>
            <a:r>
              <a:rPr lang="en-US" dirty="0"/>
              <a:t>Slide </a:t>
            </a:r>
            <a:fld id="{AE55F20A-800A-A447-8B9C-A926CEEB159C}" type="slidenum">
              <a:rPr lang="en-US" smtClean="0"/>
              <a:pPr/>
              <a:t>‹#›</a:t>
            </a:fld>
            <a:endParaRPr lang="en-US" dirty="0"/>
          </a:p>
        </p:txBody>
      </p:sp>
      <p:sp>
        <p:nvSpPr>
          <p:cNvPr id="2" name="Title 1"/>
          <p:cNvSpPr>
            <a:spLocks noGrp="1"/>
          </p:cNvSpPr>
          <p:nvPr>
            <p:ph type="title" hasCustomPrompt="1"/>
          </p:nvPr>
        </p:nvSpPr>
        <p:spPr>
          <a:xfrm>
            <a:off x="573144" y="1191014"/>
            <a:ext cx="11237857" cy="895170"/>
          </a:xfrm>
          <a:prstGeom prst="rect">
            <a:avLst/>
          </a:prstGeom>
        </p:spPr>
        <p:txBody>
          <a:bodyPr tIns="0"/>
          <a:lstStyle>
            <a:lvl1pPr marL="0" indent="0">
              <a:tabLst>
                <a:tab pos="1371600" algn="l"/>
              </a:tabLst>
              <a:defRPr/>
            </a:lvl1pPr>
          </a:lstStyle>
          <a:p>
            <a:r>
              <a:rPr lang="en-US" dirty="0"/>
              <a:t>Click to edit Master title slide</a:t>
            </a:r>
          </a:p>
        </p:txBody>
      </p:sp>
      <p:sp>
        <p:nvSpPr>
          <p:cNvPr id="3" name="Content Placeholder 2"/>
          <p:cNvSpPr>
            <a:spLocks noGrp="1"/>
          </p:cNvSpPr>
          <p:nvPr>
            <p:ph idx="1" hasCustomPrompt="1"/>
          </p:nvPr>
        </p:nvSpPr>
        <p:spPr>
          <a:xfrm>
            <a:off x="573146" y="2217877"/>
            <a:ext cx="11237854" cy="4264885"/>
          </a:xfrm>
          <a:prstGeom prst="rect">
            <a:avLst/>
          </a:prstGeom>
        </p:spPr>
        <p:txBody>
          <a:bodyPr tIns="0"/>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stStyle>
          <a:p>
            <a:pPr lvl="0"/>
            <a:r>
              <a:rPr lang="en-US" dirty="0"/>
              <a:t>Edit Master text slides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a:extLst>
              <a:ext uri="{FF2B5EF4-FFF2-40B4-BE49-F238E27FC236}">
                <a16:creationId xmlns:a16="http://schemas.microsoft.com/office/drawing/2014/main" id="{E6461FE9-323F-1145-BC51-D13270774C42}"/>
              </a:ext>
            </a:extLst>
          </p:cNvPr>
          <p:cNvSpPr txBox="1"/>
          <p:nvPr userDrawn="1"/>
        </p:nvSpPr>
        <p:spPr>
          <a:xfrm>
            <a:off x="-1715911" y="3352800"/>
            <a:ext cx="0" cy="0"/>
          </a:xfrm>
          <a:prstGeom prst="rect">
            <a:avLst/>
          </a:prstGeom>
        </p:spPr>
        <p:txBody>
          <a:bodyPr vert="horz" wrap="none" lIns="0" tIns="18288" rIns="0" bIns="18288" rtlCol="0" anchor="b" anchorCtr="0">
            <a:noAutofit/>
          </a:bodyPr>
          <a:lstStyle/>
          <a:p>
            <a:pPr algn="r"/>
            <a:endParaRPr lang="en-US" sz="1800" dirty="0"/>
          </a:p>
        </p:txBody>
      </p:sp>
      <p:sp>
        <p:nvSpPr>
          <p:cNvPr id="8" name="Footer Placeholder 16">
            <a:extLst>
              <a:ext uri="{FF2B5EF4-FFF2-40B4-BE49-F238E27FC236}">
                <a16:creationId xmlns:a16="http://schemas.microsoft.com/office/drawing/2014/main" id="{3E534F40-E7EA-467B-8D88-BB6A3B7133F4}"/>
              </a:ext>
            </a:extLst>
          </p:cNvPr>
          <p:cNvSpPr>
            <a:spLocks noGrp="1"/>
          </p:cNvSpPr>
          <p:nvPr>
            <p:ph type="ftr" sz="quarter" idx="3"/>
          </p:nvPr>
        </p:nvSpPr>
        <p:spPr>
          <a:xfrm>
            <a:off x="523232" y="6407150"/>
            <a:ext cx="3086100" cy="365125"/>
          </a:xfrm>
          <a:prstGeom prst="rect">
            <a:avLst/>
          </a:prstGeom>
        </p:spPr>
        <p:txBody>
          <a:bodyPr vert="horz" lIns="91440" tIns="45720" rIns="91440" bIns="45720" rtlCol="0" anchor="ctr"/>
          <a:lstStyle>
            <a:lvl1pPr algn="l">
              <a:defRPr sz="800" b="0" i="0">
                <a:solidFill>
                  <a:schemeClr val="tx1">
                    <a:tint val="75000"/>
                  </a:schemeClr>
                </a:solidFill>
                <a:latin typeface="Arial" panose="020B0604020202020204" pitchFamily="34" charset="0"/>
                <a:cs typeface="Arial" panose="020B0604020202020204" pitchFamily="34" charset="0"/>
              </a:defRPr>
            </a:lvl1pPr>
          </a:lstStyle>
          <a:p>
            <a:r>
              <a:rPr lang="en-US" dirty="0"/>
              <a:t>Confidential. © 2024 American Academy of Neurology</a:t>
            </a:r>
          </a:p>
        </p:txBody>
      </p:sp>
    </p:spTree>
    <p:extLst>
      <p:ext uri="{BB962C8B-B14F-4D97-AF65-F5344CB8AC3E}">
        <p14:creationId xmlns:p14="http://schemas.microsoft.com/office/powerpoint/2010/main" val="467494535"/>
      </p:ext>
    </p:extLst>
  </p:cSld>
  <p:clrMapOvr>
    <a:masterClrMapping/>
  </p:clrMapOvr>
  <p:transition spd="slow">
    <p:wipe dir="r"/>
  </p:transition>
  <p:extLst>
    <p:ext uri="{DCECCB84-F9BA-43D5-87BE-67443E8EF086}">
      <p15:sldGuideLst xmlns:p15="http://schemas.microsoft.com/office/powerpoint/2012/main">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 with Header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2777" y="1188152"/>
            <a:ext cx="11228223" cy="895170"/>
          </a:xfrm>
          <a:prstGeom prst="rect">
            <a:avLst/>
          </a:prstGeom>
        </p:spPr>
        <p:txBody>
          <a:bodyPr anchor="t" anchorCtr="0"/>
          <a:lstStyle/>
          <a:p>
            <a:r>
              <a:rPr lang="en-US" dirty="0"/>
              <a:t>Click to edit Master title slide</a:t>
            </a:r>
          </a:p>
        </p:txBody>
      </p:sp>
      <p:sp>
        <p:nvSpPr>
          <p:cNvPr id="5" name="Text Placeholder 2"/>
          <p:cNvSpPr>
            <a:spLocks noGrp="1"/>
          </p:cNvSpPr>
          <p:nvPr>
            <p:ph type="body" idx="1" hasCustomPrompt="1"/>
          </p:nvPr>
        </p:nvSpPr>
        <p:spPr>
          <a:xfrm>
            <a:off x="582777" y="2083322"/>
            <a:ext cx="5280081" cy="483820"/>
          </a:xfrm>
          <a:prstGeom prst="rect">
            <a:avLst/>
          </a:prstGeom>
        </p:spPr>
        <p:txBody>
          <a:bodyPr tIns="0" anchor="t" anchorCtr="0">
            <a:normAutofit/>
          </a:bodyPr>
          <a:lstStyle>
            <a:lvl1pPr marL="0" indent="0">
              <a:buNone/>
              <a:defRPr sz="32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slides</a:t>
            </a:r>
          </a:p>
        </p:txBody>
      </p:sp>
      <p:sp>
        <p:nvSpPr>
          <p:cNvPr id="7" name="Text Placeholder 4"/>
          <p:cNvSpPr>
            <a:spLocks noGrp="1"/>
          </p:cNvSpPr>
          <p:nvPr>
            <p:ph type="body" sz="quarter" idx="3" hasCustomPrompt="1"/>
          </p:nvPr>
        </p:nvSpPr>
        <p:spPr>
          <a:xfrm>
            <a:off x="6171654" y="2087919"/>
            <a:ext cx="5639345" cy="484023"/>
          </a:xfrm>
          <a:prstGeom prst="rect">
            <a:avLst/>
          </a:prstGeom>
        </p:spPr>
        <p:txBody>
          <a:bodyPr tIns="0" anchor="t" anchorCtr="0">
            <a:noAutofit/>
          </a:bodyPr>
          <a:lstStyle>
            <a:lvl1pPr marL="0" indent="0">
              <a:buNone/>
              <a:defRPr sz="32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slides</a:t>
            </a:r>
          </a:p>
        </p:txBody>
      </p:sp>
      <p:sp>
        <p:nvSpPr>
          <p:cNvPr id="9" name="Slide Number Placeholder 7"/>
          <p:cNvSpPr>
            <a:spLocks noGrp="1"/>
          </p:cNvSpPr>
          <p:nvPr>
            <p:ph type="sldNum" sz="quarter" idx="4"/>
          </p:nvPr>
        </p:nvSpPr>
        <p:spPr>
          <a:xfrm>
            <a:off x="9045448" y="6401117"/>
            <a:ext cx="2844800" cy="365125"/>
          </a:xfrm>
          <a:prstGeom prst="rect">
            <a:avLst/>
          </a:prstGeom>
        </p:spPr>
        <p:txBody>
          <a:bodyPr vert="horz" lIns="91440" tIns="45720" rIns="91440" bIns="45720" rtlCol="0" anchor="ctr"/>
          <a:lstStyle>
            <a:lvl1pPr algn="r">
              <a:defRPr sz="900" b="0" i="1">
                <a:solidFill>
                  <a:schemeClr val="bg2">
                    <a:lumMod val="50000"/>
                  </a:schemeClr>
                </a:solidFill>
                <a:latin typeface="Arial" panose="020B0604020202020204" pitchFamily="34" charset="0"/>
                <a:cs typeface="Arial" panose="020B0604020202020204" pitchFamily="34" charset="0"/>
              </a:defRPr>
            </a:lvl1pPr>
          </a:lstStyle>
          <a:p>
            <a:r>
              <a:rPr lang="en-US" dirty="0"/>
              <a:t>Slide </a:t>
            </a:r>
            <a:fld id="{AE55F20A-800A-A447-8B9C-A926CEEB159C}" type="slidenum">
              <a:rPr lang="en-US" smtClean="0"/>
              <a:pPr/>
              <a:t>‹#›</a:t>
            </a:fld>
            <a:endParaRPr lang="en-US" dirty="0"/>
          </a:p>
        </p:txBody>
      </p:sp>
      <p:sp>
        <p:nvSpPr>
          <p:cNvPr id="11" name="Content Placeholder 2">
            <a:extLst>
              <a:ext uri="{FF2B5EF4-FFF2-40B4-BE49-F238E27FC236}">
                <a16:creationId xmlns:a16="http://schemas.microsoft.com/office/drawing/2014/main" id="{805D407B-A7C6-044E-A6FA-C365D62B76E5}"/>
              </a:ext>
            </a:extLst>
          </p:cNvPr>
          <p:cNvSpPr>
            <a:spLocks noGrp="1"/>
          </p:cNvSpPr>
          <p:nvPr>
            <p:ph sz="half" idx="10" hasCustomPrompt="1"/>
          </p:nvPr>
        </p:nvSpPr>
        <p:spPr>
          <a:xfrm>
            <a:off x="582777" y="2738585"/>
            <a:ext cx="5292265" cy="3490766"/>
          </a:xfrm>
          <a:prstGeom prst="rect">
            <a:avLst/>
          </a:prstGeom>
        </p:spPr>
        <p:txBody>
          <a:bodyPr tIns="0" anchor="t" anchorCtr="0"/>
          <a:lstStyle>
            <a:lvl1pPr>
              <a:lnSpc>
                <a:spcPct val="100000"/>
              </a:lnSpc>
              <a:defRPr sz="2800">
                <a:latin typeface="Arial" panose="020B0604020202020204" pitchFamily="34" charset="0"/>
                <a:cs typeface="Arial" panose="020B0604020202020204" pitchFamily="34" charset="0"/>
              </a:defRPr>
            </a:lvl1pPr>
            <a:lvl2pPr>
              <a:lnSpc>
                <a:spcPct val="100000"/>
              </a:lnSpc>
              <a:defRPr sz="2400">
                <a:latin typeface="Arial" panose="020B0604020202020204" pitchFamily="34" charset="0"/>
                <a:cs typeface="Arial" panose="020B0604020202020204" pitchFamily="34" charset="0"/>
              </a:defRPr>
            </a:lvl2pPr>
            <a:lvl3pPr>
              <a:lnSpc>
                <a:spcPct val="100000"/>
              </a:lnSpc>
              <a:defRPr sz="2000">
                <a:latin typeface="Arial" panose="020B0604020202020204" pitchFamily="34" charset="0"/>
                <a:cs typeface="Arial" panose="020B0604020202020204" pitchFamily="34" charset="0"/>
              </a:defRPr>
            </a:lvl3pPr>
            <a:lvl4pPr>
              <a:lnSpc>
                <a:spcPct val="100000"/>
              </a:lnSpc>
              <a:defRPr sz="1800">
                <a:latin typeface="Arial" panose="020B0604020202020204" pitchFamily="34" charset="0"/>
                <a:cs typeface="Arial" panose="020B0604020202020204" pitchFamily="34" charset="0"/>
              </a:defRPr>
            </a:lvl4pPr>
            <a:lvl5pPr>
              <a:lnSpc>
                <a:spcPct val="100000"/>
              </a:lnSpc>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Edit Master text slides</a:t>
            </a:r>
          </a:p>
          <a:p>
            <a:pPr lvl="1"/>
            <a:r>
              <a:rPr lang="en-US" dirty="0"/>
              <a:t>Second level</a:t>
            </a:r>
          </a:p>
          <a:p>
            <a:pPr lvl="2"/>
            <a:r>
              <a:rPr lang="en-US" dirty="0"/>
              <a:t>Third level</a:t>
            </a:r>
          </a:p>
        </p:txBody>
      </p:sp>
      <p:sp>
        <p:nvSpPr>
          <p:cNvPr id="14" name="Content Placeholder 2">
            <a:extLst>
              <a:ext uri="{FF2B5EF4-FFF2-40B4-BE49-F238E27FC236}">
                <a16:creationId xmlns:a16="http://schemas.microsoft.com/office/drawing/2014/main" id="{4BCAC2AE-9C42-624C-A018-F39D681990D1}"/>
              </a:ext>
            </a:extLst>
          </p:cNvPr>
          <p:cNvSpPr>
            <a:spLocks noGrp="1"/>
          </p:cNvSpPr>
          <p:nvPr>
            <p:ph sz="half" idx="11" hasCustomPrompt="1"/>
          </p:nvPr>
        </p:nvSpPr>
        <p:spPr>
          <a:xfrm>
            <a:off x="6167093" y="2738585"/>
            <a:ext cx="5639345" cy="3505054"/>
          </a:xfrm>
          <a:prstGeom prst="rect">
            <a:avLst/>
          </a:prstGeom>
        </p:spPr>
        <p:txBody>
          <a:bodyPr tIns="0" anchor="t" anchorCtr="0"/>
          <a:lstStyle>
            <a:lvl1pPr>
              <a:lnSpc>
                <a:spcPct val="100000"/>
              </a:lnSpc>
              <a:defRPr sz="2800">
                <a:latin typeface="Arial" panose="020B0604020202020204" pitchFamily="34" charset="0"/>
                <a:cs typeface="Arial" panose="020B0604020202020204" pitchFamily="34" charset="0"/>
              </a:defRPr>
            </a:lvl1pPr>
            <a:lvl2pPr>
              <a:lnSpc>
                <a:spcPct val="100000"/>
              </a:lnSpc>
              <a:defRPr sz="2400">
                <a:latin typeface="Arial" panose="020B0604020202020204" pitchFamily="34" charset="0"/>
                <a:cs typeface="Arial" panose="020B0604020202020204" pitchFamily="34" charset="0"/>
              </a:defRPr>
            </a:lvl2pPr>
            <a:lvl3pPr>
              <a:lnSpc>
                <a:spcPct val="100000"/>
              </a:lnSpc>
              <a:defRPr sz="2000">
                <a:latin typeface="Arial" panose="020B0604020202020204" pitchFamily="34" charset="0"/>
                <a:cs typeface="Arial" panose="020B0604020202020204" pitchFamily="34" charset="0"/>
              </a:defRPr>
            </a:lvl3pPr>
            <a:lvl4pPr>
              <a:lnSpc>
                <a:spcPct val="100000"/>
              </a:lnSpc>
              <a:defRPr sz="1800">
                <a:latin typeface="Arial" panose="020B0604020202020204" pitchFamily="34" charset="0"/>
                <a:cs typeface="Arial" panose="020B0604020202020204" pitchFamily="34" charset="0"/>
              </a:defRPr>
            </a:lvl4pPr>
            <a:lvl5pPr>
              <a:lnSpc>
                <a:spcPct val="100000"/>
              </a:lnSpc>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Edit Master text slides</a:t>
            </a:r>
          </a:p>
          <a:p>
            <a:pPr lvl="1"/>
            <a:r>
              <a:rPr lang="en-US" dirty="0"/>
              <a:t>Second level</a:t>
            </a:r>
          </a:p>
          <a:p>
            <a:pPr lvl="2"/>
            <a:r>
              <a:rPr lang="en-US" dirty="0"/>
              <a:t>Third level</a:t>
            </a:r>
          </a:p>
        </p:txBody>
      </p:sp>
      <p:sp>
        <p:nvSpPr>
          <p:cNvPr id="12" name="Footer Placeholder 16">
            <a:extLst>
              <a:ext uri="{FF2B5EF4-FFF2-40B4-BE49-F238E27FC236}">
                <a16:creationId xmlns:a16="http://schemas.microsoft.com/office/drawing/2014/main" id="{11900A8A-1E02-495D-92E9-5B6630378991}"/>
              </a:ext>
            </a:extLst>
          </p:cNvPr>
          <p:cNvSpPr>
            <a:spLocks noGrp="1"/>
          </p:cNvSpPr>
          <p:nvPr>
            <p:ph type="ftr" sz="quarter" idx="12"/>
          </p:nvPr>
        </p:nvSpPr>
        <p:spPr>
          <a:xfrm>
            <a:off x="523232" y="6407150"/>
            <a:ext cx="3086100" cy="365125"/>
          </a:xfrm>
          <a:prstGeom prst="rect">
            <a:avLst/>
          </a:prstGeom>
        </p:spPr>
        <p:txBody>
          <a:bodyPr vert="horz" lIns="91440" tIns="45720" rIns="91440" bIns="45720" rtlCol="0" anchor="ctr"/>
          <a:lstStyle>
            <a:lvl1pPr algn="l">
              <a:defRPr sz="800" b="0" i="0">
                <a:solidFill>
                  <a:schemeClr val="tx1">
                    <a:tint val="75000"/>
                  </a:schemeClr>
                </a:solidFill>
                <a:latin typeface="Arial" panose="020B0604020202020204" pitchFamily="34" charset="0"/>
                <a:cs typeface="Arial" panose="020B0604020202020204" pitchFamily="34" charset="0"/>
              </a:defRPr>
            </a:lvl1pPr>
          </a:lstStyle>
          <a:p>
            <a:r>
              <a:rPr lang="en-US" dirty="0"/>
              <a:t>Confidential. © 2024 American Academy of Neurology</a:t>
            </a:r>
          </a:p>
        </p:txBody>
      </p:sp>
    </p:spTree>
    <p:extLst>
      <p:ext uri="{BB962C8B-B14F-4D97-AF65-F5344CB8AC3E}">
        <p14:creationId xmlns:p14="http://schemas.microsoft.com/office/powerpoint/2010/main" val="2382444029"/>
      </p:ext>
    </p:extLst>
  </p:cSld>
  <p:clrMapOvr>
    <a:masterClrMapping/>
  </p:clrMapOvr>
  <p:transition spd="slow">
    <p:wipe dir="r"/>
  </p:transition>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7572" y="1193366"/>
            <a:ext cx="11223428" cy="895170"/>
          </a:xfrm>
          <a:prstGeom prst="rect">
            <a:avLst/>
          </a:prstGeom>
        </p:spPr>
        <p:txBody>
          <a:bodyPr tIns="0"/>
          <a:lstStyle/>
          <a:p>
            <a:r>
              <a:rPr lang="en-US" dirty="0"/>
              <a:t>Click to edit Master title slide</a:t>
            </a:r>
          </a:p>
        </p:txBody>
      </p:sp>
      <p:sp>
        <p:nvSpPr>
          <p:cNvPr id="3" name="Content Placeholder 2"/>
          <p:cNvSpPr>
            <a:spLocks noGrp="1"/>
          </p:cNvSpPr>
          <p:nvPr>
            <p:ph sz="half" idx="1" hasCustomPrompt="1"/>
          </p:nvPr>
        </p:nvSpPr>
        <p:spPr>
          <a:xfrm>
            <a:off x="587572" y="2164737"/>
            <a:ext cx="5292265" cy="4123047"/>
          </a:xfrm>
          <a:prstGeom prst="rect">
            <a:avLst/>
          </a:prstGeom>
        </p:spPr>
        <p:txBody>
          <a:bodyPr tIns="0"/>
          <a:lstStyle>
            <a:lvl1pPr>
              <a:lnSpc>
                <a:spcPct val="100000"/>
              </a:lnSpc>
              <a:defRPr sz="2800">
                <a:latin typeface="Arial" panose="020B0604020202020204" pitchFamily="34" charset="0"/>
                <a:cs typeface="Arial" panose="020B0604020202020204" pitchFamily="34" charset="0"/>
              </a:defRPr>
            </a:lvl1pPr>
            <a:lvl2pPr>
              <a:lnSpc>
                <a:spcPct val="100000"/>
              </a:lnSpc>
              <a:defRPr sz="2400">
                <a:latin typeface="Arial" panose="020B0604020202020204" pitchFamily="34" charset="0"/>
                <a:cs typeface="Arial" panose="020B0604020202020204" pitchFamily="34" charset="0"/>
              </a:defRPr>
            </a:lvl2pPr>
            <a:lvl3pPr>
              <a:lnSpc>
                <a:spcPct val="100000"/>
              </a:lnSpc>
              <a:defRPr sz="2000">
                <a:latin typeface="Arial" panose="020B0604020202020204" pitchFamily="34" charset="0"/>
                <a:cs typeface="Arial" panose="020B0604020202020204" pitchFamily="34" charset="0"/>
              </a:defRPr>
            </a:lvl3pPr>
            <a:lvl4pPr>
              <a:lnSpc>
                <a:spcPct val="100000"/>
              </a:lnSpc>
              <a:defRPr sz="1800">
                <a:latin typeface="Arial" panose="020B0604020202020204" pitchFamily="34" charset="0"/>
                <a:cs typeface="Arial" panose="020B0604020202020204" pitchFamily="34" charset="0"/>
              </a:defRPr>
            </a:lvl4pPr>
            <a:lvl5pPr>
              <a:lnSpc>
                <a:spcPct val="100000"/>
              </a:lnSpc>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Edit Master text slides</a:t>
            </a:r>
          </a:p>
          <a:p>
            <a:pPr lvl="1"/>
            <a:r>
              <a:rPr lang="en-US" dirty="0"/>
              <a:t>Second level</a:t>
            </a:r>
          </a:p>
          <a:p>
            <a:pPr lvl="2"/>
            <a:r>
              <a:rPr lang="en-US" dirty="0"/>
              <a:t>Third level</a:t>
            </a:r>
          </a:p>
        </p:txBody>
      </p:sp>
      <p:sp>
        <p:nvSpPr>
          <p:cNvPr id="6" name="Slide Number Placeholder 7"/>
          <p:cNvSpPr>
            <a:spLocks noGrp="1"/>
          </p:cNvSpPr>
          <p:nvPr>
            <p:ph type="sldNum" sz="quarter" idx="4"/>
          </p:nvPr>
        </p:nvSpPr>
        <p:spPr>
          <a:xfrm>
            <a:off x="9045448" y="6392291"/>
            <a:ext cx="2844800" cy="365125"/>
          </a:xfrm>
          <a:prstGeom prst="rect">
            <a:avLst/>
          </a:prstGeom>
        </p:spPr>
        <p:txBody>
          <a:bodyPr vert="horz" lIns="91440" tIns="45720" rIns="91440" bIns="45720" rtlCol="0" anchor="ctr"/>
          <a:lstStyle>
            <a:lvl1pPr algn="r">
              <a:defRPr sz="900" b="0" i="1">
                <a:solidFill>
                  <a:schemeClr val="bg2">
                    <a:lumMod val="50000"/>
                  </a:schemeClr>
                </a:solidFill>
                <a:latin typeface="Arial" panose="020B0604020202020204" pitchFamily="34" charset="0"/>
                <a:cs typeface="Arial" panose="020B0604020202020204" pitchFamily="34" charset="0"/>
              </a:defRPr>
            </a:lvl1pPr>
          </a:lstStyle>
          <a:p>
            <a:r>
              <a:rPr lang="en-US" dirty="0"/>
              <a:t>Slide </a:t>
            </a:r>
            <a:fld id="{AE55F20A-800A-A447-8B9C-A926CEEB159C}" type="slidenum">
              <a:rPr lang="en-US" smtClean="0"/>
              <a:pPr/>
              <a:t>‹#›</a:t>
            </a:fld>
            <a:endParaRPr lang="en-US" dirty="0"/>
          </a:p>
        </p:txBody>
      </p:sp>
      <p:sp>
        <p:nvSpPr>
          <p:cNvPr id="8" name="Content Placeholder 2">
            <a:extLst>
              <a:ext uri="{FF2B5EF4-FFF2-40B4-BE49-F238E27FC236}">
                <a16:creationId xmlns:a16="http://schemas.microsoft.com/office/drawing/2014/main" id="{5A57D9A2-18C2-034A-A503-C7AF3B0CBE42}"/>
              </a:ext>
            </a:extLst>
          </p:cNvPr>
          <p:cNvSpPr>
            <a:spLocks noGrp="1"/>
          </p:cNvSpPr>
          <p:nvPr>
            <p:ph sz="half" idx="10" hasCustomPrompt="1"/>
          </p:nvPr>
        </p:nvSpPr>
        <p:spPr>
          <a:xfrm>
            <a:off x="6120422" y="2164737"/>
            <a:ext cx="5690578" cy="4123047"/>
          </a:xfrm>
          <a:prstGeom prst="rect">
            <a:avLst/>
          </a:prstGeom>
        </p:spPr>
        <p:txBody>
          <a:bodyPr tIns="0"/>
          <a:lstStyle>
            <a:lvl1pPr>
              <a:lnSpc>
                <a:spcPct val="100000"/>
              </a:lnSpc>
              <a:defRPr sz="2800">
                <a:latin typeface="Arial" panose="020B0604020202020204" pitchFamily="34" charset="0"/>
                <a:cs typeface="Arial" panose="020B0604020202020204" pitchFamily="34" charset="0"/>
              </a:defRPr>
            </a:lvl1pPr>
            <a:lvl2pPr>
              <a:lnSpc>
                <a:spcPct val="100000"/>
              </a:lnSpc>
              <a:defRPr sz="2400">
                <a:latin typeface="Arial" panose="020B0604020202020204" pitchFamily="34" charset="0"/>
                <a:cs typeface="Arial" panose="020B0604020202020204" pitchFamily="34" charset="0"/>
              </a:defRPr>
            </a:lvl2pPr>
            <a:lvl3pPr>
              <a:lnSpc>
                <a:spcPct val="100000"/>
              </a:lnSpc>
              <a:defRPr sz="2000">
                <a:latin typeface="Arial" panose="020B0604020202020204" pitchFamily="34" charset="0"/>
                <a:cs typeface="Arial" panose="020B0604020202020204" pitchFamily="34" charset="0"/>
              </a:defRPr>
            </a:lvl3pPr>
            <a:lvl4pPr>
              <a:lnSpc>
                <a:spcPct val="100000"/>
              </a:lnSpc>
              <a:defRPr sz="1800">
                <a:latin typeface="Arial" panose="020B0604020202020204" pitchFamily="34" charset="0"/>
                <a:cs typeface="Arial" panose="020B0604020202020204" pitchFamily="34" charset="0"/>
              </a:defRPr>
            </a:lvl4pPr>
            <a:lvl5pPr>
              <a:lnSpc>
                <a:spcPct val="100000"/>
              </a:lnSpc>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Edit Master text slides</a:t>
            </a:r>
          </a:p>
          <a:p>
            <a:pPr lvl="1"/>
            <a:r>
              <a:rPr lang="en-US" dirty="0"/>
              <a:t>Second level</a:t>
            </a:r>
          </a:p>
          <a:p>
            <a:pPr lvl="2"/>
            <a:r>
              <a:rPr lang="en-US" dirty="0"/>
              <a:t>Third level</a:t>
            </a:r>
          </a:p>
        </p:txBody>
      </p:sp>
      <p:sp>
        <p:nvSpPr>
          <p:cNvPr id="7" name="Footer Placeholder 16">
            <a:extLst>
              <a:ext uri="{FF2B5EF4-FFF2-40B4-BE49-F238E27FC236}">
                <a16:creationId xmlns:a16="http://schemas.microsoft.com/office/drawing/2014/main" id="{CF576CB3-492A-4899-BFB4-092753D48A80}"/>
              </a:ext>
            </a:extLst>
          </p:cNvPr>
          <p:cNvSpPr>
            <a:spLocks noGrp="1"/>
          </p:cNvSpPr>
          <p:nvPr>
            <p:ph type="ftr" sz="quarter" idx="3"/>
          </p:nvPr>
        </p:nvSpPr>
        <p:spPr>
          <a:xfrm>
            <a:off x="523232" y="6407150"/>
            <a:ext cx="3086100" cy="365125"/>
          </a:xfrm>
          <a:prstGeom prst="rect">
            <a:avLst/>
          </a:prstGeom>
        </p:spPr>
        <p:txBody>
          <a:bodyPr vert="horz" lIns="91440" tIns="45720" rIns="91440" bIns="45720" rtlCol="0" anchor="ctr"/>
          <a:lstStyle>
            <a:lvl1pPr algn="l">
              <a:defRPr sz="800" b="0" i="0">
                <a:solidFill>
                  <a:schemeClr val="tx1">
                    <a:tint val="75000"/>
                  </a:schemeClr>
                </a:solidFill>
                <a:latin typeface="Arial" panose="020B0604020202020204" pitchFamily="34" charset="0"/>
                <a:cs typeface="Arial" panose="020B0604020202020204" pitchFamily="34" charset="0"/>
              </a:defRPr>
            </a:lvl1pPr>
          </a:lstStyle>
          <a:p>
            <a:r>
              <a:rPr lang="en-US" dirty="0"/>
              <a:t>Confidential. © 2024 American Academy of Neurology</a:t>
            </a:r>
          </a:p>
        </p:txBody>
      </p:sp>
    </p:spTree>
    <p:extLst>
      <p:ext uri="{BB962C8B-B14F-4D97-AF65-F5344CB8AC3E}">
        <p14:creationId xmlns:p14="http://schemas.microsoft.com/office/powerpoint/2010/main" val="1938723199"/>
      </p:ext>
    </p:extLst>
  </p:cSld>
  <p:clrMapOvr>
    <a:masterClrMapping/>
  </p:clrMapOvr>
  <p:transition spd="slow">
    <p:wipe dir="r"/>
  </p:transition>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 Alternate">
    <p:spTree>
      <p:nvGrpSpPr>
        <p:cNvPr id="1" name=""/>
        <p:cNvGrpSpPr/>
        <p:nvPr/>
      </p:nvGrpSpPr>
      <p:grpSpPr>
        <a:xfrm>
          <a:off x="0" y="0"/>
          <a:ext cx="0" cy="0"/>
          <a:chOff x="0" y="0"/>
          <a:chExt cx="0" cy="0"/>
        </a:xfrm>
      </p:grpSpPr>
      <p:sp>
        <p:nvSpPr>
          <p:cNvPr id="9" name="Slide Number Placeholder 7"/>
          <p:cNvSpPr>
            <a:spLocks noGrp="1"/>
          </p:cNvSpPr>
          <p:nvPr>
            <p:ph type="sldNum" sz="quarter" idx="4"/>
          </p:nvPr>
        </p:nvSpPr>
        <p:spPr>
          <a:xfrm>
            <a:off x="9045448" y="6401117"/>
            <a:ext cx="2844800" cy="365125"/>
          </a:xfrm>
          <a:prstGeom prst="rect">
            <a:avLst/>
          </a:prstGeom>
        </p:spPr>
        <p:txBody>
          <a:bodyPr vert="horz" lIns="91440" tIns="45720" rIns="91440" bIns="45720" rtlCol="0" anchor="ctr"/>
          <a:lstStyle>
            <a:lvl1pPr algn="r">
              <a:defRPr sz="900" b="0" i="1">
                <a:solidFill>
                  <a:schemeClr val="bg2">
                    <a:lumMod val="50000"/>
                  </a:schemeClr>
                </a:solidFill>
                <a:latin typeface="Arial" panose="020B0604020202020204" pitchFamily="34" charset="0"/>
                <a:cs typeface="Arial" panose="020B0604020202020204" pitchFamily="34" charset="0"/>
              </a:defRPr>
            </a:lvl1pPr>
          </a:lstStyle>
          <a:p>
            <a:r>
              <a:rPr lang="en-US" dirty="0"/>
              <a:t>Slide </a:t>
            </a:r>
            <a:fld id="{AE55F20A-800A-A447-8B9C-A926CEEB159C}" type="slidenum">
              <a:rPr lang="en-US" smtClean="0"/>
              <a:pPr/>
              <a:t>‹#›</a:t>
            </a:fld>
            <a:endParaRPr lang="en-US" dirty="0"/>
          </a:p>
        </p:txBody>
      </p:sp>
      <p:sp>
        <p:nvSpPr>
          <p:cNvPr id="10" name="Title 1">
            <a:extLst>
              <a:ext uri="{FF2B5EF4-FFF2-40B4-BE49-F238E27FC236}">
                <a16:creationId xmlns:a16="http://schemas.microsoft.com/office/drawing/2014/main" id="{B3FAA094-9B6C-B441-A25E-4AE4413E68FD}"/>
              </a:ext>
            </a:extLst>
          </p:cNvPr>
          <p:cNvSpPr>
            <a:spLocks noGrp="1"/>
          </p:cNvSpPr>
          <p:nvPr>
            <p:ph type="title" hasCustomPrompt="1"/>
          </p:nvPr>
        </p:nvSpPr>
        <p:spPr>
          <a:xfrm>
            <a:off x="567964" y="1194703"/>
            <a:ext cx="4757844" cy="1162050"/>
          </a:xfrm>
          <a:prstGeom prst="rect">
            <a:avLst/>
          </a:prstGeom>
        </p:spPr>
        <p:txBody>
          <a:bodyPr tIns="0" anchor="t" anchorCtr="0"/>
          <a:lstStyle>
            <a:lvl1pPr algn="l">
              <a:defRPr sz="3200" b="1" spc="0"/>
            </a:lvl1pPr>
          </a:lstStyle>
          <a:p>
            <a:r>
              <a:rPr lang="en-US" dirty="0"/>
              <a:t>Click to edit Master title slides</a:t>
            </a:r>
          </a:p>
        </p:txBody>
      </p:sp>
      <p:sp>
        <p:nvSpPr>
          <p:cNvPr id="11" name="Text Placeholder 3">
            <a:extLst>
              <a:ext uri="{FF2B5EF4-FFF2-40B4-BE49-F238E27FC236}">
                <a16:creationId xmlns:a16="http://schemas.microsoft.com/office/drawing/2014/main" id="{0F9B96AD-6090-204F-AC78-369231105EF4}"/>
              </a:ext>
            </a:extLst>
          </p:cNvPr>
          <p:cNvSpPr>
            <a:spLocks noGrp="1"/>
          </p:cNvSpPr>
          <p:nvPr>
            <p:ph type="body" sz="half" idx="2" hasCustomPrompt="1"/>
          </p:nvPr>
        </p:nvSpPr>
        <p:spPr>
          <a:xfrm>
            <a:off x="567964" y="2312730"/>
            <a:ext cx="4757844" cy="3980602"/>
          </a:xfrm>
          <a:prstGeom prst="rect">
            <a:avLst/>
          </a:prstGeom>
        </p:spPr>
        <p:txBody>
          <a:bodyPr tIns="0" anchor="t" anchorCtr="0"/>
          <a:lstStyle>
            <a:lvl1pPr marL="0" indent="0">
              <a:buNone/>
              <a:defRPr sz="18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slides</a:t>
            </a:r>
          </a:p>
        </p:txBody>
      </p:sp>
      <p:sp>
        <p:nvSpPr>
          <p:cNvPr id="8" name="Content Placeholder 2">
            <a:extLst>
              <a:ext uri="{FF2B5EF4-FFF2-40B4-BE49-F238E27FC236}">
                <a16:creationId xmlns:a16="http://schemas.microsoft.com/office/drawing/2014/main" id="{2277A013-02F4-4C46-9A13-D20FF3051C62}"/>
              </a:ext>
            </a:extLst>
          </p:cNvPr>
          <p:cNvSpPr>
            <a:spLocks noGrp="1"/>
          </p:cNvSpPr>
          <p:nvPr>
            <p:ph sz="half" idx="10" hasCustomPrompt="1"/>
          </p:nvPr>
        </p:nvSpPr>
        <p:spPr>
          <a:xfrm>
            <a:off x="5486401" y="1189772"/>
            <a:ext cx="6324600" cy="5103560"/>
          </a:xfrm>
          <a:prstGeom prst="rect">
            <a:avLst/>
          </a:prstGeom>
        </p:spPr>
        <p:txBody>
          <a:bodyPr tIns="0" anchor="t" anchorCtr="0"/>
          <a:lstStyle>
            <a:lvl1pPr>
              <a:lnSpc>
                <a:spcPct val="100000"/>
              </a:lnSpc>
              <a:defRPr sz="2800">
                <a:latin typeface="Arial" panose="020B0604020202020204" pitchFamily="34" charset="0"/>
                <a:cs typeface="Arial" panose="020B0604020202020204" pitchFamily="34" charset="0"/>
              </a:defRPr>
            </a:lvl1pPr>
            <a:lvl2pPr>
              <a:lnSpc>
                <a:spcPct val="100000"/>
              </a:lnSpc>
              <a:defRPr sz="2400">
                <a:latin typeface="Arial" panose="020B0604020202020204" pitchFamily="34" charset="0"/>
                <a:cs typeface="Arial" panose="020B0604020202020204" pitchFamily="34" charset="0"/>
              </a:defRPr>
            </a:lvl2pPr>
            <a:lvl3pPr>
              <a:lnSpc>
                <a:spcPct val="100000"/>
              </a:lnSpc>
              <a:defRPr sz="2000">
                <a:latin typeface="Arial" panose="020B0604020202020204" pitchFamily="34" charset="0"/>
                <a:cs typeface="Arial" panose="020B0604020202020204" pitchFamily="34" charset="0"/>
              </a:defRPr>
            </a:lvl3pPr>
            <a:lvl4pPr>
              <a:lnSpc>
                <a:spcPct val="100000"/>
              </a:lnSpc>
              <a:defRPr sz="1800">
                <a:latin typeface="Arial" panose="020B0604020202020204" pitchFamily="34" charset="0"/>
                <a:cs typeface="Arial" panose="020B0604020202020204" pitchFamily="34" charset="0"/>
              </a:defRPr>
            </a:lvl4pPr>
            <a:lvl5pPr>
              <a:lnSpc>
                <a:spcPct val="100000"/>
              </a:lnSpc>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Edit Master text slides</a:t>
            </a:r>
          </a:p>
          <a:p>
            <a:pPr lvl="1"/>
            <a:r>
              <a:rPr lang="en-US" dirty="0"/>
              <a:t>Second level</a:t>
            </a:r>
          </a:p>
          <a:p>
            <a:pPr lvl="2"/>
            <a:r>
              <a:rPr lang="en-US" dirty="0"/>
              <a:t>Third level</a:t>
            </a:r>
          </a:p>
        </p:txBody>
      </p:sp>
      <p:sp>
        <p:nvSpPr>
          <p:cNvPr id="12" name="Footer Placeholder 16">
            <a:extLst>
              <a:ext uri="{FF2B5EF4-FFF2-40B4-BE49-F238E27FC236}">
                <a16:creationId xmlns:a16="http://schemas.microsoft.com/office/drawing/2014/main" id="{A8D32D7E-7821-488F-8FE2-FEE5F72E6657}"/>
              </a:ext>
            </a:extLst>
          </p:cNvPr>
          <p:cNvSpPr>
            <a:spLocks noGrp="1"/>
          </p:cNvSpPr>
          <p:nvPr>
            <p:ph type="ftr" sz="quarter" idx="3"/>
          </p:nvPr>
        </p:nvSpPr>
        <p:spPr>
          <a:xfrm>
            <a:off x="523232" y="6407150"/>
            <a:ext cx="3086100" cy="365125"/>
          </a:xfrm>
          <a:prstGeom prst="rect">
            <a:avLst/>
          </a:prstGeom>
        </p:spPr>
        <p:txBody>
          <a:bodyPr vert="horz" lIns="91440" tIns="45720" rIns="91440" bIns="45720" rtlCol="0" anchor="ctr"/>
          <a:lstStyle>
            <a:lvl1pPr algn="l">
              <a:defRPr sz="800" b="0" i="0">
                <a:solidFill>
                  <a:schemeClr val="tx1">
                    <a:tint val="75000"/>
                  </a:schemeClr>
                </a:solidFill>
                <a:latin typeface="Arial" panose="020B0604020202020204" pitchFamily="34" charset="0"/>
                <a:cs typeface="Arial" panose="020B0604020202020204" pitchFamily="34" charset="0"/>
              </a:defRPr>
            </a:lvl1pPr>
          </a:lstStyle>
          <a:p>
            <a:r>
              <a:rPr lang="en-US" dirty="0"/>
              <a:t>Confidential. © 2024 American Academy of Neurology</a:t>
            </a:r>
          </a:p>
        </p:txBody>
      </p:sp>
    </p:spTree>
    <p:extLst>
      <p:ext uri="{BB962C8B-B14F-4D97-AF65-F5344CB8AC3E}">
        <p14:creationId xmlns:p14="http://schemas.microsoft.com/office/powerpoint/2010/main" val="3959675722"/>
      </p:ext>
    </p:extLst>
  </p:cSld>
  <p:clrMapOvr>
    <a:masterClrMapping/>
  </p:clrMapOvr>
  <p:transition spd="slow">
    <p:wipe dir="r"/>
  </p:transition>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3">
            <a:extLst>
              <a:ext uri="{FF2B5EF4-FFF2-40B4-BE49-F238E27FC236}">
                <a16:creationId xmlns:a16="http://schemas.microsoft.com/office/drawing/2014/main" id="{0F415DF0-8BEA-654C-9C56-0805EE09D77A}"/>
              </a:ext>
            </a:extLst>
          </p:cNvPr>
          <p:cNvPicPr>
            <a:picLocks noChangeAspect="1" noChangeArrowheads="1"/>
          </p:cNvPicPr>
          <p:nvPr userDrawn="1"/>
        </p:nvPicPr>
        <p:blipFill>
          <a:blip r:embed="rId15"/>
          <a:srcRect/>
          <a:stretch/>
        </p:blipFill>
        <p:spPr bwMode="auto">
          <a:xfrm>
            <a:off x="0" y="0"/>
            <a:ext cx="12192000" cy="894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userDrawn="1"/>
        </p:nvSpPr>
        <p:spPr>
          <a:xfrm>
            <a:off x="402035" y="5591469"/>
            <a:ext cx="4277341" cy="347183"/>
          </a:xfrm>
          <a:prstGeom prst="rect">
            <a:avLst/>
          </a:prstGeom>
        </p:spPr>
        <p:txBody>
          <a:bodyPr vert="horz" wrap="square" lIns="0" tIns="18288" rIns="0" bIns="18288" rtlCol="0" anchor="b" anchorCtr="0">
            <a:noAutofit/>
          </a:bodyPr>
          <a:lstStyle/>
          <a:p>
            <a:pPr algn="l"/>
            <a:endParaRPr lang="en-US" sz="1800" dirty="0"/>
          </a:p>
        </p:txBody>
      </p:sp>
      <p:sp>
        <p:nvSpPr>
          <p:cNvPr id="8" name="Slide Number Placeholder 7"/>
          <p:cNvSpPr>
            <a:spLocks noGrp="1"/>
          </p:cNvSpPr>
          <p:nvPr>
            <p:ph type="sldNum" sz="quarter" idx="4"/>
          </p:nvPr>
        </p:nvSpPr>
        <p:spPr>
          <a:xfrm>
            <a:off x="9066343" y="6404700"/>
            <a:ext cx="2844800" cy="365125"/>
          </a:xfrm>
          <a:prstGeom prst="rect">
            <a:avLst/>
          </a:prstGeom>
        </p:spPr>
        <p:txBody>
          <a:bodyPr vert="horz" lIns="91440" tIns="45720" rIns="91440" bIns="45720" rtlCol="0" anchor="ctr"/>
          <a:lstStyle>
            <a:lvl1pPr algn="r">
              <a:defRPr sz="900" b="0" i="1">
                <a:solidFill>
                  <a:schemeClr val="bg2">
                    <a:lumMod val="50000"/>
                  </a:schemeClr>
                </a:solidFill>
                <a:latin typeface="Arial" panose="020B0604020202020204" pitchFamily="34" charset="0"/>
                <a:cs typeface="Arial" panose="020B0604020202020204" pitchFamily="34" charset="0"/>
              </a:defRPr>
            </a:lvl1pPr>
          </a:lstStyle>
          <a:p>
            <a:r>
              <a:rPr lang="en-US" dirty="0"/>
              <a:t>Slide </a:t>
            </a:r>
            <a:fld id="{AE55F20A-800A-A447-8B9C-A926CEEB159C}" type="slidenum">
              <a:rPr lang="en-US" smtClean="0"/>
              <a:pPr/>
              <a:t>‹#›</a:t>
            </a:fld>
            <a:endParaRPr lang="en-US" dirty="0"/>
          </a:p>
        </p:txBody>
      </p:sp>
      <p:sp>
        <p:nvSpPr>
          <p:cNvPr id="9" name="TextBox 8">
            <a:extLst>
              <a:ext uri="{FF2B5EF4-FFF2-40B4-BE49-F238E27FC236}">
                <a16:creationId xmlns:a16="http://schemas.microsoft.com/office/drawing/2014/main" id="{3ED20DCB-B7A6-2549-9D65-4DC855D789DC}"/>
              </a:ext>
            </a:extLst>
          </p:cNvPr>
          <p:cNvSpPr txBox="1"/>
          <p:nvPr userDrawn="1"/>
        </p:nvSpPr>
        <p:spPr>
          <a:xfrm>
            <a:off x="127221" y="373711"/>
            <a:ext cx="0" cy="0"/>
          </a:xfrm>
          <a:prstGeom prst="rect">
            <a:avLst/>
          </a:prstGeom>
        </p:spPr>
        <p:txBody>
          <a:bodyPr vert="horz" wrap="none" lIns="0" tIns="18288" rIns="0" bIns="18288" rtlCol="0" anchor="b" anchorCtr="0">
            <a:noAutofit/>
          </a:bodyPr>
          <a:lstStyle/>
          <a:p>
            <a:pPr algn="r"/>
            <a:endParaRPr lang="en-US" sz="1800" dirty="0"/>
          </a:p>
        </p:txBody>
      </p:sp>
      <p:sp>
        <p:nvSpPr>
          <p:cNvPr id="10" name="Footer Placeholder 16">
            <a:extLst>
              <a:ext uri="{FF2B5EF4-FFF2-40B4-BE49-F238E27FC236}">
                <a16:creationId xmlns:a16="http://schemas.microsoft.com/office/drawing/2014/main" id="{FF72934D-284F-E94A-AB70-6D3308286F23}"/>
              </a:ext>
            </a:extLst>
          </p:cNvPr>
          <p:cNvSpPr>
            <a:spLocks noGrp="1"/>
          </p:cNvSpPr>
          <p:nvPr>
            <p:ph type="ftr" sz="quarter" idx="3"/>
          </p:nvPr>
        </p:nvSpPr>
        <p:spPr>
          <a:xfrm>
            <a:off x="523232" y="6407150"/>
            <a:ext cx="3086100" cy="365125"/>
          </a:xfrm>
          <a:prstGeom prst="rect">
            <a:avLst/>
          </a:prstGeom>
        </p:spPr>
        <p:txBody>
          <a:bodyPr vert="horz" lIns="91440" tIns="45720" rIns="91440" bIns="45720" rtlCol="0" anchor="ctr"/>
          <a:lstStyle>
            <a:lvl1pPr algn="l">
              <a:defRPr sz="800" b="0" i="0">
                <a:solidFill>
                  <a:schemeClr val="tx1">
                    <a:tint val="75000"/>
                  </a:schemeClr>
                </a:solidFill>
                <a:latin typeface="Arial" panose="020B0604020202020204" pitchFamily="34" charset="0"/>
                <a:cs typeface="Arial" panose="020B0604020202020204" pitchFamily="34" charset="0"/>
              </a:defRPr>
            </a:lvl1pPr>
          </a:lstStyle>
          <a:p>
            <a:r>
              <a:rPr lang="en-US" dirty="0"/>
              <a:t>Confidential. © 2024 American Academy of Neurology</a:t>
            </a:r>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82" r:id="rId3"/>
    <p:sldLayoutId id="2147483659" r:id="rId4"/>
    <p:sldLayoutId id="2147483684" r:id="rId5"/>
    <p:sldLayoutId id="2147483673" r:id="rId6"/>
    <p:sldLayoutId id="2147483676" r:id="rId7"/>
    <p:sldLayoutId id="2147483672" r:id="rId8"/>
    <p:sldLayoutId id="2147483675" r:id="rId9"/>
    <p:sldLayoutId id="2147483680" r:id="rId10"/>
    <p:sldLayoutId id="2147483681" r:id="rId11"/>
    <p:sldLayoutId id="2147483678" r:id="rId12"/>
    <p:sldLayoutId id="2147483674" r:id="rId13"/>
  </p:sldLayoutIdLst>
  <p:transition spd="slow">
    <p:wipe dir="r"/>
  </p:transition>
  <p:hf hdr="0" dt="0"/>
  <p:txStyles>
    <p:titleStyle>
      <a:lvl1pPr algn="l" defTabSz="457200" rtl="0" eaLnBrk="1" latinLnBrk="0" hangingPunct="1">
        <a:lnSpc>
          <a:spcPct val="90000"/>
        </a:lnSpc>
        <a:spcBef>
          <a:spcPct val="0"/>
        </a:spcBef>
        <a:buNone/>
        <a:defRPr sz="4800" b="1" i="0" kern="1200" spc="0" baseline="0">
          <a:solidFill>
            <a:schemeClr val="tx2"/>
          </a:solidFill>
          <a:latin typeface="Arial Narrow"/>
          <a:ea typeface="+mj-ea"/>
          <a:cs typeface="Arial Narrow"/>
        </a:defRPr>
      </a:lvl1pPr>
    </p:titleStyle>
    <p:bodyStyle>
      <a:lvl1pPr marL="230188" indent="-230188" algn="l" defTabSz="457200" rtl="0" eaLnBrk="1" latinLnBrk="0" hangingPunct="1">
        <a:lnSpc>
          <a:spcPct val="100000"/>
        </a:lnSpc>
        <a:spcBef>
          <a:spcPts val="600"/>
        </a:spcBef>
        <a:spcAft>
          <a:spcPts val="200"/>
        </a:spcAft>
        <a:buClr>
          <a:schemeClr val="tx2"/>
        </a:buClr>
        <a:buSzPct val="120000"/>
        <a:buFont typeface="Arial"/>
        <a:buChar char="•"/>
        <a:defRPr sz="2800" kern="1200" spc="-50">
          <a:solidFill>
            <a:schemeClr val="tx1">
              <a:lumMod val="75000"/>
              <a:lumOff val="25000"/>
            </a:schemeClr>
          </a:solidFill>
          <a:latin typeface="Trebuchet MS"/>
          <a:ea typeface="+mn-ea"/>
          <a:cs typeface="Trebuchet MS"/>
        </a:defRPr>
      </a:lvl1pPr>
      <a:lvl2pPr marL="515938" indent="-177800" algn="l" defTabSz="457200" rtl="0" eaLnBrk="1" latinLnBrk="0" hangingPunct="1">
        <a:lnSpc>
          <a:spcPct val="100000"/>
        </a:lnSpc>
        <a:spcBef>
          <a:spcPct val="20000"/>
        </a:spcBef>
        <a:buClr>
          <a:schemeClr val="tx2"/>
        </a:buClr>
        <a:buFont typeface="Wingdings" charset="2"/>
        <a:buChar char="§"/>
        <a:defRPr sz="2400" kern="1200" spc="-10">
          <a:solidFill>
            <a:schemeClr val="tx1">
              <a:lumMod val="75000"/>
              <a:lumOff val="25000"/>
            </a:schemeClr>
          </a:solidFill>
          <a:latin typeface="Trebuchet MS"/>
          <a:ea typeface="+mn-ea"/>
          <a:cs typeface="Trebuchet MS"/>
        </a:defRPr>
      </a:lvl2pPr>
      <a:lvl3pPr marL="719138" indent="-147638" algn="l" defTabSz="457200" rtl="0" eaLnBrk="1" latinLnBrk="0" hangingPunct="1">
        <a:lnSpc>
          <a:spcPct val="100000"/>
        </a:lnSpc>
        <a:spcBef>
          <a:spcPts val="400"/>
        </a:spcBef>
        <a:spcAft>
          <a:spcPts val="100"/>
        </a:spcAft>
        <a:buFont typeface="Lucida Grande"/>
        <a:buChar char="–"/>
        <a:defRPr sz="2000" kern="1200" spc="-10">
          <a:solidFill>
            <a:schemeClr val="tx1">
              <a:lumMod val="75000"/>
              <a:lumOff val="25000"/>
            </a:schemeClr>
          </a:solidFill>
          <a:latin typeface="Trebuchet MS"/>
          <a:ea typeface="+mn-ea"/>
          <a:cs typeface="Trebuchet MS"/>
        </a:defRPr>
      </a:lvl3pPr>
      <a:lvl4pPr marL="973138" indent="-115888" algn="l" defTabSz="457200" rtl="0" eaLnBrk="1" latinLnBrk="0" hangingPunct="1">
        <a:lnSpc>
          <a:spcPct val="100000"/>
        </a:lnSpc>
        <a:spcBef>
          <a:spcPts val="400"/>
        </a:spcBef>
        <a:spcAft>
          <a:spcPts val="100"/>
        </a:spcAft>
        <a:buFont typeface="Lucida Grande"/>
        <a:buChar char="·"/>
        <a:defRPr sz="1800" kern="1200">
          <a:solidFill>
            <a:schemeClr val="tx1">
              <a:lumMod val="75000"/>
              <a:lumOff val="25000"/>
            </a:schemeClr>
          </a:solidFill>
          <a:latin typeface="Trebuchet MS"/>
          <a:ea typeface="+mn-ea"/>
          <a:cs typeface="Trebuchet MS"/>
        </a:defRPr>
      </a:lvl4pPr>
      <a:lvl5pPr marL="1195388" indent="-104775" algn="l" defTabSz="457200" rtl="0" eaLnBrk="1" latinLnBrk="0" hangingPunct="1">
        <a:lnSpc>
          <a:spcPct val="100000"/>
        </a:lnSpc>
        <a:spcBef>
          <a:spcPts val="400"/>
        </a:spcBef>
        <a:spcAft>
          <a:spcPts val="100"/>
        </a:spcAft>
        <a:buSzPct val="60000"/>
        <a:buFont typeface="Courier New"/>
        <a:buChar char="o"/>
        <a:defRPr sz="1400" i="1" kern="1200">
          <a:solidFill>
            <a:schemeClr val="tx1">
              <a:lumMod val="75000"/>
              <a:lumOff val="25000"/>
            </a:schemeClr>
          </a:solidFill>
          <a:latin typeface="Trebuchet MS"/>
          <a:ea typeface="+mn-ea"/>
          <a:cs typeface="Trebuchet M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44" userDrawn="1">
          <p15:clr>
            <a:srgbClr val="F26B43"/>
          </p15:clr>
        </p15:guide>
        <p15:guide id="2" pos="384" userDrawn="1">
          <p15:clr>
            <a:srgbClr val="F26B43"/>
          </p15:clr>
        </p15:guide>
        <p15:guide id="3" pos="7440" userDrawn="1">
          <p15:clr>
            <a:srgbClr val="F26B43"/>
          </p15:clr>
        </p15:guide>
        <p15:guide id="4" orient="horz" pos="417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aan.com/siteassets/home-page/policy-and-guidelines/guidelines/about-guidelines/17guidelineprocman_pg.pdf"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56.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8" Type="http://schemas.openxmlformats.org/officeDocument/2006/relationships/image" Target="../media/image16.svg"/><Relationship Id="rId13" Type="http://schemas.openxmlformats.org/officeDocument/2006/relationships/image" Target="../media/image21.png"/><Relationship Id="rId18" Type="http://schemas.openxmlformats.org/officeDocument/2006/relationships/image" Target="../media/image26.svg"/><Relationship Id="rId26" Type="http://schemas.openxmlformats.org/officeDocument/2006/relationships/image" Target="../media/image34.svg"/><Relationship Id="rId3" Type="http://schemas.openxmlformats.org/officeDocument/2006/relationships/image" Target="../media/image11.png"/><Relationship Id="rId21" Type="http://schemas.openxmlformats.org/officeDocument/2006/relationships/image" Target="../media/image29.png"/><Relationship Id="rId7" Type="http://schemas.openxmlformats.org/officeDocument/2006/relationships/image" Target="../media/image15.png"/><Relationship Id="rId12" Type="http://schemas.openxmlformats.org/officeDocument/2006/relationships/image" Target="../media/image20.svg"/><Relationship Id="rId17" Type="http://schemas.openxmlformats.org/officeDocument/2006/relationships/image" Target="../media/image25.png"/><Relationship Id="rId25" Type="http://schemas.openxmlformats.org/officeDocument/2006/relationships/image" Target="../media/image33.png"/><Relationship Id="rId2" Type="http://schemas.openxmlformats.org/officeDocument/2006/relationships/notesSlide" Target="../notesSlides/notesSlide3.xml"/><Relationship Id="rId16" Type="http://schemas.openxmlformats.org/officeDocument/2006/relationships/image" Target="../media/image24.svg"/><Relationship Id="rId20" Type="http://schemas.openxmlformats.org/officeDocument/2006/relationships/image" Target="../media/image28.svg"/><Relationship Id="rId29" Type="http://schemas.openxmlformats.org/officeDocument/2006/relationships/image" Target="../media/image37.png"/><Relationship Id="rId1" Type="http://schemas.openxmlformats.org/officeDocument/2006/relationships/slideLayout" Target="../slideLayouts/slideLayout5.xml"/><Relationship Id="rId6" Type="http://schemas.openxmlformats.org/officeDocument/2006/relationships/image" Target="../media/image14.svg"/><Relationship Id="rId11" Type="http://schemas.openxmlformats.org/officeDocument/2006/relationships/image" Target="../media/image19.png"/><Relationship Id="rId24" Type="http://schemas.openxmlformats.org/officeDocument/2006/relationships/image" Target="../media/image32.svg"/><Relationship Id="rId32" Type="http://schemas.openxmlformats.org/officeDocument/2006/relationships/image" Target="../media/image40.svg"/><Relationship Id="rId5" Type="http://schemas.openxmlformats.org/officeDocument/2006/relationships/image" Target="../media/image13.png"/><Relationship Id="rId15" Type="http://schemas.openxmlformats.org/officeDocument/2006/relationships/image" Target="../media/image23.png"/><Relationship Id="rId23" Type="http://schemas.openxmlformats.org/officeDocument/2006/relationships/image" Target="../media/image31.png"/><Relationship Id="rId28" Type="http://schemas.openxmlformats.org/officeDocument/2006/relationships/image" Target="../media/image36.svg"/><Relationship Id="rId10" Type="http://schemas.openxmlformats.org/officeDocument/2006/relationships/image" Target="../media/image18.svg"/><Relationship Id="rId19" Type="http://schemas.openxmlformats.org/officeDocument/2006/relationships/image" Target="../media/image27.png"/><Relationship Id="rId31" Type="http://schemas.openxmlformats.org/officeDocument/2006/relationships/image" Target="../media/image39.png"/><Relationship Id="rId4" Type="http://schemas.openxmlformats.org/officeDocument/2006/relationships/image" Target="../media/image12.svg"/><Relationship Id="rId9" Type="http://schemas.openxmlformats.org/officeDocument/2006/relationships/image" Target="../media/image17.png"/><Relationship Id="rId14" Type="http://schemas.openxmlformats.org/officeDocument/2006/relationships/image" Target="../media/image22.svg"/><Relationship Id="rId22" Type="http://schemas.openxmlformats.org/officeDocument/2006/relationships/image" Target="../media/image30.svg"/><Relationship Id="rId27" Type="http://schemas.openxmlformats.org/officeDocument/2006/relationships/image" Target="../media/image35.png"/><Relationship Id="rId30" Type="http://schemas.openxmlformats.org/officeDocument/2006/relationships/image" Target="../media/image38.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3" Type="http://schemas.openxmlformats.org/officeDocument/2006/relationships/image" Target="../media/image42.svg"/><Relationship Id="rId2" Type="http://schemas.openxmlformats.org/officeDocument/2006/relationships/image" Target="../media/image41.png"/><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4F79BE8-1306-1F41-8F67-6DA5C7E00824}"/>
              </a:ext>
            </a:extLst>
          </p:cNvPr>
          <p:cNvSpPr txBox="1"/>
          <p:nvPr/>
        </p:nvSpPr>
        <p:spPr>
          <a:xfrm>
            <a:off x="-2870421" y="-811033"/>
            <a:ext cx="0" cy="0"/>
          </a:xfrm>
          <a:prstGeom prst="rect">
            <a:avLst/>
          </a:prstGeom>
        </p:spPr>
        <p:txBody>
          <a:bodyPr vert="horz" wrap="none" lIns="0" tIns="18288" rIns="0" bIns="18288" rtlCol="0" anchor="b" anchorCtr="0">
            <a:noAutofit/>
          </a:bodyPr>
          <a:lstStyle/>
          <a:p>
            <a:pPr algn="r"/>
            <a:endParaRPr lang="en-US" dirty="0"/>
          </a:p>
        </p:txBody>
      </p:sp>
    </p:spTree>
    <p:extLst>
      <p:ext uri="{BB962C8B-B14F-4D97-AF65-F5344CB8AC3E}">
        <p14:creationId xmlns:p14="http://schemas.microsoft.com/office/powerpoint/2010/main" val="3258223104"/>
      </p:ext>
    </p:extLst>
  </p:cSld>
  <p:clrMapOvr>
    <a:masterClrMapping/>
  </p:clrMapOvr>
  <p:transition spd="slow">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85AE7D7-CBCA-D2E2-C719-F98B7A81EF37}"/>
              </a:ext>
            </a:extLst>
          </p:cNvPr>
          <p:cNvSpPr>
            <a:spLocks noGrp="1"/>
          </p:cNvSpPr>
          <p:nvPr>
            <p:ph type="sldNum" sz="quarter" idx="4"/>
          </p:nvPr>
        </p:nvSpPr>
        <p:spPr/>
        <p:txBody>
          <a:bodyPr/>
          <a:lstStyle/>
          <a:p>
            <a:r>
              <a:rPr lang="en-US"/>
              <a:t>Slide </a:t>
            </a:r>
            <a:fld id="{AE55F20A-800A-A447-8B9C-A926CEEB159C}" type="slidenum">
              <a:rPr lang="en-US" smtClean="0"/>
              <a:pPr/>
              <a:t>9</a:t>
            </a:fld>
            <a:endParaRPr lang="en-US" dirty="0"/>
          </a:p>
        </p:txBody>
      </p:sp>
      <p:sp>
        <p:nvSpPr>
          <p:cNvPr id="3" name="Title 2">
            <a:extLst>
              <a:ext uri="{FF2B5EF4-FFF2-40B4-BE49-F238E27FC236}">
                <a16:creationId xmlns:a16="http://schemas.microsoft.com/office/drawing/2014/main" id="{101A7FFA-3B9A-7489-5E23-6E06DA1EA172}"/>
              </a:ext>
            </a:extLst>
          </p:cNvPr>
          <p:cNvSpPr>
            <a:spLocks noGrp="1"/>
          </p:cNvSpPr>
          <p:nvPr>
            <p:ph type="title"/>
          </p:nvPr>
        </p:nvSpPr>
        <p:spPr/>
        <p:txBody>
          <a:bodyPr/>
          <a:lstStyle/>
          <a:p>
            <a:r>
              <a:rPr lang="en-US" dirty="0"/>
              <a:t>Guideline Development Process*</a:t>
            </a:r>
          </a:p>
        </p:txBody>
      </p:sp>
      <p:sp>
        <p:nvSpPr>
          <p:cNvPr id="4" name="Content Placeholder 3">
            <a:extLst>
              <a:ext uri="{FF2B5EF4-FFF2-40B4-BE49-F238E27FC236}">
                <a16:creationId xmlns:a16="http://schemas.microsoft.com/office/drawing/2014/main" id="{1A0C192B-CB00-6B7A-6636-A8638AEA9A3A}"/>
              </a:ext>
            </a:extLst>
          </p:cNvPr>
          <p:cNvSpPr>
            <a:spLocks noGrp="1"/>
          </p:cNvSpPr>
          <p:nvPr>
            <p:ph idx="1"/>
          </p:nvPr>
        </p:nvSpPr>
        <p:spPr/>
        <p:txBody>
          <a:bodyPr/>
          <a:lstStyle/>
          <a:p>
            <a:pPr marL="0" indent="0" algn="ctr">
              <a:buNone/>
              <a:defRPr/>
            </a:pPr>
            <a:r>
              <a:rPr lang="en-US" dirty="0"/>
              <a:t>Establish Clinical Questions</a:t>
            </a:r>
          </a:p>
          <a:p>
            <a:pPr algn="ctr">
              <a:defRPr/>
            </a:pPr>
            <a:endParaRPr lang="en-US" dirty="0"/>
          </a:p>
          <a:p>
            <a:pPr marL="0" indent="0" algn="ctr">
              <a:buNone/>
              <a:defRPr/>
            </a:pPr>
            <a:r>
              <a:rPr lang="en-US" dirty="0"/>
              <a:t>Obtain and Review Evidence</a:t>
            </a:r>
          </a:p>
          <a:p>
            <a:pPr algn="ctr">
              <a:defRPr/>
            </a:pPr>
            <a:endParaRPr lang="en-US" dirty="0"/>
          </a:p>
          <a:p>
            <a:pPr marL="0" indent="0" algn="ctr">
              <a:buNone/>
              <a:defRPr/>
            </a:pPr>
            <a:r>
              <a:rPr lang="en-US" dirty="0"/>
              <a:t>Determine Conclusions</a:t>
            </a:r>
          </a:p>
          <a:p>
            <a:pPr algn="ctr">
              <a:defRPr/>
            </a:pPr>
            <a:endParaRPr lang="en-US" dirty="0"/>
          </a:p>
          <a:p>
            <a:pPr marL="0" indent="0" algn="ctr">
              <a:buNone/>
              <a:defRPr/>
            </a:pPr>
            <a:r>
              <a:rPr lang="en-US" dirty="0"/>
              <a:t>Develop Recommendations</a:t>
            </a:r>
          </a:p>
          <a:p>
            <a:endParaRPr lang="en-US" dirty="0"/>
          </a:p>
        </p:txBody>
      </p:sp>
      <p:sp>
        <p:nvSpPr>
          <p:cNvPr id="5" name="Footer Placeholder 4">
            <a:extLst>
              <a:ext uri="{FF2B5EF4-FFF2-40B4-BE49-F238E27FC236}">
                <a16:creationId xmlns:a16="http://schemas.microsoft.com/office/drawing/2014/main" id="{5B9B3956-17E5-194B-38D7-737A5DBA71B8}"/>
              </a:ext>
            </a:extLst>
          </p:cNvPr>
          <p:cNvSpPr>
            <a:spLocks noGrp="1"/>
          </p:cNvSpPr>
          <p:nvPr>
            <p:ph type="ftr" sz="quarter" idx="3"/>
          </p:nvPr>
        </p:nvSpPr>
        <p:spPr/>
        <p:txBody>
          <a:bodyPr/>
          <a:lstStyle/>
          <a:p>
            <a:r>
              <a:rPr lang="en-US" dirty="0"/>
              <a:t>© 2024 American Academy of Neurology</a:t>
            </a:r>
          </a:p>
        </p:txBody>
      </p:sp>
      <p:sp>
        <p:nvSpPr>
          <p:cNvPr id="6" name="Arrow: Down 5">
            <a:extLst>
              <a:ext uri="{FF2B5EF4-FFF2-40B4-BE49-F238E27FC236}">
                <a16:creationId xmlns:a16="http://schemas.microsoft.com/office/drawing/2014/main" id="{90395735-3A36-A087-A874-16F94EE5836F}"/>
              </a:ext>
            </a:extLst>
          </p:cNvPr>
          <p:cNvSpPr/>
          <p:nvPr/>
        </p:nvSpPr>
        <p:spPr>
          <a:xfrm>
            <a:off x="5857964" y="2708030"/>
            <a:ext cx="668215" cy="492369"/>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Arrow: Down 6">
            <a:extLst>
              <a:ext uri="{FF2B5EF4-FFF2-40B4-BE49-F238E27FC236}">
                <a16:creationId xmlns:a16="http://schemas.microsoft.com/office/drawing/2014/main" id="{17FA189B-3723-5D16-AD2F-4461ACC3320D}"/>
              </a:ext>
            </a:extLst>
          </p:cNvPr>
          <p:cNvSpPr/>
          <p:nvPr/>
        </p:nvSpPr>
        <p:spPr>
          <a:xfrm>
            <a:off x="5857963" y="3766020"/>
            <a:ext cx="668215" cy="492369"/>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Arrow: Down 7">
            <a:extLst>
              <a:ext uri="{FF2B5EF4-FFF2-40B4-BE49-F238E27FC236}">
                <a16:creationId xmlns:a16="http://schemas.microsoft.com/office/drawing/2014/main" id="{A5C54EA0-64B7-5440-6F3E-7753183F932C}"/>
              </a:ext>
            </a:extLst>
          </p:cNvPr>
          <p:cNvSpPr/>
          <p:nvPr/>
        </p:nvSpPr>
        <p:spPr>
          <a:xfrm>
            <a:off x="5857964" y="4872344"/>
            <a:ext cx="668215" cy="492369"/>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D7D21E4-1D8E-AFD3-8841-260E6E447A18}"/>
              </a:ext>
            </a:extLst>
          </p:cNvPr>
          <p:cNvSpPr/>
          <p:nvPr/>
        </p:nvSpPr>
        <p:spPr>
          <a:xfrm>
            <a:off x="1835928" y="6115293"/>
            <a:ext cx="8190892" cy="276999"/>
          </a:xfrm>
          <a:prstGeom prst="rect">
            <a:avLst/>
          </a:prstGeom>
        </p:spPr>
        <p:txBody>
          <a:bodyPr wrap="square">
            <a:spAutoFit/>
          </a:bodyPr>
          <a:lstStyle/>
          <a:p>
            <a:r>
              <a:rPr lang="en-US" sz="1200" dirty="0">
                <a:latin typeface="Arial" panose="020B0604020202020204" pitchFamily="34" charset="0"/>
                <a:cs typeface="Arial" panose="020B0604020202020204" pitchFamily="34" charset="0"/>
              </a:rPr>
              <a:t>*Guideline developed using the </a:t>
            </a:r>
            <a:r>
              <a:rPr lang="en-US" sz="1200" dirty="0">
                <a:latin typeface="Arial" panose="020B0604020202020204" pitchFamily="34" charset="0"/>
                <a:cs typeface="Arial" panose="020B0604020202020204" pitchFamily="34" charset="0"/>
                <a:hlinkClick r:id="rId3"/>
              </a:rPr>
              <a:t>AAN 2017 Edition Clinical Practice Guideline Process Manual</a:t>
            </a:r>
            <a:r>
              <a:rPr lang="en-US" sz="12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515551523"/>
      </p:ext>
    </p:extLst>
  </p:cSld>
  <p:clrMapOvr>
    <a:masterClrMapping/>
  </p:clrMapOvr>
  <p:transition spd="slow">
    <p:wipe dir="r"/>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4E29F38-2C0E-43BC-BE99-A19F3BA64F4D}"/>
              </a:ext>
            </a:extLst>
          </p:cNvPr>
          <p:cNvSpPr>
            <a:spLocks noGrp="1"/>
          </p:cNvSpPr>
          <p:nvPr>
            <p:ph type="sldNum" sz="quarter" idx="4"/>
          </p:nvPr>
        </p:nvSpPr>
        <p:spPr/>
        <p:txBody>
          <a:bodyPr/>
          <a:lstStyle/>
          <a:p>
            <a:r>
              <a:rPr lang="en-US"/>
              <a:t>Slide </a:t>
            </a:r>
            <a:fld id="{AE55F20A-800A-A447-8B9C-A926CEEB159C}" type="slidenum">
              <a:rPr lang="en-US" smtClean="0"/>
              <a:pPr/>
              <a:t>99</a:t>
            </a:fld>
            <a:endParaRPr lang="en-US" dirty="0"/>
          </a:p>
        </p:txBody>
      </p:sp>
      <p:sp>
        <p:nvSpPr>
          <p:cNvPr id="5" name="Footer Placeholder 4">
            <a:extLst>
              <a:ext uri="{FF2B5EF4-FFF2-40B4-BE49-F238E27FC236}">
                <a16:creationId xmlns:a16="http://schemas.microsoft.com/office/drawing/2014/main" id="{6A1BB18A-85D0-429B-96B5-F0DE56D948C4}"/>
              </a:ext>
            </a:extLst>
          </p:cNvPr>
          <p:cNvSpPr>
            <a:spLocks noGrp="1"/>
          </p:cNvSpPr>
          <p:nvPr>
            <p:ph type="ftr" sz="quarter" idx="3"/>
          </p:nvPr>
        </p:nvSpPr>
        <p:spPr>
          <a:xfrm>
            <a:off x="304574" y="6413863"/>
            <a:ext cx="3086100" cy="365125"/>
          </a:xfrm>
        </p:spPr>
        <p:txBody>
          <a:bodyPr/>
          <a:lstStyle/>
          <a:p>
            <a:r>
              <a:rPr lang="en-US" dirty="0"/>
              <a:t>© 2024 American Academy of Neurology</a:t>
            </a:r>
          </a:p>
        </p:txBody>
      </p:sp>
      <p:sp>
        <p:nvSpPr>
          <p:cNvPr id="6" name="Text Placeholder 5">
            <a:extLst>
              <a:ext uri="{FF2B5EF4-FFF2-40B4-BE49-F238E27FC236}">
                <a16:creationId xmlns:a16="http://schemas.microsoft.com/office/drawing/2014/main" id="{23CEA91C-9628-44B0-BA02-B66C058747F1}"/>
              </a:ext>
            </a:extLst>
          </p:cNvPr>
          <p:cNvSpPr txBox="1">
            <a:spLocks/>
          </p:cNvSpPr>
          <p:nvPr/>
        </p:nvSpPr>
        <p:spPr>
          <a:xfrm>
            <a:off x="571500" y="2761490"/>
            <a:ext cx="11239500" cy="1007968"/>
          </a:xfrm>
          <a:prstGeom prst="rect">
            <a:avLst/>
          </a:prstGeom>
        </p:spPr>
        <p:txBody>
          <a:bodyPr lIns="0" tIns="0" rIns="0" bIns="0"/>
          <a:lstStyle>
            <a:lvl1pPr marL="230188" indent="-230188" algn="l" defTabSz="457200" rtl="0" eaLnBrk="1" latinLnBrk="0" hangingPunct="1">
              <a:lnSpc>
                <a:spcPct val="100000"/>
              </a:lnSpc>
              <a:spcBef>
                <a:spcPts val="600"/>
              </a:spcBef>
              <a:spcAft>
                <a:spcPts val="200"/>
              </a:spcAft>
              <a:buClr>
                <a:schemeClr val="tx2"/>
              </a:buClr>
              <a:buSzPct val="120000"/>
              <a:buFont typeface="Arial"/>
              <a:buChar char="•"/>
              <a:defRPr sz="2800" kern="1200" spc="-50">
                <a:solidFill>
                  <a:schemeClr val="tx1">
                    <a:lumMod val="75000"/>
                    <a:lumOff val="25000"/>
                  </a:schemeClr>
                </a:solidFill>
                <a:latin typeface="Trebuchet MS"/>
                <a:ea typeface="+mn-ea"/>
                <a:cs typeface="Trebuchet MS"/>
              </a:defRPr>
            </a:lvl1pPr>
            <a:lvl2pPr marL="515938" indent="-177800" algn="l" defTabSz="457200" rtl="0" eaLnBrk="1" latinLnBrk="0" hangingPunct="1">
              <a:lnSpc>
                <a:spcPct val="100000"/>
              </a:lnSpc>
              <a:spcBef>
                <a:spcPct val="20000"/>
              </a:spcBef>
              <a:buClr>
                <a:schemeClr val="tx2"/>
              </a:buClr>
              <a:buFont typeface="Wingdings" charset="2"/>
              <a:buChar char="§"/>
              <a:defRPr sz="2400" kern="1200" spc="-10">
                <a:solidFill>
                  <a:schemeClr val="tx1">
                    <a:lumMod val="75000"/>
                    <a:lumOff val="25000"/>
                  </a:schemeClr>
                </a:solidFill>
                <a:latin typeface="Trebuchet MS"/>
                <a:ea typeface="+mn-ea"/>
                <a:cs typeface="Trebuchet MS"/>
              </a:defRPr>
            </a:lvl2pPr>
            <a:lvl3pPr marL="719138" indent="-147638" algn="l" defTabSz="457200" rtl="0" eaLnBrk="1" latinLnBrk="0" hangingPunct="1">
              <a:lnSpc>
                <a:spcPct val="100000"/>
              </a:lnSpc>
              <a:spcBef>
                <a:spcPts val="400"/>
              </a:spcBef>
              <a:spcAft>
                <a:spcPts val="100"/>
              </a:spcAft>
              <a:buFont typeface="Lucida Grande"/>
              <a:buChar char="–"/>
              <a:defRPr sz="2000" kern="1200" spc="-10">
                <a:solidFill>
                  <a:schemeClr val="tx1">
                    <a:lumMod val="75000"/>
                    <a:lumOff val="25000"/>
                  </a:schemeClr>
                </a:solidFill>
                <a:latin typeface="Trebuchet MS"/>
                <a:ea typeface="+mn-ea"/>
                <a:cs typeface="Trebuchet MS"/>
              </a:defRPr>
            </a:lvl3pPr>
            <a:lvl4pPr marL="973138" indent="-115888" algn="l" defTabSz="457200" rtl="0" eaLnBrk="1" latinLnBrk="0" hangingPunct="1">
              <a:lnSpc>
                <a:spcPct val="100000"/>
              </a:lnSpc>
              <a:spcBef>
                <a:spcPts val="400"/>
              </a:spcBef>
              <a:spcAft>
                <a:spcPts val="100"/>
              </a:spcAft>
              <a:buFont typeface="Lucida Grande"/>
              <a:buChar char="·"/>
              <a:defRPr sz="1800" kern="1200">
                <a:solidFill>
                  <a:schemeClr val="tx1">
                    <a:lumMod val="75000"/>
                    <a:lumOff val="25000"/>
                  </a:schemeClr>
                </a:solidFill>
                <a:latin typeface="Trebuchet MS"/>
                <a:ea typeface="+mn-ea"/>
                <a:cs typeface="Trebuchet MS"/>
              </a:defRPr>
            </a:lvl4pPr>
            <a:lvl5pPr marL="1195388" indent="-104775" algn="l" defTabSz="457200" rtl="0" eaLnBrk="1" latinLnBrk="0" hangingPunct="1">
              <a:lnSpc>
                <a:spcPct val="100000"/>
              </a:lnSpc>
              <a:spcBef>
                <a:spcPts val="400"/>
              </a:spcBef>
              <a:spcAft>
                <a:spcPts val="100"/>
              </a:spcAft>
              <a:buSzPct val="60000"/>
              <a:buFont typeface="Courier New"/>
              <a:buChar char="o"/>
              <a:defRPr sz="1400" i="1" kern="1200">
                <a:solidFill>
                  <a:schemeClr val="tx1">
                    <a:lumMod val="75000"/>
                    <a:lumOff val="25000"/>
                  </a:schemeClr>
                </a:solidFill>
                <a:latin typeface="Trebuchet MS"/>
                <a:ea typeface="+mn-ea"/>
                <a:cs typeface="Trebuchet M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7200" b="1" dirty="0">
                <a:latin typeface="Arial Narrow" panose="020B0606020202030204" pitchFamily="34" charset="0"/>
              </a:rPr>
              <a:t>Questions?</a:t>
            </a:r>
          </a:p>
        </p:txBody>
      </p:sp>
    </p:spTree>
    <p:extLst>
      <p:ext uri="{BB962C8B-B14F-4D97-AF65-F5344CB8AC3E}">
        <p14:creationId xmlns:p14="http://schemas.microsoft.com/office/powerpoint/2010/main" val="3920727427"/>
      </p:ext>
    </p:extLst>
  </p:cSld>
  <p:clrMapOvr>
    <a:masterClrMapping/>
  </p:clrMapOvr>
  <p:transition spd="slow">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9809D-A14C-9B43-9520-BFB526BFBD0B}"/>
              </a:ext>
            </a:extLst>
          </p:cNvPr>
          <p:cNvSpPr>
            <a:spLocks noGrp="1"/>
          </p:cNvSpPr>
          <p:nvPr>
            <p:ph type="title"/>
          </p:nvPr>
        </p:nvSpPr>
        <p:spPr>
          <a:xfrm>
            <a:off x="582777" y="753525"/>
            <a:ext cx="11228223" cy="895170"/>
          </a:xfrm>
        </p:spPr>
        <p:txBody>
          <a:bodyPr/>
          <a:lstStyle/>
          <a:p>
            <a:r>
              <a:rPr lang="en-US" dirty="0"/>
              <a:t>Literature Search &amp; Review</a:t>
            </a:r>
          </a:p>
        </p:txBody>
      </p:sp>
      <p:sp>
        <p:nvSpPr>
          <p:cNvPr id="5" name="Slide Number Placeholder 4">
            <a:extLst>
              <a:ext uri="{FF2B5EF4-FFF2-40B4-BE49-F238E27FC236}">
                <a16:creationId xmlns:a16="http://schemas.microsoft.com/office/drawing/2014/main" id="{F54AA760-6B5D-074F-B7A8-9750FCE17AFC}"/>
              </a:ext>
            </a:extLst>
          </p:cNvPr>
          <p:cNvSpPr>
            <a:spLocks noGrp="1"/>
          </p:cNvSpPr>
          <p:nvPr>
            <p:ph type="sldNum" sz="quarter" idx="4"/>
          </p:nvPr>
        </p:nvSpPr>
        <p:spPr/>
        <p:txBody>
          <a:bodyPr/>
          <a:lstStyle/>
          <a:p>
            <a:r>
              <a:rPr lang="en-US"/>
              <a:t>Slide </a:t>
            </a:r>
            <a:fld id="{AE55F20A-800A-A447-8B9C-A926CEEB159C}" type="slidenum">
              <a:rPr lang="en-US" smtClean="0"/>
              <a:pPr/>
              <a:t>10</a:t>
            </a:fld>
            <a:endParaRPr lang="en-US" dirty="0"/>
          </a:p>
        </p:txBody>
      </p:sp>
      <p:sp>
        <p:nvSpPr>
          <p:cNvPr id="8" name="Footer Placeholder 7">
            <a:extLst>
              <a:ext uri="{FF2B5EF4-FFF2-40B4-BE49-F238E27FC236}">
                <a16:creationId xmlns:a16="http://schemas.microsoft.com/office/drawing/2014/main" id="{966485E8-6C56-3044-A81F-6B3C9D1190FE}"/>
              </a:ext>
            </a:extLst>
          </p:cNvPr>
          <p:cNvSpPr>
            <a:spLocks noGrp="1"/>
          </p:cNvSpPr>
          <p:nvPr>
            <p:ph type="ftr" sz="quarter" idx="12"/>
          </p:nvPr>
        </p:nvSpPr>
        <p:spPr/>
        <p:txBody>
          <a:bodyPr/>
          <a:lstStyle/>
          <a:p>
            <a:r>
              <a:rPr lang="en-US" dirty="0"/>
              <a:t>© 2024 American Academy of Neurology</a:t>
            </a:r>
          </a:p>
        </p:txBody>
      </p:sp>
      <p:graphicFrame>
        <p:nvGraphicFramePr>
          <p:cNvPr id="9" name="Diagram 8">
            <a:extLst>
              <a:ext uri="{FF2B5EF4-FFF2-40B4-BE49-F238E27FC236}">
                <a16:creationId xmlns:a16="http://schemas.microsoft.com/office/drawing/2014/main" id="{FAC8A98F-DCA7-F2F8-45B6-D3AD5B6FA1D6}"/>
              </a:ext>
            </a:extLst>
          </p:cNvPr>
          <p:cNvGraphicFramePr/>
          <p:nvPr>
            <p:extLst>
              <p:ext uri="{D42A27DB-BD31-4B8C-83A1-F6EECF244321}">
                <p14:modId xmlns:p14="http://schemas.microsoft.com/office/powerpoint/2010/main" val="1864462091"/>
              </p:ext>
            </p:extLst>
          </p:nvPr>
        </p:nvGraphicFramePr>
        <p:xfrm>
          <a:off x="3420094" y="1376639"/>
          <a:ext cx="8390905" cy="5119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Diagram 9">
            <a:extLst>
              <a:ext uri="{FF2B5EF4-FFF2-40B4-BE49-F238E27FC236}">
                <a16:creationId xmlns:a16="http://schemas.microsoft.com/office/drawing/2014/main" id="{B5359740-CB80-FDE7-AD90-6EF19544498B}"/>
              </a:ext>
            </a:extLst>
          </p:cNvPr>
          <p:cNvGraphicFramePr/>
          <p:nvPr>
            <p:extLst>
              <p:ext uri="{D42A27DB-BD31-4B8C-83A1-F6EECF244321}">
                <p14:modId xmlns:p14="http://schemas.microsoft.com/office/powerpoint/2010/main" val="1198966927"/>
              </p:ext>
            </p:extLst>
          </p:nvPr>
        </p:nvGraphicFramePr>
        <p:xfrm>
          <a:off x="1199166" y="1716230"/>
          <a:ext cx="2320031" cy="488940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TextBox 3">
            <a:extLst>
              <a:ext uri="{FF2B5EF4-FFF2-40B4-BE49-F238E27FC236}">
                <a16:creationId xmlns:a16="http://schemas.microsoft.com/office/drawing/2014/main" id="{015EA225-AE25-2F33-EC20-BAB10F41D04F}"/>
              </a:ext>
            </a:extLst>
          </p:cNvPr>
          <p:cNvSpPr txBox="1"/>
          <p:nvPr/>
        </p:nvSpPr>
        <p:spPr>
          <a:xfrm>
            <a:off x="4607626" y="1832136"/>
            <a:ext cx="6958940" cy="799555"/>
          </a:xfrm>
          <a:prstGeom prst="rect">
            <a:avLst/>
          </a:prstGeom>
        </p:spPr>
        <p:txBody>
          <a:bodyPr vert="horz" wrap="square" lIns="0" tIns="18288" rIns="0" bIns="18288" rtlCol="0" anchor="b" anchorCtr="0">
            <a:noAutofit/>
          </a:bodyPr>
          <a:lstStyle/>
          <a:p>
            <a:r>
              <a:rPr lang="en-US" dirty="0"/>
              <a:t>Ovid MEDLINE, CENTRAL, CDSR, Ovid Embase, CINAHL, the Database of Abstracts of Reviews of Effects (DARE), ClinicalTrials.gov, and the U.S. Food and Drug Administration (FDA) literature databases were searched from June 1, 2007 through August 1, 2022 </a:t>
            </a:r>
          </a:p>
        </p:txBody>
      </p:sp>
    </p:spTree>
    <p:extLst>
      <p:ext uri="{BB962C8B-B14F-4D97-AF65-F5344CB8AC3E}">
        <p14:creationId xmlns:p14="http://schemas.microsoft.com/office/powerpoint/2010/main" val="4054746565"/>
      </p:ext>
    </p:extLst>
  </p:cSld>
  <p:clrMapOvr>
    <a:masterClrMapping/>
  </p:clrMapOvr>
  <p:transition spd="slow">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0C216-FF82-409D-879E-71DE466AB270}"/>
              </a:ext>
            </a:extLst>
          </p:cNvPr>
          <p:cNvSpPr>
            <a:spLocks noGrp="1"/>
          </p:cNvSpPr>
          <p:nvPr>
            <p:ph type="title"/>
          </p:nvPr>
        </p:nvSpPr>
        <p:spPr>
          <a:xfrm>
            <a:off x="587572" y="1193366"/>
            <a:ext cx="11223428" cy="895170"/>
          </a:xfrm>
        </p:spPr>
        <p:txBody>
          <a:bodyPr>
            <a:normAutofit/>
          </a:bodyPr>
          <a:lstStyle/>
          <a:p>
            <a:r>
              <a:rPr lang="en-US" dirty="0"/>
              <a:t>Clinical Question 1</a:t>
            </a:r>
          </a:p>
        </p:txBody>
      </p:sp>
      <p:sp>
        <p:nvSpPr>
          <p:cNvPr id="3" name="Content Placeholder 2">
            <a:extLst>
              <a:ext uri="{FF2B5EF4-FFF2-40B4-BE49-F238E27FC236}">
                <a16:creationId xmlns:a16="http://schemas.microsoft.com/office/drawing/2014/main" id="{4D978A5A-4CDD-8D8A-AD20-0E1355E4510C}"/>
              </a:ext>
            </a:extLst>
          </p:cNvPr>
          <p:cNvSpPr>
            <a:spLocks noGrp="1"/>
          </p:cNvSpPr>
          <p:nvPr>
            <p:ph sz="half" idx="1"/>
          </p:nvPr>
        </p:nvSpPr>
        <p:spPr>
          <a:xfrm>
            <a:off x="587572" y="2164737"/>
            <a:ext cx="6316615" cy="4123047"/>
          </a:xfrm>
        </p:spPr>
        <p:txBody>
          <a:bodyPr>
            <a:normAutofit lnSpcReduction="10000"/>
          </a:bodyPr>
          <a:lstStyle/>
          <a:p>
            <a:pPr marL="0" indent="0">
              <a:buNone/>
            </a:pPr>
            <a:r>
              <a:rPr lang="en-US" sz="3200" dirty="0"/>
              <a:t>What is the prevalence of MCMs associated with intrauterine exposure to specific ASMs, and how does this vary between ASMs in monotherapy vs polytherapy, and at high doses vs low-medium doses of ASMs, in children born to people with epilepsy of childbearing potential (PWECP)?</a:t>
            </a:r>
          </a:p>
        </p:txBody>
      </p:sp>
      <p:sp>
        <p:nvSpPr>
          <p:cNvPr id="4" name="Slide Number Placeholder 3">
            <a:extLst>
              <a:ext uri="{FF2B5EF4-FFF2-40B4-BE49-F238E27FC236}">
                <a16:creationId xmlns:a16="http://schemas.microsoft.com/office/drawing/2014/main" id="{479854C0-EBF4-040C-ED59-234AC4064322}"/>
              </a:ext>
            </a:extLst>
          </p:cNvPr>
          <p:cNvSpPr>
            <a:spLocks noGrp="1"/>
          </p:cNvSpPr>
          <p:nvPr>
            <p:ph type="sldNum" sz="quarter" idx="4"/>
          </p:nvPr>
        </p:nvSpPr>
        <p:spPr>
          <a:xfrm>
            <a:off x="9045448" y="6392291"/>
            <a:ext cx="2844800" cy="365125"/>
          </a:xfrm>
        </p:spPr>
        <p:txBody>
          <a:bodyPr anchor="ctr">
            <a:normAutofit/>
          </a:bodyPr>
          <a:lstStyle/>
          <a:p>
            <a:pPr>
              <a:spcAft>
                <a:spcPts val="600"/>
              </a:spcAft>
            </a:pPr>
            <a:r>
              <a:rPr lang="en-US"/>
              <a:t>Slide </a:t>
            </a:r>
            <a:fld id="{AE55F20A-800A-A447-8B9C-A926CEEB159C}" type="slidenum">
              <a:rPr lang="en-US" smtClean="0"/>
              <a:pPr>
                <a:spcAft>
                  <a:spcPts val="600"/>
                </a:spcAft>
              </a:pPr>
              <a:t>11</a:t>
            </a:fld>
            <a:endParaRPr lang="en-US"/>
          </a:p>
        </p:txBody>
      </p:sp>
      <p:pic>
        <p:nvPicPr>
          <p:cNvPr id="8" name="Content Placeholder 7" descr="Research with solid fill">
            <a:extLst>
              <a:ext uri="{FF2B5EF4-FFF2-40B4-BE49-F238E27FC236}">
                <a16:creationId xmlns:a16="http://schemas.microsoft.com/office/drawing/2014/main" id="{4526E15D-9B8D-D757-A8BB-C9A5877D7739}"/>
              </a:ext>
            </a:extLst>
          </p:cNvPr>
          <p:cNvPicPr>
            <a:picLocks noGrp="1" noChangeAspect="1"/>
          </p:cNvPicPr>
          <p:nvPr>
            <p:ph sz="half" idx="10"/>
          </p:nvPr>
        </p:nvPicPr>
        <p:blipFill>
          <a:blip r:embed="rId2">
            <a:extLst>
              <a:ext uri="{96DAC541-7B7A-43D3-8B79-37D633B846F1}">
                <asvg:svgBlip xmlns:asvg="http://schemas.microsoft.com/office/drawing/2016/SVG/main" r:embed="rId3"/>
              </a:ext>
            </a:extLst>
          </a:blip>
          <a:stretch>
            <a:fillRect/>
          </a:stretch>
        </p:blipFill>
        <p:spPr>
          <a:xfrm>
            <a:off x="7360514" y="1957702"/>
            <a:ext cx="3666720" cy="3666720"/>
          </a:xfrm>
        </p:spPr>
      </p:pic>
      <p:sp>
        <p:nvSpPr>
          <p:cNvPr id="6" name="Footer Placeholder 5">
            <a:extLst>
              <a:ext uri="{FF2B5EF4-FFF2-40B4-BE49-F238E27FC236}">
                <a16:creationId xmlns:a16="http://schemas.microsoft.com/office/drawing/2014/main" id="{6009B2D9-EAC5-7191-B992-46953DB6981A}"/>
              </a:ext>
            </a:extLst>
          </p:cNvPr>
          <p:cNvSpPr>
            <a:spLocks noGrp="1"/>
          </p:cNvSpPr>
          <p:nvPr>
            <p:ph type="ftr" sz="quarter" idx="3"/>
          </p:nvPr>
        </p:nvSpPr>
        <p:spPr>
          <a:xfrm>
            <a:off x="523232" y="6407150"/>
            <a:ext cx="3086100" cy="365125"/>
          </a:xfrm>
        </p:spPr>
        <p:txBody>
          <a:bodyPr anchor="ctr">
            <a:normAutofit/>
          </a:bodyPr>
          <a:lstStyle/>
          <a:p>
            <a:pPr>
              <a:spcAft>
                <a:spcPts val="600"/>
              </a:spcAft>
            </a:pPr>
            <a:r>
              <a:rPr lang="en-US" dirty="0"/>
              <a:t>© 2024 American Academy of Neurology</a:t>
            </a:r>
            <a:endParaRPr lang="en-US"/>
          </a:p>
        </p:txBody>
      </p:sp>
    </p:spTree>
    <p:extLst>
      <p:ext uri="{BB962C8B-B14F-4D97-AF65-F5344CB8AC3E}">
        <p14:creationId xmlns:p14="http://schemas.microsoft.com/office/powerpoint/2010/main" val="1585572383"/>
      </p:ext>
    </p:extLst>
  </p:cSld>
  <p:clrMapOvr>
    <a:masterClrMapping/>
  </p:clrMapOvr>
  <p:transition spd="slow">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B4BC040-80BA-6E82-0173-5A2FB8FE6FA1}"/>
              </a:ext>
            </a:extLst>
          </p:cNvPr>
          <p:cNvSpPr>
            <a:spLocks noGrp="1"/>
          </p:cNvSpPr>
          <p:nvPr>
            <p:ph type="sldNum" sz="quarter" idx="4"/>
          </p:nvPr>
        </p:nvSpPr>
        <p:spPr/>
        <p:txBody>
          <a:bodyPr/>
          <a:lstStyle/>
          <a:p>
            <a:r>
              <a:rPr lang="en-US"/>
              <a:t>Slide </a:t>
            </a:r>
            <a:fld id="{AE55F20A-800A-A447-8B9C-A926CEEB159C}" type="slidenum">
              <a:rPr lang="en-US" smtClean="0"/>
              <a:pPr/>
              <a:t>12</a:t>
            </a:fld>
            <a:endParaRPr lang="en-US" dirty="0"/>
          </a:p>
        </p:txBody>
      </p:sp>
      <p:sp>
        <p:nvSpPr>
          <p:cNvPr id="4" name="Footer Placeholder 3">
            <a:extLst>
              <a:ext uri="{FF2B5EF4-FFF2-40B4-BE49-F238E27FC236}">
                <a16:creationId xmlns:a16="http://schemas.microsoft.com/office/drawing/2014/main" id="{2975C685-CFA2-4D6D-CA44-D23E92E68C7A}"/>
              </a:ext>
            </a:extLst>
          </p:cNvPr>
          <p:cNvSpPr>
            <a:spLocks noGrp="1"/>
          </p:cNvSpPr>
          <p:nvPr>
            <p:ph type="ftr" sz="quarter" idx="3"/>
          </p:nvPr>
        </p:nvSpPr>
        <p:spPr/>
        <p:txBody>
          <a:bodyPr/>
          <a:lstStyle/>
          <a:p>
            <a:r>
              <a:rPr lang="en-US" dirty="0"/>
              <a:t>© 2024 American Academy of Neurology</a:t>
            </a:r>
          </a:p>
        </p:txBody>
      </p:sp>
      <p:pic>
        <p:nvPicPr>
          <p:cNvPr id="8" name="Graphic 7" descr="Lightbulb and gear with solid fill">
            <a:extLst>
              <a:ext uri="{FF2B5EF4-FFF2-40B4-BE49-F238E27FC236}">
                <a16:creationId xmlns:a16="http://schemas.microsoft.com/office/drawing/2014/main" id="{B8E939FA-6772-BE0E-46BC-79F0B47C076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47125" y="639057"/>
            <a:ext cx="3733562" cy="3733562"/>
          </a:xfrm>
          <a:prstGeom prst="rect">
            <a:avLst/>
          </a:prstGeom>
        </p:spPr>
      </p:pic>
      <p:sp>
        <p:nvSpPr>
          <p:cNvPr id="2" name="Text Placeholder 1">
            <a:extLst>
              <a:ext uri="{FF2B5EF4-FFF2-40B4-BE49-F238E27FC236}">
                <a16:creationId xmlns:a16="http://schemas.microsoft.com/office/drawing/2014/main" id="{D46899A8-44B4-C0E8-E7E8-961420440CD7}"/>
              </a:ext>
            </a:extLst>
          </p:cNvPr>
          <p:cNvSpPr>
            <a:spLocks noGrp="1"/>
          </p:cNvSpPr>
          <p:nvPr>
            <p:ph type="body" sz="quarter" idx="12"/>
          </p:nvPr>
        </p:nvSpPr>
        <p:spPr>
          <a:xfrm>
            <a:off x="2869016" y="2956939"/>
            <a:ext cx="6257317" cy="1007968"/>
          </a:xfrm>
        </p:spPr>
        <p:txBody>
          <a:bodyPr/>
          <a:lstStyle/>
          <a:p>
            <a:r>
              <a:rPr lang="en-US" dirty="0">
                <a:solidFill>
                  <a:schemeClr val="tx2"/>
                </a:solidFill>
              </a:rPr>
              <a:t>Conclusions</a:t>
            </a:r>
          </a:p>
        </p:txBody>
      </p:sp>
    </p:spTree>
    <p:extLst>
      <p:ext uri="{BB962C8B-B14F-4D97-AF65-F5344CB8AC3E}">
        <p14:creationId xmlns:p14="http://schemas.microsoft.com/office/powerpoint/2010/main" val="999685459"/>
      </p:ext>
    </p:extLst>
  </p:cSld>
  <p:clrMapOvr>
    <a:masterClrMapping/>
  </p:clrMapOvr>
  <p:transition spd="slow">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13</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Any MCM with ASM Monotherapy: Moderate Confidence in Evidence</a:t>
            </a:r>
            <a:br>
              <a:rPr lang="en-US" sz="4000" dirty="0"/>
            </a:br>
            <a:endParaRPr lang="en-US" sz="4000" dirty="0"/>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pPr marL="0" indent="0">
              <a:buNone/>
            </a:pPr>
            <a:r>
              <a:rPr lang="en-US" dirty="0"/>
              <a:t>Among children born to PWECP, those exposed to valproic acid in utero likely have a higher prevalence of any MCM per 1,000 births when compared to those exposed to carbamazepine (prevalence difference [PD] 53, 95% CI 34.1–71.9), clobazam (PD 65.4, 95% CI 16.7–114.2), clonazepam (PD 66.5, 95% CI 31.9–101.1), gabapentin (PD 65.8, 95% CI 26.7–104.9), lamotrigine (PD 66, 95% CI 48.2–83.8), levetiracetam (PD 61.9, 95% CI 37.6–86.2), oxcarbazepine (PD 65.4, 95% CI 45.5–85.3), and topiramate (PD 52.2, 95% CI 29.8–74.6). All comparisons are indirect and were upgraded for large magnitude of effect.</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1755763969"/>
      </p:ext>
    </p:extLst>
  </p:cSld>
  <p:clrMapOvr>
    <a:masterClrMapping/>
  </p:clrMapOvr>
  <p:transition spd="slow">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14</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Any MCM with ASM Monotherapy: Low Confidence in Evidence</a:t>
            </a:r>
            <a:br>
              <a:rPr lang="en-US" sz="4000" dirty="0"/>
            </a:br>
            <a:endParaRPr lang="en-US" sz="4000" dirty="0"/>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r>
              <a:rPr lang="en-US" sz="2600" dirty="0"/>
              <a:t>Among children born to PWECP, those exposed to carbamazepine possibly have a higher prevalence of any MCM when compared to those exposed to lamotrigine (indirect comparison). </a:t>
            </a:r>
          </a:p>
          <a:p>
            <a:r>
              <a:rPr lang="en-US" sz="2600" dirty="0"/>
              <a:t>Children born to PWECP who were exposed to phenobarbital possibly have a higher prevalence of any MCM when compared to those exposed to carbamazepine, lamotrigine, levetiracetam, and oxcarbazepine. No difference was found when comparing phenobarbital exposure to clobazam, clonazepam, gabapentin, phenytoin, primidone, or topiramate exposure (all indirect comparisons).</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4017923753"/>
      </p:ext>
    </p:extLst>
  </p:cSld>
  <p:clrMapOvr>
    <a:masterClrMapping/>
  </p:clrMapOvr>
  <p:transition spd="slow">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15</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Any MCM with ASM Monotherapy: Low Confidence in Evidence (cont.)</a:t>
            </a:r>
            <a:br>
              <a:rPr lang="en-US" sz="4000" dirty="0"/>
            </a:br>
            <a:endParaRPr lang="en-US" sz="4000" dirty="0"/>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r>
              <a:rPr lang="en-US" dirty="0"/>
              <a:t>Among children born to PWECP, those exposed to phenytoin possibly have a higher prevalence of any MCM when compared to those exposed to lamotrigine and oxcarbazepine while no difference was found when compared to carbamazepine, clobazam, clonazepam, gabapentin, levetiracetam, or topiramate (all indirect comparisons). </a:t>
            </a:r>
          </a:p>
          <a:p>
            <a:r>
              <a:rPr lang="en-US" dirty="0"/>
              <a:t>Children born to PWECP who were exposed to valproic acid possibly have a higher prevalence of any MCM when compared to those exposed to phenobarbital and phenytoin (all indirect comparisons). </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3874601236"/>
      </p:ext>
    </p:extLst>
  </p:cSld>
  <p:clrMapOvr>
    <a:masterClrMapping/>
  </p:clrMapOvr>
  <p:transition spd="slow">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16</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Any MCM with ASM Monotherapy: Low Confidence in Evidence (cont.)</a:t>
            </a:r>
            <a:br>
              <a:rPr lang="en-US" sz="4000" dirty="0"/>
            </a:br>
            <a:endParaRPr lang="en-US" sz="4000" dirty="0"/>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pPr marL="0" indent="0">
              <a:buNone/>
            </a:pPr>
            <a:r>
              <a:rPr lang="en-US" dirty="0"/>
              <a:t>Among children born to PWECP, those exposed to clobazam, clonazepam, levetiracetam, oxcarbazepine, or topiramate in utero possibly have no difference in the prevalence of any MCM compared to each other or compared to carbamazepine, gabapentin, phenobarbital, or phenytoin (all indirect comparisons). </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826831514"/>
      </p:ext>
    </p:extLst>
  </p:cSld>
  <p:clrMapOvr>
    <a:masterClrMapping/>
  </p:clrMapOvr>
  <p:transition spd="slow">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17</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Any MCM with ASM Monotherapy: Very Low Confidence in Evidence</a:t>
            </a:r>
            <a:br>
              <a:rPr lang="en-US" sz="4000" dirty="0"/>
            </a:br>
            <a:endParaRPr lang="en-US" sz="4000" dirty="0"/>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pPr marL="0" indent="0">
              <a:buNone/>
            </a:pPr>
            <a:r>
              <a:rPr lang="en-US" dirty="0"/>
              <a:t>Among children born to PWECP, there is insufficient evidence to support or refute a difference in the prevalence of MCMs among children exposed to clobazam, primidone, or zonisamide monotherapy in utero compared to those exposed to other ASMs (all indirect comparisons downgraded for statistical imprecision).</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1899020949"/>
      </p:ext>
    </p:extLst>
  </p:cSld>
  <p:clrMapOvr>
    <a:masterClrMapping/>
  </p:clrMapOvr>
  <p:transition spd="slow">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18</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Any MCM with ASM Monotherapy: Very Low Confidence in Evidence (cont.)</a:t>
            </a:r>
            <a:br>
              <a:rPr lang="en-US" sz="4000" dirty="0"/>
            </a:br>
            <a:endParaRPr lang="en-US" sz="4000" dirty="0"/>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pPr marL="0" indent="0">
              <a:buNone/>
            </a:pPr>
            <a:r>
              <a:rPr lang="en-US" dirty="0"/>
              <a:t>There is insufficient evidence on the prevalence of any MCM with in utero exposure to acetazolamide, eslicarbazepine acetate, ethosuximide, lacosamide, nitrazepam, perampanel, piracetam, pregabalin, rufinamide, stiripentol, tiagabine, and vigabatrin (no available studies with sufficient exposures).</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1704526023"/>
      </p:ext>
    </p:extLst>
  </p:cSld>
  <p:clrMapOvr>
    <a:masterClrMapping/>
  </p:clrMapOvr>
  <p:transition spd="slow">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78DB1FE-7F87-7863-FCE8-EDD7853ECDF8}"/>
              </a:ext>
            </a:extLst>
          </p:cNvPr>
          <p:cNvSpPr>
            <a:spLocks noGrp="1"/>
          </p:cNvSpPr>
          <p:nvPr>
            <p:ph type="body" sz="quarter" idx="10"/>
          </p:nvPr>
        </p:nvSpPr>
        <p:spPr/>
        <p:txBody>
          <a:bodyPr/>
          <a:lstStyle/>
          <a:p>
            <a:r>
              <a:rPr lang="en-US" dirty="0"/>
              <a:t>Practice Guideline from the AAN, AES, and SMFM</a:t>
            </a:r>
          </a:p>
          <a:p>
            <a:endParaRPr lang="en-US" dirty="0"/>
          </a:p>
        </p:txBody>
      </p:sp>
      <p:sp>
        <p:nvSpPr>
          <p:cNvPr id="3" name="Text Placeholder 2">
            <a:extLst>
              <a:ext uri="{FF2B5EF4-FFF2-40B4-BE49-F238E27FC236}">
                <a16:creationId xmlns:a16="http://schemas.microsoft.com/office/drawing/2014/main" id="{0DDB58B4-7545-9427-AF86-5D7D35AFB746}"/>
              </a:ext>
            </a:extLst>
          </p:cNvPr>
          <p:cNvSpPr>
            <a:spLocks noGrp="1"/>
          </p:cNvSpPr>
          <p:nvPr>
            <p:ph type="body" sz="quarter" idx="11"/>
          </p:nvPr>
        </p:nvSpPr>
        <p:spPr>
          <a:xfrm>
            <a:off x="595998" y="1176239"/>
            <a:ext cx="11215002" cy="2054409"/>
          </a:xfrm>
        </p:spPr>
        <p:txBody>
          <a:bodyPr/>
          <a:lstStyle/>
          <a:p>
            <a:r>
              <a:rPr lang="en-US" dirty="0"/>
              <a:t>Teratogenesis, Perinatal, and Neurodevelopmental Outcomes after In Utero Exposure to Antiseizure Medication</a:t>
            </a:r>
          </a:p>
        </p:txBody>
      </p:sp>
      <p:sp>
        <p:nvSpPr>
          <p:cNvPr id="4" name="Text Placeholder 3">
            <a:extLst>
              <a:ext uri="{FF2B5EF4-FFF2-40B4-BE49-F238E27FC236}">
                <a16:creationId xmlns:a16="http://schemas.microsoft.com/office/drawing/2014/main" id="{D1186803-6380-F398-F1D7-CEC24BF97EF6}"/>
              </a:ext>
            </a:extLst>
          </p:cNvPr>
          <p:cNvSpPr>
            <a:spLocks noGrp="1"/>
          </p:cNvSpPr>
          <p:nvPr>
            <p:ph type="body" sz="quarter" idx="12"/>
          </p:nvPr>
        </p:nvSpPr>
        <p:spPr/>
        <p:txBody>
          <a:bodyPr/>
          <a:lstStyle/>
          <a:p>
            <a:r>
              <a:rPr lang="en-US" b="0" i="1" dirty="0"/>
              <a:t>Endorsed by the Child Neurology Society</a:t>
            </a:r>
          </a:p>
        </p:txBody>
      </p:sp>
      <p:sp>
        <p:nvSpPr>
          <p:cNvPr id="5" name="Slide Number Placeholder 4">
            <a:extLst>
              <a:ext uri="{FF2B5EF4-FFF2-40B4-BE49-F238E27FC236}">
                <a16:creationId xmlns:a16="http://schemas.microsoft.com/office/drawing/2014/main" id="{AB40F6A4-2331-2F21-BD16-3FE4F9EBAFA6}"/>
              </a:ext>
            </a:extLst>
          </p:cNvPr>
          <p:cNvSpPr>
            <a:spLocks noGrp="1"/>
          </p:cNvSpPr>
          <p:nvPr>
            <p:ph type="sldNum" sz="quarter" idx="4"/>
          </p:nvPr>
        </p:nvSpPr>
        <p:spPr/>
        <p:txBody>
          <a:bodyPr/>
          <a:lstStyle/>
          <a:p>
            <a:r>
              <a:rPr lang="en-US"/>
              <a:t>Slide </a:t>
            </a:r>
            <a:fld id="{AE55F20A-800A-A447-8B9C-A926CEEB159C}" type="slidenum">
              <a:rPr lang="en-US" smtClean="0"/>
              <a:pPr/>
              <a:t>1</a:t>
            </a:fld>
            <a:endParaRPr lang="en-US" dirty="0"/>
          </a:p>
        </p:txBody>
      </p:sp>
      <p:sp>
        <p:nvSpPr>
          <p:cNvPr id="6" name="Footer Placeholder 5">
            <a:extLst>
              <a:ext uri="{FF2B5EF4-FFF2-40B4-BE49-F238E27FC236}">
                <a16:creationId xmlns:a16="http://schemas.microsoft.com/office/drawing/2014/main" id="{1AF0C0F0-6C9E-5F38-3D43-18EAD9A3A2E9}"/>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508024839"/>
      </p:ext>
    </p:extLst>
  </p:cSld>
  <p:clrMapOvr>
    <a:masterClrMapping/>
  </p:clrMapOvr>
  <p:transition spd="slow">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19</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Any MCM with ASM Polytherapy vs Monotherapy</a:t>
            </a:r>
            <a:br>
              <a:rPr lang="en-US" sz="4000" dirty="0"/>
            </a:br>
            <a:endParaRPr lang="en-US" sz="4000" dirty="0"/>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r>
              <a:rPr lang="en-US" sz="2600" dirty="0"/>
              <a:t>Among children exposed to ASMs in utero and born to PWECP, there is possibly a lower prevalence of any MCM per 1,000 births with exposure to lamotrigine in monotherapy compared to lamotrigine in polytherapy (low confidence in evidence, all indirect comparisons).</a:t>
            </a:r>
          </a:p>
          <a:p>
            <a:r>
              <a:rPr lang="en-US" sz="2600" dirty="0"/>
              <a:t>Among children exposed to ASMs in utero and born to PWECP, there is possibly no difference in the prevalence of any MCM with exposure to carbamazepine, levetiracetam, oxcarbazepine, phenobarbital, phenytoin, or valproic acid in polytherapy compared to each of these ASMs in monotherapy (low confidence in evidence, all indirect comparisons). </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3276920440"/>
      </p:ext>
    </p:extLst>
  </p:cSld>
  <p:clrMapOvr>
    <a:masterClrMapping/>
  </p:clrMapOvr>
  <p:transition spd="slow">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20</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Any MCM with ASM Polytherapy vs Monotherapy (cont.)</a:t>
            </a:r>
            <a:br>
              <a:rPr lang="en-US" sz="4000" dirty="0"/>
            </a:br>
            <a:endParaRPr lang="en-US" sz="4000" dirty="0"/>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pPr marL="0" indent="0">
              <a:buNone/>
            </a:pPr>
            <a:r>
              <a:rPr lang="en-US" dirty="0"/>
              <a:t>Among children exposed to ASMs in utero and born to PWECP, there is insufficient evidence to support or refute a decrease or no difference in the prevalence of any MCM with exposure to clobazam, clonazepam, ethosuximide, gabapentin, primidone, topiramate, or zonisamide in polytherapy compared to each of these ASMs in monotherapy (very low confidence in evidence, all indirect comparisons downgraded for statistical imprecision).</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1291642472"/>
      </p:ext>
    </p:extLst>
  </p:cSld>
  <p:clrMapOvr>
    <a:masterClrMapping/>
  </p:clrMapOvr>
  <p:transition spd="slow">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21</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Any MCM with High Doses vs Low-Medium Doses of ASMs in Monotherapy</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pPr marL="0" indent="0">
              <a:buNone/>
            </a:pPr>
            <a:r>
              <a:rPr lang="en-US" dirty="0"/>
              <a:t>Among children exposed to ASMs in utero and born to PWECP, there is insufficient evidence to determine if those exposed to high doses of valproic acid or phenobarbital have a higher prevalence of any MCM per 1,000 live births when compared to those exposed to low-medium doses of these ASMs (very low confidence in evidence, all indirect comparisons downgraded for imprecision and not further upgraded for magnitude of effect). </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2187893174"/>
      </p:ext>
    </p:extLst>
  </p:cSld>
  <p:clrMapOvr>
    <a:masterClrMapping/>
  </p:clrMapOvr>
  <p:transition spd="slow">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22</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Any MCM with High Doses vs Low-Medium Doses of ASMs in Monotherapy</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r>
              <a:rPr lang="en-US" dirty="0"/>
              <a:t>Among children exposed to ASMs in utero and born to PWECP, there is possibly no difference in the prevalence of any MCM with exposure to high doses of carbamazepine or lamotrigine when compared to exposure to low-medium doses of these ASMs (low confidence in evidence, indirect comparisons). </a:t>
            </a:r>
          </a:p>
          <a:p>
            <a:r>
              <a:rPr lang="en-US" dirty="0"/>
              <a:t>There is insufficient evidence to support or refute an increase in the prevalence of any MCM with exposure to high doses of phenytoin compared to low-medium doses of phenytoin (very low confidence in evidence, downgraded for imprecision).</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3231806013"/>
      </p:ext>
    </p:extLst>
  </p:cSld>
  <p:clrMapOvr>
    <a:masterClrMapping/>
  </p:clrMapOvr>
  <p:transition spd="slow">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23</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Specific MCMs with ASM Monotherapy: Brain Malformations</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r>
              <a:rPr lang="en-US" sz="2600" dirty="0"/>
              <a:t>Among children born to PWECP and exposed to ASMs in utero, there is insufficient evidence to support or refute that exposure to phenytoin monotherapy increases the prevalence of brain malformations per 1,000 live births compared to exposure to carbamazepine, lamotrigine, or valproic acid monotherapy (very low confidence in evidence, indirect comparisons downgraded for lack of statistical precision). </a:t>
            </a:r>
          </a:p>
          <a:p>
            <a:r>
              <a:rPr lang="en-US" sz="2600" dirty="0"/>
              <a:t>Among children born to PWECP and exposed to ASMs in utero, there is possibly no difference in prevalence of brain malformations per 1,000 births with exposure to valproic acid compared to exposure to carbamazepine, lamotrigine, or phenytoin (low confidence in evidence).</a:t>
            </a:r>
          </a:p>
          <a:p>
            <a:endParaRPr lang="en-US" sz="2600" dirty="0"/>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2976690631"/>
      </p:ext>
    </p:extLst>
  </p:cSld>
  <p:clrMapOvr>
    <a:masterClrMapping/>
  </p:clrMapOvr>
  <p:transition spd="slow">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24</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Specific MCMs with ASM Monotherapy: Neural Tube Defects (NTDs)</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r>
              <a:rPr lang="en-US" sz="2400" dirty="0"/>
              <a:t>Among children born to PWECP and exposed to ASMs in utero, compared to exposure to valproic acid monotherapy, the prevalence of NTDs per 1,000 live births is likely lower with exposure to carbamazepine (PD -8.7, 95% CI -15.1 to -2.3), lamotrigine (PD -11.0, 95% CI -17.8 to -4.1), levetiracetam (PD -11.3, 95% CI -18.3 to -4.2), phenobarbital (PD -10.2, 95% CI -18.5 to -1.9), phenytoin (PD -12.3, 95% CI -18.5 to -6.1), and topiramate (PD -13.0, 95% CI -19.5 to -6.5) (moderate confidence in evidence, indirect comparisons upgraded for large magnitude of effect). </a:t>
            </a:r>
          </a:p>
          <a:p>
            <a:r>
              <a:rPr lang="en-US" sz="2400" dirty="0"/>
              <a:t>There is possibly no difference in the prevalence of NTDs with exposure to valproic acid monotherapy compared to exposure to oxcarbazepine, or primidone monotherapy (low confidence in evidence, indirect comparisons).</a:t>
            </a:r>
          </a:p>
          <a:p>
            <a:endParaRPr lang="en-US" sz="2400" dirty="0"/>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2380884803"/>
      </p:ext>
    </p:extLst>
  </p:cSld>
  <p:clrMapOvr>
    <a:masterClrMapping/>
  </p:clrMapOvr>
  <p:transition spd="slow">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25</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Specific MCMs with ASM Monotherapy: Cardiac MCMs</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r>
              <a:rPr lang="en-US" sz="2400" dirty="0"/>
              <a:t>Among children born to PWECP and exposed to ASMs in utero, compared to exposure to phenobarbital monotherapy, the prevalence of cardiac MCMs is highly likely lower with exposure to topiramate (PD -39.1, 95% CI -58.5 to -19.6) monotherapy (high confidence in evidence, indirect comparisons upgraded 2 levels for very large magnitude of effect). </a:t>
            </a:r>
          </a:p>
          <a:p>
            <a:r>
              <a:rPr lang="en-US" sz="2400" dirty="0"/>
              <a:t>Compared to exposure to phenobarbital monotherapy, the prevalence of cardiac MCMs is likely lower with exposure to carbamazepine (PD -33.4, 95% CI -52.7 to -14.1), lamotrigine (PD -25.3, 95% CI -46.8 to -3.8), and phenytoin (PD -22.0, 95% CI -43.0 to -1.0) monotherapy (moderate confidence in evidence, all indirect comparisons upgraded for large magnitude of effect). </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2734025018"/>
      </p:ext>
    </p:extLst>
  </p:cSld>
  <p:clrMapOvr>
    <a:masterClrMapping/>
  </p:clrMapOvr>
  <p:transition spd="slow">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26</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Specific MCMs with ASM Monotherapy: Cardiac MCMs (cont.)</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r>
              <a:rPr lang="en-US" sz="2400" dirty="0"/>
              <a:t>There is possibly no difference in the prevalence of cardiac MCMs with phenobarbital monotherapy exposure compared to levetiracetam, oxcarbazepine, or valproic acid monotherapy exposure (low confidence in evidence, all indirect comparisons not reaching significance), while there is insufficient evidence to support or refute a difference compared to primidone monotherapy exposure (very low confidence in evidence, single Class III study). </a:t>
            </a:r>
          </a:p>
          <a:p>
            <a:r>
              <a:rPr lang="en-US" sz="2400" dirty="0"/>
              <a:t>Oxcarbazepine had an absolute prevalence of cardiac MCMs that was higher than phenobarbital, but with low precision and a small number of exposures. As a result, phenobarbital was retained as the anchor for any comparisons between ASMs.</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2286953031"/>
      </p:ext>
    </p:extLst>
  </p:cSld>
  <p:clrMapOvr>
    <a:masterClrMapping/>
  </p:clrMapOvr>
  <p:transition spd="slow">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27</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Specific MCMs with ASM Monotherapy: Oral Clefts or Cleft Palates</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r>
              <a:rPr lang="en-US" sz="2600" dirty="0"/>
              <a:t>Among children exposed to ASMs in utero and born to PWECP, compared with exposure to phenobarbital monotherapy, the prevalence of oral clefts or cleft palates is highly likely lower when compared to exposure to levetiracetam monotherapy (PD -22.3, 95% CI -41.6 to -3.0) (high confidence in evidence, indirect comparison upgraded for very large magnitude of effect). </a:t>
            </a:r>
          </a:p>
          <a:p>
            <a:r>
              <a:rPr lang="en-US" sz="2600" dirty="0"/>
              <a:t>There is possibly no difference in the prevalence of oral clefts or oral palates with phenobarbital exposure compared to carbamazepine, lamotrigine, phenytoin, primidone, topiramate, or valproic acid exposure (low confidence in evidence, indirect comparisons). </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2505598133"/>
      </p:ext>
    </p:extLst>
  </p:cSld>
  <p:clrMapOvr>
    <a:masterClrMapping/>
  </p:clrMapOvr>
  <p:transition spd="slow">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28</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Specific MCMs with ASM Monotherapy: Oral Clefts or Cleft Palates (cont.)</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pPr marL="0" indent="0">
              <a:buNone/>
            </a:pPr>
            <a:r>
              <a:rPr lang="en-US" dirty="0"/>
              <a:t>Compared with exposure to topiramate monotherapy, the prevalence of oral clefts or cleft palates is highly likely lower with exposure to levetiracetam (PD -14.1, 95% CI -22.3 to -5.9; high confidence in evidence, upgraded for very large magnitude of effect) and is likely lower with exposure to carbamazepine (PD -9.4, 95% CI -17.7 to -1.1) or lamotrigine (PD -9.5, 95% CI -18.6 to -0.5) monotherapy (moderate confidence in evidence, indirect comparisons upgraded for large magnitude of effect). </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578159633"/>
      </p:ext>
    </p:extLst>
  </p:cSld>
  <p:clrMapOvr>
    <a:masterClrMapping/>
  </p:clrMapOvr>
  <p:transition spd="slow">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2291884-1E13-347A-670E-92149FBCA94C}"/>
              </a:ext>
            </a:extLst>
          </p:cNvPr>
          <p:cNvSpPr>
            <a:spLocks noGrp="1"/>
          </p:cNvSpPr>
          <p:nvPr>
            <p:ph type="sldNum" sz="quarter" idx="4"/>
          </p:nvPr>
        </p:nvSpPr>
        <p:spPr/>
        <p:txBody>
          <a:bodyPr/>
          <a:lstStyle/>
          <a:p>
            <a:r>
              <a:rPr lang="en-US"/>
              <a:t>Slide </a:t>
            </a:r>
            <a:fld id="{AE55F20A-800A-A447-8B9C-A926CEEB159C}" type="slidenum">
              <a:rPr lang="en-US" smtClean="0"/>
              <a:pPr/>
              <a:t>2</a:t>
            </a:fld>
            <a:endParaRPr lang="en-US" dirty="0"/>
          </a:p>
        </p:txBody>
      </p:sp>
      <p:sp>
        <p:nvSpPr>
          <p:cNvPr id="3" name="Title 2">
            <a:extLst>
              <a:ext uri="{FF2B5EF4-FFF2-40B4-BE49-F238E27FC236}">
                <a16:creationId xmlns:a16="http://schemas.microsoft.com/office/drawing/2014/main" id="{D9794E75-4A10-8798-FF5B-5F2E0D10B3EE}"/>
              </a:ext>
            </a:extLst>
          </p:cNvPr>
          <p:cNvSpPr>
            <a:spLocks noGrp="1"/>
          </p:cNvSpPr>
          <p:nvPr>
            <p:ph type="title"/>
          </p:nvPr>
        </p:nvSpPr>
        <p:spPr/>
        <p:txBody>
          <a:bodyPr/>
          <a:lstStyle/>
          <a:p>
            <a:r>
              <a:rPr lang="en-US" dirty="0"/>
              <a:t>Guideline Funding</a:t>
            </a:r>
          </a:p>
        </p:txBody>
      </p:sp>
      <p:sp>
        <p:nvSpPr>
          <p:cNvPr id="4" name="Content Placeholder 3">
            <a:extLst>
              <a:ext uri="{FF2B5EF4-FFF2-40B4-BE49-F238E27FC236}">
                <a16:creationId xmlns:a16="http://schemas.microsoft.com/office/drawing/2014/main" id="{D2F84A0B-E99D-A88F-647C-4CAFB4EC3E57}"/>
              </a:ext>
            </a:extLst>
          </p:cNvPr>
          <p:cNvSpPr>
            <a:spLocks noGrp="1"/>
          </p:cNvSpPr>
          <p:nvPr>
            <p:ph idx="1"/>
          </p:nvPr>
        </p:nvSpPr>
        <p:spPr/>
        <p:txBody>
          <a:bodyPr/>
          <a:lstStyle/>
          <a:p>
            <a:pPr marL="0" indent="0">
              <a:buNone/>
            </a:pPr>
            <a:r>
              <a:rPr lang="en-US" dirty="0"/>
              <a:t>This practice guideline was developed with financial support from the American Academy of Neurology (AAN). Authors who have served as AAN subcommittee members (AMP, MO, SWR, DKD, JF, KS, MK), or as methodologists (MO, DBS), or who are or were AAN staff members (MDO, KBD, HS) were reimbursed by the AAN for expenses related to travel to subcommittee meetings where drafts of manuscripts were reviewed.</a:t>
            </a:r>
          </a:p>
        </p:txBody>
      </p:sp>
      <p:sp>
        <p:nvSpPr>
          <p:cNvPr id="5" name="Footer Placeholder 4">
            <a:extLst>
              <a:ext uri="{FF2B5EF4-FFF2-40B4-BE49-F238E27FC236}">
                <a16:creationId xmlns:a16="http://schemas.microsoft.com/office/drawing/2014/main" id="{EE00EABF-0289-6736-0A94-53E5A612FCF2}"/>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3862420576"/>
      </p:ext>
    </p:extLst>
  </p:cSld>
  <p:clrMapOvr>
    <a:masterClrMapping/>
  </p:clrMapOvr>
  <p:transition spd="slow">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29</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Specific MCMs with ASM Monotherapy: Oral Clefts or Cleft Palates (cont.)</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pPr marL="0" indent="0">
              <a:buNone/>
            </a:pPr>
            <a:r>
              <a:rPr lang="en-US" dirty="0"/>
              <a:t>There is possibly no difference in the prevalence of oral clefts or cleft palates per 1,000 live births with exposure to topiramate monotherapy compared to exposure to phenobarbital, phenytoin, primidone, or valproic acid monotherapy (low confidence in evidence, all indirect comparisons).</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1120282929"/>
      </p:ext>
    </p:extLst>
  </p:cSld>
  <p:clrMapOvr>
    <a:masterClrMapping/>
  </p:clrMapOvr>
  <p:transition spd="slow">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30</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Specific MCMs with ASM Monotherapy: Urogenital MCMs</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pPr marL="0" indent="0">
              <a:buNone/>
            </a:pPr>
            <a:r>
              <a:rPr lang="en-US" dirty="0"/>
              <a:t>Among children born to PWECP, compared with exposure to valproic acid monotherapy in utero, the prevalence of urogenital MCMs is highly likely higher with exposure to levetiracetam monotherapy (PD -11.4, 95% CI -17.9 to -4.9) and phenytoin monotherapy (PD -11.3, 95% CI -17.9 to -4.8) (high confidence in evidence, all indirect comparisons upgraded for very large magnitude of effect).</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1138931539"/>
      </p:ext>
    </p:extLst>
  </p:cSld>
  <p:clrMapOvr>
    <a:masterClrMapping/>
  </p:clrMapOvr>
  <p:transition spd="slow">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31</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Specific MCMs with ASM Monotherapy: Urogenital MCMs (cont.)</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pPr marL="0" indent="0">
              <a:buNone/>
            </a:pPr>
            <a:r>
              <a:rPr lang="en-US" dirty="0"/>
              <a:t>Among children born to PWECP, compared with exposure to valproic acid monotherapy in utero, the prevalence of urogenital MCMs is likely lower with in utero exposure to carbamazepine monotherapy (PD -11.0, 95% CI -17.2 to -4.8), and lamotrigine monotherapy (PD -10.4, 95% CI -17.7 to -3.1) (moderate confidence in evidence, all indirect comparisons upgraded for large magnitude of effect), and is possibly not different compared with phenobarbital and topiramate monotherapy exposure (low confidence in evidence, all indirect comparisons). </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3389314283"/>
      </p:ext>
    </p:extLst>
  </p:cSld>
  <p:clrMapOvr>
    <a:masterClrMapping/>
  </p:clrMapOvr>
  <p:transition spd="slow">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32</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Specific MCMs with ASM Monotherapy: Renal MCMs</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pPr marL="0" indent="0">
              <a:buNone/>
            </a:pPr>
            <a:r>
              <a:rPr lang="en-US" dirty="0"/>
              <a:t>Among children born to PWECP, compared with exposure to valproic acid monotherapy in utero, the prevalence of renal MCMs is likely lower with exposure to carbamazepine (PD -8.2, 95% CI -14.5 to -1.9) and phenobarbital (PD -11.2, 95% CI -20.3 to -2.1) (moderate confidence in evidence, all indirect comparisons upgraded for large magnitude of effect); is possibly not different compared with exposure to lamotrigine, levetiracetam, or phenytoin monotherapy (low confidence in evidence, all indirect comparisons); and there is insufficient evidence to support or refute a difference compared with oxcarbazepine or levetiracetam (very low confidence in evidence).</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3531797010"/>
      </p:ext>
    </p:extLst>
  </p:cSld>
  <p:clrMapOvr>
    <a:masterClrMapping/>
  </p:clrMapOvr>
  <p:transition spd="slow">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33</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Specific MCMs with ASM Monotherapy: ASMs with Insufficient Evidence</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pPr marL="0" indent="0">
              <a:buNone/>
            </a:pPr>
            <a:r>
              <a:rPr lang="en-US" dirty="0"/>
              <a:t>There is insufficient evidence on the prevalence of specific malformations with intrauterine exposure to acetazolamide, clobazam, clonazepam, eslicarbazepine acetate, ethosuximide, lacosamide, nitrazepam, oxcarbazepine, perampanel, piracetam, pregabalin, rufinamide, stiripentol, tiagabine, vigabatrin, and zonisamide (no available studies).</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1296893977"/>
      </p:ext>
    </p:extLst>
  </p:cSld>
  <p:clrMapOvr>
    <a:masterClrMapping/>
  </p:clrMapOvr>
  <p:transition spd="slow">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0C216-FF82-409D-879E-71DE466AB270}"/>
              </a:ext>
            </a:extLst>
          </p:cNvPr>
          <p:cNvSpPr>
            <a:spLocks noGrp="1"/>
          </p:cNvSpPr>
          <p:nvPr>
            <p:ph type="title"/>
          </p:nvPr>
        </p:nvSpPr>
        <p:spPr>
          <a:xfrm>
            <a:off x="587572" y="1193366"/>
            <a:ext cx="11223428" cy="895170"/>
          </a:xfrm>
        </p:spPr>
        <p:txBody>
          <a:bodyPr>
            <a:normAutofit/>
          </a:bodyPr>
          <a:lstStyle/>
          <a:p>
            <a:r>
              <a:rPr lang="en-US" dirty="0"/>
              <a:t>Clinical Question 2</a:t>
            </a:r>
          </a:p>
        </p:txBody>
      </p:sp>
      <p:sp>
        <p:nvSpPr>
          <p:cNvPr id="3" name="Content Placeholder 2">
            <a:extLst>
              <a:ext uri="{FF2B5EF4-FFF2-40B4-BE49-F238E27FC236}">
                <a16:creationId xmlns:a16="http://schemas.microsoft.com/office/drawing/2014/main" id="{4D978A5A-4CDD-8D8A-AD20-0E1355E4510C}"/>
              </a:ext>
            </a:extLst>
          </p:cNvPr>
          <p:cNvSpPr>
            <a:spLocks noGrp="1"/>
          </p:cNvSpPr>
          <p:nvPr>
            <p:ph sz="half" idx="1"/>
          </p:nvPr>
        </p:nvSpPr>
        <p:spPr>
          <a:xfrm>
            <a:off x="587572" y="2164737"/>
            <a:ext cx="6316615" cy="4123047"/>
          </a:xfrm>
        </p:spPr>
        <p:txBody>
          <a:bodyPr>
            <a:normAutofit/>
          </a:bodyPr>
          <a:lstStyle/>
          <a:p>
            <a:pPr marL="0" indent="0">
              <a:buNone/>
            </a:pPr>
            <a:r>
              <a:rPr lang="en-US" sz="3200" dirty="0"/>
              <a:t>What is the prevalence of adverse perinatal outcomes associated with intrauterine exposure to specific ASMs, and how does this vary between ASMs in monotherapy vs polytherapy, and at high doses vs low-medium doses of ASMs, in children born to PWECP? </a:t>
            </a:r>
          </a:p>
        </p:txBody>
      </p:sp>
      <p:sp>
        <p:nvSpPr>
          <p:cNvPr id="4" name="Slide Number Placeholder 3">
            <a:extLst>
              <a:ext uri="{FF2B5EF4-FFF2-40B4-BE49-F238E27FC236}">
                <a16:creationId xmlns:a16="http://schemas.microsoft.com/office/drawing/2014/main" id="{479854C0-EBF4-040C-ED59-234AC4064322}"/>
              </a:ext>
            </a:extLst>
          </p:cNvPr>
          <p:cNvSpPr>
            <a:spLocks noGrp="1"/>
          </p:cNvSpPr>
          <p:nvPr>
            <p:ph type="sldNum" sz="quarter" idx="4"/>
          </p:nvPr>
        </p:nvSpPr>
        <p:spPr>
          <a:xfrm>
            <a:off x="9045448" y="6392291"/>
            <a:ext cx="2844800" cy="365125"/>
          </a:xfrm>
        </p:spPr>
        <p:txBody>
          <a:bodyPr anchor="ctr">
            <a:normAutofit/>
          </a:bodyPr>
          <a:lstStyle/>
          <a:p>
            <a:pPr>
              <a:spcAft>
                <a:spcPts val="600"/>
              </a:spcAft>
            </a:pPr>
            <a:r>
              <a:rPr lang="en-US"/>
              <a:t>Slide </a:t>
            </a:r>
            <a:fld id="{AE55F20A-800A-A447-8B9C-A926CEEB159C}" type="slidenum">
              <a:rPr lang="en-US" smtClean="0"/>
              <a:pPr>
                <a:spcAft>
                  <a:spcPts val="600"/>
                </a:spcAft>
              </a:pPr>
              <a:t>34</a:t>
            </a:fld>
            <a:endParaRPr lang="en-US"/>
          </a:p>
        </p:txBody>
      </p:sp>
      <p:pic>
        <p:nvPicPr>
          <p:cNvPr id="8" name="Content Placeholder 7" descr="Research with solid fill">
            <a:extLst>
              <a:ext uri="{FF2B5EF4-FFF2-40B4-BE49-F238E27FC236}">
                <a16:creationId xmlns:a16="http://schemas.microsoft.com/office/drawing/2014/main" id="{4526E15D-9B8D-D757-A8BB-C9A5877D7739}"/>
              </a:ext>
            </a:extLst>
          </p:cNvPr>
          <p:cNvPicPr>
            <a:picLocks noGrp="1" noChangeAspect="1"/>
          </p:cNvPicPr>
          <p:nvPr>
            <p:ph sz="half" idx="10"/>
          </p:nvPr>
        </p:nvPicPr>
        <p:blipFill>
          <a:blip r:embed="rId2">
            <a:extLst>
              <a:ext uri="{96DAC541-7B7A-43D3-8B79-37D633B846F1}">
                <asvg:svgBlip xmlns:asvg="http://schemas.microsoft.com/office/drawing/2016/SVG/main" r:embed="rId3"/>
              </a:ext>
            </a:extLst>
          </a:blip>
          <a:stretch>
            <a:fillRect/>
          </a:stretch>
        </p:blipFill>
        <p:spPr>
          <a:xfrm>
            <a:off x="7360514" y="1957702"/>
            <a:ext cx="3666720" cy="3666720"/>
          </a:xfrm>
        </p:spPr>
      </p:pic>
      <p:sp>
        <p:nvSpPr>
          <p:cNvPr id="6" name="Footer Placeholder 5">
            <a:extLst>
              <a:ext uri="{FF2B5EF4-FFF2-40B4-BE49-F238E27FC236}">
                <a16:creationId xmlns:a16="http://schemas.microsoft.com/office/drawing/2014/main" id="{6009B2D9-EAC5-7191-B992-46953DB6981A}"/>
              </a:ext>
            </a:extLst>
          </p:cNvPr>
          <p:cNvSpPr>
            <a:spLocks noGrp="1"/>
          </p:cNvSpPr>
          <p:nvPr>
            <p:ph type="ftr" sz="quarter" idx="3"/>
          </p:nvPr>
        </p:nvSpPr>
        <p:spPr>
          <a:xfrm>
            <a:off x="523232" y="6407150"/>
            <a:ext cx="3086100" cy="365125"/>
          </a:xfrm>
        </p:spPr>
        <p:txBody>
          <a:bodyPr anchor="ctr">
            <a:normAutofit/>
          </a:bodyPr>
          <a:lstStyle/>
          <a:p>
            <a:pPr>
              <a:spcAft>
                <a:spcPts val="600"/>
              </a:spcAft>
            </a:pPr>
            <a:r>
              <a:rPr lang="en-US" dirty="0"/>
              <a:t>© 2024 American Academy of Neurology</a:t>
            </a:r>
            <a:endParaRPr lang="en-US"/>
          </a:p>
        </p:txBody>
      </p:sp>
    </p:spTree>
    <p:extLst>
      <p:ext uri="{BB962C8B-B14F-4D97-AF65-F5344CB8AC3E}">
        <p14:creationId xmlns:p14="http://schemas.microsoft.com/office/powerpoint/2010/main" val="809751148"/>
      </p:ext>
    </p:extLst>
  </p:cSld>
  <p:clrMapOvr>
    <a:masterClrMapping/>
  </p:clrMapOvr>
  <p:transition spd="slow">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B4BC040-80BA-6E82-0173-5A2FB8FE6FA1}"/>
              </a:ext>
            </a:extLst>
          </p:cNvPr>
          <p:cNvSpPr>
            <a:spLocks noGrp="1"/>
          </p:cNvSpPr>
          <p:nvPr>
            <p:ph type="sldNum" sz="quarter" idx="4"/>
          </p:nvPr>
        </p:nvSpPr>
        <p:spPr/>
        <p:txBody>
          <a:bodyPr/>
          <a:lstStyle/>
          <a:p>
            <a:r>
              <a:rPr lang="en-US"/>
              <a:t>Slide </a:t>
            </a:r>
            <a:fld id="{AE55F20A-800A-A447-8B9C-A926CEEB159C}" type="slidenum">
              <a:rPr lang="en-US" smtClean="0"/>
              <a:pPr/>
              <a:t>35</a:t>
            </a:fld>
            <a:endParaRPr lang="en-US" dirty="0"/>
          </a:p>
        </p:txBody>
      </p:sp>
      <p:sp>
        <p:nvSpPr>
          <p:cNvPr id="4" name="Footer Placeholder 3">
            <a:extLst>
              <a:ext uri="{FF2B5EF4-FFF2-40B4-BE49-F238E27FC236}">
                <a16:creationId xmlns:a16="http://schemas.microsoft.com/office/drawing/2014/main" id="{2975C685-CFA2-4D6D-CA44-D23E92E68C7A}"/>
              </a:ext>
            </a:extLst>
          </p:cNvPr>
          <p:cNvSpPr>
            <a:spLocks noGrp="1"/>
          </p:cNvSpPr>
          <p:nvPr>
            <p:ph type="ftr" sz="quarter" idx="3"/>
          </p:nvPr>
        </p:nvSpPr>
        <p:spPr/>
        <p:txBody>
          <a:bodyPr/>
          <a:lstStyle/>
          <a:p>
            <a:r>
              <a:rPr lang="en-US" dirty="0"/>
              <a:t>© 2024 American Academy of Neurology</a:t>
            </a:r>
          </a:p>
        </p:txBody>
      </p:sp>
      <p:pic>
        <p:nvPicPr>
          <p:cNvPr id="8" name="Graphic 7" descr="Lightbulb and gear with solid fill">
            <a:extLst>
              <a:ext uri="{FF2B5EF4-FFF2-40B4-BE49-F238E27FC236}">
                <a16:creationId xmlns:a16="http://schemas.microsoft.com/office/drawing/2014/main" id="{B8E939FA-6772-BE0E-46BC-79F0B47C076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47125" y="650932"/>
            <a:ext cx="3733562" cy="3733562"/>
          </a:xfrm>
          <a:prstGeom prst="rect">
            <a:avLst/>
          </a:prstGeom>
        </p:spPr>
      </p:pic>
      <p:sp>
        <p:nvSpPr>
          <p:cNvPr id="2" name="Text Placeholder 1">
            <a:extLst>
              <a:ext uri="{FF2B5EF4-FFF2-40B4-BE49-F238E27FC236}">
                <a16:creationId xmlns:a16="http://schemas.microsoft.com/office/drawing/2014/main" id="{D46899A8-44B4-C0E8-E7E8-961420440CD7}"/>
              </a:ext>
            </a:extLst>
          </p:cNvPr>
          <p:cNvSpPr>
            <a:spLocks noGrp="1"/>
          </p:cNvSpPr>
          <p:nvPr>
            <p:ph type="body" sz="quarter" idx="12"/>
          </p:nvPr>
        </p:nvSpPr>
        <p:spPr>
          <a:xfrm>
            <a:off x="2869016" y="2956939"/>
            <a:ext cx="6257317" cy="1007968"/>
          </a:xfrm>
        </p:spPr>
        <p:txBody>
          <a:bodyPr/>
          <a:lstStyle/>
          <a:p>
            <a:r>
              <a:rPr lang="en-US" dirty="0">
                <a:solidFill>
                  <a:schemeClr val="tx2"/>
                </a:solidFill>
              </a:rPr>
              <a:t>Conclusions</a:t>
            </a:r>
          </a:p>
        </p:txBody>
      </p:sp>
    </p:spTree>
    <p:extLst>
      <p:ext uri="{BB962C8B-B14F-4D97-AF65-F5344CB8AC3E}">
        <p14:creationId xmlns:p14="http://schemas.microsoft.com/office/powerpoint/2010/main" val="2288821964"/>
      </p:ext>
    </p:extLst>
  </p:cSld>
  <p:clrMapOvr>
    <a:masterClrMapping/>
  </p:clrMapOvr>
  <p:transition spd="slow">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36</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a:xfrm>
            <a:off x="573147" y="799906"/>
            <a:ext cx="11237857" cy="895170"/>
          </a:xfrm>
        </p:spPr>
        <p:txBody>
          <a:bodyPr/>
          <a:lstStyle/>
          <a:p>
            <a:r>
              <a:rPr lang="en-US" sz="4000" dirty="0"/>
              <a:t>Prevalence of Adverse Perinatal Outcomes: </a:t>
            </a:r>
            <a:br>
              <a:rPr lang="en-US" sz="4000" dirty="0"/>
            </a:br>
            <a:r>
              <a:rPr lang="en-US" sz="4000" dirty="0"/>
              <a:t>Intrauterine Death</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7" y="1832317"/>
            <a:ext cx="11237854" cy="4264885"/>
          </a:xfrm>
        </p:spPr>
        <p:txBody>
          <a:bodyPr/>
          <a:lstStyle/>
          <a:p>
            <a:r>
              <a:rPr lang="en-US" sz="2400" dirty="0"/>
              <a:t>Among children exposed to ASMs in utero and born to PWECP, the prevalence of intrauterine death is highly likely not different across carbamazepine, lamotrigine, and valproic acid when used in monotherapy (high confidence in evidence, 2 Class I studies) and likely not different for phenobarbital, oxcarbazepine, and phenytoin (moderate confidence in evidence, 1 Class I study).</a:t>
            </a:r>
          </a:p>
          <a:p>
            <a:r>
              <a:rPr lang="en-US" sz="2400" dirty="0"/>
              <a:t>Among children exposed to ASMs in utero and born to PWECP, the prevalence of intrauterine death is likely higher with polytherapy exposure compared to monotherapy exposure (risk ratio [RR] 1.38, 95% CI 1.14–1.66) (moderate confidence in evidence, 1 Class I study); and there is likely no dose effect for lamotrigine, carbamazepine, and valproic acid (moderate confidence in evidence, 1 Class I study). </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3081725595"/>
      </p:ext>
    </p:extLst>
  </p:cSld>
  <p:clrMapOvr>
    <a:masterClrMapping/>
  </p:clrMapOvr>
  <p:transition spd="slow">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37</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a:xfrm>
            <a:off x="573144" y="789602"/>
            <a:ext cx="11237857" cy="895170"/>
          </a:xfrm>
        </p:spPr>
        <p:txBody>
          <a:bodyPr/>
          <a:lstStyle/>
          <a:p>
            <a:r>
              <a:rPr lang="en-US" sz="4000" dirty="0"/>
              <a:t>Prevalence of Adverse Perinatal Outcomes: </a:t>
            </a:r>
            <a:br>
              <a:rPr lang="en-US" sz="4000" dirty="0"/>
            </a:br>
            <a:r>
              <a:rPr lang="en-US" sz="4000" dirty="0"/>
              <a:t>Premature Birth</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7" y="1832317"/>
            <a:ext cx="11237854" cy="4264885"/>
          </a:xfrm>
        </p:spPr>
        <p:txBody>
          <a:bodyPr/>
          <a:lstStyle/>
          <a:p>
            <a:pPr marL="0" indent="0">
              <a:buNone/>
            </a:pPr>
            <a:r>
              <a:rPr lang="en-US" sz="2600" dirty="0"/>
              <a:t>Among children born to PWECP, there is possibly no difference in the prevalence of premature birth with intrauterine exposure to different ASMs in monotherapy, including carbamazepine, lamotrigine, levetiracetam, oxcarbazepine, phenobarbital, phenytoin, pregabalin, primidone, topiramate, valproic acid, vigabatrin, and zonisamide (low confidence in evidence, 1 Class III study, </a:t>
            </a:r>
            <a:r>
              <a:rPr lang="en-US" sz="2600" i="1" dirty="0"/>
              <a:t>p </a:t>
            </a:r>
            <a:r>
              <a:rPr lang="en-US" sz="2600" dirty="0"/>
              <a:t>= 0.34, and all indirect comparisons) There is insufficient evidence to support or refute a difference in prevalence of premature birth with in utero exposure to clobazam, clonazepam, gabapentin, or zonisamide compared to lamotrigine, and no dose effect across ASMs or between ASMs used in monotherapy and polytherapy (very low confidence in evidence, 1 Class III study).</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3882465109"/>
      </p:ext>
    </p:extLst>
  </p:cSld>
  <p:clrMapOvr>
    <a:masterClrMapping/>
  </p:clrMapOvr>
  <p:transition spd="slow">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38</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a:xfrm>
            <a:off x="573144" y="789602"/>
            <a:ext cx="11237857" cy="895170"/>
          </a:xfrm>
        </p:spPr>
        <p:txBody>
          <a:bodyPr/>
          <a:lstStyle/>
          <a:p>
            <a:r>
              <a:rPr lang="en-US" sz="4000" dirty="0"/>
              <a:t>Prevalence of Adverse Perinatal Outcomes: </a:t>
            </a:r>
            <a:br>
              <a:rPr lang="en-US" sz="4000" dirty="0"/>
            </a:br>
            <a:r>
              <a:rPr lang="en-US" sz="4000" dirty="0"/>
              <a:t>Small for Gestational Age (SGA)</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7" y="1832317"/>
            <a:ext cx="11237854" cy="4264885"/>
          </a:xfrm>
        </p:spPr>
        <p:txBody>
          <a:bodyPr/>
          <a:lstStyle/>
          <a:p>
            <a:r>
              <a:rPr lang="en-US" dirty="0"/>
              <a:t>Among children exposed to ASMs in utero and born to PWECP, there is possibly no difference in risk of being born SGA when exposed to carbamazepine compared to lamotrigine (low confidence in the evidence, 2 Class III studies).</a:t>
            </a:r>
          </a:p>
          <a:p>
            <a:r>
              <a:rPr lang="en-US" dirty="0"/>
              <a:t>Among children exposed to ASMs in utero and born to PWECP, there is possibly no difference in risk of being born SGA with exposure to topiramate compared to carbamazepine, clonazepam, gabapentin, levetiracetam, oxcarbazepine, phenobarbital, phenytoin, and valproic acid (low confidence in evidence, indirect comparisons). </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1307225065"/>
      </p:ext>
    </p:extLst>
  </p:cSld>
  <p:clrMapOvr>
    <a:masterClrMapping/>
  </p:clrMapOvr>
  <p:transition spd="slow">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8F8BE75-04F7-D25E-8A4D-9BB1B7343E4E}"/>
              </a:ext>
            </a:extLst>
          </p:cNvPr>
          <p:cNvSpPr>
            <a:spLocks noGrp="1"/>
          </p:cNvSpPr>
          <p:nvPr>
            <p:ph type="sldNum" sz="quarter" idx="4"/>
          </p:nvPr>
        </p:nvSpPr>
        <p:spPr/>
        <p:txBody>
          <a:bodyPr/>
          <a:lstStyle/>
          <a:p>
            <a:r>
              <a:rPr lang="en-US"/>
              <a:t>Slide </a:t>
            </a:r>
            <a:fld id="{AE55F20A-800A-A447-8B9C-A926CEEB159C}" type="slidenum">
              <a:rPr lang="en-US" smtClean="0"/>
              <a:pPr/>
              <a:t>3</a:t>
            </a:fld>
            <a:endParaRPr lang="en-US" dirty="0"/>
          </a:p>
        </p:txBody>
      </p:sp>
      <p:sp>
        <p:nvSpPr>
          <p:cNvPr id="3" name="Title 2">
            <a:extLst>
              <a:ext uri="{FF2B5EF4-FFF2-40B4-BE49-F238E27FC236}">
                <a16:creationId xmlns:a16="http://schemas.microsoft.com/office/drawing/2014/main" id="{AAF133DD-A849-FBCD-280D-F25BA5CA32F2}"/>
              </a:ext>
            </a:extLst>
          </p:cNvPr>
          <p:cNvSpPr>
            <a:spLocks noGrp="1"/>
          </p:cNvSpPr>
          <p:nvPr>
            <p:ph type="title"/>
          </p:nvPr>
        </p:nvSpPr>
        <p:spPr/>
        <p:txBody>
          <a:bodyPr/>
          <a:lstStyle/>
          <a:p>
            <a:r>
              <a:rPr lang="en-US" dirty="0"/>
              <a:t>Sharing This Information</a:t>
            </a:r>
          </a:p>
        </p:txBody>
      </p:sp>
      <p:sp>
        <p:nvSpPr>
          <p:cNvPr id="4" name="Content Placeholder 3">
            <a:extLst>
              <a:ext uri="{FF2B5EF4-FFF2-40B4-BE49-F238E27FC236}">
                <a16:creationId xmlns:a16="http://schemas.microsoft.com/office/drawing/2014/main" id="{CC9BC87E-AE1F-3593-0B60-4B891C832817}"/>
              </a:ext>
            </a:extLst>
          </p:cNvPr>
          <p:cNvSpPr>
            <a:spLocks noGrp="1"/>
          </p:cNvSpPr>
          <p:nvPr>
            <p:ph idx="1"/>
          </p:nvPr>
        </p:nvSpPr>
        <p:spPr/>
        <p:txBody>
          <a:bodyPr/>
          <a:lstStyle/>
          <a:p>
            <a:pPr marL="0" indent="0">
              <a:buNone/>
            </a:pPr>
            <a:r>
              <a:rPr lang="en-US" dirty="0"/>
              <a:t>The AAN develops these presentation slides as educational tools for neurologists and other health care professionals. You may download and retain a single copy for your personal use or to use in non-compensated educational presentations.</a:t>
            </a:r>
          </a:p>
          <a:p>
            <a:pPr marL="0" indent="0">
              <a:buNone/>
            </a:pPr>
            <a:r>
              <a:rPr lang="en-US" dirty="0"/>
              <a:t>If you would like to share this presentation in other settings or situations, please seek permission from the AAN by contacting guidelines@aan.com.</a:t>
            </a:r>
          </a:p>
        </p:txBody>
      </p:sp>
      <p:sp>
        <p:nvSpPr>
          <p:cNvPr id="5" name="Footer Placeholder 4">
            <a:extLst>
              <a:ext uri="{FF2B5EF4-FFF2-40B4-BE49-F238E27FC236}">
                <a16:creationId xmlns:a16="http://schemas.microsoft.com/office/drawing/2014/main" id="{3DD2B0ED-4A9A-0A96-3AC0-49EE3CB6F1F9}"/>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947802967"/>
      </p:ext>
    </p:extLst>
  </p:cSld>
  <p:clrMapOvr>
    <a:masterClrMapping/>
  </p:clrMapOvr>
  <p:transition spd="slow">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39</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Adverse Perinatal Outcomes: SGA (cont.)</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7" y="1832317"/>
            <a:ext cx="11237854" cy="4264885"/>
          </a:xfrm>
        </p:spPr>
        <p:txBody>
          <a:bodyPr/>
          <a:lstStyle/>
          <a:p>
            <a:r>
              <a:rPr lang="en-US" dirty="0"/>
              <a:t>There is insufficient evidence to support or refute a higher risk of being born SGA after in utero exposure to valproic acid as compared to phenytoin or carbamazepine, as well as after exposure to carbamazepine as compared to phenytoin (very low confidence in evidence, 1 Class III study).</a:t>
            </a:r>
          </a:p>
          <a:p>
            <a:r>
              <a:rPr lang="en-US" dirty="0"/>
              <a:t>There is insufficient evidence to support an increased risk of being born SGA after in utero exposure to levetiracetam compared to lamotrigine (very low confidence, 2 Class III studies downgraded for lack of consistency). </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3234722047"/>
      </p:ext>
    </p:extLst>
  </p:cSld>
  <p:clrMapOvr>
    <a:masterClrMapping/>
  </p:clrMapOvr>
  <p:transition spd="slow">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40</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Adverse Perinatal Outcomes: SGA (cont.)</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7" y="1832317"/>
            <a:ext cx="11237854" cy="4264885"/>
          </a:xfrm>
        </p:spPr>
        <p:txBody>
          <a:bodyPr/>
          <a:lstStyle/>
          <a:p>
            <a:r>
              <a:rPr lang="en-US" sz="2600" dirty="0"/>
              <a:t>There is insufficient evidence to support or refute a lower risk of being born SGA after in utero exposure to lamotrigine compared to zonisamide and phenobarbital (very low confidence in evidence, 1 Class III study). </a:t>
            </a:r>
          </a:p>
          <a:p>
            <a:r>
              <a:rPr lang="en-US" sz="2600" dirty="0"/>
              <a:t>There is insufficient evidence to support a lower prevalence of being born SGA after exposure to ASMs in monotherapy compared to exposure to ASMs in polytherapy (very low confidence in evidence, 1 Class III study). </a:t>
            </a:r>
          </a:p>
          <a:p>
            <a:r>
              <a:rPr lang="en-US" sz="2600" dirty="0"/>
              <a:t>There is insufficient evidence to support a dose effect for topiramate, lamotrigine, phenobarbital, and zonisamide (very low confidence in evidence, 1 Class III study).</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1676964604"/>
      </p:ext>
    </p:extLst>
  </p:cSld>
  <p:clrMapOvr>
    <a:masterClrMapping/>
  </p:clrMapOvr>
  <p:transition spd="slow">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41</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Adverse Perinatal Outcomes: Dose Effect</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7" y="1832317"/>
            <a:ext cx="11237854" cy="4264885"/>
          </a:xfrm>
        </p:spPr>
        <p:txBody>
          <a:bodyPr/>
          <a:lstStyle/>
          <a:p>
            <a:r>
              <a:rPr lang="en-US" sz="2600" dirty="0"/>
              <a:t>There is insufficient evidence to support a dose effect for topiramate, lamotrigine, phenobarbital, and zonisamide (very low confidence in evidence, 1 Class III study).</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1835512937"/>
      </p:ext>
    </p:extLst>
  </p:cSld>
  <p:clrMapOvr>
    <a:masterClrMapping/>
  </p:clrMapOvr>
  <p:transition spd="slow">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0C216-FF82-409D-879E-71DE466AB270}"/>
              </a:ext>
            </a:extLst>
          </p:cNvPr>
          <p:cNvSpPr>
            <a:spLocks noGrp="1"/>
          </p:cNvSpPr>
          <p:nvPr>
            <p:ph type="title"/>
          </p:nvPr>
        </p:nvSpPr>
        <p:spPr>
          <a:xfrm>
            <a:off x="587572" y="1193366"/>
            <a:ext cx="11223428" cy="895170"/>
          </a:xfrm>
        </p:spPr>
        <p:txBody>
          <a:bodyPr>
            <a:normAutofit/>
          </a:bodyPr>
          <a:lstStyle/>
          <a:p>
            <a:r>
              <a:rPr lang="en-US" dirty="0"/>
              <a:t>Clinical Question 3</a:t>
            </a:r>
          </a:p>
        </p:txBody>
      </p:sp>
      <p:sp>
        <p:nvSpPr>
          <p:cNvPr id="3" name="Content Placeholder 2">
            <a:extLst>
              <a:ext uri="{FF2B5EF4-FFF2-40B4-BE49-F238E27FC236}">
                <a16:creationId xmlns:a16="http://schemas.microsoft.com/office/drawing/2014/main" id="{4D978A5A-4CDD-8D8A-AD20-0E1355E4510C}"/>
              </a:ext>
            </a:extLst>
          </p:cNvPr>
          <p:cNvSpPr>
            <a:spLocks noGrp="1"/>
          </p:cNvSpPr>
          <p:nvPr>
            <p:ph sz="half" idx="1"/>
          </p:nvPr>
        </p:nvSpPr>
        <p:spPr>
          <a:xfrm>
            <a:off x="587572" y="2164737"/>
            <a:ext cx="6316615" cy="4123047"/>
          </a:xfrm>
        </p:spPr>
        <p:txBody>
          <a:bodyPr>
            <a:normAutofit lnSpcReduction="10000"/>
          </a:bodyPr>
          <a:lstStyle/>
          <a:p>
            <a:pPr marL="0" indent="0">
              <a:buNone/>
            </a:pPr>
            <a:r>
              <a:rPr lang="en-US" sz="3200" dirty="0"/>
              <a:t>What is the prevalence of adverse neurodevelopmental outcomes associated with intrauterine exposure to specific ASMs, and how does this vary between ASMs in monotherapy vs polytherapy, and at high vs low-medium doses of ASMs, in children born to PWECP?</a:t>
            </a:r>
          </a:p>
        </p:txBody>
      </p:sp>
      <p:sp>
        <p:nvSpPr>
          <p:cNvPr id="4" name="Slide Number Placeholder 3">
            <a:extLst>
              <a:ext uri="{FF2B5EF4-FFF2-40B4-BE49-F238E27FC236}">
                <a16:creationId xmlns:a16="http://schemas.microsoft.com/office/drawing/2014/main" id="{479854C0-EBF4-040C-ED59-234AC4064322}"/>
              </a:ext>
            </a:extLst>
          </p:cNvPr>
          <p:cNvSpPr>
            <a:spLocks noGrp="1"/>
          </p:cNvSpPr>
          <p:nvPr>
            <p:ph type="sldNum" sz="quarter" idx="4"/>
          </p:nvPr>
        </p:nvSpPr>
        <p:spPr>
          <a:xfrm>
            <a:off x="9045448" y="6392291"/>
            <a:ext cx="2844800" cy="365125"/>
          </a:xfrm>
        </p:spPr>
        <p:txBody>
          <a:bodyPr anchor="ctr">
            <a:normAutofit/>
          </a:bodyPr>
          <a:lstStyle/>
          <a:p>
            <a:pPr>
              <a:spcAft>
                <a:spcPts val="600"/>
              </a:spcAft>
            </a:pPr>
            <a:r>
              <a:rPr lang="en-US"/>
              <a:t>Slide </a:t>
            </a:r>
            <a:fld id="{AE55F20A-800A-A447-8B9C-A926CEEB159C}" type="slidenum">
              <a:rPr lang="en-US" smtClean="0"/>
              <a:pPr>
                <a:spcAft>
                  <a:spcPts val="600"/>
                </a:spcAft>
              </a:pPr>
              <a:t>42</a:t>
            </a:fld>
            <a:endParaRPr lang="en-US"/>
          </a:p>
        </p:txBody>
      </p:sp>
      <p:pic>
        <p:nvPicPr>
          <p:cNvPr id="8" name="Content Placeholder 7" descr="Research with solid fill">
            <a:extLst>
              <a:ext uri="{FF2B5EF4-FFF2-40B4-BE49-F238E27FC236}">
                <a16:creationId xmlns:a16="http://schemas.microsoft.com/office/drawing/2014/main" id="{4526E15D-9B8D-D757-A8BB-C9A5877D7739}"/>
              </a:ext>
            </a:extLst>
          </p:cNvPr>
          <p:cNvPicPr>
            <a:picLocks noGrp="1" noChangeAspect="1"/>
          </p:cNvPicPr>
          <p:nvPr>
            <p:ph sz="half" idx="10"/>
          </p:nvPr>
        </p:nvPicPr>
        <p:blipFill>
          <a:blip r:embed="rId2">
            <a:extLst>
              <a:ext uri="{96DAC541-7B7A-43D3-8B79-37D633B846F1}">
                <asvg:svgBlip xmlns:asvg="http://schemas.microsoft.com/office/drawing/2016/SVG/main" r:embed="rId3"/>
              </a:ext>
            </a:extLst>
          </a:blip>
          <a:stretch>
            <a:fillRect/>
          </a:stretch>
        </p:blipFill>
        <p:spPr>
          <a:xfrm>
            <a:off x="7360514" y="1957702"/>
            <a:ext cx="3666720" cy="3666720"/>
          </a:xfrm>
        </p:spPr>
      </p:pic>
      <p:sp>
        <p:nvSpPr>
          <p:cNvPr id="6" name="Footer Placeholder 5">
            <a:extLst>
              <a:ext uri="{FF2B5EF4-FFF2-40B4-BE49-F238E27FC236}">
                <a16:creationId xmlns:a16="http://schemas.microsoft.com/office/drawing/2014/main" id="{6009B2D9-EAC5-7191-B992-46953DB6981A}"/>
              </a:ext>
            </a:extLst>
          </p:cNvPr>
          <p:cNvSpPr>
            <a:spLocks noGrp="1"/>
          </p:cNvSpPr>
          <p:nvPr>
            <p:ph type="ftr" sz="quarter" idx="3"/>
          </p:nvPr>
        </p:nvSpPr>
        <p:spPr>
          <a:xfrm>
            <a:off x="523232" y="6407150"/>
            <a:ext cx="3086100" cy="365125"/>
          </a:xfrm>
        </p:spPr>
        <p:txBody>
          <a:bodyPr anchor="ctr">
            <a:normAutofit/>
          </a:bodyPr>
          <a:lstStyle/>
          <a:p>
            <a:pPr>
              <a:spcAft>
                <a:spcPts val="600"/>
              </a:spcAft>
            </a:pPr>
            <a:r>
              <a:rPr lang="en-US" dirty="0"/>
              <a:t>© 2024 American Academy of Neurology</a:t>
            </a:r>
            <a:endParaRPr lang="en-US"/>
          </a:p>
        </p:txBody>
      </p:sp>
    </p:spTree>
    <p:extLst>
      <p:ext uri="{BB962C8B-B14F-4D97-AF65-F5344CB8AC3E}">
        <p14:creationId xmlns:p14="http://schemas.microsoft.com/office/powerpoint/2010/main" val="1726044720"/>
      </p:ext>
    </p:extLst>
  </p:cSld>
  <p:clrMapOvr>
    <a:masterClrMapping/>
  </p:clrMapOvr>
  <p:transition spd="slow">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B4BC040-80BA-6E82-0173-5A2FB8FE6FA1}"/>
              </a:ext>
            </a:extLst>
          </p:cNvPr>
          <p:cNvSpPr>
            <a:spLocks noGrp="1"/>
          </p:cNvSpPr>
          <p:nvPr>
            <p:ph type="sldNum" sz="quarter" idx="4"/>
          </p:nvPr>
        </p:nvSpPr>
        <p:spPr/>
        <p:txBody>
          <a:bodyPr/>
          <a:lstStyle/>
          <a:p>
            <a:r>
              <a:rPr lang="en-US"/>
              <a:t>Slide </a:t>
            </a:r>
            <a:fld id="{AE55F20A-800A-A447-8B9C-A926CEEB159C}" type="slidenum">
              <a:rPr lang="en-US" smtClean="0"/>
              <a:pPr/>
              <a:t>43</a:t>
            </a:fld>
            <a:endParaRPr lang="en-US" dirty="0"/>
          </a:p>
        </p:txBody>
      </p:sp>
      <p:sp>
        <p:nvSpPr>
          <p:cNvPr id="4" name="Footer Placeholder 3">
            <a:extLst>
              <a:ext uri="{FF2B5EF4-FFF2-40B4-BE49-F238E27FC236}">
                <a16:creationId xmlns:a16="http://schemas.microsoft.com/office/drawing/2014/main" id="{2975C685-CFA2-4D6D-CA44-D23E92E68C7A}"/>
              </a:ext>
            </a:extLst>
          </p:cNvPr>
          <p:cNvSpPr>
            <a:spLocks noGrp="1"/>
          </p:cNvSpPr>
          <p:nvPr>
            <p:ph type="ftr" sz="quarter" idx="3"/>
          </p:nvPr>
        </p:nvSpPr>
        <p:spPr/>
        <p:txBody>
          <a:bodyPr/>
          <a:lstStyle/>
          <a:p>
            <a:r>
              <a:rPr lang="en-US" dirty="0"/>
              <a:t>© 2024 American Academy of Neurology</a:t>
            </a:r>
          </a:p>
        </p:txBody>
      </p:sp>
      <p:pic>
        <p:nvPicPr>
          <p:cNvPr id="8" name="Graphic 7" descr="Lightbulb and gear with solid fill">
            <a:extLst>
              <a:ext uri="{FF2B5EF4-FFF2-40B4-BE49-F238E27FC236}">
                <a16:creationId xmlns:a16="http://schemas.microsoft.com/office/drawing/2014/main" id="{B8E939FA-6772-BE0E-46BC-79F0B47C076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47125" y="650932"/>
            <a:ext cx="3733562" cy="3733562"/>
          </a:xfrm>
          <a:prstGeom prst="rect">
            <a:avLst/>
          </a:prstGeom>
        </p:spPr>
      </p:pic>
      <p:sp>
        <p:nvSpPr>
          <p:cNvPr id="2" name="Text Placeholder 1">
            <a:extLst>
              <a:ext uri="{FF2B5EF4-FFF2-40B4-BE49-F238E27FC236}">
                <a16:creationId xmlns:a16="http://schemas.microsoft.com/office/drawing/2014/main" id="{D46899A8-44B4-C0E8-E7E8-961420440CD7}"/>
              </a:ext>
            </a:extLst>
          </p:cNvPr>
          <p:cNvSpPr>
            <a:spLocks noGrp="1"/>
          </p:cNvSpPr>
          <p:nvPr>
            <p:ph type="body" sz="quarter" idx="12"/>
          </p:nvPr>
        </p:nvSpPr>
        <p:spPr>
          <a:xfrm>
            <a:off x="2869016" y="2956939"/>
            <a:ext cx="6257317" cy="1007968"/>
          </a:xfrm>
        </p:spPr>
        <p:txBody>
          <a:bodyPr/>
          <a:lstStyle/>
          <a:p>
            <a:r>
              <a:rPr lang="en-US" dirty="0">
                <a:solidFill>
                  <a:schemeClr val="tx2"/>
                </a:solidFill>
              </a:rPr>
              <a:t>Conclusions</a:t>
            </a:r>
          </a:p>
        </p:txBody>
      </p:sp>
    </p:spTree>
    <p:extLst>
      <p:ext uri="{BB962C8B-B14F-4D97-AF65-F5344CB8AC3E}">
        <p14:creationId xmlns:p14="http://schemas.microsoft.com/office/powerpoint/2010/main" val="1872381937"/>
      </p:ext>
    </p:extLst>
  </p:cSld>
  <p:clrMapOvr>
    <a:masterClrMapping/>
  </p:clrMapOvr>
  <p:transition spd="slow">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44</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Adverse Neurodevelopmental Outcomes: Global IQ Scores</a:t>
            </a:r>
            <a:br>
              <a:rPr lang="en-US" sz="4000" dirty="0"/>
            </a:br>
            <a:endParaRPr lang="en-US" sz="4000" dirty="0"/>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r>
              <a:rPr lang="en-US" dirty="0"/>
              <a:t>School age children of PWECP exposed to lamotrigine monotherapy in utero likely have a higher global IQ than children exposed to valproic acid monotherapy in utero (raw mean difference [RMD] 11.85, 95% CI 5.53–18.15; moderate confidence in evidence, indirect comparisons upgraded for large magnitude of effect). </a:t>
            </a:r>
          </a:p>
          <a:p>
            <a:r>
              <a:rPr lang="en-US" dirty="0"/>
              <a:t>Children exposed to carbamazepine in utero possibly have a higher global IQ than those exposed to valproic acid (RMD 6.53, 95% CI 0.39–12.67; low confidence in evidence, indirect comparisons). </a:t>
            </a:r>
          </a:p>
          <a:p>
            <a:pPr marL="0" indent="0">
              <a:buNone/>
            </a:pPr>
            <a:endParaRPr lang="en-US" dirty="0"/>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3576532272"/>
      </p:ext>
    </p:extLst>
  </p:cSld>
  <p:clrMapOvr>
    <a:masterClrMapping/>
  </p:clrMapOvr>
  <p:transition spd="slow">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45</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Adverse Neurodevelopmental Outcomes: Global IQ Scores (cont.)</a:t>
            </a:r>
            <a:br>
              <a:rPr lang="en-US" sz="4000" dirty="0"/>
            </a:br>
            <a:endParaRPr lang="en-US" sz="4000" dirty="0"/>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r>
              <a:rPr lang="en-US" sz="2600" dirty="0"/>
              <a:t>There is insufficient evidence to support or refute a difference in global IQ among children exposed to levetiracetam, phenytoin, or topiramate compared to those exposed to valproic acid (low confidence in evidence, indirect comparisons of a single study or downgraded for lack of precision).</a:t>
            </a:r>
          </a:p>
          <a:p>
            <a:r>
              <a:rPr lang="en-US" sz="2600" dirty="0"/>
              <a:t>School age children of PWECP exposed to valproic acid polytherapy in utero possibly have no difference in global IQ compared to children exposed to valproic acid monotherapy (RMD 3.8, 95% CI -6.4 to 14.0; very low confidence in evidence, indirect comparison downgraded for lack of precision). </a:t>
            </a:r>
          </a:p>
          <a:p>
            <a:pPr marL="0" indent="0">
              <a:buNone/>
            </a:pPr>
            <a:endParaRPr lang="en-US" sz="2600" dirty="0"/>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136133370"/>
      </p:ext>
    </p:extLst>
  </p:cSld>
  <p:clrMapOvr>
    <a:masterClrMapping/>
  </p:clrMapOvr>
  <p:transition spd="slow">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46</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Adverse Neurodevelopmental Outcomes: Verbal IQ Scores</a:t>
            </a:r>
            <a:br>
              <a:rPr lang="en-US" sz="4000" dirty="0"/>
            </a:br>
            <a:endParaRPr lang="en-US" sz="4000" dirty="0"/>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r>
              <a:rPr lang="en-US" dirty="0"/>
              <a:t>School age children of PWECP exposed to lamotrigine or phenytoin monotherapy in utero likely have a higher verbal IQ compared to those exposed to valproic acid monotherapy (RMD 10.3, 95% CI 2.4–18.2 and RMD 10.9, 95% CI 2.0–19.8, respectively; moderate confidence in evidence, indirect comparisons upgraded for magnitude of effect). </a:t>
            </a:r>
          </a:p>
          <a:p>
            <a:r>
              <a:rPr lang="en-US" dirty="0"/>
              <a:t>Children exposed to carbamazepine monotherapy in utero possibly have no difference in verbal IQ compared to those exposed to valproic acid (low confidence in evidence, indirect comparisons). </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2130496124"/>
      </p:ext>
    </p:extLst>
  </p:cSld>
  <p:clrMapOvr>
    <a:masterClrMapping/>
  </p:clrMapOvr>
  <p:transition spd="slow">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47</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Adverse Neurodevelopmental Outcomes: Verbal IQ Scores (cont.)</a:t>
            </a:r>
            <a:br>
              <a:rPr lang="en-US" sz="4000" dirty="0"/>
            </a:br>
            <a:endParaRPr lang="en-US" sz="4000" dirty="0"/>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r>
              <a:rPr lang="en-US" dirty="0"/>
              <a:t>There is insufficient evidence to support or refute a difference in verbal IQ between children exposed to levetiracetam or topiramate in utero compared to those exposed to valproic acid in utero (very low confidence in evidence, indirect comparison on a single Class III study).</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2897852337"/>
      </p:ext>
    </p:extLst>
  </p:cSld>
  <p:clrMapOvr>
    <a:masterClrMapping/>
  </p:clrMapOvr>
  <p:transition spd="slow">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48</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Adverse Neurodevelopmental Outcomes: Non-verbal IQ Scores (cont.)</a:t>
            </a:r>
            <a:br>
              <a:rPr lang="en-US" sz="4000" dirty="0"/>
            </a:br>
            <a:endParaRPr lang="en-US" sz="4000" dirty="0"/>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r>
              <a:rPr lang="en-US" dirty="0"/>
              <a:t>School age children of PWECP exposed to carbamazepine or phenytoin monotherapy in utero possibly have a higher non-verbal IQ compared to those exposed to valproic acid in utero (RMD 3.6, 95% CI 0.0–7.1 and RMD 4.8, 95% CI 0.1–8.7, respectively; low confidence in evidence, indirect comparisons). </a:t>
            </a:r>
          </a:p>
          <a:p>
            <a:r>
              <a:rPr lang="en-US" dirty="0"/>
              <a:t>Children exposed to lamotrigine in utero possibly have similar non-verbal IQs compared to those exposed to valproic acid in utero (RMD 4.6, 95% CI -0.8 to 10.1, not reaching significance; low confidence in evidence, indirect comparison). </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1249295633"/>
      </p:ext>
    </p:extLst>
  </p:cSld>
  <p:clrMapOvr>
    <a:masterClrMapping/>
  </p:clrMapOvr>
  <p:transition spd="slow">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6645F69-34BA-7165-7213-C0E3C7424418}"/>
              </a:ext>
            </a:extLst>
          </p:cNvPr>
          <p:cNvSpPr>
            <a:spLocks noGrp="1"/>
          </p:cNvSpPr>
          <p:nvPr>
            <p:ph type="sldNum" sz="quarter" idx="4"/>
          </p:nvPr>
        </p:nvSpPr>
        <p:spPr/>
        <p:txBody>
          <a:bodyPr/>
          <a:lstStyle/>
          <a:p>
            <a:r>
              <a:rPr lang="en-US"/>
              <a:t>Slide </a:t>
            </a:r>
            <a:fld id="{AE55F20A-800A-A447-8B9C-A926CEEB159C}" type="slidenum">
              <a:rPr lang="en-US" smtClean="0"/>
              <a:pPr/>
              <a:t>4</a:t>
            </a:fld>
            <a:endParaRPr lang="en-US" dirty="0"/>
          </a:p>
        </p:txBody>
      </p:sp>
      <p:sp>
        <p:nvSpPr>
          <p:cNvPr id="3" name="Title 2">
            <a:extLst>
              <a:ext uri="{FF2B5EF4-FFF2-40B4-BE49-F238E27FC236}">
                <a16:creationId xmlns:a16="http://schemas.microsoft.com/office/drawing/2014/main" id="{DAFD1730-5967-1A4C-86AB-022D5DABD119}"/>
              </a:ext>
            </a:extLst>
          </p:cNvPr>
          <p:cNvSpPr>
            <a:spLocks noGrp="1"/>
          </p:cNvSpPr>
          <p:nvPr>
            <p:ph type="title"/>
          </p:nvPr>
        </p:nvSpPr>
        <p:spPr/>
        <p:txBody>
          <a:bodyPr/>
          <a:lstStyle/>
          <a:p>
            <a:r>
              <a:rPr lang="en-US" dirty="0"/>
              <a:t>Presentation Objective</a:t>
            </a:r>
          </a:p>
        </p:txBody>
      </p:sp>
      <p:sp>
        <p:nvSpPr>
          <p:cNvPr id="4" name="Content Placeholder 3">
            <a:extLst>
              <a:ext uri="{FF2B5EF4-FFF2-40B4-BE49-F238E27FC236}">
                <a16:creationId xmlns:a16="http://schemas.microsoft.com/office/drawing/2014/main" id="{79C8D288-0922-DB34-96AF-8CA3E2E0D5B7}"/>
              </a:ext>
            </a:extLst>
          </p:cNvPr>
          <p:cNvSpPr>
            <a:spLocks noGrp="1"/>
          </p:cNvSpPr>
          <p:nvPr>
            <p:ph idx="1"/>
          </p:nvPr>
        </p:nvSpPr>
        <p:spPr/>
        <p:txBody>
          <a:bodyPr/>
          <a:lstStyle/>
          <a:p>
            <a:pPr marL="0" indent="0">
              <a:buNone/>
            </a:pPr>
            <a:r>
              <a:rPr lang="en-US" sz="3200" dirty="0"/>
              <a:t>To present the methodological processes, conclusions, and recommendations from the American Academy of Neurology, American Epilepsy Society, and Society for Maternal-Fetal Medicine’s 2024 guideline, “Teratogenesis, Perinatal, and Neurodevelopmental Outcomes after In Utero Exposure to Antiseizure Medication.”</a:t>
            </a:r>
            <a:endParaRPr lang="en-US" sz="3200" dirty="0">
              <a:solidFill>
                <a:schemeClr val="accent6"/>
              </a:solidFill>
            </a:endParaRPr>
          </a:p>
          <a:p>
            <a:endParaRPr lang="en-US" dirty="0"/>
          </a:p>
        </p:txBody>
      </p:sp>
      <p:sp>
        <p:nvSpPr>
          <p:cNvPr id="5" name="Footer Placeholder 4">
            <a:extLst>
              <a:ext uri="{FF2B5EF4-FFF2-40B4-BE49-F238E27FC236}">
                <a16:creationId xmlns:a16="http://schemas.microsoft.com/office/drawing/2014/main" id="{89462AC3-E9BB-0F18-E5E6-4759B6BBCDAB}"/>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150429736"/>
      </p:ext>
    </p:extLst>
  </p:cSld>
  <p:clrMapOvr>
    <a:masterClrMapping/>
  </p:clrMapOvr>
  <p:transition spd="slow">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49</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Adverse Neurodevelopmental Outcomes: IQ Scores, Insufficient Evidence (cont.)</a:t>
            </a:r>
            <a:br>
              <a:rPr lang="en-US" sz="4000" dirty="0"/>
            </a:br>
            <a:endParaRPr lang="en-US" sz="4000" dirty="0"/>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r>
              <a:rPr lang="en-US" dirty="0"/>
              <a:t>There is insufficient evidence to support or refute a difference in non-verbal IQ with exposure to levetiracetam or topiramate compared to exposure to valproic acid (very low confidence in evidence, indirect comparison on a single Class III study).</a:t>
            </a:r>
          </a:p>
          <a:p>
            <a:r>
              <a:rPr lang="en-US" dirty="0"/>
              <a:t>There is insufficient evidence on all IQ outcomes with exposure to acetazolamide, clobazam, clonazepam, eslicarbazepine acetate, ethosuximide, lacosamide, nitrazepam, oxcarbazepine, perampanel, piracetam, pregabalin, primidone, rufinamide, stiripentol, tiagabine, vigabatrin, or zonisamide (no available studies).</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2605814397"/>
      </p:ext>
    </p:extLst>
  </p:cSld>
  <p:clrMapOvr>
    <a:masterClrMapping/>
  </p:clrMapOvr>
  <p:transition spd="slow">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50</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Adverse Neurodevelopmental Outcomes: ASD and ASD Risk</a:t>
            </a:r>
            <a:br>
              <a:rPr lang="en-US" sz="4000" dirty="0"/>
            </a:br>
            <a:endParaRPr lang="en-US" sz="4000" dirty="0"/>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r>
              <a:rPr lang="en-US" sz="2600" dirty="0"/>
              <a:t>There is likely a lower prevalence of ASD or ASD risk among children exposed in utero to carbamazepine (RMD 24.9, -41.5 to -8.2), clonazepam (RMD -21.1, -40.4 to -1.8), lamotrigine (RMD -27.4, -39.3 to -15.6), or levetiracetam (RMD -30.6, -45.4 to -15.8) in monotherapy compared to those exposed to valproic acid monotherapy (moderate confidence in evidence, indirect comparisons upgraded for magnitude of effect). </a:t>
            </a:r>
          </a:p>
          <a:p>
            <a:r>
              <a:rPr lang="en-US" sz="2600" dirty="0"/>
              <a:t>There is possibly no difference in the prevalence of ASD or ASD risk among children with in utero exposure to oxcarbazepine compared to those exposed to valproic acid (RMD -18.6, 95% CI -37.8 to 0.5, not reaching significance; low confidence in evidence). </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1291577998"/>
      </p:ext>
    </p:extLst>
  </p:cSld>
  <p:clrMapOvr>
    <a:masterClrMapping/>
  </p:clrMapOvr>
  <p:transition spd="slow">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51</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Adverse Neurodevelopmental Outcomes: ASD and ASD Risk (cont.)</a:t>
            </a:r>
            <a:br>
              <a:rPr lang="en-US" sz="4000" dirty="0"/>
            </a:br>
            <a:endParaRPr lang="en-US" sz="4000" dirty="0"/>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pPr marL="0" indent="0">
              <a:buNone/>
            </a:pPr>
            <a:r>
              <a:rPr lang="en-US" sz="2600" dirty="0"/>
              <a:t>There is possibly no difference in ASD risk when comparing children exposed to valproic acid during the first trimester vs later in pregnancy (adjusted hazard ratio [</a:t>
            </a:r>
            <a:r>
              <a:rPr lang="en-US" sz="2600" dirty="0" err="1"/>
              <a:t>aHR</a:t>
            </a:r>
            <a:r>
              <a:rPr lang="en-US" sz="2600" dirty="0"/>
              <a:t>] 2.9, 95% CI 1.6–5.1 and </a:t>
            </a:r>
            <a:r>
              <a:rPr lang="en-US" sz="2600" dirty="0" err="1"/>
              <a:t>aHR</a:t>
            </a:r>
            <a:r>
              <a:rPr lang="en-US" sz="2600" dirty="0"/>
              <a:t> 3.1, 95% CI, 0.8-12.2, respectively), when comparing children exposed to low-medium doses vs high doses of valproic acid (HR 3.2, 95% CI 1.7–6.2 and HR 2.5, 95% CI 1.0–6.1, respectively), and when comparing valproic acid exposure in monotherapy vs polytherapy (</a:t>
            </a:r>
            <a:r>
              <a:rPr lang="en-US" sz="2600" dirty="0" err="1"/>
              <a:t>aHR</a:t>
            </a:r>
            <a:r>
              <a:rPr lang="en-US" sz="2600" dirty="0"/>
              <a:t> 3.0, 95% CI 1.7–5.4 and </a:t>
            </a:r>
            <a:r>
              <a:rPr lang="en-US" sz="2600" dirty="0" err="1"/>
              <a:t>aHR</a:t>
            </a:r>
            <a:r>
              <a:rPr lang="en-US" sz="2600" dirty="0"/>
              <a:t> 1.9, 95% CI 0.5–7.7, respectively) (low confidence in evidence, 1 Class II study).</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4105319305"/>
      </p:ext>
    </p:extLst>
  </p:cSld>
  <p:clrMapOvr>
    <a:masterClrMapping/>
  </p:clrMapOvr>
  <p:transition spd="slow">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52</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Adverse Neurodevelopmental Outcomes: ASD and ASD Risk (cont.)</a:t>
            </a:r>
            <a:br>
              <a:rPr lang="en-US" sz="4000" dirty="0"/>
            </a:br>
            <a:endParaRPr lang="en-US" sz="4000" dirty="0"/>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r>
              <a:rPr lang="en-US" sz="2600" dirty="0"/>
              <a:t>There is possibly no difference in ASD risk when comparing exposure to carbamazepine, clonazepam, lamotrigine, and oxcarbazepine in low-medium doses vs high doses (low confidence in evidence, 1 Class II study) and is possibly no difference in ASD risk with exposure to clonazepam, lamotrigine, or oxcarbazepine monotherapy vs polytherapy (low confidence in evidence, 1 Class II study). </a:t>
            </a:r>
          </a:p>
          <a:p>
            <a:r>
              <a:rPr lang="en-US" sz="2600" dirty="0"/>
              <a:t>There is insufficient evidence to determine whether toddlers of PWECP exposed to lamotrigine and valproic acid in utero are at increased risk of showing autistic traits (very low confidence in evidence, 1 Class III study).</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1947380805"/>
      </p:ext>
    </p:extLst>
  </p:cSld>
  <p:clrMapOvr>
    <a:masterClrMapping/>
  </p:clrMapOvr>
  <p:transition spd="slow">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53</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Prevalence of Adverse Neurodevelopmental Outcomes: ASD and ASD Risk (cont.)</a:t>
            </a:r>
            <a:br>
              <a:rPr lang="en-US" sz="4000" dirty="0"/>
            </a:br>
            <a:endParaRPr lang="en-US" sz="4000" dirty="0"/>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6" y="2346667"/>
            <a:ext cx="11237854" cy="4264885"/>
          </a:xfrm>
        </p:spPr>
        <p:txBody>
          <a:bodyPr/>
          <a:lstStyle/>
          <a:p>
            <a:pPr marL="0" indent="0">
              <a:buNone/>
            </a:pPr>
            <a:r>
              <a:rPr lang="en-US" dirty="0"/>
              <a:t>There is insufficient evidence on the risk of ASD with exposure to acetazolamide, clobazam, eslicarbazepine acetate, ethosuximide, lacosamide, nitrazepam, perampanel, phenobarbital, piracetam, pregabalin, primidone, rufinamide, stiripentol, tiagabine, vigabatrin, or zonisamide (no available studies).</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2667261368"/>
      </p:ext>
    </p:extLst>
  </p:cSld>
  <p:clrMapOvr>
    <a:masterClrMapping/>
  </p:clrMapOvr>
  <p:transition spd="slow">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0C216-FF82-409D-879E-71DE466AB270}"/>
              </a:ext>
            </a:extLst>
          </p:cNvPr>
          <p:cNvSpPr>
            <a:spLocks noGrp="1"/>
          </p:cNvSpPr>
          <p:nvPr>
            <p:ph type="title"/>
          </p:nvPr>
        </p:nvSpPr>
        <p:spPr>
          <a:xfrm>
            <a:off x="587572" y="1193366"/>
            <a:ext cx="11223428" cy="895170"/>
          </a:xfrm>
        </p:spPr>
        <p:txBody>
          <a:bodyPr>
            <a:normAutofit/>
          </a:bodyPr>
          <a:lstStyle/>
          <a:p>
            <a:r>
              <a:rPr lang="en-US" dirty="0"/>
              <a:t>Clinical Question 4</a:t>
            </a:r>
          </a:p>
        </p:txBody>
      </p:sp>
      <p:sp>
        <p:nvSpPr>
          <p:cNvPr id="3" name="Content Placeholder 2">
            <a:extLst>
              <a:ext uri="{FF2B5EF4-FFF2-40B4-BE49-F238E27FC236}">
                <a16:creationId xmlns:a16="http://schemas.microsoft.com/office/drawing/2014/main" id="{4D978A5A-4CDD-8D8A-AD20-0E1355E4510C}"/>
              </a:ext>
            </a:extLst>
          </p:cNvPr>
          <p:cNvSpPr>
            <a:spLocks noGrp="1"/>
          </p:cNvSpPr>
          <p:nvPr>
            <p:ph sz="half" idx="1"/>
          </p:nvPr>
        </p:nvSpPr>
        <p:spPr>
          <a:xfrm>
            <a:off x="587572" y="2164737"/>
            <a:ext cx="6316615" cy="4123047"/>
          </a:xfrm>
        </p:spPr>
        <p:txBody>
          <a:bodyPr>
            <a:normAutofit/>
          </a:bodyPr>
          <a:lstStyle/>
          <a:p>
            <a:pPr marL="0" indent="0">
              <a:buNone/>
            </a:pPr>
            <a:r>
              <a:rPr lang="en-US" sz="3200" dirty="0"/>
              <a:t>What is the effect of intrauterine exposure to folic acid on the prevalence of MCMs, adverse perinatal outcomes, and neurodevelopmental outcomes, and how does this vary by folic acid dose in children born to PWECP treated with ASMs?</a:t>
            </a:r>
          </a:p>
        </p:txBody>
      </p:sp>
      <p:sp>
        <p:nvSpPr>
          <p:cNvPr id="4" name="Slide Number Placeholder 3">
            <a:extLst>
              <a:ext uri="{FF2B5EF4-FFF2-40B4-BE49-F238E27FC236}">
                <a16:creationId xmlns:a16="http://schemas.microsoft.com/office/drawing/2014/main" id="{479854C0-EBF4-040C-ED59-234AC4064322}"/>
              </a:ext>
            </a:extLst>
          </p:cNvPr>
          <p:cNvSpPr>
            <a:spLocks noGrp="1"/>
          </p:cNvSpPr>
          <p:nvPr>
            <p:ph type="sldNum" sz="quarter" idx="4"/>
          </p:nvPr>
        </p:nvSpPr>
        <p:spPr>
          <a:xfrm>
            <a:off x="9045448" y="6392291"/>
            <a:ext cx="2844800" cy="365125"/>
          </a:xfrm>
        </p:spPr>
        <p:txBody>
          <a:bodyPr anchor="ctr">
            <a:normAutofit/>
          </a:bodyPr>
          <a:lstStyle/>
          <a:p>
            <a:pPr>
              <a:spcAft>
                <a:spcPts val="600"/>
              </a:spcAft>
            </a:pPr>
            <a:r>
              <a:rPr lang="en-US"/>
              <a:t>Slide </a:t>
            </a:r>
            <a:fld id="{AE55F20A-800A-A447-8B9C-A926CEEB159C}" type="slidenum">
              <a:rPr lang="en-US" smtClean="0"/>
              <a:pPr>
                <a:spcAft>
                  <a:spcPts val="600"/>
                </a:spcAft>
              </a:pPr>
              <a:t>54</a:t>
            </a:fld>
            <a:endParaRPr lang="en-US"/>
          </a:p>
        </p:txBody>
      </p:sp>
      <p:pic>
        <p:nvPicPr>
          <p:cNvPr id="8" name="Content Placeholder 7" descr="Research with solid fill">
            <a:extLst>
              <a:ext uri="{FF2B5EF4-FFF2-40B4-BE49-F238E27FC236}">
                <a16:creationId xmlns:a16="http://schemas.microsoft.com/office/drawing/2014/main" id="{4526E15D-9B8D-D757-A8BB-C9A5877D7739}"/>
              </a:ext>
            </a:extLst>
          </p:cNvPr>
          <p:cNvPicPr>
            <a:picLocks noGrp="1" noChangeAspect="1"/>
          </p:cNvPicPr>
          <p:nvPr>
            <p:ph sz="half" idx="10"/>
          </p:nvPr>
        </p:nvPicPr>
        <p:blipFill>
          <a:blip r:embed="rId2">
            <a:extLst>
              <a:ext uri="{96DAC541-7B7A-43D3-8B79-37D633B846F1}">
                <asvg:svgBlip xmlns:asvg="http://schemas.microsoft.com/office/drawing/2016/SVG/main" r:embed="rId3"/>
              </a:ext>
            </a:extLst>
          </a:blip>
          <a:stretch>
            <a:fillRect/>
          </a:stretch>
        </p:blipFill>
        <p:spPr>
          <a:xfrm>
            <a:off x="7360514" y="1957702"/>
            <a:ext cx="3666720" cy="3666720"/>
          </a:xfrm>
        </p:spPr>
      </p:pic>
      <p:sp>
        <p:nvSpPr>
          <p:cNvPr id="6" name="Footer Placeholder 5">
            <a:extLst>
              <a:ext uri="{FF2B5EF4-FFF2-40B4-BE49-F238E27FC236}">
                <a16:creationId xmlns:a16="http://schemas.microsoft.com/office/drawing/2014/main" id="{6009B2D9-EAC5-7191-B992-46953DB6981A}"/>
              </a:ext>
            </a:extLst>
          </p:cNvPr>
          <p:cNvSpPr>
            <a:spLocks noGrp="1"/>
          </p:cNvSpPr>
          <p:nvPr>
            <p:ph type="ftr" sz="quarter" idx="3"/>
          </p:nvPr>
        </p:nvSpPr>
        <p:spPr>
          <a:xfrm>
            <a:off x="523232" y="6407150"/>
            <a:ext cx="3086100" cy="365125"/>
          </a:xfrm>
        </p:spPr>
        <p:txBody>
          <a:bodyPr anchor="ctr">
            <a:normAutofit/>
          </a:bodyPr>
          <a:lstStyle/>
          <a:p>
            <a:pPr>
              <a:spcAft>
                <a:spcPts val="600"/>
              </a:spcAft>
            </a:pPr>
            <a:r>
              <a:rPr lang="en-US" dirty="0"/>
              <a:t>© 2024 American Academy of Neurology</a:t>
            </a:r>
            <a:endParaRPr lang="en-US"/>
          </a:p>
        </p:txBody>
      </p:sp>
    </p:spTree>
    <p:extLst>
      <p:ext uri="{BB962C8B-B14F-4D97-AF65-F5344CB8AC3E}">
        <p14:creationId xmlns:p14="http://schemas.microsoft.com/office/powerpoint/2010/main" val="1521752661"/>
      </p:ext>
    </p:extLst>
  </p:cSld>
  <p:clrMapOvr>
    <a:masterClrMapping/>
  </p:clrMapOvr>
  <p:transition spd="slow">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B4BC040-80BA-6E82-0173-5A2FB8FE6FA1}"/>
              </a:ext>
            </a:extLst>
          </p:cNvPr>
          <p:cNvSpPr>
            <a:spLocks noGrp="1"/>
          </p:cNvSpPr>
          <p:nvPr>
            <p:ph type="sldNum" sz="quarter" idx="4"/>
          </p:nvPr>
        </p:nvSpPr>
        <p:spPr/>
        <p:txBody>
          <a:bodyPr/>
          <a:lstStyle/>
          <a:p>
            <a:r>
              <a:rPr lang="en-US"/>
              <a:t>Slide </a:t>
            </a:r>
            <a:fld id="{AE55F20A-800A-A447-8B9C-A926CEEB159C}" type="slidenum">
              <a:rPr lang="en-US" smtClean="0"/>
              <a:pPr/>
              <a:t>55</a:t>
            </a:fld>
            <a:endParaRPr lang="en-US" dirty="0"/>
          </a:p>
        </p:txBody>
      </p:sp>
      <p:sp>
        <p:nvSpPr>
          <p:cNvPr id="4" name="Footer Placeholder 3">
            <a:extLst>
              <a:ext uri="{FF2B5EF4-FFF2-40B4-BE49-F238E27FC236}">
                <a16:creationId xmlns:a16="http://schemas.microsoft.com/office/drawing/2014/main" id="{2975C685-CFA2-4D6D-CA44-D23E92E68C7A}"/>
              </a:ext>
            </a:extLst>
          </p:cNvPr>
          <p:cNvSpPr>
            <a:spLocks noGrp="1"/>
          </p:cNvSpPr>
          <p:nvPr>
            <p:ph type="ftr" sz="quarter" idx="3"/>
          </p:nvPr>
        </p:nvSpPr>
        <p:spPr/>
        <p:txBody>
          <a:bodyPr/>
          <a:lstStyle/>
          <a:p>
            <a:r>
              <a:rPr lang="en-US" dirty="0"/>
              <a:t>© 2024 American Academy of Neurology</a:t>
            </a:r>
          </a:p>
        </p:txBody>
      </p:sp>
      <p:pic>
        <p:nvPicPr>
          <p:cNvPr id="8" name="Graphic 7" descr="Lightbulb and gear with solid fill">
            <a:extLst>
              <a:ext uri="{FF2B5EF4-FFF2-40B4-BE49-F238E27FC236}">
                <a16:creationId xmlns:a16="http://schemas.microsoft.com/office/drawing/2014/main" id="{B8E939FA-6772-BE0E-46BC-79F0B47C076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47125" y="650932"/>
            <a:ext cx="3733562" cy="3733562"/>
          </a:xfrm>
          <a:prstGeom prst="rect">
            <a:avLst/>
          </a:prstGeom>
        </p:spPr>
      </p:pic>
      <p:sp>
        <p:nvSpPr>
          <p:cNvPr id="2" name="Text Placeholder 1">
            <a:extLst>
              <a:ext uri="{FF2B5EF4-FFF2-40B4-BE49-F238E27FC236}">
                <a16:creationId xmlns:a16="http://schemas.microsoft.com/office/drawing/2014/main" id="{D46899A8-44B4-C0E8-E7E8-961420440CD7}"/>
              </a:ext>
            </a:extLst>
          </p:cNvPr>
          <p:cNvSpPr>
            <a:spLocks noGrp="1"/>
          </p:cNvSpPr>
          <p:nvPr>
            <p:ph type="body" sz="quarter" idx="12"/>
          </p:nvPr>
        </p:nvSpPr>
        <p:spPr>
          <a:xfrm>
            <a:off x="2869016" y="2956939"/>
            <a:ext cx="6257317" cy="1007968"/>
          </a:xfrm>
        </p:spPr>
        <p:txBody>
          <a:bodyPr/>
          <a:lstStyle/>
          <a:p>
            <a:r>
              <a:rPr lang="en-US" dirty="0">
                <a:solidFill>
                  <a:schemeClr val="tx2"/>
                </a:solidFill>
              </a:rPr>
              <a:t>Conclusions</a:t>
            </a:r>
          </a:p>
        </p:txBody>
      </p:sp>
    </p:spTree>
    <p:extLst>
      <p:ext uri="{BB962C8B-B14F-4D97-AF65-F5344CB8AC3E}">
        <p14:creationId xmlns:p14="http://schemas.microsoft.com/office/powerpoint/2010/main" val="4270352802"/>
      </p:ext>
    </p:extLst>
  </p:cSld>
  <p:clrMapOvr>
    <a:masterClrMapping/>
  </p:clrMapOvr>
  <p:transition spd="slow">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56</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Folic Acid and Prevalence of MCMs and Autistic Traits</a:t>
            </a:r>
            <a:br>
              <a:rPr lang="en-US" sz="4000" dirty="0"/>
            </a:br>
            <a:endParaRPr lang="en-US" sz="4000" dirty="0"/>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7" y="1836713"/>
            <a:ext cx="11237854" cy="4264885"/>
          </a:xfrm>
        </p:spPr>
        <p:txBody>
          <a:bodyPr/>
          <a:lstStyle/>
          <a:p>
            <a:r>
              <a:rPr lang="en-US" sz="2600" dirty="0"/>
              <a:t>Preconception folic acid supplementation among PWECP taking an ASM likely does not reduce the prevalence of MCMs in their newborn children (odds ratio [OR] 1.25, 95% CI 0.99–1.60; moderate confidence in evidence, 1 Class I study). </a:t>
            </a:r>
          </a:p>
          <a:p>
            <a:r>
              <a:rPr lang="en-US" sz="2600" dirty="0"/>
              <a:t>In toddlers of PWECP exposed to ASM in utero, lack of preconception folic acid supplementation is associated with increased odds of autistic traits at 36 months (adjusted OR 7.9, 95% CI 2.5–24.9); and the birth parent’s plasma folic acid levels between 17–19 weeks of gestation is inversely related to the offspring’s Social Communication Questionnaire scores at 36 months (β = −0.3; p = 0.03; low confidence in evidence, 1 Class II study). </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559633730"/>
      </p:ext>
    </p:extLst>
  </p:cSld>
  <p:clrMapOvr>
    <a:masterClrMapping/>
  </p:clrMapOvr>
  <p:transition spd="slow">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57</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Folic Acid and IQ</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7" y="1836712"/>
            <a:ext cx="11237854" cy="4264885"/>
          </a:xfrm>
        </p:spPr>
        <p:txBody>
          <a:bodyPr/>
          <a:lstStyle/>
          <a:p>
            <a:r>
              <a:rPr lang="en-US" sz="2600" dirty="0"/>
              <a:t>In school aged children of PWECP exposed to ASMs in utero, preconception folic acid supplementation likely improves global IQ (RMD 6.0, 95% CI 2.4–9.6; moderate confidence in evidence, 1 Class I study). </a:t>
            </a:r>
          </a:p>
          <a:p>
            <a:r>
              <a:rPr lang="en-US" sz="2600" dirty="0"/>
              <a:t>There is insufficient evidence to determine the effects of folic acid dose on the prevalence of MCMs (very low confidence, 1 Class III study), on full scale IQ (very low confidence, 1 Class III study), or on Autism Spectrum Quotient score (very low confidence, 1 Class III study).96 There is insufficient evidence to determine the effect of timing of exposure on these outcomes.</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973883188"/>
      </p:ext>
    </p:extLst>
  </p:cSld>
  <p:clrMapOvr>
    <a:masterClrMapping/>
  </p:clrMapOvr>
  <p:transition spd="slow">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46899A8-44B4-C0E8-E7E8-961420440CD7}"/>
              </a:ext>
            </a:extLst>
          </p:cNvPr>
          <p:cNvSpPr>
            <a:spLocks noGrp="1"/>
          </p:cNvSpPr>
          <p:nvPr>
            <p:ph type="body" sz="quarter" idx="12"/>
          </p:nvPr>
        </p:nvSpPr>
        <p:spPr/>
        <p:txBody>
          <a:bodyPr/>
          <a:lstStyle/>
          <a:p>
            <a:r>
              <a:rPr lang="en-US" dirty="0">
                <a:solidFill>
                  <a:schemeClr val="tx2"/>
                </a:solidFill>
              </a:rPr>
              <a:t>Clinical Context</a:t>
            </a:r>
          </a:p>
        </p:txBody>
      </p:sp>
      <p:sp>
        <p:nvSpPr>
          <p:cNvPr id="3" name="Slide Number Placeholder 2">
            <a:extLst>
              <a:ext uri="{FF2B5EF4-FFF2-40B4-BE49-F238E27FC236}">
                <a16:creationId xmlns:a16="http://schemas.microsoft.com/office/drawing/2014/main" id="{6B4BC040-80BA-6E82-0173-5A2FB8FE6FA1}"/>
              </a:ext>
            </a:extLst>
          </p:cNvPr>
          <p:cNvSpPr>
            <a:spLocks noGrp="1"/>
          </p:cNvSpPr>
          <p:nvPr>
            <p:ph type="sldNum" sz="quarter" idx="4"/>
          </p:nvPr>
        </p:nvSpPr>
        <p:spPr/>
        <p:txBody>
          <a:bodyPr/>
          <a:lstStyle/>
          <a:p>
            <a:r>
              <a:rPr lang="en-US"/>
              <a:t>Slide </a:t>
            </a:r>
            <a:fld id="{AE55F20A-800A-A447-8B9C-A926CEEB159C}" type="slidenum">
              <a:rPr lang="en-US" smtClean="0"/>
              <a:pPr/>
              <a:t>58</a:t>
            </a:fld>
            <a:endParaRPr lang="en-US" dirty="0"/>
          </a:p>
        </p:txBody>
      </p:sp>
      <p:sp>
        <p:nvSpPr>
          <p:cNvPr id="4" name="Footer Placeholder 3">
            <a:extLst>
              <a:ext uri="{FF2B5EF4-FFF2-40B4-BE49-F238E27FC236}">
                <a16:creationId xmlns:a16="http://schemas.microsoft.com/office/drawing/2014/main" id="{2975C685-CFA2-4D6D-CA44-D23E92E68C7A}"/>
              </a:ext>
            </a:extLst>
          </p:cNvPr>
          <p:cNvSpPr>
            <a:spLocks noGrp="1"/>
          </p:cNvSpPr>
          <p:nvPr>
            <p:ph type="ftr" sz="quarter" idx="3"/>
          </p:nvPr>
        </p:nvSpPr>
        <p:spPr/>
        <p:txBody>
          <a:bodyPr/>
          <a:lstStyle/>
          <a:p>
            <a:r>
              <a:rPr lang="en-US" dirty="0"/>
              <a:t>© 2024 American Academy of Neurology</a:t>
            </a:r>
          </a:p>
        </p:txBody>
      </p:sp>
      <p:pic>
        <p:nvPicPr>
          <p:cNvPr id="6" name="Graphic 5" descr="Medicine with solid fill">
            <a:extLst>
              <a:ext uri="{FF2B5EF4-FFF2-40B4-BE49-F238E27FC236}">
                <a16:creationId xmlns:a16="http://schemas.microsoft.com/office/drawing/2014/main" id="{14672DA0-60FC-A4A2-1C21-4148CAF6C05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534309" y="3902689"/>
            <a:ext cx="1371600" cy="1371600"/>
          </a:xfrm>
          <a:prstGeom prst="rect">
            <a:avLst/>
          </a:prstGeom>
        </p:spPr>
      </p:pic>
      <p:pic>
        <p:nvPicPr>
          <p:cNvPr id="7" name="Graphic 6" descr="Stethoscope with solid fill">
            <a:extLst>
              <a:ext uri="{FF2B5EF4-FFF2-40B4-BE49-F238E27FC236}">
                <a16:creationId xmlns:a16="http://schemas.microsoft.com/office/drawing/2014/main" id="{BD1AE8FB-CF79-20F8-9DA2-786D4D4D3E7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782725" y="1339217"/>
            <a:ext cx="1371600" cy="1371600"/>
          </a:xfrm>
          <a:prstGeom prst="rect">
            <a:avLst/>
          </a:prstGeom>
        </p:spPr>
      </p:pic>
      <p:pic>
        <p:nvPicPr>
          <p:cNvPr id="9" name="Graphic 8" descr="Doctor male with solid fill">
            <a:extLst>
              <a:ext uri="{FF2B5EF4-FFF2-40B4-BE49-F238E27FC236}">
                <a16:creationId xmlns:a16="http://schemas.microsoft.com/office/drawing/2014/main" id="{FA65D1C7-751B-7356-BCA8-D213CD86818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613889" y="5007550"/>
            <a:ext cx="1371600" cy="1371600"/>
          </a:xfrm>
          <a:prstGeom prst="rect">
            <a:avLst/>
          </a:prstGeom>
        </p:spPr>
      </p:pic>
      <p:pic>
        <p:nvPicPr>
          <p:cNvPr id="11" name="Graphic 10" descr="Doctor female with solid fill">
            <a:extLst>
              <a:ext uri="{FF2B5EF4-FFF2-40B4-BE49-F238E27FC236}">
                <a16:creationId xmlns:a16="http://schemas.microsoft.com/office/drawing/2014/main" id="{7A353A47-C6EB-0CD3-3B07-FF60D17A0C2B}"/>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929779" y="1192958"/>
            <a:ext cx="1371600" cy="1371600"/>
          </a:xfrm>
          <a:prstGeom prst="rect">
            <a:avLst/>
          </a:prstGeom>
        </p:spPr>
      </p:pic>
      <p:pic>
        <p:nvPicPr>
          <p:cNvPr id="13" name="Graphic 12" descr="Heart with pulse with solid fill">
            <a:extLst>
              <a:ext uri="{FF2B5EF4-FFF2-40B4-BE49-F238E27FC236}">
                <a16:creationId xmlns:a16="http://schemas.microsoft.com/office/drawing/2014/main" id="{EF6811C1-FC36-855A-BA32-D9AA1DE274A6}"/>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8214100" y="4088051"/>
            <a:ext cx="1371600" cy="1371600"/>
          </a:xfrm>
          <a:prstGeom prst="rect">
            <a:avLst/>
          </a:prstGeom>
        </p:spPr>
      </p:pic>
      <p:pic>
        <p:nvPicPr>
          <p:cNvPr id="15" name="Graphic 14" descr="Man with baby with solid fill">
            <a:extLst>
              <a:ext uri="{FF2B5EF4-FFF2-40B4-BE49-F238E27FC236}">
                <a16:creationId xmlns:a16="http://schemas.microsoft.com/office/drawing/2014/main" id="{C6248C82-F4A8-2E60-A86B-2A49E9F9CADB}"/>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10146387" y="4765591"/>
            <a:ext cx="1371600" cy="1371600"/>
          </a:xfrm>
          <a:prstGeom prst="rect">
            <a:avLst/>
          </a:prstGeom>
        </p:spPr>
      </p:pic>
      <p:pic>
        <p:nvPicPr>
          <p:cNvPr id="17" name="Graphic 16" descr="Pregnant lady with solid fill">
            <a:extLst>
              <a:ext uri="{FF2B5EF4-FFF2-40B4-BE49-F238E27FC236}">
                <a16:creationId xmlns:a16="http://schemas.microsoft.com/office/drawing/2014/main" id="{1C6E8885-0D9E-6024-0819-571ECAD020EB}"/>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5304367" y="4046651"/>
            <a:ext cx="1371600" cy="1371600"/>
          </a:xfrm>
          <a:prstGeom prst="rect">
            <a:avLst/>
          </a:prstGeom>
        </p:spPr>
      </p:pic>
      <p:pic>
        <p:nvPicPr>
          <p:cNvPr id="19" name="Graphic 18" descr="Baby with solid fill">
            <a:extLst>
              <a:ext uri="{FF2B5EF4-FFF2-40B4-BE49-F238E27FC236}">
                <a16:creationId xmlns:a16="http://schemas.microsoft.com/office/drawing/2014/main" id="{A2FC2B1B-3959-9DA6-32FD-429143BD50F5}"/>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4718266" y="790315"/>
            <a:ext cx="1371600" cy="1371600"/>
          </a:xfrm>
          <a:prstGeom prst="rect">
            <a:avLst/>
          </a:prstGeom>
        </p:spPr>
      </p:pic>
      <p:pic>
        <p:nvPicPr>
          <p:cNvPr id="21" name="Graphic 20" descr="Nerve with solid fill">
            <a:extLst>
              <a:ext uri="{FF2B5EF4-FFF2-40B4-BE49-F238E27FC236}">
                <a16:creationId xmlns:a16="http://schemas.microsoft.com/office/drawing/2014/main" id="{1BD3618C-9636-EAAA-49B1-B99DA19FC32D}"/>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904341" y="2696018"/>
            <a:ext cx="1371600" cy="1371600"/>
          </a:xfrm>
          <a:prstGeom prst="rect">
            <a:avLst/>
          </a:prstGeom>
        </p:spPr>
      </p:pic>
      <p:pic>
        <p:nvPicPr>
          <p:cNvPr id="23" name="Graphic 22" descr="Microscope with solid fill">
            <a:extLst>
              <a:ext uri="{FF2B5EF4-FFF2-40B4-BE49-F238E27FC236}">
                <a16:creationId xmlns:a16="http://schemas.microsoft.com/office/drawing/2014/main" id="{2610D7E3-9C4D-972E-0D86-07D3BAA4984F}"/>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8604738" y="842267"/>
            <a:ext cx="1371600" cy="1371600"/>
          </a:xfrm>
          <a:prstGeom prst="rect">
            <a:avLst/>
          </a:prstGeom>
        </p:spPr>
      </p:pic>
      <p:pic>
        <p:nvPicPr>
          <p:cNvPr id="27" name="Graphic 26" descr="Baby crawling with solid fill">
            <a:extLst>
              <a:ext uri="{FF2B5EF4-FFF2-40B4-BE49-F238E27FC236}">
                <a16:creationId xmlns:a16="http://schemas.microsoft.com/office/drawing/2014/main" id="{A14E3101-CB0D-8B66-A8EF-DFFA101E2EE7}"/>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928210" y="4847118"/>
            <a:ext cx="1371600" cy="1371600"/>
          </a:xfrm>
          <a:prstGeom prst="rect">
            <a:avLst/>
          </a:prstGeom>
        </p:spPr>
      </p:pic>
      <p:pic>
        <p:nvPicPr>
          <p:cNvPr id="29" name="Graphic 28" descr="Baby bottle with solid fill">
            <a:extLst>
              <a:ext uri="{FF2B5EF4-FFF2-40B4-BE49-F238E27FC236}">
                <a16:creationId xmlns:a16="http://schemas.microsoft.com/office/drawing/2014/main" id="{3A6D05AB-6083-2B2D-5469-59F398D8D20D}"/>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935378" y="965607"/>
            <a:ext cx="1371600" cy="1371600"/>
          </a:xfrm>
          <a:prstGeom prst="rect">
            <a:avLst/>
          </a:prstGeom>
        </p:spPr>
      </p:pic>
      <p:pic>
        <p:nvPicPr>
          <p:cNvPr id="31" name="Graphic 30" descr="Brain with solid fill">
            <a:extLst>
              <a:ext uri="{FF2B5EF4-FFF2-40B4-BE49-F238E27FC236}">
                <a16:creationId xmlns:a16="http://schemas.microsoft.com/office/drawing/2014/main" id="{45113037-AC69-7469-55FB-142716745415}"/>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a:off x="9862182" y="2976466"/>
            <a:ext cx="1371600" cy="1371600"/>
          </a:xfrm>
          <a:prstGeom prst="rect">
            <a:avLst/>
          </a:prstGeom>
        </p:spPr>
      </p:pic>
      <p:pic>
        <p:nvPicPr>
          <p:cNvPr id="33" name="Graphic 32" descr="Brain in head with solid fill">
            <a:extLst>
              <a:ext uri="{FF2B5EF4-FFF2-40B4-BE49-F238E27FC236}">
                <a16:creationId xmlns:a16="http://schemas.microsoft.com/office/drawing/2014/main" id="{DCFC97E1-3F27-6818-86E1-2E3E1B6B4D92}"/>
              </a:ext>
            </a:extLst>
          </p:cNvPr>
          <p:cNvPicPr>
            <a:picLocks noChangeAspect="1"/>
          </p:cNvPicPr>
          <p:nvPr/>
        </p:nvPicPr>
        <p:blipFill>
          <a:blip r:embed="rId29">
            <a:extLst>
              <a:ext uri="{96DAC541-7B7A-43D3-8B79-37D633B846F1}">
                <asvg:svgBlip xmlns:asvg="http://schemas.microsoft.com/office/drawing/2016/SVG/main" r:embed="rId30"/>
              </a:ext>
            </a:extLst>
          </a:blip>
          <a:stretch>
            <a:fillRect/>
          </a:stretch>
        </p:blipFill>
        <p:spPr>
          <a:xfrm>
            <a:off x="3849979" y="5065952"/>
            <a:ext cx="1371600" cy="1371600"/>
          </a:xfrm>
          <a:prstGeom prst="rect">
            <a:avLst/>
          </a:prstGeom>
        </p:spPr>
      </p:pic>
      <p:pic>
        <p:nvPicPr>
          <p:cNvPr id="35" name="Graphic 34" descr="Clipboard Partially Checked with solid fill">
            <a:extLst>
              <a:ext uri="{FF2B5EF4-FFF2-40B4-BE49-F238E27FC236}">
                <a16:creationId xmlns:a16="http://schemas.microsoft.com/office/drawing/2014/main" id="{1F5E6F6C-3105-17F7-C8A2-ACD03B4BEB33}"/>
              </a:ext>
            </a:extLst>
          </p:cNvPr>
          <p:cNvPicPr>
            <a:picLocks noChangeAspect="1"/>
          </p:cNvPicPr>
          <p:nvPr/>
        </p:nvPicPr>
        <p:blipFill>
          <a:blip r:embed="rId31">
            <a:extLst>
              <a:ext uri="{96DAC541-7B7A-43D3-8B79-37D633B846F1}">
                <asvg:svgBlip xmlns:asvg="http://schemas.microsoft.com/office/drawing/2016/SVG/main" r:embed="rId32"/>
              </a:ext>
            </a:extLst>
          </a:blip>
          <a:stretch>
            <a:fillRect/>
          </a:stretch>
        </p:blipFill>
        <p:spPr>
          <a:xfrm>
            <a:off x="10218784" y="1452612"/>
            <a:ext cx="1371600" cy="1371600"/>
          </a:xfrm>
          <a:prstGeom prst="rect">
            <a:avLst/>
          </a:prstGeom>
        </p:spPr>
      </p:pic>
    </p:spTree>
    <p:extLst>
      <p:ext uri="{BB962C8B-B14F-4D97-AF65-F5344CB8AC3E}">
        <p14:creationId xmlns:p14="http://schemas.microsoft.com/office/powerpoint/2010/main" val="3702750242"/>
      </p:ext>
    </p:extLst>
  </p:cSld>
  <p:clrMapOvr>
    <a:masterClrMapping/>
  </p:clrMapOvr>
  <p:transition spd="slow">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2C8ABB4-90C9-E12C-FF01-42C24AA12B8D}"/>
              </a:ext>
            </a:extLst>
          </p:cNvPr>
          <p:cNvSpPr>
            <a:spLocks noGrp="1"/>
          </p:cNvSpPr>
          <p:nvPr>
            <p:ph type="sldNum" sz="quarter" idx="4"/>
          </p:nvPr>
        </p:nvSpPr>
        <p:spPr/>
        <p:txBody>
          <a:bodyPr/>
          <a:lstStyle/>
          <a:p>
            <a:r>
              <a:rPr lang="en-US"/>
              <a:t>Slide </a:t>
            </a:r>
            <a:fld id="{AE55F20A-800A-A447-8B9C-A926CEEB159C}" type="slidenum">
              <a:rPr lang="en-US" smtClean="0"/>
              <a:pPr/>
              <a:t>5</a:t>
            </a:fld>
            <a:endParaRPr lang="en-US" dirty="0"/>
          </a:p>
        </p:txBody>
      </p:sp>
      <p:sp>
        <p:nvSpPr>
          <p:cNvPr id="3" name="Title 2">
            <a:extLst>
              <a:ext uri="{FF2B5EF4-FFF2-40B4-BE49-F238E27FC236}">
                <a16:creationId xmlns:a16="http://schemas.microsoft.com/office/drawing/2014/main" id="{A712AE5B-A4DD-C501-4750-A774347C0595}"/>
              </a:ext>
            </a:extLst>
          </p:cNvPr>
          <p:cNvSpPr>
            <a:spLocks noGrp="1"/>
          </p:cNvSpPr>
          <p:nvPr>
            <p:ph type="title"/>
          </p:nvPr>
        </p:nvSpPr>
        <p:spPr/>
        <p:txBody>
          <a:bodyPr/>
          <a:lstStyle/>
          <a:p>
            <a:r>
              <a:rPr lang="en-US" dirty="0"/>
              <a:t>Presentation Overview</a:t>
            </a:r>
          </a:p>
        </p:txBody>
      </p:sp>
      <p:sp>
        <p:nvSpPr>
          <p:cNvPr id="4" name="Content Placeholder 3">
            <a:extLst>
              <a:ext uri="{FF2B5EF4-FFF2-40B4-BE49-F238E27FC236}">
                <a16:creationId xmlns:a16="http://schemas.microsoft.com/office/drawing/2014/main" id="{9820F9C8-C986-F5D9-D3AE-2F33269990C2}"/>
              </a:ext>
            </a:extLst>
          </p:cNvPr>
          <p:cNvSpPr>
            <a:spLocks noGrp="1"/>
          </p:cNvSpPr>
          <p:nvPr>
            <p:ph idx="1"/>
          </p:nvPr>
        </p:nvSpPr>
        <p:spPr/>
        <p:txBody>
          <a:bodyPr/>
          <a:lstStyle/>
          <a:p>
            <a:r>
              <a:rPr lang="en-US" sz="3200" dirty="0"/>
              <a:t>Introduction</a:t>
            </a:r>
          </a:p>
          <a:p>
            <a:r>
              <a:rPr lang="en-US" sz="3200" dirty="0"/>
              <a:t>Clinical questions</a:t>
            </a:r>
          </a:p>
          <a:p>
            <a:r>
              <a:rPr lang="en-US" sz="3200" dirty="0"/>
              <a:t>AAN guideline development process</a:t>
            </a:r>
          </a:p>
          <a:p>
            <a:r>
              <a:rPr lang="en-US" sz="3200" dirty="0"/>
              <a:t>Methods</a:t>
            </a:r>
          </a:p>
          <a:p>
            <a:r>
              <a:rPr lang="en-US" sz="3200" dirty="0"/>
              <a:t>Conclusions</a:t>
            </a:r>
          </a:p>
          <a:p>
            <a:r>
              <a:rPr lang="en-US" sz="3200" dirty="0"/>
              <a:t>Practice recommendations</a:t>
            </a:r>
          </a:p>
          <a:p>
            <a:r>
              <a:rPr lang="en-US" sz="3200" dirty="0"/>
              <a:t>Suggestions for future research</a:t>
            </a:r>
          </a:p>
        </p:txBody>
      </p:sp>
      <p:sp>
        <p:nvSpPr>
          <p:cNvPr id="5" name="Footer Placeholder 4">
            <a:extLst>
              <a:ext uri="{FF2B5EF4-FFF2-40B4-BE49-F238E27FC236}">
                <a16:creationId xmlns:a16="http://schemas.microsoft.com/office/drawing/2014/main" id="{E5A8EB8D-383A-47FE-B5A7-10752C2C827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675892877"/>
      </p:ext>
    </p:extLst>
  </p:cSld>
  <p:clrMapOvr>
    <a:masterClrMapping/>
  </p:clrMapOvr>
  <p:transition spd="slow">
    <p:wipe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59</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Clinical Context</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7" y="1836712"/>
            <a:ext cx="11237854" cy="4264885"/>
          </a:xfrm>
        </p:spPr>
        <p:txBody>
          <a:bodyPr/>
          <a:lstStyle/>
          <a:p>
            <a:r>
              <a:rPr lang="en-US" sz="2600" dirty="0"/>
              <a:t>The goal of this guideline is to assist clinicians (e.g., physicians, nurses, and advanced practice providers) in the pharmacological management of PWECP to limit risk of adverse congenital, perinatal, and neurodevelopmental outcomes. </a:t>
            </a:r>
          </a:p>
          <a:p>
            <a:r>
              <a:rPr lang="en-US" sz="2600" dirty="0"/>
              <a:t>We weighted evidence more strongly where analyses could be adjusted for potential confounds </a:t>
            </a:r>
          </a:p>
          <a:p>
            <a:r>
              <a:rPr lang="en-US" sz="2600" dirty="0"/>
              <a:t>Demonstration of a dose effect can further support a causal relationship between an exposure and outcome. </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3756306883"/>
      </p:ext>
    </p:extLst>
  </p:cSld>
  <p:clrMapOvr>
    <a:masterClrMapping/>
  </p:clrMapOvr>
  <p:transition spd="slow">
    <p:wipe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60</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Clinical Context: MCMs</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7" y="1836712"/>
            <a:ext cx="11237854" cy="4264885"/>
          </a:xfrm>
        </p:spPr>
        <p:txBody>
          <a:bodyPr/>
          <a:lstStyle/>
          <a:p>
            <a:r>
              <a:rPr lang="en-US" sz="2600" dirty="0"/>
              <a:t>A statistically and clinically important difference in prevalence of MCMs was found for valproic acid and phenobarbital between high- and low-dose exposures. </a:t>
            </a:r>
          </a:p>
          <a:p>
            <a:r>
              <a:rPr lang="en-US" sz="2600" dirty="0"/>
              <a:t>The only Class I study addressing this question from EURAP demonstrated a dose effect for carbamazepine, lamotrigine, phenobarbital, and valproic acid.</a:t>
            </a:r>
            <a:r>
              <a:rPr lang="en-US" sz="2600" baseline="30000" dirty="0"/>
              <a:t>29</a:t>
            </a:r>
            <a:r>
              <a:rPr lang="en-US" sz="2600" dirty="0"/>
              <a:t> </a:t>
            </a:r>
          </a:p>
          <a:p>
            <a:r>
              <a:rPr lang="en-US" sz="2600" dirty="0"/>
              <a:t>To reduce the risk of MCMs, it is reasonable practice to use the lowest appropriate dose of ASMs in PWECP, if clinically feasible.</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1096675741"/>
      </p:ext>
    </p:extLst>
  </p:cSld>
  <p:clrMapOvr>
    <a:masterClrMapping/>
  </p:clrMapOvr>
  <p:transition spd="slow">
    <p:wipe dir="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61</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Clinical Context: Neurodevelopmental Outcomes</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7" y="1836712"/>
            <a:ext cx="11237854" cy="4264885"/>
          </a:xfrm>
        </p:spPr>
        <p:txBody>
          <a:bodyPr/>
          <a:lstStyle/>
          <a:p>
            <a:r>
              <a:rPr lang="en-US" sz="2600" dirty="0"/>
              <a:t>The available evidence on the association between in utero ASM exposure and neurodevelopmental outcomes is rapidly expanding. </a:t>
            </a:r>
          </a:p>
          <a:p>
            <a:r>
              <a:rPr lang="en-US" sz="2600" dirty="0"/>
              <a:t>Although valproic acid exposure shows a strong effect, caution in counseling with exposure to other ASMs with insufficient data from our preplanned analyses is warranted. </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1241127839"/>
      </p:ext>
    </p:extLst>
  </p:cSld>
  <p:clrMapOvr>
    <a:masterClrMapping/>
  </p:clrMapOvr>
  <p:transition spd="slow">
    <p:wipe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62</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a:xfrm>
            <a:off x="570732" y="1188851"/>
            <a:ext cx="11237857" cy="895170"/>
          </a:xfrm>
        </p:spPr>
        <p:txBody>
          <a:bodyPr/>
          <a:lstStyle/>
          <a:p>
            <a:r>
              <a:rPr lang="en-US" sz="4000" dirty="0"/>
              <a:t>Clinical Context: Neurodevelopmental Outcomes (cont.)</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7" y="1836712"/>
            <a:ext cx="11237854" cy="4264885"/>
          </a:xfrm>
        </p:spPr>
        <p:txBody>
          <a:bodyPr/>
          <a:lstStyle/>
          <a:p>
            <a:r>
              <a:rPr lang="en-US" sz="2600" dirty="0"/>
              <a:t>While we could not extract sufficient data on topiramate exposure, the SCAN-AED study</a:t>
            </a:r>
            <a:r>
              <a:rPr lang="en-US" sz="2600" baseline="30000" dirty="0"/>
              <a:t>86</a:t>
            </a:r>
            <a:r>
              <a:rPr lang="en-US" sz="2600" dirty="0"/>
              <a:t> found even higher prevalences of ASD and intellectual disability with exposure to topiramate than valproic acid. Their adjusted hazard ratios, however, used the prevalence in the general population of children as a comparator group (</a:t>
            </a:r>
            <a:r>
              <a:rPr lang="en-US" sz="2600" dirty="0" err="1"/>
              <a:t>aHRs</a:t>
            </a:r>
            <a:r>
              <a:rPr lang="en-US" sz="2600" dirty="0"/>
              <a:t> for ASD and intellectual disability after topiramate exposure were 2.8 [95% CI 1.4–5.7] and 3.5 [95% CI 1.4–8.6] respectively). </a:t>
            </a:r>
          </a:p>
          <a:p>
            <a:r>
              <a:rPr lang="en-US" sz="2600" dirty="0"/>
              <a:t>Further studies are needed to replicate these findings and examine these outcomes across other ASMs.</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2177882635"/>
      </p:ext>
    </p:extLst>
  </p:cSld>
  <p:clrMapOvr>
    <a:masterClrMapping/>
  </p:clrMapOvr>
  <p:transition spd="slow">
    <p:wipe dir="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63</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Clinical Context: Folic Acid</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7" y="1836712"/>
            <a:ext cx="11237854" cy="4264885"/>
          </a:xfrm>
        </p:spPr>
        <p:txBody>
          <a:bodyPr/>
          <a:lstStyle/>
          <a:p>
            <a:r>
              <a:rPr lang="en-US" sz="2600" dirty="0"/>
              <a:t>One much-anticipated outcome from the current systematic review was clarification of the optimal folic acid dose recommended to reduce potential negative effects of ASMs in pregnancy.</a:t>
            </a:r>
          </a:p>
          <a:p>
            <a:r>
              <a:rPr lang="en-US" sz="2600" dirty="0"/>
              <a:t>The data do not find that folic acid supplementation reduces the risk of MCMs among PWECP. </a:t>
            </a:r>
          </a:p>
          <a:p>
            <a:r>
              <a:rPr lang="en-US" sz="2600" dirty="0"/>
              <a:t>However, improved neurocognitive outcomes have been observed in children whose mothers received folic acid supplementation prior to and throughout pregnancy. </a:t>
            </a:r>
          </a:p>
          <a:p>
            <a:r>
              <a:rPr lang="en-US" sz="2600" dirty="0"/>
              <a:t>The analysis does not support a more specific dose recommendation beyond at least 0.4 mg daily. </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2659477053"/>
      </p:ext>
    </p:extLst>
  </p:cSld>
  <p:clrMapOvr>
    <a:masterClrMapping/>
  </p:clrMapOvr>
  <p:transition spd="slow">
    <p:wipe dir="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64</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Clinical Context: Folic Acid (cont.)</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7" y="1836712"/>
            <a:ext cx="11237854" cy="4264885"/>
          </a:xfrm>
        </p:spPr>
        <p:txBody>
          <a:bodyPr/>
          <a:lstStyle/>
          <a:p>
            <a:r>
              <a:rPr lang="en-US" sz="2400" dirty="0"/>
              <a:t>There is limited evidence from a published analysis of 27,784 children born to people with epilepsy that exposure to periconceptional folic acid ≥1 mg/d was associated with a 0.9% absolute increase in the risk of childhood cancer before age 20 years, resulting in a hazard ratio of 2.7 (95% CI 1.2–6.3). </a:t>
            </a:r>
          </a:p>
          <a:p>
            <a:r>
              <a:rPr lang="en-US" sz="2400" dirty="0"/>
              <a:t>Sub analysis restricted to exposure to maternal epilepsy and supplemental folic acid doses &lt;3 mg/d was not significant when compared to maternal epilepsy without a prescription for high-dose folic acid (</a:t>
            </a:r>
            <a:r>
              <a:rPr lang="en-US" sz="2400" dirty="0" err="1"/>
              <a:t>aHR</a:t>
            </a:r>
            <a:r>
              <a:rPr lang="en-US" sz="2400" dirty="0"/>
              <a:t> 2.6, 95% CI 1.0–6.9).</a:t>
            </a:r>
            <a:r>
              <a:rPr lang="en-US" sz="2400" baseline="30000" dirty="0"/>
              <a:t>99</a:t>
            </a:r>
            <a:r>
              <a:rPr lang="en-US" sz="2400" dirty="0"/>
              <a:t> </a:t>
            </a:r>
          </a:p>
          <a:p>
            <a:r>
              <a:rPr lang="en-US" sz="2400" dirty="0"/>
              <a:t>A study of 1,257 mother-child pairs from the general population found that very high maternal serum folic acid concentrations (≥60.3 nmol/L) at birth had a 2.5 times increased risk of ASD (95% CI 1.3–4.6) compared to those with lower folic acid concentrations.</a:t>
            </a:r>
            <a:r>
              <a:rPr lang="en-US" sz="2400" baseline="30000" dirty="0"/>
              <a:t>100</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1900632992"/>
      </p:ext>
    </p:extLst>
  </p:cSld>
  <p:clrMapOvr>
    <a:masterClrMapping/>
  </p:clrMapOvr>
  <p:transition spd="slow">
    <p:wipe dir="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927FD5-B37B-445E-3A2C-79305901C313}"/>
              </a:ext>
            </a:extLst>
          </p:cNvPr>
          <p:cNvSpPr>
            <a:spLocks noGrp="1"/>
          </p:cNvSpPr>
          <p:nvPr>
            <p:ph type="sldNum" sz="quarter" idx="4"/>
          </p:nvPr>
        </p:nvSpPr>
        <p:spPr/>
        <p:txBody>
          <a:bodyPr/>
          <a:lstStyle/>
          <a:p>
            <a:r>
              <a:rPr lang="en-US"/>
              <a:t>Slide </a:t>
            </a:r>
            <a:fld id="{AE55F20A-800A-A447-8B9C-A926CEEB159C}" type="slidenum">
              <a:rPr lang="en-US" smtClean="0"/>
              <a:pPr/>
              <a:t>65</a:t>
            </a:fld>
            <a:endParaRPr lang="en-US" dirty="0"/>
          </a:p>
        </p:txBody>
      </p:sp>
      <p:sp>
        <p:nvSpPr>
          <p:cNvPr id="3" name="Title 2">
            <a:extLst>
              <a:ext uri="{FF2B5EF4-FFF2-40B4-BE49-F238E27FC236}">
                <a16:creationId xmlns:a16="http://schemas.microsoft.com/office/drawing/2014/main" id="{F91111E0-3F31-DD73-8A3C-06F5479FAA38}"/>
              </a:ext>
            </a:extLst>
          </p:cNvPr>
          <p:cNvSpPr>
            <a:spLocks noGrp="1"/>
          </p:cNvSpPr>
          <p:nvPr>
            <p:ph type="title"/>
          </p:nvPr>
        </p:nvSpPr>
        <p:spPr/>
        <p:txBody>
          <a:bodyPr/>
          <a:lstStyle/>
          <a:p>
            <a:r>
              <a:rPr lang="en-US" sz="4000" dirty="0"/>
              <a:t>Clinical Context: Folic Acid (cont.)</a:t>
            </a:r>
          </a:p>
        </p:txBody>
      </p:sp>
      <p:sp>
        <p:nvSpPr>
          <p:cNvPr id="4" name="Content Placeholder 3">
            <a:extLst>
              <a:ext uri="{FF2B5EF4-FFF2-40B4-BE49-F238E27FC236}">
                <a16:creationId xmlns:a16="http://schemas.microsoft.com/office/drawing/2014/main" id="{46017113-D770-E1EF-CD28-FC5E32EA9D7E}"/>
              </a:ext>
            </a:extLst>
          </p:cNvPr>
          <p:cNvSpPr>
            <a:spLocks noGrp="1"/>
          </p:cNvSpPr>
          <p:nvPr>
            <p:ph idx="1"/>
          </p:nvPr>
        </p:nvSpPr>
        <p:spPr>
          <a:xfrm>
            <a:off x="573147" y="1836712"/>
            <a:ext cx="11237854" cy="4264885"/>
          </a:xfrm>
        </p:spPr>
        <p:txBody>
          <a:bodyPr/>
          <a:lstStyle/>
          <a:p>
            <a:r>
              <a:rPr lang="en-US" sz="2600" dirty="0"/>
              <a:t>These results are concerning, but the studies have some limitations, including their high risk of confounding by indication. </a:t>
            </a:r>
          </a:p>
          <a:p>
            <a:r>
              <a:rPr lang="en-US" sz="2600" dirty="0"/>
              <a:t>The dose chosen should balance demonstrated benefits of supplementation and potential negative consequences of high doses. Future well-designed (preferably randomized) studies are needed to better define optimal folic acid dosing for PWECP. </a:t>
            </a:r>
          </a:p>
        </p:txBody>
      </p:sp>
      <p:sp>
        <p:nvSpPr>
          <p:cNvPr id="5" name="Footer Placeholder 4">
            <a:extLst>
              <a:ext uri="{FF2B5EF4-FFF2-40B4-BE49-F238E27FC236}">
                <a16:creationId xmlns:a16="http://schemas.microsoft.com/office/drawing/2014/main" id="{029C0331-51A3-C5AC-EF0A-BBEA945DE391}"/>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3818619243"/>
      </p:ext>
    </p:extLst>
  </p:cSld>
  <p:clrMapOvr>
    <a:masterClrMapping/>
  </p:clrMapOvr>
  <p:transition spd="slow">
    <p:wipe dir="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99075B6-95D9-4685-91A3-8D4A4ACE44B2}"/>
              </a:ext>
            </a:extLst>
          </p:cNvPr>
          <p:cNvSpPr>
            <a:spLocks noGrp="1"/>
          </p:cNvSpPr>
          <p:nvPr>
            <p:ph type="body" sz="quarter" idx="12"/>
          </p:nvPr>
        </p:nvSpPr>
        <p:spPr/>
        <p:txBody>
          <a:bodyPr/>
          <a:lstStyle/>
          <a:p>
            <a:r>
              <a:rPr lang="en-US" dirty="0">
                <a:solidFill>
                  <a:schemeClr val="tx2"/>
                </a:solidFill>
              </a:rPr>
              <a:t>Recommendations</a:t>
            </a:r>
          </a:p>
        </p:txBody>
      </p:sp>
      <p:sp>
        <p:nvSpPr>
          <p:cNvPr id="3" name="Slide Number Placeholder 2">
            <a:extLst>
              <a:ext uri="{FF2B5EF4-FFF2-40B4-BE49-F238E27FC236}">
                <a16:creationId xmlns:a16="http://schemas.microsoft.com/office/drawing/2014/main" id="{8D899527-7510-4236-ADDF-260753BD0579}"/>
              </a:ext>
            </a:extLst>
          </p:cNvPr>
          <p:cNvSpPr>
            <a:spLocks noGrp="1"/>
          </p:cNvSpPr>
          <p:nvPr>
            <p:ph type="sldNum" sz="quarter" idx="4"/>
          </p:nvPr>
        </p:nvSpPr>
        <p:spPr/>
        <p:txBody>
          <a:bodyPr/>
          <a:lstStyle/>
          <a:p>
            <a:r>
              <a:rPr lang="en-US"/>
              <a:t>Slide </a:t>
            </a:r>
            <a:fld id="{AE55F20A-800A-A447-8B9C-A926CEEB159C}" type="slidenum">
              <a:rPr lang="en-US" smtClean="0"/>
              <a:pPr/>
              <a:t>66</a:t>
            </a:fld>
            <a:endParaRPr lang="en-US" dirty="0"/>
          </a:p>
        </p:txBody>
      </p:sp>
      <p:sp>
        <p:nvSpPr>
          <p:cNvPr id="4" name="Footer Placeholder 3">
            <a:extLst>
              <a:ext uri="{FF2B5EF4-FFF2-40B4-BE49-F238E27FC236}">
                <a16:creationId xmlns:a16="http://schemas.microsoft.com/office/drawing/2014/main" id="{A2D85A78-4B20-4119-B69C-25A4E1CCE955}"/>
              </a:ext>
            </a:extLst>
          </p:cNvPr>
          <p:cNvSpPr>
            <a:spLocks noGrp="1"/>
          </p:cNvSpPr>
          <p:nvPr>
            <p:ph type="ftr" sz="quarter" idx="3"/>
          </p:nvPr>
        </p:nvSpPr>
        <p:spPr/>
        <p:txBody>
          <a:bodyPr/>
          <a:lstStyle/>
          <a:p>
            <a:r>
              <a:rPr lang="en-US" dirty="0"/>
              <a:t>© 2024 American Academy of Neurology</a:t>
            </a:r>
          </a:p>
        </p:txBody>
      </p:sp>
      <p:pic>
        <p:nvPicPr>
          <p:cNvPr id="6" name="Graphic 5" descr="Checklist with solid fill">
            <a:extLst>
              <a:ext uri="{FF2B5EF4-FFF2-40B4-BE49-F238E27FC236}">
                <a16:creationId xmlns:a16="http://schemas.microsoft.com/office/drawing/2014/main" id="{F8DD0C3D-764E-AB56-F5FF-E61B2270999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510056" y="906230"/>
            <a:ext cx="3657600" cy="3657600"/>
          </a:xfrm>
          <a:prstGeom prst="rect">
            <a:avLst/>
          </a:prstGeom>
        </p:spPr>
      </p:pic>
    </p:spTree>
    <p:extLst>
      <p:ext uri="{BB962C8B-B14F-4D97-AF65-F5344CB8AC3E}">
        <p14:creationId xmlns:p14="http://schemas.microsoft.com/office/powerpoint/2010/main" val="2581897360"/>
      </p:ext>
    </p:extLst>
  </p:cSld>
  <p:clrMapOvr>
    <a:masterClrMapping/>
  </p:clrMapOvr>
  <p:transition spd="slow">
    <p:wipe dir="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67</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743429"/>
            <a:ext cx="11237857" cy="895170"/>
          </a:xfrm>
        </p:spPr>
        <p:txBody>
          <a:bodyPr/>
          <a:lstStyle/>
          <a:p>
            <a:r>
              <a:rPr lang="en-US" sz="4000" dirty="0"/>
              <a:t>General</a:t>
            </a:r>
            <a:br>
              <a:rPr lang="en-US" sz="4000" dirty="0"/>
            </a:br>
            <a:r>
              <a:rPr lang="en-US" sz="4000" b="0" dirty="0"/>
              <a:t>Recommendation 1 Rationale</a:t>
            </a:r>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3" y="1923249"/>
            <a:ext cx="11237854" cy="4264885"/>
          </a:xfrm>
        </p:spPr>
        <p:txBody>
          <a:bodyPr/>
          <a:lstStyle/>
          <a:p>
            <a:pPr marL="0" indent="0">
              <a:buNone/>
            </a:pPr>
            <a:r>
              <a:rPr lang="en-US" sz="2400" dirty="0"/>
              <a:t>The overarching goals of care for PWECP are to optimize health outcomes both for individuals and their future offspring. In many cases, in utero ASM exposure may be associated with increased risks to the unborn fetus. There are also risks associated with discontinuing or changing ASMs in PWECP.</a:t>
            </a:r>
            <a:r>
              <a:rPr lang="en-US" sz="2400" baseline="30000" dirty="0"/>
              <a:t>80, 101-103 </a:t>
            </a:r>
            <a:r>
              <a:rPr lang="en-US" sz="2400" dirty="0"/>
              <a:t>A shared decision-making process leads to more informed choices, a better understanding of available options, a more accurate risk perception, and improved decision quality grounded in individual values.</a:t>
            </a:r>
            <a:r>
              <a:rPr lang="en-US" sz="2400" baseline="30000" dirty="0"/>
              <a:t>104</a:t>
            </a:r>
            <a:r>
              <a:rPr lang="en-US" sz="2400" dirty="0"/>
              <a:t> This decision-making process may take into account an individual’s plans for pregnancy. However, according to the Epilepsy Birth Control Registry of 1,114 PWECP in the United States, more than 65% of pregnancies among PWECP are unintended.</a:t>
            </a:r>
            <a:r>
              <a:rPr lang="en-US" sz="2400" baseline="30000" dirty="0"/>
              <a:t>105, 106 </a:t>
            </a:r>
            <a:r>
              <a:rPr lang="en-US" sz="2400" dirty="0"/>
              <a:t>The ASM regimen employed for a PWECP when pregnancy is not planned is thus very often the regimen used at the time of conception.</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3696912875"/>
      </p:ext>
    </p:extLst>
  </p:cSld>
  <p:clrMapOvr>
    <a:masterClrMapping/>
  </p:clrMapOvr>
  <p:transition spd="slow">
    <p:wipe dir="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68</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743429"/>
            <a:ext cx="11237857" cy="895170"/>
          </a:xfrm>
        </p:spPr>
        <p:txBody>
          <a:bodyPr/>
          <a:lstStyle/>
          <a:p>
            <a:r>
              <a:rPr lang="en-US" sz="4000" dirty="0"/>
              <a:t>General</a:t>
            </a:r>
            <a:br>
              <a:rPr lang="en-US" sz="4000" dirty="0"/>
            </a:br>
            <a:r>
              <a:rPr lang="en-US" sz="4000" b="0" dirty="0"/>
              <a:t>Recommendation 1 Statements</a:t>
            </a:r>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3" y="1923249"/>
            <a:ext cx="11237854" cy="4264885"/>
          </a:xfrm>
        </p:spPr>
        <p:txBody>
          <a:bodyPr/>
          <a:lstStyle/>
          <a:p>
            <a:pPr marL="0" indent="0">
              <a:buNone/>
            </a:pPr>
            <a:r>
              <a:rPr lang="en-US" b="1" dirty="0">
                <a:solidFill>
                  <a:schemeClr val="tx2"/>
                </a:solidFill>
              </a:rPr>
              <a:t>1A. </a:t>
            </a:r>
            <a:r>
              <a:rPr lang="en-US" dirty="0"/>
              <a:t>Clinicians should engage in joint decision-making with PWECP, taking individual preferences into account when selecting ASMs and monitoring their dosing (Level B).</a:t>
            </a:r>
          </a:p>
          <a:p>
            <a:pPr marL="0" indent="0">
              <a:buNone/>
            </a:pPr>
            <a:r>
              <a:rPr lang="en-US" b="1" dirty="0">
                <a:solidFill>
                  <a:schemeClr val="tx2"/>
                </a:solidFill>
              </a:rPr>
              <a:t>1B. </a:t>
            </a:r>
            <a:r>
              <a:rPr lang="en-US" dirty="0"/>
              <a:t>When treating PWECP, clinicians should recommend ASM(s) and doses that optimize both seizure control and fetal outcomes should pregnancy occur, at the earliest possible opportunity preconceptionally (e.g., at the time of starting an ASM in a person post-menarche) (Level B).</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4256930646"/>
      </p:ext>
    </p:extLst>
  </p:cSld>
  <p:clrMapOvr>
    <a:masterClrMapping/>
  </p:clrMapOvr>
  <p:transition spd="slow">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211F7-5216-FF2D-7CED-9C8C3913AA57}"/>
              </a:ext>
            </a:extLst>
          </p:cNvPr>
          <p:cNvSpPr>
            <a:spLocks noGrp="1"/>
          </p:cNvSpPr>
          <p:nvPr>
            <p:ph type="title"/>
          </p:nvPr>
        </p:nvSpPr>
        <p:spPr>
          <a:xfrm>
            <a:off x="587572" y="1193366"/>
            <a:ext cx="11223428" cy="895170"/>
          </a:xfrm>
        </p:spPr>
        <p:txBody>
          <a:bodyPr>
            <a:normAutofit/>
          </a:bodyPr>
          <a:lstStyle/>
          <a:p>
            <a:r>
              <a:rPr lang="en-US" dirty="0"/>
              <a:t>Introduction</a:t>
            </a:r>
          </a:p>
        </p:txBody>
      </p:sp>
      <p:sp>
        <p:nvSpPr>
          <p:cNvPr id="3" name="Content Placeholder 2">
            <a:extLst>
              <a:ext uri="{FF2B5EF4-FFF2-40B4-BE49-F238E27FC236}">
                <a16:creationId xmlns:a16="http://schemas.microsoft.com/office/drawing/2014/main" id="{D0399F5B-91F6-A148-6F92-D20EFABF56D2}"/>
              </a:ext>
            </a:extLst>
          </p:cNvPr>
          <p:cNvSpPr>
            <a:spLocks noGrp="1"/>
          </p:cNvSpPr>
          <p:nvPr>
            <p:ph sz="half" idx="1"/>
          </p:nvPr>
        </p:nvSpPr>
        <p:spPr>
          <a:xfrm>
            <a:off x="587572" y="2164737"/>
            <a:ext cx="6232328" cy="4123047"/>
          </a:xfrm>
        </p:spPr>
        <p:txBody>
          <a:bodyPr>
            <a:normAutofit/>
          </a:bodyPr>
          <a:lstStyle/>
          <a:p>
            <a:pPr>
              <a:lnSpc>
                <a:spcPct val="90000"/>
              </a:lnSpc>
            </a:pPr>
            <a:r>
              <a:rPr lang="en-US" dirty="0"/>
              <a:t>Epilepsy is one of the most common neurological disorders, affecting more than 50 million people worldwide.</a:t>
            </a:r>
          </a:p>
          <a:p>
            <a:pPr>
              <a:lnSpc>
                <a:spcPct val="90000"/>
              </a:lnSpc>
            </a:pPr>
            <a:r>
              <a:rPr lang="en-US" dirty="0"/>
              <a:t>One in 5 of those affected are people of childbearing potential, based on extrapolations from the 2022 US population (proportion of the population that is of female sex and aged 15–45 years).</a:t>
            </a:r>
          </a:p>
          <a:p>
            <a:pPr>
              <a:lnSpc>
                <a:spcPct val="90000"/>
              </a:lnSpc>
            </a:pPr>
            <a:endParaRPr lang="en-US" dirty="0"/>
          </a:p>
        </p:txBody>
      </p:sp>
      <p:sp>
        <p:nvSpPr>
          <p:cNvPr id="4" name="Slide Number Placeholder 3">
            <a:extLst>
              <a:ext uri="{FF2B5EF4-FFF2-40B4-BE49-F238E27FC236}">
                <a16:creationId xmlns:a16="http://schemas.microsoft.com/office/drawing/2014/main" id="{10A3F23A-1819-7EAD-8602-5926B2D311DB}"/>
              </a:ext>
            </a:extLst>
          </p:cNvPr>
          <p:cNvSpPr>
            <a:spLocks noGrp="1"/>
          </p:cNvSpPr>
          <p:nvPr>
            <p:ph type="sldNum" sz="quarter" idx="4"/>
          </p:nvPr>
        </p:nvSpPr>
        <p:spPr>
          <a:xfrm>
            <a:off x="9045448" y="6392291"/>
            <a:ext cx="2844800" cy="365125"/>
          </a:xfrm>
        </p:spPr>
        <p:txBody>
          <a:bodyPr anchor="ctr">
            <a:normAutofit/>
          </a:bodyPr>
          <a:lstStyle/>
          <a:p>
            <a:pPr>
              <a:spcAft>
                <a:spcPts val="600"/>
              </a:spcAft>
            </a:pPr>
            <a:r>
              <a:rPr lang="en-US"/>
              <a:t>Slide </a:t>
            </a:r>
            <a:fld id="{AE55F20A-800A-A447-8B9C-A926CEEB159C}" type="slidenum">
              <a:rPr lang="en-US" smtClean="0"/>
              <a:pPr>
                <a:spcAft>
                  <a:spcPts val="600"/>
                </a:spcAft>
              </a:pPr>
              <a:t>6</a:t>
            </a:fld>
            <a:endParaRPr lang="en-US"/>
          </a:p>
        </p:txBody>
      </p:sp>
      <p:pic>
        <p:nvPicPr>
          <p:cNvPr id="8" name="Content Placeholder 7" descr="Brain in head outline">
            <a:extLst>
              <a:ext uri="{FF2B5EF4-FFF2-40B4-BE49-F238E27FC236}">
                <a16:creationId xmlns:a16="http://schemas.microsoft.com/office/drawing/2014/main" id="{B0183568-659E-C9E9-F70D-80DAA338910F}"/>
              </a:ext>
            </a:extLst>
          </p:cNvPr>
          <p:cNvPicPr>
            <a:picLocks noGrp="1" noChangeAspect="1"/>
          </p:cNvPicPr>
          <p:nvPr>
            <p:ph sz="half" idx="10"/>
          </p:nvPr>
        </p:nvPicPr>
        <p:blipFill>
          <a:blip r:embed="rId2">
            <a:extLst>
              <a:ext uri="{96DAC541-7B7A-43D3-8B79-37D633B846F1}">
                <asvg:svgBlip xmlns:asvg="http://schemas.microsoft.com/office/drawing/2016/SVG/main" r:embed="rId3"/>
              </a:ext>
            </a:extLst>
          </a:blip>
          <a:stretch>
            <a:fillRect/>
          </a:stretch>
        </p:blipFill>
        <p:spPr>
          <a:xfrm>
            <a:off x="7248371" y="2164737"/>
            <a:ext cx="3778863" cy="3778863"/>
          </a:xfrm>
        </p:spPr>
      </p:pic>
      <p:sp>
        <p:nvSpPr>
          <p:cNvPr id="6" name="Footer Placeholder 5">
            <a:extLst>
              <a:ext uri="{FF2B5EF4-FFF2-40B4-BE49-F238E27FC236}">
                <a16:creationId xmlns:a16="http://schemas.microsoft.com/office/drawing/2014/main" id="{9A4BAFFF-9030-ED10-BB7C-6E250AE0A566}"/>
              </a:ext>
            </a:extLst>
          </p:cNvPr>
          <p:cNvSpPr>
            <a:spLocks noGrp="1"/>
          </p:cNvSpPr>
          <p:nvPr>
            <p:ph type="ftr" sz="quarter" idx="3"/>
          </p:nvPr>
        </p:nvSpPr>
        <p:spPr>
          <a:xfrm>
            <a:off x="523232" y="6407150"/>
            <a:ext cx="3086100" cy="365125"/>
          </a:xfrm>
        </p:spPr>
        <p:txBody>
          <a:bodyPr anchor="ctr">
            <a:normAutofit/>
          </a:bodyPr>
          <a:lstStyle/>
          <a:p>
            <a:pPr>
              <a:spcAft>
                <a:spcPts val="600"/>
              </a:spcAft>
            </a:pPr>
            <a:r>
              <a:rPr lang="en-US" dirty="0"/>
              <a:t>© 2024 American Academy of Neurology</a:t>
            </a:r>
          </a:p>
        </p:txBody>
      </p:sp>
    </p:spTree>
    <p:extLst>
      <p:ext uri="{BB962C8B-B14F-4D97-AF65-F5344CB8AC3E}">
        <p14:creationId xmlns:p14="http://schemas.microsoft.com/office/powerpoint/2010/main" val="4256981127"/>
      </p:ext>
    </p:extLst>
  </p:cSld>
  <p:clrMapOvr>
    <a:masterClrMapping/>
  </p:clrMapOvr>
  <p:transition spd="slow">
    <p:wipe dir="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69</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743429"/>
            <a:ext cx="11237857" cy="895170"/>
          </a:xfrm>
        </p:spPr>
        <p:txBody>
          <a:bodyPr/>
          <a:lstStyle/>
          <a:p>
            <a:r>
              <a:rPr lang="en-US" sz="4000" dirty="0"/>
              <a:t>General</a:t>
            </a:r>
            <a:br>
              <a:rPr lang="en-US" sz="4000" dirty="0"/>
            </a:br>
            <a:r>
              <a:rPr lang="en-US" sz="4000" b="0" dirty="0"/>
              <a:t>Recommendation 2 Rationale</a:t>
            </a:r>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sz="2600" dirty="0"/>
              <a:t>The odds of mortality during pregnancy is 5–12 times greater among PWECP as compared to pregnant people without epilepsy, according to an analysis of a Danish cohort of more than 2 million pregnancies and a US cohort of more than 20 million participants.</a:t>
            </a:r>
            <a:r>
              <a:rPr lang="en-US" sz="2600" baseline="30000" dirty="0"/>
              <a:t>107, 108</a:t>
            </a:r>
            <a:r>
              <a:rPr lang="en-US" sz="2600" dirty="0"/>
              <a:t> Among 202 pregnancy-related deaths in the United Kingdom from 2013–2015, the majority of the 13 epilepsy-related deaths were from sudden unexpected death in epilepsy (SUDEP). All participants with pre-pregnancy data had uncontrolled seizures. Five of the participants who died had stopped taking their ASMs during pregnancy.</a:t>
            </a:r>
            <a:r>
              <a:rPr lang="en-US" sz="2600" baseline="30000" dirty="0"/>
              <a:t>109</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3174226980"/>
      </p:ext>
    </p:extLst>
  </p:cSld>
  <p:clrMapOvr>
    <a:masterClrMapping/>
  </p:clrMapOvr>
  <p:transition spd="slow">
    <p:wipe dir="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70</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743429"/>
            <a:ext cx="11237857" cy="895170"/>
          </a:xfrm>
        </p:spPr>
        <p:txBody>
          <a:bodyPr/>
          <a:lstStyle/>
          <a:p>
            <a:r>
              <a:rPr lang="en-US" sz="4000" dirty="0"/>
              <a:t>General</a:t>
            </a:r>
            <a:br>
              <a:rPr lang="en-US" sz="4000" dirty="0"/>
            </a:br>
            <a:r>
              <a:rPr lang="en-US" sz="4000" b="0" dirty="0"/>
              <a:t>Recommendation 2 Rationale</a:t>
            </a:r>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sz="2600" dirty="0"/>
              <a:t>In an analysis of the EURAP study including 1,956 pregnancies among 1,882 participants, there was no statistical association between seizures during pregnancy and spontaneous abortion or stillbirth. However, the 1 stillbirth that occurred soon after a seizure was an episode of convulsive status epilepticus.</a:t>
            </a:r>
            <a:r>
              <a:rPr lang="en-US" sz="2600" baseline="30000" dirty="0"/>
              <a:t>110</a:t>
            </a:r>
            <a:r>
              <a:rPr lang="en-US" sz="2600" dirty="0"/>
              <a:t> The frequency of generalized tonic-clonic seizures or focal to bilateral tonic-clonic seizures may also be a risk factor for lower IQ in children born to PWECP.</a:t>
            </a:r>
            <a:r>
              <a:rPr lang="en-US" sz="2600" baseline="30000" dirty="0"/>
              <a:t>80</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2983634256"/>
      </p:ext>
    </p:extLst>
  </p:cSld>
  <p:clrMapOvr>
    <a:masterClrMapping/>
  </p:clrMapOvr>
  <p:transition spd="slow">
    <p:wipe dir="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71</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743429"/>
            <a:ext cx="11237857" cy="895170"/>
          </a:xfrm>
        </p:spPr>
        <p:txBody>
          <a:bodyPr/>
          <a:lstStyle/>
          <a:p>
            <a:r>
              <a:rPr lang="en-US" sz="4000" dirty="0"/>
              <a:t>General</a:t>
            </a:r>
            <a:br>
              <a:rPr lang="en-US" sz="4000" dirty="0"/>
            </a:br>
            <a:r>
              <a:rPr lang="en-US" sz="4000" b="0" dirty="0"/>
              <a:t>Recommendation 2 Rationale (cont.)</a:t>
            </a:r>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sz="2600" dirty="0"/>
              <a:t>Valproic acid is one of the most effective ASMs at obtaining adequate seizure control among people with idiopathic generalized epilepsy.</a:t>
            </a:r>
            <a:r>
              <a:rPr lang="en-US" sz="2600" baseline="30000" dirty="0"/>
              <a:t>102, 103</a:t>
            </a:r>
            <a:r>
              <a:rPr lang="en-US" sz="2600" dirty="0"/>
              <a:t> An analysis of the EURAP cohort of PWECP treated with valproic acid at the onset of pregnancy showed that generalized tonic-clonic seizures or focal to bilateral tonic-clonic seizures during pregnancy were twice as likely to occur when the valproic acid was removed or replaced with another ASM, compared to when it was maintained throughout the pregnancy.</a:t>
            </a:r>
            <a:r>
              <a:rPr lang="en-US" sz="2600" baseline="30000" dirty="0"/>
              <a:t>101</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1221091738"/>
      </p:ext>
    </p:extLst>
  </p:cSld>
  <p:clrMapOvr>
    <a:masterClrMapping/>
  </p:clrMapOvr>
  <p:transition spd="slow">
    <p:wipe dir="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72</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743429"/>
            <a:ext cx="11237857" cy="895170"/>
          </a:xfrm>
        </p:spPr>
        <p:txBody>
          <a:bodyPr/>
          <a:lstStyle/>
          <a:p>
            <a:r>
              <a:rPr lang="en-US" sz="4000" dirty="0"/>
              <a:t>General</a:t>
            </a:r>
            <a:br>
              <a:rPr lang="en-US" sz="4000" dirty="0"/>
            </a:br>
            <a:r>
              <a:rPr lang="en-US" sz="4000" b="0" dirty="0"/>
              <a:t>Recommendation 2 Rationale (cont.)</a:t>
            </a:r>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sz="2600" dirty="0"/>
              <a:t>The serum concentration of most ASMs has a defined therapeutic window for effective seizure control. The serum concentration of some ASMs (in particular, lamotrigine and levetiracetam) decreases during pregnancy. These decreases may occur at any point during the pregnancy.</a:t>
            </a:r>
            <a:r>
              <a:rPr lang="en-US" sz="2600" baseline="30000" dirty="0"/>
              <a:t>111-113</a:t>
            </a:r>
          </a:p>
          <a:p>
            <a:pPr marL="0" indent="0">
              <a:buNone/>
            </a:pPr>
            <a:r>
              <a:rPr lang="en-US" sz="2600" dirty="0"/>
              <a:t>There are limited data available on epilepsy-related outcomes during pregnancy among PWECP for numerous ASMs including, but not limited to, acetazolamide, eslicarbazepine, ethosuximide, lacosamide, nitrazepam, perampanel, piracetam, pregabalin, rufinamide, stiripentol, tiagabine, and vigabatrin.</a:t>
            </a:r>
            <a:endParaRPr lang="en-US" sz="2600" baseline="30000" dirty="0"/>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2005988917"/>
      </p:ext>
    </p:extLst>
  </p:cSld>
  <p:clrMapOvr>
    <a:masterClrMapping/>
  </p:clrMapOvr>
  <p:transition spd="slow">
    <p:wipe dir="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73</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743429"/>
            <a:ext cx="11237857" cy="895170"/>
          </a:xfrm>
        </p:spPr>
        <p:txBody>
          <a:bodyPr/>
          <a:lstStyle/>
          <a:p>
            <a:r>
              <a:rPr lang="en-US" sz="4000" dirty="0"/>
              <a:t>General</a:t>
            </a:r>
            <a:br>
              <a:rPr lang="en-US" sz="4000" dirty="0"/>
            </a:br>
            <a:r>
              <a:rPr lang="en-US" sz="4000" b="0" dirty="0"/>
              <a:t>Recommendation 2 Rationale (cont.)</a:t>
            </a:r>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b="1" dirty="0">
                <a:solidFill>
                  <a:schemeClr val="tx2"/>
                </a:solidFill>
              </a:rPr>
              <a:t>2A. </a:t>
            </a:r>
            <a:r>
              <a:rPr lang="en-US" dirty="0"/>
              <a:t>Clinicians must minimize the occurrence of convulsive seizures (generalized tonic-clonic seizures and focal to bilateral tonic-clonic seizures) in PWECP during pregnancy to minimize potential risks to the birth parent (e.g., seizure-related mortality) and to the fetus (Level A).</a:t>
            </a:r>
          </a:p>
          <a:p>
            <a:pPr marL="0" indent="0">
              <a:buNone/>
            </a:pPr>
            <a:r>
              <a:rPr lang="en-US" b="1" dirty="0">
                <a:solidFill>
                  <a:schemeClr val="tx2"/>
                </a:solidFill>
              </a:rPr>
              <a:t>2B. </a:t>
            </a:r>
            <a:r>
              <a:rPr lang="en-US" dirty="0"/>
              <a:t>Once a PWECP is already pregnant, clinicians should exercise caution in attempting to remove or replace an ASM that is effective in controlling generalized tonic-clonic or focal to bilateral tonic-clonic seizures, even if it is not an optimal choice with regards to the risk to the fetus (e.g., valproic acid) (Level B).</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2985957272"/>
      </p:ext>
    </p:extLst>
  </p:cSld>
  <p:clrMapOvr>
    <a:masterClrMapping/>
  </p:clrMapOvr>
  <p:transition spd="slow">
    <p:wipe dir="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74</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743429"/>
            <a:ext cx="11237857" cy="895170"/>
          </a:xfrm>
        </p:spPr>
        <p:txBody>
          <a:bodyPr/>
          <a:lstStyle/>
          <a:p>
            <a:r>
              <a:rPr lang="en-US" sz="4000" dirty="0"/>
              <a:t>General</a:t>
            </a:r>
            <a:br>
              <a:rPr lang="en-US" sz="4000" dirty="0"/>
            </a:br>
            <a:r>
              <a:rPr lang="en-US" sz="4000" b="0" dirty="0"/>
              <a:t>Recommendation 2 Rationale (cont.)</a:t>
            </a:r>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b="1" dirty="0">
                <a:solidFill>
                  <a:schemeClr val="tx2"/>
                </a:solidFill>
              </a:rPr>
              <a:t>2C. </a:t>
            </a:r>
            <a:r>
              <a:rPr lang="en-US" dirty="0"/>
              <a:t>Clinicians should monitor ASM levels in PWECP throughout pregnancy as guided by individual ASM pharmacokinetics and patient clinical presentation (Level B).</a:t>
            </a:r>
          </a:p>
          <a:p>
            <a:pPr marL="0" indent="0">
              <a:buNone/>
            </a:pPr>
            <a:r>
              <a:rPr lang="en-US" b="1" dirty="0">
                <a:solidFill>
                  <a:schemeClr val="tx2"/>
                </a:solidFill>
              </a:rPr>
              <a:t>2D. </a:t>
            </a:r>
            <a:r>
              <a:rPr lang="en-US" dirty="0"/>
              <a:t>Clinicians should adjust the dose of ASMs at their clinical discretion during the pregnancy in response to 1) decreasing serum ASM levels, or 2) worsening seizure control (observed or anticipated based on the clinician’s judgment and known pharmacokinetics of ASMs in the pregnant state) (Level B).</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669939798"/>
      </p:ext>
    </p:extLst>
  </p:cSld>
  <p:clrMapOvr>
    <a:masterClrMapping/>
  </p:clrMapOvr>
  <p:transition spd="slow">
    <p:wipe dir="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75</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743429"/>
            <a:ext cx="11237857" cy="895170"/>
          </a:xfrm>
        </p:spPr>
        <p:txBody>
          <a:bodyPr/>
          <a:lstStyle/>
          <a:p>
            <a:r>
              <a:rPr lang="en-US" sz="4000" dirty="0"/>
              <a:t>General</a:t>
            </a:r>
            <a:br>
              <a:rPr lang="en-US" sz="4000" dirty="0"/>
            </a:br>
            <a:r>
              <a:rPr lang="en-US" sz="4000" b="0" dirty="0"/>
              <a:t>Recommendation 2 Rationale (cont.)</a:t>
            </a:r>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b="1" dirty="0">
                <a:solidFill>
                  <a:schemeClr val="tx2"/>
                </a:solidFill>
              </a:rPr>
              <a:t>2E. </a:t>
            </a:r>
            <a:r>
              <a:rPr lang="en-US" dirty="0"/>
              <a:t>Clinicians treating PWECP using acetazolamide, eslicarbazepine, ethosuximide, lacosamide, nitrazepam, perampanel, piracetam, pregabalin, rufinamide, stiripentol, tiagabine, or vigabatrin should counsel their patients that there are limited data on pregnancy-related outcomes for these drugs (Level B).</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2223109249"/>
      </p:ext>
    </p:extLst>
  </p:cSld>
  <p:clrMapOvr>
    <a:masterClrMapping/>
  </p:clrMapOvr>
  <p:transition spd="slow">
    <p:wipe dir="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76</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743429"/>
            <a:ext cx="11237857" cy="895170"/>
          </a:xfrm>
        </p:spPr>
        <p:txBody>
          <a:bodyPr/>
          <a:lstStyle/>
          <a:p>
            <a:r>
              <a:rPr lang="fr-FR" sz="4000" dirty="0"/>
              <a:t>Antiseizure Medications: MCMs</a:t>
            </a:r>
            <a:br>
              <a:rPr lang="fr-FR" sz="4000" dirty="0"/>
            </a:br>
            <a:r>
              <a:rPr lang="fr-FR" sz="4000" b="0" dirty="0"/>
              <a:t>Recommendation 3 Rationale</a:t>
            </a:r>
            <a:endParaRPr lang="en-US" sz="4000" b="0" dirty="0"/>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dirty="0"/>
              <a:t>The unadjusted birth prevalence of any MCM among children born to people without epilepsy is approximately 2.4%–2.9%.</a:t>
            </a:r>
            <a:r>
              <a:rPr lang="en-US" baseline="30000" dirty="0"/>
              <a:t>3</a:t>
            </a:r>
            <a:r>
              <a:rPr lang="en-US" dirty="0"/>
              <a:t> Of the ASMs with sufficient numbers of exposures to draw reliable conclusions (greater than 1,000 exposures), lamotrigine, levetiracetam, and oxcarbazepine are associated with the lowest unadjusted birth prevalence of any MCM in monotherapy (3.1%, 3.5%, and 3.1%, respectively) among children born to PWECP. Valproic acid exposure is associated with the highest unadjusted birth prevalence (9.7%) of any MCM among children born to PWECP as compared to other ASMs.</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3410357925"/>
      </p:ext>
    </p:extLst>
  </p:cSld>
  <p:clrMapOvr>
    <a:masterClrMapping/>
  </p:clrMapOvr>
  <p:transition spd="slow">
    <p:wipe dir="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77</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743429"/>
            <a:ext cx="11237857" cy="895170"/>
          </a:xfrm>
        </p:spPr>
        <p:txBody>
          <a:bodyPr/>
          <a:lstStyle/>
          <a:p>
            <a:r>
              <a:rPr lang="fr-FR" sz="4000" dirty="0"/>
              <a:t>Antiseizure Medications: MCMs</a:t>
            </a:r>
            <a:br>
              <a:rPr lang="fr-FR" sz="4000" dirty="0"/>
            </a:br>
            <a:r>
              <a:rPr lang="fr-FR" sz="4000" b="0" dirty="0"/>
              <a:t>Recommendation 3 Rationale</a:t>
            </a:r>
            <a:endParaRPr lang="en-US" sz="4000" b="0" dirty="0"/>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dirty="0"/>
              <a:t>Valproic acid is associated with the highest unadjusted birth prevalence of NTDs (1.4%) as compared to other ASMs. Phenobarbital is associated with the highest unadjusted birth prevalence of cardiac malformations (4.4%) as compared to other ASMs. Phenobarbital and topiramate are associated with the highest unadjusted birth prevalence of oral and cleft palate (2.2% and 1.4% respectively) compared to other ASMs. Valproic acid is associated with the highest unadjusted birth prevalence of urogenital (1.2%) and renal (1.4%) malformations compared to other ASMs.</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3928912513"/>
      </p:ext>
    </p:extLst>
  </p:cSld>
  <p:clrMapOvr>
    <a:masterClrMapping/>
  </p:clrMapOvr>
  <p:transition spd="slow">
    <p:wipe dir="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78</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743429"/>
            <a:ext cx="11237857" cy="895170"/>
          </a:xfrm>
        </p:spPr>
        <p:txBody>
          <a:bodyPr/>
          <a:lstStyle/>
          <a:p>
            <a:r>
              <a:rPr lang="fr-FR" sz="4000" dirty="0"/>
              <a:t>Antiseizure Medications: MCMs</a:t>
            </a:r>
            <a:br>
              <a:rPr lang="fr-FR" sz="4000" dirty="0"/>
            </a:br>
            <a:r>
              <a:rPr lang="fr-FR" sz="4000" b="0" dirty="0"/>
              <a:t>Recommendation 3 Rationale</a:t>
            </a:r>
            <a:endParaRPr lang="en-US" sz="4000" b="0" dirty="0"/>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dirty="0"/>
              <a:t>A detailed anatomical ultrasound of the fetus can enable earlier diagnosis of MCMs.</a:t>
            </a:r>
            <a:r>
              <a:rPr lang="en-US" baseline="30000" dirty="0"/>
              <a:t>114-118</a:t>
            </a:r>
            <a:r>
              <a:rPr lang="en-US" dirty="0"/>
              <a:t> Early detection of severe congenital heart defects, especially those requiring surgery in the early postnatal period, has been shown to improve morbidity and mortality in affected newborns.</a:t>
            </a:r>
            <a:r>
              <a:rPr lang="en-US" baseline="30000" dirty="0"/>
              <a:t>119-122</a:t>
            </a:r>
            <a:r>
              <a:rPr lang="en-US" dirty="0"/>
              <a:t> Detection of MCMs can also inform an early pregnancy termination decision or guide perinatal management, including giving birth in specialized pediatric centers, while a normal ultrasound may offer reassurance to expecting parents. This needs to be balanced with differences in individual preferences.</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3926877598"/>
      </p:ext>
    </p:extLst>
  </p:cSld>
  <p:clrMapOvr>
    <a:masterClrMapping/>
  </p:clrMapOvr>
  <p:transition spd="slow">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1852379-BAA4-8163-B376-72B3A5813443}"/>
              </a:ext>
            </a:extLst>
          </p:cNvPr>
          <p:cNvSpPr>
            <a:spLocks noGrp="1"/>
          </p:cNvSpPr>
          <p:nvPr>
            <p:ph type="sldNum" sz="quarter" idx="4"/>
          </p:nvPr>
        </p:nvSpPr>
        <p:spPr/>
        <p:txBody>
          <a:bodyPr/>
          <a:lstStyle/>
          <a:p>
            <a:r>
              <a:rPr lang="en-US"/>
              <a:t>Slide </a:t>
            </a:r>
            <a:fld id="{AE55F20A-800A-A447-8B9C-A926CEEB159C}" type="slidenum">
              <a:rPr lang="en-US" smtClean="0"/>
              <a:pPr/>
              <a:t>7</a:t>
            </a:fld>
            <a:endParaRPr lang="en-US" dirty="0"/>
          </a:p>
        </p:txBody>
      </p:sp>
      <p:sp>
        <p:nvSpPr>
          <p:cNvPr id="3" name="Title 2">
            <a:extLst>
              <a:ext uri="{FF2B5EF4-FFF2-40B4-BE49-F238E27FC236}">
                <a16:creationId xmlns:a16="http://schemas.microsoft.com/office/drawing/2014/main" id="{EEE4CFCD-444D-6E75-0041-4A33E4992A53}"/>
              </a:ext>
            </a:extLst>
          </p:cNvPr>
          <p:cNvSpPr>
            <a:spLocks noGrp="1"/>
          </p:cNvSpPr>
          <p:nvPr>
            <p:ph type="title"/>
          </p:nvPr>
        </p:nvSpPr>
        <p:spPr/>
        <p:txBody>
          <a:bodyPr/>
          <a:lstStyle/>
          <a:p>
            <a:r>
              <a:rPr lang="en-US" dirty="0"/>
              <a:t>Introduction (cont.)</a:t>
            </a:r>
          </a:p>
        </p:txBody>
      </p:sp>
      <p:sp>
        <p:nvSpPr>
          <p:cNvPr id="4" name="Content Placeholder 3">
            <a:extLst>
              <a:ext uri="{FF2B5EF4-FFF2-40B4-BE49-F238E27FC236}">
                <a16:creationId xmlns:a16="http://schemas.microsoft.com/office/drawing/2014/main" id="{4696E0FE-3233-9AD7-F021-10B2E3090A8B}"/>
              </a:ext>
            </a:extLst>
          </p:cNvPr>
          <p:cNvSpPr>
            <a:spLocks noGrp="1"/>
          </p:cNvSpPr>
          <p:nvPr>
            <p:ph idx="1"/>
          </p:nvPr>
        </p:nvSpPr>
        <p:spPr/>
        <p:txBody>
          <a:bodyPr/>
          <a:lstStyle/>
          <a:p>
            <a:r>
              <a:rPr lang="en-US" dirty="0"/>
              <a:t>Infants born to people with epilepsy are at increased risk of major congenital malformations (MCMs), adverse perinatal outcomes, and adverse neurodevelopmental outcomes.</a:t>
            </a:r>
          </a:p>
          <a:p>
            <a:r>
              <a:rPr lang="en-US" dirty="0"/>
              <a:t>Multiple factors are associated with this risk, including genetic differences, environmental factors, seizure control, and intrauterine exposure to antiseizure medications (ASMs).</a:t>
            </a:r>
          </a:p>
          <a:p>
            <a:endParaRPr lang="en-US" dirty="0"/>
          </a:p>
        </p:txBody>
      </p:sp>
      <p:sp>
        <p:nvSpPr>
          <p:cNvPr id="5" name="Footer Placeholder 4">
            <a:extLst>
              <a:ext uri="{FF2B5EF4-FFF2-40B4-BE49-F238E27FC236}">
                <a16:creationId xmlns:a16="http://schemas.microsoft.com/office/drawing/2014/main" id="{D5523E96-430D-C5C3-A303-A185794CEA83}"/>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881675815"/>
      </p:ext>
    </p:extLst>
  </p:cSld>
  <p:clrMapOvr>
    <a:masterClrMapping/>
  </p:clrMapOvr>
  <p:transition spd="slow">
    <p:wipe dir="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79</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743429"/>
            <a:ext cx="11237857" cy="895170"/>
          </a:xfrm>
        </p:spPr>
        <p:txBody>
          <a:bodyPr/>
          <a:lstStyle/>
          <a:p>
            <a:r>
              <a:rPr lang="fr-FR" sz="4000" dirty="0"/>
              <a:t>Antiseizure Medications: MCMs</a:t>
            </a:r>
            <a:br>
              <a:rPr lang="fr-FR" sz="4000" dirty="0"/>
            </a:br>
            <a:r>
              <a:rPr lang="fr-FR" sz="4000" b="0" dirty="0"/>
              <a:t>Recommendation 3 Statements</a:t>
            </a:r>
            <a:endParaRPr lang="en-US" sz="4000" b="0" dirty="0"/>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sz="2600" b="1" dirty="0">
                <a:solidFill>
                  <a:schemeClr val="tx2"/>
                </a:solidFill>
              </a:rPr>
              <a:t>3A. </a:t>
            </a:r>
            <a:r>
              <a:rPr lang="en-US" sz="2600" dirty="0"/>
              <a:t>Clinicians must counsel their patients with epilepsy that the birth prevalence of any MCM in the general population is approximately 2.4%–2.9%, providing a comparison framework for their individual risk (Level A).</a:t>
            </a:r>
          </a:p>
          <a:p>
            <a:pPr marL="0" indent="0">
              <a:buNone/>
            </a:pPr>
            <a:r>
              <a:rPr lang="en-US" sz="2600" b="1" dirty="0">
                <a:solidFill>
                  <a:schemeClr val="tx2"/>
                </a:solidFill>
              </a:rPr>
              <a:t>3B. </a:t>
            </a:r>
            <a:r>
              <a:rPr lang="en-US" sz="2600" dirty="0"/>
              <a:t>Clinicians must consider using lamotrigine, levetiracetam, or oxcarbazepine in PWECP when appropriate based on the patient’s epilepsy syndrome, likelihood of achieving seizure control, and comorbidities, to minimize the risk of MCMs (Level A).</a:t>
            </a:r>
          </a:p>
          <a:p>
            <a:pPr marL="0" indent="0">
              <a:buNone/>
            </a:pPr>
            <a:r>
              <a:rPr lang="en-US" sz="2600" b="1" dirty="0">
                <a:solidFill>
                  <a:schemeClr val="tx2"/>
                </a:solidFill>
              </a:rPr>
              <a:t>3C. </a:t>
            </a:r>
            <a:r>
              <a:rPr lang="en-US" sz="2600" dirty="0"/>
              <a:t>Clinicians must avoid the use of valproic acid in PWECP to minimize the risk of MCMs (composite outcome) or NTDs, if clinically feasible (Level A).</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571482717"/>
      </p:ext>
    </p:extLst>
  </p:cSld>
  <p:clrMapOvr>
    <a:masterClrMapping/>
  </p:clrMapOvr>
  <p:transition spd="slow">
    <p:wipe dir="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80</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743429"/>
            <a:ext cx="11237857" cy="895170"/>
          </a:xfrm>
        </p:spPr>
        <p:txBody>
          <a:bodyPr/>
          <a:lstStyle/>
          <a:p>
            <a:r>
              <a:rPr lang="fr-FR" sz="4000" dirty="0"/>
              <a:t>Antiseizure Medications: MCMs</a:t>
            </a:r>
            <a:br>
              <a:rPr lang="fr-FR" sz="4000" dirty="0"/>
            </a:br>
            <a:r>
              <a:rPr lang="fr-FR" sz="4000" b="0" dirty="0"/>
              <a:t>Recommendation 3 Statements</a:t>
            </a:r>
            <a:endParaRPr lang="en-US" sz="4000" b="0" dirty="0"/>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sz="2600" b="1" dirty="0">
                <a:solidFill>
                  <a:schemeClr val="tx2"/>
                </a:solidFill>
              </a:rPr>
              <a:t>3D. </a:t>
            </a:r>
            <a:r>
              <a:rPr lang="en-US" sz="2600" dirty="0"/>
              <a:t>Clinicians must counsel PWECP who are treated with, or are considering starting, valproic acid that the risk of any MCM is the highest with valproic acid as compared to other studied ASMs (Level A).</a:t>
            </a:r>
          </a:p>
          <a:p>
            <a:pPr marL="0" indent="0">
              <a:buNone/>
            </a:pPr>
            <a:r>
              <a:rPr lang="en-US" sz="2600" b="1" dirty="0">
                <a:solidFill>
                  <a:schemeClr val="tx2"/>
                </a:solidFill>
              </a:rPr>
              <a:t>3E. </a:t>
            </a:r>
            <a:r>
              <a:rPr lang="en-US" sz="2600" dirty="0"/>
              <a:t>To reduce the risk of cardiac malformations, clinicians must avoid the use of phenobarbital in PWECP, if clinically feasible (Level A).</a:t>
            </a:r>
          </a:p>
          <a:p>
            <a:pPr marL="0" indent="0">
              <a:buNone/>
            </a:pPr>
            <a:r>
              <a:rPr lang="en-US" sz="2600" b="1" dirty="0">
                <a:solidFill>
                  <a:schemeClr val="tx2"/>
                </a:solidFill>
              </a:rPr>
              <a:t>3F. </a:t>
            </a:r>
            <a:r>
              <a:rPr lang="en-US" sz="2600" dirty="0"/>
              <a:t>To reduce the risk of oral clefts, clinicians should avoid the use of phenobarbital and topiramate in PWECP, if clinically feasible (Level B).</a:t>
            </a:r>
          </a:p>
          <a:p>
            <a:pPr marL="0" indent="0">
              <a:buNone/>
            </a:pPr>
            <a:r>
              <a:rPr lang="en-US" sz="2600" b="1" dirty="0">
                <a:solidFill>
                  <a:schemeClr val="tx2"/>
                </a:solidFill>
              </a:rPr>
              <a:t>3G. </a:t>
            </a:r>
            <a:r>
              <a:rPr lang="en-US" sz="2600" dirty="0"/>
              <a:t>To reduce the risk of urogenital and renal malformations, clinicians should avoid the use of valproic acid in PWECP, if clinically feasible (Level B). </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2574936124"/>
      </p:ext>
    </p:extLst>
  </p:cSld>
  <p:clrMapOvr>
    <a:masterClrMapping/>
  </p:clrMapOvr>
  <p:transition spd="slow">
    <p:wipe dir="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81</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743429"/>
            <a:ext cx="11237857" cy="895170"/>
          </a:xfrm>
        </p:spPr>
        <p:txBody>
          <a:bodyPr/>
          <a:lstStyle/>
          <a:p>
            <a:r>
              <a:rPr lang="fr-FR" sz="4000" dirty="0"/>
              <a:t>Antiseizure Medications: MCMs</a:t>
            </a:r>
            <a:br>
              <a:rPr lang="fr-FR" sz="4000" dirty="0"/>
            </a:br>
            <a:r>
              <a:rPr lang="fr-FR" sz="4000" b="0" dirty="0"/>
              <a:t>Recommendation 3 Statements</a:t>
            </a:r>
            <a:endParaRPr lang="en-US" sz="4000" b="0" dirty="0"/>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sz="2600" b="1" dirty="0">
                <a:solidFill>
                  <a:schemeClr val="tx2"/>
                </a:solidFill>
              </a:rPr>
              <a:t>3H. </a:t>
            </a:r>
            <a:r>
              <a:rPr lang="en-US" sz="2600" dirty="0"/>
              <a:t>To enable early detection and timely intervention of MCMs, obstetricians should recommend fetal screening for MCMs (e.g., a detailed anatomical ultrasound, where available) for PWECP who are treated with any ASM during pregnancy (Level B).</a:t>
            </a:r>
          </a:p>
          <a:p>
            <a:pPr marL="0" indent="0">
              <a:buNone/>
            </a:pPr>
            <a:r>
              <a:rPr lang="en-US" sz="2600" b="1" dirty="0">
                <a:solidFill>
                  <a:schemeClr val="tx2"/>
                </a:solidFill>
              </a:rPr>
              <a:t>3I. </a:t>
            </a:r>
            <a:r>
              <a:rPr lang="en-US" sz="2600" dirty="0"/>
              <a:t>To enable early detection and timely intervention of congenital heart defects, obstetricians should recommend screening cardiac investigations of the fetus among PWECP who are treated with phenobarbital during pregnancy (Level B).</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3482835064"/>
      </p:ext>
    </p:extLst>
  </p:cSld>
  <p:clrMapOvr>
    <a:masterClrMapping/>
  </p:clrMapOvr>
  <p:transition spd="slow">
    <p:wipe dir="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82</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743429"/>
            <a:ext cx="11237857" cy="895170"/>
          </a:xfrm>
        </p:spPr>
        <p:txBody>
          <a:bodyPr/>
          <a:lstStyle/>
          <a:p>
            <a:r>
              <a:rPr lang="fr-FR" sz="4000" dirty="0"/>
              <a:t>Antiseizure Medications: Perinatal Outcomes</a:t>
            </a:r>
            <a:br>
              <a:rPr lang="fr-FR" sz="4000" dirty="0"/>
            </a:br>
            <a:r>
              <a:rPr lang="fr-FR" sz="4000" b="0" dirty="0"/>
              <a:t>Recommendation 4 Rationale</a:t>
            </a:r>
            <a:endParaRPr lang="en-US" sz="4000" b="0" dirty="0"/>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sz="2600" dirty="0"/>
              <a:t>Among children exposed to ASMs in utero and born to PWECP, the prevalence of intrauterine death is highly likely not to differ across ASMs when used in monotherapy and the prevalence of prematurity is possibly no different across ASMs when used in monotherapy. The risk of intrauterine death is likely higher with polytherapy exposure compared to monotherapy exposure. Fetal growth restriction increases the risk of perinatal morbidity and mortality.</a:t>
            </a:r>
            <a:r>
              <a:rPr lang="en-US" sz="2600" baseline="30000" dirty="0"/>
              <a:t>123, 124 </a:t>
            </a:r>
            <a:r>
              <a:rPr lang="en-US" sz="2600" dirty="0"/>
              <a:t>The prevalence of children born SGA is possibly greater after exposure to valproic acid or topiramate compared to lamotrigine. Prenatal identification of fetuses at risk of being born SGA leads to improved perinatal outcomes by informing timely delivery.</a:t>
            </a:r>
            <a:r>
              <a:rPr lang="en-US" sz="2600" baseline="30000" dirty="0"/>
              <a:t>125</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2069066538"/>
      </p:ext>
    </p:extLst>
  </p:cSld>
  <p:clrMapOvr>
    <a:masterClrMapping/>
  </p:clrMapOvr>
  <p:transition spd="slow">
    <p:wipe dir="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83</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743429"/>
            <a:ext cx="11237857" cy="895170"/>
          </a:xfrm>
        </p:spPr>
        <p:txBody>
          <a:bodyPr/>
          <a:lstStyle/>
          <a:p>
            <a:r>
              <a:rPr lang="fr-FR" sz="4000" dirty="0"/>
              <a:t>Antiseizure Medications: Perinatal Outcomes</a:t>
            </a:r>
            <a:br>
              <a:rPr lang="fr-FR" sz="4000" dirty="0"/>
            </a:br>
            <a:r>
              <a:rPr lang="fr-FR" sz="4000" b="0" dirty="0"/>
              <a:t>Recommendation 4 Rationale</a:t>
            </a:r>
            <a:endParaRPr lang="en-US" sz="4000" b="0" dirty="0"/>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sz="2600" b="1" dirty="0">
                <a:solidFill>
                  <a:schemeClr val="tx2"/>
                </a:solidFill>
              </a:rPr>
              <a:t>4A.</a:t>
            </a:r>
            <a:r>
              <a:rPr lang="en-US" sz="2600" dirty="0"/>
              <a:t> Clinicians should counsel PWECP that the prevalence of intrauterine death does not differ among different ASM exposures in monotherapy (Level B).</a:t>
            </a:r>
          </a:p>
          <a:p>
            <a:pPr marL="0" indent="0">
              <a:buNone/>
            </a:pPr>
            <a:r>
              <a:rPr lang="en-US" sz="2600" b="1" dirty="0">
                <a:solidFill>
                  <a:schemeClr val="tx2"/>
                </a:solidFill>
              </a:rPr>
              <a:t>4B. </a:t>
            </a:r>
            <a:r>
              <a:rPr lang="en-US" sz="2600" dirty="0"/>
              <a:t>Clinicians should avoid the use of valproic acid or topiramate in PWECP to minimize the risk of offspring being born SGA, if clinically feasible (Level B).</a:t>
            </a:r>
          </a:p>
          <a:p>
            <a:pPr marL="0" indent="0">
              <a:buNone/>
            </a:pPr>
            <a:r>
              <a:rPr lang="en-US" sz="2600" b="1" dirty="0">
                <a:solidFill>
                  <a:schemeClr val="tx2"/>
                </a:solidFill>
              </a:rPr>
              <a:t>4C.</a:t>
            </a:r>
            <a:r>
              <a:rPr lang="en-US" sz="2600" dirty="0"/>
              <a:t> To enable early identification of fetal growth restriction, obstetricians should recommend screening of fetal growth throughout pregnancy among PWECP who are treated with valproic acid or topiramate (Level B).</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4091148378"/>
      </p:ext>
    </p:extLst>
  </p:cSld>
  <p:clrMapOvr>
    <a:masterClrMapping/>
  </p:clrMapOvr>
  <p:transition spd="slow">
    <p:wipe dir="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84</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236469"/>
            <a:ext cx="11237857" cy="895170"/>
          </a:xfrm>
        </p:spPr>
        <p:txBody>
          <a:bodyPr/>
          <a:lstStyle/>
          <a:p>
            <a:r>
              <a:rPr lang="fr-FR" sz="4000" dirty="0"/>
              <a:t>Antiseizure Medications: </a:t>
            </a:r>
            <a:br>
              <a:rPr lang="fr-FR" sz="4000" dirty="0"/>
            </a:br>
            <a:r>
              <a:rPr lang="fr-FR" sz="4000" dirty="0"/>
              <a:t>Neurodevelopmental Outcomes</a:t>
            </a:r>
            <a:br>
              <a:rPr lang="fr-FR" sz="4000" b="0" dirty="0"/>
            </a:br>
            <a:r>
              <a:rPr lang="fr-FR" sz="4000" b="0" dirty="0"/>
              <a:t>Recommendation 5 Rationale</a:t>
            </a:r>
            <a:endParaRPr lang="en-US" sz="4000" b="0" dirty="0"/>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sz="2600" dirty="0"/>
              <a:t>Among children born to PWECP, in utero exposure to valproic acid is likely associated with a decrease in full scale IQ at age 6 years compared to gabapentin and lamotrigine in monotherapy; valproic acid is possibly associated with a decrease as compared to carbamazepine, levetiracetam, and topiramate in monotherapy; and there is possibly no difference in full scale IQ with valproic acid as compared to phenytoin in monotherapy. </a:t>
            </a:r>
          </a:p>
          <a:p>
            <a:pPr marL="0" indent="0">
              <a:buNone/>
            </a:pPr>
            <a:r>
              <a:rPr lang="en-US" sz="2600" dirty="0"/>
              <a:t>Among children born to PWECP, in utero exposure to valproic acid is likely associated with a decrease in verbal IQ at age 6 years compared to exposure to gabapentin, lamotrigine, levetiracetam, and phenytoin in monotherapy, and is possibly associated with a decrease as compared to carbamazepine and topiramate in monotherapy. </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3210969569"/>
      </p:ext>
    </p:extLst>
  </p:cSld>
  <p:clrMapOvr>
    <a:masterClrMapping/>
  </p:clrMapOvr>
  <p:transition spd="slow">
    <p:wipe dir="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85</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236469"/>
            <a:ext cx="11237857" cy="895170"/>
          </a:xfrm>
        </p:spPr>
        <p:txBody>
          <a:bodyPr/>
          <a:lstStyle/>
          <a:p>
            <a:r>
              <a:rPr lang="fr-FR" sz="4000" dirty="0"/>
              <a:t>Antiseizure Medications: </a:t>
            </a:r>
            <a:br>
              <a:rPr lang="fr-FR" sz="4000" dirty="0"/>
            </a:br>
            <a:r>
              <a:rPr lang="fr-FR" sz="4000" dirty="0"/>
              <a:t>Neurodevelopmental Outcomes</a:t>
            </a:r>
            <a:br>
              <a:rPr lang="fr-FR" sz="4000" b="0" dirty="0"/>
            </a:br>
            <a:r>
              <a:rPr lang="fr-FR" sz="4000" b="0" dirty="0"/>
              <a:t>Recommendation 5 Rationale</a:t>
            </a:r>
            <a:endParaRPr lang="en-US" sz="4000" b="0" dirty="0"/>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sz="2600" dirty="0"/>
              <a:t>Among children born to PWECP, in utero exposure to valproic acid is possibly associated with a decrease in non-verbal IQ at age 6 years compared to carbamazepine and phenytoin in monotherapy, but there is possibly no difference as compared to gabapentin, lamotrigine, levetiracetam, and topiramate in monotherapy. </a:t>
            </a:r>
          </a:p>
          <a:p>
            <a:pPr marL="0" indent="0">
              <a:buNone/>
            </a:pPr>
            <a:r>
              <a:rPr lang="en-US" sz="2600" dirty="0"/>
              <a:t>Among children born to PWECP, in utero exposure to valproic acid throughout the pregnancy is possibly associated with an increased risk of ASD and autistic traits compared to other studied ASMs (i.e., carbamazepine, clonazepam, lamotrigine, and levetiracetam) used in monotherapy. </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3391538473"/>
      </p:ext>
    </p:extLst>
  </p:cSld>
  <p:clrMapOvr>
    <a:masterClrMapping/>
  </p:clrMapOvr>
  <p:transition spd="slow">
    <p:wipe dir="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86</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236469"/>
            <a:ext cx="11237857" cy="895170"/>
          </a:xfrm>
        </p:spPr>
        <p:txBody>
          <a:bodyPr/>
          <a:lstStyle/>
          <a:p>
            <a:r>
              <a:rPr lang="fr-FR" sz="4000" dirty="0"/>
              <a:t>Antiseizure Medications: </a:t>
            </a:r>
            <a:br>
              <a:rPr lang="fr-FR" sz="4000" dirty="0"/>
            </a:br>
            <a:r>
              <a:rPr lang="fr-FR" sz="4000" dirty="0"/>
              <a:t>Neurodevelopmental Outcomes</a:t>
            </a:r>
            <a:br>
              <a:rPr lang="fr-FR" sz="4000" b="0" dirty="0"/>
            </a:br>
            <a:r>
              <a:rPr lang="fr-FR" sz="4000" b="0" dirty="0"/>
              <a:t>Recommendation 5 Rationale</a:t>
            </a:r>
            <a:endParaRPr lang="en-US" sz="4000" b="0" dirty="0"/>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sz="2600" dirty="0"/>
              <a:t>Numerous ASMs have limited available data on neurodevelopmental outcomes. These neurodevelopmental outcomes are determined during both early and later stages of pregnancy.</a:t>
            </a:r>
            <a:r>
              <a:rPr lang="en-US" sz="2600" baseline="30000" dirty="0"/>
              <a:t>126</a:t>
            </a:r>
            <a:r>
              <a:rPr lang="en-US" sz="2600" dirty="0"/>
              <a:t> Early screening for neurodevelopmental disorders in children enables early diagnosis, facilitating access to early interventions where available. Early interventions in children with neurodevelopmental disorders optimize developmental trajectories.</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914906278"/>
      </p:ext>
    </p:extLst>
  </p:cSld>
  <p:clrMapOvr>
    <a:masterClrMapping/>
  </p:clrMapOvr>
  <p:transition spd="slow">
    <p:wipe dir="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87</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236469"/>
            <a:ext cx="11237857" cy="895170"/>
          </a:xfrm>
        </p:spPr>
        <p:txBody>
          <a:bodyPr/>
          <a:lstStyle/>
          <a:p>
            <a:r>
              <a:rPr lang="fr-FR" sz="4000" dirty="0"/>
              <a:t>Antiseizure Medications: </a:t>
            </a:r>
            <a:br>
              <a:rPr lang="fr-FR" sz="4000" dirty="0"/>
            </a:br>
            <a:r>
              <a:rPr lang="fr-FR" sz="4000" dirty="0"/>
              <a:t>Neurodevelopmental Outcomes</a:t>
            </a:r>
            <a:br>
              <a:rPr lang="fr-FR" sz="4000" b="0" dirty="0"/>
            </a:br>
            <a:r>
              <a:rPr lang="fr-FR" sz="4000" b="0" dirty="0"/>
              <a:t>Recommendation 5 Rationale</a:t>
            </a:r>
            <a:endParaRPr lang="en-US" sz="4000" b="0" dirty="0"/>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sz="2600" b="1" dirty="0">
                <a:solidFill>
                  <a:schemeClr val="tx2"/>
                </a:solidFill>
              </a:rPr>
              <a:t>5A. </a:t>
            </a:r>
            <a:r>
              <a:rPr lang="en-US" sz="2600" dirty="0"/>
              <a:t>To reduce the risk of poor neurodevelopmental outcomes, including ASD and lower IQ, in children born to PWECP, clinicians must avoid the use of valproic acid in PWECP, if clinically feasible (Level A).</a:t>
            </a:r>
          </a:p>
          <a:p>
            <a:pPr marL="0" indent="0">
              <a:buNone/>
            </a:pPr>
            <a:r>
              <a:rPr lang="en-US" sz="2600" b="1" dirty="0">
                <a:solidFill>
                  <a:schemeClr val="tx2"/>
                </a:solidFill>
              </a:rPr>
              <a:t>5B.</a:t>
            </a:r>
            <a:r>
              <a:rPr lang="en-US" sz="2600" dirty="0"/>
              <a:t> Clinicians must counsel PWECP who are treated with, or are considering starting, valproic acid that in utero exposure to valproic acid is likely or possibly associated with a decrease in full-scale, verbal, and non-verbal IQ, as compared to other studied ASMs (i.e., carbamazepine, gabapentin, lamotrigine, levetiracetam, phenytoin, and topiramate) (Level A).</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4013393464"/>
      </p:ext>
    </p:extLst>
  </p:cSld>
  <p:clrMapOvr>
    <a:masterClrMapping/>
  </p:clrMapOvr>
  <p:transition spd="slow">
    <p:wipe dir="r"/>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88</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236469"/>
            <a:ext cx="11237857" cy="895170"/>
          </a:xfrm>
        </p:spPr>
        <p:txBody>
          <a:bodyPr/>
          <a:lstStyle/>
          <a:p>
            <a:r>
              <a:rPr lang="fr-FR" sz="4000" dirty="0"/>
              <a:t>Antiseizure Medications: </a:t>
            </a:r>
            <a:br>
              <a:rPr lang="fr-FR" sz="4000" dirty="0"/>
            </a:br>
            <a:r>
              <a:rPr lang="fr-FR" sz="4000" dirty="0"/>
              <a:t>Neurodevelopmental Outcomes</a:t>
            </a:r>
            <a:br>
              <a:rPr lang="fr-FR" sz="4000" b="0" dirty="0"/>
            </a:br>
            <a:r>
              <a:rPr lang="fr-FR" sz="4000" b="0" dirty="0"/>
              <a:t>Recommendation 5 Rationale</a:t>
            </a:r>
            <a:endParaRPr lang="en-US" sz="4000" b="0" dirty="0"/>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sz="2600" b="1" dirty="0">
                <a:solidFill>
                  <a:schemeClr val="tx2"/>
                </a:solidFill>
              </a:rPr>
              <a:t>5C. </a:t>
            </a:r>
            <a:r>
              <a:rPr lang="en-US" sz="2600" dirty="0"/>
              <a:t>Clinicians must counsel PWECP who are treated with, or are considering starting, valproic acid that in utero exposure to valproic acid is possibly associated with an increased risk of ASD as compared to other studied ASMs (i.e., carbamazepine, clonazepam, levetiracetam, and lamotrigine) (Level A).</a:t>
            </a:r>
          </a:p>
          <a:p>
            <a:pPr marL="0" indent="0">
              <a:buNone/>
            </a:pPr>
            <a:r>
              <a:rPr lang="en-US" sz="2600" b="1" dirty="0">
                <a:solidFill>
                  <a:schemeClr val="tx2"/>
                </a:solidFill>
              </a:rPr>
              <a:t>5D. </a:t>
            </a:r>
            <a:r>
              <a:rPr lang="en-US" sz="2600" dirty="0"/>
              <a:t>Clinicians should implement age-appropriate developmental screening in children exposed to any ASM in utero born to PWECP (Level B).</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4144760076"/>
      </p:ext>
    </p:extLst>
  </p:cSld>
  <p:clrMapOvr>
    <a:masterClrMapping/>
  </p:clrMapOvr>
  <p:transition spd="slow">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4CF51-E856-D7E4-1F04-E801B7BC330B}"/>
              </a:ext>
            </a:extLst>
          </p:cNvPr>
          <p:cNvSpPr>
            <a:spLocks noGrp="1"/>
          </p:cNvSpPr>
          <p:nvPr>
            <p:ph type="title"/>
          </p:nvPr>
        </p:nvSpPr>
        <p:spPr>
          <a:xfrm>
            <a:off x="587572" y="1193366"/>
            <a:ext cx="11223428" cy="895170"/>
          </a:xfrm>
        </p:spPr>
        <p:txBody>
          <a:bodyPr>
            <a:normAutofit/>
          </a:bodyPr>
          <a:lstStyle/>
          <a:p>
            <a:r>
              <a:rPr lang="en-US" dirty="0"/>
              <a:t>Introduction (cont.)</a:t>
            </a:r>
          </a:p>
        </p:txBody>
      </p:sp>
      <p:sp>
        <p:nvSpPr>
          <p:cNvPr id="3" name="Content Placeholder 2">
            <a:extLst>
              <a:ext uri="{FF2B5EF4-FFF2-40B4-BE49-F238E27FC236}">
                <a16:creationId xmlns:a16="http://schemas.microsoft.com/office/drawing/2014/main" id="{5C100606-D8FE-3BC1-3374-88B5EF17BC81}"/>
              </a:ext>
            </a:extLst>
          </p:cNvPr>
          <p:cNvSpPr>
            <a:spLocks noGrp="1"/>
          </p:cNvSpPr>
          <p:nvPr>
            <p:ph sz="half" idx="1"/>
          </p:nvPr>
        </p:nvSpPr>
        <p:spPr>
          <a:xfrm>
            <a:off x="587572" y="2164737"/>
            <a:ext cx="6575228" cy="4123047"/>
          </a:xfrm>
        </p:spPr>
        <p:txBody>
          <a:bodyPr>
            <a:normAutofit/>
          </a:bodyPr>
          <a:lstStyle/>
          <a:p>
            <a:pPr>
              <a:lnSpc>
                <a:spcPct val="90000"/>
              </a:lnSpc>
            </a:pPr>
            <a:r>
              <a:rPr lang="en-US" dirty="0"/>
              <a:t>The unadjusted birth prevalence of any MCM among children born to people without epilepsy is approximately 2.4% to 2.9%.</a:t>
            </a:r>
          </a:p>
          <a:p>
            <a:pPr>
              <a:lnSpc>
                <a:spcPct val="90000"/>
              </a:lnSpc>
            </a:pPr>
            <a:r>
              <a:rPr lang="en-US" dirty="0"/>
              <a:t>The role of folic acid supplementation in mitigating these risks is unclear.</a:t>
            </a:r>
          </a:p>
          <a:p>
            <a:pPr>
              <a:lnSpc>
                <a:spcPct val="90000"/>
              </a:lnSpc>
            </a:pPr>
            <a:r>
              <a:rPr lang="en-US" dirty="0"/>
              <a:t>Optimizing the treatment of epilepsy is necessary to achieve the most favorable outcomes for persons with epilepsy and their offspring.</a:t>
            </a:r>
          </a:p>
          <a:p>
            <a:pPr>
              <a:lnSpc>
                <a:spcPct val="90000"/>
              </a:lnSpc>
            </a:pPr>
            <a:endParaRPr lang="en-US" sz="2400" dirty="0"/>
          </a:p>
        </p:txBody>
      </p:sp>
      <p:sp>
        <p:nvSpPr>
          <p:cNvPr id="4" name="Slide Number Placeholder 3">
            <a:extLst>
              <a:ext uri="{FF2B5EF4-FFF2-40B4-BE49-F238E27FC236}">
                <a16:creationId xmlns:a16="http://schemas.microsoft.com/office/drawing/2014/main" id="{E0D68069-C791-C64C-416C-00B6BC4A4889}"/>
              </a:ext>
            </a:extLst>
          </p:cNvPr>
          <p:cNvSpPr>
            <a:spLocks noGrp="1"/>
          </p:cNvSpPr>
          <p:nvPr>
            <p:ph type="sldNum" sz="quarter" idx="4"/>
          </p:nvPr>
        </p:nvSpPr>
        <p:spPr>
          <a:xfrm>
            <a:off x="9045448" y="6392291"/>
            <a:ext cx="2844800" cy="365125"/>
          </a:xfrm>
        </p:spPr>
        <p:txBody>
          <a:bodyPr anchor="ctr">
            <a:normAutofit/>
          </a:bodyPr>
          <a:lstStyle/>
          <a:p>
            <a:pPr>
              <a:spcAft>
                <a:spcPts val="600"/>
              </a:spcAft>
            </a:pPr>
            <a:r>
              <a:rPr lang="en-US"/>
              <a:t>Slide </a:t>
            </a:r>
            <a:fld id="{AE55F20A-800A-A447-8B9C-A926CEEB159C}" type="slidenum">
              <a:rPr lang="en-US" smtClean="0"/>
              <a:pPr>
                <a:spcAft>
                  <a:spcPts val="600"/>
                </a:spcAft>
              </a:pPr>
              <a:t>8</a:t>
            </a:fld>
            <a:endParaRPr lang="en-US"/>
          </a:p>
        </p:txBody>
      </p:sp>
      <p:pic>
        <p:nvPicPr>
          <p:cNvPr id="8" name="Content Placeholder 7" descr="Woman with baby with solid fill">
            <a:extLst>
              <a:ext uri="{FF2B5EF4-FFF2-40B4-BE49-F238E27FC236}">
                <a16:creationId xmlns:a16="http://schemas.microsoft.com/office/drawing/2014/main" id="{7BF49432-3079-50FB-267B-EB02EB8E94D3}"/>
              </a:ext>
            </a:extLst>
          </p:cNvPr>
          <p:cNvPicPr>
            <a:picLocks noGrp="1" noChangeAspect="1"/>
          </p:cNvPicPr>
          <p:nvPr>
            <p:ph sz="half" idx="10"/>
          </p:nvPr>
        </p:nvPicPr>
        <p:blipFill>
          <a:blip r:embed="rId2">
            <a:extLst>
              <a:ext uri="{96DAC541-7B7A-43D3-8B79-37D633B846F1}">
                <asvg:svgBlip xmlns:asvg="http://schemas.microsoft.com/office/drawing/2016/SVG/main" r:embed="rId3"/>
              </a:ext>
            </a:extLst>
          </a:blip>
          <a:stretch>
            <a:fillRect/>
          </a:stretch>
        </p:blipFill>
        <p:spPr>
          <a:xfrm>
            <a:off x="7170887" y="2164737"/>
            <a:ext cx="4123047" cy="4123047"/>
          </a:xfrm>
        </p:spPr>
      </p:pic>
      <p:sp>
        <p:nvSpPr>
          <p:cNvPr id="6" name="Footer Placeholder 5">
            <a:extLst>
              <a:ext uri="{FF2B5EF4-FFF2-40B4-BE49-F238E27FC236}">
                <a16:creationId xmlns:a16="http://schemas.microsoft.com/office/drawing/2014/main" id="{FEB496A8-17AA-601A-3862-78023449739F}"/>
              </a:ext>
            </a:extLst>
          </p:cNvPr>
          <p:cNvSpPr>
            <a:spLocks noGrp="1"/>
          </p:cNvSpPr>
          <p:nvPr>
            <p:ph type="ftr" sz="quarter" idx="3"/>
          </p:nvPr>
        </p:nvSpPr>
        <p:spPr>
          <a:xfrm>
            <a:off x="523232" y="6407150"/>
            <a:ext cx="3086100" cy="365125"/>
          </a:xfrm>
        </p:spPr>
        <p:txBody>
          <a:bodyPr anchor="ctr">
            <a:normAutofit/>
          </a:bodyPr>
          <a:lstStyle/>
          <a:p>
            <a:pPr>
              <a:spcAft>
                <a:spcPts val="600"/>
              </a:spcAft>
            </a:pPr>
            <a:r>
              <a:rPr lang="en-US" dirty="0"/>
              <a:t>© 2024 American Academy of Neurology</a:t>
            </a:r>
          </a:p>
        </p:txBody>
      </p:sp>
    </p:spTree>
    <p:extLst>
      <p:ext uri="{BB962C8B-B14F-4D97-AF65-F5344CB8AC3E}">
        <p14:creationId xmlns:p14="http://schemas.microsoft.com/office/powerpoint/2010/main" val="947272889"/>
      </p:ext>
    </p:extLst>
  </p:cSld>
  <p:clrMapOvr>
    <a:masterClrMapping/>
  </p:clrMapOvr>
  <p:transition spd="slow">
    <p:wipe dir="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89</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743429"/>
            <a:ext cx="11237857" cy="895170"/>
          </a:xfrm>
        </p:spPr>
        <p:txBody>
          <a:bodyPr/>
          <a:lstStyle/>
          <a:p>
            <a:r>
              <a:rPr lang="fr-FR" sz="4000" dirty="0"/>
              <a:t>Folic Acid</a:t>
            </a:r>
            <a:br>
              <a:rPr lang="fr-FR" sz="4000" dirty="0"/>
            </a:br>
            <a:r>
              <a:rPr lang="fr-FR" sz="4000" b="0" dirty="0"/>
              <a:t>Recommendation 6 Rationale</a:t>
            </a:r>
            <a:endParaRPr lang="en-US" sz="4000" b="0" dirty="0"/>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sz="2400" dirty="0"/>
              <a:t>The optimal dosing and timing of folic acid supplementation is unknown in PWECP. There is likely no demonstrated benefit of folic acid supplementation (at least 0.4 mg/d) specifically for the prevention of MCMs in children born to PWECP. Randomized controlled trials conducted before widespread folic acid fortification of foods in the United States demonstrated a reduction in NTDs among the offspring of the general childbearing population receiving periconceptional multivitamin supplementation.</a:t>
            </a:r>
            <a:r>
              <a:rPr lang="en-US" sz="2400" baseline="30000" dirty="0"/>
              <a:t>127</a:t>
            </a:r>
            <a:r>
              <a:rPr lang="en-US" sz="2400" dirty="0"/>
              <a:t> A systematic review of 14 studies of folic acid supplementation (up to 1 mg/d) among pregnant people in the general population (generally without epilepsy), including 1,053 participants (some being control participants without folic acid supplementation) estimated that folic acid supplementation of 0.2 mg/d (the United States’ level of folic acid fortification), would reduce the risk of NTDs by 23%.</a:t>
            </a:r>
            <a:r>
              <a:rPr lang="en-US" sz="2400" baseline="30000" dirty="0"/>
              <a:t>128</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3437316913"/>
      </p:ext>
    </p:extLst>
  </p:cSld>
  <p:clrMapOvr>
    <a:masterClrMapping/>
  </p:clrMapOvr>
  <p:transition spd="slow">
    <p:wipe dir="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90</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743429"/>
            <a:ext cx="11237857" cy="895170"/>
          </a:xfrm>
        </p:spPr>
        <p:txBody>
          <a:bodyPr/>
          <a:lstStyle/>
          <a:p>
            <a:r>
              <a:rPr lang="fr-FR" sz="4000" dirty="0"/>
              <a:t>Folic Acid</a:t>
            </a:r>
            <a:br>
              <a:rPr lang="fr-FR" sz="4000" dirty="0"/>
            </a:br>
            <a:r>
              <a:rPr lang="fr-FR" sz="4000" b="0" dirty="0"/>
              <a:t>Recommendation 6 Rationale (</a:t>
            </a:r>
            <a:r>
              <a:rPr lang="fr-FR" sz="4000" b="0" dirty="0" err="1"/>
              <a:t>cont</a:t>
            </a:r>
            <a:r>
              <a:rPr lang="fr-FR" sz="4000" b="0" dirty="0"/>
              <a:t>.)</a:t>
            </a:r>
            <a:endParaRPr lang="en-US" sz="4000" b="0" dirty="0"/>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sz="2400" dirty="0"/>
              <a:t>This protective effect was greater in pregnant people with an initial low serum folate concentration than in those with higher serum folate concentrations.</a:t>
            </a:r>
            <a:r>
              <a:rPr lang="en-US" sz="2400" baseline="30000" dirty="0"/>
              <a:t>128</a:t>
            </a:r>
            <a:r>
              <a:rPr lang="en-US" sz="2400" dirty="0"/>
              <a:t> Although valproic acid exposure in utero is associated with the highest prevalence of NTDs, the teratogenic causal pathway is not exclusively through the disruption of folic acid metabolism.</a:t>
            </a:r>
            <a:r>
              <a:rPr lang="en-US" sz="2400" baseline="30000" dirty="0"/>
              <a:t>129</a:t>
            </a:r>
          </a:p>
          <a:p>
            <a:pPr marL="0" indent="0">
              <a:buNone/>
            </a:pPr>
            <a:r>
              <a:rPr lang="en-US" sz="2400" dirty="0"/>
              <a:t>Preconception folic acid supplementation is possibly associated with better neurodevelopmental outcomes among children born to PWECP. Folic acid supplementation of at least 0.4 mg/d is possibly associated with reduced autistic traits at 3 years (OR 7.9, 95% CI 2.5–24.9) and likely associated with a higher global IQ (on average 6 points) at 6 years in children born to PWECP exposed to ASMs in utero. </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1543918967"/>
      </p:ext>
    </p:extLst>
  </p:cSld>
  <p:clrMapOvr>
    <a:masterClrMapping/>
  </p:clrMapOvr>
  <p:transition spd="slow">
    <p:wipe dir="r"/>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91</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743429"/>
            <a:ext cx="11237857" cy="895170"/>
          </a:xfrm>
        </p:spPr>
        <p:txBody>
          <a:bodyPr/>
          <a:lstStyle/>
          <a:p>
            <a:r>
              <a:rPr lang="fr-FR" sz="4000" dirty="0"/>
              <a:t>Folic Acid</a:t>
            </a:r>
            <a:br>
              <a:rPr lang="fr-FR" sz="4000" dirty="0"/>
            </a:br>
            <a:r>
              <a:rPr lang="fr-FR" sz="4000" b="0" dirty="0"/>
              <a:t>Recommendation 6 Rationale (</a:t>
            </a:r>
            <a:r>
              <a:rPr lang="fr-FR" sz="4000" b="0" dirty="0" err="1"/>
              <a:t>cont</a:t>
            </a:r>
            <a:r>
              <a:rPr lang="fr-FR" sz="4000" b="0" dirty="0"/>
              <a:t>.)</a:t>
            </a:r>
            <a:endParaRPr lang="en-US" sz="4000" b="0" dirty="0"/>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sz="2400" dirty="0"/>
              <a:t>Lower plasma concentrations of folic acid at gestational weeks 17–19 among pregnant people with epilepsy exposed to ASMs is correlated with a higher risk of autistic traits at 3 years. Higher exposure levels of folic acid from diet and supplements is associated with a statistically significant increases in IQ at age 6 years; this association is not seen among PWECP who only received dietary folic acid and not periconceptional folic acid supplements. Higher doses of folic acid supplementation result in higher serum concentrations of folic acid.</a:t>
            </a:r>
            <a:r>
              <a:rPr lang="en-US" sz="2400" baseline="30000" dirty="0"/>
              <a:t>130, 131</a:t>
            </a:r>
            <a:r>
              <a:rPr lang="en-US" sz="2400" dirty="0"/>
              <a:t> There is inconclusive evidence for an increased risk of adverse events with folic acid supplementation for the PWECP as well as the child (e.g., increased occurrence of twins, asthma, masking vitamin B12 deficiency, new or worsening of pre-existing neoplasia).</a:t>
            </a:r>
            <a:r>
              <a:rPr lang="en-US" sz="2400" baseline="30000" dirty="0"/>
              <a:t>99, 127, 132</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3229373394"/>
      </p:ext>
    </p:extLst>
  </p:cSld>
  <p:clrMapOvr>
    <a:masterClrMapping/>
  </p:clrMapOvr>
  <p:transition spd="slow">
    <p:wipe dir="r"/>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92</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743429"/>
            <a:ext cx="11237857" cy="895170"/>
          </a:xfrm>
        </p:spPr>
        <p:txBody>
          <a:bodyPr/>
          <a:lstStyle/>
          <a:p>
            <a:r>
              <a:rPr lang="fr-FR" sz="4000" dirty="0"/>
              <a:t>Folic Acid</a:t>
            </a:r>
            <a:br>
              <a:rPr lang="fr-FR" sz="4000" dirty="0"/>
            </a:br>
            <a:r>
              <a:rPr lang="fr-FR" sz="4000" b="0" dirty="0"/>
              <a:t>Recommendation 6 Rationale (</a:t>
            </a:r>
            <a:r>
              <a:rPr lang="fr-FR" sz="4000" b="0" dirty="0" err="1"/>
              <a:t>cont</a:t>
            </a:r>
            <a:r>
              <a:rPr lang="fr-FR" sz="4000" b="0" dirty="0"/>
              <a:t>.)</a:t>
            </a:r>
            <a:endParaRPr lang="en-US" sz="4000" b="0" dirty="0"/>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sz="2400" dirty="0"/>
              <a:t>In a recent analysis of 27,784 children born to people with epilepsy, exposure to periconceptional folic acid greater than 1 mg/d was associated with a 0.9% absolute increase in the risk of childhood cancer before age 20 years, resulting in an HR of 2.7 (95% CI 1.2–6.3).</a:t>
            </a:r>
            <a:r>
              <a:rPr lang="en-US" sz="2400" baseline="30000" dirty="0"/>
              <a:t>99</a:t>
            </a:r>
            <a:r>
              <a:rPr lang="en-US" sz="2400" dirty="0"/>
              <a:t> There are potential pharmacokinetic interactions where folic acid can decrease phenytoin serum concentrations.</a:t>
            </a:r>
            <a:r>
              <a:rPr lang="en-US" sz="2400" baseline="30000" dirty="0"/>
              <a:t>133</a:t>
            </a:r>
            <a:r>
              <a:rPr lang="en-US" sz="2400" dirty="0"/>
              <a:t> Adherence to folic acid supplementation is generally poor among PWECP, even during pregnancy.</a:t>
            </a:r>
            <a:r>
              <a:rPr lang="en-US" sz="2400" baseline="30000" dirty="0"/>
              <a:t>134</a:t>
            </a:r>
            <a:r>
              <a:rPr lang="en-US" sz="2400" dirty="0"/>
              <a:t> ASM polytherapy is associated with decreased folic acid adherence among PWECP.</a:t>
            </a:r>
            <a:r>
              <a:rPr lang="en-US" sz="2400" baseline="30000" dirty="0"/>
              <a:t>135</a:t>
            </a:r>
            <a:r>
              <a:rPr lang="en-US" sz="2400" dirty="0"/>
              <a:t> In the United States, where there is no high-dose folic acid formulation, higher doses of folic acid require a large number of tablets, potentially reducing adherence to folic acid supplementation.</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1089069990"/>
      </p:ext>
    </p:extLst>
  </p:cSld>
  <p:clrMapOvr>
    <a:masterClrMapping/>
  </p:clrMapOvr>
  <p:transition spd="slow">
    <p:wipe dir="r"/>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8CF2B-AA49-99FF-ABD0-CCBC5CD19D1E}"/>
              </a:ext>
            </a:extLst>
          </p:cNvPr>
          <p:cNvSpPr>
            <a:spLocks noGrp="1"/>
          </p:cNvSpPr>
          <p:nvPr>
            <p:ph type="sldNum" sz="quarter" idx="4"/>
          </p:nvPr>
        </p:nvSpPr>
        <p:spPr/>
        <p:txBody>
          <a:bodyPr/>
          <a:lstStyle/>
          <a:p>
            <a:r>
              <a:rPr lang="en-US"/>
              <a:t>Slide </a:t>
            </a:r>
            <a:fld id="{AE55F20A-800A-A447-8B9C-A926CEEB159C}" type="slidenum">
              <a:rPr lang="en-US" smtClean="0"/>
              <a:pPr/>
              <a:t>93</a:t>
            </a:fld>
            <a:endParaRPr lang="en-US" dirty="0"/>
          </a:p>
        </p:txBody>
      </p:sp>
      <p:sp>
        <p:nvSpPr>
          <p:cNvPr id="3" name="Title 2">
            <a:extLst>
              <a:ext uri="{FF2B5EF4-FFF2-40B4-BE49-F238E27FC236}">
                <a16:creationId xmlns:a16="http://schemas.microsoft.com/office/drawing/2014/main" id="{D4EB99B0-BB1E-94FB-5B29-3B8C4DAD5E4B}"/>
              </a:ext>
            </a:extLst>
          </p:cNvPr>
          <p:cNvSpPr>
            <a:spLocks noGrp="1"/>
          </p:cNvSpPr>
          <p:nvPr>
            <p:ph type="title"/>
          </p:nvPr>
        </p:nvSpPr>
        <p:spPr>
          <a:xfrm>
            <a:off x="573143" y="743429"/>
            <a:ext cx="11237857" cy="895170"/>
          </a:xfrm>
        </p:spPr>
        <p:txBody>
          <a:bodyPr/>
          <a:lstStyle/>
          <a:p>
            <a:r>
              <a:rPr lang="fr-FR" sz="4000" dirty="0"/>
              <a:t>Folic Acid</a:t>
            </a:r>
            <a:br>
              <a:rPr lang="fr-FR" sz="4000" dirty="0"/>
            </a:br>
            <a:r>
              <a:rPr lang="fr-FR" sz="4000" b="0" dirty="0"/>
              <a:t>Recommendation 6 Statements</a:t>
            </a:r>
            <a:endParaRPr lang="en-US" sz="4000" b="0" dirty="0"/>
          </a:p>
        </p:txBody>
      </p:sp>
      <p:sp>
        <p:nvSpPr>
          <p:cNvPr id="4" name="Content Placeholder 3">
            <a:extLst>
              <a:ext uri="{FF2B5EF4-FFF2-40B4-BE49-F238E27FC236}">
                <a16:creationId xmlns:a16="http://schemas.microsoft.com/office/drawing/2014/main" id="{B9E97973-5836-0932-686E-6F973C9B2970}"/>
              </a:ext>
            </a:extLst>
          </p:cNvPr>
          <p:cNvSpPr>
            <a:spLocks noGrp="1"/>
          </p:cNvSpPr>
          <p:nvPr>
            <p:ph idx="1"/>
          </p:nvPr>
        </p:nvSpPr>
        <p:spPr>
          <a:xfrm>
            <a:off x="573146" y="1935125"/>
            <a:ext cx="11237854" cy="4264885"/>
          </a:xfrm>
        </p:spPr>
        <p:txBody>
          <a:bodyPr/>
          <a:lstStyle/>
          <a:p>
            <a:pPr marL="0" indent="0">
              <a:buNone/>
            </a:pPr>
            <a:r>
              <a:rPr lang="en-US" sz="2400" b="1" dirty="0">
                <a:solidFill>
                  <a:schemeClr val="tx2"/>
                </a:solidFill>
              </a:rPr>
              <a:t>6A. </a:t>
            </a:r>
            <a:r>
              <a:rPr lang="en-US" sz="2400" dirty="0"/>
              <a:t>Clinicians should prescribe at least 0.4 mg of folic acid supplementation daily preconceptionally and during pregnancy to any PWECP treated with an ASM to decrease the risk of NTDs in the offspring (Level B). </a:t>
            </a:r>
          </a:p>
          <a:p>
            <a:pPr marL="0" indent="0">
              <a:buNone/>
            </a:pPr>
            <a:r>
              <a:rPr lang="en-US" sz="2400" b="1" dirty="0">
                <a:solidFill>
                  <a:schemeClr val="tx2"/>
                </a:solidFill>
              </a:rPr>
              <a:t>6B. </a:t>
            </a:r>
            <a:r>
              <a:rPr lang="en-US" sz="2400" dirty="0"/>
              <a:t>Clinicians must prescribe at least 0.4 mg of folic acid supplementation daily preconceptionally and during pregnancy to any PWECP treated with an ASM to possibly improve neurodevelopmental outcomes such as ASD and global IQ in the offspring (Level A).</a:t>
            </a:r>
          </a:p>
          <a:p>
            <a:pPr marL="0" indent="0">
              <a:buNone/>
            </a:pPr>
            <a:r>
              <a:rPr lang="en-US" sz="2400" b="1" dirty="0">
                <a:solidFill>
                  <a:schemeClr val="tx2"/>
                </a:solidFill>
              </a:rPr>
              <a:t>6C. </a:t>
            </a:r>
            <a:r>
              <a:rPr lang="en-US" sz="2400" dirty="0"/>
              <a:t>Clinicians should counsel PWECP treated with an ASM that adherence to recommended folic acid supplementation preconceptionally and during pregnancy is important to minimize the risk of MCMs and poor neurodevelopmental outcomes (Level B).</a:t>
            </a:r>
          </a:p>
        </p:txBody>
      </p:sp>
      <p:sp>
        <p:nvSpPr>
          <p:cNvPr id="5" name="Footer Placeholder 4">
            <a:extLst>
              <a:ext uri="{FF2B5EF4-FFF2-40B4-BE49-F238E27FC236}">
                <a16:creationId xmlns:a16="http://schemas.microsoft.com/office/drawing/2014/main" id="{4924D857-4EAC-5BA3-2C82-2A175C15FA9C}"/>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1680860596"/>
      </p:ext>
    </p:extLst>
  </p:cSld>
  <p:clrMapOvr>
    <a:masterClrMapping/>
  </p:clrMapOvr>
  <p:transition spd="slow">
    <p:wipe dir="r"/>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2339630-60E2-7534-19B2-F830AABC2012}"/>
              </a:ext>
            </a:extLst>
          </p:cNvPr>
          <p:cNvSpPr>
            <a:spLocks noGrp="1"/>
          </p:cNvSpPr>
          <p:nvPr>
            <p:ph type="sldNum" sz="quarter" idx="4"/>
          </p:nvPr>
        </p:nvSpPr>
        <p:spPr/>
        <p:txBody>
          <a:bodyPr/>
          <a:lstStyle/>
          <a:p>
            <a:r>
              <a:rPr lang="en-US"/>
              <a:t>Slide </a:t>
            </a:r>
            <a:fld id="{AE55F20A-800A-A447-8B9C-A926CEEB159C}" type="slidenum">
              <a:rPr lang="en-US" smtClean="0"/>
              <a:pPr/>
              <a:t>94</a:t>
            </a:fld>
            <a:endParaRPr lang="en-US" dirty="0"/>
          </a:p>
        </p:txBody>
      </p:sp>
      <p:sp>
        <p:nvSpPr>
          <p:cNvPr id="3" name="Title 2">
            <a:extLst>
              <a:ext uri="{FF2B5EF4-FFF2-40B4-BE49-F238E27FC236}">
                <a16:creationId xmlns:a16="http://schemas.microsoft.com/office/drawing/2014/main" id="{70ED26E3-D99C-97D5-4600-089E49C402E4}"/>
              </a:ext>
            </a:extLst>
          </p:cNvPr>
          <p:cNvSpPr>
            <a:spLocks noGrp="1"/>
          </p:cNvSpPr>
          <p:nvPr>
            <p:ph type="title"/>
          </p:nvPr>
        </p:nvSpPr>
        <p:spPr/>
        <p:txBody>
          <a:bodyPr/>
          <a:lstStyle/>
          <a:p>
            <a:r>
              <a:rPr lang="en-US" dirty="0"/>
              <a:t>Suggestions for Future Research</a:t>
            </a:r>
          </a:p>
        </p:txBody>
      </p:sp>
      <p:sp>
        <p:nvSpPr>
          <p:cNvPr id="4" name="Content Placeholder 3">
            <a:extLst>
              <a:ext uri="{FF2B5EF4-FFF2-40B4-BE49-F238E27FC236}">
                <a16:creationId xmlns:a16="http://schemas.microsoft.com/office/drawing/2014/main" id="{CEB35805-BD5F-1DCC-070E-BDD637273F51}"/>
              </a:ext>
            </a:extLst>
          </p:cNvPr>
          <p:cNvSpPr>
            <a:spLocks noGrp="1"/>
          </p:cNvSpPr>
          <p:nvPr>
            <p:ph idx="1"/>
          </p:nvPr>
        </p:nvSpPr>
        <p:spPr/>
        <p:txBody>
          <a:bodyPr/>
          <a:lstStyle/>
          <a:p>
            <a:r>
              <a:rPr lang="en-US" sz="2600" dirty="0"/>
              <a:t>The risks of MCMs and adverse perinatal outcomes for newer and understudied ASMs (e.g., lacosamide, zonisamide, clobazam, and perampanel) require further research. </a:t>
            </a:r>
          </a:p>
          <a:p>
            <a:r>
              <a:rPr lang="en-US" sz="2600" dirty="0"/>
              <a:t>Future guidelines should consider even newer ASMs, such as cenobamate and fenfluramine, which were not included in our search strategy. </a:t>
            </a:r>
          </a:p>
          <a:p>
            <a:r>
              <a:rPr lang="en-US" sz="2600" dirty="0"/>
              <a:t>Longitudinal studies evaluating long-term neurodevelopmental outcomes in children with in utero exposure to ASMs other than valproic acid are necessary to inform ASM choice among PWECP, developmental screening requirements, and resource planning. </a:t>
            </a:r>
          </a:p>
        </p:txBody>
      </p:sp>
      <p:sp>
        <p:nvSpPr>
          <p:cNvPr id="5" name="Footer Placeholder 4">
            <a:extLst>
              <a:ext uri="{FF2B5EF4-FFF2-40B4-BE49-F238E27FC236}">
                <a16:creationId xmlns:a16="http://schemas.microsoft.com/office/drawing/2014/main" id="{F2177A51-DAF4-52E3-F549-C53BBEF9B62D}"/>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3223753256"/>
      </p:ext>
    </p:extLst>
  </p:cSld>
  <p:clrMapOvr>
    <a:masterClrMapping/>
  </p:clrMapOvr>
  <p:transition spd="slow">
    <p:wipe dir="r"/>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2339630-60E2-7534-19B2-F830AABC2012}"/>
              </a:ext>
            </a:extLst>
          </p:cNvPr>
          <p:cNvSpPr>
            <a:spLocks noGrp="1"/>
          </p:cNvSpPr>
          <p:nvPr>
            <p:ph type="sldNum" sz="quarter" idx="4"/>
          </p:nvPr>
        </p:nvSpPr>
        <p:spPr/>
        <p:txBody>
          <a:bodyPr/>
          <a:lstStyle/>
          <a:p>
            <a:r>
              <a:rPr lang="en-US"/>
              <a:t>Slide </a:t>
            </a:r>
            <a:fld id="{AE55F20A-800A-A447-8B9C-A926CEEB159C}" type="slidenum">
              <a:rPr lang="en-US" smtClean="0"/>
              <a:pPr/>
              <a:t>95</a:t>
            </a:fld>
            <a:endParaRPr lang="en-US" dirty="0"/>
          </a:p>
        </p:txBody>
      </p:sp>
      <p:sp>
        <p:nvSpPr>
          <p:cNvPr id="3" name="Title 2">
            <a:extLst>
              <a:ext uri="{FF2B5EF4-FFF2-40B4-BE49-F238E27FC236}">
                <a16:creationId xmlns:a16="http://schemas.microsoft.com/office/drawing/2014/main" id="{70ED26E3-D99C-97D5-4600-089E49C402E4}"/>
              </a:ext>
            </a:extLst>
          </p:cNvPr>
          <p:cNvSpPr>
            <a:spLocks noGrp="1"/>
          </p:cNvSpPr>
          <p:nvPr>
            <p:ph type="title"/>
          </p:nvPr>
        </p:nvSpPr>
        <p:spPr/>
        <p:txBody>
          <a:bodyPr/>
          <a:lstStyle/>
          <a:p>
            <a:r>
              <a:rPr lang="en-US" dirty="0"/>
              <a:t>Suggestions for Future Research (cont.)</a:t>
            </a:r>
          </a:p>
        </p:txBody>
      </p:sp>
      <p:sp>
        <p:nvSpPr>
          <p:cNvPr id="4" name="Content Placeholder 3">
            <a:extLst>
              <a:ext uri="{FF2B5EF4-FFF2-40B4-BE49-F238E27FC236}">
                <a16:creationId xmlns:a16="http://schemas.microsoft.com/office/drawing/2014/main" id="{CEB35805-BD5F-1DCC-070E-BDD637273F51}"/>
              </a:ext>
            </a:extLst>
          </p:cNvPr>
          <p:cNvSpPr>
            <a:spLocks noGrp="1"/>
          </p:cNvSpPr>
          <p:nvPr>
            <p:ph idx="1"/>
          </p:nvPr>
        </p:nvSpPr>
        <p:spPr/>
        <p:txBody>
          <a:bodyPr/>
          <a:lstStyle/>
          <a:p>
            <a:r>
              <a:rPr lang="en-US" sz="2600" dirty="0"/>
              <a:t>The risk of MCMs, adverse perinatal outcomes, and adverse neurodevelopmental outcomes in polytherapy is a complex picture that merits further clarification. </a:t>
            </a:r>
          </a:p>
          <a:p>
            <a:r>
              <a:rPr lang="en-US" sz="2600" dirty="0"/>
              <a:t>Importantly, an improved understanding of the pathophysiologic mechanisms underlying teratogenic effects of some ASMs will guide rational development of therapeutic strategies. </a:t>
            </a:r>
          </a:p>
          <a:p>
            <a:r>
              <a:rPr lang="en-US" sz="2600" dirty="0"/>
              <a:t>Clarification of factors affecting the pharmacokinetics and pharmacodynamics of ASM metabolism in PWECP during pregnancy and postpartum will inform dosing regimens. </a:t>
            </a:r>
          </a:p>
        </p:txBody>
      </p:sp>
      <p:sp>
        <p:nvSpPr>
          <p:cNvPr id="5" name="Footer Placeholder 4">
            <a:extLst>
              <a:ext uri="{FF2B5EF4-FFF2-40B4-BE49-F238E27FC236}">
                <a16:creationId xmlns:a16="http://schemas.microsoft.com/office/drawing/2014/main" id="{F2177A51-DAF4-52E3-F549-C53BBEF9B62D}"/>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2677338070"/>
      </p:ext>
    </p:extLst>
  </p:cSld>
  <p:clrMapOvr>
    <a:masterClrMapping/>
  </p:clrMapOvr>
  <p:transition spd="slow">
    <p:wipe dir="r"/>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2339630-60E2-7534-19B2-F830AABC2012}"/>
              </a:ext>
            </a:extLst>
          </p:cNvPr>
          <p:cNvSpPr>
            <a:spLocks noGrp="1"/>
          </p:cNvSpPr>
          <p:nvPr>
            <p:ph type="sldNum" sz="quarter" idx="4"/>
          </p:nvPr>
        </p:nvSpPr>
        <p:spPr/>
        <p:txBody>
          <a:bodyPr/>
          <a:lstStyle/>
          <a:p>
            <a:r>
              <a:rPr lang="en-US"/>
              <a:t>Slide </a:t>
            </a:r>
            <a:fld id="{AE55F20A-800A-A447-8B9C-A926CEEB159C}" type="slidenum">
              <a:rPr lang="en-US" smtClean="0"/>
              <a:pPr/>
              <a:t>96</a:t>
            </a:fld>
            <a:endParaRPr lang="en-US" dirty="0"/>
          </a:p>
        </p:txBody>
      </p:sp>
      <p:sp>
        <p:nvSpPr>
          <p:cNvPr id="3" name="Title 2">
            <a:extLst>
              <a:ext uri="{FF2B5EF4-FFF2-40B4-BE49-F238E27FC236}">
                <a16:creationId xmlns:a16="http://schemas.microsoft.com/office/drawing/2014/main" id="{70ED26E3-D99C-97D5-4600-089E49C402E4}"/>
              </a:ext>
            </a:extLst>
          </p:cNvPr>
          <p:cNvSpPr>
            <a:spLocks noGrp="1"/>
          </p:cNvSpPr>
          <p:nvPr>
            <p:ph type="title"/>
          </p:nvPr>
        </p:nvSpPr>
        <p:spPr/>
        <p:txBody>
          <a:bodyPr/>
          <a:lstStyle/>
          <a:p>
            <a:r>
              <a:rPr lang="en-US" dirty="0"/>
              <a:t>Suggestions for Future Research (cont.)</a:t>
            </a:r>
          </a:p>
        </p:txBody>
      </p:sp>
      <p:sp>
        <p:nvSpPr>
          <p:cNvPr id="4" name="Content Placeholder 3">
            <a:extLst>
              <a:ext uri="{FF2B5EF4-FFF2-40B4-BE49-F238E27FC236}">
                <a16:creationId xmlns:a16="http://schemas.microsoft.com/office/drawing/2014/main" id="{CEB35805-BD5F-1DCC-070E-BDD637273F51}"/>
              </a:ext>
            </a:extLst>
          </p:cNvPr>
          <p:cNvSpPr>
            <a:spLocks noGrp="1"/>
          </p:cNvSpPr>
          <p:nvPr>
            <p:ph idx="1"/>
          </p:nvPr>
        </p:nvSpPr>
        <p:spPr/>
        <p:txBody>
          <a:bodyPr/>
          <a:lstStyle/>
          <a:p>
            <a:r>
              <a:rPr lang="en-US" sz="2600" dirty="0"/>
              <a:t>Future studies should work to use more uniform definitions for exposures (e.g., high vs low doses of ASMs) and outcomes, as well as which adjustment variables are included in any multivariable analyses, to facilitate the discovery of important findings and their interpretation.</a:t>
            </a:r>
          </a:p>
          <a:p>
            <a:r>
              <a:rPr lang="en-US" sz="2600" dirty="0"/>
              <a:t>There is considerable practice variation in the dosing of folic acid supplementation. High quality studies, including randomized controlled trials where possible, will be required to definitively clarify the optimal dose and timing with respect to conception. </a:t>
            </a:r>
          </a:p>
        </p:txBody>
      </p:sp>
      <p:sp>
        <p:nvSpPr>
          <p:cNvPr id="5" name="Footer Placeholder 4">
            <a:extLst>
              <a:ext uri="{FF2B5EF4-FFF2-40B4-BE49-F238E27FC236}">
                <a16:creationId xmlns:a16="http://schemas.microsoft.com/office/drawing/2014/main" id="{F2177A51-DAF4-52E3-F549-C53BBEF9B62D}"/>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2789610920"/>
      </p:ext>
    </p:extLst>
  </p:cSld>
  <p:clrMapOvr>
    <a:masterClrMapping/>
  </p:clrMapOvr>
  <p:transition spd="slow">
    <p:wipe dir="r"/>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2339630-60E2-7534-19B2-F830AABC2012}"/>
              </a:ext>
            </a:extLst>
          </p:cNvPr>
          <p:cNvSpPr>
            <a:spLocks noGrp="1"/>
          </p:cNvSpPr>
          <p:nvPr>
            <p:ph type="sldNum" sz="quarter" idx="4"/>
          </p:nvPr>
        </p:nvSpPr>
        <p:spPr/>
        <p:txBody>
          <a:bodyPr/>
          <a:lstStyle/>
          <a:p>
            <a:r>
              <a:rPr lang="en-US"/>
              <a:t>Slide </a:t>
            </a:r>
            <a:fld id="{AE55F20A-800A-A447-8B9C-A926CEEB159C}" type="slidenum">
              <a:rPr lang="en-US" smtClean="0"/>
              <a:pPr/>
              <a:t>97</a:t>
            </a:fld>
            <a:endParaRPr lang="en-US" dirty="0"/>
          </a:p>
        </p:txBody>
      </p:sp>
      <p:sp>
        <p:nvSpPr>
          <p:cNvPr id="3" name="Title 2">
            <a:extLst>
              <a:ext uri="{FF2B5EF4-FFF2-40B4-BE49-F238E27FC236}">
                <a16:creationId xmlns:a16="http://schemas.microsoft.com/office/drawing/2014/main" id="{70ED26E3-D99C-97D5-4600-089E49C402E4}"/>
              </a:ext>
            </a:extLst>
          </p:cNvPr>
          <p:cNvSpPr>
            <a:spLocks noGrp="1"/>
          </p:cNvSpPr>
          <p:nvPr>
            <p:ph type="title"/>
          </p:nvPr>
        </p:nvSpPr>
        <p:spPr/>
        <p:txBody>
          <a:bodyPr/>
          <a:lstStyle/>
          <a:p>
            <a:r>
              <a:rPr lang="en-US" dirty="0"/>
              <a:t>Suggestions for Future Research (cont.)</a:t>
            </a:r>
          </a:p>
        </p:txBody>
      </p:sp>
      <p:sp>
        <p:nvSpPr>
          <p:cNvPr id="4" name="Content Placeholder 3">
            <a:extLst>
              <a:ext uri="{FF2B5EF4-FFF2-40B4-BE49-F238E27FC236}">
                <a16:creationId xmlns:a16="http://schemas.microsoft.com/office/drawing/2014/main" id="{CEB35805-BD5F-1DCC-070E-BDD637273F51}"/>
              </a:ext>
            </a:extLst>
          </p:cNvPr>
          <p:cNvSpPr>
            <a:spLocks noGrp="1"/>
          </p:cNvSpPr>
          <p:nvPr>
            <p:ph idx="1"/>
          </p:nvPr>
        </p:nvSpPr>
        <p:spPr/>
        <p:txBody>
          <a:bodyPr/>
          <a:lstStyle/>
          <a:p>
            <a:r>
              <a:rPr lang="en-US" sz="2400" dirty="0"/>
              <a:t>The impact of screening for fetal anomalies and growth restriction on perinatal outcomes needs to be established. </a:t>
            </a:r>
          </a:p>
          <a:p>
            <a:r>
              <a:rPr lang="en-US" sz="2400" dirty="0"/>
              <a:t>Clarification of the impact of socioeconomic status on pregnancy outcomes in PWECP will inform social services priorities. </a:t>
            </a:r>
          </a:p>
          <a:p>
            <a:r>
              <a:rPr lang="en-US" sz="2400" dirty="0"/>
              <a:t>To better clarify the potentially diverse needs of underrepresented groups, future studies should work to include diverse ethnic and racial groups, people from low- and middle-income countries, as well as transgender, nonbinary, and intersex PWECP. </a:t>
            </a:r>
          </a:p>
          <a:p>
            <a:r>
              <a:rPr lang="en-US" sz="2400" dirty="0"/>
              <a:t>Altogether, these lines of research will help identify pregnancies at greatest risk of adverse outcomes and inform new, targeted interventions to improve parental, fetal, perinatal, and neurodevelopmental outcomes.</a:t>
            </a:r>
          </a:p>
        </p:txBody>
      </p:sp>
      <p:sp>
        <p:nvSpPr>
          <p:cNvPr id="5" name="Footer Placeholder 4">
            <a:extLst>
              <a:ext uri="{FF2B5EF4-FFF2-40B4-BE49-F238E27FC236}">
                <a16:creationId xmlns:a16="http://schemas.microsoft.com/office/drawing/2014/main" id="{F2177A51-DAF4-52E3-F549-C53BBEF9B62D}"/>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1639974425"/>
      </p:ext>
    </p:extLst>
  </p:cSld>
  <p:clrMapOvr>
    <a:masterClrMapping/>
  </p:clrMapOvr>
  <p:transition spd="slow">
    <p:wipe dir="r"/>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2339630-60E2-7534-19B2-F830AABC2012}"/>
              </a:ext>
            </a:extLst>
          </p:cNvPr>
          <p:cNvSpPr>
            <a:spLocks noGrp="1"/>
          </p:cNvSpPr>
          <p:nvPr>
            <p:ph type="sldNum" sz="quarter" idx="4"/>
          </p:nvPr>
        </p:nvSpPr>
        <p:spPr/>
        <p:txBody>
          <a:bodyPr/>
          <a:lstStyle/>
          <a:p>
            <a:r>
              <a:rPr lang="en-US"/>
              <a:t>Slide </a:t>
            </a:r>
            <a:fld id="{AE55F20A-800A-A447-8B9C-A926CEEB159C}" type="slidenum">
              <a:rPr lang="en-US" smtClean="0"/>
              <a:pPr/>
              <a:t>98</a:t>
            </a:fld>
            <a:endParaRPr lang="en-US" dirty="0"/>
          </a:p>
        </p:txBody>
      </p:sp>
      <p:sp>
        <p:nvSpPr>
          <p:cNvPr id="3" name="Title 2">
            <a:extLst>
              <a:ext uri="{FF2B5EF4-FFF2-40B4-BE49-F238E27FC236}">
                <a16:creationId xmlns:a16="http://schemas.microsoft.com/office/drawing/2014/main" id="{70ED26E3-D99C-97D5-4600-089E49C402E4}"/>
              </a:ext>
            </a:extLst>
          </p:cNvPr>
          <p:cNvSpPr>
            <a:spLocks noGrp="1"/>
          </p:cNvSpPr>
          <p:nvPr>
            <p:ph type="title"/>
          </p:nvPr>
        </p:nvSpPr>
        <p:spPr/>
        <p:txBody>
          <a:bodyPr/>
          <a:lstStyle/>
          <a:p>
            <a:r>
              <a:rPr lang="en-US" dirty="0"/>
              <a:t>Access Guideline &amp; Related Resources</a:t>
            </a:r>
          </a:p>
        </p:txBody>
      </p:sp>
      <p:sp>
        <p:nvSpPr>
          <p:cNvPr id="4" name="Content Placeholder 3">
            <a:extLst>
              <a:ext uri="{FF2B5EF4-FFF2-40B4-BE49-F238E27FC236}">
                <a16:creationId xmlns:a16="http://schemas.microsoft.com/office/drawing/2014/main" id="{CEB35805-BD5F-1DCC-070E-BDD637273F51}"/>
              </a:ext>
            </a:extLst>
          </p:cNvPr>
          <p:cNvSpPr>
            <a:spLocks noGrp="1"/>
          </p:cNvSpPr>
          <p:nvPr>
            <p:ph idx="1"/>
          </p:nvPr>
        </p:nvSpPr>
        <p:spPr/>
        <p:txBody>
          <a:bodyPr/>
          <a:lstStyle/>
          <a:p>
            <a:pPr marL="0" indent="0">
              <a:buNone/>
            </a:pPr>
            <a:r>
              <a:rPr lang="en-US" sz="3200" dirty="0"/>
              <a:t>To access the complete guideline and related resources, visit AAN.com/guidelines.</a:t>
            </a:r>
          </a:p>
          <a:p>
            <a:pPr lvl="1"/>
            <a:r>
              <a:rPr lang="en-US" sz="2800" dirty="0"/>
              <a:t>Neurology article</a:t>
            </a:r>
          </a:p>
          <a:p>
            <a:pPr lvl="1"/>
            <a:r>
              <a:rPr lang="en-US" sz="2800" dirty="0"/>
              <a:t>Full-length guideline</a:t>
            </a:r>
          </a:p>
          <a:p>
            <a:pPr lvl="1"/>
            <a:r>
              <a:rPr lang="en-US" sz="2800" dirty="0"/>
              <a:t>Summary for clinicians</a:t>
            </a:r>
          </a:p>
          <a:p>
            <a:pPr lvl="1"/>
            <a:r>
              <a:rPr lang="en-US" sz="2800" dirty="0"/>
              <a:t>Pocket guide for clinicians</a:t>
            </a:r>
          </a:p>
          <a:p>
            <a:pPr lvl="1"/>
            <a:r>
              <a:rPr lang="en-US" sz="2800" dirty="0"/>
              <a:t>Summary for patients</a:t>
            </a:r>
          </a:p>
        </p:txBody>
      </p:sp>
      <p:sp>
        <p:nvSpPr>
          <p:cNvPr id="5" name="Footer Placeholder 4">
            <a:extLst>
              <a:ext uri="{FF2B5EF4-FFF2-40B4-BE49-F238E27FC236}">
                <a16:creationId xmlns:a16="http://schemas.microsoft.com/office/drawing/2014/main" id="{F2177A51-DAF4-52E3-F549-C53BBEF9B62D}"/>
              </a:ext>
            </a:extLst>
          </p:cNvPr>
          <p:cNvSpPr>
            <a:spLocks noGrp="1"/>
          </p:cNvSpPr>
          <p:nvPr>
            <p:ph type="ftr" sz="quarter" idx="3"/>
          </p:nvPr>
        </p:nvSpPr>
        <p:spPr/>
        <p:txBody>
          <a:bodyPr/>
          <a:lstStyle/>
          <a:p>
            <a:r>
              <a:rPr lang="en-US" dirty="0"/>
              <a:t>© 2024 American Academy of Neurology</a:t>
            </a:r>
          </a:p>
        </p:txBody>
      </p:sp>
    </p:spTree>
    <p:extLst>
      <p:ext uri="{BB962C8B-B14F-4D97-AF65-F5344CB8AC3E}">
        <p14:creationId xmlns:p14="http://schemas.microsoft.com/office/powerpoint/2010/main" val="2816568627"/>
      </p:ext>
    </p:extLst>
  </p:cSld>
  <p:clrMapOvr>
    <a:masterClrMapping/>
  </p:clrMapOvr>
  <p:transition spd="slow">
    <p:wipe dir="r"/>
  </p:transition>
</p:sld>
</file>

<file path=ppt/theme/theme1.xml><?xml version="1.0" encoding="utf-8"?>
<a:theme xmlns:a="http://schemas.openxmlformats.org/drawingml/2006/main" name="AANPPT_2013">
  <a:themeElements>
    <a:clrScheme name="AAN 2010 Standard">
      <a:dk1>
        <a:sysClr val="windowText" lastClr="000000"/>
      </a:dk1>
      <a:lt1>
        <a:sysClr val="window" lastClr="FFFFFF"/>
      </a:lt1>
      <a:dk2>
        <a:srgbClr val="006D48"/>
      </a:dk2>
      <a:lt2>
        <a:srgbClr val="E9E9EA"/>
      </a:lt2>
      <a:accent1>
        <a:srgbClr val="006D48"/>
      </a:accent1>
      <a:accent2>
        <a:srgbClr val="B79124"/>
      </a:accent2>
      <a:accent3>
        <a:srgbClr val="40B53F"/>
      </a:accent3>
      <a:accent4>
        <a:srgbClr val="B4B4B6"/>
      </a:accent4>
      <a:accent5>
        <a:srgbClr val="EFCB64"/>
      </a:accent5>
      <a:accent6>
        <a:srgbClr val="000000"/>
      </a:accent6>
      <a:hlink>
        <a:srgbClr val="007CFF"/>
      </a:hlink>
      <a:folHlink>
        <a:srgbClr val="6400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lIns="0" tIns="18288" rIns="0" bIns="18288" rtlCol="0" anchor="b" anchorCtr="0">
        <a:noAutofit/>
      </a:bodyPr>
      <a:lstStyle>
        <a:defPPr algn="r">
          <a:defRPr dirty="0" smtClean="0"/>
        </a:defPPr>
      </a:lstStyle>
    </a:txDef>
  </a:objectDefaults>
  <a:extraClrSchemeLst/>
  <a:extLst>
    <a:ext uri="{05A4C25C-085E-4340-85A3-A5531E510DB2}">
      <thm15:themeFamily xmlns:thm15="http://schemas.microsoft.com/office/thememl/2012/main" name="24 AAN PPT_Presentation_STANDARD_Logo+Tagline_TEMPLATE_v02" id="{484BB046-0F88-46F4-90EB-E11C6EF8CCB9}" vid="{C0020FBC-D3F6-4CFD-B543-12B3D298DE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71BBB62C52A44BB618686A72DF0203" ma:contentTypeVersion="17" ma:contentTypeDescription="Create a new document." ma:contentTypeScope="" ma:versionID="f06519306b92d0d1b8291f3454c574b7">
  <xsd:schema xmlns:xsd="http://www.w3.org/2001/XMLSchema" xmlns:xs="http://www.w3.org/2001/XMLSchema" xmlns:p="http://schemas.microsoft.com/office/2006/metadata/properties" xmlns:ns2="f3e57897-1c42-4b44-8eb6-ccc22826b8cd" xmlns:ns3="bc286e9e-9d38-4199-95ab-600c53f9639c" targetNamespace="http://schemas.microsoft.com/office/2006/metadata/properties" ma:root="true" ma:fieldsID="ba44f61283d399bda60e593fec722e20" ns2:_="" ns3:_="">
    <xsd:import namespace="f3e57897-1c42-4b44-8eb6-ccc22826b8cd"/>
    <xsd:import namespace="bc286e9e-9d38-4199-95ab-600c53f9639c"/>
    <xsd:element name="properties">
      <xsd:complexType>
        <xsd:sequence>
          <xsd:element name="documentManagement">
            <xsd:complexType>
              <xsd:all>
                <xsd:element ref="ns2:SharedWithUsers" minOccurs="0"/>
                <xsd:element ref="ns3:MediaServiceMetadata" minOccurs="0"/>
                <xsd:element ref="ns3:MediaServiceFastMetadata" minOccurs="0"/>
                <xsd:element ref="ns3:MediaServiceAutoTags" minOccurs="0"/>
                <xsd:element ref="ns3:MediaServiceDateTaken" minOccurs="0"/>
                <xsd:element ref="ns2:SharedWithDetails" minOccurs="0"/>
                <xsd:element ref="ns3:MediaServiceAutoKeyPoints" minOccurs="0"/>
                <xsd:element ref="ns3:MediaServiceKeyPoints" minOccurs="0"/>
                <xsd:element ref="ns3:MediaServiceOCR" minOccurs="0"/>
                <xsd:element ref="ns3:MediaServiceGenerationTime" minOccurs="0"/>
                <xsd:element ref="ns3:MediaServiceEventHashCode" minOccurs="0"/>
                <xsd:element ref="ns3:lcf76f155ced4ddcb4097134ff3c332f" minOccurs="0"/>
                <xsd:element ref="ns2:TaxCatchAll" minOccurs="0"/>
                <xsd:element ref="ns3:MediaServiceObjectDetectorVersions" minOccurs="0"/>
                <xsd:element ref="ns3:MediaLengthInSecond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e57897-1c42-4b44-8eb6-ccc22826b8c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fa7e46e5-2d6b-4010-9d6c-a881937bde66}" ma:internalName="TaxCatchAll" ma:showField="CatchAllData" ma:web="f3e57897-1c42-4b44-8eb6-ccc22826b8c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c286e9e-9d38-4199-95ab-600c53f9639c" elementFormDefault="qualified">
    <xsd:import namespace="http://schemas.microsoft.com/office/2006/documentManagement/types"/>
    <xsd:import namespace="http://schemas.microsoft.com/office/infopath/2007/PartnerControls"/>
    <xsd:element name="MediaServiceMetadata" ma:index="9" nillable="true" ma:displayName="MediaServiceMetadata" ma:description="" ma:hidden="true" ma:internalName="MediaServiceMetadata" ma:readOnly="true">
      <xsd:simpleType>
        <xsd:restriction base="dms:Note"/>
      </xsd:simpleType>
    </xsd:element>
    <xsd:element name="MediaServiceFastMetadata" ma:index="10" nillable="true" ma:displayName="MediaServiceFastMetadata" ma:description="" ma:hidden="true" ma:internalName="MediaServiceFastMetadata" ma:readOnly="true">
      <xsd:simpleType>
        <xsd:restriction base="dms:Note"/>
      </xsd:simpleType>
    </xsd:element>
    <xsd:element name="MediaServiceAutoTags" ma:index="11" nillable="true" ma:displayName="MediaServiceAutoTags" ma:description="" ma:internalName="MediaServiceAutoTags" ma:readOnly="true">
      <xsd:simpleType>
        <xsd:restriction base="dms:Text"/>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1e17086-7522-45d8-a006-069b515ea90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ct:contentTypeSchema xmlns:ct="http://schemas.microsoft.com/office/2006/metadata/contentType" xmlns:ma="http://schemas.microsoft.com/office/2006/metadata/properties/metaAttributes" ct:_="" ma:_="" ma:contentTypeName="Document" ma:contentTypeID="0x0101001CB2C62565CAA249AE8C95669AB38669" ma:contentTypeVersion="91" ma:contentTypeDescription="Create a new document." ma:contentTypeScope="" ma:versionID="768d48a9342120f47a15bcb20f9891a9">
  <xsd:schema xmlns:xsd="http://www.w3.org/2001/XMLSchema" xmlns:xs="http://www.w3.org/2001/XMLSchema" xmlns:p="http://schemas.microsoft.com/office/2006/metadata/properties" xmlns:ns2="9923043e-81b7-4209-b92b-1faa56a456f9" xmlns:ns3="25c11ac1-708b-4354-b7bb-2cd2d4dd641e" targetNamespace="http://schemas.microsoft.com/office/2006/metadata/properties" ma:root="true" ma:fieldsID="12592643c6d3e51168fb66f3f8574ff5" ns2:_="" ns3:_="">
    <xsd:import namespace="9923043e-81b7-4209-b92b-1faa56a456f9"/>
    <xsd:import namespace="25c11ac1-708b-4354-b7bb-2cd2d4dd641e"/>
    <xsd:element name="properties">
      <xsd:complexType>
        <xsd:sequence>
          <xsd:element name="documentManagement">
            <xsd:complexType>
              <xsd:all>
                <xsd:element ref="ns2:Expiration_x0020_Year" minOccurs="0"/>
                <xsd:element ref="ns2:Doc_x0020_Status" minOccurs="0"/>
                <xsd:element ref="ns3:Document_x0020_Type" minOccurs="0"/>
                <xsd:element ref="ns3:Link_x0020_To_x0020_Template" minOccurs="0"/>
                <xsd:element ref="ns3:Company" minOccurs="0"/>
                <xsd:element ref="ns2:_dlc_DocId" minOccurs="0"/>
                <xsd:element ref="ns2:_dlc_DocIdUrl" minOccurs="0"/>
                <xsd:element ref="ns2:_dlc_DocIdPersistId" minOccurs="0"/>
                <xsd:element ref="ns3:MediaServiceMetadata" minOccurs="0"/>
                <xsd:element ref="ns3:MediaServiceFastMetadata"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23043e-81b7-4209-b92b-1faa56a456f9" elementFormDefault="qualified">
    <xsd:import namespace="http://schemas.microsoft.com/office/2006/documentManagement/types"/>
    <xsd:import namespace="http://schemas.microsoft.com/office/infopath/2007/PartnerControls"/>
    <xsd:element name="Expiration_x0020_Year" ma:index="2" nillable="true" ma:displayName="Expiration Year" ma:format="Dropdown" ma:internalName="Expiration_x0020_Year" ma:readOnly="false">
      <xsd:simpleType>
        <xsd:restriction base="dms:Choice">
          <xsd:enumeration value="No Expiration"/>
          <xsd:enumeration value="2011"/>
          <xsd:enumeration value="2012"/>
          <xsd:enumeration value="2013"/>
          <xsd:enumeration value="2014"/>
          <xsd:enumeration value="2015"/>
          <xsd:enumeration value="2016"/>
          <xsd:enumeration value="2017"/>
          <xsd:enumeration value="2018"/>
          <xsd:enumeration value="2019"/>
          <xsd:enumeration value="2020"/>
          <xsd:enumeration value="2021"/>
          <xsd:enumeration value="2022"/>
          <xsd:enumeration value="2023"/>
          <xsd:enumeration value="2024"/>
          <xsd:enumeration value="2025"/>
          <xsd:enumeration value="2026"/>
          <xsd:enumeration value="2027"/>
          <xsd:enumeration value="2028"/>
          <xsd:enumeration value="2029"/>
          <xsd:enumeration value="2030"/>
        </xsd:restriction>
      </xsd:simpleType>
    </xsd:element>
    <xsd:element name="Doc_x0020_Status" ma:index="3" nillable="true" ma:displayName="Doc Status" ma:default="Active" ma:format="Dropdown" ma:internalName="Doc_x0020_Status" ma:readOnly="false">
      <xsd:simpleType>
        <xsd:restriction base="dms:Choice">
          <xsd:enumeration value="Active"/>
          <xsd:enumeration value="Inactive"/>
          <xsd:enumeration value="To Be Deleted"/>
          <xsd:enumeration value="Draft"/>
          <xsd:enumeration value="Final"/>
          <xsd:enumeration value="Archive"/>
        </xsd:restriction>
      </xsd:simpleType>
    </xsd:element>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fals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25c11ac1-708b-4354-b7bb-2cd2d4dd641e" elementFormDefault="qualified">
    <xsd:import namespace="http://schemas.microsoft.com/office/2006/documentManagement/types"/>
    <xsd:import namespace="http://schemas.microsoft.com/office/infopath/2007/PartnerControls"/>
    <xsd:element name="Document_x0020_Type" ma:index="4" nillable="true" ma:displayName="Category" ma:format="RadioButtons" ma:internalName="Document_x0020_Type" ma:readOnly="false">
      <xsd:simpleType>
        <xsd:restriction base="dms:Choice">
          <xsd:enumeration value="Letterhead"/>
          <xsd:enumeration value="Memo"/>
          <xsd:enumeration value="Meeting"/>
          <xsd:enumeration value="Presentation"/>
          <xsd:enumeration value="Reference"/>
          <xsd:enumeration value="Report"/>
        </xsd:restriction>
      </xsd:simpleType>
    </xsd:element>
    <xsd:element name="Link_x0020_To_x0020_Template" ma:index="5" nillable="true" ma:displayName="Link To Template" ma:format="Hyperlink" ma:internalName="Link_x0020_To_x0020_Templat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Company" ma:index="6" nillable="true" ma:displayName="Company" ma:default="AAN" ma:internalName="Company" ma:readOnly="false">
      <xsd:complexType>
        <xsd:complexContent>
          <xsd:extension base="dms:MultiChoice">
            <xsd:sequence>
              <xsd:element name="Value" maxOccurs="unbounded" minOccurs="0" nillable="true">
                <xsd:simpleType>
                  <xsd:restriction base="dms:Choice">
                    <xsd:enumeration value="AAN"/>
                    <xsd:enumeration value="AANI"/>
                  </xsd:restriction>
                </xsd:simpleType>
              </xsd:element>
            </xsd:sequence>
          </xsd:extension>
        </xsd:complexContent>
      </xsd:complexType>
    </xsd:element>
    <xsd:element name="MediaServiceMetadata" ma:index="16" nillable="true" ma:displayName="MediaServiceMetadata" ma:hidden="true" ma:internalName="MediaServiceMetadata" ma:readOnly="true">
      <xsd:simpleType>
        <xsd:restriction base="dms:Note"/>
      </xsd:simpleType>
    </xsd:element>
    <xsd:element name="MediaServiceFastMetadata" ma:index="17" nillable="true" ma:displayName="MediaServiceFastMetadata" ma:hidden="true" ma:internalName="MediaServiceFastMetadata" ma:readOnly="true">
      <xsd:simpleType>
        <xsd:restriction base="dms:Note"/>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file>

<file path=customXml/item5.xml><?xml version="1.0" encoding="utf-8"?>
<p:properties xmlns:p="http://schemas.microsoft.com/office/2006/metadata/properties" xmlns:xsi="http://www.w3.org/2001/XMLSchema-instance">
  <documentManagement>
    <TaxCatchAll xmlns="f3e57897-1c42-4b44-8eb6-ccc22826b8cd" xsi:nil="true"/>
    <lcf76f155ced4ddcb4097134ff3c332f xmlns="bc286e9e-9d38-4199-95ab-600c53f9639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5B8D457-C7EA-4FC6-A195-EFF7F48DF4B0}"/>
</file>

<file path=customXml/itemProps2.xml><?xml version="1.0" encoding="utf-8"?>
<ds:datastoreItem xmlns:ds="http://schemas.openxmlformats.org/officeDocument/2006/customXml" ds:itemID="{5F6EC1EA-151C-4359-92EC-33EBB82281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23043e-81b7-4209-b92b-1faa56a456f9"/>
    <ds:schemaRef ds:uri="25c11ac1-708b-4354-b7bb-2cd2d4dd64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9DF155C-8B99-4AA6-924A-7D3C9B939122}">
  <ds:schemaRefs>
    <ds:schemaRef ds:uri="http://schemas.microsoft.com/sharepoint/v3/contenttype/forms"/>
  </ds:schemaRefs>
</ds:datastoreItem>
</file>

<file path=customXml/itemProps4.xml><?xml version="1.0" encoding="utf-8"?>
<ds:datastoreItem xmlns:ds="http://schemas.openxmlformats.org/officeDocument/2006/customXml" ds:itemID="{8F209629-7EC9-42A8-BE37-C4C3E8EF7BB2}">
  <ds:schemaRefs>
    <ds:schemaRef ds:uri="http://schemas.microsoft.com/sharepoint/events"/>
  </ds:schemaRefs>
</ds:datastoreItem>
</file>

<file path=customXml/itemProps5.xml><?xml version="1.0" encoding="utf-8"?>
<ds:datastoreItem xmlns:ds="http://schemas.openxmlformats.org/officeDocument/2006/customXml" ds:itemID="{406101B3-36A2-4B85-8B63-96BD57661665}">
  <ds:schemaRefs>
    <ds:schemaRef ds:uri="http://purl.org/dc/terms/"/>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25c11ac1-708b-4354-b7bb-2cd2d4dd641e"/>
    <ds:schemaRef ds:uri="http://schemas.microsoft.com/office/2006/metadata/properties"/>
    <ds:schemaRef ds:uri="9923043e-81b7-4209-b92b-1faa56a456f9"/>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24 AAN PPT_Presentation_STANDARD_Logo+Tagline_TEMPLATE_v02</Template>
  <TotalTime>932</TotalTime>
  <Words>11545</Words>
  <Application>Microsoft Office PowerPoint</Application>
  <PresentationFormat>Widescreen</PresentationFormat>
  <Paragraphs>565</Paragraphs>
  <Slides>100</Slides>
  <Notes>34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100</vt:i4>
      </vt:variant>
    </vt:vector>
  </HeadingPairs>
  <TitlesOfParts>
    <vt:vector size="108" baseType="lpstr">
      <vt:lpstr>Arial</vt:lpstr>
      <vt:lpstr>Arial Narrow</vt:lpstr>
      <vt:lpstr>Calibri</vt:lpstr>
      <vt:lpstr>Courier New</vt:lpstr>
      <vt:lpstr>Lucida Grande</vt:lpstr>
      <vt:lpstr>Trebuchet MS</vt:lpstr>
      <vt:lpstr>Wingdings</vt:lpstr>
      <vt:lpstr>AANPPT_2013</vt:lpstr>
      <vt:lpstr>PowerPoint Presentation</vt:lpstr>
      <vt:lpstr>PowerPoint Presentation</vt:lpstr>
      <vt:lpstr>Guideline Funding</vt:lpstr>
      <vt:lpstr>Sharing This Information</vt:lpstr>
      <vt:lpstr>Presentation Objective</vt:lpstr>
      <vt:lpstr>Presentation Overview</vt:lpstr>
      <vt:lpstr>Introduction</vt:lpstr>
      <vt:lpstr>Introduction (cont.)</vt:lpstr>
      <vt:lpstr>Introduction (cont.)</vt:lpstr>
      <vt:lpstr>Guideline Development Process*</vt:lpstr>
      <vt:lpstr>Literature Search &amp; Review</vt:lpstr>
      <vt:lpstr>Clinical Question 1</vt:lpstr>
      <vt:lpstr>PowerPoint Presentation</vt:lpstr>
      <vt:lpstr>Prevalence of Any MCM with ASM Monotherapy: Moderate Confidence in Evidence </vt:lpstr>
      <vt:lpstr>Prevalence of Any MCM with ASM Monotherapy: Low Confidence in Evidence </vt:lpstr>
      <vt:lpstr>Prevalence of Any MCM with ASM Monotherapy: Low Confidence in Evidence (cont.) </vt:lpstr>
      <vt:lpstr>Prevalence of Any MCM with ASM Monotherapy: Low Confidence in Evidence (cont.) </vt:lpstr>
      <vt:lpstr>Prevalence of Any MCM with ASM Monotherapy: Very Low Confidence in Evidence </vt:lpstr>
      <vt:lpstr>Prevalence of Any MCM with ASM Monotherapy: Very Low Confidence in Evidence (cont.) </vt:lpstr>
      <vt:lpstr>Prevalence of Any MCM with ASM Polytherapy vs Monotherapy </vt:lpstr>
      <vt:lpstr>Prevalence of Any MCM with ASM Polytherapy vs Monotherapy (cont.) </vt:lpstr>
      <vt:lpstr>Prevalence of Any MCM with High Doses vs Low-Medium Doses of ASMs in Monotherapy</vt:lpstr>
      <vt:lpstr>Prevalence of Any MCM with High Doses vs Low-Medium Doses of ASMs in Monotherapy</vt:lpstr>
      <vt:lpstr>Prevalence of Specific MCMs with ASM Monotherapy: Brain Malformations</vt:lpstr>
      <vt:lpstr>Prevalence of Specific MCMs with ASM Monotherapy: Neural Tube Defects (NTDs)</vt:lpstr>
      <vt:lpstr>Prevalence of Specific MCMs with ASM Monotherapy: Cardiac MCMs</vt:lpstr>
      <vt:lpstr>Prevalence of Specific MCMs with ASM Monotherapy: Cardiac MCMs (cont.)</vt:lpstr>
      <vt:lpstr>Prevalence of Specific MCMs with ASM Monotherapy: Oral Clefts or Cleft Palates</vt:lpstr>
      <vt:lpstr>Prevalence of Specific MCMs with ASM Monotherapy: Oral Clefts or Cleft Palates (cont.)</vt:lpstr>
      <vt:lpstr>Prevalence of Specific MCMs with ASM Monotherapy: Oral Clefts or Cleft Palates (cont.)</vt:lpstr>
      <vt:lpstr>Prevalence of Specific MCMs with ASM Monotherapy: Urogenital MCMs</vt:lpstr>
      <vt:lpstr>Prevalence of Specific MCMs with ASM Monotherapy: Urogenital MCMs (cont.)</vt:lpstr>
      <vt:lpstr>Prevalence of Specific MCMs with ASM Monotherapy: Renal MCMs</vt:lpstr>
      <vt:lpstr>Prevalence of Specific MCMs with ASM Monotherapy: ASMs with Insufficient Evidence</vt:lpstr>
      <vt:lpstr>Clinical Question 2</vt:lpstr>
      <vt:lpstr>PowerPoint Presentation</vt:lpstr>
      <vt:lpstr>Prevalence of Adverse Perinatal Outcomes:  Intrauterine Death</vt:lpstr>
      <vt:lpstr>Prevalence of Adverse Perinatal Outcomes:  Premature Birth</vt:lpstr>
      <vt:lpstr>Prevalence of Adverse Perinatal Outcomes:  Small for Gestational Age (SGA)</vt:lpstr>
      <vt:lpstr>Prevalence of Adverse Perinatal Outcomes: SGA (cont.)</vt:lpstr>
      <vt:lpstr>Prevalence of Adverse Perinatal Outcomes: SGA (cont.)</vt:lpstr>
      <vt:lpstr>Prevalence of Adverse Perinatal Outcomes: Dose Effect</vt:lpstr>
      <vt:lpstr>Clinical Question 3</vt:lpstr>
      <vt:lpstr>PowerPoint Presentation</vt:lpstr>
      <vt:lpstr>Prevalence of Adverse Neurodevelopmental Outcomes: Global IQ Scores </vt:lpstr>
      <vt:lpstr>Prevalence of Adverse Neurodevelopmental Outcomes: Global IQ Scores (cont.) </vt:lpstr>
      <vt:lpstr>Prevalence of Adverse Neurodevelopmental Outcomes: Verbal IQ Scores </vt:lpstr>
      <vt:lpstr>Prevalence of Adverse Neurodevelopmental Outcomes: Verbal IQ Scores (cont.) </vt:lpstr>
      <vt:lpstr>Prevalence of Adverse Neurodevelopmental Outcomes: Non-verbal IQ Scores (cont.) </vt:lpstr>
      <vt:lpstr>Prevalence of Adverse Neurodevelopmental Outcomes: IQ Scores, Insufficient Evidence (cont.) </vt:lpstr>
      <vt:lpstr>Prevalence of Adverse Neurodevelopmental Outcomes: ASD and ASD Risk </vt:lpstr>
      <vt:lpstr>Prevalence of Adverse Neurodevelopmental Outcomes: ASD and ASD Risk (cont.) </vt:lpstr>
      <vt:lpstr>Prevalence of Adverse Neurodevelopmental Outcomes: ASD and ASD Risk (cont.) </vt:lpstr>
      <vt:lpstr>Prevalence of Adverse Neurodevelopmental Outcomes: ASD and ASD Risk (cont.) </vt:lpstr>
      <vt:lpstr>Clinical Question 4</vt:lpstr>
      <vt:lpstr>PowerPoint Presentation</vt:lpstr>
      <vt:lpstr>Folic Acid and Prevalence of MCMs and Autistic Traits </vt:lpstr>
      <vt:lpstr>Folic Acid and IQ</vt:lpstr>
      <vt:lpstr>PowerPoint Presentation</vt:lpstr>
      <vt:lpstr>Clinical Context</vt:lpstr>
      <vt:lpstr>Clinical Context: MCMs</vt:lpstr>
      <vt:lpstr>Clinical Context: Neurodevelopmental Outcomes</vt:lpstr>
      <vt:lpstr>Clinical Context: Neurodevelopmental Outcomes (cont.)</vt:lpstr>
      <vt:lpstr>Clinical Context: Folic Acid</vt:lpstr>
      <vt:lpstr>Clinical Context: Folic Acid (cont.)</vt:lpstr>
      <vt:lpstr>Clinical Context: Folic Acid (cont.)</vt:lpstr>
      <vt:lpstr>PowerPoint Presentation</vt:lpstr>
      <vt:lpstr>General Recommendation 1 Rationale</vt:lpstr>
      <vt:lpstr>General Recommendation 1 Statements</vt:lpstr>
      <vt:lpstr>General Recommendation 2 Rationale</vt:lpstr>
      <vt:lpstr>General Recommendation 2 Rationale</vt:lpstr>
      <vt:lpstr>General Recommendation 2 Rationale (cont.)</vt:lpstr>
      <vt:lpstr>General Recommendation 2 Rationale (cont.)</vt:lpstr>
      <vt:lpstr>General Recommendation 2 Rationale (cont.)</vt:lpstr>
      <vt:lpstr>General Recommendation 2 Rationale (cont.)</vt:lpstr>
      <vt:lpstr>General Recommendation 2 Rationale (cont.)</vt:lpstr>
      <vt:lpstr>Antiseizure Medications: MCMs Recommendation 3 Rationale</vt:lpstr>
      <vt:lpstr>Antiseizure Medications: MCMs Recommendation 3 Rationale</vt:lpstr>
      <vt:lpstr>Antiseizure Medications: MCMs Recommendation 3 Rationale</vt:lpstr>
      <vt:lpstr>Antiseizure Medications: MCMs Recommendation 3 Statements</vt:lpstr>
      <vt:lpstr>Antiseizure Medications: MCMs Recommendation 3 Statements</vt:lpstr>
      <vt:lpstr>Antiseizure Medications: MCMs Recommendation 3 Statements</vt:lpstr>
      <vt:lpstr>Antiseizure Medications: Perinatal Outcomes Recommendation 4 Rationale</vt:lpstr>
      <vt:lpstr>Antiseizure Medications: Perinatal Outcomes Recommendation 4 Rationale</vt:lpstr>
      <vt:lpstr>Antiseizure Medications:  Neurodevelopmental Outcomes Recommendation 5 Rationale</vt:lpstr>
      <vt:lpstr>Antiseizure Medications:  Neurodevelopmental Outcomes Recommendation 5 Rationale</vt:lpstr>
      <vt:lpstr>Antiseizure Medications:  Neurodevelopmental Outcomes Recommendation 5 Rationale</vt:lpstr>
      <vt:lpstr>Antiseizure Medications:  Neurodevelopmental Outcomes Recommendation 5 Rationale</vt:lpstr>
      <vt:lpstr>Antiseizure Medications:  Neurodevelopmental Outcomes Recommendation 5 Rationale</vt:lpstr>
      <vt:lpstr>Folic Acid Recommendation 6 Rationale</vt:lpstr>
      <vt:lpstr>Folic Acid Recommendation 6 Rationale (cont.)</vt:lpstr>
      <vt:lpstr>Folic Acid Recommendation 6 Rationale (cont.)</vt:lpstr>
      <vt:lpstr>Folic Acid Recommendation 6 Rationale (cont.)</vt:lpstr>
      <vt:lpstr>Folic Acid Recommendation 6 Statements</vt:lpstr>
      <vt:lpstr>Suggestions for Future Research</vt:lpstr>
      <vt:lpstr>Suggestions for Future Research (cont.)</vt:lpstr>
      <vt:lpstr>Suggestions for Future Research (cont.)</vt:lpstr>
      <vt:lpstr>Suggestions for Future Research (cont.)</vt:lpstr>
      <vt:lpstr>Access Guideline &amp; Related Resources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Silsbee</dc:creator>
  <cp:lastModifiedBy>Heather Silsbee</cp:lastModifiedBy>
  <cp:revision>47</cp:revision>
  <cp:lastPrinted>2018-09-17T21:15:18Z</cp:lastPrinted>
  <dcterms:created xsi:type="dcterms:W3CDTF">2024-04-30T17:16:44Z</dcterms:created>
  <dcterms:modified xsi:type="dcterms:W3CDTF">2024-05-10T19:26:16Z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0x0101001CB2C62565CAA249AE8C95669AB38669</vt:lpwstr>
  </property>
  <property fmtid="{D5CDD505-2E9C-101B-9397-08002B2CF9AE}" pid="3" name="_dlc_DocIdItemGuid">
    <vt:lpwstr>54027f37-d9d1-44c8-b92a-d2ecf147c806</vt:lpwstr>
  </property>
</Properties>
</file>