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8" r:id="rId5"/>
    <p:sldId id="317" r:id="rId6"/>
    <p:sldId id="316" r:id="rId7"/>
    <p:sldId id="312" r:id="rId8"/>
    <p:sldId id="310" r:id="rId9"/>
    <p:sldId id="318" r:id="rId10"/>
    <p:sldId id="313" r:id="rId11"/>
    <p:sldId id="298" r:id="rId12"/>
    <p:sldId id="315" r:id="rId13"/>
    <p:sldId id="311"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F07D6F-4DF5-C23E-CBFA-F97C5094CBFE}" name="Christina Wurster" initials="CW" userId="S::cwurster@smfm.org::cff28167-4660-4b24-acbb-55a800fd7778" providerId="AD"/>
  <p188:author id="{CEC799BD-0269-9438-FCA9-7182BA53460B}" name="Elizabeth Steele" initials="ES" userId="S::esteele@smfm.org::4621efa0-4021-45d4-9bb4-5892ad4ea8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66F"/>
    <a:srgbClr val="E5784F"/>
    <a:srgbClr val="F9A348"/>
    <a:srgbClr val="915787"/>
    <a:srgbClr val="5CB8B2"/>
    <a:srgbClr val="EAEAEA"/>
    <a:srgbClr val="B43092"/>
    <a:srgbClr val="94BA8D"/>
    <a:srgbClr val="044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9"/>
    <p:restoredTop sz="70000"/>
  </p:normalViewPr>
  <p:slideViewPr>
    <p:cSldViewPr snapToGrid="0">
      <p:cViewPr varScale="1">
        <p:scale>
          <a:sx n="45" d="100"/>
          <a:sy n="45" d="100"/>
        </p:scale>
        <p:origin x="13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einle" userId="3e0c862c-77dd-46e0-8386-d11bc9336fc4" providerId="ADAL" clId="{A3A63FCB-420B-4DEC-996B-2064091EC6B9}"/>
    <pc:docChg chg="modSld">
      <pc:chgData name="Tim Heinle" userId="3e0c862c-77dd-46e0-8386-d11bc9336fc4" providerId="ADAL" clId="{A3A63FCB-420B-4DEC-996B-2064091EC6B9}" dt="2025-01-30T00:04:46.106" v="14" actId="20577"/>
      <pc:docMkLst>
        <pc:docMk/>
      </pc:docMkLst>
      <pc:sldChg chg="modSp mod">
        <pc:chgData name="Tim Heinle" userId="3e0c862c-77dd-46e0-8386-d11bc9336fc4" providerId="ADAL" clId="{A3A63FCB-420B-4DEC-996B-2064091EC6B9}" dt="2025-01-30T00:04:46.106" v="14" actId="20577"/>
        <pc:sldMkLst>
          <pc:docMk/>
          <pc:sldMk cId="564550636" sldId="315"/>
        </pc:sldMkLst>
        <pc:spChg chg="mod">
          <ac:chgData name="Tim Heinle" userId="3e0c862c-77dd-46e0-8386-d11bc9336fc4" providerId="ADAL" clId="{A3A63FCB-420B-4DEC-996B-2064091EC6B9}" dt="2025-01-30T00:04:46.106" v="14" actId="20577"/>
          <ac:spMkLst>
            <pc:docMk/>
            <pc:sldMk cId="564550636" sldId="315"/>
            <ac:spMk id="13" creationId="{F82F70B5-7AFF-95C7-FA49-8E722C585C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ACED2F8-66EB-4880-B190-1299CEE42E3B}" type="datetimeFigureOut">
              <a:rPr lang="en-US" smtClean="0"/>
              <a:t>1/29/2025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ADAD323-94BD-4689-866C-5DCE7BBF7463}" type="slidenum">
              <a:rPr lang="en-US" smtClean="0"/>
              <a:t>‹#›</a:t>
            </a:fld>
            <a:endParaRPr lang="en-US"/>
          </a:p>
        </p:txBody>
      </p:sp>
    </p:spTree>
    <p:extLst>
      <p:ext uri="{BB962C8B-B14F-4D97-AF65-F5344CB8AC3E}">
        <p14:creationId xmlns:p14="http://schemas.microsoft.com/office/powerpoint/2010/main" val="115469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AD323-94BD-4689-866C-5DCE7BBF7463}" type="slidenum">
              <a:rPr lang="en-US" smtClean="0"/>
              <a:t>1</a:t>
            </a:fld>
            <a:endParaRPr lang="en-US"/>
          </a:p>
        </p:txBody>
      </p:sp>
    </p:spTree>
    <p:extLst>
      <p:ext uri="{BB962C8B-B14F-4D97-AF65-F5344CB8AC3E}">
        <p14:creationId xmlns:p14="http://schemas.microsoft.com/office/powerpoint/2010/main" val="252903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AD323-94BD-4689-866C-5DCE7BBF7463}" type="slidenum">
              <a:rPr lang="en-US" smtClean="0"/>
              <a:t>10</a:t>
            </a:fld>
            <a:endParaRPr lang="en-US"/>
          </a:p>
        </p:txBody>
      </p:sp>
    </p:spTree>
    <p:extLst>
      <p:ext uri="{BB962C8B-B14F-4D97-AF65-F5344CB8AC3E}">
        <p14:creationId xmlns:p14="http://schemas.microsoft.com/office/powerpoint/2010/main" val="359438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Sebastian</a:t>
            </a:r>
            <a:r>
              <a:rPr lang="en-US" sz="1400" baseline="0" dirty="0"/>
              <a:t> to introduce Dr. </a:t>
            </a:r>
            <a:r>
              <a:rPr lang="en-US" sz="1400" baseline="0" dirty="0" err="1"/>
              <a:t>Gyamfi</a:t>
            </a:r>
            <a:r>
              <a:rPr lang="en-US" sz="1400" baseline="0" dirty="0"/>
              <a:t>-Bannerman.</a:t>
            </a:r>
            <a:endParaRPr lang="en-US" sz="1400" dirty="0"/>
          </a:p>
        </p:txBody>
      </p:sp>
      <p:sp>
        <p:nvSpPr>
          <p:cNvPr id="4" name="Slide Number Placeholder 3"/>
          <p:cNvSpPr>
            <a:spLocks noGrp="1"/>
          </p:cNvSpPr>
          <p:nvPr>
            <p:ph type="sldNum" sz="quarter" idx="5"/>
          </p:nvPr>
        </p:nvSpPr>
        <p:spPr/>
        <p:txBody>
          <a:bodyPr/>
          <a:lstStyle/>
          <a:p>
            <a:fld id="{AADAD323-94BD-4689-866C-5DCE7BBF7463}" type="slidenum">
              <a:rPr lang="en-US" smtClean="0"/>
              <a:t>2</a:t>
            </a:fld>
            <a:endParaRPr lang="en-US"/>
          </a:p>
        </p:txBody>
      </p:sp>
    </p:spTree>
    <p:extLst>
      <p:ext uri="{BB962C8B-B14F-4D97-AF65-F5344CB8AC3E}">
        <p14:creationId xmlns:p14="http://schemas.microsoft.com/office/powerpoint/2010/main" val="188555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5113A-A45F-8428-F19C-8E20B18E9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3204E-5D66-14BD-5C68-DB124C10A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9ABE3-564F-8858-F3BB-8AC459A6A8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0451FB-B2CD-0FE2-8C4D-0C017EBAA580}"/>
              </a:ext>
            </a:extLst>
          </p:cNvPr>
          <p:cNvSpPr>
            <a:spLocks noGrp="1"/>
          </p:cNvSpPr>
          <p:nvPr>
            <p:ph type="sldNum" sz="quarter" idx="5"/>
          </p:nvPr>
        </p:nvSpPr>
        <p:spPr/>
        <p:txBody>
          <a:bodyPr/>
          <a:lstStyle/>
          <a:p>
            <a:fld id="{AADAD323-94BD-4689-866C-5DCE7BBF7463}" type="slidenum">
              <a:rPr lang="en-US" smtClean="0"/>
              <a:t>3</a:t>
            </a:fld>
            <a:endParaRPr lang="en-US"/>
          </a:p>
        </p:txBody>
      </p:sp>
    </p:spTree>
    <p:extLst>
      <p:ext uri="{BB962C8B-B14F-4D97-AF65-F5344CB8AC3E}">
        <p14:creationId xmlns:p14="http://schemas.microsoft.com/office/powerpoint/2010/main" val="143197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B6E63-D62E-A721-0C29-023DF9109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80F6C-2123-39F0-9929-45DE0D6A8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FFF45-FC91-3FE3-BE68-EA727FFF3B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78F544-0B1A-A2D1-4FDA-8653B28CFF0C}"/>
              </a:ext>
            </a:extLst>
          </p:cNvPr>
          <p:cNvSpPr>
            <a:spLocks noGrp="1"/>
          </p:cNvSpPr>
          <p:nvPr>
            <p:ph type="sldNum" sz="quarter" idx="5"/>
          </p:nvPr>
        </p:nvSpPr>
        <p:spPr/>
        <p:txBody>
          <a:bodyPr/>
          <a:lstStyle/>
          <a:p>
            <a:fld id="{AADAD323-94BD-4689-866C-5DCE7BBF7463}" type="slidenum">
              <a:rPr lang="en-US" smtClean="0"/>
              <a:t>4</a:t>
            </a:fld>
            <a:endParaRPr lang="en-US"/>
          </a:p>
        </p:txBody>
      </p:sp>
    </p:spTree>
    <p:extLst>
      <p:ext uri="{BB962C8B-B14F-4D97-AF65-F5344CB8AC3E}">
        <p14:creationId xmlns:p14="http://schemas.microsoft.com/office/powerpoint/2010/main" val="330625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16435-0B60-0E22-3293-3528BE253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0B0CA-6274-9FE4-C2A2-08730F35B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0B422-1A44-38A7-3BA7-9807C471A4BA}"/>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20B8C9F-C173-8FCA-23DF-24051EC7E31B}"/>
              </a:ext>
            </a:extLst>
          </p:cNvPr>
          <p:cNvSpPr>
            <a:spLocks noGrp="1"/>
          </p:cNvSpPr>
          <p:nvPr>
            <p:ph type="sldNum" sz="quarter" idx="5"/>
          </p:nvPr>
        </p:nvSpPr>
        <p:spPr/>
        <p:txBody>
          <a:bodyPr/>
          <a:lstStyle/>
          <a:p>
            <a:fld id="{AADAD323-94BD-4689-866C-5DCE7BBF7463}" type="slidenum">
              <a:rPr lang="en-US" smtClean="0"/>
              <a:t>5</a:t>
            </a:fld>
            <a:endParaRPr lang="en-US"/>
          </a:p>
        </p:txBody>
      </p:sp>
    </p:spTree>
    <p:extLst>
      <p:ext uri="{BB962C8B-B14F-4D97-AF65-F5344CB8AC3E}">
        <p14:creationId xmlns:p14="http://schemas.microsoft.com/office/powerpoint/2010/main" val="67711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AD323-94BD-4689-866C-5DCE7BBF7463}" type="slidenum">
              <a:rPr lang="en-US" smtClean="0"/>
              <a:t>6</a:t>
            </a:fld>
            <a:endParaRPr lang="en-US"/>
          </a:p>
        </p:txBody>
      </p:sp>
    </p:spTree>
    <p:extLst>
      <p:ext uri="{BB962C8B-B14F-4D97-AF65-F5344CB8AC3E}">
        <p14:creationId xmlns:p14="http://schemas.microsoft.com/office/powerpoint/2010/main" val="381759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418DF-CE82-22AF-8C51-D2F1E9B8F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27785-6CD0-BA89-B6F2-4164E02C7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F07DB-1D5D-C23F-5E59-A99906774E51}"/>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F8111F6-8D74-B0AF-4CB0-4D039C3A7098}"/>
              </a:ext>
            </a:extLst>
          </p:cNvPr>
          <p:cNvSpPr>
            <a:spLocks noGrp="1"/>
          </p:cNvSpPr>
          <p:nvPr>
            <p:ph type="sldNum" sz="quarter" idx="5"/>
          </p:nvPr>
        </p:nvSpPr>
        <p:spPr/>
        <p:txBody>
          <a:bodyPr/>
          <a:lstStyle/>
          <a:p>
            <a:fld id="{AADAD323-94BD-4689-866C-5DCE7BBF7463}" type="slidenum">
              <a:rPr lang="en-US" smtClean="0"/>
              <a:t>7</a:t>
            </a:fld>
            <a:endParaRPr lang="en-US"/>
          </a:p>
        </p:txBody>
      </p:sp>
    </p:spTree>
    <p:extLst>
      <p:ext uri="{BB962C8B-B14F-4D97-AF65-F5344CB8AC3E}">
        <p14:creationId xmlns:p14="http://schemas.microsoft.com/office/powerpoint/2010/main" val="396822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Emerging Leaders Program (ELP) develops leadership skills for outstanding maternal-fetal medicine candidates from groups who are traditionally underrepresented in medicine both within our field and within the SMFM’s organizational structure. </a:t>
            </a:r>
          </a:p>
          <a:p>
            <a:endParaRPr lang="en-US" dirty="0"/>
          </a:p>
          <a:p>
            <a:r>
              <a:rPr lang="en-US" dirty="0"/>
              <a:t>With generous support from </a:t>
            </a:r>
            <a:r>
              <a:rPr lang="en-US" dirty="0" err="1"/>
              <a:t>Johnson&amp;Johnson</a:t>
            </a:r>
            <a:r>
              <a:rPr lang="en-US" dirty="0"/>
              <a:t>, the program includes training in leadership best practices, personalized career coaching, networking opportunities and mentorship for a small group of early career MFM physicians.</a:t>
            </a:r>
          </a:p>
          <a:p>
            <a:endParaRPr lang="en-US" dirty="0"/>
          </a:p>
          <a:p>
            <a:r>
              <a:rPr lang="en-US" dirty="0"/>
              <a:t>This year's class included an impressive group of four individuals from institutions across the country: </a:t>
            </a:r>
            <a:r>
              <a:rPr lang="en-US" dirty="0" err="1"/>
              <a:t>Connisha</a:t>
            </a:r>
            <a:r>
              <a:rPr lang="en-US" dirty="0"/>
              <a:t> Holloman, Raminder </a:t>
            </a:r>
            <a:r>
              <a:rPr lang="en-US" dirty="0" err="1"/>
              <a:t>Khangura</a:t>
            </a:r>
            <a:r>
              <a:rPr lang="en-US" dirty="0"/>
              <a:t>, Charisma Manley, and Vero Pimentel. </a:t>
            </a:r>
            <a:r>
              <a:rPr lang="en-US" b="1" dirty="0"/>
              <a:t>[Emerging Leaders are in attendance at the reception]</a:t>
            </a:r>
          </a:p>
          <a:p>
            <a:endParaRPr lang="en-US" dirty="0"/>
          </a:p>
        </p:txBody>
      </p:sp>
      <p:sp>
        <p:nvSpPr>
          <p:cNvPr id="4" name="Slide Number Placeholder 3"/>
          <p:cNvSpPr>
            <a:spLocks noGrp="1"/>
          </p:cNvSpPr>
          <p:nvPr>
            <p:ph type="sldNum" sz="quarter" idx="5"/>
          </p:nvPr>
        </p:nvSpPr>
        <p:spPr/>
        <p:txBody>
          <a:bodyPr/>
          <a:lstStyle/>
          <a:p>
            <a:fld id="{AADAD323-94BD-4689-866C-5DCE7BBF7463}" type="slidenum">
              <a:rPr lang="en-US" smtClean="0"/>
              <a:t>8</a:t>
            </a:fld>
            <a:endParaRPr lang="en-US"/>
          </a:p>
        </p:txBody>
      </p:sp>
    </p:spTree>
    <p:extLst>
      <p:ext uri="{BB962C8B-B14F-4D97-AF65-F5344CB8AC3E}">
        <p14:creationId xmlns:p14="http://schemas.microsoft.com/office/powerpoint/2010/main" val="308255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3A588-26A2-36B9-E1A1-F50A4A990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2AC6C-A0AB-8195-FE1C-060A9FEDF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15ED1-AB8B-C7FE-9AC5-4D9A58037AC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Dr. James Hill currently serves as Professor, Director of the Maternal-Fetal Medicine, and Chair of the Department of </a:t>
            </a:r>
            <a:r>
              <a:rPr lang="en-US" sz="1200" kern="1200" dirty="0" err="1">
                <a:solidFill>
                  <a:schemeClr val="tx1"/>
                </a:solidFill>
                <a:effectLst/>
                <a:latin typeface="+mn-lt"/>
                <a:ea typeface="+mn-ea"/>
                <a:cs typeface="+mn-cs"/>
              </a:rPr>
              <a:t>Ob/Gyn</a:t>
            </a:r>
            <a:r>
              <a:rPr lang="en-US" sz="1200" kern="1200" dirty="0">
                <a:solidFill>
                  <a:schemeClr val="tx1"/>
                </a:solidFill>
                <a:effectLst/>
                <a:latin typeface="+mn-lt"/>
                <a:ea typeface="+mn-ea"/>
                <a:cs typeface="+mn-cs"/>
              </a:rPr>
              <a:t> at the Children’s Hospital of San Antonio, Baylor College of Medicine. He has published numerous papers in peer review journals and co-investigator on several funded studies, including a NIH-grant studying advancing diagnostics for congenital syphilis. Dr. Hill is also an exceptional teacher, and has earned numerous teaching awards including the national CREOG Teaching Award, the national APGO Excellence in Teaching Award in Obstetrics and Gynecology, and the Fred T. Given Faculty Teaching Award at EVMS.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 Hill serves as the co-Chair of the Maternal Disparities Subcommittee to the Texas Maternal Mortality and Morbidity Review Committee and helped to update the Determinants of Health Facility Discussion Tool which develops a standardized process to guide discussion around maternal deaths, with an emphasis on identifying and addressing social determinants of health and system inequities. Dr Hill was also part of a 3-member panel to the Texas Advisory Committee to the US Commission on Civil Rights, and his testimony focused on addressing racial disparities in maternal mortality and morbidity. During his long career, Dr. Hill has mentored close to 100 medical students, residents, and MFM colleagues from diverse and traditionally underrepresented backgrounds and created a culture of belonging.  I had the pleasure of getting to know him when he invited me to give grand rounds at his place several years ago.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honor is a testament to Dr. Hill’s unwavering dedication and remarkable contributions to promoting equity, diversity, and inclusion within the field of maternal fetal medicine. Throughout his illustrious career, he has worked to foster an inclusive environment that has enriched the lives of countless patients and colleagues. This award not only honors his past contributions but also serves as a powerful reminder of the ongoing impact of his work.</a:t>
            </a:r>
          </a:p>
          <a:p>
            <a:endParaRPr lang="en-US" sz="1400" dirty="0"/>
          </a:p>
        </p:txBody>
      </p:sp>
      <p:sp>
        <p:nvSpPr>
          <p:cNvPr id="4" name="Slide Number Placeholder 3">
            <a:extLst>
              <a:ext uri="{FF2B5EF4-FFF2-40B4-BE49-F238E27FC236}">
                <a16:creationId xmlns:a16="http://schemas.microsoft.com/office/drawing/2014/main" id="{1EDB78EA-FFA5-FAC4-7BA9-1C5BBA843ED2}"/>
              </a:ext>
            </a:extLst>
          </p:cNvPr>
          <p:cNvSpPr>
            <a:spLocks noGrp="1"/>
          </p:cNvSpPr>
          <p:nvPr>
            <p:ph type="sldNum" sz="quarter" idx="5"/>
          </p:nvPr>
        </p:nvSpPr>
        <p:spPr/>
        <p:txBody>
          <a:bodyPr/>
          <a:lstStyle/>
          <a:p>
            <a:fld id="{AADAD323-94BD-4689-866C-5DCE7BBF7463}" type="slidenum">
              <a:rPr lang="en-US" smtClean="0"/>
              <a:t>9</a:t>
            </a:fld>
            <a:endParaRPr lang="en-US"/>
          </a:p>
        </p:txBody>
      </p:sp>
    </p:spTree>
    <p:extLst>
      <p:ext uri="{BB962C8B-B14F-4D97-AF65-F5344CB8AC3E}">
        <p14:creationId xmlns:p14="http://schemas.microsoft.com/office/powerpoint/2010/main" val="37566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3" descr="A close-up of a black background&#10;&#10;Description automatically generated">
            <a:extLst>
              <a:ext uri="{FF2B5EF4-FFF2-40B4-BE49-F238E27FC236}">
                <a16:creationId xmlns:a16="http://schemas.microsoft.com/office/drawing/2014/main" id="{36E0FD19-4480-BEA3-3536-3FE7CE839626}"/>
              </a:ext>
            </a:extLst>
          </p:cNvPr>
          <p:cNvPicPr>
            <a:picLocks noChangeAspect="1"/>
          </p:cNvPicPr>
          <p:nvPr/>
        </p:nvPicPr>
        <p:blipFill>
          <a:blip r:embed="rId4"/>
          <a:stretch>
            <a:fillRect/>
          </a:stretch>
        </p:blipFill>
        <p:spPr>
          <a:xfrm>
            <a:off x="2100113" y="514629"/>
            <a:ext cx="7998828" cy="2399471"/>
          </a:xfrm>
          <a:prstGeom prst="rect">
            <a:avLst/>
          </a:prstGeom>
        </p:spPr>
      </p:pic>
      <p:sp>
        <p:nvSpPr>
          <p:cNvPr id="19" name="TextBox 18">
            <a:extLst>
              <a:ext uri="{FF2B5EF4-FFF2-40B4-BE49-F238E27FC236}">
                <a16:creationId xmlns:a16="http://schemas.microsoft.com/office/drawing/2014/main" id="{5E0757E0-1292-96BA-6520-7A5E069E5431}"/>
              </a:ext>
            </a:extLst>
          </p:cNvPr>
          <p:cNvSpPr txBox="1"/>
          <p:nvPr/>
        </p:nvSpPr>
        <p:spPr>
          <a:xfrm>
            <a:off x="5631544" y="6457890"/>
            <a:ext cx="65604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Univers Condensed"/>
                <a:ea typeface="Calibri"/>
                <a:cs typeface="Calibri"/>
              </a:rPr>
              <a:t>LEADING WITH </a:t>
            </a:r>
            <a:r>
              <a:rPr lang="en-US" sz="2000" b="1" dirty="0">
                <a:solidFill>
                  <a:srgbClr val="E5784F"/>
                </a:solidFill>
                <a:latin typeface="Univers Condensed"/>
                <a:ea typeface="Calibri"/>
                <a:cs typeface="Calibri"/>
              </a:rPr>
              <a:t>SCIENCE.</a:t>
            </a:r>
            <a:r>
              <a:rPr lang="en-US" sz="2000" dirty="0">
                <a:solidFill>
                  <a:schemeClr val="bg1"/>
                </a:solidFill>
                <a:latin typeface="Univers Condensed"/>
                <a:ea typeface="Calibri"/>
                <a:cs typeface="Calibri"/>
              </a:rPr>
              <a:t> ADVANCING WITH</a:t>
            </a:r>
            <a:r>
              <a:rPr lang="en-US" sz="2000" dirty="0">
                <a:solidFill>
                  <a:srgbClr val="F9A348"/>
                </a:solidFill>
                <a:latin typeface="Univers Condensed"/>
                <a:ea typeface="Calibri"/>
                <a:cs typeface="Calibri"/>
              </a:rPr>
              <a:t> </a:t>
            </a:r>
            <a:r>
              <a:rPr lang="en-US" sz="2000" b="1" dirty="0">
                <a:solidFill>
                  <a:srgbClr val="94BA8D"/>
                </a:solidFill>
                <a:latin typeface="Univers Condensed"/>
                <a:ea typeface="Calibri"/>
                <a:cs typeface="Calibri"/>
              </a:rPr>
              <a:t>CARE.</a:t>
            </a:r>
          </a:p>
        </p:txBody>
      </p:sp>
    </p:spTree>
    <p:extLst>
      <p:ext uri="{BB962C8B-B14F-4D97-AF65-F5344CB8AC3E}">
        <p14:creationId xmlns:p14="http://schemas.microsoft.com/office/powerpoint/2010/main" val="4292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AF2A7-7BAB-1952-B471-4C58E04C6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92F4B-D0AC-DB18-9DCE-E94F182949B0}"/>
              </a:ext>
            </a:extLst>
          </p:cNvPr>
          <p:cNvSpPr>
            <a:spLocks noGrp="1"/>
          </p:cNvSpPr>
          <p:nvPr>
            <p:ph type="ctrTitle"/>
          </p:nvPr>
        </p:nvSpPr>
        <p:spPr>
          <a:xfrm>
            <a:off x="1119085" y="2860643"/>
            <a:ext cx="9739085" cy="1136714"/>
          </a:xfrm>
          <a:noFill/>
        </p:spPr>
        <p:txBody>
          <a:bodyPr vert="horz" lIns="91440" tIns="45720" rIns="91440" bIns="45720" rtlCol="0" anchor="ctr">
            <a:noAutofit/>
          </a:bodyPr>
          <a:lstStyle/>
          <a:p>
            <a:r>
              <a:rPr lang="en-US" sz="7200" b="1" dirty="0">
                <a:solidFill>
                  <a:srgbClr val="044163"/>
                </a:solidFill>
                <a:latin typeface="Univers Condensed Light"/>
                <a:cs typeface="Calibri Light"/>
              </a:rPr>
              <a:t>Enjoy the Reception!</a:t>
            </a:r>
            <a:endParaRPr lang="en-US" sz="7200" b="1" dirty="0">
              <a:solidFill>
                <a:srgbClr val="044163"/>
              </a:solidFill>
              <a:latin typeface="Univers Condensed Light"/>
            </a:endParaRPr>
          </a:p>
        </p:txBody>
      </p:sp>
      <p:sp>
        <p:nvSpPr>
          <p:cNvPr id="10" name="TextBox 9">
            <a:extLst>
              <a:ext uri="{FF2B5EF4-FFF2-40B4-BE49-F238E27FC236}">
                <a16:creationId xmlns:a16="http://schemas.microsoft.com/office/drawing/2014/main" id="{2F9001C6-63C1-4A53-F4C3-0D8B7143F105}"/>
              </a:ext>
            </a:extLst>
          </p:cNvPr>
          <p:cNvSpPr txBox="1"/>
          <p:nvPr/>
        </p:nvSpPr>
        <p:spPr>
          <a:xfrm>
            <a:off x="10963965" y="2076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#SMFM24</a:t>
            </a:r>
            <a:endParaRPr lang="en-US" sz="1200">
              <a:cs typeface="Calibri" panose="020F0502020204030204"/>
            </a:endParaRPr>
          </a:p>
        </p:txBody>
      </p:sp>
      <p:pic>
        <p:nvPicPr>
          <p:cNvPr id="6" name="Picture 5" descr="A green background with a blurry pattern&#10;&#10;Description automatically generated">
            <a:extLst>
              <a:ext uri="{FF2B5EF4-FFF2-40B4-BE49-F238E27FC236}">
                <a16:creationId xmlns:a16="http://schemas.microsoft.com/office/drawing/2014/main" id="{63516B21-1200-07CD-5448-081941A8D4FE}"/>
              </a:ext>
            </a:extLst>
          </p:cNvPr>
          <p:cNvPicPr>
            <a:picLocks noChangeAspect="1"/>
          </p:cNvPicPr>
          <p:nvPr/>
        </p:nvPicPr>
        <p:blipFill>
          <a:blip r:embed="rId3"/>
          <a:stretch>
            <a:fillRect/>
          </a:stretch>
        </p:blipFill>
        <p:spPr>
          <a:xfrm>
            <a:off x="0" y="3387"/>
            <a:ext cx="12191999" cy="670559"/>
          </a:xfrm>
          <a:prstGeom prst="rect">
            <a:avLst/>
          </a:prstGeom>
        </p:spPr>
      </p:pic>
      <p:pic>
        <p:nvPicPr>
          <p:cNvPr id="13" name="Picture 12" descr="A black and grey background">
            <a:extLst>
              <a:ext uri="{FF2B5EF4-FFF2-40B4-BE49-F238E27FC236}">
                <a16:creationId xmlns:a16="http://schemas.microsoft.com/office/drawing/2014/main" id="{C4A885AA-A5BB-EDC4-BFCA-1654CE9BB72D}"/>
              </a:ext>
            </a:extLst>
          </p:cNvPr>
          <p:cNvPicPr>
            <a:picLocks noChangeAspect="1"/>
          </p:cNvPicPr>
          <p:nvPr/>
        </p:nvPicPr>
        <p:blipFill>
          <a:blip r:embed="rId4">
            <a:extLst>
              <a:ext uri="{BEBA8EAE-BF5A-486C-A8C5-ECC9F3942E4B}">
                <a14:imgProps xmlns:a14="http://schemas.microsoft.com/office/drawing/2010/main">
                  <a14:imgLayer r:embed="rId5">
                    <a14:imgEffect>
                      <a14:saturation sat="115000"/>
                    </a14:imgEffect>
                    <a14:imgEffect>
                      <a14:brightnessContrast bright="100000" contrast="8000"/>
                    </a14:imgEffect>
                  </a14:imgLayer>
                </a14:imgProps>
              </a:ext>
            </a:extLst>
          </a:blip>
          <a:stretch>
            <a:fillRect/>
          </a:stretch>
        </p:blipFill>
        <p:spPr>
          <a:xfrm>
            <a:off x="-2822" y="-1128"/>
            <a:ext cx="12191999" cy="673946"/>
          </a:xfrm>
          <a:prstGeom prst="rect">
            <a:avLst/>
          </a:prstGeom>
        </p:spPr>
      </p:pic>
      <p:pic>
        <p:nvPicPr>
          <p:cNvPr id="16" name="Picture 15" descr="A green background with a blurry pattern&#10;&#10;Description automatically generated">
            <a:extLst>
              <a:ext uri="{FF2B5EF4-FFF2-40B4-BE49-F238E27FC236}">
                <a16:creationId xmlns:a16="http://schemas.microsoft.com/office/drawing/2014/main" id="{885533C5-AD58-F647-2D65-CBD77E856469}"/>
              </a:ext>
            </a:extLst>
          </p:cNvPr>
          <p:cNvPicPr>
            <a:picLocks noChangeAspect="1"/>
          </p:cNvPicPr>
          <p:nvPr/>
        </p:nvPicPr>
        <p:blipFill>
          <a:blip r:embed="rId3"/>
          <a:stretch>
            <a:fillRect/>
          </a:stretch>
        </p:blipFill>
        <p:spPr>
          <a:xfrm>
            <a:off x="0" y="6275776"/>
            <a:ext cx="12191999" cy="670559"/>
          </a:xfrm>
          <a:prstGeom prst="rect">
            <a:avLst/>
          </a:prstGeom>
        </p:spPr>
      </p:pic>
      <p:sp>
        <p:nvSpPr>
          <p:cNvPr id="18" name="Oval 17">
            <a:extLst>
              <a:ext uri="{FF2B5EF4-FFF2-40B4-BE49-F238E27FC236}">
                <a16:creationId xmlns:a16="http://schemas.microsoft.com/office/drawing/2014/main" id="{94724C00-FA1D-693B-96EB-D8E793DCB99A}"/>
              </a:ext>
            </a:extLst>
          </p:cNvPr>
          <p:cNvSpPr/>
          <p:nvPr/>
        </p:nvSpPr>
        <p:spPr>
          <a:xfrm>
            <a:off x="11457819" y="6366731"/>
            <a:ext cx="464458" cy="464458"/>
          </a:xfrm>
          <a:prstGeom prst="ellipse">
            <a:avLst/>
          </a:prstGeom>
          <a:solidFill>
            <a:srgbClr val="915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626545-31CF-F230-7419-0C0CA9FFEC8B}"/>
              </a:ext>
            </a:extLst>
          </p:cNvPr>
          <p:cNvSpPr txBox="1"/>
          <p:nvPr/>
        </p:nvSpPr>
        <p:spPr>
          <a:xfrm>
            <a:off x="11116365" y="3600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#SMFM25</a:t>
            </a:r>
            <a:endParaRPr lang="en-US" sz="1200">
              <a:cs typeface="Calibri" panose="020F0502020204030204"/>
            </a:endParaRPr>
          </a:p>
        </p:txBody>
      </p:sp>
      <p:sp>
        <p:nvSpPr>
          <p:cNvPr id="22" name="Slide Number Placeholder 8">
            <a:extLst>
              <a:ext uri="{FF2B5EF4-FFF2-40B4-BE49-F238E27FC236}">
                <a16:creationId xmlns:a16="http://schemas.microsoft.com/office/drawing/2014/main" id="{D52EE7E5-585E-6468-85FA-2ED9E62483AE}"/>
              </a:ext>
            </a:extLst>
          </p:cNvPr>
          <p:cNvSpPr>
            <a:spLocks noGrp="1"/>
          </p:cNvSpPr>
          <p:nvPr>
            <p:ph type="sldNum" sz="quarter" idx="12"/>
          </p:nvPr>
        </p:nvSpPr>
        <p:spPr>
          <a:xfrm>
            <a:off x="11502646" y="6484548"/>
            <a:ext cx="364568" cy="253567"/>
          </a:xfrm>
        </p:spPr>
        <p:txBody>
          <a:bodyPr/>
          <a:lstStyle/>
          <a:p>
            <a:pPr algn="ctr"/>
            <a:fld id="{330EA680-D336-4FF7-8B7A-9848BB0A1C32}" type="slidenum">
              <a:rPr lang="en-US" dirty="0" smtClean="0">
                <a:solidFill>
                  <a:srgbClr val="FFFFFF"/>
                </a:solidFill>
              </a:rPr>
              <a:pPr algn="ctr"/>
              <a:t>10</a:t>
            </a:fld>
            <a:endParaRPr lang="en-US">
              <a:solidFill>
                <a:srgbClr val="FFFFFF"/>
              </a:solidFill>
              <a:cs typeface="Calibri"/>
            </a:endParaRPr>
          </a:p>
        </p:txBody>
      </p:sp>
      <p:sp>
        <p:nvSpPr>
          <p:cNvPr id="24" name="TextBox 23">
            <a:extLst>
              <a:ext uri="{FF2B5EF4-FFF2-40B4-BE49-F238E27FC236}">
                <a16:creationId xmlns:a16="http://schemas.microsoft.com/office/drawing/2014/main" id="{825F959C-4CFA-B0FC-F055-14D552764F31}"/>
              </a:ext>
            </a:extLst>
          </p:cNvPr>
          <p:cNvSpPr txBox="1"/>
          <p:nvPr/>
        </p:nvSpPr>
        <p:spPr>
          <a:xfrm>
            <a:off x="4919777" y="6196265"/>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Univers Condensed"/>
                <a:ea typeface="Calibri"/>
                <a:cs typeface="Calibri"/>
              </a:rPr>
              <a:t>LEADING WITH </a:t>
            </a:r>
            <a:r>
              <a:rPr lang="en-US" sz="2400" b="1" dirty="0">
                <a:solidFill>
                  <a:srgbClr val="044163"/>
                </a:solidFill>
                <a:latin typeface="Univers Condensed"/>
                <a:ea typeface="Calibri"/>
                <a:cs typeface="Calibri"/>
              </a:rPr>
              <a:t>SCIENCE.</a:t>
            </a:r>
            <a:r>
              <a:rPr lang="en-US" sz="2400" dirty="0">
                <a:solidFill>
                  <a:srgbClr val="044163"/>
                </a:solidFill>
                <a:latin typeface="Univers Condensed"/>
                <a:ea typeface="Calibri"/>
                <a:cs typeface="Calibri"/>
              </a:rPr>
              <a:t> </a:t>
            </a:r>
            <a:r>
              <a:rPr lang="en-US" sz="2400" dirty="0">
                <a:solidFill>
                  <a:schemeClr val="bg1"/>
                </a:solidFill>
                <a:latin typeface="Univers Condensed"/>
                <a:ea typeface="Calibri"/>
                <a:cs typeface="Calibri"/>
              </a:rPr>
              <a:t>ADVANCING WITH</a:t>
            </a:r>
            <a:r>
              <a:rPr lang="en-US" sz="2400" dirty="0">
                <a:solidFill>
                  <a:srgbClr val="F9A348"/>
                </a:solidFill>
                <a:latin typeface="Univers Condensed"/>
                <a:ea typeface="Calibri"/>
                <a:cs typeface="Calibri"/>
              </a:rPr>
              <a:t> </a:t>
            </a:r>
            <a:r>
              <a:rPr lang="en-US" sz="2400" b="1" dirty="0">
                <a:solidFill>
                  <a:srgbClr val="915787"/>
                </a:solidFill>
                <a:latin typeface="Univers Condensed"/>
                <a:ea typeface="Calibri"/>
                <a:cs typeface="Calibri"/>
              </a:rPr>
              <a:t>CARE.</a:t>
            </a:r>
          </a:p>
        </p:txBody>
      </p:sp>
    </p:spTree>
    <p:extLst>
      <p:ext uri="{BB962C8B-B14F-4D97-AF65-F5344CB8AC3E}">
        <p14:creationId xmlns:p14="http://schemas.microsoft.com/office/powerpoint/2010/main" val="287485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5395" y="2900202"/>
            <a:ext cx="9654363" cy="984889"/>
          </a:xfrm>
        </p:spPr>
        <p:txBody>
          <a:bodyPr vert="horz" lIns="91440" tIns="45720" rIns="91440" bIns="45720" rtlCol="0" anchor="ctr">
            <a:noAutofit/>
          </a:bodyPr>
          <a:lstStyle/>
          <a:p>
            <a:r>
              <a:rPr lang="en-US" b="1" dirty="0">
                <a:solidFill>
                  <a:schemeClr val="accent2"/>
                </a:solidFill>
                <a:latin typeface="Univers Condensed"/>
                <a:cs typeface="Calibri Light"/>
              </a:rPr>
              <a:t>Welcome</a:t>
            </a:r>
            <a:br>
              <a:rPr lang="en-US" b="1" dirty="0">
                <a:solidFill>
                  <a:schemeClr val="bg1"/>
                </a:solidFill>
                <a:latin typeface="Univers Condensed"/>
                <a:cs typeface="Calibri Light"/>
              </a:rPr>
            </a:br>
            <a:r>
              <a:rPr lang="en-US" sz="4800" b="1" dirty="0">
                <a:solidFill>
                  <a:schemeClr val="bg1"/>
                </a:solidFill>
                <a:latin typeface="Univers Condensed"/>
                <a:cs typeface="Calibri Light"/>
              </a:rPr>
              <a:t>Diversity, Equity, and Inclusion Reception</a:t>
            </a:r>
            <a:br>
              <a:rPr lang="en-US" sz="4800" b="1" dirty="0">
                <a:solidFill>
                  <a:schemeClr val="bg1"/>
                </a:solidFill>
                <a:latin typeface="Univers Condensed"/>
                <a:cs typeface="Calibri Light"/>
              </a:rPr>
            </a:br>
            <a:r>
              <a:rPr lang="en-US" sz="4800" b="1" dirty="0">
                <a:solidFill>
                  <a:schemeClr val="bg1"/>
                </a:solidFill>
                <a:latin typeface="Univers Condensed"/>
                <a:cs typeface="Calibri Light"/>
              </a:rPr>
              <a:t>January 29, 2025</a:t>
            </a:r>
            <a:endParaRPr lang="en-US" sz="4800" dirty="0">
              <a:solidFill>
                <a:schemeClr val="bg1"/>
              </a:solidFill>
              <a:cs typeface="Calibri Light" panose="020F0302020204030204"/>
            </a:endParaRPr>
          </a:p>
        </p:txBody>
      </p:sp>
      <p:sp>
        <p:nvSpPr>
          <p:cNvPr id="21" name="Oval 20">
            <a:extLst>
              <a:ext uri="{FF2B5EF4-FFF2-40B4-BE49-F238E27FC236}">
                <a16:creationId xmlns:a16="http://schemas.microsoft.com/office/drawing/2014/main" id="{8D31909E-1EA9-6539-4C60-82C432D274C0}"/>
              </a:ext>
            </a:extLst>
          </p:cNvPr>
          <p:cNvSpPr/>
          <p:nvPr/>
        </p:nvSpPr>
        <p:spPr>
          <a:xfrm>
            <a:off x="11457819" y="6275009"/>
            <a:ext cx="464458" cy="464458"/>
          </a:xfrm>
          <a:prstGeom prst="ellipse">
            <a:avLst/>
          </a:prstGeom>
          <a:solidFill>
            <a:srgbClr val="E57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8">
            <a:extLst>
              <a:ext uri="{FF2B5EF4-FFF2-40B4-BE49-F238E27FC236}">
                <a16:creationId xmlns:a16="http://schemas.microsoft.com/office/drawing/2014/main" id="{5B265F03-C67D-2E02-CBEC-3E1E4B2B2DD8}"/>
              </a:ext>
            </a:extLst>
          </p:cNvPr>
          <p:cNvSpPr>
            <a:spLocks noGrp="1"/>
          </p:cNvSpPr>
          <p:nvPr>
            <p:ph type="sldNum" sz="quarter" idx="12"/>
          </p:nvPr>
        </p:nvSpPr>
        <p:spPr>
          <a:xfrm>
            <a:off x="11509702" y="6378715"/>
            <a:ext cx="364568" cy="253567"/>
          </a:xfrm>
        </p:spPr>
        <p:txBody>
          <a:bodyPr/>
          <a:lstStyle/>
          <a:p>
            <a:pPr algn="ctr"/>
            <a:fld id="{330EA680-D336-4FF7-8B7A-9848BB0A1C32}" type="slidenum">
              <a:rPr lang="en-US" dirty="0" smtClean="0">
                <a:solidFill>
                  <a:srgbClr val="FFFFFF"/>
                </a:solidFill>
              </a:rPr>
              <a:pPr algn="ctr"/>
              <a:t>2</a:t>
            </a:fld>
            <a:endParaRPr lang="en-US">
              <a:solidFill>
                <a:srgbClr val="FFFFFF"/>
              </a:solidFill>
              <a:cs typeface="Calibri"/>
            </a:endParaRPr>
          </a:p>
        </p:txBody>
      </p:sp>
      <p:pic>
        <p:nvPicPr>
          <p:cNvPr id="3" name="Picture 2" descr="A white logo with three people&#10;&#10;Description automatically generated">
            <a:extLst>
              <a:ext uri="{FF2B5EF4-FFF2-40B4-BE49-F238E27FC236}">
                <a16:creationId xmlns:a16="http://schemas.microsoft.com/office/drawing/2014/main" id="{2EDC884A-112D-42EA-1C2E-94B738DA7A62}"/>
              </a:ext>
            </a:extLst>
          </p:cNvPr>
          <p:cNvPicPr>
            <a:picLocks noChangeAspect="1"/>
          </p:cNvPicPr>
          <p:nvPr/>
        </p:nvPicPr>
        <p:blipFill>
          <a:blip r:embed="rId4"/>
          <a:stretch>
            <a:fillRect/>
          </a:stretch>
        </p:blipFill>
        <p:spPr>
          <a:xfrm>
            <a:off x="735511" y="581378"/>
            <a:ext cx="1485257" cy="1214967"/>
          </a:xfrm>
          <a:prstGeom prst="rect">
            <a:avLst/>
          </a:prstGeom>
        </p:spPr>
      </p:pic>
      <p:pic>
        <p:nvPicPr>
          <p:cNvPr id="18" name="Picture 17" descr="A black and grey background&#10;&#10;Description automatically generated">
            <a:extLst>
              <a:ext uri="{FF2B5EF4-FFF2-40B4-BE49-F238E27FC236}">
                <a16:creationId xmlns:a16="http://schemas.microsoft.com/office/drawing/2014/main" id="{701F8177-4599-9D8F-666B-08460C1FE843}"/>
              </a:ext>
            </a:extLst>
          </p:cNvPr>
          <p:cNvPicPr>
            <a:picLocks noChangeAspect="1"/>
          </p:cNvPicPr>
          <p:nvPr/>
        </p:nvPicPr>
        <p:blipFill>
          <a:blip r:embed="rId5">
            <a:alphaModFix amt="40000"/>
            <a:extLst>
              <a:ext uri="{BEBA8EAE-BF5A-486C-A8C5-ECC9F3942E4B}">
                <a14:imgProps xmlns:a14="http://schemas.microsoft.com/office/drawing/2010/main">
                  <a14:imgLayer r:embed="rId6">
                    <a14:imgEffect>
                      <a14:saturation sat="46000"/>
                    </a14:imgEffect>
                    <a14:imgEffect>
                      <a14:brightnessContrast bright="8000" contrast="-100000"/>
                    </a14:imgEffect>
                  </a14:imgLayer>
                </a14:imgProps>
              </a:ext>
            </a:extLst>
          </a:blip>
          <a:stretch>
            <a:fillRect/>
          </a:stretch>
        </p:blipFill>
        <p:spPr>
          <a:xfrm>
            <a:off x="0" y="5379551"/>
            <a:ext cx="6096000" cy="1475232"/>
          </a:xfrm>
          <a:prstGeom prst="rect">
            <a:avLst/>
          </a:prstGeom>
        </p:spPr>
      </p:pic>
      <p:sp>
        <p:nvSpPr>
          <p:cNvPr id="14" name="TextBox 13">
            <a:extLst>
              <a:ext uri="{FF2B5EF4-FFF2-40B4-BE49-F238E27FC236}">
                <a16:creationId xmlns:a16="http://schemas.microsoft.com/office/drawing/2014/main" id="{4A3E4CEC-3F30-6129-26E9-9C6CADF3C62B}"/>
              </a:ext>
            </a:extLst>
          </p:cNvPr>
          <p:cNvSpPr txBox="1"/>
          <p:nvPr/>
        </p:nvSpPr>
        <p:spPr>
          <a:xfrm>
            <a:off x="5129592" y="5921888"/>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Univers Condensed"/>
                <a:ea typeface="Calibri"/>
                <a:cs typeface="Calibri"/>
              </a:rPr>
              <a:t>LEADING WITH </a:t>
            </a:r>
            <a:r>
              <a:rPr lang="en-US" sz="2400" b="1" dirty="0">
                <a:solidFill>
                  <a:srgbClr val="E5784F"/>
                </a:solidFill>
                <a:latin typeface="Univers Condensed"/>
                <a:ea typeface="Calibri"/>
                <a:cs typeface="Calibri"/>
              </a:rPr>
              <a:t>SCIENCE.</a:t>
            </a:r>
            <a:r>
              <a:rPr lang="en-US" sz="2400" dirty="0">
                <a:solidFill>
                  <a:schemeClr val="bg1"/>
                </a:solidFill>
                <a:latin typeface="Univers Condensed"/>
                <a:ea typeface="Calibri"/>
                <a:cs typeface="Calibri"/>
              </a:rPr>
              <a:t> ADVANCING WITH</a:t>
            </a:r>
            <a:r>
              <a:rPr lang="en-US" sz="2400" dirty="0">
                <a:solidFill>
                  <a:srgbClr val="F9A348"/>
                </a:solidFill>
                <a:latin typeface="Univers Condensed"/>
                <a:ea typeface="Calibri"/>
                <a:cs typeface="Calibri"/>
              </a:rPr>
              <a:t> </a:t>
            </a:r>
            <a:r>
              <a:rPr lang="en-US" sz="2400" b="1" dirty="0">
                <a:solidFill>
                  <a:srgbClr val="94BA8D"/>
                </a:solidFill>
                <a:latin typeface="Univers Condensed"/>
                <a:ea typeface="Calibri"/>
                <a:cs typeface="Calibri"/>
              </a:rPr>
              <a:t>CARE.</a:t>
            </a:r>
          </a:p>
        </p:txBody>
      </p:sp>
    </p:spTree>
    <p:extLst>
      <p:ext uri="{BB962C8B-B14F-4D97-AF65-F5344CB8AC3E}">
        <p14:creationId xmlns:p14="http://schemas.microsoft.com/office/powerpoint/2010/main" val="208838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C3658-055A-CF5D-D1BF-1A97703E3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EADE6-4D4C-ECC0-613C-61B55AF00500}"/>
              </a:ext>
            </a:extLst>
          </p:cNvPr>
          <p:cNvSpPr>
            <a:spLocks noGrp="1"/>
          </p:cNvSpPr>
          <p:nvPr>
            <p:ph type="ctrTitle"/>
          </p:nvPr>
        </p:nvSpPr>
        <p:spPr>
          <a:xfrm>
            <a:off x="693783" y="2335325"/>
            <a:ext cx="10270182" cy="1136714"/>
          </a:xfrm>
          <a:noFill/>
        </p:spPr>
        <p:txBody>
          <a:bodyPr vert="horz" lIns="91440" tIns="45720" rIns="91440" bIns="45720" rtlCol="0" anchor="ctr">
            <a:noAutofit/>
          </a:bodyPr>
          <a:lstStyle/>
          <a:p>
            <a:pPr algn="l"/>
            <a:r>
              <a:rPr lang="en-US" b="1" dirty="0">
                <a:solidFill>
                  <a:srgbClr val="044163"/>
                </a:solidFill>
                <a:latin typeface="Univers Condensed Light"/>
                <a:cs typeface="Calibri Light"/>
              </a:rPr>
              <a:t>Welcome</a:t>
            </a:r>
            <a:br>
              <a:rPr lang="en-US" b="1" dirty="0">
                <a:solidFill>
                  <a:srgbClr val="044163"/>
                </a:solidFill>
                <a:latin typeface="Univers Condensed Light"/>
                <a:cs typeface="Calibri Light"/>
              </a:rPr>
            </a:br>
            <a:r>
              <a:rPr lang="en-US" b="1" dirty="0">
                <a:solidFill>
                  <a:srgbClr val="E5784F"/>
                </a:solidFill>
                <a:latin typeface="Univers Condensed Light"/>
                <a:cs typeface="Calibri Light"/>
              </a:rPr>
              <a:t>Dr. Cynthia Gyamfi-Bannerman</a:t>
            </a:r>
            <a:br>
              <a:rPr lang="en-US" b="1" dirty="0">
                <a:solidFill>
                  <a:srgbClr val="044163"/>
                </a:solidFill>
                <a:latin typeface="Univers Condensed Light"/>
                <a:cs typeface="Calibri Light"/>
              </a:rPr>
            </a:br>
            <a:r>
              <a:rPr lang="en-US" b="1" dirty="0">
                <a:solidFill>
                  <a:srgbClr val="044163"/>
                </a:solidFill>
                <a:latin typeface="Univers Condensed Light"/>
                <a:cs typeface="Calibri Light"/>
              </a:rPr>
              <a:t>SMFM President</a:t>
            </a:r>
            <a:endParaRPr lang="en-US" b="1" dirty="0">
              <a:solidFill>
                <a:srgbClr val="044163"/>
              </a:solidFill>
              <a:latin typeface="Univers Condensed Light"/>
            </a:endParaRPr>
          </a:p>
        </p:txBody>
      </p:sp>
      <p:pic>
        <p:nvPicPr>
          <p:cNvPr id="36" name="Picture 35">
            <a:extLst>
              <a:ext uri="{FF2B5EF4-FFF2-40B4-BE49-F238E27FC236}">
                <a16:creationId xmlns:a16="http://schemas.microsoft.com/office/drawing/2014/main" id="{7A468EE3-A614-8CBD-96C1-5FCE5AEE0E41}"/>
              </a:ext>
            </a:extLst>
          </p:cNvPr>
          <p:cNvPicPr>
            <a:picLocks noChangeAspect="1"/>
          </p:cNvPicPr>
          <p:nvPr/>
        </p:nvPicPr>
        <p:blipFill>
          <a:blip r:embed="rId3"/>
          <a:stretch>
            <a:fillRect/>
          </a:stretch>
        </p:blipFill>
        <p:spPr>
          <a:xfrm>
            <a:off x="0" y="1694"/>
            <a:ext cx="12191999" cy="673946"/>
          </a:xfrm>
          <a:prstGeom prst="rect">
            <a:avLst/>
          </a:prstGeom>
        </p:spPr>
      </p:pic>
      <p:pic>
        <p:nvPicPr>
          <p:cNvPr id="38" name="Picture 37" descr="A black and grey background">
            <a:extLst>
              <a:ext uri="{FF2B5EF4-FFF2-40B4-BE49-F238E27FC236}">
                <a16:creationId xmlns:a16="http://schemas.microsoft.com/office/drawing/2014/main" id="{4E6196ED-DC19-DC17-B6CB-63C93EA15004}"/>
              </a:ext>
            </a:extLst>
          </p:cNvPr>
          <p:cNvPicPr>
            <a:picLocks noChangeAspect="1"/>
          </p:cNvPicPr>
          <p:nvPr/>
        </p:nvPicPr>
        <p:blipFill>
          <a:blip r:embed="rId4"/>
          <a:stretch>
            <a:fillRect/>
          </a:stretch>
        </p:blipFill>
        <p:spPr>
          <a:xfrm>
            <a:off x="4233" y="-1128"/>
            <a:ext cx="12191999" cy="673946"/>
          </a:xfrm>
          <a:prstGeom prst="rect">
            <a:avLst/>
          </a:prstGeom>
        </p:spPr>
      </p:pic>
      <p:pic>
        <p:nvPicPr>
          <p:cNvPr id="40" name="Picture 39">
            <a:extLst>
              <a:ext uri="{FF2B5EF4-FFF2-40B4-BE49-F238E27FC236}">
                <a16:creationId xmlns:a16="http://schemas.microsoft.com/office/drawing/2014/main" id="{7F54F419-E4FB-F084-AE97-589BDC9CD04D}"/>
              </a:ext>
            </a:extLst>
          </p:cNvPr>
          <p:cNvPicPr>
            <a:picLocks noChangeAspect="1"/>
          </p:cNvPicPr>
          <p:nvPr/>
        </p:nvPicPr>
        <p:blipFill>
          <a:blip r:embed="rId3"/>
          <a:stretch>
            <a:fillRect/>
          </a:stretch>
        </p:blipFill>
        <p:spPr>
          <a:xfrm>
            <a:off x="0" y="6274083"/>
            <a:ext cx="12191999" cy="673946"/>
          </a:xfrm>
          <a:prstGeom prst="rect">
            <a:avLst/>
          </a:prstGeom>
        </p:spPr>
      </p:pic>
      <p:sp>
        <p:nvSpPr>
          <p:cNvPr id="42" name="Oval 41">
            <a:extLst>
              <a:ext uri="{FF2B5EF4-FFF2-40B4-BE49-F238E27FC236}">
                <a16:creationId xmlns:a16="http://schemas.microsoft.com/office/drawing/2014/main" id="{098A4A8F-A910-D6E1-19F0-147BB1312004}"/>
              </a:ext>
            </a:extLst>
          </p:cNvPr>
          <p:cNvSpPr/>
          <p:nvPr/>
        </p:nvSpPr>
        <p:spPr>
          <a:xfrm>
            <a:off x="11457819" y="6366731"/>
            <a:ext cx="464458" cy="464458"/>
          </a:xfrm>
          <a:prstGeom prst="ellipse">
            <a:avLst/>
          </a:prstGeom>
          <a:solidFill>
            <a:srgbClr val="E57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26B68C0-EA37-F707-9A87-BE26B1D331AA}"/>
              </a:ext>
            </a:extLst>
          </p:cNvPr>
          <p:cNvSpPr txBox="1"/>
          <p:nvPr/>
        </p:nvSpPr>
        <p:spPr>
          <a:xfrm>
            <a:off x="10963965" y="2076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#SMFM25</a:t>
            </a:r>
            <a:endParaRPr lang="en-US" sz="1200">
              <a:cs typeface="Calibri" panose="020F0502020204030204"/>
            </a:endParaRPr>
          </a:p>
        </p:txBody>
      </p:sp>
      <p:sp>
        <p:nvSpPr>
          <p:cNvPr id="46" name="Slide Number Placeholder 8">
            <a:extLst>
              <a:ext uri="{FF2B5EF4-FFF2-40B4-BE49-F238E27FC236}">
                <a16:creationId xmlns:a16="http://schemas.microsoft.com/office/drawing/2014/main" id="{2494D9EA-8702-FAC4-946F-F95815CC0917}"/>
              </a:ext>
            </a:extLst>
          </p:cNvPr>
          <p:cNvSpPr>
            <a:spLocks noGrp="1"/>
          </p:cNvSpPr>
          <p:nvPr>
            <p:ph type="sldNum" sz="quarter" idx="12"/>
          </p:nvPr>
        </p:nvSpPr>
        <p:spPr>
          <a:xfrm>
            <a:off x="11502646" y="6484548"/>
            <a:ext cx="364568" cy="253567"/>
          </a:xfrm>
        </p:spPr>
        <p:txBody>
          <a:bodyPr/>
          <a:lstStyle/>
          <a:p>
            <a:pPr algn="ctr"/>
            <a:fld id="{330EA680-D336-4FF7-8B7A-9848BB0A1C32}" type="slidenum">
              <a:rPr lang="en-US" dirty="0" smtClean="0">
                <a:solidFill>
                  <a:srgbClr val="FFFFFF"/>
                </a:solidFill>
              </a:rPr>
              <a:pPr algn="ctr"/>
              <a:t>3</a:t>
            </a:fld>
            <a:endParaRPr lang="en-US">
              <a:solidFill>
                <a:srgbClr val="FFFFFF"/>
              </a:solidFill>
              <a:cs typeface="Calibri"/>
            </a:endParaRPr>
          </a:p>
        </p:txBody>
      </p:sp>
      <p:sp>
        <p:nvSpPr>
          <p:cNvPr id="48" name="TextBox 47">
            <a:extLst>
              <a:ext uri="{FF2B5EF4-FFF2-40B4-BE49-F238E27FC236}">
                <a16:creationId xmlns:a16="http://schemas.microsoft.com/office/drawing/2014/main" id="{77741826-CAB4-8FBC-E5F2-3F338FE0E525}"/>
              </a:ext>
            </a:extLst>
          </p:cNvPr>
          <p:cNvSpPr txBox="1"/>
          <p:nvPr/>
        </p:nvSpPr>
        <p:spPr>
          <a:xfrm>
            <a:off x="4942190" y="6207392"/>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Univers Condensed"/>
                <a:ea typeface="Calibri"/>
                <a:cs typeface="Calibri"/>
              </a:rPr>
              <a:t>LEADING WITH </a:t>
            </a:r>
            <a:r>
              <a:rPr lang="en-US" sz="2400" b="1" dirty="0">
                <a:solidFill>
                  <a:srgbClr val="E5784F"/>
                </a:solidFill>
                <a:latin typeface="Univers Condensed"/>
                <a:ea typeface="Calibri"/>
                <a:cs typeface="Calibri"/>
              </a:rPr>
              <a:t>SCIENCE.</a:t>
            </a:r>
            <a:r>
              <a:rPr lang="en-US" sz="2400" dirty="0">
                <a:solidFill>
                  <a:schemeClr val="bg1"/>
                </a:solidFill>
                <a:latin typeface="Univers Condensed"/>
                <a:ea typeface="Calibri"/>
                <a:cs typeface="Calibri"/>
              </a:rPr>
              <a:t> ADVANCING WITH</a:t>
            </a:r>
            <a:r>
              <a:rPr lang="en-US" sz="2400" dirty="0">
                <a:solidFill>
                  <a:srgbClr val="F9A348"/>
                </a:solidFill>
                <a:latin typeface="Univers Condensed"/>
                <a:ea typeface="Calibri"/>
                <a:cs typeface="Calibri"/>
              </a:rPr>
              <a:t> </a:t>
            </a:r>
            <a:r>
              <a:rPr lang="en-US" sz="2400" b="1" dirty="0">
                <a:solidFill>
                  <a:srgbClr val="94BA8D"/>
                </a:solidFill>
                <a:latin typeface="Univers Condensed"/>
                <a:ea typeface="Calibri"/>
                <a:cs typeface="Calibri"/>
              </a:rPr>
              <a:t>CARE.</a:t>
            </a:r>
          </a:p>
        </p:txBody>
      </p:sp>
    </p:spTree>
    <p:extLst>
      <p:ext uri="{BB962C8B-B14F-4D97-AF65-F5344CB8AC3E}">
        <p14:creationId xmlns:p14="http://schemas.microsoft.com/office/powerpoint/2010/main" val="370086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03F0F-363C-05FF-A565-6E3C2EFA0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65EAC-6E5B-BDDE-743C-8E1C996D8A9E}"/>
              </a:ext>
            </a:extLst>
          </p:cNvPr>
          <p:cNvSpPr>
            <a:spLocks noGrp="1"/>
          </p:cNvSpPr>
          <p:nvPr>
            <p:ph type="ctrTitle"/>
          </p:nvPr>
        </p:nvSpPr>
        <p:spPr>
          <a:xfrm>
            <a:off x="693783" y="761438"/>
            <a:ext cx="10270182" cy="1136714"/>
          </a:xfrm>
          <a:noFill/>
        </p:spPr>
        <p:txBody>
          <a:bodyPr vert="horz" lIns="91440" tIns="45720" rIns="91440" bIns="45720" rtlCol="0" anchor="ctr">
            <a:noAutofit/>
          </a:bodyPr>
          <a:lstStyle/>
          <a:p>
            <a:pPr algn="l"/>
            <a:r>
              <a:rPr lang="en-US" b="1" dirty="0">
                <a:solidFill>
                  <a:srgbClr val="044163"/>
                </a:solidFill>
                <a:latin typeface="Univers Condensed Light"/>
                <a:cs typeface="Calibri Light"/>
              </a:rPr>
              <a:t>Thank you to our sponsor!</a:t>
            </a:r>
            <a:endParaRPr lang="en-US" b="1" dirty="0">
              <a:solidFill>
                <a:srgbClr val="044163"/>
              </a:solidFill>
              <a:latin typeface="Univers Condensed Light"/>
            </a:endParaRPr>
          </a:p>
        </p:txBody>
      </p:sp>
      <p:pic>
        <p:nvPicPr>
          <p:cNvPr id="36" name="Picture 35">
            <a:extLst>
              <a:ext uri="{FF2B5EF4-FFF2-40B4-BE49-F238E27FC236}">
                <a16:creationId xmlns:a16="http://schemas.microsoft.com/office/drawing/2014/main" id="{99134EDA-7694-06F9-1455-5BBFC3ECCDFF}"/>
              </a:ext>
            </a:extLst>
          </p:cNvPr>
          <p:cNvPicPr>
            <a:picLocks noChangeAspect="1"/>
          </p:cNvPicPr>
          <p:nvPr/>
        </p:nvPicPr>
        <p:blipFill>
          <a:blip r:embed="rId3"/>
          <a:stretch>
            <a:fillRect/>
          </a:stretch>
        </p:blipFill>
        <p:spPr>
          <a:xfrm>
            <a:off x="0" y="1694"/>
            <a:ext cx="12191999" cy="673946"/>
          </a:xfrm>
          <a:prstGeom prst="rect">
            <a:avLst/>
          </a:prstGeom>
        </p:spPr>
      </p:pic>
      <p:pic>
        <p:nvPicPr>
          <p:cNvPr id="38" name="Picture 37" descr="A black and grey background">
            <a:extLst>
              <a:ext uri="{FF2B5EF4-FFF2-40B4-BE49-F238E27FC236}">
                <a16:creationId xmlns:a16="http://schemas.microsoft.com/office/drawing/2014/main" id="{877448E2-16BD-7AE3-63FB-9AF4F44BAF8F}"/>
              </a:ext>
            </a:extLst>
          </p:cNvPr>
          <p:cNvPicPr>
            <a:picLocks noChangeAspect="1"/>
          </p:cNvPicPr>
          <p:nvPr/>
        </p:nvPicPr>
        <p:blipFill>
          <a:blip r:embed="rId4"/>
          <a:stretch>
            <a:fillRect/>
          </a:stretch>
        </p:blipFill>
        <p:spPr>
          <a:xfrm>
            <a:off x="4233" y="-1128"/>
            <a:ext cx="12191999" cy="673946"/>
          </a:xfrm>
          <a:prstGeom prst="rect">
            <a:avLst/>
          </a:prstGeom>
        </p:spPr>
      </p:pic>
      <p:pic>
        <p:nvPicPr>
          <p:cNvPr id="40" name="Picture 39">
            <a:extLst>
              <a:ext uri="{FF2B5EF4-FFF2-40B4-BE49-F238E27FC236}">
                <a16:creationId xmlns:a16="http://schemas.microsoft.com/office/drawing/2014/main" id="{2A7157C2-7F14-7678-053B-38C9ACA5E130}"/>
              </a:ext>
            </a:extLst>
          </p:cNvPr>
          <p:cNvPicPr>
            <a:picLocks noChangeAspect="1"/>
          </p:cNvPicPr>
          <p:nvPr/>
        </p:nvPicPr>
        <p:blipFill>
          <a:blip r:embed="rId3"/>
          <a:stretch>
            <a:fillRect/>
          </a:stretch>
        </p:blipFill>
        <p:spPr>
          <a:xfrm>
            <a:off x="0" y="6274083"/>
            <a:ext cx="12191999" cy="673946"/>
          </a:xfrm>
          <a:prstGeom prst="rect">
            <a:avLst/>
          </a:prstGeom>
        </p:spPr>
      </p:pic>
      <p:sp>
        <p:nvSpPr>
          <p:cNvPr id="42" name="Oval 41">
            <a:extLst>
              <a:ext uri="{FF2B5EF4-FFF2-40B4-BE49-F238E27FC236}">
                <a16:creationId xmlns:a16="http://schemas.microsoft.com/office/drawing/2014/main" id="{D44B0CF4-2815-0E6E-2028-A40E13470C04}"/>
              </a:ext>
            </a:extLst>
          </p:cNvPr>
          <p:cNvSpPr/>
          <p:nvPr/>
        </p:nvSpPr>
        <p:spPr>
          <a:xfrm>
            <a:off x="11457819" y="6366731"/>
            <a:ext cx="464458" cy="464458"/>
          </a:xfrm>
          <a:prstGeom prst="ellipse">
            <a:avLst/>
          </a:prstGeom>
          <a:solidFill>
            <a:srgbClr val="E57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ECFA775-1263-ED57-6F46-3299C66AE032}"/>
              </a:ext>
            </a:extLst>
          </p:cNvPr>
          <p:cNvSpPr txBox="1"/>
          <p:nvPr/>
        </p:nvSpPr>
        <p:spPr>
          <a:xfrm>
            <a:off x="10963965" y="2076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#SMFM25</a:t>
            </a:r>
            <a:endParaRPr lang="en-US" sz="1200">
              <a:cs typeface="Calibri" panose="020F0502020204030204"/>
            </a:endParaRPr>
          </a:p>
        </p:txBody>
      </p:sp>
      <p:sp>
        <p:nvSpPr>
          <p:cNvPr id="46" name="Slide Number Placeholder 8">
            <a:extLst>
              <a:ext uri="{FF2B5EF4-FFF2-40B4-BE49-F238E27FC236}">
                <a16:creationId xmlns:a16="http://schemas.microsoft.com/office/drawing/2014/main" id="{86F83BC1-A270-4FD5-F30C-4D16B26DCA00}"/>
              </a:ext>
            </a:extLst>
          </p:cNvPr>
          <p:cNvSpPr>
            <a:spLocks noGrp="1"/>
          </p:cNvSpPr>
          <p:nvPr>
            <p:ph type="sldNum" sz="quarter" idx="12"/>
          </p:nvPr>
        </p:nvSpPr>
        <p:spPr>
          <a:xfrm>
            <a:off x="11502646" y="6484548"/>
            <a:ext cx="364568" cy="253567"/>
          </a:xfrm>
        </p:spPr>
        <p:txBody>
          <a:bodyPr/>
          <a:lstStyle/>
          <a:p>
            <a:pPr algn="ctr"/>
            <a:fld id="{330EA680-D336-4FF7-8B7A-9848BB0A1C32}" type="slidenum">
              <a:rPr lang="en-US" dirty="0" smtClean="0">
                <a:solidFill>
                  <a:srgbClr val="FFFFFF"/>
                </a:solidFill>
              </a:rPr>
              <a:pPr algn="ctr"/>
              <a:t>4</a:t>
            </a:fld>
            <a:endParaRPr lang="en-US">
              <a:solidFill>
                <a:srgbClr val="FFFFFF"/>
              </a:solidFill>
              <a:cs typeface="Calibri"/>
            </a:endParaRPr>
          </a:p>
        </p:txBody>
      </p:sp>
      <p:sp>
        <p:nvSpPr>
          <p:cNvPr id="48" name="TextBox 47">
            <a:extLst>
              <a:ext uri="{FF2B5EF4-FFF2-40B4-BE49-F238E27FC236}">
                <a16:creationId xmlns:a16="http://schemas.microsoft.com/office/drawing/2014/main" id="{9DEF797B-6E8C-0838-67C6-C627774CFFD3}"/>
              </a:ext>
            </a:extLst>
          </p:cNvPr>
          <p:cNvSpPr txBox="1"/>
          <p:nvPr/>
        </p:nvSpPr>
        <p:spPr>
          <a:xfrm>
            <a:off x="4919777" y="6239573"/>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Univers Condensed"/>
                <a:ea typeface="Calibri"/>
                <a:cs typeface="Calibri"/>
              </a:rPr>
              <a:t>LEADING WITH </a:t>
            </a:r>
            <a:r>
              <a:rPr lang="en-US" sz="2400" b="1" dirty="0">
                <a:solidFill>
                  <a:srgbClr val="E5784F"/>
                </a:solidFill>
                <a:latin typeface="Univers Condensed"/>
                <a:ea typeface="Calibri"/>
                <a:cs typeface="Calibri"/>
              </a:rPr>
              <a:t>SCIENCE.</a:t>
            </a:r>
            <a:r>
              <a:rPr lang="en-US" sz="2400" dirty="0">
                <a:solidFill>
                  <a:schemeClr val="bg1"/>
                </a:solidFill>
                <a:latin typeface="Univers Condensed"/>
                <a:ea typeface="Calibri"/>
                <a:cs typeface="Calibri"/>
              </a:rPr>
              <a:t> ADVANCING WITH</a:t>
            </a:r>
            <a:r>
              <a:rPr lang="en-US" sz="2400" dirty="0">
                <a:solidFill>
                  <a:srgbClr val="F9A348"/>
                </a:solidFill>
                <a:latin typeface="Univers Condensed"/>
                <a:ea typeface="Calibri"/>
                <a:cs typeface="Calibri"/>
              </a:rPr>
              <a:t> </a:t>
            </a:r>
            <a:r>
              <a:rPr lang="en-US" sz="2400" b="1" dirty="0">
                <a:solidFill>
                  <a:srgbClr val="94BA8D"/>
                </a:solidFill>
                <a:latin typeface="Univers Condensed"/>
                <a:ea typeface="Calibri"/>
                <a:cs typeface="Calibri"/>
              </a:rPr>
              <a:t>CARE.</a:t>
            </a:r>
          </a:p>
        </p:txBody>
      </p:sp>
      <p:pic>
        <p:nvPicPr>
          <p:cNvPr id="4" name="Picture 3">
            <a:extLst>
              <a:ext uri="{FF2B5EF4-FFF2-40B4-BE49-F238E27FC236}">
                <a16:creationId xmlns:a16="http://schemas.microsoft.com/office/drawing/2014/main" id="{6C55E4EB-10D8-75B7-A85E-C2427FD51E66}"/>
              </a:ext>
            </a:extLst>
          </p:cNvPr>
          <p:cNvPicPr>
            <a:picLocks noChangeAspect="1"/>
          </p:cNvPicPr>
          <p:nvPr/>
        </p:nvPicPr>
        <p:blipFill>
          <a:blip r:embed="rId5"/>
          <a:stretch>
            <a:fillRect/>
          </a:stretch>
        </p:blipFill>
        <p:spPr>
          <a:xfrm>
            <a:off x="641459" y="2484559"/>
            <a:ext cx="11280818" cy="1888881"/>
          </a:xfrm>
          <a:prstGeom prst="rect">
            <a:avLst/>
          </a:prstGeom>
        </p:spPr>
      </p:pic>
    </p:spTree>
    <p:extLst>
      <p:ext uri="{BB962C8B-B14F-4D97-AF65-F5344CB8AC3E}">
        <p14:creationId xmlns:p14="http://schemas.microsoft.com/office/powerpoint/2010/main" val="66834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4E97B-83C2-7BCB-A737-D26C59922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8B230-AC15-A3FF-CE4F-984A0C453D4E}"/>
              </a:ext>
            </a:extLst>
          </p:cNvPr>
          <p:cNvSpPr>
            <a:spLocks noGrp="1"/>
          </p:cNvSpPr>
          <p:nvPr>
            <p:ph type="ctrTitle"/>
          </p:nvPr>
        </p:nvSpPr>
        <p:spPr>
          <a:xfrm>
            <a:off x="177979" y="901120"/>
            <a:ext cx="11744298" cy="1136714"/>
          </a:xfrm>
          <a:noFill/>
        </p:spPr>
        <p:txBody>
          <a:bodyPr vert="horz" lIns="91440" tIns="45720" rIns="91440" bIns="45720" rtlCol="0" anchor="ctr">
            <a:noAutofit/>
          </a:bodyPr>
          <a:lstStyle/>
          <a:p>
            <a:pPr algn="l"/>
            <a:r>
              <a:rPr lang="en-US" b="1" dirty="0">
                <a:solidFill>
                  <a:srgbClr val="044163"/>
                </a:solidFill>
                <a:latin typeface="Univers Condensed Light"/>
                <a:cs typeface="Calibri Light"/>
              </a:rPr>
              <a:t>SMFM D&amp;I Committee Members</a:t>
            </a:r>
            <a:endParaRPr lang="en-US" b="1" dirty="0">
              <a:solidFill>
                <a:srgbClr val="044163"/>
              </a:solidFill>
              <a:latin typeface="Univers Condensed Light"/>
            </a:endParaRPr>
          </a:p>
        </p:txBody>
      </p:sp>
      <p:sp>
        <p:nvSpPr>
          <p:cNvPr id="10" name="TextBox 9">
            <a:extLst>
              <a:ext uri="{FF2B5EF4-FFF2-40B4-BE49-F238E27FC236}">
                <a16:creationId xmlns:a16="http://schemas.microsoft.com/office/drawing/2014/main" id="{6878253E-72F1-0166-A7B6-E121323526D4}"/>
              </a:ext>
            </a:extLst>
          </p:cNvPr>
          <p:cNvSpPr txBox="1"/>
          <p:nvPr/>
        </p:nvSpPr>
        <p:spPr>
          <a:xfrm>
            <a:off x="10963965" y="2076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#SMFM24</a:t>
            </a:r>
            <a:endParaRPr lang="en-US" sz="1200">
              <a:cs typeface="Calibri" panose="020F0502020204030204"/>
            </a:endParaRPr>
          </a:p>
        </p:txBody>
      </p:sp>
      <p:pic>
        <p:nvPicPr>
          <p:cNvPr id="15" name="Picture 14" descr="A green background with a blurry pattern&#10;&#10;Description automatically generated">
            <a:extLst>
              <a:ext uri="{FF2B5EF4-FFF2-40B4-BE49-F238E27FC236}">
                <a16:creationId xmlns:a16="http://schemas.microsoft.com/office/drawing/2014/main" id="{07D2FBF0-77BF-1D4D-7964-112A4647FF94}"/>
              </a:ext>
            </a:extLst>
          </p:cNvPr>
          <p:cNvPicPr>
            <a:picLocks noChangeAspect="1"/>
          </p:cNvPicPr>
          <p:nvPr/>
        </p:nvPicPr>
        <p:blipFill>
          <a:blip r:embed="rId3"/>
          <a:stretch>
            <a:fillRect/>
          </a:stretch>
        </p:blipFill>
        <p:spPr>
          <a:xfrm>
            <a:off x="0" y="3387"/>
            <a:ext cx="12191999" cy="670559"/>
          </a:xfrm>
          <a:prstGeom prst="rect">
            <a:avLst/>
          </a:prstGeom>
        </p:spPr>
      </p:pic>
      <p:pic>
        <p:nvPicPr>
          <p:cNvPr id="18" name="Picture 17" descr="A black and grey background">
            <a:extLst>
              <a:ext uri="{FF2B5EF4-FFF2-40B4-BE49-F238E27FC236}">
                <a16:creationId xmlns:a16="http://schemas.microsoft.com/office/drawing/2014/main" id="{7DAABC81-ACD2-AFE1-4EF2-915E29B6C2A2}"/>
              </a:ext>
            </a:extLst>
          </p:cNvPr>
          <p:cNvPicPr>
            <a:picLocks noChangeAspect="1"/>
          </p:cNvPicPr>
          <p:nvPr/>
        </p:nvPicPr>
        <p:blipFill>
          <a:blip r:embed="rId4">
            <a:extLst>
              <a:ext uri="{BEBA8EAE-BF5A-486C-A8C5-ECC9F3942E4B}">
                <a14:imgProps xmlns:a14="http://schemas.microsoft.com/office/drawing/2010/main">
                  <a14:imgLayer r:embed="rId5">
                    <a14:imgEffect>
                      <a14:saturation sat="115000"/>
                    </a14:imgEffect>
                    <a14:imgEffect>
                      <a14:brightnessContrast bright="100000" contrast="8000"/>
                    </a14:imgEffect>
                  </a14:imgLayer>
                </a14:imgProps>
              </a:ext>
            </a:extLst>
          </a:blip>
          <a:stretch>
            <a:fillRect/>
          </a:stretch>
        </p:blipFill>
        <p:spPr>
          <a:xfrm>
            <a:off x="-2822" y="-1128"/>
            <a:ext cx="12191999" cy="673946"/>
          </a:xfrm>
          <a:prstGeom prst="rect">
            <a:avLst/>
          </a:prstGeom>
        </p:spPr>
      </p:pic>
      <p:pic>
        <p:nvPicPr>
          <p:cNvPr id="20" name="Picture 19" descr="A green background with a blurry pattern&#10;&#10;Description automatically generated">
            <a:extLst>
              <a:ext uri="{FF2B5EF4-FFF2-40B4-BE49-F238E27FC236}">
                <a16:creationId xmlns:a16="http://schemas.microsoft.com/office/drawing/2014/main" id="{5577F632-ADA1-B6ED-A9AB-6A2F6411A1C4}"/>
              </a:ext>
            </a:extLst>
          </p:cNvPr>
          <p:cNvPicPr>
            <a:picLocks noChangeAspect="1"/>
          </p:cNvPicPr>
          <p:nvPr/>
        </p:nvPicPr>
        <p:blipFill>
          <a:blip r:embed="rId3"/>
          <a:stretch>
            <a:fillRect/>
          </a:stretch>
        </p:blipFill>
        <p:spPr>
          <a:xfrm>
            <a:off x="0" y="6275776"/>
            <a:ext cx="12191999" cy="670559"/>
          </a:xfrm>
          <a:prstGeom prst="rect">
            <a:avLst/>
          </a:prstGeom>
        </p:spPr>
      </p:pic>
      <p:sp>
        <p:nvSpPr>
          <p:cNvPr id="22" name="Oval 21">
            <a:extLst>
              <a:ext uri="{FF2B5EF4-FFF2-40B4-BE49-F238E27FC236}">
                <a16:creationId xmlns:a16="http://schemas.microsoft.com/office/drawing/2014/main" id="{697E474F-D363-5436-681B-33155E7E8F5E}"/>
              </a:ext>
            </a:extLst>
          </p:cNvPr>
          <p:cNvSpPr/>
          <p:nvPr/>
        </p:nvSpPr>
        <p:spPr>
          <a:xfrm>
            <a:off x="11457819" y="6366731"/>
            <a:ext cx="464458" cy="464458"/>
          </a:xfrm>
          <a:prstGeom prst="ellipse">
            <a:avLst/>
          </a:prstGeom>
          <a:solidFill>
            <a:srgbClr val="915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4C55B00-8732-2121-94CA-A20C57B793B0}"/>
              </a:ext>
            </a:extLst>
          </p:cNvPr>
          <p:cNvSpPr txBox="1"/>
          <p:nvPr/>
        </p:nvSpPr>
        <p:spPr>
          <a:xfrm>
            <a:off x="11116365" y="3600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#SMFM25</a:t>
            </a:r>
            <a:endParaRPr lang="en-US" sz="1200">
              <a:cs typeface="Calibri" panose="020F0502020204030204"/>
            </a:endParaRPr>
          </a:p>
        </p:txBody>
      </p:sp>
      <p:sp>
        <p:nvSpPr>
          <p:cNvPr id="26" name="Slide Number Placeholder 8">
            <a:extLst>
              <a:ext uri="{FF2B5EF4-FFF2-40B4-BE49-F238E27FC236}">
                <a16:creationId xmlns:a16="http://schemas.microsoft.com/office/drawing/2014/main" id="{0D0DD3F0-3639-E298-9A09-9CE78ED06D11}"/>
              </a:ext>
            </a:extLst>
          </p:cNvPr>
          <p:cNvSpPr>
            <a:spLocks noGrp="1"/>
          </p:cNvSpPr>
          <p:nvPr>
            <p:ph type="sldNum" sz="quarter" idx="12"/>
          </p:nvPr>
        </p:nvSpPr>
        <p:spPr>
          <a:xfrm>
            <a:off x="11502646" y="6484548"/>
            <a:ext cx="364568" cy="253567"/>
          </a:xfrm>
        </p:spPr>
        <p:txBody>
          <a:bodyPr/>
          <a:lstStyle/>
          <a:p>
            <a:pPr algn="ctr"/>
            <a:fld id="{330EA680-D336-4FF7-8B7A-9848BB0A1C32}" type="slidenum">
              <a:rPr lang="en-US" dirty="0" smtClean="0">
                <a:solidFill>
                  <a:srgbClr val="FFFFFF"/>
                </a:solidFill>
              </a:rPr>
              <a:pPr algn="ctr"/>
              <a:t>5</a:t>
            </a:fld>
            <a:endParaRPr lang="en-US">
              <a:solidFill>
                <a:srgbClr val="FFFFFF"/>
              </a:solidFill>
              <a:cs typeface="Calibri"/>
            </a:endParaRPr>
          </a:p>
        </p:txBody>
      </p:sp>
      <p:sp>
        <p:nvSpPr>
          <p:cNvPr id="28" name="TextBox 27">
            <a:extLst>
              <a:ext uri="{FF2B5EF4-FFF2-40B4-BE49-F238E27FC236}">
                <a16:creationId xmlns:a16="http://schemas.microsoft.com/office/drawing/2014/main" id="{22082604-6640-6DAB-7046-B1F284DEC178}"/>
              </a:ext>
            </a:extLst>
          </p:cNvPr>
          <p:cNvSpPr txBox="1"/>
          <p:nvPr/>
        </p:nvSpPr>
        <p:spPr>
          <a:xfrm>
            <a:off x="5002618" y="6209087"/>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Univers Condensed"/>
                <a:ea typeface="Calibri"/>
                <a:cs typeface="Calibri"/>
              </a:rPr>
              <a:t>LEADING WITH </a:t>
            </a:r>
            <a:r>
              <a:rPr lang="en-US" sz="2400" b="1" dirty="0">
                <a:solidFill>
                  <a:srgbClr val="044163"/>
                </a:solidFill>
                <a:latin typeface="Univers Condensed"/>
                <a:ea typeface="Calibri"/>
                <a:cs typeface="Calibri"/>
              </a:rPr>
              <a:t>SCIENCE.</a:t>
            </a:r>
            <a:r>
              <a:rPr lang="en-US" sz="2400" dirty="0">
                <a:solidFill>
                  <a:schemeClr val="bg1"/>
                </a:solidFill>
                <a:latin typeface="Univers Condensed"/>
                <a:ea typeface="Calibri"/>
                <a:cs typeface="Calibri"/>
              </a:rPr>
              <a:t> ADVANCING WITH</a:t>
            </a:r>
            <a:r>
              <a:rPr lang="en-US" sz="2400" dirty="0">
                <a:solidFill>
                  <a:srgbClr val="F9A348"/>
                </a:solidFill>
                <a:latin typeface="Univers Condensed"/>
                <a:ea typeface="Calibri"/>
                <a:cs typeface="Calibri"/>
              </a:rPr>
              <a:t> </a:t>
            </a:r>
            <a:r>
              <a:rPr lang="en-US" sz="2400" b="1" dirty="0">
                <a:solidFill>
                  <a:srgbClr val="915787"/>
                </a:solidFill>
                <a:latin typeface="Univers Condensed"/>
                <a:ea typeface="Calibri"/>
                <a:cs typeface="Calibri"/>
              </a:rPr>
              <a:t>CARE.</a:t>
            </a:r>
          </a:p>
        </p:txBody>
      </p:sp>
      <p:sp>
        <p:nvSpPr>
          <p:cNvPr id="8" name="AutoShape 4">
            <a:extLst>
              <a:ext uri="{FF2B5EF4-FFF2-40B4-BE49-F238E27FC236}">
                <a16:creationId xmlns:a16="http://schemas.microsoft.com/office/drawing/2014/main" id="{6A90125E-B9AB-C613-611A-37EE3E2B4CF6}"/>
              </a:ext>
            </a:extLst>
          </p:cNvPr>
          <p:cNvSpPr>
            <a:spLocks noChangeAspect="1" noChangeArrowheads="1"/>
          </p:cNvSpPr>
          <p:nvPr/>
        </p:nvSpPr>
        <p:spPr bwMode="auto">
          <a:xfrm>
            <a:off x="5943599" y="3276599"/>
            <a:ext cx="3019647" cy="30196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ubtitle 4">
            <a:extLst>
              <a:ext uri="{FF2B5EF4-FFF2-40B4-BE49-F238E27FC236}">
                <a16:creationId xmlns:a16="http://schemas.microsoft.com/office/drawing/2014/main" id="{DCE096D1-6C8E-F3D4-D872-8BC6622CC5F2}"/>
              </a:ext>
            </a:extLst>
          </p:cNvPr>
          <p:cNvSpPr txBox="1">
            <a:spLocks/>
          </p:cNvSpPr>
          <p:nvPr/>
        </p:nvSpPr>
        <p:spPr>
          <a:xfrm>
            <a:off x="5951143" y="1881150"/>
            <a:ext cx="4819777" cy="41984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b="1">
              <a:solidFill>
                <a:schemeClr val="accent2"/>
              </a:solidFill>
            </a:endParaRPr>
          </a:p>
        </p:txBody>
      </p:sp>
      <p:sp>
        <p:nvSpPr>
          <p:cNvPr id="3" name="TextBox 2">
            <a:extLst>
              <a:ext uri="{FF2B5EF4-FFF2-40B4-BE49-F238E27FC236}">
                <a16:creationId xmlns:a16="http://schemas.microsoft.com/office/drawing/2014/main" id="{85D6FF29-8976-FC39-4262-69833D7F0DCA}"/>
              </a:ext>
            </a:extLst>
          </p:cNvPr>
          <p:cNvSpPr txBox="1"/>
          <p:nvPr/>
        </p:nvSpPr>
        <p:spPr>
          <a:xfrm>
            <a:off x="239498" y="2284752"/>
            <a:ext cx="4079414" cy="3539430"/>
          </a:xfrm>
          <a:prstGeom prst="rect">
            <a:avLst/>
          </a:prstGeom>
          <a:noFill/>
        </p:spPr>
        <p:txBody>
          <a:bodyPr wrap="square" rtlCol="0">
            <a:spAutoFit/>
          </a:bodyPr>
          <a:lstStyle/>
          <a:p>
            <a:r>
              <a:rPr lang="en-US" sz="2800" b="1" dirty="0">
                <a:solidFill>
                  <a:srgbClr val="75966F"/>
                </a:solidFill>
                <a:effectLst/>
                <a:latin typeface="Calibri" panose="020F0502020204030204" pitchFamily="34" charset="0"/>
                <a:ea typeface="Times New Roman" panose="02020603050405020304" pitchFamily="18" charset="0"/>
              </a:rPr>
              <a:t>Chair:</a:t>
            </a:r>
          </a:p>
          <a:p>
            <a:r>
              <a:rPr lang="en-US" sz="2800" b="1" u="sng" dirty="0">
                <a:solidFill>
                  <a:srgbClr val="E5784F"/>
                </a:solidFill>
                <a:effectLst/>
                <a:latin typeface="Calibri" panose="020F0502020204030204" pitchFamily="34" charset="0"/>
                <a:ea typeface="Times New Roman" panose="02020603050405020304" pitchFamily="18" charset="0"/>
              </a:rPr>
              <a:t>Dr. </a:t>
            </a:r>
            <a:r>
              <a:rPr lang="en-US" sz="2800" b="1" u="sng" dirty="0" err="1">
                <a:solidFill>
                  <a:srgbClr val="E5784F"/>
                </a:solidFill>
                <a:effectLst/>
                <a:latin typeface="Calibri" panose="020F0502020204030204" pitchFamily="34" charset="0"/>
                <a:ea typeface="Times New Roman" panose="02020603050405020304" pitchFamily="18" charset="0"/>
              </a:rPr>
              <a:t>Sarahn</a:t>
            </a:r>
            <a:r>
              <a:rPr lang="en-US" sz="2800" b="1" u="sng" dirty="0">
                <a:solidFill>
                  <a:srgbClr val="E5784F"/>
                </a:solidFill>
                <a:effectLst/>
                <a:latin typeface="Calibri" panose="020F0502020204030204" pitchFamily="34" charset="0"/>
                <a:ea typeface="Times New Roman" panose="02020603050405020304" pitchFamily="18" charset="0"/>
              </a:rPr>
              <a:t> Wheeler*</a:t>
            </a:r>
          </a:p>
          <a:p>
            <a:endParaRPr lang="en-US" sz="2800" b="1" dirty="0">
              <a:solidFill>
                <a:srgbClr val="E5784F"/>
              </a:solidFill>
              <a:effectLst/>
              <a:latin typeface="Calibri" panose="020F0502020204030204" pitchFamily="34" charset="0"/>
              <a:ea typeface="Times New Roman" panose="02020603050405020304" pitchFamily="18" charset="0"/>
            </a:endParaRPr>
          </a:p>
          <a:p>
            <a:r>
              <a:rPr lang="en-US" sz="2800" b="1" dirty="0">
                <a:solidFill>
                  <a:srgbClr val="75966F"/>
                </a:solidFill>
                <a:effectLst/>
                <a:latin typeface="Calibri" panose="020F0502020204030204" pitchFamily="34" charset="0"/>
                <a:ea typeface="Times New Roman" panose="02020603050405020304" pitchFamily="18" charset="0"/>
              </a:rPr>
              <a:t>Vice Chair: </a:t>
            </a:r>
          </a:p>
          <a:p>
            <a:r>
              <a:rPr lang="en-US" sz="2800" b="1" u="sng" dirty="0">
                <a:solidFill>
                  <a:srgbClr val="E5784F"/>
                </a:solidFill>
                <a:effectLst/>
                <a:latin typeface="Calibri" panose="020F0502020204030204" pitchFamily="34" charset="0"/>
                <a:ea typeface="Times New Roman" panose="02020603050405020304" pitchFamily="18" charset="0"/>
              </a:rPr>
              <a:t>Dr. Kacey Eichelberger*</a:t>
            </a:r>
          </a:p>
          <a:p>
            <a:endParaRPr lang="en-US" sz="2800" b="1" dirty="0">
              <a:solidFill>
                <a:srgbClr val="E5784F"/>
              </a:solidFill>
              <a:latin typeface="Calibri" panose="020F0502020204030204" pitchFamily="34" charset="0"/>
              <a:ea typeface="Times New Roman" panose="02020603050405020304" pitchFamily="18" charset="0"/>
            </a:endParaRPr>
          </a:p>
          <a:p>
            <a:r>
              <a:rPr lang="en-US" sz="2800" b="1" dirty="0">
                <a:solidFill>
                  <a:srgbClr val="75966F"/>
                </a:solidFill>
                <a:latin typeface="Calibri" panose="020F0502020204030204" pitchFamily="34" charset="0"/>
                <a:ea typeface="Times New Roman" panose="02020603050405020304" pitchFamily="18" charset="0"/>
              </a:rPr>
              <a:t>Board Liaison: </a:t>
            </a:r>
          </a:p>
          <a:p>
            <a:r>
              <a:rPr lang="en-US" sz="2800" b="1" dirty="0">
                <a:solidFill>
                  <a:srgbClr val="E5784F"/>
                </a:solidFill>
                <a:latin typeface="Calibri" panose="020F0502020204030204" pitchFamily="34" charset="0"/>
                <a:ea typeface="Times New Roman" panose="02020603050405020304" pitchFamily="18" charset="0"/>
              </a:rPr>
              <a:t>Dr. Juan Gonzalez-Velez</a:t>
            </a:r>
            <a:endParaRPr lang="en-US" sz="2800" b="1" dirty="0">
              <a:solidFill>
                <a:srgbClr val="E5784F"/>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90A66DED-84F8-7AA6-C4BB-52D0B8EDEAC7}"/>
              </a:ext>
            </a:extLst>
          </p:cNvPr>
          <p:cNvSpPr txBox="1"/>
          <p:nvPr/>
        </p:nvSpPr>
        <p:spPr>
          <a:xfrm>
            <a:off x="8158376" y="2444139"/>
            <a:ext cx="4001821" cy="3416320"/>
          </a:xfrm>
          <a:prstGeom prst="rect">
            <a:avLst/>
          </a:prstGeom>
          <a:noFill/>
        </p:spPr>
        <p:txBody>
          <a:bodyPr wrap="square" rtlCol="0">
            <a:spAutoFit/>
          </a:bodyPr>
          <a:lstStyle/>
          <a:p>
            <a:pPr marL="0" marR="0"/>
            <a:r>
              <a:rPr lang="en-US" sz="2400" b="1" dirty="0">
                <a:solidFill>
                  <a:srgbClr val="E5784F"/>
                </a:solidFill>
                <a:effectLst/>
                <a:latin typeface="Calibri" panose="020F0502020204030204" pitchFamily="34" charset="0"/>
                <a:ea typeface="Times New Roman" panose="02020603050405020304" pitchFamily="18" charset="0"/>
              </a:rPr>
              <a:t>Dr. Victoria Adewale</a:t>
            </a:r>
          </a:p>
          <a:p>
            <a:pPr marL="0" marR="0"/>
            <a:r>
              <a:rPr lang="en-US" sz="2400" b="1" dirty="0">
                <a:solidFill>
                  <a:srgbClr val="E5784F"/>
                </a:solidFill>
                <a:latin typeface="Calibri" panose="020F0502020204030204" pitchFamily="34" charset="0"/>
              </a:rPr>
              <a:t>Dr. Michelle </a:t>
            </a:r>
            <a:r>
              <a:rPr lang="en-US" sz="2400" b="1" dirty="0" err="1">
                <a:solidFill>
                  <a:srgbClr val="E5784F"/>
                </a:solidFill>
                <a:latin typeface="Calibri" panose="020F0502020204030204" pitchFamily="34" charset="0"/>
              </a:rPr>
              <a:t>Debbnick</a:t>
            </a:r>
            <a:endParaRPr lang="en-US" sz="2400" b="1" dirty="0">
              <a:solidFill>
                <a:srgbClr val="E5784F"/>
              </a:solidFill>
              <a:latin typeface="Calibri" panose="020F0502020204030204" pitchFamily="34" charset="0"/>
            </a:endParaRPr>
          </a:p>
          <a:p>
            <a:pPr marL="0" marR="0"/>
            <a:r>
              <a:rPr lang="en-US" sz="2400" b="1" dirty="0">
                <a:solidFill>
                  <a:srgbClr val="E5784F"/>
                </a:solidFill>
                <a:latin typeface="Calibri" panose="020F0502020204030204" pitchFamily="34" charset="0"/>
              </a:rPr>
              <a:t>Dr. Lauren Dungy-Poythress</a:t>
            </a:r>
          </a:p>
          <a:p>
            <a:pPr marL="0" marR="0"/>
            <a:r>
              <a:rPr lang="en-US" sz="2400" b="1" dirty="0">
                <a:solidFill>
                  <a:srgbClr val="E5784F"/>
                </a:solidFill>
                <a:latin typeface="Calibri" panose="020F0502020204030204" pitchFamily="34" charset="0"/>
              </a:rPr>
              <a:t>Dr. Cedar Durfee</a:t>
            </a:r>
          </a:p>
          <a:p>
            <a:pPr marL="0" marR="0"/>
            <a:r>
              <a:rPr lang="en-US" sz="2400" b="1" dirty="0">
                <a:solidFill>
                  <a:srgbClr val="E5784F"/>
                </a:solidFill>
                <a:latin typeface="Calibri" panose="020F0502020204030204" pitchFamily="34" charset="0"/>
              </a:rPr>
              <a:t>Dr. </a:t>
            </a:r>
            <a:r>
              <a:rPr lang="en-US" sz="2400" b="1" dirty="0" err="1">
                <a:solidFill>
                  <a:srgbClr val="E5784F"/>
                </a:solidFill>
                <a:latin typeface="Calibri" panose="020F0502020204030204" pitchFamily="34" charset="0"/>
              </a:rPr>
              <a:t>Etoi</a:t>
            </a:r>
            <a:r>
              <a:rPr lang="en-US" sz="2400" b="1" dirty="0">
                <a:solidFill>
                  <a:srgbClr val="E5784F"/>
                </a:solidFill>
                <a:latin typeface="Calibri" panose="020F0502020204030204" pitchFamily="34" charset="0"/>
              </a:rPr>
              <a:t> Garrison</a:t>
            </a:r>
          </a:p>
          <a:p>
            <a:pPr marL="0" marR="0"/>
            <a:r>
              <a:rPr lang="en-US" sz="2400" b="1" dirty="0">
                <a:solidFill>
                  <a:srgbClr val="E5784F"/>
                </a:solidFill>
                <a:latin typeface="Calibri" panose="020F0502020204030204" pitchFamily="34" charset="0"/>
              </a:rPr>
              <a:t>Dr. Kimberly Herrera</a:t>
            </a:r>
          </a:p>
          <a:p>
            <a:pPr marL="0" marR="0"/>
            <a:r>
              <a:rPr lang="en-US" sz="2400" b="1" dirty="0">
                <a:solidFill>
                  <a:srgbClr val="E5784F"/>
                </a:solidFill>
                <a:latin typeface="Calibri" panose="020F0502020204030204" pitchFamily="34" charset="0"/>
              </a:rPr>
              <a:t>Dr. Maeve Hopkins</a:t>
            </a:r>
          </a:p>
          <a:p>
            <a:pPr marL="0" marR="0"/>
            <a:r>
              <a:rPr lang="en-US" sz="2400" b="1" dirty="0">
                <a:solidFill>
                  <a:srgbClr val="E5784F"/>
                </a:solidFill>
                <a:latin typeface="Calibri" panose="020F0502020204030204" pitchFamily="34" charset="0"/>
              </a:rPr>
              <a:t>Dr. </a:t>
            </a:r>
            <a:r>
              <a:rPr lang="en-US" sz="2400" b="1" dirty="0" err="1">
                <a:solidFill>
                  <a:srgbClr val="E5784F"/>
                </a:solidFill>
                <a:latin typeface="Calibri" panose="020F0502020204030204" pitchFamily="34" charset="0"/>
              </a:rPr>
              <a:t>Kirat</a:t>
            </a:r>
            <a:r>
              <a:rPr lang="en-US" sz="2400" b="1" dirty="0">
                <a:solidFill>
                  <a:srgbClr val="E5784F"/>
                </a:solidFill>
                <a:latin typeface="Calibri" panose="020F0502020204030204" pitchFamily="34" charset="0"/>
              </a:rPr>
              <a:t> Sandhu (Fellow Rep)</a:t>
            </a:r>
          </a:p>
          <a:p>
            <a:pPr marL="0" marR="0"/>
            <a:r>
              <a:rPr lang="en-US" sz="2400" b="1" dirty="0">
                <a:solidFill>
                  <a:srgbClr val="E5784F"/>
                </a:solidFill>
                <a:latin typeface="Calibri" panose="020F0502020204030204" pitchFamily="34" charset="0"/>
              </a:rPr>
              <a:t>Dr. Anne Waldrop</a:t>
            </a:r>
          </a:p>
        </p:txBody>
      </p:sp>
      <p:sp>
        <p:nvSpPr>
          <p:cNvPr id="16" name="TextBox 15">
            <a:extLst>
              <a:ext uri="{FF2B5EF4-FFF2-40B4-BE49-F238E27FC236}">
                <a16:creationId xmlns:a16="http://schemas.microsoft.com/office/drawing/2014/main" id="{38E9A6EE-95AD-313C-07AE-E151DDD5B621}"/>
              </a:ext>
            </a:extLst>
          </p:cNvPr>
          <p:cNvSpPr txBox="1"/>
          <p:nvPr/>
        </p:nvSpPr>
        <p:spPr>
          <a:xfrm>
            <a:off x="4747558" y="2410604"/>
            <a:ext cx="3136095" cy="3416320"/>
          </a:xfrm>
          <a:prstGeom prst="rect">
            <a:avLst/>
          </a:prstGeom>
          <a:noFill/>
        </p:spPr>
        <p:txBody>
          <a:bodyPr wrap="square">
            <a:spAutoFit/>
          </a:bodyPr>
          <a:lstStyle/>
          <a:p>
            <a:r>
              <a:rPr lang="en-US" sz="2400" b="1" dirty="0">
                <a:solidFill>
                  <a:srgbClr val="75966F"/>
                </a:solidFill>
                <a:effectLst/>
                <a:latin typeface="Calibri" panose="020F0502020204030204" pitchFamily="34" charset="0"/>
                <a:ea typeface="Times New Roman" panose="02020603050405020304" pitchFamily="18" charset="0"/>
              </a:rPr>
              <a:t>Members:</a:t>
            </a:r>
          </a:p>
          <a:p>
            <a:r>
              <a:rPr lang="en-US" sz="2400" b="1" dirty="0">
                <a:solidFill>
                  <a:srgbClr val="E5784F"/>
                </a:solidFill>
                <a:effectLst/>
                <a:latin typeface="Calibri" panose="020F0502020204030204" pitchFamily="34" charset="0"/>
                <a:ea typeface="Times New Roman" panose="02020603050405020304" pitchFamily="18" charset="0"/>
              </a:rPr>
              <a:t> </a:t>
            </a:r>
            <a:br>
              <a:rPr lang="en-US" sz="2400" b="1" dirty="0">
                <a:solidFill>
                  <a:srgbClr val="E5784F"/>
                </a:solidFill>
                <a:effectLst/>
                <a:latin typeface="Calibri" panose="020F0502020204030204" pitchFamily="34" charset="0"/>
                <a:ea typeface="Times New Roman" panose="02020603050405020304" pitchFamily="18" charset="0"/>
              </a:rPr>
            </a:br>
            <a:r>
              <a:rPr lang="en-US" sz="2400" b="1" dirty="0">
                <a:solidFill>
                  <a:srgbClr val="E5784F"/>
                </a:solidFill>
                <a:effectLst/>
                <a:latin typeface="Calibri" panose="020F0502020204030204" pitchFamily="34" charset="0"/>
                <a:ea typeface="Times New Roman" panose="02020603050405020304" pitchFamily="18" charset="0"/>
              </a:rPr>
              <a:t>Dr. Sandy Ramos*</a:t>
            </a:r>
          </a:p>
          <a:p>
            <a:r>
              <a:rPr lang="en-US" sz="2400" b="1" dirty="0">
                <a:solidFill>
                  <a:srgbClr val="E5784F"/>
                </a:solidFill>
                <a:latin typeface="Calibri" panose="020F0502020204030204" pitchFamily="34" charset="0"/>
              </a:rPr>
              <a:t>Dr. Edward Miller*</a:t>
            </a:r>
          </a:p>
          <a:p>
            <a:r>
              <a:rPr lang="en-US" sz="2400" b="1" dirty="0">
                <a:solidFill>
                  <a:srgbClr val="E5784F"/>
                </a:solidFill>
                <a:latin typeface="Calibri" panose="020F0502020204030204" pitchFamily="34" charset="0"/>
              </a:rPr>
              <a:t>Dr. Sebastian Ramos*</a:t>
            </a:r>
          </a:p>
          <a:p>
            <a:r>
              <a:rPr lang="en-US" sz="2400" b="1" dirty="0">
                <a:solidFill>
                  <a:srgbClr val="E5784F"/>
                </a:solidFill>
                <a:latin typeface="Calibri" panose="020F0502020204030204" pitchFamily="34" charset="0"/>
              </a:rPr>
              <a:t>Dr. Jodi Abbott</a:t>
            </a:r>
          </a:p>
          <a:p>
            <a:r>
              <a:rPr lang="en-US" sz="2400" b="1" dirty="0">
                <a:solidFill>
                  <a:srgbClr val="E5784F"/>
                </a:solidFill>
                <a:latin typeface="Calibri" panose="020F0502020204030204" pitchFamily="34" charset="0"/>
              </a:rPr>
              <a:t>Dr. Terri-Ann Bennett</a:t>
            </a:r>
          </a:p>
          <a:p>
            <a:r>
              <a:rPr lang="en-US" sz="2400" b="1" dirty="0">
                <a:solidFill>
                  <a:srgbClr val="E5784F"/>
                </a:solidFill>
                <a:latin typeface="Calibri" panose="020F0502020204030204" pitchFamily="34" charset="0"/>
              </a:rPr>
              <a:t>Dr. </a:t>
            </a:r>
            <a:r>
              <a:rPr lang="en-US" sz="2400" b="1" dirty="0" err="1">
                <a:solidFill>
                  <a:srgbClr val="E5784F"/>
                </a:solidFill>
                <a:latin typeface="Calibri" panose="020F0502020204030204" pitchFamily="34" charset="0"/>
              </a:rPr>
              <a:t>Moeun</a:t>
            </a:r>
            <a:r>
              <a:rPr lang="en-US" sz="2400" b="1" dirty="0">
                <a:solidFill>
                  <a:srgbClr val="E5784F"/>
                </a:solidFill>
                <a:latin typeface="Calibri" panose="020F0502020204030204" pitchFamily="34" charset="0"/>
              </a:rPr>
              <a:t> Son</a:t>
            </a:r>
          </a:p>
          <a:p>
            <a:r>
              <a:rPr lang="en-US" sz="2400" b="1" dirty="0">
                <a:solidFill>
                  <a:srgbClr val="E5784F"/>
                </a:solidFill>
                <a:latin typeface="Calibri" panose="020F0502020204030204" pitchFamily="34" charset="0"/>
              </a:rPr>
              <a:t>Dr. Arthurine </a:t>
            </a:r>
            <a:r>
              <a:rPr lang="en-US" sz="2400" b="1" dirty="0" err="1">
                <a:solidFill>
                  <a:srgbClr val="E5784F"/>
                </a:solidFill>
                <a:latin typeface="Calibri" panose="020F0502020204030204" pitchFamily="34" charset="0"/>
              </a:rPr>
              <a:t>Zakama</a:t>
            </a:r>
            <a:endParaRPr lang="en-US" sz="2400" b="1" dirty="0">
              <a:solidFill>
                <a:srgbClr val="E5784F"/>
              </a:solidFill>
            </a:endParaRPr>
          </a:p>
        </p:txBody>
      </p:sp>
      <p:sp>
        <p:nvSpPr>
          <p:cNvPr id="17" name="TextBox 16">
            <a:extLst>
              <a:ext uri="{FF2B5EF4-FFF2-40B4-BE49-F238E27FC236}">
                <a16:creationId xmlns:a16="http://schemas.microsoft.com/office/drawing/2014/main" id="{F1D7D4B0-BC7C-56AC-71BE-979A7F323122}"/>
              </a:ext>
            </a:extLst>
          </p:cNvPr>
          <p:cNvSpPr txBox="1"/>
          <p:nvPr/>
        </p:nvSpPr>
        <p:spPr>
          <a:xfrm>
            <a:off x="58021" y="5884975"/>
            <a:ext cx="4689537" cy="369332"/>
          </a:xfrm>
          <a:prstGeom prst="rect">
            <a:avLst/>
          </a:prstGeom>
          <a:noFill/>
        </p:spPr>
        <p:txBody>
          <a:bodyPr wrap="square" rtlCol="0">
            <a:spAutoFit/>
          </a:bodyPr>
          <a:lstStyle/>
          <a:p>
            <a:r>
              <a:rPr lang="en-US" b="1" dirty="0">
                <a:solidFill>
                  <a:srgbClr val="75966F"/>
                </a:solidFill>
              </a:rPr>
              <a:t>* Members’ term ending</a:t>
            </a:r>
          </a:p>
        </p:txBody>
      </p:sp>
    </p:spTree>
    <p:extLst>
      <p:ext uri="{BB962C8B-B14F-4D97-AF65-F5344CB8AC3E}">
        <p14:creationId xmlns:p14="http://schemas.microsoft.com/office/powerpoint/2010/main" val="334438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E4B7-33D7-41AF-FCD6-4C515E491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B7306-2297-5218-EDC2-3D6BDEA31718}"/>
              </a:ext>
            </a:extLst>
          </p:cNvPr>
          <p:cNvSpPr>
            <a:spLocks noGrp="1"/>
          </p:cNvSpPr>
          <p:nvPr>
            <p:ph type="ctrTitle"/>
          </p:nvPr>
        </p:nvSpPr>
        <p:spPr>
          <a:xfrm>
            <a:off x="143435" y="808573"/>
            <a:ext cx="11778842" cy="1136714"/>
          </a:xfrm>
          <a:noFill/>
        </p:spPr>
        <p:txBody>
          <a:bodyPr vert="horz" lIns="91440" tIns="45720" rIns="91440" bIns="45720" rtlCol="0" anchor="ctr">
            <a:noAutofit/>
          </a:bodyPr>
          <a:lstStyle/>
          <a:p>
            <a:pPr algn="l"/>
            <a:r>
              <a:rPr lang="en-US" sz="5400" b="1" dirty="0">
                <a:solidFill>
                  <a:srgbClr val="044163"/>
                </a:solidFill>
                <a:latin typeface="Univers Condensed Light"/>
                <a:cs typeface="Calibri Light"/>
              </a:rPr>
              <a:t>Thank you to our outgoing leaders!</a:t>
            </a:r>
            <a:endParaRPr lang="en-US" sz="5400" b="1" dirty="0">
              <a:solidFill>
                <a:srgbClr val="044163"/>
              </a:solidFill>
              <a:latin typeface="Univers Condensed Light"/>
            </a:endParaRPr>
          </a:p>
        </p:txBody>
      </p:sp>
      <p:pic>
        <p:nvPicPr>
          <p:cNvPr id="36" name="Picture 35">
            <a:extLst>
              <a:ext uri="{FF2B5EF4-FFF2-40B4-BE49-F238E27FC236}">
                <a16:creationId xmlns:a16="http://schemas.microsoft.com/office/drawing/2014/main" id="{D937ABD4-E4E0-87A9-4781-9CC920E38145}"/>
              </a:ext>
            </a:extLst>
          </p:cNvPr>
          <p:cNvPicPr>
            <a:picLocks noChangeAspect="1"/>
          </p:cNvPicPr>
          <p:nvPr/>
        </p:nvPicPr>
        <p:blipFill>
          <a:blip r:embed="rId3"/>
          <a:stretch>
            <a:fillRect/>
          </a:stretch>
        </p:blipFill>
        <p:spPr>
          <a:xfrm>
            <a:off x="0" y="1694"/>
            <a:ext cx="12191999" cy="673946"/>
          </a:xfrm>
          <a:prstGeom prst="rect">
            <a:avLst/>
          </a:prstGeom>
        </p:spPr>
      </p:pic>
      <p:pic>
        <p:nvPicPr>
          <p:cNvPr id="38" name="Picture 37" descr="A black and grey background">
            <a:extLst>
              <a:ext uri="{FF2B5EF4-FFF2-40B4-BE49-F238E27FC236}">
                <a16:creationId xmlns:a16="http://schemas.microsoft.com/office/drawing/2014/main" id="{5D2A9C6F-F449-BB7F-4A3A-8F7365F565F9}"/>
              </a:ext>
            </a:extLst>
          </p:cNvPr>
          <p:cNvPicPr>
            <a:picLocks noChangeAspect="1"/>
          </p:cNvPicPr>
          <p:nvPr/>
        </p:nvPicPr>
        <p:blipFill>
          <a:blip r:embed="rId4"/>
          <a:stretch>
            <a:fillRect/>
          </a:stretch>
        </p:blipFill>
        <p:spPr>
          <a:xfrm>
            <a:off x="4233" y="-1128"/>
            <a:ext cx="12191999" cy="673946"/>
          </a:xfrm>
          <a:prstGeom prst="rect">
            <a:avLst/>
          </a:prstGeom>
        </p:spPr>
      </p:pic>
      <p:pic>
        <p:nvPicPr>
          <p:cNvPr id="40" name="Picture 39">
            <a:extLst>
              <a:ext uri="{FF2B5EF4-FFF2-40B4-BE49-F238E27FC236}">
                <a16:creationId xmlns:a16="http://schemas.microsoft.com/office/drawing/2014/main" id="{D8CEF069-C6A1-426D-4579-162F1A5C4D9B}"/>
              </a:ext>
            </a:extLst>
          </p:cNvPr>
          <p:cNvPicPr>
            <a:picLocks noChangeAspect="1"/>
          </p:cNvPicPr>
          <p:nvPr/>
        </p:nvPicPr>
        <p:blipFill>
          <a:blip r:embed="rId3"/>
          <a:stretch>
            <a:fillRect/>
          </a:stretch>
        </p:blipFill>
        <p:spPr>
          <a:xfrm>
            <a:off x="0" y="6274083"/>
            <a:ext cx="12191999" cy="673946"/>
          </a:xfrm>
          <a:prstGeom prst="rect">
            <a:avLst/>
          </a:prstGeom>
        </p:spPr>
      </p:pic>
      <p:sp>
        <p:nvSpPr>
          <p:cNvPr id="42" name="Oval 41">
            <a:extLst>
              <a:ext uri="{FF2B5EF4-FFF2-40B4-BE49-F238E27FC236}">
                <a16:creationId xmlns:a16="http://schemas.microsoft.com/office/drawing/2014/main" id="{B5DD2FA2-9013-71C2-88A3-4CE3EEE0F3D7}"/>
              </a:ext>
            </a:extLst>
          </p:cNvPr>
          <p:cNvSpPr/>
          <p:nvPr/>
        </p:nvSpPr>
        <p:spPr>
          <a:xfrm>
            <a:off x="11457819" y="6366731"/>
            <a:ext cx="464458" cy="464458"/>
          </a:xfrm>
          <a:prstGeom prst="ellipse">
            <a:avLst/>
          </a:prstGeom>
          <a:solidFill>
            <a:srgbClr val="E57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22752C9-23F7-E8EE-FE01-8E141DB7A194}"/>
              </a:ext>
            </a:extLst>
          </p:cNvPr>
          <p:cNvSpPr txBox="1"/>
          <p:nvPr/>
        </p:nvSpPr>
        <p:spPr>
          <a:xfrm>
            <a:off x="10963965" y="2076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#SMFM25</a:t>
            </a:r>
            <a:endParaRPr lang="en-US" sz="1200">
              <a:cs typeface="Calibri" panose="020F0502020204030204"/>
            </a:endParaRPr>
          </a:p>
        </p:txBody>
      </p:sp>
      <p:sp>
        <p:nvSpPr>
          <p:cNvPr id="46" name="Slide Number Placeholder 8">
            <a:extLst>
              <a:ext uri="{FF2B5EF4-FFF2-40B4-BE49-F238E27FC236}">
                <a16:creationId xmlns:a16="http://schemas.microsoft.com/office/drawing/2014/main" id="{2ACD13F0-DF47-0B74-F334-CF0009D608AE}"/>
              </a:ext>
            </a:extLst>
          </p:cNvPr>
          <p:cNvSpPr>
            <a:spLocks noGrp="1"/>
          </p:cNvSpPr>
          <p:nvPr>
            <p:ph type="sldNum" sz="quarter" idx="12"/>
          </p:nvPr>
        </p:nvSpPr>
        <p:spPr>
          <a:xfrm>
            <a:off x="11502646" y="6484548"/>
            <a:ext cx="364568" cy="253567"/>
          </a:xfrm>
        </p:spPr>
        <p:txBody>
          <a:bodyPr/>
          <a:lstStyle/>
          <a:p>
            <a:pPr algn="ctr"/>
            <a:fld id="{330EA680-D336-4FF7-8B7A-9848BB0A1C32}" type="slidenum">
              <a:rPr lang="en-US" dirty="0" smtClean="0">
                <a:solidFill>
                  <a:srgbClr val="FFFFFF"/>
                </a:solidFill>
              </a:rPr>
              <a:pPr algn="ctr"/>
              <a:t>6</a:t>
            </a:fld>
            <a:endParaRPr lang="en-US">
              <a:solidFill>
                <a:srgbClr val="FFFFFF"/>
              </a:solidFill>
              <a:cs typeface="Calibri"/>
            </a:endParaRPr>
          </a:p>
        </p:txBody>
      </p:sp>
      <p:sp>
        <p:nvSpPr>
          <p:cNvPr id="48" name="TextBox 47">
            <a:extLst>
              <a:ext uri="{FF2B5EF4-FFF2-40B4-BE49-F238E27FC236}">
                <a16:creationId xmlns:a16="http://schemas.microsoft.com/office/drawing/2014/main" id="{36C121D8-C394-EE88-EE07-5EC30EBEFDE3}"/>
              </a:ext>
            </a:extLst>
          </p:cNvPr>
          <p:cNvSpPr txBox="1"/>
          <p:nvPr/>
        </p:nvSpPr>
        <p:spPr>
          <a:xfrm>
            <a:off x="4919777" y="6209596"/>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Univers Condensed"/>
                <a:ea typeface="Calibri"/>
                <a:cs typeface="Calibri"/>
              </a:rPr>
              <a:t>LEADING WITH </a:t>
            </a:r>
            <a:r>
              <a:rPr lang="en-US" sz="2400" b="1" dirty="0">
                <a:solidFill>
                  <a:srgbClr val="E5784F"/>
                </a:solidFill>
                <a:latin typeface="Univers Condensed"/>
                <a:ea typeface="Calibri"/>
                <a:cs typeface="Calibri"/>
              </a:rPr>
              <a:t>SCIENCE.</a:t>
            </a:r>
            <a:r>
              <a:rPr lang="en-US" sz="2400" dirty="0">
                <a:solidFill>
                  <a:schemeClr val="bg1"/>
                </a:solidFill>
                <a:latin typeface="Univers Condensed"/>
                <a:ea typeface="Calibri"/>
                <a:cs typeface="Calibri"/>
              </a:rPr>
              <a:t> ADVANCING WITH</a:t>
            </a:r>
            <a:r>
              <a:rPr lang="en-US" sz="2400" dirty="0">
                <a:solidFill>
                  <a:srgbClr val="F9A348"/>
                </a:solidFill>
                <a:latin typeface="Univers Condensed"/>
                <a:ea typeface="Calibri"/>
                <a:cs typeface="Calibri"/>
              </a:rPr>
              <a:t> </a:t>
            </a:r>
            <a:r>
              <a:rPr lang="en-US" sz="2400" b="1" dirty="0">
                <a:solidFill>
                  <a:srgbClr val="94BA8D"/>
                </a:solidFill>
                <a:latin typeface="Univers Condensed"/>
                <a:ea typeface="Calibri"/>
                <a:cs typeface="Calibri"/>
              </a:rPr>
              <a:t>CARE.</a:t>
            </a:r>
          </a:p>
        </p:txBody>
      </p:sp>
      <p:pic>
        <p:nvPicPr>
          <p:cNvPr id="3" name="Picture 2"/>
          <p:cNvPicPr>
            <a:picLocks noChangeAspect="1"/>
          </p:cNvPicPr>
          <p:nvPr/>
        </p:nvPicPr>
        <p:blipFill>
          <a:blip r:embed="rId5"/>
          <a:stretch>
            <a:fillRect/>
          </a:stretch>
        </p:blipFill>
        <p:spPr>
          <a:xfrm>
            <a:off x="2180664" y="2045858"/>
            <a:ext cx="3072653" cy="3204338"/>
          </a:xfrm>
          <a:prstGeom prst="rect">
            <a:avLst/>
          </a:prstGeom>
        </p:spPr>
      </p:pic>
      <p:sp>
        <p:nvSpPr>
          <p:cNvPr id="5" name="Rectangle 4"/>
          <p:cNvSpPr/>
          <p:nvPr/>
        </p:nvSpPr>
        <p:spPr>
          <a:xfrm>
            <a:off x="2168336" y="5374487"/>
            <a:ext cx="2922494" cy="830997"/>
          </a:xfrm>
          <a:prstGeom prst="rect">
            <a:avLst/>
          </a:prstGeom>
        </p:spPr>
        <p:txBody>
          <a:bodyPr wrap="square">
            <a:spAutoFit/>
          </a:bodyPr>
          <a:lstStyle/>
          <a:p>
            <a:r>
              <a:rPr lang="en-US" sz="2400" b="1" dirty="0">
                <a:solidFill>
                  <a:srgbClr val="75966F"/>
                </a:solidFill>
                <a:latin typeface="Calibri" panose="020F0502020204030204" pitchFamily="34" charset="0"/>
                <a:ea typeface="Times New Roman" panose="02020603050405020304" pitchFamily="18" charset="0"/>
              </a:rPr>
              <a:t>Chair:</a:t>
            </a:r>
          </a:p>
          <a:p>
            <a:r>
              <a:rPr lang="en-US" sz="2400" b="1" dirty="0">
                <a:solidFill>
                  <a:srgbClr val="E5784F"/>
                </a:solidFill>
                <a:latin typeface="Calibri" panose="020F0502020204030204" pitchFamily="34" charset="0"/>
                <a:ea typeface="Times New Roman" panose="02020603050405020304" pitchFamily="18" charset="0"/>
              </a:rPr>
              <a:t>Dr. </a:t>
            </a:r>
            <a:r>
              <a:rPr lang="en-US" sz="2400" b="1" dirty="0" err="1">
                <a:solidFill>
                  <a:srgbClr val="E5784F"/>
                </a:solidFill>
                <a:latin typeface="Calibri" panose="020F0502020204030204" pitchFamily="34" charset="0"/>
                <a:ea typeface="Times New Roman" panose="02020603050405020304" pitchFamily="18" charset="0"/>
              </a:rPr>
              <a:t>Sarahn</a:t>
            </a:r>
            <a:r>
              <a:rPr lang="en-US" sz="2400" b="1" dirty="0">
                <a:solidFill>
                  <a:srgbClr val="E5784F"/>
                </a:solidFill>
                <a:latin typeface="Calibri" panose="020F0502020204030204" pitchFamily="34" charset="0"/>
                <a:ea typeface="Times New Roman" panose="02020603050405020304" pitchFamily="18" charset="0"/>
              </a:rPr>
              <a:t> Wheeler</a:t>
            </a:r>
          </a:p>
        </p:txBody>
      </p:sp>
      <p:pic>
        <p:nvPicPr>
          <p:cNvPr id="6" name="Picture 5"/>
          <p:cNvPicPr>
            <a:picLocks noChangeAspect="1"/>
          </p:cNvPicPr>
          <p:nvPr/>
        </p:nvPicPr>
        <p:blipFill>
          <a:blip r:embed="rId6"/>
          <a:stretch>
            <a:fillRect/>
          </a:stretch>
        </p:blipFill>
        <p:spPr>
          <a:xfrm>
            <a:off x="7311677" y="2045858"/>
            <a:ext cx="3062911" cy="3171976"/>
          </a:xfrm>
          <a:prstGeom prst="rect">
            <a:avLst/>
          </a:prstGeom>
        </p:spPr>
      </p:pic>
      <p:sp>
        <p:nvSpPr>
          <p:cNvPr id="7" name="Rectangle 6"/>
          <p:cNvSpPr/>
          <p:nvPr/>
        </p:nvSpPr>
        <p:spPr>
          <a:xfrm>
            <a:off x="7311677" y="5384177"/>
            <a:ext cx="4190969" cy="830997"/>
          </a:xfrm>
          <a:prstGeom prst="rect">
            <a:avLst/>
          </a:prstGeom>
        </p:spPr>
        <p:txBody>
          <a:bodyPr wrap="square">
            <a:spAutoFit/>
          </a:bodyPr>
          <a:lstStyle/>
          <a:p>
            <a:r>
              <a:rPr lang="en-US" sz="2400" b="1" dirty="0">
                <a:solidFill>
                  <a:srgbClr val="75966F"/>
                </a:solidFill>
                <a:latin typeface="Calibri" panose="020F0502020204030204" pitchFamily="34" charset="0"/>
                <a:ea typeface="Times New Roman" panose="02020603050405020304" pitchFamily="18" charset="0"/>
              </a:rPr>
              <a:t>Vice Chair: </a:t>
            </a:r>
          </a:p>
          <a:p>
            <a:r>
              <a:rPr lang="en-US" sz="2400" b="1" dirty="0">
                <a:solidFill>
                  <a:srgbClr val="E5784F"/>
                </a:solidFill>
                <a:latin typeface="Calibri" panose="020F0502020204030204" pitchFamily="34" charset="0"/>
                <a:ea typeface="Times New Roman" panose="02020603050405020304" pitchFamily="18" charset="0"/>
              </a:rPr>
              <a:t>Dr. Kacey </a:t>
            </a:r>
            <a:r>
              <a:rPr lang="en-US" sz="2400" b="1">
                <a:solidFill>
                  <a:srgbClr val="E5784F"/>
                </a:solidFill>
                <a:latin typeface="Calibri" panose="020F0502020204030204" pitchFamily="34" charset="0"/>
                <a:ea typeface="Times New Roman" panose="02020603050405020304" pitchFamily="18" charset="0"/>
              </a:rPr>
              <a:t>Eichelberger</a:t>
            </a:r>
            <a:endParaRPr lang="en-US" sz="2400" b="1" dirty="0">
              <a:solidFill>
                <a:srgbClr val="E5784F"/>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6157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B6AE-F78E-31A1-6700-1052DAAD1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F4934-1453-0879-233A-5BBE74E7F06E}"/>
              </a:ext>
            </a:extLst>
          </p:cNvPr>
          <p:cNvSpPr>
            <a:spLocks noGrp="1"/>
          </p:cNvSpPr>
          <p:nvPr>
            <p:ph type="ctrTitle"/>
          </p:nvPr>
        </p:nvSpPr>
        <p:spPr>
          <a:xfrm>
            <a:off x="355102" y="668743"/>
            <a:ext cx="9739085" cy="1136714"/>
          </a:xfrm>
          <a:noFill/>
        </p:spPr>
        <p:txBody>
          <a:bodyPr vert="horz" lIns="91440" tIns="45720" rIns="91440" bIns="45720" rtlCol="0" anchor="ctr">
            <a:noAutofit/>
          </a:bodyPr>
          <a:lstStyle/>
          <a:p>
            <a:pPr algn="l"/>
            <a:r>
              <a:rPr lang="en-US" b="1" u="sng" dirty="0">
                <a:solidFill>
                  <a:srgbClr val="044163"/>
                </a:solidFill>
                <a:latin typeface="Univers Condensed Light"/>
                <a:cs typeface="Calibri Light"/>
              </a:rPr>
              <a:t>New</a:t>
            </a:r>
            <a:r>
              <a:rPr lang="en-US" b="1" dirty="0">
                <a:solidFill>
                  <a:srgbClr val="044163"/>
                </a:solidFill>
                <a:latin typeface="Univers Condensed Light"/>
                <a:cs typeface="Calibri Light"/>
              </a:rPr>
              <a:t> Committee Members</a:t>
            </a:r>
            <a:endParaRPr lang="en-US" b="1" dirty="0">
              <a:solidFill>
                <a:srgbClr val="044163"/>
              </a:solidFill>
              <a:latin typeface="Univers Condensed Light"/>
            </a:endParaRPr>
          </a:p>
        </p:txBody>
      </p:sp>
      <p:sp>
        <p:nvSpPr>
          <p:cNvPr id="10" name="TextBox 9">
            <a:extLst>
              <a:ext uri="{FF2B5EF4-FFF2-40B4-BE49-F238E27FC236}">
                <a16:creationId xmlns:a16="http://schemas.microsoft.com/office/drawing/2014/main" id="{9B679A4B-58C2-5517-D221-ECE51DA07956}"/>
              </a:ext>
            </a:extLst>
          </p:cNvPr>
          <p:cNvSpPr txBox="1"/>
          <p:nvPr/>
        </p:nvSpPr>
        <p:spPr>
          <a:xfrm>
            <a:off x="10963965" y="2076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#SMFM24</a:t>
            </a:r>
            <a:endParaRPr lang="en-US" sz="1200">
              <a:cs typeface="Calibri" panose="020F0502020204030204"/>
            </a:endParaRPr>
          </a:p>
        </p:txBody>
      </p:sp>
      <p:pic>
        <p:nvPicPr>
          <p:cNvPr id="15" name="Picture 14" descr="A green background with a blurry pattern&#10;&#10;Description automatically generated">
            <a:extLst>
              <a:ext uri="{FF2B5EF4-FFF2-40B4-BE49-F238E27FC236}">
                <a16:creationId xmlns:a16="http://schemas.microsoft.com/office/drawing/2014/main" id="{0C6BB128-D27D-ABF9-758E-2517B17A3F82}"/>
              </a:ext>
            </a:extLst>
          </p:cNvPr>
          <p:cNvPicPr>
            <a:picLocks noChangeAspect="1"/>
          </p:cNvPicPr>
          <p:nvPr/>
        </p:nvPicPr>
        <p:blipFill>
          <a:blip r:embed="rId3"/>
          <a:stretch>
            <a:fillRect/>
          </a:stretch>
        </p:blipFill>
        <p:spPr>
          <a:xfrm>
            <a:off x="0" y="3387"/>
            <a:ext cx="12191999" cy="670559"/>
          </a:xfrm>
          <a:prstGeom prst="rect">
            <a:avLst/>
          </a:prstGeom>
        </p:spPr>
      </p:pic>
      <p:pic>
        <p:nvPicPr>
          <p:cNvPr id="18" name="Picture 17" descr="A black and grey background">
            <a:extLst>
              <a:ext uri="{FF2B5EF4-FFF2-40B4-BE49-F238E27FC236}">
                <a16:creationId xmlns:a16="http://schemas.microsoft.com/office/drawing/2014/main" id="{B5C2CFD0-327D-DD3B-84AF-1282FD0F5FBB}"/>
              </a:ext>
            </a:extLst>
          </p:cNvPr>
          <p:cNvPicPr>
            <a:picLocks noChangeAspect="1"/>
          </p:cNvPicPr>
          <p:nvPr/>
        </p:nvPicPr>
        <p:blipFill>
          <a:blip r:embed="rId4">
            <a:extLst>
              <a:ext uri="{BEBA8EAE-BF5A-486C-A8C5-ECC9F3942E4B}">
                <a14:imgProps xmlns:a14="http://schemas.microsoft.com/office/drawing/2010/main">
                  <a14:imgLayer r:embed="rId5">
                    <a14:imgEffect>
                      <a14:saturation sat="115000"/>
                    </a14:imgEffect>
                    <a14:imgEffect>
                      <a14:brightnessContrast bright="100000" contrast="8000"/>
                    </a14:imgEffect>
                  </a14:imgLayer>
                </a14:imgProps>
              </a:ext>
            </a:extLst>
          </a:blip>
          <a:stretch>
            <a:fillRect/>
          </a:stretch>
        </p:blipFill>
        <p:spPr>
          <a:xfrm>
            <a:off x="-2822" y="-1128"/>
            <a:ext cx="12191999" cy="673946"/>
          </a:xfrm>
          <a:prstGeom prst="rect">
            <a:avLst/>
          </a:prstGeom>
        </p:spPr>
      </p:pic>
      <p:pic>
        <p:nvPicPr>
          <p:cNvPr id="20" name="Picture 19" descr="A green background with a blurry pattern&#10;&#10;Description automatically generated">
            <a:extLst>
              <a:ext uri="{FF2B5EF4-FFF2-40B4-BE49-F238E27FC236}">
                <a16:creationId xmlns:a16="http://schemas.microsoft.com/office/drawing/2014/main" id="{00CDED1A-E61A-B0F5-28F0-15AE2A5A11CD}"/>
              </a:ext>
            </a:extLst>
          </p:cNvPr>
          <p:cNvPicPr>
            <a:picLocks noChangeAspect="1"/>
          </p:cNvPicPr>
          <p:nvPr/>
        </p:nvPicPr>
        <p:blipFill>
          <a:blip r:embed="rId3"/>
          <a:stretch>
            <a:fillRect/>
          </a:stretch>
        </p:blipFill>
        <p:spPr>
          <a:xfrm>
            <a:off x="0" y="6275776"/>
            <a:ext cx="12191999" cy="670559"/>
          </a:xfrm>
          <a:prstGeom prst="rect">
            <a:avLst/>
          </a:prstGeom>
        </p:spPr>
      </p:pic>
      <p:sp>
        <p:nvSpPr>
          <p:cNvPr id="22" name="Oval 21">
            <a:extLst>
              <a:ext uri="{FF2B5EF4-FFF2-40B4-BE49-F238E27FC236}">
                <a16:creationId xmlns:a16="http://schemas.microsoft.com/office/drawing/2014/main" id="{C92D8B49-FDE0-43EE-A266-A90EBEE9F1FC}"/>
              </a:ext>
            </a:extLst>
          </p:cNvPr>
          <p:cNvSpPr/>
          <p:nvPr/>
        </p:nvSpPr>
        <p:spPr>
          <a:xfrm>
            <a:off x="11457819" y="6366731"/>
            <a:ext cx="464458" cy="464458"/>
          </a:xfrm>
          <a:prstGeom prst="ellipse">
            <a:avLst/>
          </a:prstGeom>
          <a:solidFill>
            <a:srgbClr val="915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5A4A055-1D7E-2C8D-38A0-EFF08E9A9011}"/>
              </a:ext>
            </a:extLst>
          </p:cNvPr>
          <p:cNvSpPr txBox="1"/>
          <p:nvPr/>
        </p:nvSpPr>
        <p:spPr>
          <a:xfrm>
            <a:off x="11116365" y="3600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#SMFM25</a:t>
            </a:r>
            <a:endParaRPr lang="en-US" sz="1200">
              <a:cs typeface="Calibri" panose="020F0502020204030204"/>
            </a:endParaRPr>
          </a:p>
        </p:txBody>
      </p:sp>
      <p:sp>
        <p:nvSpPr>
          <p:cNvPr id="26" name="Slide Number Placeholder 8">
            <a:extLst>
              <a:ext uri="{FF2B5EF4-FFF2-40B4-BE49-F238E27FC236}">
                <a16:creationId xmlns:a16="http://schemas.microsoft.com/office/drawing/2014/main" id="{D8B66C0D-385F-1361-9E1D-244B3706C25F}"/>
              </a:ext>
            </a:extLst>
          </p:cNvPr>
          <p:cNvSpPr>
            <a:spLocks noGrp="1"/>
          </p:cNvSpPr>
          <p:nvPr>
            <p:ph type="sldNum" sz="quarter" idx="12"/>
          </p:nvPr>
        </p:nvSpPr>
        <p:spPr>
          <a:xfrm>
            <a:off x="11502646" y="6484548"/>
            <a:ext cx="364568" cy="253567"/>
          </a:xfrm>
        </p:spPr>
        <p:txBody>
          <a:bodyPr/>
          <a:lstStyle/>
          <a:p>
            <a:pPr algn="ctr"/>
            <a:fld id="{330EA680-D336-4FF7-8B7A-9848BB0A1C32}" type="slidenum">
              <a:rPr lang="en-US" dirty="0" smtClean="0">
                <a:solidFill>
                  <a:srgbClr val="FFFFFF"/>
                </a:solidFill>
              </a:rPr>
              <a:pPr algn="ctr"/>
              <a:t>7</a:t>
            </a:fld>
            <a:endParaRPr lang="en-US">
              <a:solidFill>
                <a:srgbClr val="FFFFFF"/>
              </a:solidFill>
              <a:cs typeface="Calibri"/>
            </a:endParaRPr>
          </a:p>
        </p:txBody>
      </p:sp>
      <p:sp>
        <p:nvSpPr>
          <p:cNvPr id="28" name="TextBox 27">
            <a:extLst>
              <a:ext uri="{FF2B5EF4-FFF2-40B4-BE49-F238E27FC236}">
                <a16:creationId xmlns:a16="http://schemas.microsoft.com/office/drawing/2014/main" id="{324CA2A9-7B88-0E78-3C54-C5A2D59172B9}"/>
              </a:ext>
            </a:extLst>
          </p:cNvPr>
          <p:cNvSpPr txBox="1"/>
          <p:nvPr/>
        </p:nvSpPr>
        <p:spPr>
          <a:xfrm>
            <a:off x="4940058" y="6395752"/>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Univers Condensed"/>
                <a:ea typeface="Calibri"/>
                <a:cs typeface="Calibri"/>
              </a:rPr>
              <a:t>LEADING WITH </a:t>
            </a:r>
            <a:r>
              <a:rPr lang="en-US" sz="2400" b="1">
                <a:solidFill>
                  <a:srgbClr val="044163"/>
                </a:solidFill>
                <a:latin typeface="Univers Condensed"/>
                <a:ea typeface="Calibri"/>
                <a:cs typeface="Calibri"/>
              </a:rPr>
              <a:t>SCIENCE.</a:t>
            </a:r>
            <a:r>
              <a:rPr lang="en-US" sz="2400">
                <a:solidFill>
                  <a:schemeClr val="bg1"/>
                </a:solidFill>
                <a:latin typeface="Univers Condensed"/>
                <a:ea typeface="Calibri"/>
                <a:cs typeface="Calibri"/>
              </a:rPr>
              <a:t> ADVANCING WITH</a:t>
            </a:r>
            <a:r>
              <a:rPr lang="en-US" sz="2400">
                <a:solidFill>
                  <a:srgbClr val="F9A348"/>
                </a:solidFill>
                <a:latin typeface="Univers Condensed"/>
                <a:ea typeface="Calibri"/>
                <a:cs typeface="Calibri"/>
              </a:rPr>
              <a:t> </a:t>
            </a:r>
            <a:r>
              <a:rPr lang="en-US" sz="2400" b="1">
                <a:solidFill>
                  <a:srgbClr val="915787"/>
                </a:solidFill>
                <a:latin typeface="Univers Condensed"/>
                <a:ea typeface="Calibri"/>
                <a:cs typeface="Calibri"/>
              </a:rPr>
              <a:t>CARE.</a:t>
            </a:r>
          </a:p>
        </p:txBody>
      </p:sp>
      <p:sp>
        <p:nvSpPr>
          <p:cNvPr id="8" name="AutoShape 4">
            <a:extLst>
              <a:ext uri="{FF2B5EF4-FFF2-40B4-BE49-F238E27FC236}">
                <a16:creationId xmlns:a16="http://schemas.microsoft.com/office/drawing/2014/main" id="{20C58F6A-EE3F-1C76-BAA1-439CA9364C77}"/>
              </a:ext>
            </a:extLst>
          </p:cNvPr>
          <p:cNvSpPr>
            <a:spLocks noChangeAspect="1" noChangeArrowheads="1"/>
          </p:cNvSpPr>
          <p:nvPr/>
        </p:nvSpPr>
        <p:spPr bwMode="auto">
          <a:xfrm>
            <a:off x="5943599" y="3276599"/>
            <a:ext cx="3019647" cy="30196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ubtitle 4">
            <a:extLst>
              <a:ext uri="{FF2B5EF4-FFF2-40B4-BE49-F238E27FC236}">
                <a16:creationId xmlns:a16="http://schemas.microsoft.com/office/drawing/2014/main" id="{45BDBC40-8F16-5ACC-56D2-3E500D4642AD}"/>
              </a:ext>
            </a:extLst>
          </p:cNvPr>
          <p:cNvSpPr txBox="1">
            <a:spLocks/>
          </p:cNvSpPr>
          <p:nvPr/>
        </p:nvSpPr>
        <p:spPr>
          <a:xfrm>
            <a:off x="5951143" y="1881150"/>
            <a:ext cx="4819777" cy="41984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b="1">
              <a:solidFill>
                <a:schemeClr val="accent2"/>
              </a:solidFill>
            </a:endParaRPr>
          </a:p>
        </p:txBody>
      </p:sp>
      <p:sp>
        <p:nvSpPr>
          <p:cNvPr id="3" name="TextBox 2">
            <a:extLst>
              <a:ext uri="{FF2B5EF4-FFF2-40B4-BE49-F238E27FC236}">
                <a16:creationId xmlns:a16="http://schemas.microsoft.com/office/drawing/2014/main" id="{FA05B628-601B-C4BA-B29B-B73CDC47E4B4}"/>
              </a:ext>
            </a:extLst>
          </p:cNvPr>
          <p:cNvSpPr txBox="1"/>
          <p:nvPr/>
        </p:nvSpPr>
        <p:spPr>
          <a:xfrm>
            <a:off x="4940058" y="2232898"/>
            <a:ext cx="7293691" cy="3416320"/>
          </a:xfrm>
          <a:prstGeom prst="rect">
            <a:avLst/>
          </a:prstGeom>
          <a:noFill/>
        </p:spPr>
        <p:txBody>
          <a:bodyPr wrap="square" rtlCol="0">
            <a:spAutoFit/>
          </a:bodyPr>
          <a:lstStyle/>
          <a:p>
            <a:r>
              <a:rPr lang="en-US" sz="2400" b="1" dirty="0">
                <a:solidFill>
                  <a:srgbClr val="75966F"/>
                </a:solidFill>
                <a:latin typeface="Calibri  "/>
                <a:ea typeface="Times New Roman" panose="02020603050405020304" pitchFamily="18" charset="0"/>
              </a:rPr>
              <a:t>New Members: </a:t>
            </a:r>
            <a:endParaRPr lang="en-US" sz="2400" b="1" dirty="0">
              <a:solidFill>
                <a:srgbClr val="75966F"/>
              </a:solidFill>
              <a:effectLst/>
              <a:latin typeface="Calibri  "/>
              <a:ea typeface="Times New Roman" panose="02020603050405020304" pitchFamily="18" charset="0"/>
            </a:endParaRPr>
          </a:p>
          <a:p>
            <a:r>
              <a:rPr lang="en-US" sz="2400" b="1" dirty="0">
                <a:solidFill>
                  <a:schemeClr val="accent2"/>
                </a:solidFill>
                <a:effectLst/>
                <a:latin typeface="Calibri  "/>
                <a:ea typeface="Times New Roman" panose="02020603050405020304" pitchFamily="18" charset="0"/>
              </a:rPr>
              <a:t>Dr. </a:t>
            </a:r>
            <a:r>
              <a:rPr lang="en-US" sz="2400" b="1" dirty="0" err="1">
                <a:solidFill>
                  <a:schemeClr val="accent2"/>
                </a:solidFill>
                <a:effectLst/>
                <a:latin typeface="Calibri  "/>
                <a:ea typeface="Times New Roman" panose="02020603050405020304" pitchFamily="18" charset="0"/>
              </a:rPr>
              <a:t>Connisha</a:t>
            </a:r>
            <a:r>
              <a:rPr lang="en-US" sz="2400" b="1" dirty="0">
                <a:solidFill>
                  <a:schemeClr val="accent2"/>
                </a:solidFill>
                <a:effectLst/>
                <a:latin typeface="Calibri  "/>
                <a:ea typeface="Times New Roman" panose="02020603050405020304" pitchFamily="18" charset="0"/>
              </a:rPr>
              <a:t> Holloman</a:t>
            </a:r>
          </a:p>
          <a:p>
            <a:r>
              <a:rPr lang="en-US" sz="2400" b="1" dirty="0">
                <a:solidFill>
                  <a:schemeClr val="accent2"/>
                </a:solidFill>
                <a:latin typeface="Calibri  "/>
                <a:ea typeface="Times New Roman" panose="02020603050405020304" pitchFamily="18" charset="0"/>
              </a:rPr>
              <a:t>Dr. Diana Robles</a:t>
            </a:r>
          </a:p>
          <a:p>
            <a:r>
              <a:rPr lang="en-US" sz="2400" b="1" dirty="0">
                <a:solidFill>
                  <a:schemeClr val="accent2"/>
                </a:solidFill>
                <a:effectLst/>
                <a:latin typeface="Calibri  "/>
                <a:ea typeface="Times New Roman" panose="02020603050405020304" pitchFamily="18" charset="0"/>
              </a:rPr>
              <a:t>Dr. Shelly </a:t>
            </a:r>
            <a:r>
              <a:rPr lang="en-US" sz="2400" b="1" dirty="0" err="1">
                <a:solidFill>
                  <a:schemeClr val="accent2"/>
                </a:solidFill>
                <a:effectLst/>
                <a:latin typeface="Calibri  "/>
                <a:ea typeface="Times New Roman" panose="02020603050405020304" pitchFamily="18" charset="0"/>
              </a:rPr>
              <a:t>Soni</a:t>
            </a:r>
            <a:endParaRPr lang="en-US" sz="2400" b="1" dirty="0">
              <a:solidFill>
                <a:schemeClr val="accent2"/>
              </a:solidFill>
              <a:effectLst/>
              <a:latin typeface="Calibri  "/>
              <a:ea typeface="Times New Roman" panose="02020603050405020304" pitchFamily="18" charset="0"/>
            </a:endParaRPr>
          </a:p>
          <a:p>
            <a:r>
              <a:rPr lang="en-US" sz="2400" b="1" dirty="0">
                <a:solidFill>
                  <a:schemeClr val="accent2"/>
                </a:solidFill>
                <a:latin typeface="Calibri  "/>
                <a:ea typeface="Times New Roman" panose="02020603050405020304" pitchFamily="18" charset="0"/>
              </a:rPr>
              <a:t>Dr. </a:t>
            </a:r>
            <a:r>
              <a:rPr lang="en-US" sz="2400" b="1" dirty="0" err="1">
                <a:solidFill>
                  <a:schemeClr val="accent2"/>
                </a:solidFill>
                <a:latin typeface="Calibri  "/>
                <a:ea typeface="Times New Roman" panose="02020603050405020304" pitchFamily="18" charset="0"/>
              </a:rPr>
              <a:t>Oluseyi</a:t>
            </a:r>
            <a:r>
              <a:rPr lang="en-US" sz="2400" b="1" dirty="0">
                <a:solidFill>
                  <a:schemeClr val="accent2"/>
                </a:solidFill>
                <a:latin typeface="Calibri  "/>
                <a:ea typeface="Times New Roman" panose="02020603050405020304" pitchFamily="18" charset="0"/>
              </a:rPr>
              <a:t> </a:t>
            </a:r>
            <a:r>
              <a:rPr lang="en-US" sz="2400" b="1" dirty="0" err="1">
                <a:solidFill>
                  <a:schemeClr val="accent2"/>
                </a:solidFill>
                <a:latin typeface="Calibri  "/>
                <a:ea typeface="Times New Roman" panose="02020603050405020304" pitchFamily="18" charset="0"/>
              </a:rPr>
              <a:t>Ogunleye</a:t>
            </a:r>
            <a:endParaRPr lang="en-US" sz="2400" b="1" dirty="0">
              <a:solidFill>
                <a:schemeClr val="accent2"/>
              </a:solidFill>
              <a:latin typeface="Calibri  "/>
              <a:ea typeface="Times New Roman" panose="02020603050405020304" pitchFamily="18" charset="0"/>
            </a:endParaRPr>
          </a:p>
          <a:p>
            <a:r>
              <a:rPr lang="en-US" sz="2400" b="1" dirty="0">
                <a:solidFill>
                  <a:schemeClr val="accent2"/>
                </a:solidFill>
                <a:effectLst/>
                <a:latin typeface="Calibri  "/>
                <a:ea typeface="Times New Roman" panose="02020603050405020304" pitchFamily="18" charset="0"/>
              </a:rPr>
              <a:t>Dr. Michelle Wang, Fellow Member</a:t>
            </a:r>
          </a:p>
          <a:p>
            <a:r>
              <a:rPr lang="en-US" sz="2400" b="1" dirty="0">
                <a:solidFill>
                  <a:schemeClr val="accent2"/>
                </a:solidFill>
                <a:latin typeface="Calibri  "/>
                <a:ea typeface="Times New Roman" panose="02020603050405020304" pitchFamily="18" charset="0"/>
              </a:rPr>
              <a:t>Dr. Maura Jones</a:t>
            </a:r>
          </a:p>
          <a:p>
            <a:r>
              <a:rPr lang="en-US" sz="2400" b="1" dirty="0">
                <a:solidFill>
                  <a:schemeClr val="accent2"/>
                </a:solidFill>
                <a:effectLst/>
                <a:latin typeface="Calibri  "/>
                <a:ea typeface="Times New Roman" panose="02020603050405020304" pitchFamily="18" charset="0"/>
              </a:rPr>
              <a:t>Mariana </a:t>
            </a:r>
            <a:r>
              <a:rPr lang="en-US" sz="2400" b="1" dirty="0" err="1">
                <a:solidFill>
                  <a:schemeClr val="accent2"/>
                </a:solidFill>
                <a:effectLst/>
                <a:latin typeface="Calibri  "/>
                <a:ea typeface="Times New Roman" panose="02020603050405020304" pitchFamily="18" charset="0"/>
              </a:rPr>
              <a:t>Espinal</a:t>
            </a:r>
            <a:r>
              <a:rPr lang="en-US" sz="2400" b="1" dirty="0">
                <a:solidFill>
                  <a:schemeClr val="accent2"/>
                </a:solidFill>
                <a:effectLst/>
                <a:latin typeface="Calibri  "/>
                <a:ea typeface="Times New Roman" panose="02020603050405020304" pitchFamily="18" charset="0"/>
              </a:rPr>
              <a:t>, Fellow Member</a:t>
            </a:r>
          </a:p>
          <a:p>
            <a:r>
              <a:rPr lang="en-US" sz="2400" b="1" dirty="0">
                <a:solidFill>
                  <a:schemeClr val="accent2"/>
                </a:solidFill>
                <a:latin typeface="Calibri  "/>
                <a:ea typeface="Times New Roman" panose="02020603050405020304" pitchFamily="18" charset="0"/>
              </a:rPr>
              <a:t>Andrea Sanchez Velazquez, Resident Member</a:t>
            </a:r>
            <a:endParaRPr lang="en-US" sz="2400" b="1" dirty="0">
              <a:solidFill>
                <a:schemeClr val="accent2"/>
              </a:solidFill>
              <a:effectLst/>
              <a:latin typeface="Calibri  "/>
              <a:ea typeface="Times New Roman" panose="02020603050405020304" pitchFamily="18" charset="0"/>
            </a:endParaRPr>
          </a:p>
        </p:txBody>
      </p:sp>
      <p:sp>
        <p:nvSpPr>
          <p:cNvPr id="17" name="TextBox 16">
            <a:extLst>
              <a:ext uri="{FF2B5EF4-FFF2-40B4-BE49-F238E27FC236}">
                <a16:creationId xmlns:a16="http://schemas.microsoft.com/office/drawing/2014/main" id="{FA05B628-601B-C4BA-B29B-B73CDC47E4B4}"/>
              </a:ext>
            </a:extLst>
          </p:cNvPr>
          <p:cNvSpPr txBox="1"/>
          <p:nvPr/>
        </p:nvSpPr>
        <p:spPr>
          <a:xfrm>
            <a:off x="355102" y="2414474"/>
            <a:ext cx="4079414" cy="3046988"/>
          </a:xfrm>
          <a:prstGeom prst="rect">
            <a:avLst/>
          </a:prstGeom>
          <a:noFill/>
        </p:spPr>
        <p:txBody>
          <a:bodyPr wrap="square" rtlCol="0">
            <a:spAutoFit/>
          </a:bodyPr>
          <a:lstStyle/>
          <a:p>
            <a:r>
              <a:rPr lang="en-US" sz="2400" b="1" dirty="0">
                <a:solidFill>
                  <a:srgbClr val="75966F"/>
                </a:solidFill>
                <a:effectLst/>
                <a:latin typeface="Calibri  "/>
                <a:ea typeface="Times New Roman" panose="02020603050405020304" pitchFamily="18" charset="0"/>
              </a:rPr>
              <a:t>Chair:</a:t>
            </a:r>
          </a:p>
          <a:p>
            <a:r>
              <a:rPr lang="en-US" sz="2400" b="1" dirty="0">
                <a:solidFill>
                  <a:schemeClr val="accent2"/>
                </a:solidFill>
                <a:effectLst/>
                <a:latin typeface="Calibri  "/>
                <a:ea typeface="Times New Roman" panose="02020603050405020304" pitchFamily="18" charset="0"/>
              </a:rPr>
              <a:t>Dr. Rolanda Lister</a:t>
            </a:r>
          </a:p>
          <a:p>
            <a:endParaRPr lang="en-US" sz="2400" b="1" dirty="0">
              <a:solidFill>
                <a:schemeClr val="accent2"/>
              </a:solidFill>
              <a:latin typeface="Calibri  "/>
              <a:ea typeface="Times New Roman" panose="02020603050405020304" pitchFamily="18" charset="0"/>
            </a:endParaRPr>
          </a:p>
          <a:p>
            <a:endParaRPr lang="en-US" sz="2400" b="1" dirty="0">
              <a:solidFill>
                <a:schemeClr val="accent2"/>
              </a:solidFill>
              <a:effectLst/>
              <a:latin typeface="Calibri  "/>
              <a:ea typeface="Times New Roman" panose="02020603050405020304" pitchFamily="18" charset="0"/>
            </a:endParaRPr>
          </a:p>
          <a:p>
            <a:endParaRPr lang="en-US" sz="2400" b="1" dirty="0">
              <a:solidFill>
                <a:schemeClr val="accent2"/>
              </a:solidFill>
              <a:effectLst/>
              <a:latin typeface="Calibri  "/>
              <a:ea typeface="Times New Roman" panose="02020603050405020304" pitchFamily="18" charset="0"/>
            </a:endParaRPr>
          </a:p>
          <a:p>
            <a:endParaRPr lang="en-US" sz="2400" b="1" dirty="0">
              <a:solidFill>
                <a:schemeClr val="accent2"/>
              </a:solidFill>
              <a:effectLst/>
              <a:latin typeface="Calibri  "/>
              <a:ea typeface="Times New Roman" panose="02020603050405020304" pitchFamily="18" charset="0"/>
            </a:endParaRPr>
          </a:p>
          <a:p>
            <a:r>
              <a:rPr lang="en-US" sz="2400" b="1" dirty="0">
                <a:solidFill>
                  <a:srgbClr val="75966F"/>
                </a:solidFill>
                <a:effectLst/>
                <a:latin typeface="Calibri  "/>
                <a:ea typeface="Times New Roman" panose="02020603050405020304" pitchFamily="18" charset="0"/>
              </a:rPr>
              <a:t>Vice Chair: </a:t>
            </a:r>
          </a:p>
          <a:p>
            <a:r>
              <a:rPr lang="en-US" sz="2400" b="1" dirty="0">
                <a:solidFill>
                  <a:schemeClr val="accent2"/>
                </a:solidFill>
                <a:effectLst/>
                <a:latin typeface="Calibri  "/>
                <a:ea typeface="Times New Roman" panose="02020603050405020304" pitchFamily="18" charset="0"/>
              </a:rPr>
              <a:t>Dr. Justin Brandt</a:t>
            </a:r>
          </a:p>
        </p:txBody>
      </p:sp>
      <p:pic>
        <p:nvPicPr>
          <p:cNvPr id="1026" name="Picture 2" descr="Rolanda Lister, MD | Department of Obstetrics and Gynecology">
            <a:extLst>
              <a:ext uri="{FF2B5EF4-FFF2-40B4-BE49-F238E27FC236}">
                <a16:creationId xmlns:a16="http://schemas.microsoft.com/office/drawing/2014/main" id="{67BE42D4-D958-7145-69F7-6603BDF2A2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912"/>
          <a:stretch/>
        </p:blipFill>
        <p:spPr bwMode="auto">
          <a:xfrm>
            <a:off x="3132384" y="2232897"/>
            <a:ext cx="1191713" cy="1559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stin S. Brandt, MD | NYU Langone Health | Crain's New York ...">
            <a:extLst>
              <a:ext uri="{FF2B5EF4-FFF2-40B4-BE49-F238E27FC236}">
                <a16:creationId xmlns:a16="http://schemas.microsoft.com/office/drawing/2014/main" id="{92644718-0291-10C3-8F82-06DB038E76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7242" y="4064515"/>
            <a:ext cx="1206855" cy="144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3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E4B7-33D7-41AF-FCD6-4C515E491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B7306-2297-5218-EDC2-3D6BDEA31718}"/>
              </a:ext>
            </a:extLst>
          </p:cNvPr>
          <p:cNvSpPr>
            <a:spLocks noGrp="1"/>
          </p:cNvSpPr>
          <p:nvPr>
            <p:ph type="ctrTitle"/>
          </p:nvPr>
        </p:nvSpPr>
        <p:spPr>
          <a:xfrm>
            <a:off x="693781" y="808573"/>
            <a:ext cx="10270182" cy="1136714"/>
          </a:xfrm>
          <a:noFill/>
        </p:spPr>
        <p:txBody>
          <a:bodyPr vert="horz" lIns="91440" tIns="45720" rIns="91440" bIns="45720" rtlCol="0" anchor="ctr">
            <a:noAutofit/>
          </a:bodyPr>
          <a:lstStyle/>
          <a:p>
            <a:pPr algn="l"/>
            <a:r>
              <a:rPr lang="en-US" sz="5600" b="1" dirty="0">
                <a:solidFill>
                  <a:srgbClr val="044163"/>
                </a:solidFill>
                <a:latin typeface="Univers Condensed Light"/>
                <a:cs typeface="Calibri Light"/>
              </a:rPr>
              <a:t>Congratulations to our Emerging Leaders! </a:t>
            </a:r>
            <a:endParaRPr lang="en-US" sz="5600" b="1" dirty="0">
              <a:solidFill>
                <a:srgbClr val="044163"/>
              </a:solidFill>
              <a:latin typeface="Univers Condensed Light"/>
            </a:endParaRPr>
          </a:p>
        </p:txBody>
      </p:sp>
      <p:pic>
        <p:nvPicPr>
          <p:cNvPr id="36" name="Picture 35">
            <a:extLst>
              <a:ext uri="{FF2B5EF4-FFF2-40B4-BE49-F238E27FC236}">
                <a16:creationId xmlns:a16="http://schemas.microsoft.com/office/drawing/2014/main" id="{D937ABD4-E4E0-87A9-4781-9CC920E38145}"/>
              </a:ext>
            </a:extLst>
          </p:cNvPr>
          <p:cNvPicPr>
            <a:picLocks noChangeAspect="1"/>
          </p:cNvPicPr>
          <p:nvPr/>
        </p:nvPicPr>
        <p:blipFill>
          <a:blip r:embed="rId3"/>
          <a:stretch>
            <a:fillRect/>
          </a:stretch>
        </p:blipFill>
        <p:spPr>
          <a:xfrm>
            <a:off x="0" y="1694"/>
            <a:ext cx="12191999" cy="673946"/>
          </a:xfrm>
          <a:prstGeom prst="rect">
            <a:avLst/>
          </a:prstGeom>
        </p:spPr>
      </p:pic>
      <p:pic>
        <p:nvPicPr>
          <p:cNvPr id="38" name="Picture 37" descr="A black and grey background">
            <a:extLst>
              <a:ext uri="{FF2B5EF4-FFF2-40B4-BE49-F238E27FC236}">
                <a16:creationId xmlns:a16="http://schemas.microsoft.com/office/drawing/2014/main" id="{5D2A9C6F-F449-BB7F-4A3A-8F7365F565F9}"/>
              </a:ext>
            </a:extLst>
          </p:cNvPr>
          <p:cNvPicPr>
            <a:picLocks noChangeAspect="1"/>
          </p:cNvPicPr>
          <p:nvPr/>
        </p:nvPicPr>
        <p:blipFill>
          <a:blip r:embed="rId4"/>
          <a:stretch>
            <a:fillRect/>
          </a:stretch>
        </p:blipFill>
        <p:spPr>
          <a:xfrm>
            <a:off x="4233" y="-1128"/>
            <a:ext cx="12191999" cy="673946"/>
          </a:xfrm>
          <a:prstGeom prst="rect">
            <a:avLst/>
          </a:prstGeom>
        </p:spPr>
      </p:pic>
      <p:pic>
        <p:nvPicPr>
          <p:cNvPr id="40" name="Picture 39">
            <a:extLst>
              <a:ext uri="{FF2B5EF4-FFF2-40B4-BE49-F238E27FC236}">
                <a16:creationId xmlns:a16="http://schemas.microsoft.com/office/drawing/2014/main" id="{D8CEF069-C6A1-426D-4579-162F1A5C4D9B}"/>
              </a:ext>
            </a:extLst>
          </p:cNvPr>
          <p:cNvPicPr>
            <a:picLocks noChangeAspect="1"/>
          </p:cNvPicPr>
          <p:nvPr/>
        </p:nvPicPr>
        <p:blipFill>
          <a:blip r:embed="rId3"/>
          <a:stretch>
            <a:fillRect/>
          </a:stretch>
        </p:blipFill>
        <p:spPr>
          <a:xfrm>
            <a:off x="0" y="6274083"/>
            <a:ext cx="12191999" cy="673946"/>
          </a:xfrm>
          <a:prstGeom prst="rect">
            <a:avLst/>
          </a:prstGeom>
        </p:spPr>
      </p:pic>
      <p:sp>
        <p:nvSpPr>
          <p:cNvPr id="42" name="Oval 41">
            <a:extLst>
              <a:ext uri="{FF2B5EF4-FFF2-40B4-BE49-F238E27FC236}">
                <a16:creationId xmlns:a16="http://schemas.microsoft.com/office/drawing/2014/main" id="{B5DD2FA2-9013-71C2-88A3-4CE3EEE0F3D7}"/>
              </a:ext>
            </a:extLst>
          </p:cNvPr>
          <p:cNvSpPr/>
          <p:nvPr/>
        </p:nvSpPr>
        <p:spPr>
          <a:xfrm>
            <a:off x="11457819" y="6366731"/>
            <a:ext cx="464458" cy="464458"/>
          </a:xfrm>
          <a:prstGeom prst="ellipse">
            <a:avLst/>
          </a:prstGeom>
          <a:solidFill>
            <a:srgbClr val="E57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22752C9-23F7-E8EE-FE01-8E141DB7A194}"/>
              </a:ext>
            </a:extLst>
          </p:cNvPr>
          <p:cNvSpPr txBox="1"/>
          <p:nvPr/>
        </p:nvSpPr>
        <p:spPr>
          <a:xfrm>
            <a:off x="10963965" y="2076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#SMFM25</a:t>
            </a:r>
            <a:endParaRPr lang="en-US" sz="1200">
              <a:cs typeface="Calibri" panose="020F0502020204030204"/>
            </a:endParaRPr>
          </a:p>
        </p:txBody>
      </p:sp>
      <p:sp>
        <p:nvSpPr>
          <p:cNvPr id="46" name="Slide Number Placeholder 8">
            <a:extLst>
              <a:ext uri="{FF2B5EF4-FFF2-40B4-BE49-F238E27FC236}">
                <a16:creationId xmlns:a16="http://schemas.microsoft.com/office/drawing/2014/main" id="{2ACD13F0-DF47-0B74-F334-CF0009D608AE}"/>
              </a:ext>
            </a:extLst>
          </p:cNvPr>
          <p:cNvSpPr>
            <a:spLocks noGrp="1"/>
          </p:cNvSpPr>
          <p:nvPr>
            <p:ph type="sldNum" sz="quarter" idx="12"/>
          </p:nvPr>
        </p:nvSpPr>
        <p:spPr>
          <a:xfrm>
            <a:off x="11502646" y="6484548"/>
            <a:ext cx="364568" cy="253567"/>
          </a:xfrm>
        </p:spPr>
        <p:txBody>
          <a:bodyPr/>
          <a:lstStyle/>
          <a:p>
            <a:pPr algn="ctr"/>
            <a:fld id="{330EA680-D336-4FF7-8B7A-9848BB0A1C32}" type="slidenum">
              <a:rPr lang="en-US" dirty="0" smtClean="0">
                <a:solidFill>
                  <a:srgbClr val="FFFFFF"/>
                </a:solidFill>
              </a:rPr>
              <a:pPr algn="ctr"/>
              <a:t>8</a:t>
            </a:fld>
            <a:endParaRPr lang="en-US">
              <a:solidFill>
                <a:srgbClr val="FFFFFF"/>
              </a:solidFill>
              <a:cs typeface="Calibri"/>
            </a:endParaRPr>
          </a:p>
        </p:txBody>
      </p:sp>
      <p:pic>
        <p:nvPicPr>
          <p:cNvPr id="4" name="Picture 3">
            <a:extLst>
              <a:ext uri="{FF2B5EF4-FFF2-40B4-BE49-F238E27FC236}">
                <a16:creationId xmlns:a16="http://schemas.microsoft.com/office/drawing/2014/main" id="{6BB69C57-2AE9-9CF9-D2DE-1EF6CA920E75}"/>
              </a:ext>
            </a:extLst>
          </p:cNvPr>
          <p:cNvPicPr>
            <a:picLocks noChangeAspect="1"/>
          </p:cNvPicPr>
          <p:nvPr/>
        </p:nvPicPr>
        <p:blipFill>
          <a:blip r:embed="rId5"/>
          <a:stretch>
            <a:fillRect/>
          </a:stretch>
        </p:blipFill>
        <p:spPr>
          <a:xfrm>
            <a:off x="3802411" y="5503176"/>
            <a:ext cx="4587175" cy="768085"/>
          </a:xfrm>
          <a:prstGeom prst="rect">
            <a:avLst/>
          </a:prstGeom>
        </p:spPr>
      </p:pic>
      <p:sp>
        <p:nvSpPr>
          <p:cNvPr id="48" name="TextBox 47">
            <a:extLst>
              <a:ext uri="{FF2B5EF4-FFF2-40B4-BE49-F238E27FC236}">
                <a16:creationId xmlns:a16="http://schemas.microsoft.com/office/drawing/2014/main" id="{36C121D8-C394-EE88-EE07-5EC30EBEFDE3}"/>
              </a:ext>
            </a:extLst>
          </p:cNvPr>
          <p:cNvSpPr txBox="1"/>
          <p:nvPr/>
        </p:nvSpPr>
        <p:spPr>
          <a:xfrm>
            <a:off x="4919777" y="6209596"/>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Univers Condensed"/>
                <a:ea typeface="Calibri"/>
                <a:cs typeface="Calibri"/>
              </a:rPr>
              <a:t>LEADING WITH </a:t>
            </a:r>
            <a:r>
              <a:rPr lang="en-US" sz="2400" b="1" dirty="0">
                <a:solidFill>
                  <a:srgbClr val="E5784F"/>
                </a:solidFill>
                <a:latin typeface="Univers Condensed"/>
                <a:ea typeface="Calibri"/>
                <a:cs typeface="Calibri"/>
              </a:rPr>
              <a:t>SCIENCE.</a:t>
            </a:r>
            <a:r>
              <a:rPr lang="en-US" sz="2400" dirty="0">
                <a:solidFill>
                  <a:schemeClr val="bg1"/>
                </a:solidFill>
                <a:latin typeface="Univers Condensed"/>
                <a:ea typeface="Calibri"/>
                <a:cs typeface="Calibri"/>
              </a:rPr>
              <a:t> ADVANCING WITH</a:t>
            </a:r>
            <a:r>
              <a:rPr lang="en-US" sz="2400" dirty="0">
                <a:solidFill>
                  <a:srgbClr val="F9A348"/>
                </a:solidFill>
                <a:latin typeface="Univers Condensed"/>
                <a:ea typeface="Calibri"/>
                <a:cs typeface="Calibri"/>
              </a:rPr>
              <a:t> </a:t>
            </a:r>
            <a:r>
              <a:rPr lang="en-US" sz="2400" b="1" dirty="0">
                <a:solidFill>
                  <a:srgbClr val="94BA8D"/>
                </a:solidFill>
                <a:latin typeface="Univers Condensed"/>
                <a:ea typeface="Calibri"/>
                <a:cs typeface="Calibri"/>
              </a:rPr>
              <a:t>CARE.</a:t>
            </a:r>
          </a:p>
        </p:txBody>
      </p:sp>
      <p:pic>
        <p:nvPicPr>
          <p:cNvPr id="8" name="Picture 7">
            <a:extLst>
              <a:ext uri="{FF2B5EF4-FFF2-40B4-BE49-F238E27FC236}">
                <a16:creationId xmlns:a16="http://schemas.microsoft.com/office/drawing/2014/main" id="{E1DE6E24-A7A3-DD3C-E8B0-0948756041EF}"/>
              </a:ext>
            </a:extLst>
          </p:cNvPr>
          <p:cNvPicPr>
            <a:picLocks noChangeAspect="1"/>
          </p:cNvPicPr>
          <p:nvPr/>
        </p:nvPicPr>
        <p:blipFill>
          <a:blip r:embed="rId6"/>
          <a:stretch>
            <a:fillRect/>
          </a:stretch>
        </p:blipFill>
        <p:spPr>
          <a:xfrm>
            <a:off x="693781" y="2136310"/>
            <a:ext cx="10270182" cy="3317516"/>
          </a:xfrm>
          <a:prstGeom prst="rect">
            <a:avLst/>
          </a:prstGeom>
        </p:spPr>
      </p:pic>
    </p:spTree>
    <p:extLst>
      <p:ext uri="{BB962C8B-B14F-4D97-AF65-F5344CB8AC3E}">
        <p14:creationId xmlns:p14="http://schemas.microsoft.com/office/powerpoint/2010/main" val="83889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941FA-B917-2E35-1869-8F4E5BE2F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5023C-42B3-A738-E24B-86C1ABA13F2B}"/>
              </a:ext>
            </a:extLst>
          </p:cNvPr>
          <p:cNvSpPr>
            <a:spLocks noGrp="1"/>
          </p:cNvSpPr>
          <p:nvPr>
            <p:ph type="ctrTitle"/>
          </p:nvPr>
        </p:nvSpPr>
        <p:spPr>
          <a:xfrm>
            <a:off x="679269" y="1059238"/>
            <a:ext cx="9739085" cy="1136714"/>
          </a:xfrm>
          <a:noFill/>
        </p:spPr>
        <p:txBody>
          <a:bodyPr vert="horz" lIns="91440" tIns="45720" rIns="91440" bIns="45720" rtlCol="0" anchor="ctr">
            <a:noAutofit/>
          </a:bodyPr>
          <a:lstStyle/>
          <a:p>
            <a:r>
              <a:rPr lang="en-US" b="1" dirty="0">
                <a:solidFill>
                  <a:srgbClr val="044163"/>
                </a:solidFill>
                <a:latin typeface="Univers Condensed Light"/>
                <a:cs typeface="Calibri Light"/>
              </a:rPr>
              <a:t>2025 Diversity, Equity &amp; Inclusion Award</a:t>
            </a:r>
            <a:endParaRPr lang="en-US" b="1" dirty="0">
              <a:solidFill>
                <a:srgbClr val="044163"/>
              </a:solidFill>
              <a:latin typeface="Univers Condensed Light"/>
            </a:endParaRPr>
          </a:p>
        </p:txBody>
      </p:sp>
      <p:sp>
        <p:nvSpPr>
          <p:cNvPr id="10" name="TextBox 9">
            <a:extLst>
              <a:ext uri="{FF2B5EF4-FFF2-40B4-BE49-F238E27FC236}">
                <a16:creationId xmlns:a16="http://schemas.microsoft.com/office/drawing/2014/main" id="{5D6AEEDB-B13D-F544-8D7C-DB93763FA1F3}"/>
              </a:ext>
            </a:extLst>
          </p:cNvPr>
          <p:cNvSpPr txBox="1"/>
          <p:nvPr/>
        </p:nvSpPr>
        <p:spPr>
          <a:xfrm>
            <a:off x="10963965" y="2076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#SMFM24</a:t>
            </a:r>
            <a:endParaRPr lang="en-US" sz="1200">
              <a:cs typeface="Calibri" panose="020F0502020204030204"/>
            </a:endParaRPr>
          </a:p>
        </p:txBody>
      </p:sp>
      <p:pic>
        <p:nvPicPr>
          <p:cNvPr id="15" name="Picture 14" descr="A green background with a blurry pattern&#10;&#10;Description automatically generated">
            <a:extLst>
              <a:ext uri="{FF2B5EF4-FFF2-40B4-BE49-F238E27FC236}">
                <a16:creationId xmlns:a16="http://schemas.microsoft.com/office/drawing/2014/main" id="{4921CA55-E15E-3B29-CCF0-7A2FB728D0D6}"/>
              </a:ext>
            </a:extLst>
          </p:cNvPr>
          <p:cNvPicPr>
            <a:picLocks noChangeAspect="1"/>
          </p:cNvPicPr>
          <p:nvPr/>
        </p:nvPicPr>
        <p:blipFill>
          <a:blip r:embed="rId3"/>
          <a:stretch>
            <a:fillRect/>
          </a:stretch>
        </p:blipFill>
        <p:spPr>
          <a:xfrm>
            <a:off x="0" y="3387"/>
            <a:ext cx="12191999" cy="670559"/>
          </a:xfrm>
          <a:prstGeom prst="rect">
            <a:avLst/>
          </a:prstGeom>
        </p:spPr>
      </p:pic>
      <p:pic>
        <p:nvPicPr>
          <p:cNvPr id="18" name="Picture 17" descr="A black and grey background">
            <a:extLst>
              <a:ext uri="{FF2B5EF4-FFF2-40B4-BE49-F238E27FC236}">
                <a16:creationId xmlns:a16="http://schemas.microsoft.com/office/drawing/2014/main" id="{06FFE6D7-0FA1-382E-878B-EFDFFFB5C877}"/>
              </a:ext>
            </a:extLst>
          </p:cNvPr>
          <p:cNvPicPr>
            <a:picLocks noChangeAspect="1"/>
          </p:cNvPicPr>
          <p:nvPr/>
        </p:nvPicPr>
        <p:blipFill>
          <a:blip r:embed="rId4">
            <a:extLst>
              <a:ext uri="{BEBA8EAE-BF5A-486C-A8C5-ECC9F3942E4B}">
                <a14:imgProps xmlns:a14="http://schemas.microsoft.com/office/drawing/2010/main">
                  <a14:imgLayer r:embed="rId5">
                    <a14:imgEffect>
                      <a14:saturation sat="115000"/>
                    </a14:imgEffect>
                    <a14:imgEffect>
                      <a14:brightnessContrast bright="100000" contrast="8000"/>
                    </a14:imgEffect>
                  </a14:imgLayer>
                </a14:imgProps>
              </a:ext>
            </a:extLst>
          </a:blip>
          <a:stretch>
            <a:fillRect/>
          </a:stretch>
        </p:blipFill>
        <p:spPr>
          <a:xfrm>
            <a:off x="-2822" y="-1128"/>
            <a:ext cx="12191999" cy="673946"/>
          </a:xfrm>
          <a:prstGeom prst="rect">
            <a:avLst/>
          </a:prstGeom>
        </p:spPr>
      </p:pic>
      <p:pic>
        <p:nvPicPr>
          <p:cNvPr id="20" name="Picture 19" descr="A green background with a blurry pattern&#10;&#10;Description automatically generated">
            <a:extLst>
              <a:ext uri="{FF2B5EF4-FFF2-40B4-BE49-F238E27FC236}">
                <a16:creationId xmlns:a16="http://schemas.microsoft.com/office/drawing/2014/main" id="{035743FB-683D-83AB-2023-CB2C0CCBA3E8}"/>
              </a:ext>
            </a:extLst>
          </p:cNvPr>
          <p:cNvPicPr>
            <a:picLocks noChangeAspect="1"/>
          </p:cNvPicPr>
          <p:nvPr/>
        </p:nvPicPr>
        <p:blipFill>
          <a:blip r:embed="rId3"/>
          <a:stretch>
            <a:fillRect/>
          </a:stretch>
        </p:blipFill>
        <p:spPr>
          <a:xfrm>
            <a:off x="0" y="6275776"/>
            <a:ext cx="12191999" cy="670559"/>
          </a:xfrm>
          <a:prstGeom prst="rect">
            <a:avLst/>
          </a:prstGeom>
        </p:spPr>
      </p:pic>
      <p:sp>
        <p:nvSpPr>
          <p:cNvPr id="22" name="Oval 21">
            <a:extLst>
              <a:ext uri="{FF2B5EF4-FFF2-40B4-BE49-F238E27FC236}">
                <a16:creationId xmlns:a16="http://schemas.microsoft.com/office/drawing/2014/main" id="{AB8373DC-2331-54F0-8C97-A58E5981C72D}"/>
              </a:ext>
            </a:extLst>
          </p:cNvPr>
          <p:cNvSpPr/>
          <p:nvPr/>
        </p:nvSpPr>
        <p:spPr>
          <a:xfrm>
            <a:off x="11457819" y="6366731"/>
            <a:ext cx="464458" cy="464458"/>
          </a:xfrm>
          <a:prstGeom prst="ellipse">
            <a:avLst/>
          </a:prstGeom>
          <a:solidFill>
            <a:srgbClr val="915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9354B14-49A6-916F-E728-4739D5C9D063}"/>
              </a:ext>
            </a:extLst>
          </p:cNvPr>
          <p:cNvSpPr txBox="1"/>
          <p:nvPr/>
        </p:nvSpPr>
        <p:spPr>
          <a:xfrm>
            <a:off x="11116365" y="360018"/>
            <a:ext cx="8934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Univers Condensed"/>
                <a:cs typeface="Calibri"/>
              </a:rPr>
              <a:t>#SMFM25</a:t>
            </a:r>
            <a:endParaRPr lang="en-US" sz="1200">
              <a:cs typeface="Calibri" panose="020F0502020204030204"/>
            </a:endParaRPr>
          </a:p>
        </p:txBody>
      </p:sp>
      <p:sp>
        <p:nvSpPr>
          <p:cNvPr id="26" name="Slide Number Placeholder 8">
            <a:extLst>
              <a:ext uri="{FF2B5EF4-FFF2-40B4-BE49-F238E27FC236}">
                <a16:creationId xmlns:a16="http://schemas.microsoft.com/office/drawing/2014/main" id="{65786688-5217-8D95-2CA3-9B27AB96C2EF}"/>
              </a:ext>
            </a:extLst>
          </p:cNvPr>
          <p:cNvSpPr>
            <a:spLocks noGrp="1"/>
          </p:cNvSpPr>
          <p:nvPr>
            <p:ph type="sldNum" sz="quarter" idx="12"/>
          </p:nvPr>
        </p:nvSpPr>
        <p:spPr>
          <a:xfrm>
            <a:off x="11502646" y="6484548"/>
            <a:ext cx="364568" cy="253567"/>
          </a:xfrm>
        </p:spPr>
        <p:txBody>
          <a:bodyPr/>
          <a:lstStyle/>
          <a:p>
            <a:pPr algn="ctr"/>
            <a:fld id="{330EA680-D336-4FF7-8B7A-9848BB0A1C32}" type="slidenum">
              <a:rPr lang="en-US" dirty="0" smtClean="0">
                <a:solidFill>
                  <a:srgbClr val="FFFFFF"/>
                </a:solidFill>
              </a:rPr>
              <a:pPr algn="ctr"/>
              <a:t>9</a:t>
            </a:fld>
            <a:endParaRPr lang="en-US">
              <a:solidFill>
                <a:srgbClr val="FFFFFF"/>
              </a:solidFill>
              <a:cs typeface="Calibri"/>
            </a:endParaRPr>
          </a:p>
        </p:txBody>
      </p:sp>
      <p:sp>
        <p:nvSpPr>
          <p:cNvPr id="28" name="TextBox 27">
            <a:extLst>
              <a:ext uri="{FF2B5EF4-FFF2-40B4-BE49-F238E27FC236}">
                <a16:creationId xmlns:a16="http://schemas.microsoft.com/office/drawing/2014/main" id="{024AD388-F0FD-A020-1AEA-F6ADB70E5B78}"/>
              </a:ext>
            </a:extLst>
          </p:cNvPr>
          <p:cNvSpPr txBox="1"/>
          <p:nvPr/>
        </p:nvSpPr>
        <p:spPr>
          <a:xfrm>
            <a:off x="4897363" y="6217516"/>
            <a:ext cx="65604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Univers Condensed"/>
                <a:ea typeface="Calibri"/>
                <a:cs typeface="Calibri"/>
              </a:rPr>
              <a:t>LEADING WITH </a:t>
            </a:r>
            <a:r>
              <a:rPr lang="en-US" sz="2400" b="1" dirty="0">
                <a:solidFill>
                  <a:srgbClr val="044163"/>
                </a:solidFill>
                <a:latin typeface="Univers Condensed"/>
                <a:ea typeface="Calibri"/>
                <a:cs typeface="Calibri"/>
              </a:rPr>
              <a:t>SCIENCE.</a:t>
            </a:r>
            <a:r>
              <a:rPr lang="en-US" sz="2400" dirty="0">
                <a:solidFill>
                  <a:schemeClr val="bg1"/>
                </a:solidFill>
                <a:latin typeface="Univers Condensed"/>
                <a:ea typeface="Calibri"/>
                <a:cs typeface="Calibri"/>
              </a:rPr>
              <a:t> ADVANCING WITH</a:t>
            </a:r>
            <a:r>
              <a:rPr lang="en-US" sz="2400" dirty="0">
                <a:solidFill>
                  <a:srgbClr val="F9A348"/>
                </a:solidFill>
                <a:latin typeface="Univers Condensed"/>
                <a:ea typeface="Calibri"/>
                <a:cs typeface="Calibri"/>
              </a:rPr>
              <a:t> </a:t>
            </a:r>
            <a:r>
              <a:rPr lang="en-US" sz="2400" b="1" dirty="0">
                <a:solidFill>
                  <a:srgbClr val="915787"/>
                </a:solidFill>
                <a:latin typeface="Univers Condensed"/>
                <a:ea typeface="Calibri"/>
                <a:cs typeface="Calibri"/>
              </a:rPr>
              <a:t>CARE.</a:t>
            </a:r>
          </a:p>
        </p:txBody>
      </p:sp>
      <p:sp>
        <p:nvSpPr>
          <p:cNvPr id="8" name="AutoShape 4">
            <a:extLst>
              <a:ext uri="{FF2B5EF4-FFF2-40B4-BE49-F238E27FC236}">
                <a16:creationId xmlns:a16="http://schemas.microsoft.com/office/drawing/2014/main" id="{F771A04C-9FC0-48AC-9FC9-42C2AD03380A}"/>
              </a:ext>
            </a:extLst>
          </p:cNvPr>
          <p:cNvSpPr>
            <a:spLocks noChangeAspect="1" noChangeArrowheads="1"/>
          </p:cNvSpPr>
          <p:nvPr/>
        </p:nvSpPr>
        <p:spPr bwMode="auto">
          <a:xfrm>
            <a:off x="5943599" y="3276599"/>
            <a:ext cx="3019647" cy="30196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F82F70B5-7AFF-95C7-FA49-8E722C585C51}"/>
              </a:ext>
            </a:extLst>
          </p:cNvPr>
          <p:cNvSpPr txBox="1"/>
          <p:nvPr/>
        </p:nvSpPr>
        <p:spPr>
          <a:xfrm>
            <a:off x="4305851" y="3000679"/>
            <a:ext cx="7616426" cy="3385542"/>
          </a:xfrm>
          <a:prstGeom prst="rect">
            <a:avLst/>
          </a:prstGeom>
          <a:noFill/>
        </p:spPr>
        <p:txBody>
          <a:bodyPr wrap="square" rtlCol="0">
            <a:spAutoFit/>
          </a:bodyPr>
          <a:lstStyle/>
          <a:p>
            <a:pPr algn="l"/>
            <a:r>
              <a:rPr lang="en-US" sz="2800" b="1" i="0" dirty="0">
                <a:solidFill>
                  <a:srgbClr val="75966F"/>
                </a:solidFill>
                <a:effectLst/>
                <a:latin typeface="Calibri   "/>
              </a:rPr>
              <a:t>Dr. </a:t>
            </a:r>
            <a:r>
              <a:rPr lang="en-US" sz="2800" b="1" i="0">
                <a:solidFill>
                  <a:srgbClr val="75966F"/>
                </a:solidFill>
                <a:effectLst/>
                <a:latin typeface="Calibri   "/>
              </a:rPr>
              <a:t>James Hill</a:t>
            </a:r>
          </a:p>
          <a:p>
            <a:pPr algn="l"/>
            <a:r>
              <a:rPr lang="en-US" sz="2800" b="1" i="0" dirty="0">
                <a:solidFill>
                  <a:srgbClr val="75966F"/>
                </a:solidFill>
                <a:effectLst/>
                <a:latin typeface="Calibri   "/>
              </a:rPr>
              <a:t>Professor</a:t>
            </a:r>
          </a:p>
          <a:p>
            <a:pPr algn="l"/>
            <a:r>
              <a:rPr lang="en-US" sz="2800" b="1" i="0" dirty="0">
                <a:solidFill>
                  <a:srgbClr val="75966F"/>
                </a:solidFill>
                <a:effectLst/>
                <a:latin typeface="Calibri   "/>
              </a:rPr>
              <a:t>Director, Maternal-Fetal Medicine Division</a:t>
            </a:r>
          </a:p>
          <a:p>
            <a:pPr algn="l"/>
            <a:r>
              <a:rPr lang="en-US" sz="2800" b="1" i="0" dirty="0">
                <a:solidFill>
                  <a:srgbClr val="75966F"/>
                </a:solidFill>
                <a:effectLst/>
                <a:latin typeface="Calibri   "/>
              </a:rPr>
              <a:t>Obstetrics and Gynecology Department</a:t>
            </a:r>
          </a:p>
          <a:p>
            <a:pPr algn="l"/>
            <a:r>
              <a:rPr lang="en-US" sz="2800" b="1" i="0" dirty="0">
                <a:solidFill>
                  <a:srgbClr val="75966F"/>
                </a:solidFill>
                <a:effectLst/>
                <a:latin typeface="Calibri   "/>
              </a:rPr>
              <a:t>CHRISTUS Children’s</a:t>
            </a:r>
          </a:p>
          <a:p>
            <a:pPr algn="l"/>
            <a:r>
              <a:rPr lang="en-US" sz="2800" b="1" dirty="0">
                <a:solidFill>
                  <a:srgbClr val="75966F"/>
                </a:solidFill>
                <a:latin typeface="Calibri   "/>
              </a:rPr>
              <a:t>San Antonio, Texas</a:t>
            </a:r>
            <a:endParaRPr lang="en-US" sz="2800" b="1" i="0" dirty="0">
              <a:solidFill>
                <a:srgbClr val="75966F"/>
              </a:solidFill>
              <a:effectLst/>
              <a:latin typeface="Calibri   "/>
            </a:endParaRPr>
          </a:p>
          <a:p>
            <a:pPr algn="l"/>
            <a:endParaRPr lang="en-US" sz="2800" dirty="0">
              <a:solidFill>
                <a:srgbClr val="393940"/>
              </a:solidFill>
              <a:latin typeface="Aptos" panose="020B0004020202020204" pitchFamily="34" charset="0"/>
            </a:endParaRPr>
          </a:p>
          <a:p>
            <a:endParaRPr lang="en-US" dirty="0"/>
          </a:p>
        </p:txBody>
      </p:sp>
      <p:pic>
        <p:nvPicPr>
          <p:cNvPr id="7" name="Picture 6">
            <a:extLst>
              <a:ext uri="{FF2B5EF4-FFF2-40B4-BE49-F238E27FC236}">
                <a16:creationId xmlns:a16="http://schemas.microsoft.com/office/drawing/2014/main" id="{45835875-4E84-451E-9DDC-31D3CE4041BC}"/>
              </a:ext>
            </a:extLst>
          </p:cNvPr>
          <p:cNvPicPr>
            <a:picLocks noChangeAspect="1"/>
          </p:cNvPicPr>
          <p:nvPr/>
        </p:nvPicPr>
        <p:blipFill>
          <a:blip r:embed="rId6">
            <a:extLst>
              <a:ext uri="{28A0092B-C50C-407E-A947-70E740481C1C}">
                <a14:useLocalDpi xmlns:a14="http://schemas.microsoft.com/office/drawing/2010/main" val="0"/>
              </a:ext>
            </a:extLst>
          </a:blip>
          <a:srcRect t="14940"/>
          <a:stretch/>
        </p:blipFill>
        <p:spPr>
          <a:xfrm>
            <a:off x="828147" y="2714562"/>
            <a:ext cx="3048000" cy="32407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645506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3e57897-1c42-4b44-8eb6-ccc22826b8cd" xsi:nil="true"/>
    <lcf76f155ced4ddcb4097134ff3c332f xmlns="bc286e9e-9d38-4199-95ab-600c53f9639c">
      <Terms xmlns="http://schemas.microsoft.com/office/infopath/2007/PartnerControls"/>
    </lcf76f155ced4ddcb4097134ff3c332f>
    <SharedWithUsers xmlns="f3e57897-1c42-4b44-8eb6-ccc22826b8cd">
      <UserInfo>
        <DisplayName/>
        <AccountId xsi:nil="true"/>
        <AccountType/>
      </UserInfo>
    </SharedWithUsers>
    <MediaLengthInSeconds xmlns="bc286e9e-9d38-4199-95ab-600c53f963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71BBB62C52A44BB618686A72DF0203" ma:contentTypeVersion="18" ma:contentTypeDescription="Create a new document." ma:contentTypeScope="" ma:versionID="78c1a3aff0f76c9d5294a8111e3f2b0e">
  <xsd:schema xmlns:xsd="http://www.w3.org/2001/XMLSchema" xmlns:xs="http://www.w3.org/2001/XMLSchema" xmlns:p="http://schemas.microsoft.com/office/2006/metadata/properties" xmlns:ns2="f3e57897-1c42-4b44-8eb6-ccc22826b8cd" xmlns:ns3="bc286e9e-9d38-4199-95ab-600c53f9639c" targetNamespace="http://schemas.microsoft.com/office/2006/metadata/properties" ma:root="true" ma:fieldsID="c915ec0843233345f23c626d16caef24" ns2:_="" ns3:_="">
    <xsd:import namespace="f3e57897-1c42-4b44-8eb6-ccc22826b8cd"/>
    <xsd:import namespace="bc286e9e-9d38-4199-95ab-600c53f963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57897-1c42-4b44-8eb6-ccc22826b8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c547c650-3f48-4948-a5f4-cdcf4a1e7fb6}" ma:internalName="TaxCatchAll" ma:showField="CatchAllData" ma:web="f3e57897-1c42-4b44-8eb6-ccc22826b8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286e9e-9d38-4199-95ab-600c53f9639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e17086-7522-45d8-a006-069b515ea9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F6D76-9A3F-4B7B-8C1D-06E4F4CCB416}">
  <ds:schemaRefs>
    <ds:schemaRef ds:uri="http://schemas.microsoft.com/sharepoint/v3/contenttype/forms"/>
  </ds:schemaRefs>
</ds:datastoreItem>
</file>

<file path=customXml/itemProps2.xml><?xml version="1.0" encoding="utf-8"?>
<ds:datastoreItem xmlns:ds="http://schemas.openxmlformats.org/officeDocument/2006/customXml" ds:itemID="{7A5574EB-A45F-49AB-A8A7-81F9254EEF65}">
  <ds:schemaRefs>
    <ds:schemaRef ds:uri="http://purl.org/dc/elements/1.1/"/>
    <ds:schemaRef ds:uri="http://schemas.microsoft.com/office/2006/metadata/properties"/>
    <ds:schemaRef ds:uri="bc286e9e-9d38-4199-95ab-600c53f9639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f3e57897-1c42-4b44-8eb6-ccc22826b8cd"/>
    <ds:schemaRef ds:uri="http://www.w3.org/XML/1998/namespace"/>
    <ds:schemaRef ds:uri="http://purl.org/dc/terms/"/>
  </ds:schemaRefs>
</ds:datastoreItem>
</file>

<file path=customXml/itemProps3.xml><?xml version="1.0" encoding="utf-8"?>
<ds:datastoreItem xmlns:ds="http://schemas.openxmlformats.org/officeDocument/2006/customXml" ds:itemID="{19727501-B5D0-4DAF-90BC-32238AF64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57897-1c42-4b44-8eb6-ccc22826b8cd"/>
    <ds:schemaRef ds:uri="bc286e9e-9d38-4199-95ab-600c53f96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1319</TotalTime>
  <Words>830</Words>
  <Application>Microsoft Office PowerPoint</Application>
  <PresentationFormat>Widescreen</PresentationFormat>
  <Paragraphs>114</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Calibri</vt:lpstr>
      <vt:lpstr>Calibri  </vt:lpstr>
      <vt:lpstr>Calibri   </vt:lpstr>
      <vt:lpstr>Calibri Light</vt:lpstr>
      <vt:lpstr>Univers Condensed</vt:lpstr>
      <vt:lpstr>Univers Condensed Light</vt:lpstr>
      <vt:lpstr>office theme</vt:lpstr>
      <vt:lpstr>PowerPoint Presentation</vt:lpstr>
      <vt:lpstr>Welcome Diversity, Equity, and Inclusion Reception January 29, 2025</vt:lpstr>
      <vt:lpstr>Welcome Dr. Cynthia Gyamfi-Bannerman SMFM President</vt:lpstr>
      <vt:lpstr>Thank you to our sponsor!</vt:lpstr>
      <vt:lpstr>SMFM D&amp;I Committee Members</vt:lpstr>
      <vt:lpstr>Thank you to our outgoing leaders!</vt:lpstr>
      <vt:lpstr>New Committee Members</vt:lpstr>
      <vt:lpstr>Congratulations to our Emerging Leaders! </vt:lpstr>
      <vt:lpstr>2025 Diversity, Equity &amp; Inclusion Award</vt:lpstr>
      <vt:lpstr>Enjoy the Reception!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Wurster</dc:creator>
  <cp:lastModifiedBy>Tim Heinle</cp:lastModifiedBy>
  <cp:revision>25</cp:revision>
  <dcterms:created xsi:type="dcterms:W3CDTF">2023-06-07T14:33:04Z</dcterms:created>
  <dcterms:modified xsi:type="dcterms:W3CDTF">2025-01-30T00:04:51Z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9816200</vt:r8>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y fmtid="{D5CDD505-2E9C-101B-9397-08002B2CF9AE}" pid="10" name="ContentTypeId">
    <vt:lpwstr>0x010100E771BBB62C52A44BB618686A72DF0203</vt:lpwstr>
  </property>
</Properties>
</file>