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0B56-3668-A4CD-25D3-C6EFCD292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3842" y="2384695"/>
            <a:ext cx="5618671" cy="1875766"/>
          </a:xfrm>
        </p:spPr>
        <p:txBody>
          <a:bodyPr anchor="t">
            <a:noAutofit/>
          </a:bodyPr>
          <a:lstStyle>
            <a:lvl1pPr algn="l">
              <a:defRPr sz="5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SESSION NAME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75EE0-9364-513B-DBDE-1B6A94C9E5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43841" y="4473305"/>
            <a:ext cx="5618671" cy="16557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| Credentials, Institution/Organization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Speaker Name | Credentials, Institution/Organization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Speaker Name | Credentials, Institution/Organization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3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emi Circ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C384-CE8F-EA4B-2B2A-49EA6E957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3358" y="681037"/>
            <a:ext cx="7013276" cy="93210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3"/>
                </a:solidFill>
                <a:latin typeface="+mj-lt"/>
                <a:cs typeface="Archivo" pitchFamily="2" charset="0"/>
              </a:defRPr>
            </a:lvl1pPr>
          </a:lstStyle>
          <a:p>
            <a:r>
              <a:rPr lang="en-US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B69EF-2624-6EE3-AB8E-553F57F4F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23358" y="1825625"/>
            <a:ext cx="7013276" cy="34968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E3899C-6B7F-2DE7-9BF9-7D01961C0A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55811" y="1"/>
            <a:ext cx="3441942" cy="6877075"/>
          </a:xfrm>
          <a:custGeom>
            <a:avLst/>
            <a:gdLst>
              <a:gd name="connsiteX0" fmla="*/ 0 w 6780362"/>
              <a:gd name="connsiteY0" fmla="*/ 3429000 h 6858000"/>
              <a:gd name="connsiteX1" fmla="*/ 3390181 w 6780362"/>
              <a:gd name="connsiteY1" fmla="*/ 0 h 6858000"/>
              <a:gd name="connsiteX2" fmla="*/ 6780362 w 6780362"/>
              <a:gd name="connsiteY2" fmla="*/ 3429000 h 6858000"/>
              <a:gd name="connsiteX3" fmla="*/ 3390181 w 6780362"/>
              <a:gd name="connsiteY3" fmla="*/ 6858000 h 6858000"/>
              <a:gd name="connsiteX4" fmla="*/ 0 w 6780362"/>
              <a:gd name="connsiteY4" fmla="*/ 3429000 h 6858000"/>
              <a:gd name="connsiteX0" fmla="*/ 0 w 3823887"/>
              <a:gd name="connsiteY0" fmla="*/ 3431350 h 6862165"/>
              <a:gd name="connsiteX1" fmla="*/ 3390181 w 3823887"/>
              <a:gd name="connsiteY1" fmla="*/ 2350 h 6862165"/>
              <a:gd name="connsiteX2" fmla="*/ 3778370 w 3823887"/>
              <a:gd name="connsiteY2" fmla="*/ 3051788 h 6862165"/>
              <a:gd name="connsiteX3" fmla="*/ 3390181 w 3823887"/>
              <a:gd name="connsiteY3" fmla="*/ 6860350 h 6862165"/>
              <a:gd name="connsiteX4" fmla="*/ 0 w 3823887"/>
              <a:gd name="connsiteY4" fmla="*/ 3431350 h 6862165"/>
              <a:gd name="connsiteX0" fmla="*/ 429 w 3955855"/>
              <a:gd name="connsiteY0" fmla="*/ 3431350 h 6861602"/>
              <a:gd name="connsiteX1" fmla="*/ 3390610 w 3955855"/>
              <a:gd name="connsiteY1" fmla="*/ 2350 h 6861602"/>
              <a:gd name="connsiteX2" fmla="*/ 3778799 w 3955855"/>
              <a:gd name="connsiteY2" fmla="*/ 3051788 h 6861602"/>
              <a:gd name="connsiteX3" fmla="*/ 3632150 w 3955855"/>
              <a:gd name="connsiteY3" fmla="*/ 6860350 h 6861602"/>
              <a:gd name="connsiteX4" fmla="*/ 429 w 3955855"/>
              <a:gd name="connsiteY4" fmla="*/ 3431350 h 6861602"/>
              <a:gd name="connsiteX0" fmla="*/ 429 w 3839019"/>
              <a:gd name="connsiteY0" fmla="*/ 3431350 h 6860795"/>
              <a:gd name="connsiteX1" fmla="*/ 3390610 w 3839019"/>
              <a:gd name="connsiteY1" fmla="*/ 2350 h 6860795"/>
              <a:gd name="connsiteX2" fmla="*/ 3778799 w 3839019"/>
              <a:gd name="connsiteY2" fmla="*/ 3051788 h 6860795"/>
              <a:gd name="connsiteX3" fmla="*/ 3632150 w 3839019"/>
              <a:gd name="connsiteY3" fmla="*/ 6860350 h 6860795"/>
              <a:gd name="connsiteX4" fmla="*/ 429 w 3839019"/>
              <a:gd name="connsiteY4" fmla="*/ 3431350 h 6860795"/>
              <a:gd name="connsiteX0" fmla="*/ 429 w 3839019"/>
              <a:gd name="connsiteY0" fmla="*/ 3431350 h 6860795"/>
              <a:gd name="connsiteX1" fmla="*/ 3390610 w 3839019"/>
              <a:gd name="connsiteY1" fmla="*/ 2350 h 6860795"/>
              <a:gd name="connsiteX2" fmla="*/ 3778799 w 3839019"/>
              <a:gd name="connsiteY2" fmla="*/ 3051788 h 6860795"/>
              <a:gd name="connsiteX3" fmla="*/ 3632150 w 3839019"/>
              <a:gd name="connsiteY3" fmla="*/ 6860350 h 6860795"/>
              <a:gd name="connsiteX4" fmla="*/ 429 w 3839019"/>
              <a:gd name="connsiteY4" fmla="*/ 3431350 h 6860795"/>
              <a:gd name="connsiteX0" fmla="*/ 344 w 3825100"/>
              <a:gd name="connsiteY0" fmla="*/ 3431350 h 6869420"/>
              <a:gd name="connsiteX1" fmla="*/ 3390525 w 3825100"/>
              <a:gd name="connsiteY1" fmla="*/ 2350 h 6869420"/>
              <a:gd name="connsiteX2" fmla="*/ 3778714 w 3825100"/>
              <a:gd name="connsiteY2" fmla="*/ 3051788 h 6869420"/>
              <a:gd name="connsiteX3" fmla="*/ 3606186 w 3825100"/>
              <a:gd name="connsiteY3" fmla="*/ 6868976 h 6869420"/>
              <a:gd name="connsiteX4" fmla="*/ 344 w 3825100"/>
              <a:gd name="connsiteY4" fmla="*/ 3431350 h 6869420"/>
              <a:gd name="connsiteX0" fmla="*/ 344 w 3824231"/>
              <a:gd name="connsiteY0" fmla="*/ 3431350 h 6869420"/>
              <a:gd name="connsiteX1" fmla="*/ 3390525 w 3824231"/>
              <a:gd name="connsiteY1" fmla="*/ 2350 h 6869420"/>
              <a:gd name="connsiteX2" fmla="*/ 3778714 w 3824231"/>
              <a:gd name="connsiteY2" fmla="*/ 3051788 h 6869420"/>
              <a:gd name="connsiteX3" fmla="*/ 3606186 w 3824231"/>
              <a:gd name="connsiteY3" fmla="*/ 6868976 h 6869420"/>
              <a:gd name="connsiteX4" fmla="*/ 344 w 3824231"/>
              <a:gd name="connsiteY4" fmla="*/ 3431350 h 6869420"/>
              <a:gd name="connsiteX0" fmla="*/ 492 w 3824379"/>
              <a:gd name="connsiteY0" fmla="*/ 3431350 h 6878045"/>
              <a:gd name="connsiteX1" fmla="*/ 3390673 w 3824379"/>
              <a:gd name="connsiteY1" fmla="*/ 2350 h 6878045"/>
              <a:gd name="connsiteX2" fmla="*/ 3778862 w 3824379"/>
              <a:gd name="connsiteY2" fmla="*/ 3051788 h 6878045"/>
              <a:gd name="connsiteX3" fmla="*/ 3649466 w 3824379"/>
              <a:gd name="connsiteY3" fmla="*/ 6877603 h 6878045"/>
              <a:gd name="connsiteX4" fmla="*/ 492 w 3824379"/>
              <a:gd name="connsiteY4" fmla="*/ 3431350 h 6878045"/>
              <a:gd name="connsiteX0" fmla="*/ 489 w 3753805"/>
              <a:gd name="connsiteY0" fmla="*/ 3429641 h 6876336"/>
              <a:gd name="connsiteX1" fmla="*/ 3390670 w 3753805"/>
              <a:gd name="connsiteY1" fmla="*/ 641 h 6876336"/>
              <a:gd name="connsiteX2" fmla="*/ 3658090 w 3753805"/>
              <a:gd name="connsiteY2" fmla="*/ 3222608 h 6876336"/>
              <a:gd name="connsiteX3" fmla="*/ 3649463 w 3753805"/>
              <a:gd name="connsiteY3" fmla="*/ 6875894 h 6876336"/>
              <a:gd name="connsiteX4" fmla="*/ 489 w 3753805"/>
              <a:gd name="connsiteY4" fmla="*/ 3429641 h 6876336"/>
              <a:gd name="connsiteX0" fmla="*/ 489 w 3753805"/>
              <a:gd name="connsiteY0" fmla="*/ 3429641 h 6876336"/>
              <a:gd name="connsiteX1" fmla="*/ 3390670 w 3753805"/>
              <a:gd name="connsiteY1" fmla="*/ 641 h 6876336"/>
              <a:gd name="connsiteX2" fmla="*/ 3658090 w 3753805"/>
              <a:gd name="connsiteY2" fmla="*/ 3222608 h 6876336"/>
              <a:gd name="connsiteX3" fmla="*/ 3649463 w 3753805"/>
              <a:gd name="connsiteY3" fmla="*/ 6875894 h 6876336"/>
              <a:gd name="connsiteX4" fmla="*/ 489 w 3753805"/>
              <a:gd name="connsiteY4" fmla="*/ 3429641 h 6876336"/>
              <a:gd name="connsiteX0" fmla="*/ 1 w 3915828"/>
              <a:gd name="connsiteY0" fmla="*/ 3429641 h 6876336"/>
              <a:gd name="connsiteX1" fmla="*/ 3640348 w 3915828"/>
              <a:gd name="connsiteY1" fmla="*/ 641 h 6876336"/>
              <a:gd name="connsiteX2" fmla="*/ 3657602 w 3915828"/>
              <a:gd name="connsiteY2" fmla="*/ 3222608 h 6876336"/>
              <a:gd name="connsiteX3" fmla="*/ 3648975 w 3915828"/>
              <a:gd name="connsiteY3" fmla="*/ 6875894 h 6876336"/>
              <a:gd name="connsiteX4" fmla="*/ 1 w 3915828"/>
              <a:gd name="connsiteY4" fmla="*/ 3429641 h 6876336"/>
              <a:gd name="connsiteX0" fmla="*/ 1 w 3657602"/>
              <a:gd name="connsiteY0" fmla="*/ 3429000 h 6875695"/>
              <a:gd name="connsiteX1" fmla="*/ 3640348 w 3657602"/>
              <a:gd name="connsiteY1" fmla="*/ 0 h 6875695"/>
              <a:gd name="connsiteX2" fmla="*/ 3657602 w 3657602"/>
              <a:gd name="connsiteY2" fmla="*/ 3221967 h 6875695"/>
              <a:gd name="connsiteX3" fmla="*/ 3648975 w 3657602"/>
              <a:gd name="connsiteY3" fmla="*/ 6875253 h 6875695"/>
              <a:gd name="connsiteX4" fmla="*/ 1 w 3657602"/>
              <a:gd name="connsiteY4" fmla="*/ 3429000 h 6875695"/>
              <a:gd name="connsiteX0" fmla="*/ 0 w 3657601"/>
              <a:gd name="connsiteY0" fmla="*/ 3429000 h 6875695"/>
              <a:gd name="connsiteX1" fmla="*/ 3640347 w 3657601"/>
              <a:gd name="connsiteY1" fmla="*/ 0 h 6875695"/>
              <a:gd name="connsiteX2" fmla="*/ 3657601 w 3657601"/>
              <a:gd name="connsiteY2" fmla="*/ 3221967 h 6875695"/>
              <a:gd name="connsiteX3" fmla="*/ 3648974 w 3657601"/>
              <a:gd name="connsiteY3" fmla="*/ 6875253 h 6875695"/>
              <a:gd name="connsiteX4" fmla="*/ 0 w 3657601"/>
              <a:gd name="connsiteY4" fmla="*/ 3429000 h 6875695"/>
              <a:gd name="connsiteX0" fmla="*/ 0 w 3657601"/>
              <a:gd name="connsiteY0" fmla="*/ 3429000 h 6875695"/>
              <a:gd name="connsiteX1" fmla="*/ 3640347 w 3657601"/>
              <a:gd name="connsiteY1" fmla="*/ 0 h 6875695"/>
              <a:gd name="connsiteX2" fmla="*/ 3657601 w 3657601"/>
              <a:gd name="connsiteY2" fmla="*/ 3221967 h 6875695"/>
              <a:gd name="connsiteX3" fmla="*/ 3648974 w 3657601"/>
              <a:gd name="connsiteY3" fmla="*/ 6875253 h 6875695"/>
              <a:gd name="connsiteX4" fmla="*/ 0 w 3657601"/>
              <a:gd name="connsiteY4" fmla="*/ 3429000 h 6875695"/>
              <a:gd name="connsiteX0" fmla="*/ 1 w 3441942"/>
              <a:gd name="connsiteY0" fmla="*/ 3463505 h 6875702"/>
              <a:gd name="connsiteX1" fmla="*/ 3424688 w 3441942"/>
              <a:gd name="connsiteY1" fmla="*/ 0 h 6875702"/>
              <a:gd name="connsiteX2" fmla="*/ 3441942 w 3441942"/>
              <a:gd name="connsiteY2" fmla="*/ 3221967 h 6875702"/>
              <a:gd name="connsiteX3" fmla="*/ 3433315 w 3441942"/>
              <a:gd name="connsiteY3" fmla="*/ 6875253 h 6875702"/>
              <a:gd name="connsiteX4" fmla="*/ 1 w 3441942"/>
              <a:gd name="connsiteY4" fmla="*/ 3463505 h 6875702"/>
              <a:gd name="connsiteX0" fmla="*/ 3255 w 3445196"/>
              <a:gd name="connsiteY0" fmla="*/ 3463505 h 6877552"/>
              <a:gd name="connsiteX1" fmla="*/ 3427942 w 3445196"/>
              <a:gd name="connsiteY1" fmla="*/ 0 h 6877552"/>
              <a:gd name="connsiteX2" fmla="*/ 3445196 w 3445196"/>
              <a:gd name="connsiteY2" fmla="*/ 3221967 h 6877552"/>
              <a:gd name="connsiteX3" fmla="*/ 3436569 w 3445196"/>
              <a:gd name="connsiteY3" fmla="*/ 6875253 h 6877552"/>
              <a:gd name="connsiteX4" fmla="*/ 3255 w 3445196"/>
              <a:gd name="connsiteY4" fmla="*/ 3463505 h 6877552"/>
              <a:gd name="connsiteX0" fmla="*/ 196 w 3442137"/>
              <a:gd name="connsiteY0" fmla="*/ 3463505 h 6877075"/>
              <a:gd name="connsiteX1" fmla="*/ 3424883 w 3442137"/>
              <a:gd name="connsiteY1" fmla="*/ 0 h 6877075"/>
              <a:gd name="connsiteX2" fmla="*/ 3442137 w 3442137"/>
              <a:gd name="connsiteY2" fmla="*/ 3221967 h 6877075"/>
              <a:gd name="connsiteX3" fmla="*/ 3433510 w 3442137"/>
              <a:gd name="connsiteY3" fmla="*/ 6875253 h 6877075"/>
              <a:gd name="connsiteX4" fmla="*/ 196 w 3442137"/>
              <a:gd name="connsiteY4" fmla="*/ 3463505 h 6877075"/>
              <a:gd name="connsiteX0" fmla="*/ 1 w 3441942"/>
              <a:gd name="connsiteY0" fmla="*/ 3463505 h 6877075"/>
              <a:gd name="connsiteX1" fmla="*/ 3424688 w 3441942"/>
              <a:gd name="connsiteY1" fmla="*/ 0 h 6877075"/>
              <a:gd name="connsiteX2" fmla="*/ 3441942 w 3441942"/>
              <a:gd name="connsiteY2" fmla="*/ 3221967 h 6877075"/>
              <a:gd name="connsiteX3" fmla="*/ 3433315 w 3441942"/>
              <a:gd name="connsiteY3" fmla="*/ 6875253 h 6877075"/>
              <a:gd name="connsiteX4" fmla="*/ 1 w 3441942"/>
              <a:gd name="connsiteY4" fmla="*/ 3463505 h 687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1942" h="6877075">
                <a:moveTo>
                  <a:pt x="1" y="3463505"/>
                </a:moveTo>
                <a:cubicBezTo>
                  <a:pt x="-1437" y="531962"/>
                  <a:pt x="2815088" y="34505"/>
                  <a:pt x="3424688" y="0"/>
                </a:cubicBezTo>
                <a:cubicBezTo>
                  <a:pt x="3439065" y="327804"/>
                  <a:pt x="3441942" y="1328183"/>
                  <a:pt x="3441942" y="3221967"/>
                </a:cubicBezTo>
                <a:cubicBezTo>
                  <a:pt x="3441942" y="5115751"/>
                  <a:pt x="3424687" y="6604959"/>
                  <a:pt x="3433315" y="6875253"/>
                </a:cubicBezTo>
                <a:cubicBezTo>
                  <a:pt x="3079633" y="6912634"/>
                  <a:pt x="1439" y="6395048"/>
                  <a:pt x="1" y="3463505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2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quar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1D71-3EE9-8DCB-3911-BA7D0F699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681037"/>
            <a:ext cx="11271249" cy="88897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3"/>
                </a:solidFill>
                <a:latin typeface="+mj-lt"/>
                <a:cs typeface="Archivo" pitchFamily="2" charset="0"/>
              </a:defRPr>
            </a:lvl1pPr>
          </a:lstStyle>
          <a:p>
            <a:r>
              <a:rPr lang="en-US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A8489-E31C-FB41-6749-A8361994D1E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0375" y="1759789"/>
            <a:ext cx="5461001" cy="37440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850EE2-696A-5DCB-8BA1-6FC0FD085F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0625" y="1759789"/>
            <a:ext cx="5461000" cy="37440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2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8217A-BC10-A7E5-7128-08D6C115F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864" y="750498"/>
            <a:ext cx="9005978" cy="74175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ECBCA-3B8D-E3E7-DB0E-01DECFA509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7864" y="1643991"/>
            <a:ext cx="9005978" cy="354671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SUBHEADLINE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D52A2-A0CC-A85A-50C7-694327A5C80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57864" y="1998662"/>
            <a:ext cx="9005978" cy="164168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EA8B6-C2A3-7019-161C-7D498D373A6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447006" y="3795158"/>
            <a:ext cx="9016836" cy="353967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414B-8DA6-D2D8-7892-470BF2DCC7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447006" y="4149125"/>
            <a:ext cx="9005978" cy="159942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>
              <a:defRPr sz="180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4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12667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CF4B-E3F1-864E-7825-50B53A786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942" y="724619"/>
            <a:ext cx="9300054" cy="7763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Headline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A563BB-1E6A-1A5F-A801-362ADC46A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5722" y="1630363"/>
            <a:ext cx="9300054" cy="7762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981C86-9924-AF3B-3277-0718BD7DE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5721" y="2626863"/>
            <a:ext cx="1449717" cy="896938"/>
          </a:xfrm>
        </p:spPr>
        <p:txBody>
          <a:bodyPr anchor="ctr">
            <a:no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 </a:t>
            </a:r>
            <a:r>
              <a:rPr lang="en-US" err="1"/>
              <a:t>X</a:t>
            </a:r>
            <a:r>
              <a:rPr lang="en-US"/>
              <a:t> 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7648B1-85F2-F0A6-395E-99A4085379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1638" y="2923786"/>
            <a:ext cx="2690812" cy="293688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stat description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199B390-03AC-8924-1E80-8998149EE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5721" y="3735388"/>
            <a:ext cx="1449717" cy="896938"/>
          </a:xfrm>
        </p:spPr>
        <p:txBody>
          <a:bodyPr anchor="ctr">
            <a:no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 </a:t>
            </a:r>
            <a:r>
              <a:rPr lang="en-US" err="1"/>
              <a:t>X</a:t>
            </a:r>
            <a:r>
              <a:rPr lang="en-US"/>
              <a:t> %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F1C9AA9-87E6-585A-FBA3-B78CA77928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1638" y="4037013"/>
            <a:ext cx="2690812" cy="293688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stat description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E3E37A6-5EB1-A8EC-49DB-0531AB115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5721" y="4848226"/>
            <a:ext cx="1449717" cy="896938"/>
          </a:xfrm>
        </p:spPr>
        <p:txBody>
          <a:bodyPr anchor="ctr">
            <a:no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 </a:t>
            </a:r>
            <a:r>
              <a:rPr lang="en-US" err="1"/>
              <a:t>X</a:t>
            </a:r>
            <a:r>
              <a:rPr lang="en-US"/>
              <a:t> %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81DC566-C023-053C-6B19-5A94414DB5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41638" y="5149851"/>
            <a:ext cx="2690812" cy="293688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72318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60DB-58AB-3DE4-8C36-474DAC1DC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4308" y="2346385"/>
            <a:ext cx="6413141" cy="2165230"/>
          </a:xfrm>
        </p:spPr>
        <p:txBody>
          <a:bodyPr anchor="ctr">
            <a:normAutofit/>
          </a:bodyPr>
          <a:lstStyle>
            <a:lvl1pPr>
              <a:defRPr sz="24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“Add quote here”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F766A-1CA7-309C-9AFC-D5685DABD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4308" y="5296829"/>
            <a:ext cx="6413141" cy="44836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Speaker Name, Credentials, Company Name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B9BE78-BEE4-02CC-A11D-AA9012EC22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551" y="2303253"/>
            <a:ext cx="3692944" cy="370073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1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/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0B56-3668-A4CD-25D3-C6EFCD292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99913" y="2266336"/>
            <a:ext cx="6392173" cy="2325328"/>
          </a:xfrm>
        </p:spPr>
        <p:txBody>
          <a:bodyPr anchor="t">
            <a:noAutofit/>
          </a:bodyPr>
          <a:lstStyle>
            <a:lvl1pPr algn="ctr">
              <a:defRPr sz="88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Add Copy Here</a:t>
            </a:r>
          </a:p>
        </p:txBody>
      </p:sp>
    </p:spTree>
    <p:extLst>
      <p:ext uri="{BB962C8B-B14F-4D97-AF65-F5344CB8AC3E}">
        <p14:creationId xmlns:p14="http://schemas.microsoft.com/office/powerpoint/2010/main" val="355881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BF0AC-B03F-DBB4-096C-F3685C18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E6FC-00DA-D837-B3D5-CAABCF9E3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DDB75-BEB3-6A7F-BDB6-BC400423D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6D0660-8617-42F3-ADBD-AED0D3F5619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F6321-CF07-165D-87DE-1977660D4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1D7E-16CF-8F02-F9EB-5B71F3C91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25C933-8621-4AAD-8F72-D287EE10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1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F2D1-93B8-5A58-8F48-DD45E9FE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664" y="402155"/>
            <a:ext cx="9005978" cy="1306902"/>
          </a:xfrm>
        </p:spPr>
        <p:txBody>
          <a:bodyPr>
            <a:normAutofit/>
          </a:bodyPr>
          <a:lstStyle/>
          <a:p>
            <a:r>
              <a:rPr lang="en-US" b="0" dirty="0"/>
              <a:t>CPT® Medical Coding for Maternal-Fetal Medicine – 2026 Edition</a:t>
            </a:r>
            <a:endParaRPr lang="en-US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73FAB-5305-C7F9-2ED3-484F63261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80" y="1928348"/>
            <a:ext cx="3369015" cy="4385366"/>
          </a:xfrm>
          <a:prstGeom prst="rect">
            <a:avLst/>
          </a:prstGeom>
        </p:spPr>
      </p:pic>
      <p:sp>
        <p:nvSpPr>
          <p:cNvPr id="6" name="Star: 8 Points 5">
            <a:extLst>
              <a:ext uri="{FF2B5EF4-FFF2-40B4-BE49-F238E27FC236}">
                <a16:creationId xmlns:a16="http://schemas.microsoft.com/office/drawing/2014/main" id="{A01BF2ED-B04D-9717-E991-D75DFABBDA80}"/>
              </a:ext>
            </a:extLst>
          </p:cNvPr>
          <p:cNvSpPr/>
          <p:nvPr/>
        </p:nvSpPr>
        <p:spPr>
          <a:xfrm rot="21043197">
            <a:off x="8149308" y="4425832"/>
            <a:ext cx="1556657" cy="1556657"/>
          </a:xfrm>
          <a:prstGeom prst="star8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SOON!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E35D3-2D8C-3305-4F73-7C1B6C7A4573}"/>
              </a:ext>
            </a:extLst>
          </p:cNvPr>
          <p:cNvSpPr txBox="1"/>
          <p:nvPr/>
        </p:nvSpPr>
        <p:spPr>
          <a:xfrm>
            <a:off x="1381664" y="2013857"/>
            <a:ext cx="5660571" cy="440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All-new design in a convenient, searchable electronic format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Covers the latest coding updates and changes from 2024 through January 2026, including telehealth, remote monitoring, and detailed first-trimester ultrasound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Offers myriad examples to illustrate common coding questions and concerns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Presents complex information, such as time-based coding, in easy-to-understand tables</a:t>
            </a:r>
          </a:p>
          <a:p>
            <a:pPr>
              <a:lnSpc>
                <a:spcPct val="114000"/>
              </a:lnSpc>
            </a:pPr>
            <a:endParaRPr lang="en-US" sz="2000" dirty="0"/>
          </a:p>
          <a:p>
            <a:pPr algn="ctr">
              <a:lnSpc>
                <a:spcPct val="114000"/>
              </a:lnSpc>
            </a:pPr>
            <a:r>
              <a:rPr lang="en-US" sz="2800" dirty="0"/>
              <a:t>www.smfm.org/coding-manual</a:t>
            </a:r>
          </a:p>
        </p:txBody>
      </p:sp>
    </p:spTree>
    <p:extLst>
      <p:ext uri="{BB962C8B-B14F-4D97-AF65-F5344CB8AC3E}">
        <p14:creationId xmlns:p14="http://schemas.microsoft.com/office/powerpoint/2010/main" val="1202954078"/>
      </p:ext>
    </p:extLst>
  </p:cSld>
  <p:clrMapOvr>
    <a:masterClrMapping/>
  </p:clrMapOvr>
</p:sld>
</file>

<file path=ppt/theme/theme1.xml><?xml version="1.0" encoding="utf-8"?>
<a:theme xmlns:a="http://schemas.openxmlformats.org/drawingml/2006/main" name="SMFM 2026">
  <a:themeElements>
    <a:clrScheme name="SMFM 2026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5280D5"/>
      </a:accent1>
      <a:accent2>
        <a:srgbClr val="B43092"/>
      </a:accent2>
      <a:accent3>
        <a:srgbClr val="BDF2F2"/>
      </a:accent3>
      <a:accent4>
        <a:srgbClr val="383B6E"/>
      </a:accent4>
      <a:accent5>
        <a:srgbClr val="E0E500"/>
      </a:accent5>
      <a:accent6>
        <a:srgbClr val="57B6B2"/>
      </a:accent6>
      <a:hlink>
        <a:srgbClr val="467886"/>
      </a:hlink>
      <a:folHlink>
        <a:srgbClr val="96607D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MFM 2026" id="{F7938FEE-A82B-4BB4-8286-9F5766AFBC18}" vid="{03FC6271-3332-490D-A027-C34288DD30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359BAA9CA604D939C6B6C3F28A0E1" ma:contentTypeVersion="15" ma:contentTypeDescription="Create a new document." ma:contentTypeScope="" ma:versionID="78da6fec70bea2ac644235a474217d39">
  <xsd:schema xmlns:xsd="http://www.w3.org/2001/XMLSchema" xmlns:xs="http://www.w3.org/2001/XMLSchema" xmlns:p="http://schemas.microsoft.com/office/2006/metadata/properties" xmlns:ns2="2e0a3c2c-4f15-4193-8153-904c22ec0e43" xmlns:ns3="be806328-e908-4e67-8e30-72a95bada2ec" targetNamespace="http://schemas.microsoft.com/office/2006/metadata/properties" ma:root="true" ma:fieldsID="baa9c10ddda1ee892709d351f3e37c4a" ns2:_="" ns3:_="">
    <xsd:import namespace="2e0a3c2c-4f15-4193-8153-904c22ec0e43"/>
    <xsd:import namespace="be806328-e908-4e67-8e30-72a95bada2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a3c2c-4f15-4193-8153-904c22ec0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1e17086-7522-45d8-a006-069b515ea9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06328-e908-4e67-8e30-72a95bada2e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7a5f7fe-2054-4aa8-a322-6230adadcb5f}" ma:internalName="TaxCatchAll" ma:showField="CatchAllData" ma:web="be806328-e908-4e67-8e30-72a95bada2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0a3c2c-4f15-4193-8153-904c22ec0e43">
      <Terms xmlns="http://schemas.microsoft.com/office/infopath/2007/PartnerControls"/>
    </lcf76f155ced4ddcb4097134ff3c332f>
    <TaxCatchAll xmlns="be806328-e908-4e67-8e30-72a95bada2ec" xsi:nil="true"/>
  </documentManagement>
</p:properties>
</file>

<file path=customXml/itemProps1.xml><?xml version="1.0" encoding="utf-8"?>
<ds:datastoreItem xmlns:ds="http://schemas.openxmlformats.org/officeDocument/2006/customXml" ds:itemID="{9BA2C9ED-864F-4DC2-947D-125C667CCE83}">
  <ds:schemaRefs>
    <ds:schemaRef ds:uri="2e0a3c2c-4f15-4193-8153-904c22ec0e43"/>
    <ds:schemaRef ds:uri="be806328-e908-4e67-8e30-72a95bada2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1F3282B-84CE-4BEF-AA67-4A5C09EFEF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6C146F-A958-439D-A838-556247BA9C5C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2e0a3c2c-4f15-4193-8153-904c22ec0e43"/>
    <ds:schemaRef ds:uri="be806328-e908-4e67-8e30-72a95bada2ec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SMFM 2026</Template>
  <TotalTime>1182</TotalTime>
  <Words>74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SMFM 2026</vt:lpstr>
      <vt:lpstr>CPT® Medical Coding for Maternal-Fetal Medicine – 2026 Edition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Betsy Palmer Dawson</dc:creator>
  <cp:lastModifiedBy>Tim Heinle</cp:lastModifiedBy>
  <cp:revision>3</cp:revision>
  <cp:lastPrinted>2026-02-09T23:56:46Z</cp:lastPrinted>
  <dcterms:created xsi:type="dcterms:W3CDTF">2025-09-18T13:48:14Z</dcterms:created>
  <dcterms:modified xsi:type="dcterms:W3CDTF">2026-02-10T18:06:41Z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0x0101001F2359BAA9CA604D939C6B6C3F28A0E1</vt:lpwstr>
  </property>
  <property fmtid="{D5CDD505-2E9C-101B-9397-08002B2CF9AE}" pid="3" name="MediaServiceImageTags">
    <vt:lpwstr/>
  </property>
</Properties>
</file>