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71" r:id="rId5"/>
    <p:sldId id="2147470110" r:id="rId6"/>
    <p:sldId id="2147481764" r:id="rId7"/>
    <p:sldId id="2147470112" r:id="rId8"/>
    <p:sldId id="2147470111" r:id="rId9"/>
    <p:sldId id="2147470124" r:id="rId10"/>
    <p:sldId id="2147470116" r:id="rId11"/>
    <p:sldId id="2147481765" r:id="rId12"/>
    <p:sldId id="2147470147" r:id="rId13"/>
    <p:sldId id="2147470117" r:id="rId14"/>
    <p:sldId id="2147481761" r:id="rId15"/>
    <p:sldId id="214748177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7132"/>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10A3EF-1EE8-494B-B810-2558D3963403}" v="1" dt="2026-03-04T17:01:33.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7" autoAdjust="0"/>
    <p:restoredTop sz="94660"/>
  </p:normalViewPr>
  <p:slideViewPr>
    <p:cSldViewPr snapToGrid="0">
      <p:cViewPr varScale="1">
        <p:scale>
          <a:sx n="74" d="100"/>
          <a:sy n="74" d="100"/>
        </p:scale>
        <p:origin x="52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ntha Berg" userId="34657cd2-ba0f-4778-b37d-2852d0824c10" providerId="ADAL" clId="{31D8F01F-F88A-476C-8A61-0008677D0FF4}"/>
    <pc:docChg chg="modSld">
      <pc:chgData name="Samantha Berg" userId="34657cd2-ba0f-4778-b37d-2852d0824c10" providerId="ADAL" clId="{31D8F01F-F88A-476C-8A61-0008677D0FF4}" dt="2026-03-04T17:01:33.763" v="1" actId="207"/>
      <pc:docMkLst>
        <pc:docMk/>
      </pc:docMkLst>
      <pc:sldChg chg="modSp">
        <pc:chgData name="Samantha Berg" userId="34657cd2-ba0f-4778-b37d-2852d0824c10" providerId="ADAL" clId="{31D8F01F-F88A-476C-8A61-0008677D0FF4}" dt="2026-03-04T17:01:33.763" v="1" actId="207"/>
        <pc:sldMkLst>
          <pc:docMk/>
          <pc:sldMk cId="1409940320" sldId="2147470112"/>
        </pc:sldMkLst>
        <pc:graphicFrameChg chg="mod">
          <ac:chgData name="Samantha Berg" userId="34657cd2-ba0f-4778-b37d-2852d0824c10" providerId="ADAL" clId="{31D8F01F-F88A-476C-8A61-0008677D0FF4}" dt="2026-03-04T17:01:33.763" v="1" actId="207"/>
          <ac:graphicFrameMkLst>
            <pc:docMk/>
            <pc:sldMk cId="1409940320" sldId="2147470112"/>
            <ac:graphicFrameMk id="2" creationId="{181C82F4-F404-2A81-4499-8F259AA5C094}"/>
          </ac:graphicFrameMkLst>
        </pc:graphicFrameChg>
      </pc:sldChg>
      <pc:sldChg chg="modSp mod">
        <pc:chgData name="Samantha Berg" userId="34657cd2-ba0f-4778-b37d-2852d0824c10" providerId="ADAL" clId="{31D8F01F-F88A-476C-8A61-0008677D0FF4}" dt="2026-03-04T16:50:03.333" v="0" actId="207"/>
        <pc:sldMkLst>
          <pc:docMk/>
          <pc:sldMk cId="2828565939" sldId="2147481774"/>
        </pc:sldMkLst>
        <pc:spChg chg="mod">
          <ac:chgData name="Samantha Berg" userId="34657cd2-ba0f-4778-b37d-2852d0824c10" providerId="ADAL" clId="{31D8F01F-F88A-476C-8A61-0008677D0FF4}" dt="2026-03-04T16:50:03.333" v="0" actId="207"/>
          <ac:spMkLst>
            <pc:docMk/>
            <pc:sldMk cId="2828565939" sldId="2147481774"/>
            <ac:spMk id="7" creationId="{7AB7623C-2720-1C75-40B7-CCB0E03F2E5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Pregnancy-Related Mortality Ratio*</c:v>
                </c:pt>
              </c:strCache>
            </c:strRef>
          </c:tx>
          <c:spPr>
            <a:ln w="28575" cap="rnd">
              <a:solidFill>
                <a:schemeClr val="accent2"/>
              </a:solidFill>
              <a:round/>
            </a:ln>
            <a:effectLst/>
          </c:spPr>
          <c:marker>
            <c:symbol val="none"/>
          </c:marker>
          <c:dLbls>
            <c:dLbl>
              <c:idx val="1"/>
              <c:delete val="1"/>
              <c:extLst>
                <c:ext xmlns:c15="http://schemas.microsoft.com/office/drawing/2012/chart" uri="{CE6537A1-D6FC-4f65-9D91-7224C49458BB}"/>
                <c:ext xmlns:c16="http://schemas.microsoft.com/office/drawing/2014/chart" uri="{C3380CC4-5D6E-409C-BE32-E72D297353CC}">
                  <c16:uniqueId val="{00000001-1FEE-4744-83DB-426DFD5E2061}"/>
                </c:ext>
              </c:extLst>
            </c:dLbl>
            <c:dLbl>
              <c:idx val="2"/>
              <c:delete val="1"/>
              <c:extLst>
                <c:ext xmlns:c15="http://schemas.microsoft.com/office/drawing/2012/chart" uri="{CE6537A1-D6FC-4f65-9D91-7224C49458BB}"/>
                <c:ext xmlns:c16="http://schemas.microsoft.com/office/drawing/2014/chart" uri="{C3380CC4-5D6E-409C-BE32-E72D297353CC}">
                  <c16:uniqueId val="{00000000-1FEE-4744-83DB-426DFD5E2061}"/>
                </c:ext>
              </c:extLst>
            </c:dLbl>
            <c:dLbl>
              <c:idx val="3"/>
              <c:delete val="1"/>
              <c:extLst>
                <c:ext xmlns:c15="http://schemas.microsoft.com/office/drawing/2012/chart" uri="{CE6537A1-D6FC-4f65-9D91-7224C49458BB}"/>
                <c:ext xmlns:c16="http://schemas.microsoft.com/office/drawing/2014/chart" uri="{C3380CC4-5D6E-409C-BE32-E72D297353CC}">
                  <c16:uniqueId val="{00000002-1FEE-4744-83DB-426DFD5E2061}"/>
                </c:ext>
              </c:extLst>
            </c:dLbl>
            <c:dLbl>
              <c:idx val="4"/>
              <c:delete val="1"/>
              <c:extLst>
                <c:ext xmlns:c15="http://schemas.microsoft.com/office/drawing/2012/chart" uri="{CE6537A1-D6FC-4f65-9D91-7224C49458BB}"/>
                <c:ext xmlns:c16="http://schemas.microsoft.com/office/drawing/2014/chart" uri="{C3380CC4-5D6E-409C-BE32-E72D297353CC}">
                  <c16:uniqueId val="{00000008-1FEE-4744-83DB-426DFD5E2061}"/>
                </c:ext>
              </c:extLst>
            </c:dLbl>
            <c:dLbl>
              <c:idx val="5"/>
              <c:delete val="1"/>
              <c:extLst>
                <c:ext xmlns:c15="http://schemas.microsoft.com/office/drawing/2012/chart" uri="{CE6537A1-D6FC-4f65-9D91-7224C49458BB}"/>
                <c:ext xmlns:c16="http://schemas.microsoft.com/office/drawing/2014/chart" uri="{C3380CC4-5D6E-409C-BE32-E72D297353CC}">
                  <c16:uniqueId val="{00000003-1FEE-4744-83DB-426DFD5E2061}"/>
                </c:ext>
              </c:extLst>
            </c:dLbl>
            <c:dLbl>
              <c:idx val="6"/>
              <c:delete val="1"/>
              <c:extLst>
                <c:ext xmlns:c15="http://schemas.microsoft.com/office/drawing/2012/chart" uri="{CE6537A1-D6FC-4f65-9D91-7224C49458BB}"/>
                <c:ext xmlns:c16="http://schemas.microsoft.com/office/drawing/2014/chart" uri="{C3380CC4-5D6E-409C-BE32-E72D297353CC}">
                  <c16:uniqueId val="{00000004-1FEE-4744-83DB-426DFD5E2061}"/>
                </c:ext>
              </c:extLst>
            </c:dLbl>
            <c:dLbl>
              <c:idx val="7"/>
              <c:delete val="1"/>
              <c:extLst>
                <c:ext xmlns:c15="http://schemas.microsoft.com/office/drawing/2012/chart" uri="{CE6537A1-D6FC-4f65-9D91-7224C49458BB}"/>
                <c:ext xmlns:c16="http://schemas.microsoft.com/office/drawing/2014/chart" uri="{C3380CC4-5D6E-409C-BE32-E72D297353CC}">
                  <c16:uniqueId val="{00000007-1FEE-4744-83DB-426DFD5E2061}"/>
                </c:ext>
              </c:extLst>
            </c:dLbl>
            <c:dLbl>
              <c:idx val="8"/>
              <c:delete val="1"/>
              <c:extLst>
                <c:ext xmlns:c15="http://schemas.microsoft.com/office/drawing/2012/chart" uri="{CE6537A1-D6FC-4f65-9D91-7224C49458BB}"/>
                <c:ext xmlns:c16="http://schemas.microsoft.com/office/drawing/2014/chart" uri="{C3380CC4-5D6E-409C-BE32-E72D297353CC}">
                  <c16:uniqueId val="{00000006-1FEE-4744-83DB-426DFD5E2061}"/>
                </c:ext>
              </c:extLst>
            </c:dLbl>
            <c:dLbl>
              <c:idx val="9"/>
              <c:delete val="1"/>
              <c:extLst>
                <c:ext xmlns:c15="http://schemas.microsoft.com/office/drawing/2012/chart" uri="{CE6537A1-D6FC-4f65-9D91-7224C49458BB}"/>
                <c:ext xmlns:c16="http://schemas.microsoft.com/office/drawing/2014/chart" uri="{C3380CC4-5D6E-409C-BE32-E72D297353CC}">
                  <c16:uniqueId val="{00000005-1FEE-4744-83DB-426DFD5E2061}"/>
                </c:ext>
              </c:extLst>
            </c:dLbl>
            <c:dLbl>
              <c:idx val="10"/>
              <c:delete val="1"/>
              <c:extLst>
                <c:ext xmlns:c15="http://schemas.microsoft.com/office/drawing/2012/chart" uri="{CE6537A1-D6FC-4f65-9D91-7224C49458BB}"/>
                <c:ext xmlns:c16="http://schemas.microsoft.com/office/drawing/2014/chart" uri="{C3380CC4-5D6E-409C-BE32-E72D297353CC}">
                  <c16:uniqueId val="{00000009-1FEE-4744-83DB-426DFD5E2061}"/>
                </c:ext>
              </c:extLst>
            </c:dLbl>
            <c:dLbl>
              <c:idx val="11"/>
              <c:delete val="1"/>
              <c:extLst>
                <c:ext xmlns:c15="http://schemas.microsoft.com/office/drawing/2012/chart" uri="{CE6537A1-D6FC-4f65-9D91-7224C49458BB}"/>
                <c:ext xmlns:c16="http://schemas.microsoft.com/office/drawing/2014/chart" uri="{C3380CC4-5D6E-409C-BE32-E72D297353CC}">
                  <c16:uniqueId val="{0000000A-1FEE-4744-83DB-426DFD5E2061}"/>
                </c:ext>
              </c:extLst>
            </c:dLbl>
            <c:dLbl>
              <c:idx val="12"/>
              <c:delete val="1"/>
              <c:extLst>
                <c:ext xmlns:c15="http://schemas.microsoft.com/office/drawing/2012/chart" uri="{CE6537A1-D6FC-4f65-9D91-7224C49458BB}"/>
                <c:ext xmlns:c16="http://schemas.microsoft.com/office/drawing/2014/chart" uri="{C3380CC4-5D6E-409C-BE32-E72D297353CC}">
                  <c16:uniqueId val="{0000000B-1FEE-4744-83DB-426DFD5E2061}"/>
                </c:ext>
              </c:extLst>
            </c:dLbl>
            <c:dLbl>
              <c:idx val="13"/>
              <c:delete val="1"/>
              <c:extLst>
                <c:ext xmlns:c15="http://schemas.microsoft.com/office/drawing/2012/chart" uri="{CE6537A1-D6FC-4f65-9D91-7224C49458BB}"/>
                <c:ext xmlns:c16="http://schemas.microsoft.com/office/drawing/2014/chart" uri="{C3380CC4-5D6E-409C-BE32-E72D297353CC}">
                  <c16:uniqueId val="{0000000C-1FEE-4744-83DB-426DFD5E2061}"/>
                </c:ext>
              </c:extLst>
            </c:dLbl>
            <c:dLbl>
              <c:idx val="14"/>
              <c:delete val="1"/>
              <c:extLst>
                <c:ext xmlns:c15="http://schemas.microsoft.com/office/drawing/2012/chart" uri="{CE6537A1-D6FC-4f65-9D91-7224C49458BB}"/>
                <c:ext xmlns:c16="http://schemas.microsoft.com/office/drawing/2014/chart" uri="{C3380CC4-5D6E-409C-BE32-E72D297353CC}">
                  <c16:uniqueId val="{0000000D-1FEE-4744-83DB-426DFD5E2061}"/>
                </c:ext>
              </c:extLst>
            </c:dLbl>
            <c:dLbl>
              <c:idx val="15"/>
              <c:delete val="1"/>
              <c:extLst>
                <c:ext xmlns:c15="http://schemas.microsoft.com/office/drawing/2012/chart" uri="{CE6537A1-D6FC-4f65-9D91-7224C49458BB}"/>
                <c:ext xmlns:c16="http://schemas.microsoft.com/office/drawing/2014/chart" uri="{C3380CC4-5D6E-409C-BE32-E72D297353CC}">
                  <c16:uniqueId val="{0000000E-1FEE-4744-83DB-426DFD5E2061}"/>
                </c:ext>
              </c:extLst>
            </c:dLbl>
            <c:dLbl>
              <c:idx val="16"/>
              <c:delete val="1"/>
              <c:extLst>
                <c:ext xmlns:c15="http://schemas.microsoft.com/office/drawing/2012/chart" uri="{CE6537A1-D6FC-4f65-9D91-7224C49458BB}"/>
                <c:ext xmlns:c16="http://schemas.microsoft.com/office/drawing/2014/chart" uri="{C3380CC4-5D6E-409C-BE32-E72D297353CC}">
                  <c16:uniqueId val="{0000000F-1FEE-4744-83DB-426DFD5E2061}"/>
                </c:ext>
              </c:extLst>
            </c:dLbl>
            <c:dLbl>
              <c:idx val="17"/>
              <c:delete val="1"/>
              <c:extLst>
                <c:ext xmlns:c15="http://schemas.microsoft.com/office/drawing/2012/chart" uri="{CE6537A1-D6FC-4f65-9D91-7224C49458BB}"/>
                <c:ext xmlns:c16="http://schemas.microsoft.com/office/drawing/2014/chart" uri="{C3380CC4-5D6E-409C-BE32-E72D297353CC}">
                  <c16:uniqueId val="{00000010-1FEE-4744-83DB-426DFD5E2061}"/>
                </c:ext>
              </c:extLst>
            </c:dLbl>
            <c:dLbl>
              <c:idx val="18"/>
              <c:delete val="1"/>
              <c:extLst>
                <c:ext xmlns:c15="http://schemas.microsoft.com/office/drawing/2012/chart" uri="{CE6537A1-D6FC-4f65-9D91-7224C49458BB}"/>
                <c:ext xmlns:c16="http://schemas.microsoft.com/office/drawing/2014/chart" uri="{C3380CC4-5D6E-409C-BE32-E72D297353CC}">
                  <c16:uniqueId val="{00000012-1FEE-4744-83DB-426DFD5E2061}"/>
                </c:ext>
              </c:extLst>
            </c:dLbl>
            <c:dLbl>
              <c:idx val="19"/>
              <c:delete val="1"/>
              <c:extLst>
                <c:ext xmlns:c15="http://schemas.microsoft.com/office/drawing/2012/chart" uri="{CE6537A1-D6FC-4f65-9D91-7224C49458BB}"/>
                <c:ext xmlns:c16="http://schemas.microsoft.com/office/drawing/2014/chart" uri="{C3380CC4-5D6E-409C-BE32-E72D297353CC}">
                  <c16:uniqueId val="{00000011-1FEE-4744-83DB-426DFD5E2061}"/>
                </c:ext>
              </c:extLst>
            </c:dLbl>
            <c:dLbl>
              <c:idx val="20"/>
              <c:delete val="1"/>
              <c:extLst>
                <c:ext xmlns:c15="http://schemas.microsoft.com/office/drawing/2012/chart" uri="{CE6537A1-D6FC-4f65-9D91-7224C49458BB}"/>
                <c:ext xmlns:c16="http://schemas.microsoft.com/office/drawing/2014/chart" uri="{C3380CC4-5D6E-409C-BE32-E72D297353CC}">
                  <c16:uniqueId val="{00000013-1FEE-4744-83DB-426DFD5E2061}"/>
                </c:ext>
              </c:extLst>
            </c:dLbl>
            <c:dLbl>
              <c:idx val="21"/>
              <c:delete val="1"/>
              <c:extLst>
                <c:ext xmlns:c15="http://schemas.microsoft.com/office/drawing/2012/chart" uri="{CE6537A1-D6FC-4f65-9D91-7224C49458BB}"/>
                <c:ext xmlns:c16="http://schemas.microsoft.com/office/drawing/2014/chart" uri="{C3380CC4-5D6E-409C-BE32-E72D297353CC}">
                  <c16:uniqueId val="{00000014-1FEE-4744-83DB-426DFD5E2061}"/>
                </c:ext>
              </c:extLst>
            </c:dLbl>
            <c:dLbl>
              <c:idx val="22"/>
              <c:delete val="1"/>
              <c:extLst>
                <c:ext xmlns:c15="http://schemas.microsoft.com/office/drawing/2012/chart" uri="{CE6537A1-D6FC-4f65-9D91-7224C49458BB}"/>
                <c:ext xmlns:c16="http://schemas.microsoft.com/office/drawing/2014/chart" uri="{C3380CC4-5D6E-409C-BE32-E72D297353CC}">
                  <c16:uniqueId val="{00000015-1FEE-4744-83DB-426DFD5E2061}"/>
                </c:ext>
              </c:extLst>
            </c:dLbl>
            <c:dLbl>
              <c:idx val="23"/>
              <c:delete val="1"/>
              <c:extLst>
                <c:ext xmlns:c15="http://schemas.microsoft.com/office/drawing/2012/chart" uri="{CE6537A1-D6FC-4f65-9D91-7224C49458BB}"/>
                <c:ext xmlns:c16="http://schemas.microsoft.com/office/drawing/2014/chart" uri="{C3380CC4-5D6E-409C-BE32-E72D297353CC}">
                  <c16:uniqueId val="{00000016-1FEE-4744-83DB-426DFD5E2061}"/>
                </c:ext>
              </c:extLst>
            </c:dLbl>
            <c:dLbl>
              <c:idx val="24"/>
              <c:delete val="1"/>
              <c:extLst>
                <c:ext xmlns:c15="http://schemas.microsoft.com/office/drawing/2012/chart" uri="{CE6537A1-D6FC-4f65-9D91-7224C49458BB}"/>
                <c:ext xmlns:c16="http://schemas.microsoft.com/office/drawing/2014/chart" uri="{C3380CC4-5D6E-409C-BE32-E72D297353CC}">
                  <c16:uniqueId val="{00000017-1FEE-4744-83DB-426DFD5E2061}"/>
                </c:ext>
              </c:extLst>
            </c:dLbl>
            <c:dLbl>
              <c:idx val="25"/>
              <c:delete val="1"/>
              <c:extLst>
                <c:ext xmlns:c15="http://schemas.microsoft.com/office/drawing/2012/chart" uri="{CE6537A1-D6FC-4f65-9D91-7224C49458BB}"/>
                <c:ext xmlns:c16="http://schemas.microsoft.com/office/drawing/2014/chart" uri="{C3380CC4-5D6E-409C-BE32-E72D297353CC}">
                  <c16:uniqueId val="{00000018-1FEE-4744-83DB-426DFD5E2061}"/>
                </c:ext>
              </c:extLst>
            </c:dLbl>
            <c:dLbl>
              <c:idx val="26"/>
              <c:delete val="1"/>
              <c:extLst>
                <c:ext xmlns:c15="http://schemas.microsoft.com/office/drawing/2012/chart" uri="{CE6537A1-D6FC-4f65-9D91-7224C49458BB}"/>
                <c:ext xmlns:c16="http://schemas.microsoft.com/office/drawing/2014/chart" uri="{C3380CC4-5D6E-409C-BE32-E72D297353CC}">
                  <c16:uniqueId val="{00000019-1FEE-4744-83DB-426DFD5E2061}"/>
                </c:ext>
              </c:extLst>
            </c:dLbl>
            <c:dLbl>
              <c:idx val="27"/>
              <c:delete val="1"/>
              <c:extLst>
                <c:ext xmlns:c15="http://schemas.microsoft.com/office/drawing/2012/chart" uri="{CE6537A1-D6FC-4f65-9D91-7224C49458BB}"/>
                <c:ext xmlns:c16="http://schemas.microsoft.com/office/drawing/2014/chart" uri="{C3380CC4-5D6E-409C-BE32-E72D297353CC}">
                  <c16:uniqueId val="{0000001A-1FEE-4744-83DB-426DFD5E2061}"/>
                </c:ext>
              </c:extLst>
            </c:dLbl>
            <c:dLbl>
              <c:idx val="28"/>
              <c:delete val="1"/>
              <c:extLst>
                <c:ext xmlns:c15="http://schemas.microsoft.com/office/drawing/2012/chart" uri="{CE6537A1-D6FC-4f65-9D91-7224C49458BB}"/>
                <c:ext xmlns:c16="http://schemas.microsoft.com/office/drawing/2014/chart" uri="{C3380CC4-5D6E-409C-BE32-E72D297353CC}">
                  <c16:uniqueId val="{0000001F-1FEE-4744-83DB-426DFD5E2061}"/>
                </c:ext>
              </c:extLst>
            </c:dLbl>
            <c:dLbl>
              <c:idx val="29"/>
              <c:delete val="1"/>
              <c:extLst>
                <c:ext xmlns:c15="http://schemas.microsoft.com/office/drawing/2012/chart" uri="{CE6537A1-D6FC-4f65-9D91-7224C49458BB}"/>
                <c:ext xmlns:c16="http://schemas.microsoft.com/office/drawing/2014/chart" uri="{C3380CC4-5D6E-409C-BE32-E72D297353CC}">
                  <c16:uniqueId val="{0000001E-1FEE-4744-83DB-426DFD5E2061}"/>
                </c:ext>
              </c:extLst>
            </c:dLbl>
            <c:dLbl>
              <c:idx val="30"/>
              <c:delete val="1"/>
              <c:extLst>
                <c:ext xmlns:c15="http://schemas.microsoft.com/office/drawing/2012/chart" uri="{CE6537A1-D6FC-4f65-9D91-7224C49458BB}"/>
                <c:ext xmlns:c16="http://schemas.microsoft.com/office/drawing/2014/chart" uri="{C3380CC4-5D6E-409C-BE32-E72D297353CC}">
                  <c16:uniqueId val="{00000020-1FEE-4744-83DB-426DFD5E2061}"/>
                </c:ext>
              </c:extLst>
            </c:dLbl>
            <c:dLbl>
              <c:idx val="31"/>
              <c:delete val="1"/>
              <c:extLst>
                <c:ext xmlns:c15="http://schemas.microsoft.com/office/drawing/2012/chart" uri="{CE6537A1-D6FC-4f65-9D91-7224C49458BB}"/>
                <c:ext xmlns:c16="http://schemas.microsoft.com/office/drawing/2014/chart" uri="{C3380CC4-5D6E-409C-BE32-E72D297353CC}">
                  <c16:uniqueId val="{0000001D-1FEE-4744-83DB-426DFD5E2061}"/>
                </c:ext>
              </c:extLst>
            </c:dLbl>
            <c:dLbl>
              <c:idx val="32"/>
              <c:layout>
                <c:manualLayout>
                  <c:x val="-2.3121387283236993E-2"/>
                  <c:y val="2.39020805161344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3C7-4977-9031-FB3C16CA4EED}"/>
                </c:ext>
              </c:extLst>
            </c:dLbl>
            <c:dLbl>
              <c:idx val="33"/>
              <c:delete val="1"/>
              <c:extLst>
                <c:ext xmlns:c15="http://schemas.microsoft.com/office/drawing/2012/chart" uri="{CE6537A1-D6FC-4f65-9D91-7224C49458BB}"/>
                <c:ext xmlns:c16="http://schemas.microsoft.com/office/drawing/2014/chart" uri="{C3380CC4-5D6E-409C-BE32-E72D297353CC}">
                  <c16:uniqueId val="{0000001B-1FEE-4744-83DB-426DFD5E2061}"/>
                </c:ext>
              </c:extLst>
            </c:dLbl>
            <c:dLbl>
              <c:idx val="35"/>
              <c:delete val="1"/>
              <c:extLst>
                <c:ext xmlns:c15="http://schemas.microsoft.com/office/drawing/2012/chart" uri="{CE6537A1-D6FC-4f65-9D91-7224C49458BB}"/>
                <c:ext xmlns:c16="http://schemas.microsoft.com/office/drawing/2014/chart" uri="{C3380CC4-5D6E-409C-BE32-E72D297353CC}">
                  <c16:uniqueId val="{00000021-1FEE-4744-83DB-426DFD5E2061}"/>
                </c:ext>
              </c:extLst>
            </c:dLbl>
            <c:dLbl>
              <c:idx val="36"/>
              <c:delete val="1"/>
              <c:extLst>
                <c:ext xmlns:c15="http://schemas.microsoft.com/office/drawing/2012/chart" uri="{CE6537A1-D6FC-4f65-9D91-7224C49458BB}"/>
                <c:ext xmlns:c16="http://schemas.microsoft.com/office/drawing/2014/chart" uri="{C3380CC4-5D6E-409C-BE32-E72D297353CC}">
                  <c16:uniqueId val="{00000023-1FEE-4744-83DB-426DFD5E206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Sheet1!$A$2:$A$39</c:f>
              <c:numCache>
                <c:formatCode>General</c:formatCode>
                <c:ptCount val="3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pt idx="31">
                  <c:v>2018</c:v>
                </c:pt>
                <c:pt idx="32">
                  <c:v>2019</c:v>
                </c:pt>
                <c:pt idx="33">
                  <c:v>2020</c:v>
                </c:pt>
                <c:pt idx="34">
                  <c:v>2021</c:v>
                </c:pt>
                <c:pt idx="35">
                  <c:v>2022</c:v>
                </c:pt>
                <c:pt idx="36">
                  <c:v>2023</c:v>
                </c:pt>
                <c:pt idx="37">
                  <c:v>2024</c:v>
                </c:pt>
              </c:numCache>
            </c:numRef>
          </c:cat>
          <c:val>
            <c:numRef>
              <c:f>Sheet1!$B$2:$B$39</c:f>
              <c:numCache>
                <c:formatCode>General</c:formatCode>
                <c:ptCount val="38"/>
                <c:pt idx="0">
                  <c:v>7.2</c:v>
                </c:pt>
                <c:pt idx="1">
                  <c:v>9.4</c:v>
                </c:pt>
                <c:pt idx="2">
                  <c:v>9.8000000000000007</c:v>
                </c:pt>
                <c:pt idx="3">
                  <c:v>10</c:v>
                </c:pt>
                <c:pt idx="4">
                  <c:v>10.3</c:v>
                </c:pt>
                <c:pt idx="5">
                  <c:v>10.8</c:v>
                </c:pt>
                <c:pt idx="6">
                  <c:v>11.1</c:v>
                </c:pt>
                <c:pt idx="7">
                  <c:v>12.9</c:v>
                </c:pt>
                <c:pt idx="8">
                  <c:v>11.3</c:v>
                </c:pt>
                <c:pt idx="9">
                  <c:v>11.3</c:v>
                </c:pt>
                <c:pt idx="10">
                  <c:v>12.9</c:v>
                </c:pt>
                <c:pt idx="11">
                  <c:v>12</c:v>
                </c:pt>
                <c:pt idx="12">
                  <c:v>13.2</c:v>
                </c:pt>
                <c:pt idx="13">
                  <c:v>14.5</c:v>
                </c:pt>
                <c:pt idx="14">
                  <c:v>14.7</c:v>
                </c:pt>
                <c:pt idx="15">
                  <c:v>14.1</c:v>
                </c:pt>
                <c:pt idx="16">
                  <c:v>16.8</c:v>
                </c:pt>
                <c:pt idx="17">
                  <c:v>15.2</c:v>
                </c:pt>
                <c:pt idx="18">
                  <c:v>15.4</c:v>
                </c:pt>
                <c:pt idx="19">
                  <c:v>15.7</c:v>
                </c:pt>
                <c:pt idx="20">
                  <c:v>14.5</c:v>
                </c:pt>
                <c:pt idx="21">
                  <c:v>15.5</c:v>
                </c:pt>
                <c:pt idx="22">
                  <c:v>17.8</c:v>
                </c:pt>
                <c:pt idx="23">
                  <c:v>16.7</c:v>
                </c:pt>
                <c:pt idx="24">
                  <c:v>17.8</c:v>
                </c:pt>
                <c:pt idx="25">
                  <c:v>15.9</c:v>
                </c:pt>
                <c:pt idx="26">
                  <c:v>17.3</c:v>
                </c:pt>
                <c:pt idx="27">
                  <c:v>18</c:v>
                </c:pt>
                <c:pt idx="28">
                  <c:v>17.2</c:v>
                </c:pt>
                <c:pt idx="29">
                  <c:v>16.899999999999999</c:v>
                </c:pt>
                <c:pt idx="30">
                  <c:v>17.2</c:v>
                </c:pt>
                <c:pt idx="31">
                  <c:v>17.3</c:v>
                </c:pt>
                <c:pt idx="32">
                  <c:v>17.600000000000001</c:v>
                </c:pt>
                <c:pt idx="33">
                  <c:v>24.9</c:v>
                </c:pt>
                <c:pt idx="34">
                  <c:v>33.200000000000003</c:v>
                </c:pt>
                <c:pt idx="35">
                  <c:v>21.5</c:v>
                </c:pt>
                <c:pt idx="36">
                  <c:v>18.7</c:v>
                </c:pt>
                <c:pt idx="37">
                  <c:v>18.399999999999999</c:v>
                </c:pt>
              </c:numCache>
            </c:numRef>
          </c:val>
          <c:smooth val="0"/>
          <c:extLst>
            <c:ext xmlns:c16="http://schemas.microsoft.com/office/drawing/2014/chart" uri="{C3380CC4-5D6E-409C-BE32-E72D297353CC}">
              <c16:uniqueId val="{00000000-CD31-437E-8336-24AD25553500}"/>
            </c:ext>
          </c:extLst>
        </c:ser>
        <c:dLbls>
          <c:showLegendKey val="0"/>
          <c:showVal val="0"/>
          <c:showCatName val="0"/>
          <c:showSerName val="0"/>
          <c:showPercent val="0"/>
          <c:showBubbleSize val="0"/>
        </c:dLbls>
        <c:smooth val="0"/>
        <c:axId val="1046983647"/>
        <c:axId val="1046978847"/>
      </c:lineChart>
      <c:catAx>
        <c:axId val="10469836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1046978847"/>
        <c:crosses val="autoZero"/>
        <c:auto val="0"/>
        <c:lblAlgn val="ctr"/>
        <c:lblOffset val="100"/>
        <c:noMultiLvlLbl val="0"/>
      </c:catAx>
      <c:valAx>
        <c:axId val="1046978847"/>
        <c:scaling>
          <c:orientation val="minMax"/>
        </c:scaling>
        <c:delete val="0"/>
        <c:axPos val="l"/>
        <c:majorGridlines>
          <c:spPr>
            <a:ln w="9525" cap="flat" cmpd="sng" algn="ctr">
              <a:solidFill>
                <a:srgbClr val="B85C61"/>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200" b="0" i="0" u="none" strike="noStrike" kern="1200" baseline="0">
                    <a:solidFill>
                      <a:schemeClr val="tx1"/>
                    </a:solidFill>
                    <a:latin typeface="Barlow Light" panose="00000400000000000000" pitchFamily="2" charset="0"/>
                    <a:cs typeface="Calibri" panose="020F0502020204030204" pitchFamily="34" charset="0"/>
                  </a:rPr>
                  <a:t>Pregnancy-Related Mortality Ratio*</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46983647"/>
        <c:crosses val="autoZero"/>
        <c:crossBetween val="between"/>
      </c:valAx>
      <c:spPr>
        <a:noFill/>
        <a:ln>
          <a:solidFill>
            <a:srgbClr val="550861"/>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Cardiomyopathy</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Anesthesia complications</c:v>
                </c:pt>
                <c:pt idx="1">
                  <c:v>Cerebrovascular accidents</c:v>
                </c:pt>
                <c:pt idx="2">
                  <c:v>Amniotic fluid embolism</c:v>
                </c:pt>
                <c:pt idx="3">
                  <c:v>Hypertensive disorders of pregnancy</c:v>
                </c:pt>
                <c:pt idx="4">
                  <c:v>Thrombotic pulmonary or other embolisms</c:v>
                </c:pt>
                <c:pt idx="5">
                  <c:v>Hemorrhage</c:v>
                </c:pt>
                <c:pt idx="6">
                  <c:v>Infection or sepsis</c:v>
                </c:pt>
                <c:pt idx="7">
                  <c:v>Other noncardiovascular medical conditions</c:v>
                </c:pt>
                <c:pt idx="8">
                  <c:v>Cardiovascular conditions</c:v>
                </c:pt>
              </c:strCache>
            </c:strRef>
          </c:cat>
          <c:val>
            <c:numRef>
              <c:f>Sheet1!$B$2:$B$10</c:f>
              <c:numCache>
                <c:formatCode>General</c:formatCode>
                <c:ptCount val="9"/>
                <c:pt idx="8" formatCode="0.0%">
                  <c:v>0.107</c:v>
                </c:pt>
              </c:numCache>
            </c:numRef>
          </c:val>
          <c:extLst>
            <c:ext xmlns:c16="http://schemas.microsoft.com/office/drawing/2014/chart" uri="{C3380CC4-5D6E-409C-BE32-E72D297353CC}">
              <c16:uniqueId val="{00000000-F6E4-4C59-9E4A-F90E8622F6D7}"/>
            </c:ext>
          </c:extLst>
        </c:ser>
        <c:ser>
          <c:idx val="1"/>
          <c:order val="1"/>
          <c:tx>
            <c:strRef>
              <c:f>Sheet1!$C$1</c:f>
              <c:strCache>
                <c:ptCount val="1"/>
                <c:pt idx="0">
                  <c:v>COVID-19</c:v>
                </c:pt>
              </c:strCache>
            </c:strRef>
          </c:tx>
          <c:spPr>
            <a:solidFill>
              <a:schemeClr val="accent2"/>
            </a:solidFill>
            <a:ln>
              <a:noFill/>
            </a:ln>
            <a:effectLst/>
          </c:spPr>
          <c:invertIfNegative val="0"/>
          <c:dLbls>
            <c:dLbl>
              <c:idx val="6"/>
              <c:layout>
                <c:manualLayout>
                  <c:x val="2.7173913043478201E-2"/>
                  <c:y val="-1.271934047612417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D70-4A1B-873E-4F1FA46C0C4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Anesthesia complications</c:v>
                </c:pt>
                <c:pt idx="1">
                  <c:v>Cerebrovascular accidents</c:v>
                </c:pt>
                <c:pt idx="2">
                  <c:v>Amniotic fluid embolism</c:v>
                </c:pt>
                <c:pt idx="3">
                  <c:v>Hypertensive disorders of pregnancy</c:v>
                </c:pt>
                <c:pt idx="4">
                  <c:v>Thrombotic pulmonary or other embolisms</c:v>
                </c:pt>
                <c:pt idx="5">
                  <c:v>Hemorrhage</c:v>
                </c:pt>
                <c:pt idx="6">
                  <c:v>Infection or sepsis</c:v>
                </c:pt>
                <c:pt idx="7">
                  <c:v>Other noncardiovascular medical conditions</c:v>
                </c:pt>
                <c:pt idx="8">
                  <c:v>Cardiovascular conditions</c:v>
                </c:pt>
              </c:strCache>
            </c:strRef>
          </c:cat>
          <c:val>
            <c:numRef>
              <c:f>Sheet1!$C$2:$C$10</c:f>
              <c:numCache>
                <c:formatCode>General</c:formatCode>
                <c:ptCount val="9"/>
                <c:pt idx="6" formatCode="0.0%">
                  <c:v>6.0000000000000001E-3</c:v>
                </c:pt>
              </c:numCache>
            </c:numRef>
          </c:val>
          <c:extLst>
            <c:ext xmlns:c16="http://schemas.microsoft.com/office/drawing/2014/chart" uri="{C3380CC4-5D6E-409C-BE32-E72D297353CC}">
              <c16:uniqueId val="{00000001-F6E4-4C59-9E4A-F90E8622F6D7}"/>
            </c:ext>
          </c:extLst>
        </c:ser>
        <c:ser>
          <c:idx val="2"/>
          <c:order val="2"/>
          <c:tx>
            <c:strRef>
              <c:f>Sheet1!$D$1</c:f>
              <c:strCache>
                <c:ptCount val="1"/>
                <c:pt idx="0">
                  <c:v>Regular</c:v>
                </c:pt>
              </c:strCache>
            </c:strRef>
          </c:tx>
          <c:spPr>
            <a:solidFill>
              <a:schemeClr val="accent3"/>
            </a:solidFill>
            <a:ln>
              <a:noFill/>
            </a:ln>
            <a:effectLst/>
          </c:spPr>
          <c:invertIfNegative val="0"/>
          <c:dLbls>
            <c:dLbl>
              <c:idx val="0"/>
              <c:layout>
                <c:manualLayout>
                  <c:x val="2.7924018476567104E-2"/>
                  <c:y val="0"/>
                </c:manualLayout>
              </c:layout>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D70-4A1B-873E-4F1FA46C0C4C}"/>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Barlow Light" panose="000004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Anesthesia complications</c:v>
                </c:pt>
                <c:pt idx="1">
                  <c:v>Cerebrovascular accidents</c:v>
                </c:pt>
                <c:pt idx="2">
                  <c:v>Amniotic fluid embolism</c:v>
                </c:pt>
                <c:pt idx="3">
                  <c:v>Hypertensive disorders of pregnancy</c:v>
                </c:pt>
                <c:pt idx="4">
                  <c:v>Thrombotic pulmonary or other embolisms</c:v>
                </c:pt>
                <c:pt idx="5">
                  <c:v>Hemorrhage</c:v>
                </c:pt>
                <c:pt idx="6">
                  <c:v>Infection or sepsis</c:v>
                </c:pt>
                <c:pt idx="7">
                  <c:v>Other noncardiovascular medical conditions</c:v>
                </c:pt>
                <c:pt idx="8">
                  <c:v>Cardiovascular conditions</c:v>
                </c:pt>
              </c:strCache>
            </c:strRef>
          </c:cat>
          <c:val>
            <c:numRef>
              <c:f>Sheet1!$D$2:$D$10</c:f>
              <c:numCache>
                <c:formatCode>0.0%</c:formatCode>
                <c:ptCount val="9"/>
                <c:pt idx="0">
                  <c:v>3.0000000000000001E-3</c:v>
                </c:pt>
                <c:pt idx="1">
                  <c:v>3.7999999999999999E-2</c:v>
                </c:pt>
                <c:pt idx="2">
                  <c:v>0.05</c:v>
                </c:pt>
                <c:pt idx="3">
                  <c:v>7.6999999999999999E-2</c:v>
                </c:pt>
                <c:pt idx="4">
                  <c:v>0.107</c:v>
                </c:pt>
                <c:pt idx="5">
                  <c:v>0.14099999999999999</c:v>
                </c:pt>
                <c:pt idx="6">
                  <c:v>0.13800000000000001</c:v>
                </c:pt>
                <c:pt idx="7">
                  <c:v>0.152</c:v>
                </c:pt>
                <c:pt idx="8">
                  <c:v>0.113</c:v>
                </c:pt>
              </c:numCache>
            </c:numRef>
          </c:val>
          <c:extLst>
            <c:ext xmlns:c16="http://schemas.microsoft.com/office/drawing/2014/chart" uri="{C3380CC4-5D6E-409C-BE32-E72D297353CC}">
              <c16:uniqueId val="{00000002-F6E4-4C59-9E4A-F90E8622F6D7}"/>
            </c:ext>
          </c:extLst>
        </c:ser>
        <c:dLbls>
          <c:dLblPos val="ctr"/>
          <c:showLegendKey val="0"/>
          <c:showVal val="1"/>
          <c:showCatName val="0"/>
          <c:showSerName val="0"/>
          <c:showPercent val="0"/>
          <c:showBubbleSize val="0"/>
        </c:dLbls>
        <c:gapWidth val="30"/>
        <c:overlap val="100"/>
        <c:axId val="341434255"/>
        <c:axId val="341438095"/>
      </c:barChart>
      <c:catAx>
        <c:axId val="34143425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crossAx val="341438095"/>
        <c:crosses val="autoZero"/>
        <c:auto val="1"/>
        <c:lblAlgn val="ctr"/>
        <c:lblOffset val="100"/>
        <c:noMultiLvlLbl val="0"/>
      </c:catAx>
      <c:valAx>
        <c:axId val="341438095"/>
        <c:scaling>
          <c:orientation val="minMax"/>
        </c:scaling>
        <c:delete val="1"/>
        <c:axPos val="b"/>
        <c:numFmt formatCode="General" sourceLinked="1"/>
        <c:majorTickMark val="none"/>
        <c:minorTickMark val="none"/>
        <c:tickLblPos val="nextTo"/>
        <c:crossAx val="341434255"/>
        <c:crosses val="autoZero"/>
        <c:crossBetween val="between"/>
      </c:valAx>
      <c:spPr>
        <a:noFill/>
        <a:ln>
          <a:noFill/>
        </a:ln>
        <a:effectLst/>
      </c:spPr>
    </c:plotArea>
    <c:legend>
      <c:legendPos val="b"/>
      <c:legendEntry>
        <c:idx val="2"/>
        <c:delete val="1"/>
      </c:legendEntry>
      <c:layout>
        <c:manualLayout>
          <c:xMode val="edge"/>
          <c:yMode val="edge"/>
          <c:x val="0.74226372732271229"/>
          <c:y val="0.47252476192226306"/>
          <c:w val="0.21408285840868357"/>
          <c:h val="0.135527003326095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Barlow Light" panose="00000400000000000000" pitchFamily="2"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6"/>
          </a:solidFill>
          <a:latin typeface="Barlow Light" panose="00000400000000000000" pitchFamily="2"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601834350801413E-2"/>
          <c:y val="3.8070374015748032E-2"/>
          <c:w val="0.90339816564919861"/>
          <c:h val="0.78200738188976382"/>
        </c:manualLayout>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Pt>
            <c:idx val="3"/>
            <c:invertIfNegative val="0"/>
            <c:bubble3D val="0"/>
            <c:spPr>
              <a:solidFill>
                <a:srgbClr val="550861"/>
              </a:solidFill>
              <a:ln>
                <a:noFill/>
              </a:ln>
              <a:effectLst/>
            </c:spPr>
            <c:extLst>
              <c:ext xmlns:c16="http://schemas.microsoft.com/office/drawing/2014/chart" uri="{C3380CC4-5D6E-409C-BE32-E72D297353CC}">
                <c16:uniqueId val="{00000000-FF8A-407B-AB98-CEB31C597FE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non-Hispanic American Indian or Alaska Native</c:v>
                </c:pt>
                <c:pt idx="1">
                  <c:v>non-Hispanic Black</c:v>
                </c:pt>
                <c:pt idx="2">
                  <c:v>non-Hispanic multiple races</c:v>
                </c:pt>
                <c:pt idx="3">
                  <c:v>All races and ethnicities</c:v>
                </c:pt>
                <c:pt idx="4">
                  <c:v>non-Hispanic Asian</c:v>
                </c:pt>
                <c:pt idx="5">
                  <c:v>Hispanic</c:v>
                </c:pt>
                <c:pt idx="6">
                  <c:v>non-Hispanic White</c:v>
                </c:pt>
              </c:strCache>
            </c:strRef>
          </c:cat>
          <c:val>
            <c:numRef>
              <c:f>Sheet1!$B$2:$B$8</c:f>
              <c:numCache>
                <c:formatCode>General</c:formatCode>
                <c:ptCount val="7"/>
                <c:pt idx="0">
                  <c:v>54.6</c:v>
                </c:pt>
                <c:pt idx="1">
                  <c:v>45</c:v>
                </c:pt>
                <c:pt idx="2">
                  <c:v>26.4</c:v>
                </c:pt>
                <c:pt idx="3">
                  <c:v>18.399999999999999</c:v>
                </c:pt>
                <c:pt idx="4">
                  <c:v>15</c:v>
                </c:pt>
                <c:pt idx="5">
                  <c:v>13.9</c:v>
                </c:pt>
                <c:pt idx="6">
                  <c:v>13.6</c:v>
                </c:pt>
              </c:numCache>
            </c:numRef>
          </c:val>
          <c:extLst>
            <c:ext xmlns:c16="http://schemas.microsoft.com/office/drawing/2014/chart" uri="{C3380CC4-5D6E-409C-BE32-E72D297353CC}">
              <c16:uniqueId val="{00000000-169D-4F90-8B21-C8B5F3E0FED4}"/>
            </c:ext>
          </c:extLst>
        </c:ser>
        <c:dLbls>
          <c:dLblPos val="outEnd"/>
          <c:showLegendKey val="0"/>
          <c:showVal val="1"/>
          <c:showCatName val="0"/>
          <c:showSerName val="0"/>
          <c:showPercent val="0"/>
          <c:showBubbleSize val="0"/>
        </c:dLbls>
        <c:gapWidth val="219"/>
        <c:overlap val="-27"/>
        <c:axId val="1498965839"/>
        <c:axId val="1498963439"/>
      </c:barChart>
      <c:catAx>
        <c:axId val="1498965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3439"/>
        <c:crosses val="autoZero"/>
        <c:auto val="1"/>
        <c:lblAlgn val="ctr"/>
        <c:lblOffset val="100"/>
        <c:noMultiLvlLbl val="0"/>
      </c:catAx>
      <c:valAx>
        <c:axId val="1498963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Pregnancy-Related Mortality Ratio</a:t>
                </a:r>
              </a:p>
            </c:rich>
          </c:tx>
          <c:layout>
            <c:manualLayout>
              <c:xMode val="edge"/>
              <c:yMode val="edge"/>
              <c:x val="1.47000974080143E-2"/>
              <c:y val="0.1118786909448818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58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601834350801413E-2"/>
          <c:y val="3.8070374015748032E-2"/>
          <c:w val="0.90339816564919861"/>
          <c:h val="0.78200738188976382"/>
        </c:manualLayout>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3-F53F-433C-AAD6-9DDCEC51402D}"/>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4-F53F-433C-AAD6-9DDCEC51402D}"/>
              </c:ext>
            </c:extLst>
          </c:dPt>
          <c:dPt>
            <c:idx val="3"/>
            <c:invertIfNegative val="0"/>
            <c:bubble3D val="0"/>
            <c:spPr>
              <a:solidFill>
                <a:srgbClr val="550861"/>
              </a:solidFill>
              <a:ln>
                <a:noFill/>
              </a:ln>
              <a:effectLst/>
            </c:spPr>
            <c:extLst>
              <c:ext xmlns:c16="http://schemas.microsoft.com/office/drawing/2014/chart" uri="{C3380CC4-5D6E-409C-BE32-E72D297353CC}">
                <c16:uniqueId val="{00000001-F53F-433C-AAD6-9DDCEC51402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non-Hispanic American Indian or Alaska Native</c:v>
                </c:pt>
                <c:pt idx="1">
                  <c:v>non-Hispanic Black</c:v>
                </c:pt>
                <c:pt idx="2">
                  <c:v>non-Hispanic multiple races</c:v>
                </c:pt>
                <c:pt idx="3">
                  <c:v>All races and ethnicities</c:v>
                </c:pt>
                <c:pt idx="4">
                  <c:v>non-Hispanic Asian</c:v>
                </c:pt>
                <c:pt idx="5">
                  <c:v>Hispanic</c:v>
                </c:pt>
                <c:pt idx="6">
                  <c:v>non-Hispanic White</c:v>
                </c:pt>
              </c:strCache>
            </c:strRef>
          </c:cat>
          <c:val>
            <c:numRef>
              <c:f>Sheet1!$B$2:$B$8</c:f>
              <c:numCache>
                <c:formatCode>General</c:formatCode>
                <c:ptCount val="7"/>
                <c:pt idx="0">
                  <c:v>54.6</c:v>
                </c:pt>
                <c:pt idx="1">
                  <c:v>45</c:v>
                </c:pt>
                <c:pt idx="2">
                  <c:v>26.4</c:v>
                </c:pt>
                <c:pt idx="3">
                  <c:v>18.399999999999999</c:v>
                </c:pt>
                <c:pt idx="4">
                  <c:v>15</c:v>
                </c:pt>
                <c:pt idx="5">
                  <c:v>13.9</c:v>
                </c:pt>
                <c:pt idx="6">
                  <c:v>13.6</c:v>
                </c:pt>
              </c:numCache>
            </c:numRef>
          </c:val>
          <c:extLst>
            <c:ext xmlns:c16="http://schemas.microsoft.com/office/drawing/2014/chart" uri="{C3380CC4-5D6E-409C-BE32-E72D297353CC}">
              <c16:uniqueId val="{00000002-F53F-433C-AAD6-9DDCEC51402D}"/>
            </c:ext>
          </c:extLst>
        </c:ser>
        <c:dLbls>
          <c:dLblPos val="outEnd"/>
          <c:showLegendKey val="0"/>
          <c:showVal val="1"/>
          <c:showCatName val="0"/>
          <c:showSerName val="0"/>
          <c:showPercent val="0"/>
          <c:showBubbleSize val="0"/>
        </c:dLbls>
        <c:gapWidth val="219"/>
        <c:overlap val="-27"/>
        <c:axId val="1498965839"/>
        <c:axId val="1498963439"/>
      </c:barChart>
      <c:catAx>
        <c:axId val="1498965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3439"/>
        <c:crosses val="autoZero"/>
        <c:auto val="1"/>
        <c:lblAlgn val="ctr"/>
        <c:lblOffset val="100"/>
        <c:noMultiLvlLbl val="0"/>
      </c:catAx>
      <c:valAx>
        <c:axId val="1498963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Pregnancy-Related Mortality Ratio</a:t>
                </a:r>
              </a:p>
            </c:rich>
          </c:tx>
          <c:layout>
            <c:manualLayout>
              <c:xMode val="edge"/>
              <c:yMode val="edge"/>
              <c:x val="1.47000974080143E-2"/>
              <c:y val="0.1118786909448818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58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25615013434112"/>
          <c:y val="3.8070374015748032E-2"/>
          <c:w val="0.87024424413916668"/>
          <c:h val="0.78200738188976382"/>
        </c:manualLayout>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15 to 19</c:v>
                </c:pt>
                <c:pt idx="1">
                  <c:v>20 to 24</c:v>
                </c:pt>
                <c:pt idx="2">
                  <c:v>25 to 29</c:v>
                </c:pt>
                <c:pt idx="3">
                  <c:v>30 to 34</c:v>
                </c:pt>
                <c:pt idx="4">
                  <c:v>35 to 39</c:v>
                </c:pt>
                <c:pt idx="5">
                  <c:v>40 to 44</c:v>
                </c:pt>
                <c:pt idx="6">
                  <c:v>45 to 49</c:v>
                </c:pt>
              </c:strCache>
            </c:strRef>
          </c:cat>
          <c:val>
            <c:numRef>
              <c:f>Sheet1!$B$2:$B$8</c:f>
              <c:numCache>
                <c:formatCode>General</c:formatCode>
                <c:ptCount val="7"/>
                <c:pt idx="0">
                  <c:v>13.1</c:v>
                </c:pt>
                <c:pt idx="1">
                  <c:v>13.6</c:v>
                </c:pt>
                <c:pt idx="2">
                  <c:v>11.5</c:v>
                </c:pt>
                <c:pt idx="3">
                  <c:v>18.8</c:v>
                </c:pt>
                <c:pt idx="4">
                  <c:v>24</c:v>
                </c:pt>
                <c:pt idx="5">
                  <c:v>49.7</c:v>
                </c:pt>
                <c:pt idx="6">
                  <c:v>207.4</c:v>
                </c:pt>
              </c:numCache>
            </c:numRef>
          </c:val>
          <c:extLst>
            <c:ext xmlns:c16="http://schemas.microsoft.com/office/drawing/2014/chart" uri="{C3380CC4-5D6E-409C-BE32-E72D297353CC}">
              <c16:uniqueId val="{00000000-169D-4F90-8B21-C8B5F3E0FED4}"/>
            </c:ext>
          </c:extLst>
        </c:ser>
        <c:dLbls>
          <c:dLblPos val="outEnd"/>
          <c:showLegendKey val="0"/>
          <c:showVal val="1"/>
          <c:showCatName val="0"/>
          <c:showSerName val="0"/>
          <c:showPercent val="0"/>
          <c:showBubbleSize val="0"/>
        </c:dLbls>
        <c:gapWidth val="219"/>
        <c:overlap val="-27"/>
        <c:axId val="1498965839"/>
        <c:axId val="1498963439"/>
      </c:barChart>
      <c:catAx>
        <c:axId val="1498965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3439"/>
        <c:crosses val="autoZero"/>
        <c:auto val="1"/>
        <c:lblAlgn val="ctr"/>
        <c:lblOffset val="100"/>
        <c:noMultiLvlLbl val="0"/>
      </c:catAx>
      <c:valAx>
        <c:axId val="1498963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Pregnancy-Related Mortality Ratio</a:t>
                </a:r>
              </a:p>
            </c:rich>
          </c:tx>
          <c:layout>
            <c:manualLayout>
              <c:xMode val="edge"/>
              <c:yMode val="edge"/>
              <c:x val="2.0681352222218185E-2"/>
              <c:y val="0.1118786909448818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58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25615013434112"/>
          <c:y val="3.8070374015748032E-2"/>
          <c:w val="0.87024424413916668"/>
          <c:h val="0.78200738188976382"/>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6"/>
            <c:invertIfNegative val="0"/>
            <c:bubble3D val="0"/>
            <c:spPr>
              <a:solidFill>
                <a:schemeClr val="accent1"/>
              </a:solidFill>
              <a:ln>
                <a:noFill/>
              </a:ln>
              <a:effectLst/>
            </c:spPr>
            <c:extLst>
              <c:ext xmlns:c16="http://schemas.microsoft.com/office/drawing/2014/chart" uri="{C3380CC4-5D6E-409C-BE32-E72D297353CC}">
                <c16:uniqueId val="{00000001-0C9A-48EB-A417-D9EAD0A94B5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15 to 19</c:v>
                </c:pt>
                <c:pt idx="1">
                  <c:v>20 to 24</c:v>
                </c:pt>
                <c:pt idx="2">
                  <c:v>25 to 29</c:v>
                </c:pt>
                <c:pt idx="3">
                  <c:v>30 to 34</c:v>
                </c:pt>
                <c:pt idx="4">
                  <c:v>35 to 39</c:v>
                </c:pt>
                <c:pt idx="5">
                  <c:v>40 to 44</c:v>
                </c:pt>
                <c:pt idx="6">
                  <c:v>45 to 49</c:v>
                </c:pt>
              </c:strCache>
            </c:strRef>
          </c:cat>
          <c:val>
            <c:numRef>
              <c:f>Sheet1!$B$2:$B$8</c:f>
              <c:numCache>
                <c:formatCode>General</c:formatCode>
                <c:ptCount val="7"/>
                <c:pt idx="0">
                  <c:v>13.1</c:v>
                </c:pt>
                <c:pt idx="1">
                  <c:v>13.6</c:v>
                </c:pt>
                <c:pt idx="2">
                  <c:v>11.5</c:v>
                </c:pt>
                <c:pt idx="3">
                  <c:v>18.8</c:v>
                </c:pt>
                <c:pt idx="4">
                  <c:v>24</c:v>
                </c:pt>
                <c:pt idx="5">
                  <c:v>49.7</c:v>
                </c:pt>
                <c:pt idx="6">
                  <c:v>207.4</c:v>
                </c:pt>
              </c:numCache>
            </c:numRef>
          </c:val>
          <c:extLst>
            <c:ext xmlns:c16="http://schemas.microsoft.com/office/drawing/2014/chart" uri="{C3380CC4-5D6E-409C-BE32-E72D297353CC}">
              <c16:uniqueId val="{00000000-169D-4F90-8B21-C8B5F3E0FED4}"/>
            </c:ext>
          </c:extLst>
        </c:ser>
        <c:dLbls>
          <c:dLblPos val="outEnd"/>
          <c:showLegendKey val="0"/>
          <c:showVal val="1"/>
          <c:showCatName val="0"/>
          <c:showSerName val="0"/>
          <c:showPercent val="0"/>
          <c:showBubbleSize val="0"/>
        </c:dLbls>
        <c:gapWidth val="219"/>
        <c:overlap val="-27"/>
        <c:axId val="1498965839"/>
        <c:axId val="1498963439"/>
      </c:barChart>
      <c:catAx>
        <c:axId val="1498965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3439"/>
        <c:crosses val="autoZero"/>
        <c:auto val="1"/>
        <c:lblAlgn val="ctr"/>
        <c:lblOffset val="100"/>
        <c:noMultiLvlLbl val="0"/>
      </c:catAx>
      <c:valAx>
        <c:axId val="1498963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Pregnancy-Related Mortality Ratio</a:t>
                </a:r>
              </a:p>
            </c:rich>
          </c:tx>
          <c:layout>
            <c:manualLayout>
              <c:xMode val="edge"/>
              <c:yMode val="edge"/>
              <c:x val="2.0681352222218185E-2"/>
              <c:y val="0.1118786909448818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58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25615013434112"/>
          <c:y val="3.8070374015748032E-2"/>
          <c:w val="0.87024424413916668"/>
          <c:h val="0.78200738188976382"/>
        </c:manualLayout>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0-EE06-4863-9073-288132D67789}"/>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1-EE06-4863-9073-288132D6778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Noncore</c:v>
                </c:pt>
                <c:pt idx="1">
                  <c:v>Micropolitan</c:v>
                </c:pt>
                <c:pt idx="2">
                  <c:v>Small metro</c:v>
                </c:pt>
                <c:pt idx="3">
                  <c:v>Large central metro</c:v>
                </c:pt>
                <c:pt idx="4">
                  <c:v>Medium metro</c:v>
                </c:pt>
                <c:pt idx="5">
                  <c:v>Large fringe metro</c:v>
                </c:pt>
              </c:strCache>
            </c:strRef>
          </c:cat>
          <c:val>
            <c:numRef>
              <c:f>Sheet1!$B$2:$B$7</c:f>
              <c:numCache>
                <c:formatCode>General</c:formatCode>
                <c:ptCount val="6"/>
                <c:pt idx="0">
                  <c:v>28</c:v>
                </c:pt>
                <c:pt idx="1">
                  <c:v>23.3</c:v>
                </c:pt>
                <c:pt idx="2">
                  <c:v>20.6</c:v>
                </c:pt>
                <c:pt idx="3">
                  <c:v>18.5</c:v>
                </c:pt>
                <c:pt idx="4">
                  <c:v>16</c:v>
                </c:pt>
                <c:pt idx="5">
                  <c:v>15.6</c:v>
                </c:pt>
              </c:numCache>
            </c:numRef>
          </c:val>
          <c:extLst>
            <c:ext xmlns:c16="http://schemas.microsoft.com/office/drawing/2014/chart" uri="{C3380CC4-5D6E-409C-BE32-E72D297353CC}">
              <c16:uniqueId val="{00000000-169D-4F90-8B21-C8B5F3E0FED4}"/>
            </c:ext>
          </c:extLst>
        </c:ser>
        <c:dLbls>
          <c:dLblPos val="outEnd"/>
          <c:showLegendKey val="0"/>
          <c:showVal val="1"/>
          <c:showCatName val="0"/>
          <c:showSerName val="0"/>
          <c:showPercent val="0"/>
          <c:showBubbleSize val="0"/>
        </c:dLbls>
        <c:gapWidth val="219"/>
        <c:overlap val="-27"/>
        <c:axId val="1498965839"/>
        <c:axId val="1498963439"/>
      </c:barChart>
      <c:catAx>
        <c:axId val="1498965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3439"/>
        <c:crosses val="autoZero"/>
        <c:auto val="1"/>
        <c:lblAlgn val="ctr"/>
        <c:lblOffset val="100"/>
        <c:noMultiLvlLbl val="0"/>
      </c:catAx>
      <c:valAx>
        <c:axId val="14989634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Pregnancy-Related Mortality Ratio</a:t>
                </a:r>
              </a:p>
            </c:rich>
          </c:tx>
          <c:layout>
            <c:manualLayout>
              <c:xMode val="edge"/>
              <c:yMode val="edge"/>
              <c:x val="2.0681352222218185E-2"/>
              <c:y val="0.1118786909448818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989658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20391061452514E-2"/>
          <c:y val="3.6872692432387964E-2"/>
          <c:w val="0.96159217877094971"/>
          <c:h val="0.65313442080355366"/>
        </c:manualLayout>
      </c:layout>
      <c:barChart>
        <c:barDir val="bar"/>
        <c:grouping val="stacked"/>
        <c:varyColors val="0"/>
        <c:ser>
          <c:idx val="0"/>
          <c:order val="0"/>
          <c:tx>
            <c:strRef>
              <c:f>Sheet1!$B$1</c:f>
              <c:strCache>
                <c:ptCount val="1"/>
                <c:pt idx="0">
                  <c:v>8.6</c:v>
                </c:pt>
              </c:strCache>
            </c:strRef>
          </c:tx>
          <c:spPr>
            <a:solidFill>
              <a:srgbClr val="DEF1F0"/>
            </a:solidFill>
            <a:ln>
              <a:noFill/>
            </a:ln>
            <a:effectLst/>
          </c:spPr>
          <c:invertIfNegative val="0"/>
          <c:cat>
            <c:strRef>
              <c:f>Sheet1!$A$2</c:f>
              <c:strCache>
                <c:ptCount val="1"/>
                <c:pt idx="0">
                  <c:v>Category 1</c:v>
                </c:pt>
              </c:strCache>
            </c:strRef>
          </c:cat>
          <c:val>
            <c:numRef>
              <c:f>Sheet1!$B$2</c:f>
              <c:numCache>
                <c:formatCode>General</c:formatCode>
                <c:ptCount val="1"/>
                <c:pt idx="0">
                  <c:v>1</c:v>
                </c:pt>
              </c:numCache>
            </c:numRef>
          </c:val>
          <c:extLst>
            <c:ext xmlns:c16="http://schemas.microsoft.com/office/drawing/2014/chart" uri="{C3380CC4-5D6E-409C-BE32-E72D297353CC}">
              <c16:uniqueId val="{00000000-7F93-4E97-A527-55DDF557B652}"/>
            </c:ext>
          </c:extLst>
        </c:ser>
        <c:ser>
          <c:idx val="1"/>
          <c:order val="1"/>
          <c:tx>
            <c:strRef>
              <c:f>Sheet1!$C$1</c:f>
              <c:strCache>
                <c:ptCount val="1"/>
                <c:pt idx="0">
                  <c:v>13.7</c:v>
                </c:pt>
              </c:strCache>
            </c:strRef>
          </c:tx>
          <c:spPr>
            <a:solidFill>
              <a:srgbClr val="C3E4E2"/>
            </a:solidFill>
            <a:ln>
              <a:noFill/>
            </a:ln>
            <a:effectLst/>
          </c:spPr>
          <c:invertIfNegative val="0"/>
          <c:cat>
            <c:strRef>
              <c:f>Sheet1!$A$2</c:f>
              <c:strCache>
                <c:ptCount val="1"/>
                <c:pt idx="0">
                  <c:v>Category 1</c:v>
                </c:pt>
              </c:strCache>
            </c:strRef>
          </c:cat>
          <c:val>
            <c:numRef>
              <c:f>Sheet1!$C$2</c:f>
              <c:numCache>
                <c:formatCode>General</c:formatCode>
                <c:ptCount val="1"/>
                <c:pt idx="0">
                  <c:v>1</c:v>
                </c:pt>
              </c:numCache>
            </c:numRef>
          </c:val>
          <c:extLst>
            <c:ext xmlns:c16="http://schemas.microsoft.com/office/drawing/2014/chart" uri="{C3380CC4-5D6E-409C-BE32-E72D297353CC}">
              <c16:uniqueId val="{00000001-7F93-4E97-A527-55DDF557B652}"/>
            </c:ext>
          </c:extLst>
        </c:ser>
        <c:ser>
          <c:idx val="2"/>
          <c:order val="2"/>
          <c:tx>
            <c:strRef>
              <c:f>Sheet1!$D$1</c:f>
              <c:strCache>
                <c:ptCount val="1"/>
                <c:pt idx="0">
                  <c:v>14.9</c:v>
                </c:pt>
              </c:strCache>
            </c:strRef>
          </c:tx>
          <c:spPr>
            <a:solidFill>
              <a:srgbClr val="A7D8D4"/>
            </a:solidFill>
            <a:ln>
              <a:noFill/>
            </a:ln>
            <a:effectLst/>
          </c:spPr>
          <c:invertIfNegative val="0"/>
          <c:cat>
            <c:strRef>
              <c:f>Sheet1!$A$2</c:f>
              <c:strCache>
                <c:ptCount val="1"/>
                <c:pt idx="0">
                  <c:v>Category 1</c:v>
                </c:pt>
              </c:strCache>
            </c:strRef>
          </c:cat>
          <c:val>
            <c:numRef>
              <c:f>Sheet1!$D$2</c:f>
              <c:numCache>
                <c:formatCode>General</c:formatCode>
                <c:ptCount val="1"/>
                <c:pt idx="0">
                  <c:v>1</c:v>
                </c:pt>
              </c:numCache>
            </c:numRef>
          </c:val>
          <c:extLst>
            <c:ext xmlns:c16="http://schemas.microsoft.com/office/drawing/2014/chart" uri="{C3380CC4-5D6E-409C-BE32-E72D297353CC}">
              <c16:uniqueId val="{00000002-7F93-4E97-A527-55DDF557B652}"/>
            </c:ext>
          </c:extLst>
        </c:ser>
        <c:ser>
          <c:idx val="3"/>
          <c:order val="3"/>
          <c:tx>
            <c:strRef>
              <c:f>Sheet1!$E$1</c:f>
              <c:strCache>
                <c:ptCount val="1"/>
                <c:pt idx="0">
                  <c:v>15.7</c:v>
                </c:pt>
              </c:strCache>
            </c:strRef>
          </c:tx>
          <c:spPr>
            <a:solidFill>
              <a:srgbClr val="8BCBC6"/>
            </a:solidFill>
            <a:ln>
              <a:noFill/>
            </a:ln>
            <a:effectLst/>
          </c:spPr>
          <c:invertIfNegative val="0"/>
          <c:cat>
            <c:strRef>
              <c:f>Sheet1!$A$2</c:f>
              <c:strCache>
                <c:ptCount val="1"/>
                <c:pt idx="0">
                  <c:v>Category 1</c:v>
                </c:pt>
              </c:strCache>
            </c:strRef>
          </c:cat>
          <c:val>
            <c:numRef>
              <c:f>Sheet1!$E$2</c:f>
              <c:numCache>
                <c:formatCode>General</c:formatCode>
                <c:ptCount val="1"/>
                <c:pt idx="0">
                  <c:v>1</c:v>
                </c:pt>
              </c:numCache>
            </c:numRef>
          </c:val>
          <c:extLst>
            <c:ext xmlns:c16="http://schemas.microsoft.com/office/drawing/2014/chart" uri="{C3380CC4-5D6E-409C-BE32-E72D297353CC}">
              <c16:uniqueId val="{00000003-7F93-4E97-A527-55DDF557B652}"/>
            </c:ext>
          </c:extLst>
        </c:ser>
        <c:ser>
          <c:idx val="4"/>
          <c:order val="4"/>
          <c:tx>
            <c:strRef>
              <c:f>Sheet1!$F$1</c:f>
              <c:strCache>
                <c:ptCount val="1"/>
                <c:pt idx="0">
                  <c:v>16.1</c:v>
                </c:pt>
              </c:strCache>
            </c:strRef>
          </c:tx>
          <c:spPr>
            <a:solidFill>
              <a:srgbClr val="6CBEB9"/>
            </a:solidFill>
            <a:ln>
              <a:noFill/>
            </a:ln>
            <a:effectLst/>
          </c:spPr>
          <c:invertIfNegative val="0"/>
          <c:cat>
            <c:strRef>
              <c:f>Sheet1!$A$2</c:f>
              <c:strCache>
                <c:ptCount val="1"/>
                <c:pt idx="0">
                  <c:v>Category 1</c:v>
                </c:pt>
              </c:strCache>
            </c:strRef>
          </c:cat>
          <c:val>
            <c:numRef>
              <c:f>Sheet1!$F$2</c:f>
              <c:numCache>
                <c:formatCode>General</c:formatCode>
                <c:ptCount val="1"/>
                <c:pt idx="0">
                  <c:v>1</c:v>
                </c:pt>
              </c:numCache>
            </c:numRef>
          </c:val>
          <c:extLst>
            <c:ext xmlns:c16="http://schemas.microsoft.com/office/drawing/2014/chart" uri="{C3380CC4-5D6E-409C-BE32-E72D297353CC}">
              <c16:uniqueId val="{00000004-7F93-4E97-A527-55DDF557B652}"/>
            </c:ext>
          </c:extLst>
        </c:ser>
        <c:ser>
          <c:idx val="5"/>
          <c:order val="5"/>
          <c:tx>
            <c:strRef>
              <c:f>Sheet1!$G$1</c:f>
              <c:strCache>
                <c:ptCount val="1"/>
                <c:pt idx="0">
                  <c:v>18.2</c:v>
                </c:pt>
              </c:strCache>
            </c:strRef>
          </c:tx>
          <c:spPr>
            <a:solidFill>
              <a:srgbClr val="56AEA8"/>
            </a:solidFill>
            <a:ln>
              <a:noFill/>
            </a:ln>
            <a:effectLst/>
          </c:spPr>
          <c:invertIfNegative val="0"/>
          <c:cat>
            <c:strRef>
              <c:f>Sheet1!$A$2</c:f>
              <c:strCache>
                <c:ptCount val="1"/>
                <c:pt idx="0">
                  <c:v>Category 1</c:v>
                </c:pt>
              </c:strCache>
            </c:strRef>
          </c:cat>
          <c:val>
            <c:numRef>
              <c:f>Sheet1!$G$2</c:f>
              <c:numCache>
                <c:formatCode>General</c:formatCode>
                <c:ptCount val="1"/>
                <c:pt idx="0">
                  <c:v>1</c:v>
                </c:pt>
              </c:numCache>
            </c:numRef>
          </c:val>
          <c:extLst>
            <c:ext xmlns:c16="http://schemas.microsoft.com/office/drawing/2014/chart" uri="{C3380CC4-5D6E-409C-BE32-E72D297353CC}">
              <c16:uniqueId val="{00000005-7F93-4E97-A527-55DDF557B652}"/>
            </c:ext>
          </c:extLst>
        </c:ser>
        <c:ser>
          <c:idx val="6"/>
          <c:order val="6"/>
          <c:tx>
            <c:strRef>
              <c:f>Sheet1!$H$1</c:f>
              <c:strCache>
                <c:ptCount val="1"/>
                <c:pt idx="0">
                  <c:v>20.6</c:v>
                </c:pt>
              </c:strCache>
            </c:strRef>
          </c:tx>
          <c:spPr>
            <a:solidFill>
              <a:srgbClr val="4B9A95"/>
            </a:solidFill>
            <a:ln>
              <a:noFill/>
            </a:ln>
            <a:effectLst/>
          </c:spPr>
          <c:invertIfNegative val="0"/>
          <c:cat>
            <c:strRef>
              <c:f>Sheet1!$A$2</c:f>
              <c:strCache>
                <c:ptCount val="1"/>
                <c:pt idx="0">
                  <c:v>Category 1</c:v>
                </c:pt>
              </c:strCache>
            </c:strRef>
          </c:cat>
          <c:val>
            <c:numRef>
              <c:f>Sheet1!$H$2</c:f>
              <c:numCache>
                <c:formatCode>General</c:formatCode>
                <c:ptCount val="1"/>
                <c:pt idx="0">
                  <c:v>1</c:v>
                </c:pt>
              </c:numCache>
            </c:numRef>
          </c:val>
          <c:extLst>
            <c:ext xmlns:c16="http://schemas.microsoft.com/office/drawing/2014/chart" uri="{C3380CC4-5D6E-409C-BE32-E72D297353CC}">
              <c16:uniqueId val="{00000006-7F93-4E97-A527-55DDF557B652}"/>
            </c:ext>
          </c:extLst>
        </c:ser>
        <c:ser>
          <c:idx val="7"/>
          <c:order val="7"/>
          <c:tx>
            <c:strRef>
              <c:f>Sheet1!$I$1</c:f>
              <c:strCache>
                <c:ptCount val="1"/>
                <c:pt idx="0">
                  <c:v>21.2</c:v>
                </c:pt>
              </c:strCache>
            </c:strRef>
          </c:tx>
          <c:spPr>
            <a:solidFill>
              <a:srgbClr val="3F8682"/>
            </a:solidFill>
            <a:ln>
              <a:noFill/>
            </a:ln>
            <a:effectLst/>
          </c:spPr>
          <c:invertIfNegative val="0"/>
          <c:cat>
            <c:strRef>
              <c:f>Sheet1!$A$2</c:f>
              <c:strCache>
                <c:ptCount val="1"/>
                <c:pt idx="0">
                  <c:v>Category 1</c:v>
                </c:pt>
              </c:strCache>
            </c:strRef>
          </c:cat>
          <c:val>
            <c:numRef>
              <c:f>Sheet1!$I$2</c:f>
              <c:numCache>
                <c:formatCode>General</c:formatCode>
                <c:ptCount val="1"/>
                <c:pt idx="0">
                  <c:v>1</c:v>
                </c:pt>
              </c:numCache>
            </c:numRef>
          </c:val>
          <c:extLst>
            <c:ext xmlns:c16="http://schemas.microsoft.com/office/drawing/2014/chart" uri="{C3380CC4-5D6E-409C-BE32-E72D297353CC}">
              <c16:uniqueId val="{00000007-7F93-4E97-A527-55DDF557B652}"/>
            </c:ext>
          </c:extLst>
        </c:ser>
        <c:ser>
          <c:idx val="8"/>
          <c:order val="8"/>
          <c:tx>
            <c:strRef>
              <c:f>Sheet1!$J$1</c:f>
              <c:strCache>
                <c:ptCount val="1"/>
                <c:pt idx="0">
                  <c:v>22.1</c:v>
                </c:pt>
              </c:strCache>
            </c:strRef>
          </c:tx>
          <c:spPr>
            <a:solidFill>
              <a:srgbClr val="35736F"/>
            </a:solidFill>
            <a:ln>
              <a:noFill/>
            </a:ln>
            <a:effectLst/>
          </c:spPr>
          <c:invertIfNegative val="0"/>
          <c:cat>
            <c:strRef>
              <c:f>Sheet1!$A$2</c:f>
              <c:strCache>
                <c:ptCount val="1"/>
                <c:pt idx="0">
                  <c:v>Category 1</c:v>
                </c:pt>
              </c:strCache>
            </c:strRef>
          </c:cat>
          <c:val>
            <c:numRef>
              <c:f>Sheet1!$J$2</c:f>
              <c:numCache>
                <c:formatCode>General</c:formatCode>
                <c:ptCount val="1"/>
                <c:pt idx="0">
                  <c:v>1</c:v>
                </c:pt>
              </c:numCache>
            </c:numRef>
          </c:val>
          <c:extLst>
            <c:ext xmlns:c16="http://schemas.microsoft.com/office/drawing/2014/chart" uri="{C3380CC4-5D6E-409C-BE32-E72D297353CC}">
              <c16:uniqueId val="{00000008-7F93-4E97-A527-55DDF557B652}"/>
            </c:ext>
          </c:extLst>
        </c:ser>
        <c:ser>
          <c:idx val="9"/>
          <c:order val="9"/>
          <c:tx>
            <c:strRef>
              <c:f>Sheet1!$K$1</c:f>
              <c:strCache>
                <c:ptCount val="1"/>
                <c:pt idx="0">
                  <c:v>23</c:v>
                </c:pt>
              </c:strCache>
            </c:strRef>
          </c:tx>
          <c:spPr>
            <a:solidFill>
              <a:srgbClr val="2A605D"/>
            </a:solidFill>
            <a:ln>
              <a:noFill/>
            </a:ln>
            <a:effectLst/>
          </c:spPr>
          <c:invertIfNegative val="0"/>
          <c:cat>
            <c:strRef>
              <c:f>Sheet1!$A$2</c:f>
              <c:strCache>
                <c:ptCount val="1"/>
                <c:pt idx="0">
                  <c:v>Category 1</c:v>
                </c:pt>
              </c:strCache>
            </c:strRef>
          </c:cat>
          <c:val>
            <c:numRef>
              <c:f>Sheet1!$K$2</c:f>
              <c:numCache>
                <c:formatCode>General</c:formatCode>
                <c:ptCount val="1"/>
                <c:pt idx="0">
                  <c:v>1</c:v>
                </c:pt>
              </c:numCache>
            </c:numRef>
          </c:val>
          <c:extLst>
            <c:ext xmlns:c16="http://schemas.microsoft.com/office/drawing/2014/chart" uri="{C3380CC4-5D6E-409C-BE32-E72D297353CC}">
              <c16:uniqueId val="{00000009-7F93-4E97-A527-55DDF557B652}"/>
            </c:ext>
          </c:extLst>
        </c:ser>
        <c:dLbls>
          <c:showLegendKey val="0"/>
          <c:showVal val="0"/>
          <c:showCatName val="0"/>
          <c:showSerName val="0"/>
          <c:showPercent val="0"/>
          <c:showBubbleSize val="0"/>
        </c:dLbls>
        <c:gapWidth val="150"/>
        <c:overlap val="100"/>
        <c:axId val="1686939471"/>
        <c:axId val="1686938031"/>
      </c:barChart>
      <c:catAx>
        <c:axId val="1686939471"/>
        <c:scaling>
          <c:orientation val="minMax"/>
        </c:scaling>
        <c:delete val="1"/>
        <c:axPos val="l"/>
        <c:numFmt formatCode="General" sourceLinked="1"/>
        <c:majorTickMark val="none"/>
        <c:minorTickMark val="none"/>
        <c:tickLblPos val="nextTo"/>
        <c:crossAx val="1686938031"/>
        <c:crosses val="autoZero"/>
        <c:auto val="1"/>
        <c:lblAlgn val="ctr"/>
        <c:lblOffset val="100"/>
        <c:noMultiLvlLbl val="0"/>
      </c:catAx>
      <c:valAx>
        <c:axId val="1686938031"/>
        <c:scaling>
          <c:orientation val="minMax"/>
        </c:scaling>
        <c:delete val="1"/>
        <c:axPos val="b"/>
        <c:numFmt formatCode="General" sourceLinked="1"/>
        <c:majorTickMark val="none"/>
        <c:minorTickMark val="none"/>
        <c:tickLblPos val="nextTo"/>
        <c:crossAx val="1686939471"/>
        <c:crosses val="autoZero"/>
        <c:crossBetween val="between"/>
      </c:valAx>
      <c:spPr>
        <a:noFill/>
        <a:ln>
          <a:noFill/>
        </a:ln>
        <a:effectLst/>
      </c:spPr>
    </c:plotArea>
    <c:legend>
      <c:legendPos val="b"/>
      <c:legendEntry>
        <c:idx val="0"/>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2"/>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3"/>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4"/>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5"/>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6"/>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7"/>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8"/>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9"/>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ayout>
        <c:manualLayout>
          <c:xMode val="edge"/>
          <c:yMode val="edge"/>
          <c:x val="9.9951062332292377E-4"/>
          <c:y val="0.24753480404728609"/>
          <c:w val="0.82167402564553738"/>
          <c:h val="0.24853839937674505"/>
        </c:manualLayout>
      </c:layout>
      <c:overlay val="0"/>
      <c:spPr>
        <a:noFill/>
        <a:ln>
          <a:noFill/>
        </a:ln>
        <a:effectLst/>
      </c:spPr>
      <c:txPr>
        <a:bodyPr rot="0" spcFirstLastPara="1" vertOverflow="ellipsis" vert="horz" wrap="square" anchor="ctr" anchorCtr="1"/>
        <a:lstStyle/>
        <a:p>
          <a:pPr algn="just">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20391061452514E-2"/>
          <c:y val="3.6872692432387964E-2"/>
          <c:w val="0.96159217877094971"/>
          <c:h val="0.65313442080355366"/>
        </c:manualLayout>
      </c:layout>
      <c:barChart>
        <c:barDir val="bar"/>
        <c:grouping val="stacked"/>
        <c:varyColors val="0"/>
        <c:ser>
          <c:idx val="0"/>
          <c:order val="0"/>
          <c:tx>
            <c:strRef>
              <c:f>Sheet1!$B$1</c:f>
              <c:strCache>
                <c:ptCount val="1"/>
                <c:pt idx="0">
                  <c:v>8.6</c:v>
                </c:pt>
              </c:strCache>
            </c:strRef>
          </c:tx>
          <c:spPr>
            <a:solidFill>
              <a:srgbClr val="DEF1F0"/>
            </a:solidFill>
            <a:ln>
              <a:noFill/>
            </a:ln>
            <a:effectLst/>
          </c:spPr>
          <c:invertIfNegative val="0"/>
          <c:cat>
            <c:strRef>
              <c:f>Sheet1!$A$2</c:f>
              <c:strCache>
                <c:ptCount val="1"/>
                <c:pt idx="0">
                  <c:v>Category 1</c:v>
                </c:pt>
              </c:strCache>
            </c:strRef>
          </c:cat>
          <c:val>
            <c:numRef>
              <c:f>Sheet1!$B$2</c:f>
              <c:numCache>
                <c:formatCode>General</c:formatCode>
                <c:ptCount val="1"/>
                <c:pt idx="0">
                  <c:v>1</c:v>
                </c:pt>
              </c:numCache>
            </c:numRef>
          </c:val>
          <c:extLst>
            <c:ext xmlns:c16="http://schemas.microsoft.com/office/drawing/2014/chart" uri="{C3380CC4-5D6E-409C-BE32-E72D297353CC}">
              <c16:uniqueId val="{00000000-7F93-4E97-A527-55DDF557B652}"/>
            </c:ext>
          </c:extLst>
        </c:ser>
        <c:ser>
          <c:idx val="1"/>
          <c:order val="1"/>
          <c:tx>
            <c:strRef>
              <c:f>Sheet1!$C$1</c:f>
              <c:strCache>
                <c:ptCount val="1"/>
                <c:pt idx="0">
                  <c:v>13.7</c:v>
                </c:pt>
              </c:strCache>
            </c:strRef>
          </c:tx>
          <c:spPr>
            <a:solidFill>
              <a:srgbClr val="C3E4E2"/>
            </a:solidFill>
            <a:ln>
              <a:noFill/>
            </a:ln>
            <a:effectLst/>
          </c:spPr>
          <c:invertIfNegative val="0"/>
          <c:cat>
            <c:strRef>
              <c:f>Sheet1!$A$2</c:f>
              <c:strCache>
                <c:ptCount val="1"/>
                <c:pt idx="0">
                  <c:v>Category 1</c:v>
                </c:pt>
              </c:strCache>
            </c:strRef>
          </c:cat>
          <c:val>
            <c:numRef>
              <c:f>Sheet1!$C$2</c:f>
              <c:numCache>
                <c:formatCode>General</c:formatCode>
                <c:ptCount val="1"/>
                <c:pt idx="0">
                  <c:v>1</c:v>
                </c:pt>
              </c:numCache>
            </c:numRef>
          </c:val>
          <c:extLst>
            <c:ext xmlns:c16="http://schemas.microsoft.com/office/drawing/2014/chart" uri="{C3380CC4-5D6E-409C-BE32-E72D297353CC}">
              <c16:uniqueId val="{00000001-7F93-4E97-A527-55DDF557B652}"/>
            </c:ext>
          </c:extLst>
        </c:ser>
        <c:ser>
          <c:idx val="2"/>
          <c:order val="2"/>
          <c:tx>
            <c:strRef>
              <c:f>Sheet1!$D$1</c:f>
              <c:strCache>
                <c:ptCount val="1"/>
                <c:pt idx="0">
                  <c:v>14.9</c:v>
                </c:pt>
              </c:strCache>
            </c:strRef>
          </c:tx>
          <c:spPr>
            <a:solidFill>
              <a:srgbClr val="A7D8D4"/>
            </a:solidFill>
            <a:ln>
              <a:noFill/>
            </a:ln>
            <a:effectLst/>
          </c:spPr>
          <c:invertIfNegative val="0"/>
          <c:cat>
            <c:strRef>
              <c:f>Sheet1!$A$2</c:f>
              <c:strCache>
                <c:ptCount val="1"/>
                <c:pt idx="0">
                  <c:v>Category 1</c:v>
                </c:pt>
              </c:strCache>
            </c:strRef>
          </c:cat>
          <c:val>
            <c:numRef>
              <c:f>Sheet1!$D$2</c:f>
              <c:numCache>
                <c:formatCode>General</c:formatCode>
                <c:ptCount val="1"/>
                <c:pt idx="0">
                  <c:v>1</c:v>
                </c:pt>
              </c:numCache>
            </c:numRef>
          </c:val>
          <c:extLst>
            <c:ext xmlns:c16="http://schemas.microsoft.com/office/drawing/2014/chart" uri="{C3380CC4-5D6E-409C-BE32-E72D297353CC}">
              <c16:uniqueId val="{00000002-7F93-4E97-A527-55DDF557B652}"/>
            </c:ext>
          </c:extLst>
        </c:ser>
        <c:ser>
          <c:idx val="3"/>
          <c:order val="3"/>
          <c:tx>
            <c:strRef>
              <c:f>Sheet1!$E$1</c:f>
              <c:strCache>
                <c:ptCount val="1"/>
                <c:pt idx="0">
                  <c:v>15.7</c:v>
                </c:pt>
              </c:strCache>
            </c:strRef>
          </c:tx>
          <c:spPr>
            <a:solidFill>
              <a:srgbClr val="8BCBC6"/>
            </a:solidFill>
            <a:ln>
              <a:noFill/>
            </a:ln>
            <a:effectLst/>
          </c:spPr>
          <c:invertIfNegative val="0"/>
          <c:cat>
            <c:strRef>
              <c:f>Sheet1!$A$2</c:f>
              <c:strCache>
                <c:ptCount val="1"/>
                <c:pt idx="0">
                  <c:v>Category 1</c:v>
                </c:pt>
              </c:strCache>
            </c:strRef>
          </c:cat>
          <c:val>
            <c:numRef>
              <c:f>Sheet1!$E$2</c:f>
              <c:numCache>
                <c:formatCode>General</c:formatCode>
                <c:ptCount val="1"/>
                <c:pt idx="0">
                  <c:v>1</c:v>
                </c:pt>
              </c:numCache>
            </c:numRef>
          </c:val>
          <c:extLst>
            <c:ext xmlns:c16="http://schemas.microsoft.com/office/drawing/2014/chart" uri="{C3380CC4-5D6E-409C-BE32-E72D297353CC}">
              <c16:uniqueId val="{00000003-7F93-4E97-A527-55DDF557B652}"/>
            </c:ext>
          </c:extLst>
        </c:ser>
        <c:ser>
          <c:idx val="4"/>
          <c:order val="4"/>
          <c:tx>
            <c:strRef>
              <c:f>Sheet1!$F$1</c:f>
              <c:strCache>
                <c:ptCount val="1"/>
                <c:pt idx="0">
                  <c:v>16.1</c:v>
                </c:pt>
              </c:strCache>
            </c:strRef>
          </c:tx>
          <c:spPr>
            <a:solidFill>
              <a:srgbClr val="6CBEB9"/>
            </a:solidFill>
            <a:ln>
              <a:noFill/>
            </a:ln>
            <a:effectLst/>
          </c:spPr>
          <c:invertIfNegative val="0"/>
          <c:cat>
            <c:strRef>
              <c:f>Sheet1!$A$2</c:f>
              <c:strCache>
                <c:ptCount val="1"/>
                <c:pt idx="0">
                  <c:v>Category 1</c:v>
                </c:pt>
              </c:strCache>
            </c:strRef>
          </c:cat>
          <c:val>
            <c:numRef>
              <c:f>Sheet1!$F$2</c:f>
              <c:numCache>
                <c:formatCode>General</c:formatCode>
                <c:ptCount val="1"/>
                <c:pt idx="0">
                  <c:v>1</c:v>
                </c:pt>
              </c:numCache>
            </c:numRef>
          </c:val>
          <c:extLst>
            <c:ext xmlns:c16="http://schemas.microsoft.com/office/drawing/2014/chart" uri="{C3380CC4-5D6E-409C-BE32-E72D297353CC}">
              <c16:uniqueId val="{00000004-7F93-4E97-A527-55DDF557B652}"/>
            </c:ext>
          </c:extLst>
        </c:ser>
        <c:ser>
          <c:idx val="5"/>
          <c:order val="5"/>
          <c:tx>
            <c:strRef>
              <c:f>Sheet1!$G$1</c:f>
              <c:strCache>
                <c:ptCount val="1"/>
                <c:pt idx="0">
                  <c:v>18.2</c:v>
                </c:pt>
              </c:strCache>
            </c:strRef>
          </c:tx>
          <c:spPr>
            <a:solidFill>
              <a:srgbClr val="56AEA8"/>
            </a:solidFill>
            <a:ln>
              <a:noFill/>
            </a:ln>
            <a:effectLst/>
          </c:spPr>
          <c:invertIfNegative val="0"/>
          <c:cat>
            <c:strRef>
              <c:f>Sheet1!$A$2</c:f>
              <c:strCache>
                <c:ptCount val="1"/>
                <c:pt idx="0">
                  <c:v>Category 1</c:v>
                </c:pt>
              </c:strCache>
            </c:strRef>
          </c:cat>
          <c:val>
            <c:numRef>
              <c:f>Sheet1!$G$2</c:f>
              <c:numCache>
                <c:formatCode>General</c:formatCode>
                <c:ptCount val="1"/>
                <c:pt idx="0">
                  <c:v>1</c:v>
                </c:pt>
              </c:numCache>
            </c:numRef>
          </c:val>
          <c:extLst>
            <c:ext xmlns:c16="http://schemas.microsoft.com/office/drawing/2014/chart" uri="{C3380CC4-5D6E-409C-BE32-E72D297353CC}">
              <c16:uniqueId val="{00000005-7F93-4E97-A527-55DDF557B652}"/>
            </c:ext>
          </c:extLst>
        </c:ser>
        <c:ser>
          <c:idx val="6"/>
          <c:order val="6"/>
          <c:tx>
            <c:strRef>
              <c:f>Sheet1!$H$1</c:f>
              <c:strCache>
                <c:ptCount val="1"/>
                <c:pt idx="0">
                  <c:v>20.6</c:v>
                </c:pt>
              </c:strCache>
            </c:strRef>
          </c:tx>
          <c:spPr>
            <a:solidFill>
              <a:srgbClr val="4B9A95"/>
            </a:solidFill>
            <a:ln>
              <a:noFill/>
            </a:ln>
            <a:effectLst/>
          </c:spPr>
          <c:invertIfNegative val="0"/>
          <c:cat>
            <c:strRef>
              <c:f>Sheet1!$A$2</c:f>
              <c:strCache>
                <c:ptCount val="1"/>
                <c:pt idx="0">
                  <c:v>Category 1</c:v>
                </c:pt>
              </c:strCache>
            </c:strRef>
          </c:cat>
          <c:val>
            <c:numRef>
              <c:f>Sheet1!$H$2</c:f>
              <c:numCache>
                <c:formatCode>General</c:formatCode>
                <c:ptCount val="1"/>
                <c:pt idx="0">
                  <c:v>1</c:v>
                </c:pt>
              </c:numCache>
            </c:numRef>
          </c:val>
          <c:extLst>
            <c:ext xmlns:c16="http://schemas.microsoft.com/office/drawing/2014/chart" uri="{C3380CC4-5D6E-409C-BE32-E72D297353CC}">
              <c16:uniqueId val="{00000006-7F93-4E97-A527-55DDF557B652}"/>
            </c:ext>
          </c:extLst>
        </c:ser>
        <c:ser>
          <c:idx val="7"/>
          <c:order val="7"/>
          <c:tx>
            <c:strRef>
              <c:f>Sheet1!$I$1</c:f>
              <c:strCache>
                <c:ptCount val="1"/>
                <c:pt idx="0">
                  <c:v>21.2</c:v>
                </c:pt>
              </c:strCache>
            </c:strRef>
          </c:tx>
          <c:spPr>
            <a:solidFill>
              <a:srgbClr val="3F8682"/>
            </a:solidFill>
            <a:ln>
              <a:noFill/>
            </a:ln>
            <a:effectLst/>
          </c:spPr>
          <c:invertIfNegative val="0"/>
          <c:cat>
            <c:strRef>
              <c:f>Sheet1!$A$2</c:f>
              <c:strCache>
                <c:ptCount val="1"/>
                <c:pt idx="0">
                  <c:v>Category 1</c:v>
                </c:pt>
              </c:strCache>
            </c:strRef>
          </c:cat>
          <c:val>
            <c:numRef>
              <c:f>Sheet1!$I$2</c:f>
              <c:numCache>
                <c:formatCode>General</c:formatCode>
                <c:ptCount val="1"/>
                <c:pt idx="0">
                  <c:v>1</c:v>
                </c:pt>
              </c:numCache>
            </c:numRef>
          </c:val>
          <c:extLst>
            <c:ext xmlns:c16="http://schemas.microsoft.com/office/drawing/2014/chart" uri="{C3380CC4-5D6E-409C-BE32-E72D297353CC}">
              <c16:uniqueId val="{00000007-7F93-4E97-A527-55DDF557B652}"/>
            </c:ext>
          </c:extLst>
        </c:ser>
        <c:ser>
          <c:idx val="8"/>
          <c:order val="8"/>
          <c:tx>
            <c:strRef>
              <c:f>Sheet1!$J$1</c:f>
              <c:strCache>
                <c:ptCount val="1"/>
                <c:pt idx="0">
                  <c:v>22.1</c:v>
                </c:pt>
              </c:strCache>
            </c:strRef>
          </c:tx>
          <c:spPr>
            <a:solidFill>
              <a:srgbClr val="35736F"/>
            </a:solidFill>
            <a:ln>
              <a:noFill/>
            </a:ln>
            <a:effectLst/>
          </c:spPr>
          <c:invertIfNegative val="0"/>
          <c:cat>
            <c:strRef>
              <c:f>Sheet1!$A$2</c:f>
              <c:strCache>
                <c:ptCount val="1"/>
                <c:pt idx="0">
                  <c:v>Category 1</c:v>
                </c:pt>
              </c:strCache>
            </c:strRef>
          </c:cat>
          <c:val>
            <c:numRef>
              <c:f>Sheet1!$J$2</c:f>
              <c:numCache>
                <c:formatCode>General</c:formatCode>
                <c:ptCount val="1"/>
                <c:pt idx="0">
                  <c:v>1</c:v>
                </c:pt>
              </c:numCache>
            </c:numRef>
          </c:val>
          <c:extLst>
            <c:ext xmlns:c16="http://schemas.microsoft.com/office/drawing/2014/chart" uri="{C3380CC4-5D6E-409C-BE32-E72D297353CC}">
              <c16:uniqueId val="{00000008-7F93-4E97-A527-55DDF557B652}"/>
            </c:ext>
          </c:extLst>
        </c:ser>
        <c:ser>
          <c:idx val="9"/>
          <c:order val="9"/>
          <c:tx>
            <c:strRef>
              <c:f>Sheet1!$K$1</c:f>
              <c:strCache>
                <c:ptCount val="1"/>
                <c:pt idx="0">
                  <c:v>23</c:v>
                </c:pt>
              </c:strCache>
            </c:strRef>
          </c:tx>
          <c:spPr>
            <a:solidFill>
              <a:srgbClr val="2A605D"/>
            </a:solidFill>
            <a:ln>
              <a:noFill/>
            </a:ln>
            <a:effectLst/>
          </c:spPr>
          <c:invertIfNegative val="0"/>
          <c:cat>
            <c:strRef>
              <c:f>Sheet1!$A$2</c:f>
              <c:strCache>
                <c:ptCount val="1"/>
                <c:pt idx="0">
                  <c:v>Category 1</c:v>
                </c:pt>
              </c:strCache>
            </c:strRef>
          </c:cat>
          <c:val>
            <c:numRef>
              <c:f>Sheet1!$K$2</c:f>
              <c:numCache>
                <c:formatCode>General</c:formatCode>
                <c:ptCount val="1"/>
                <c:pt idx="0">
                  <c:v>1</c:v>
                </c:pt>
              </c:numCache>
            </c:numRef>
          </c:val>
          <c:extLst>
            <c:ext xmlns:c16="http://schemas.microsoft.com/office/drawing/2014/chart" uri="{C3380CC4-5D6E-409C-BE32-E72D297353CC}">
              <c16:uniqueId val="{00000009-7F93-4E97-A527-55DDF557B652}"/>
            </c:ext>
          </c:extLst>
        </c:ser>
        <c:dLbls>
          <c:showLegendKey val="0"/>
          <c:showVal val="0"/>
          <c:showCatName val="0"/>
          <c:showSerName val="0"/>
          <c:showPercent val="0"/>
          <c:showBubbleSize val="0"/>
        </c:dLbls>
        <c:gapWidth val="150"/>
        <c:overlap val="100"/>
        <c:axId val="1686939471"/>
        <c:axId val="1686938031"/>
      </c:barChart>
      <c:catAx>
        <c:axId val="1686939471"/>
        <c:scaling>
          <c:orientation val="minMax"/>
        </c:scaling>
        <c:delete val="1"/>
        <c:axPos val="l"/>
        <c:numFmt formatCode="General" sourceLinked="1"/>
        <c:majorTickMark val="none"/>
        <c:minorTickMark val="none"/>
        <c:tickLblPos val="nextTo"/>
        <c:crossAx val="1686938031"/>
        <c:crosses val="autoZero"/>
        <c:auto val="1"/>
        <c:lblAlgn val="ctr"/>
        <c:lblOffset val="100"/>
        <c:noMultiLvlLbl val="0"/>
      </c:catAx>
      <c:valAx>
        <c:axId val="1686938031"/>
        <c:scaling>
          <c:orientation val="minMax"/>
        </c:scaling>
        <c:delete val="1"/>
        <c:axPos val="b"/>
        <c:numFmt formatCode="General" sourceLinked="1"/>
        <c:majorTickMark val="none"/>
        <c:minorTickMark val="none"/>
        <c:tickLblPos val="nextTo"/>
        <c:crossAx val="1686939471"/>
        <c:crosses val="autoZero"/>
        <c:crossBetween val="between"/>
      </c:valAx>
      <c:spPr>
        <a:noFill/>
        <a:ln>
          <a:noFill/>
        </a:ln>
        <a:effectLst/>
      </c:spPr>
    </c:plotArea>
    <c:legend>
      <c:legendPos val="b"/>
      <c:legendEntry>
        <c:idx val="0"/>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2"/>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3"/>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4"/>
        <c:txPr>
          <a:bodyPr rot="0" spcFirstLastPara="1" vertOverflow="ellipsis" vert="horz" wrap="square" anchor="ctr" anchorCtr="1"/>
          <a:lstStyle/>
          <a:p>
            <a:pPr algn="just">
              <a:defRPr sz="1197" b="0" i="0" u="none" strike="noStrike" kern="1200" baseline="0">
                <a:solidFill>
                  <a:schemeClr val="tx1"/>
                </a:solidFill>
                <a:latin typeface="+mn-lt"/>
                <a:ea typeface="+mn-ea"/>
                <a:cs typeface="+mn-cs"/>
              </a:defRPr>
            </a:pPr>
            <a:endParaRPr lang="en-US"/>
          </a:p>
        </c:txPr>
      </c:legendEntry>
      <c:legendEntry>
        <c:idx val="5"/>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6"/>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7"/>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8"/>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egendEntry>
        <c:idx val="9"/>
        <c:txPr>
          <a:bodyPr rot="0" spcFirstLastPara="1" vertOverflow="ellipsis" vert="horz" wrap="square" anchor="ctr" anchorCtr="1"/>
          <a:lstStyle/>
          <a:p>
            <a:pPr algn="just">
              <a:defRPr sz="1197" b="0" i="0" u="none" strike="noStrike" kern="1200" baseline="0">
                <a:solidFill>
                  <a:schemeClr val="bg1"/>
                </a:solidFill>
                <a:latin typeface="+mn-lt"/>
                <a:ea typeface="+mn-ea"/>
                <a:cs typeface="+mn-cs"/>
              </a:defRPr>
            </a:pPr>
            <a:endParaRPr lang="en-US"/>
          </a:p>
        </c:txPr>
      </c:legendEntry>
      <c:layout>
        <c:manualLayout>
          <c:xMode val="edge"/>
          <c:yMode val="edge"/>
          <c:x val="9.9951062332292377E-4"/>
          <c:y val="0.24753480404728609"/>
          <c:w val="0.82167402564553738"/>
          <c:h val="0.24853839937674505"/>
        </c:manualLayout>
      </c:layout>
      <c:overlay val="0"/>
      <c:spPr>
        <a:noFill/>
        <a:ln>
          <a:noFill/>
        </a:ln>
        <a:effectLst/>
      </c:spPr>
      <c:txPr>
        <a:bodyPr rot="0" spcFirstLastPara="1" vertOverflow="ellipsis" vert="horz" wrap="square" anchor="ctr" anchorCtr="1"/>
        <a:lstStyle/>
        <a:p>
          <a:pPr algn="just">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E999D6-7E5C-4D07-B268-BA9D583A06FB}" type="datetimeFigureOut">
              <a:rPr lang="en-US" smtClean="0"/>
              <a:t>3/4/2026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50976B-E993-4E16-9058-7201ABC0E5A7}" type="slidenum">
              <a:rPr lang="en-US" smtClean="0"/>
              <a:t>‹#›</a:t>
            </a:fld>
            <a:endParaRPr lang="en-US"/>
          </a:p>
        </p:txBody>
      </p:sp>
    </p:spTree>
    <p:extLst>
      <p:ext uri="{BB962C8B-B14F-4D97-AF65-F5344CB8AC3E}">
        <p14:creationId xmlns:p14="http://schemas.microsoft.com/office/powerpoint/2010/main" val="2836229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84843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regions are based off of the 10 Regional Offices hosted by the Office of Intergovernmental and External Affairs that serve state and local organizations.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map shows us that Region 8 has the lowest PRMR at 8.6 pregnancy-related deaths per 100,000 live births, while Region 6 has the highest PRMR at 23 pregnancy-related deaths per 100,000 live births.</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60628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073C3-93C4-A0E1-77BC-D65C536A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C2C4F8-E6A3-FC41-D31C-9091CFEA8F26}"/>
              </a:ext>
            </a:extLst>
          </p:cNvPr>
          <p:cNvSpPr>
            <a:spLocks noGrp="1" noRot="1" noChangeAspect="1"/>
          </p:cNvSpPr>
          <p:nvPr>
            <p:ph type="sldImg"/>
          </p:nvPr>
        </p:nvSpPr>
        <p:spPr>
          <a:xfrm>
            <a:off x="1371600" y="1143000"/>
            <a:ext cx="4114800" cy="3086100"/>
          </a:xfrm>
        </p:spPr>
        <p:txBody>
          <a:bodyPr/>
          <a:lstStyle/>
          <a:p>
            <a:endParaRPr lang="en-US"/>
          </a:p>
        </p:txBody>
      </p:sp>
      <p:sp>
        <p:nvSpPr>
          <p:cNvPr id="3" name="Notes Placeholder 2">
            <a:extLst>
              <a:ext uri="{FF2B5EF4-FFF2-40B4-BE49-F238E27FC236}">
                <a16:creationId xmlns:a16="http://schemas.microsoft.com/office/drawing/2014/main" id="{CC37BC41-2A08-539E-178E-F6A4AE2822D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Even within these regions with low overall pregnancy-related mortality rates, major disparities exist – and are sometimes worse than in regions with larger PRMRs overall. </a:t>
            </a:r>
            <a:endParaRPr lang="en-US" dirty="0"/>
          </a:p>
        </p:txBody>
      </p:sp>
      <p:sp>
        <p:nvSpPr>
          <p:cNvPr id="4" name="Slide Number Placeholder 3">
            <a:extLst>
              <a:ext uri="{FF2B5EF4-FFF2-40B4-BE49-F238E27FC236}">
                <a16:creationId xmlns:a16="http://schemas.microsoft.com/office/drawing/2014/main" id="{11A73777-900E-2E14-C7C4-0C316617ECA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55530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0B3BB-D48D-3D20-D154-09AE79AA7D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0AD383-F550-8B3D-9133-7AFDAF5D4EC6}"/>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CAFE63EC-B3A4-F5BC-9EAC-7687253307A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can access the data dashboard with the link or QR code on your screen. </a:t>
            </a:r>
            <a:endParaRPr lang="en-US" dirty="0"/>
          </a:p>
        </p:txBody>
      </p:sp>
      <p:sp>
        <p:nvSpPr>
          <p:cNvPr id="4" name="Slide Number Placeholder 3">
            <a:extLst>
              <a:ext uri="{FF2B5EF4-FFF2-40B4-BE49-F238E27FC236}">
                <a16:creationId xmlns:a16="http://schemas.microsoft.com/office/drawing/2014/main" id="{DCE539FA-DA6F-AE97-EFBF-915E076CF54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4478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CDC launched 2023 data, they also launched a new dashboard where you can toggle between individual years starting in 2020. You can also see grouped data from 2017-2019, as well as from 2020-2022 to see the impact of the COVID-19 pandemic. All charts and tables include links to download the data tables.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19261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we can see the steady increase in the PRMR over time, with a large jump during peak COVID in 2021. In fact, between 2019 and 2021, the pregnancy-related mortality ratio nearly doubled. If you look at the leading causes of death in 2021, COVID-19 accounted for more than 40% of pregnancy-related deaths that year.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Since then, the PRMR has come back down, at 18.4 pregnancy-related deaths per 100,000 live births in 2024.  However, this is still higher than pre-COVID levels, showing that the increasing trend does not appear to be changing. </a:t>
            </a:r>
            <a:endParaRPr lang="en-US" sz="18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97B941-967F-4308-B253-F22E97F2B7D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7150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top leading cause was cardiovascular conditions, at 22% total. You can see we separated out deaths by cardiomyopathy from other cardiovascular diseases, with cardiomyopathy leading to 10.7% of deaths.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Following cardiovascular conditions, the next leading cause is other </a:t>
            </a:r>
            <a:r>
              <a:rPr lang="en-US" sz="1200" kern="1200" dirty="0" err="1">
                <a:solidFill>
                  <a:schemeClr val="tx1"/>
                </a:solidFill>
                <a:effectLst/>
                <a:latin typeface="+mn-lt"/>
                <a:ea typeface="+mn-ea"/>
                <a:cs typeface="+mn-cs"/>
              </a:rPr>
              <a:t>noncardiovascular</a:t>
            </a:r>
            <a:r>
              <a:rPr lang="en-US" sz="1200" kern="1200" dirty="0">
                <a:solidFill>
                  <a:schemeClr val="tx1"/>
                </a:solidFill>
                <a:effectLst/>
                <a:latin typeface="+mn-lt"/>
                <a:ea typeface="+mn-ea"/>
                <a:cs typeface="+mn-cs"/>
              </a:rPr>
              <a:t>  medical conditions at 15.2% - Samantha previously mentioned a new report from CDC on this category. The third leading cause is infection or sepsis at a total of 14.4%, with COVID accounting for 0.6% of deaths. </a:t>
            </a:r>
          </a:p>
          <a:p>
            <a:r>
              <a:rPr lang="en-US" sz="1200" kern="1200" dirty="0">
                <a:solidFill>
                  <a:schemeClr val="tx1"/>
                </a:solidFill>
                <a:effectLst/>
                <a:latin typeface="+mn-lt"/>
                <a:ea typeface="+mn-ea"/>
                <a:cs typeface="+mn-cs"/>
              </a:rPr>
              <a:t> Maybe add that Samantha referenced the report earlier for context, helping people connect the dots.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4F2E78-C9FE-4A4E-9A24-6C8B94240FB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34349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overall pregnancy-related mortality ratio in 2024 was 18.4 pregnancy related deaths per 100,000 live births, the ratio varies when we disaggregate for race-ethnicity.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These variations highlight the huge disparities in maternal health outcomes. </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5</a:t>
            </a:fld>
            <a:endParaRPr lang="en-US"/>
          </a:p>
        </p:txBody>
      </p:sp>
    </p:spTree>
    <p:extLst>
      <p:ext uri="{BB962C8B-B14F-4D97-AF65-F5344CB8AC3E}">
        <p14:creationId xmlns:p14="http://schemas.microsoft.com/office/powerpoint/2010/main" val="674520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2024, non-Hispanic American Indian or Alaska Native and non-Hispanic Black persons were 3-4 more times likely to die than non-Hispanic white persons.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not new, but rather an ongoing trend that highlights how important it is to center equity in our efforts to address this crisis. It is not enough to just look at overall data – we need to address the disparities in outcomes.</a:t>
            </a:r>
          </a:p>
        </p:txBody>
      </p:sp>
      <p:sp>
        <p:nvSpPr>
          <p:cNvPr id="4" name="Slide Number Placeholder 3"/>
          <p:cNvSpPr>
            <a:spLocks noGrp="1"/>
          </p:cNvSpPr>
          <p:nvPr>
            <p:ph type="sldNum" sz="quarter" idx="5"/>
          </p:nvPr>
        </p:nvSpPr>
        <p:spPr/>
        <p:txBody>
          <a:bodyPr/>
          <a:lstStyle/>
          <a:p>
            <a:fld id="{001FD6FE-CCEB-41DE-A7C5-55B8BCDC7756}" type="slidenum">
              <a:rPr lang="en-US" smtClean="0"/>
              <a:t>6</a:t>
            </a:fld>
            <a:endParaRPr lang="en-US"/>
          </a:p>
        </p:txBody>
      </p:sp>
    </p:spTree>
    <p:extLst>
      <p:ext uri="{BB962C8B-B14F-4D97-AF65-F5344CB8AC3E}">
        <p14:creationId xmlns:p14="http://schemas.microsoft.com/office/powerpoint/2010/main" val="1593335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pregnancy-related mortality ratio also varies by age group. In fact, after the 24-29 age group, the ratio increases with each age group.</a:t>
            </a:r>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7</a:t>
            </a:fld>
            <a:endParaRPr lang="en-US"/>
          </a:p>
        </p:txBody>
      </p:sp>
    </p:spTree>
    <p:extLst>
      <p:ext uri="{BB962C8B-B14F-4D97-AF65-F5344CB8AC3E}">
        <p14:creationId xmlns:p14="http://schemas.microsoft.com/office/powerpoint/2010/main" val="2490142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know that pregnancy becomes riskier with age – these numbers highlight that, with those aged 45-49 18 times more likely to die from a pregnancy-related death than those aged 25-29.</a:t>
            </a:r>
          </a:p>
          <a:p>
            <a:endParaRPr lang="en-US" dirty="0"/>
          </a:p>
        </p:txBody>
      </p:sp>
      <p:sp>
        <p:nvSpPr>
          <p:cNvPr id="4" name="Slide Number Placeholder 3"/>
          <p:cNvSpPr>
            <a:spLocks noGrp="1"/>
          </p:cNvSpPr>
          <p:nvPr>
            <p:ph type="sldNum" sz="quarter" idx="5"/>
          </p:nvPr>
        </p:nvSpPr>
        <p:spPr/>
        <p:txBody>
          <a:bodyPr/>
          <a:lstStyle/>
          <a:p>
            <a:fld id="{001FD6FE-CCEB-41DE-A7C5-55B8BCDC7756}" type="slidenum">
              <a:rPr lang="en-US" smtClean="0"/>
              <a:t>8</a:t>
            </a:fld>
            <a:endParaRPr lang="en-US"/>
          </a:p>
        </p:txBody>
      </p:sp>
    </p:spTree>
    <p:extLst>
      <p:ext uri="{BB962C8B-B14F-4D97-AF65-F5344CB8AC3E}">
        <p14:creationId xmlns:p14="http://schemas.microsoft.com/office/powerpoint/2010/main" val="1155751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we see the two rural categories – noncore and micropolitan – are higher than the urban categories.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01FD6FE-CCEB-41DE-A7C5-55B8BCDC7756}" type="slidenum">
              <a:rPr lang="en-US" smtClean="0"/>
              <a:t>9</a:t>
            </a:fld>
            <a:endParaRPr lang="en-US"/>
          </a:p>
        </p:txBody>
      </p:sp>
    </p:spTree>
    <p:extLst>
      <p:ext uri="{BB962C8B-B14F-4D97-AF65-F5344CB8AC3E}">
        <p14:creationId xmlns:p14="http://schemas.microsoft.com/office/powerpoint/2010/main" val="3207432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B0DF10-FB4A-46A4-8EC6-786A651A0C8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13087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B0DF10-FB4A-46A4-8EC6-786A651A0C8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32233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B0DF10-FB4A-46A4-8EC6-786A651A0C8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1646045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B0DF10-FB4A-46A4-8EC6-786A651A0C8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182951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B0DF10-FB4A-46A4-8EC6-786A651A0C8B}"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4031169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B0DF10-FB4A-46A4-8EC6-786A651A0C8B}"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42755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B0DF10-FB4A-46A4-8EC6-786A651A0C8B}"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1371109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B0DF10-FB4A-46A4-8EC6-786A651A0C8B}"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2646289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0DF10-FB4A-46A4-8EC6-786A651A0C8B}"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126676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B0DF10-FB4A-46A4-8EC6-786A651A0C8B}"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928579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B0DF10-FB4A-46A4-8EC6-786A651A0C8B}"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E3E06-42A8-4256-82FD-2E782F7C7D17}" type="slidenum">
              <a:rPr lang="en-US" smtClean="0"/>
              <a:t>‹#›</a:t>
            </a:fld>
            <a:endParaRPr lang="en-US"/>
          </a:p>
        </p:txBody>
      </p:sp>
    </p:spTree>
    <p:extLst>
      <p:ext uri="{BB962C8B-B14F-4D97-AF65-F5344CB8AC3E}">
        <p14:creationId xmlns:p14="http://schemas.microsoft.com/office/powerpoint/2010/main" val="2907494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B0DF10-FB4A-46A4-8EC6-786A651A0C8B}" type="datetimeFigureOut">
              <a:rPr lang="en-US" smtClean="0"/>
              <a:t>3/4/2026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1E3E06-42A8-4256-82FD-2E782F7C7D17}" type="slidenum">
              <a:rPr lang="en-US" smtClean="0"/>
              <a:t>‹#›</a:t>
            </a:fld>
            <a:endParaRPr lang="en-US"/>
          </a:p>
        </p:txBody>
      </p:sp>
    </p:spTree>
    <p:extLst>
      <p:ext uri="{BB962C8B-B14F-4D97-AF65-F5344CB8AC3E}">
        <p14:creationId xmlns:p14="http://schemas.microsoft.com/office/powerpoint/2010/main" val="270182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chart" Target="../charts/chart8.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chart" Target="../charts/chart9.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maternal-mortality/php/pregnancy-mortality-surveillance"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D619-FCC3-4A5F-3D03-585597EB6C33}"/>
              </a:ext>
            </a:extLst>
          </p:cNvPr>
          <p:cNvSpPr>
            <a:spLocks noGrp="1"/>
          </p:cNvSpPr>
          <p:nvPr>
            <p:ph type="ctrTitle"/>
          </p:nvPr>
        </p:nvSpPr>
        <p:spPr/>
        <p:txBody>
          <a:bodyPr>
            <a:normAutofit fontScale="90000"/>
          </a:bodyPr>
          <a:lstStyle/>
          <a:p>
            <a:r>
              <a:rPr lang="en-US" dirty="0"/>
              <a:t>2024 Data from the Pregnancy Mortality Surveillance System (PMSS)</a:t>
            </a:r>
          </a:p>
        </p:txBody>
      </p:sp>
      <p:sp>
        <p:nvSpPr>
          <p:cNvPr id="3" name="Subtitle 2">
            <a:extLst>
              <a:ext uri="{FF2B5EF4-FFF2-40B4-BE49-F238E27FC236}">
                <a16:creationId xmlns:a16="http://schemas.microsoft.com/office/drawing/2014/main" id="{3DF76902-DEF4-02BB-DB1D-1A94BEFF5A5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67056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9ECD1-49AB-4E4B-20DB-F6E72457405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47D8D23-0AE5-7EE5-912F-0645E09B14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3" name="Title 5">
            <a:extLst>
              <a:ext uri="{FF2B5EF4-FFF2-40B4-BE49-F238E27FC236}">
                <a16:creationId xmlns:a16="http://schemas.microsoft.com/office/drawing/2014/main" id="{FA66DF99-5F7E-14B2-4434-83234793515A}"/>
              </a:ext>
            </a:extLst>
          </p:cNvPr>
          <p:cNvSpPr txBox="1">
            <a:spLocks/>
          </p:cNvSpPr>
          <p:nvPr/>
        </p:nvSpPr>
        <p:spPr>
          <a:xfrm>
            <a:off x="530775" y="291073"/>
            <a:ext cx="7669796" cy="862088"/>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HHS Region in 2024</a:t>
            </a:r>
          </a:p>
        </p:txBody>
      </p:sp>
      <p:pic>
        <p:nvPicPr>
          <p:cNvPr id="5" name="Picture 4">
            <a:extLst>
              <a:ext uri="{FF2B5EF4-FFF2-40B4-BE49-F238E27FC236}">
                <a16:creationId xmlns:a16="http://schemas.microsoft.com/office/drawing/2014/main" id="{6DFEBE59-7B54-E51B-8858-A001859F3D37}"/>
              </a:ext>
            </a:extLst>
          </p:cNvPr>
          <p:cNvPicPr>
            <a:picLocks noChangeAspect="1"/>
          </p:cNvPicPr>
          <p:nvPr/>
        </p:nvPicPr>
        <p:blipFill>
          <a:blip r:embed="rId4">
            <a:extLst>
              <a:ext uri="{28A0092B-C50C-407E-A947-70E740481C1C}">
                <a14:useLocalDpi xmlns:a14="http://schemas.microsoft.com/office/drawing/2010/main" val="0"/>
              </a:ext>
            </a:extLst>
          </a:blip>
          <a:srcRect b="5827"/>
          <a:stretch>
            <a:fillRect/>
          </a:stretch>
        </p:blipFill>
        <p:spPr>
          <a:xfrm>
            <a:off x="1068251" y="1136186"/>
            <a:ext cx="7132320" cy="4658359"/>
          </a:xfrm>
          <a:prstGeom prst="rect">
            <a:avLst/>
          </a:prstGeom>
        </p:spPr>
      </p:pic>
      <p:grpSp>
        <p:nvGrpSpPr>
          <p:cNvPr id="39" name="Group 38">
            <a:extLst>
              <a:ext uri="{FF2B5EF4-FFF2-40B4-BE49-F238E27FC236}">
                <a16:creationId xmlns:a16="http://schemas.microsoft.com/office/drawing/2014/main" id="{D0A7E449-7780-2E89-F306-A093A58D8E08}"/>
              </a:ext>
            </a:extLst>
          </p:cNvPr>
          <p:cNvGrpSpPr/>
          <p:nvPr/>
        </p:nvGrpSpPr>
        <p:grpSpPr>
          <a:xfrm>
            <a:off x="7609842" y="2701341"/>
            <a:ext cx="364309" cy="246221"/>
            <a:chOff x="7711440" y="2766774"/>
            <a:chExt cx="364309" cy="246221"/>
          </a:xfrm>
        </p:grpSpPr>
        <p:sp>
          <p:nvSpPr>
            <p:cNvPr id="6" name="Rectangle: Rounded Corners 5">
              <a:extLst>
                <a:ext uri="{FF2B5EF4-FFF2-40B4-BE49-F238E27FC236}">
                  <a16:creationId xmlns:a16="http://schemas.microsoft.com/office/drawing/2014/main" id="{B09FC5E6-9F9D-CDF5-2F10-DE5FBB5084C2}"/>
                </a:ext>
              </a:extLst>
            </p:cNvPr>
            <p:cNvSpPr/>
            <p:nvPr/>
          </p:nvSpPr>
          <p:spPr>
            <a:xfrm>
              <a:off x="7748814" y="2807969"/>
              <a:ext cx="289560" cy="163830"/>
            </a:xfrm>
            <a:prstGeom prst="roundRect">
              <a:avLst/>
            </a:prstGeom>
            <a:solidFill>
              <a:srgbClr val="4B9A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7" name="TextBox 6">
              <a:extLst>
                <a:ext uri="{FF2B5EF4-FFF2-40B4-BE49-F238E27FC236}">
                  <a16:creationId xmlns:a16="http://schemas.microsoft.com/office/drawing/2014/main" id="{728BBAC1-F9DB-42CE-F7C0-ED420D9E780B}"/>
                </a:ext>
              </a:extLst>
            </p:cNvPr>
            <p:cNvSpPr txBox="1"/>
            <p:nvPr/>
          </p:nvSpPr>
          <p:spPr>
            <a:xfrm>
              <a:off x="7711440" y="2766774"/>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PR</a:t>
              </a:r>
            </a:p>
          </p:txBody>
        </p:sp>
      </p:grpSp>
      <p:grpSp>
        <p:nvGrpSpPr>
          <p:cNvPr id="40" name="Group 39">
            <a:extLst>
              <a:ext uri="{FF2B5EF4-FFF2-40B4-BE49-F238E27FC236}">
                <a16:creationId xmlns:a16="http://schemas.microsoft.com/office/drawing/2014/main" id="{B6406EDE-4010-4E16-B88F-33CDE83CB573}"/>
              </a:ext>
            </a:extLst>
          </p:cNvPr>
          <p:cNvGrpSpPr/>
          <p:nvPr/>
        </p:nvGrpSpPr>
        <p:grpSpPr>
          <a:xfrm>
            <a:off x="7983038" y="2701341"/>
            <a:ext cx="364309" cy="246221"/>
            <a:chOff x="8110039" y="2766773"/>
            <a:chExt cx="364309" cy="246221"/>
          </a:xfrm>
        </p:grpSpPr>
        <p:sp>
          <p:nvSpPr>
            <p:cNvPr id="11" name="Rectangle: Rounded Corners 10">
              <a:extLst>
                <a:ext uri="{FF2B5EF4-FFF2-40B4-BE49-F238E27FC236}">
                  <a16:creationId xmlns:a16="http://schemas.microsoft.com/office/drawing/2014/main" id="{97654630-254A-AAE1-2F8B-827D7B588981}"/>
                </a:ext>
              </a:extLst>
            </p:cNvPr>
            <p:cNvSpPr/>
            <p:nvPr/>
          </p:nvSpPr>
          <p:spPr>
            <a:xfrm>
              <a:off x="8147413" y="2807968"/>
              <a:ext cx="289560" cy="163830"/>
            </a:xfrm>
            <a:prstGeom prst="roundRect">
              <a:avLst/>
            </a:prstGeom>
            <a:solidFill>
              <a:srgbClr val="4B9A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12" name="TextBox 11">
              <a:extLst>
                <a:ext uri="{FF2B5EF4-FFF2-40B4-BE49-F238E27FC236}">
                  <a16:creationId xmlns:a16="http://schemas.microsoft.com/office/drawing/2014/main" id="{7DC21882-4184-7AAF-EE5C-3568CCB5A94B}"/>
                </a:ext>
              </a:extLst>
            </p:cNvPr>
            <p:cNvSpPr txBox="1"/>
            <p:nvPr/>
          </p:nvSpPr>
          <p:spPr>
            <a:xfrm>
              <a:off x="8110039" y="27667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VI</a:t>
              </a:r>
            </a:p>
          </p:txBody>
        </p:sp>
      </p:grpSp>
      <p:grpSp>
        <p:nvGrpSpPr>
          <p:cNvPr id="37" name="Group 36">
            <a:extLst>
              <a:ext uri="{FF2B5EF4-FFF2-40B4-BE49-F238E27FC236}">
                <a16:creationId xmlns:a16="http://schemas.microsoft.com/office/drawing/2014/main" id="{C0985DE3-30A4-91E6-04EE-27C9FC1268F8}"/>
              </a:ext>
            </a:extLst>
          </p:cNvPr>
          <p:cNvGrpSpPr/>
          <p:nvPr/>
        </p:nvGrpSpPr>
        <p:grpSpPr>
          <a:xfrm>
            <a:off x="267519" y="3290818"/>
            <a:ext cx="364309" cy="246221"/>
            <a:chOff x="261439" y="4214573"/>
            <a:chExt cx="364309" cy="246221"/>
          </a:xfrm>
        </p:grpSpPr>
        <p:sp>
          <p:nvSpPr>
            <p:cNvPr id="15" name="Rectangle: Rounded Corners 14">
              <a:extLst>
                <a:ext uri="{FF2B5EF4-FFF2-40B4-BE49-F238E27FC236}">
                  <a16:creationId xmlns:a16="http://schemas.microsoft.com/office/drawing/2014/main" id="{E5081482-64DD-B0B8-D2C7-D764554D2E70}"/>
                </a:ext>
              </a:extLst>
            </p:cNvPr>
            <p:cNvSpPr/>
            <p:nvPr/>
          </p:nvSpPr>
          <p:spPr>
            <a:xfrm>
              <a:off x="298813" y="425576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16" name="TextBox 15">
              <a:extLst>
                <a:ext uri="{FF2B5EF4-FFF2-40B4-BE49-F238E27FC236}">
                  <a16:creationId xmlns:a16="http://schemas.microsoft.com/office/drawing/2014/main" id="{2FC14433-4F6E-BF6B-B349-9B771232F6AD}"/>
                </a:ext>
              </a:extLst>
            </p:cNvPr>
            <p:cNvSpPr txBox="1"/>
            <p:nvPr/>
          </p:nvSpPr>
          <p:spPr>
            <a:xfrm>
              <a:off x="261439" y="42145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AS</a:t>
              </a:r>
            </a:p>
          </p:txBody>
        </p:sp>
      </p:grpSp>
      <p:grpSp>
        <p:nvGrpSpPr>
          <p:cNvPr id="38" name="Group 37">
            <a:extLst>
              <a:ext uri="{FF2B5EF4-FFF2-40B4-BE49-F238E27FC236}">
                <a16:creationId xmlns:a16="http://schemas.microsoft.com/office/drawing/2014/main" id="{8CDB0193-85B5-BAAD-485E-B1C2BB4B44D8}"/>
              </a:ext>
            </a:extLst>
          </p:cNvPr>
          <p:cNvGrpSpPr/>
          <p:nvPr/>
        </p:nvGrpSpPr>
        <p:grpSpPr>
          <a:xfrm>
            <a:off x="721726" y="3290818"/>
            <a:ext cx="364309" cy="246221"/>
            <a:chOff x="619579" y="4214573"/>
            <a:chExt cx="364309" cy="246221"/>
          </a:xfrm>
        </p:grpSpPr>
        <p:sp>
          <p:nvSpPr>
            <p:cNvPr id="19" name="Rectangle: Rounded Corners 18">
              <a:extLst>
                <a:ext uri="{FF2B5EF4-FFF2-40B4-BE49-F238E27FC236}">
                  <a16:creationId xmlns:a16="http://schemas.microsoft.com/office/drawing/2014/main" id="{BCA38A62-294A-5877-3296-B1FA66FFBA75}"/>
                </a:ext>
              </a:extLst>
            </p:cNvPr>
            <p:cNvSpPr/>
            <p:nvPr/>
          </p:nvSpPr>
          <p:spPr>
            <a:xfrm>
              <a:off x="656953" y="425576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0" name="TextBox 19">
              <a:extLst>
                <a:ext uri="{FF2B5EF4-FFF2-40B4-BE49-F238E27FC236}">
                  <a16:creationId xmlns:a16="http://schemas.microsoft.com/office/drawing/2014/main" id="{2CA12A38-B7B6-18D7-CE82-B73241B86012}"/>
                </a:ext>
              </a:extLst>
            </p:cNvPr>
            <p:cNvSpPr txBox="1"/>
            <p:nvPr/>
          </p:nvSpPr>
          <p:spPr>
            <a:xfrm>
              <a:off x="619579" y="42145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GU</a:t>
              </a:r>
            </a:p>
          </p:txBody>
        </p:sp>
      </p:grpSp>
      <p:grpSp>
        <p:nvGrpSpPr>
          <p:cNvPr id="35" name="Group 34">
            <a:extLst>
              <a:ext uri="{FF2B5EF4-FFF2-40B4-BE49-F238E27FC236}">
                <a16:creationId xmlns:a16="http://schemas.microsoft.com/office/drawing/2014/main" id="{4C4F638A-F1B2-CB30-EADE-E9556AF5582B}"/>
              </a:ext>
            </a:extLst>
          </p:cNvPr>
          <p:cNvGrpSpPr/>
          <p:nvPr/>
        </p:nvGrpSpPr>
        <p:grpSpPr>
          <a:xfrm>
            <a:off x="267519" y="3555255"/>
            <a:ext cx="364309" cy="246221"/>
            <a:chOff x="190864" y="4527789"/>
            <a:chExt cx="364309" cy="246221"/>
          </a:xfrm>
        </p:grpSpPr>
        <p:sp>
          <p:nvSpPr>
            <p:cNvPr id="22" name="Rectangle: Rounded Corners 21">
              <a:extLst>
                <a:ext uri="{FF2B5EF4-FFF2-40B4-BE49-F238E27FC236}">
                  <a16:creationId xmlns:a16="http://schemas.microsoft.com/office/drawing/2014/main" id="{9158ADD6-3AA7-2DC0-EDE1-F3DAFF61A105}"/>
                </a:ext>
              </a:extLst>
            </p:cNvPr>
            <p:cNvSpPr/>
            <p:nvPr/>
          </p:nvSpPr>
          <p:spPr>
            <a:xfrm>
              <a:off x="228238" y="4568984"/>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3" name="TextBox 22">
              <a:extLst>
                <a:ext uri="{FF2B5EF4-FFF2-40B4-BE49-F238E27FC236}">
                  <a16:creationId xmlns:a16="http://schemas.microsoft.com/office/drawing/2014/main" id="{C6F64B57-C0F4-759F-85BC-4116BC6E1E3A}"/>
                </a:ext>
              </a:extLst>
            </p:cNvPr>
            <p:cNvSpPr txBox="1"/>
            <p:nvPr/>
          </p:nvSpPr>
          <p:spPr>
            <a:xfrm>
              <a:off x="190864" y="4527789"/>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MP</a:t>
              </a:r>
            </a:p>
          </p:txBody>
        </p:sp>
      </p:grpSp>
      <p:grpSp>
        <p:nvGrpSpPr>
          <p:cNvPr id="36" name="Group 35">
            <a:extLst>
              <a:ext uri="{FF2B5EF4-FFF2-40B4-BE49-F238E27FC236}">
                <a16:creationId xmlns:a16="http://schemas.microsoft.com/office/drawing/2014/main" id="{345DE63B-A92D-925D-5008-FF7CCE0E6121}"/>
              </a:ext>
            </a:extLst>
          </p:cNvPr>
          <p:cNvGrpSpPr/>
          <p:nvPr/>
        </p:nvGrpSpPr>
        <p:grpSpPr>
          <a:xfrm>
            <a:off x="721726" y="3555255"/>
            <a:ext cx="364309" cy="246221"/>
            <a:chOff x="617039" y="4463493"/>
            <a:chExt cx="364309" cy="246221"/>
          </a:xfrm>
        </p:grpSpPr>
        <p:sp>
          <p:nvSpPr>
            <p:cNvPr id="25" name="Rectangle: Rounded Corners 24">
              <a:extLst>
                <a:ext uri="{FF2B5EF4-FFF2-40B4-BE49-F238E27FC236}">
                  <a16:creationId xmlns:a16="http://schemas.microsoft.com/office/drawing/2014/main" id="{DC76C32A-7829-3A2A-7D6D-A2D3CF6D3F57}"/>
                </a:ext>
              </a:extLst>
            </p:cNvPr>
            <p:cNvSpPr/>
            <p:nvPr/>
          </p:nvSpPr>
          <p:spPr>
            <a:xfrm>
              <a:off x="654413" y="450468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6" name="TextBox 25">
              <a:extLst>
                <a:ext uri="{FF2B5EF4-FFF2-40B4-BE49-F238E27FC236}">
                  <a16:creationId xmlns:a16="http://schemas.microsoft.com/office/drawing/2014/main" id="{40D6A044-1E44-0D67-39D6-4FF2ADD48A12}"/>
                </a:ext>
              </a:extLst>
            </p:cNvPr>
            <p:cNvSpPr txBox="1"/>
            <p:nvPr/>
          </p:nvSpPr>
          <p:spPr>
            <a:xfrm>
              <a:off x="617039" y="446349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FM</a:t>
              </a:r>
            </a:p>
          </p:txBody>
        </p:sp>
      </p:grpSp>
      <p:grpSp>
        <p:nvGrpSpPr>
          <p:cNvPr id="33" name="Group 32">
            <a:extLst>
              <a:ext uri="{FF2B5EF4-FFF2-40B4-BE49-F238E27FC236}">
                <a16:creationId xmlns:a16="http://schemas.microsoft.com/office/drawing/2014/main" id="{3F994755-5706-F363-9072-2E56955A2088}"/>
              </a:ext>
            </a:extLst>
          </p:cNvPr>
          <p:cNvGrpSpPr/>
          <p:nvPr/>
        </p:nvGrpSpPr>
        <p:grpSpPr>
          <a:xfrm>
            <a:off x="238397" y="3819691"/>
            <a:ext cx="422548" cy="246221"/>
            <a:chOff x="198121" y="4702253"/>
            <a:chExt cx="422548" cy="246221"/>
          </a:xfrm>
        </p:grpSpPr>
        <p:sp>
          <p:nvSpPr>
            <p:cNvPr id="28" name="Rectangle: Rounded Corners 27">
              <a:extLst>
                <a:ext uri="{FF2B5EF4-FFF2-40B4-BE49-F238E27FC236}">
                  <a16:creationId xmlns:a16="http://schemas.microsoft.com/office/drawing/2014/main" id="{38116636-9F89-C6C2-8F71-73D6EE70574C}"/>
                </a:ext>
              </a:extLst>
            </p:cNvPr>
            <p:cNvSpPr/>
            <p:nvPr/>
          </p:nvSpPr>
          <p:spPr>
            <a:xfrm>
              <a:off x="264615" y="474344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9" name="TextBox 28">
              <a:extLst>
                <a:ext uri="{FF2B5EF4-FFF2-40B4-BE49-F238E27FC236}">
                  <a16:creationId xmlns:a16="http://schemas.microsoft.com/office/drawing/2014/main" id="{97BA9F35-86A2-135C-82F5-D4172BCE4B7E}"/>
                </a:ext>
              </a:extLst>
            </p:cNvPr>
            <p:cNvSpPr txBox="1"/>
            <p:nvPr/>
          </p:nvSpPr>
          <p:spPr>
            <a:xfrm>
              <a:off x="198121" y="4702253"/>
              <a:ext cx="422548"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PW</a:t>
              </a:r>
            </a:p>
          </p:txBody>
        </p:sp>
      </p:grpSp>
      <p:grpSp>
        <p:nvGrpSpPr>
          <p:cNvPr id="34" name="Group 33">
            <a:extLst>
              <a:ext uri="{FF2B5EF4-FFF2-40B4-BE49-F238E27FC236}">
                <a16:creationId xmlns:a16="http://schemas.microsoft.com/office/drawing/2014/main" id="{5BAAA059-0291-61BE-9CEE-1E924386C985}"/>
              </a:ext>
            </a:extLst>
          </p:cNvPr>
          <p:cNvGrpSpPr/>
          <p:nvPr/>
        </p:nvGrpSpPr>
        <p:grpSpPr>
          <a:xfrm>
            <a:off x="721726" y="3819691"/>
            <a:ext cx="364309" cy="246221"/>
            <a:chOff x="704305" y="4785911"/>
            <a:chExt cx="364309" cy="246221"/>
          </a:xfrm>
        </p:grpSpPr>
        <p:sp>
          <p:nvSpPr>
            <p:cNvPr id="31" name="Rectangle: Rounded Corners 30">
              <a:extLst>
                <a:ext uri="{FF2B5EF4-FFF2-40B4-BE49-F238E27FC236}">
                  <a16:creationId xmlns:a16="http://schemas.microsoft.com/office/drawing/2014/main" id="{73B408A0-B8F5-55E3-C6EE-8B9AE08D423D}"/>
                </a:ext>
              </a:extLst>
            </p:cNvPr>
            <p:cNvSpPr/>
            <p:nvPr/>
          </p:nvSpPr>
          <p:spPr>
            <a:xfrm>
              <a:off x="741679" y="4827106"/>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32" name="TextBox 31">
              <a:extLst>
                <a:ext uri="{FF2B5EF4-FFF2-40B4-BE49-F238E27FC236}">
                  <a16:creationId xmlns:a16="http://schemas.microsoft.com/office/drawing/2014/main" id="{45E96C73-AEF4-A175-88F7-32C47B0DDAF0}"/>
                </a:ext>
              </a:extLst>
            </p:cNvPr>
            <p:cNvSpPr txBox="1"/>
            <p:nvPr/>
          </p:nvSpPr>
          <p:spPr>
            <a:xfrm>
              <a:off x="704305" y="4785911"/>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MH</a:t>
              </a:r>
            </a:p>
          </p:txBody>
        </p:sp>
      </p:grpSp>
      <p:sp>
        <p:nvSpPr>
          <p:cNvPr id="43" name="Oval 42">
            <a:extLst>
              <a:ext uri="{FF2B5EF4-FFF2-40B4-BE49-F238E27FC236}">
                <a16:creationId xmlns:a16="http://schemas.microsoft.com/office/drawing/2014/main" id="{62AA5975-0764-3A2A-B921-9F093F39A615}"/>
              </a:ext>
            </a:extLst>
          </p:cNvPr>
          <p:cNvSpPr/>
          <p:nvPr/>
        </p:nvSpPr>
        <p:spPr>
          <a:xfrm>
            <a:off x="7550694" y="1715303"/>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1</a:t>
            </a:r>
          </a:p>
        </p:txBody>
      </p:sp>
      <p:sp>
        <p:nvSpPr>
          <p:cNvPr id="44" name="Oval 43">
            <a:extLst>
              <a:ext uri="{FF2B5EF4-FFF2-40B4-BE49-F238E27FC236}">
                <a16:creationId xmlns:a16="http://schemas.microsoft.com/office/drawing/2014/main" id="{41D1D88B-B4BB-4B58-A002-B8BF15F660F4}"/>
              </a:ext>
            </a:extLst>
          </p:cNvPr>
          <p:cNvSpPr/>
          <p:nvPr/>
        </p:nvSpPr>
        <p:spPr>
          <a:xfrm>
            <a:off x="7042694" y="2111543"/>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2</a:t>
            </a:r>
          </a:p>
        </p:txBody>
      </p:sp>
      <p:sp>
        <p:nvSpPr>
          <p:cNvPr id="45" name="Oval 44">
            <a:extLst>
              <a:ext uri="{FF2B5EF4-FFF2-40B4-BE49-F238E27FC236}">
                <a16:creationId xmlns:a16="http://schemas.microsoft.com/office/drawing/2014/main" id="{F3FFA7B4-79BC-92EE-C50E-D6910A721AC0}"/>
              </a:ext>
            </a:extLst>
          </p:cNvPr>
          <p:cNvSpPr/>
          <p:nvPr/>
        </p:nvSpPr>
        <p:spPr>
          <a:xfrm>
            <a:off x="6805748" y="2805039"/>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3</a:t>
            </a:r>
          </a:p>
        </p:txBody>
      </p:sp>
      <p:sp>
        <p:nvSpPr>
          <p:cNvPr id="49" name="Oval 48">
            <a:extLst>
              <a:ext uri="{FF2B5EF4-FFF2-40B4-BE49-F238E27FC236}">
                <a16:creationId xmlns:a16="http://schemas.microsoft.com/office/drawing/2014/main" id="{1B8DFDF7-DEC9-9F0F-F4CA-95567DDFB866}"/>
              </a:ext>
            </a:extLst>
          </p:cNvPr>
          <p:cNvSpPr/>
          <p:nvPr/>
        </p:nvSpPr>
        <p:spPr>
          <a:xfrm>
            <a:off x="5982788" y="4024714"/>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4</a:t>
            </a:r>
          </a:p>
        </p:txBody>
      </p:sp>
      <p:sp>
        <p:nvSpPr>
          <p:cNvPr id="51" name="Oval 50">
            <a:extLst>
              <a:ext uri="{FF2B5EF4-FFF2-40B4-BE49-F238E27FC236}">
                <a16:creationId xmlns:a16="http://schemas.microsoft.com/office/drawing/2014/main" id="{B238070F-ED7D-CBC4-3CBA-F91E0FC26383}"/>
              </a:ext>
            </a:extLst>
          </p:cNvPr>
          <p:cNvSpPr/>
          <p:nvPr/>
        </p:nvSpPr>
        <p:spPr>
          <a:xfrm>
            <a:off x="5699577" y="2805039"/>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5</a:t>
            </a:r>
          </a:p>
        </p:txBody>
      </p:sp>
      <p:sp>
        <p:nvSpPr>
          <p:cNvPr id="52" name="Oval 51">
            <a:extLst>
              <a:ext uri="{FF2B5EF4-FFF2-40B4-BE49-F238E27FC236}">
                <a16:creationId xmlns:a16="http://schemas.microsoft.com/office/drawing/2014/main" id="{880864EE-686C-83FD-14B6-AE0BAA2B8564}"/>
              </a:ext>
            </a:extLst>
          </p:cNvPr>
          <p:cNvSpPr/>
          <p:nvPr/>
        </p:nvSpPr>
        <p:spPr>
          <a:xfrm>
            <a:off x="4238171" y="4222834"/>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6</a:t>
            </a:r>
          </a:p>
        </p:txBody>
      </p:sp>
      <p:sp>
        <p:nvSpPr>
          <p:cNvPr id="53" name="Oval 52">
            <a:extLst>
              <a:ext uri="{FF2B5EF4-FFF2-40B4-BE49-F238E27FC236}">
                <a16:creationId xmlns:a16="http://schemas.microsoft.com/office/drawing/2014/main" id="{0F077D52-7B8D-5FA9-E94E-7912C2F0E70C}"/>
              </a:ext>
            </a:extLst>
          </p:cNvPr>
          <p:cNvSpPr/>
          <p:nvPr/>
        </p:nvSpPr>
        <p:spPr>
          <a:xfrm>
            <a:off x="4397102" y="2974422"/>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7</a:t>
            </a:r>
          </a:p>
        </p:txBody>
      </p:sp>
      <p:sp>
        <p:nvSpPr>
          <p:cNvPr id="54" name="Oval 53">
            <a:extLst>
              <a:ext uri="{FF2B5EF4-FFF2-40B4-BE49-F238E27FC236}">
                <a16:creationId xmlns:a16="http://schemas.microsoft.com/office/drawing/2014/main" id="{B194E1B5-3DFC-3CB4-B67D-3650BA77A005}"/>
              </a:ext>
            </a:extLst>
          </p:cNvPr>
          <p:cNvSpPr/>
          <p:nvPr/>
        </p:nvSpPr>
        <p:spPr>
          <a:xfrm>
            <a:off x="3405233" y="1975291"/>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8</a:t>
            </a:r>
          </a:p>
        </p:txBody>
      </p:sp>
      <p:sp>
        <p:nvSpPr>
          <p:cNvPr id="55" name="Oval 54">
            <a:extLst>
              <a:ext uri="{FF2B5EF4-FFF2-40B4-BE49-F238E27FC236}">
                <a16:creationId xmlns:a16="http://schemas.microsoft.com/office/drawing/2014/main" id="{EBB966AE-9542-6D34-9FFD-92E87E1BBAB1}"/>
              </a:ext>
            </a:extLst>
          </p:cNvPr>
          <p:cNvSpPr/>
          <p:nvPr/>
        </p:nvSpPr>
        <p:spPr>
          <a:xfrm>
            <a:off x="1643651" y="3133891"/>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9</a:t>
            </a:r>
          </a:p>
        </p:txBody>
      </p:sp>
      <p:grpSp>
        <p:nvGrpSpPr>
          <p:cNvPr id="58" name="Group 57">
            <a:extLst>
              <a:ext uri="{FF2B5EF4-FFF2-40B4-BE49-F238E27FC236}">
                <a16:creationId xmlns:a16="http://schemas.microsoft.com/office/drawing/2014/main" id="{5BBDD4A5-8387-2B61-FACC-13521DDCF08B}"/>
              </a:ext>
            </a:extLst>
          </p:cNvPr>
          <p:cNvGrpSpPr/>
          <p:nvPr/>
        </p:nvGrpSpPr>
        <p:grpSpPr>
          <a:xfrm>
            <a:off x="1745163" y="1777171"/>
            <a:ext cx="491581" cy="396240"/>
            <a:chOff x="1725748" y="2010560"/>
            <a:chExt cx="491581" cy="396240"/>
          </a:xfrm>
        </p:grpSpPr>
        <p:sp>
          <p:nvSpPr>
            <p:cNvPr id="56" name="Oval 55">
              <a:extLst>
                <a:ext uri="{FF2B5EF4-FFF2-40B4-BE49-F238E27FC236}">
                  <a16:creationId xmlns:a16="http://schemas.microsoft.com/office/drawing/2014/main" id="{7440A047-1C38-D41E-2F87-040C30EEB5EE}"/>
                </a:ext>
              </a:extLst>
            </p:cNvPr>
            <p:cNvSpPr/>
            <p:nvPr/>
          </p:nvSpPr>
          <p:spPr>
            <a:xfrm>
              <a:off x="1773418" y="2010560"/>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Condensed" panose="020F0502020204030204" pitchFamily="2" charset="0"/>
                <a:ea typeface="+mn-ea"/>
                <a:cs typeface="+mn-cs"/>
              </a:endParaRPr>
            </a:p>
          </p:txBody>
        </p:sp>
        <p:sp>
          <p:nvSpPr>
            <p:cNvPr id="57" name="TextBox 56">
              <a:extLst>
                <a:ext uri="{FF2B5EF4-FFF2-40B4-BE49-F238E27FC236}">
                  <a16:creationId xmlns:a16="http://schemas.microsoft.com/office/drawing/2014/main" id="{5833E14A-283D-F0D9-4623-A2C93DDBD3E3}"/>
                </a:ext>
              </a:extLst>
            </p:cNvPr>
            <p:cNvSpPr txBox="1"/>
            <p:nvPr/>
          </p:nvSpPr>
          <p:spPr>
            <a:xfrm>
              <a:off x="1725748" y="2020804"/>
              <a:ext cx="491581" cy="3757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10</a:t>
              </a:r>
            </a:p>
          </p:txBody>
        </p:sp>
      </p:grpSp>
      <p:graphicFrame>
        <p:nvGraphicFramePr>
          <p:cNvPr id="61" name="Chart 60">
            <a:extLst>
              <a:ext uri="{FF2B5EF4-FFF2-40B4-BE49-F238E27FC236}">
                <a16:creationId xmlns:a16="http://schemas.microsoft.com/office/drawing/2014/main" id="{C9C925B6-54B5-48F9-4CB4-06DEF3F533A9}"/>
              </a:ext>
            </a:extLst>
          </p:cNvPr>
          <p:cNvGraphicFramePr/>
          <p:nvPr/>
        </p:nvGraphicFramePr>
        <p:xfrm>
          <a:off x="2885476" y="5794236"/>
          <a:ext cx="7274560" cy="103328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1312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965FE-155F-EE4E-21C0-F8B218F763E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3F8F1E30-9723-1262-A330-D185F88F6E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3" name="Title 5">
            <a:extLst>
              <a:ext uri="{FF2B5EF4-FFF2-40B4-BE49-F238E27FC236}">
                <a16:creationId xmlns:a16="http://schemas.microsoft.com/office/drawing/2014/main" id="{6A95FAD0-0E66-9C66-EC57-80D08CE539F9}"/>
              </a:ext>
            </a:extLst>
          </p:cNvPr>
          <p:cNvSpPr txBox="1">
            <a:spLocks/>
          </p:cNvSpPr>
          <p:nvPr/>
        </p:nvSpPr>
        <p:spPr>
          <a:xfrm>
            <a:off x="530775" y="291073"/>
            <a:ext cx="7669796" cy="862088"/>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HHS Region in 2024</a:t>
            </a:r>
          </a:p>
        </p:txBody>
      </p:sp>
      <p:pic>
        <p:nvPicPr>
          <p:cNvPr id="5" name="Picture 4">
            <a:extLst>
              <a:ext uri="{FF2B5EF4-FFF2-40B4-BE49-F238E27FC236}">
                <a16:creationId xmlns:a16="http://schemas.microsoft.com/office/drawing/2014/main" id="{2518A281-8BBC-4251-C066-E2CAE4915861}"/>
              </a:ext>
            </a:extLst>
          </p:cNvPr>
          <p:cNvPicPr>
            <a:picLocks noChangeAspect="1"/>
          </p:cNvPicPr>
          <p:nvPr/>
        </p:nvPicPr>
        <p:blipFill>
          <a:blip r:embed="rId4">
            <a:extLst>
              <a:ext uri="{28A0092B-C50C-407E-A947-70E740481C1C}">
                <a14:useLocalDpi xmlns:a14="http://schemas.microsoft.com/office/drawing/2010/main" val="0"/>
              </a:ext>
            </a:extLst>
          </a:blip>
          <a:srcRect b="5827"/>
          <a:stretch>
            <a:fillRect/>
          </a:stretch>
        </p:blipFill>
        <p:spPr>
          <a:xfrm>
            <a:off x="1068251" y="1136186"/>
            <a:ext cx="7132320" cy="4658359"/>
          </a:xfrm>
          <a:prstGeom prst="rect">
            <a:avLst/>
          </a:prstGeom>
        </p:spPr>
      </p:pic>
      <p:grpSp>
        <p:nvGrpSpPr>
          <p:cNvPr id="39" name="Group 38">
            <a:extLst>
              <a:ext uri="{FF2B5EF4-FFF2-40B4-BE49-F238E27FC236}">
                <a16:creationId xmlns:a16="http://schemas.microsoft.com/office/drawing/2014/main" id="{CC5DECA8-3362-F8C4-6376-AB49F30955B0}"/>
              </a:ext>
            </a:extLst>
          </p:cNvPr>
          <p:cNvGrpSpPr/>
          <p:nvPr/>
        </p:nvGrpSpPr>
        <p:grpSpPr>
          <a:xfrm>
            <a:off x="7609842" y="2701341"/>
            <a:ext cx="364309" cy="246221"/>
            <a:chOff x="7711440" y="2766774"/>
            <a:chExt cx="364309" cy="246221"/>
          </a:xfrm>
        </p:grpSpPr>
        <p:sp>
          <p:nvSpPr>
            <p:cNvPr id="6" name="Rectangle: Rounded Corners 5">
              <a:extLst>
                <a:ext uri="{FF2B5EF4-FFF2-40B4-BE49-F238E27FC236}">
                  <a16:creationId xmlns:a16="http://schemas.microsoft.com/office/drawing/2014/main" id="{A7A3B459-4E25-2DD8-7EB8-02FC4EE8DFC3}"/>
                </a:ext>
              </a:extLst>
            </p:cNvPr>
            <p:cNvSpPr/>
            <p:nvPr/>
          </p:nvSpPr>
          <p:spPr>
            <a:xfrm>
              <a:off x="7748814" y="2807969"/>
              <a:ext cx="289560" cy="163830"/>
            </a:xfrm>
            <a:prstGeom prst="roundRect">
              <a:avLst/>
            </a:prstGeom>
            <a:solidFill>
              <a:srgbClr val="4B9A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7" name="TextBox 6">
              <a:extLst>
                <a:ext uri="{FF2B5EF4-FFF2-40B4-BE49-F238E27FC236}">
                  <a16:creationId xmlns:a16="http://schemas.microsoft.com/office/drawing/2014/main" id="{436EFC1B-84C3-5B02-97DE-13D0417B962A}"/>
                </a:ext>
              </a:extLst>
            </p:cNvPr>
            <p:cNvSpPr txBox="1"/>
            <p:nvPr/>
          </p:nvSpPr>
          <p:spPr>
            <a:xfrm>
              <a:off x="7711440" y="2766774"/>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PR</a:t>
              </a:r>
            </a:p>
          </p:txBody>
        </p:sp>
      </p:grpSp>
      <p:grpSp>
        <p:nvGrpSpPr>
          <p:cNvPr id="40" name="Group 39">
            <a:extLst>
              <a:ext uri="{FF2B5EF4-FFF2-40B4-BE49-F238E27FC236}">
                <a16:creationId xmlns:a16="http://schemas.microsoft.com/office/drawing/2014/main" id="{BB5624F7-5B55-B7FB-AD02-058CFFF59AD6}"/>
              </a:ext>
            </a:extLst>
          </p:cNvPr>
          <p:cNvGrpSpPr/>
          <p:nvPr/>
        </p:nvGrpSpPr>
        <p:grpSpPr>
          <a:xfrm>
            <a:off x="7983038" y="2701341"/>
            <a:ext cx="364309" cy="246221"/>
            <a:chOff x="8110039" y="2766773"/>
            <a:chExt cx="364309" cy="246221"/>
          </a:xfrm>
        </p:grpSpPr>
        <p:sp>
          <p:nvSpPr>
            <p:cNvPr id="11" name="Rectangle: Rounded Corners 10">
              <a:extLst>
                <a:ext uri="{FF2B5EF4-FFF2-40B4-BE49-F238E27FC236}">
                  <a16:creationId xmlns:a16="http://schemas.microsoft.com/office/drawing/2014/main" id="{4EDE0154-86B1-3927-021C-A60D37E8DD86}"/>
                </a:ext>
              </a:extLst>
            </p:cNvPr>
            <p:cNvSpPr/>
            <p:nvPr/>
          </p:nvSpPr>
          <p:spPr>
            <a:xfrm>
              <a:off x="8147413" y="2807968"/>
              <a:ext cx="289560" cy="163830"/>
            </a:xfrm>
            <a:prstGeom prst="roundRect">
              <a:avLst/>
            </a:prstGeom>
            <a:solidFill>
              <a:srgbClr val="4B9A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12" name="TextBox 11">
              <a:extLst>
                <a:ext uri="{FF2B5EF4-FFF2-40B4-BE49-F238E27FC236}">
                  <a16:creationId xmlns:a16="http://schemas.microsoft.com/office/drawing/2014/main" id="{EBA220D2-5D87-76D7-FE1D-C521FD78AFB3}"/>
                </a:ext>
              </a:extLst>
            </p:cNvPr>
            <p:cNvSpPr txBox="1"/>
            <p:nvPr/>
          </p:nvSpPr>
          <p:spPr>
            <a:xfrm>
              <a:off x="8110039" y="27667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VI</a:t>
              </a:r>
            </a:p>
          </p:txBody>
        </p:sp>
      </p:grpSp>
      <p:grpSp>
        <p:nvGrpSpPr>
          <p:cNvPr id="37" name="Group 36">
            <a:extLst>
              <a:ext uri="{FF2B5EF4-FFF2-40B4-BE49-F238E27FC236}">
                <a16:creationId xmlns:a16="http://schemas.microsoft.com/office/drawing/2014/main" id="{ED1A9CAB-095F-7360-BF52-D26BD0E2B43E}"/>
              </a:ext>
            </a:extLst>
          </p:cNvPr>
          <p:cNvGrpSpPr/>
          <p:nvPr/>
        </p:nvGrpSpPr>
        <p:grpSpPr>
          <a:xfrm>
            <a:off x="267519" y="3290818"/>
            <a:ext cx="364309" cy="246221"/>
            <a:chOff x="261439" y="4214573"/>
            <a:chExt cx="364309" cy="246221"/>
          </a:xfrm>
        </p:grpSpPr>
        <p:sp>
          <p:nvSpPr>
            <p:cNvPr id="15" name="Rectangle: Rounded Corners 14">
              <a:extLst>
                <a:ext uri="{FF2B5EF4-FFF2-40B4-BE49-F238E27FC236}">
                  <a16:creationId xmlns:a16="http://schemas.microsoft.com/office/drawing/2014/main" id="{152E4995-B2E6-4717-DC53-F247EEBD5587}"/>
                </a:ext>
              </a:extLst>
            </p:cNvPr>
            <p:cNvSpPr/>
            <p:nvPr/>
          </p:nvSpPr>
          <p:spPr>
            <a:xfrm>
              <a:off x="298813" y="425576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16" name="TextBox 15">
              <a:extLst>
                <a:ext uri="{FF2B5EF4-FFF2-40B4-BE49-F238E27FC236}">
                  <a16:creationId xmlns:a16="http://schemas.microsoft.com/office/drawing/2014/main" id="{65E4F60B-FBBE-764B-43DB-032CC74D1745}"/>
                </a:ext>
              </a:extLst>
            </p:cNvPr>
            <p:cNvSpPr txBox="1"/>
            <p:nvPr/>
          </p:nvSpPr>
          <p:spPr>
            <a:xfrm>
              <a:off x="261439" y="42145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AS</a:t>
              </a:r>
            </a:p>
          </p:txBody>
        </p:sp>
      </p:grpSp>
      <p:grpSp>
        <p:nvGrpSpPr>
          <p:cNvPr id="38" name="Group 37">
            <a:extLst>
              <a:ext uri="{FF2B5EF4-FFF2-40B4-BE49-F238E27FC236}">
                <a16:creationId xmlns:a16="http://schemas.microsoft.com/office/drawing/2014/main" id="{A8D32B3C-BD47-02D0-200F-3A6521E8102E}"/>
              </a:ext>
            </a:extLst>
          </p:cNvPr>
          <p:cNvGrpSpPr/>
          <p:nvPr/>
        </p:nvGrpSpPr>
        <p:grpSpPr>
          <a:xfrm>
            <a:off x="721726" y="3290818"/>
            <a:ext cx="364309" cy="246221"/>
            <a:chOff x="619579" y="4214573"/>
            <a:chExt cx="364309" cy="246221"/>
          </a:xfrm>
        </p:grpSpPr>
        <p:sp>
          <p:nvSpPr>
            <p:cNvPr id="19" name="Rectangle: Rounded Corners 18">
              <a:extLst>
                <a:ext uri="{FF2B5EF4-FFF2-40B4-BE49-F238E27FC236}">
                  <a16:creationId xmlns:a16="http://schemas.microsoft.com/office/drawing/2014/main" id="{7DA64A65-6F4F-B05F-341A-A2D72A9CDAE9}"/>
                </a:ext>
              </a:extLst>
            </p:cNvPr>
            <p:cNvSpPr/>
            <p:nvPr/>
          </p:nvSpPr>
          <p:spPr>
            <a:xfrm>
              <a:off x="656953" y="425576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0" name="TextBox 19">
              <a:extLst>
                <a:ext uri="{FF2B5EF4-FFF2-40B4-BE49-F238E27FC236}">
                  <a16:creationId xmlns:a16="http://schemas.microsoft.com/office/drawing/2014/main" id="{176087A7-2350-2E32-C8E6-0FCB2E06E1DE}"/>
                </a:ext>
              </a:extLst>
            </p:cNvPr>
            <p:cNvSpPr txBox="1"/>
            <p:nvPr/>
          </p:nvSpPr>
          <p:spPr>
            <a:xfrm>
              <a:off x="619579" y="421457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GU</a:t>
              </a:r>
            </a:p>
          </p:txBody>
        </p:sp>
      </p:grpSp>
      <p:grpSp>
        <p:nvGrpSpPr>
          <p:cNvPr id="35" name="Group 34">
            <a:extLst>
              <a:ext uri="{FF2B5EF4-FFF2-40B4-BE49-F238E27FC236}">
                <a16:creationId xmlns:a16="http://schemas.microsoft.com/office/drawing/2014/main" id="{2EEE867D-D3D7-20BA-6D80-79F83E923609}"/>
              </a:ext>
            </a:extLst>
          </p:cNvPr>
          <p:cNvGrpSpPr/>
          <p:nvPr/>
        </p:nvGrpSpPr>
        <p:grpSpPr>
          <a:xfrm>
            <a:off x="267519" y="3555255"/>
            <a:ext cx="364309" cy="246221"/>
            <a:chOff x="190864" y="4527789"/>
            <a:chExt cx="364309" cy="246221"/>
          </a:xfrm>
        </p:grpSpPr>
        <p:sp>
          <p:nvSpPr>
            <p:cNvPr id="22" name="Rectangle: Rounded Corners 21">
              <a:extLst>
                <a:ext uri="{FF2B5EF4-FFF2-40B4-BE49-F238E27FC236}">
                  <a16:creationId xmlns:a16="http://schemas.microsoft.com/office/drawing/2014/main" id="{DC587699-2406-1EA3-DB5C-3BA3B8F3C394}"/>
                </a:ext>
              </a:extLst>
            </p:cNvPr>
            <p:cNvSpPr/>
            <p:nvPr/>
          </p:nvSpPr>
          <p:spPr>
            <a:xfrm>
              <a:off x="228238" y="4568984"/>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3" name="TextBox 22">
              <a:extLst>
                <a:ext uri="{FF2B5EF4-FFF2-40B4-BE49-F238E27FC236}">
                  <a16:creationId xmlns:a16="http://schemas.microsoft.com/office/drawing/2014/main" id="{85E3A340-D155-E130-B9A2-D87E6C92C9F7}"/>
                </a:ext>
              </a:extLst>
            </p:cNvPr>
            <p:cNvSpPr txBox="1"/>
            <p:nvPr/>
          </p:nvSpPr>
          <p:spPr>
            <a:xfrm>
              <a:off x="190864" y="4527789"/>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MP</a:t>
              </a:r>
            </a:p>
          </p:txBody>
        </p:sp>
      </p:grpSp>
      <p:grpSp>
        <p:nvGrpSpPr>
          <p:cNvPr id="36" name="Group 35">
            <a:extLst>
              <a:ext uri="{FF2B5EF4-FFF2-40B4-BE49-F238E27FC236}">
                <a16:creationId xmlns:a16="http://schemas.microsoft.com/office/drawing/2014/main" id="{BEC1C4AA-F33F-570A-F622-7A746E3CBBA3}"/>
              </a:ext>
            </a:extLst>
          </p:cNvPr>
          <p:cNvGrpSpPr/>
          <p:nvPr/>
        </p:nvGrpSpPr>
        <p:grpSpPr>
          <a:xfrm>
            <a:off x="721726" y="3555255"/>
            <a:ext cx="364309" cy="246221"/>
            <a:chOff x="617039" y="4463493"/>
            <a:chExt cx="364309" cy="246221"/>
          </a:xfrm>
        </p:grpSpPr>
        <p:sp>
          <p:nvSpPr>
            <p:cNvPr id="25" name="Rectangle: Rounded Corners 24">
              <a:extLst>
                <a:ext uri="{FF2B5EF4-FFF2-40B4-BE49-F238E27FC236}">
                  <a16:creationId xmlns:a16="http://schemas.microsoft.com/office/drawing/2014/main" id="{DCC5864F-6B69-681F-DED9-AD9BBEDB86EC}"/>
                </a:ext>
              </a:extLst>
            </p:cNvPr>
            <p:cNvSpPr/>
            <p:nvPr/>
          </p:nvSpPr>
          <p:spPr>
            <a:xfrm>
              <a:off x="654413" y="450468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6" name="TextBox 25">
              <a:extLst>
                <a:ext uri="{FF2B5EF4-FFF2-40B4-BE49-F238E27FC236}">
                  <a16:creationId xmlns:a16="http://schemas.microsoft.com/office/drawing/2014/main" id="{52281D68-B528-3ED9-AF92-CAF2BF0B53DB}"/>
                </a:ext>
              </a:extLst>
            </p:cNvPr>
            <p:cNvSpPr txBox="1"/>
            <p:nvPr/>
          </p:nvSpPr>
          <p:spPr>
            <a:xfrm>
              <a:off x="617039" y="4463493"/>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FM</a:t>
              </a:r>
            </a:p>
          </p:txBody>
        </p:sp>
      </p:grpSp>
      <p:grpSp>
        <p:nvGrpSpPr>
          <p:cNvPr id="33" name="Group 32">
            <a:extLst>
              <a:ext uri="{FF2B5EF4-FFF2-40B4-BE49-F238E27FC236}">
                <a16:creationId xmlns:a16="http://schemas.microsoft.com/office/drawing/2014/main" id="{72C672E5-E34E-F0CD-BE54-C22100458106}"/>
              </a:ext>
            </a:extLst>
          </p:cNvPr>
          <p:cNvGrpSpPr/>
          <p:nvPr/>
        </p:nvGrpSpPr>
        <p:grpSpPr>
          <a:xfrm>
            <a:off x="238397" y="3819691"/>
            <a:ext cx="422548" cy="246221"/>
            <a:chOff x="198121" y="4702253"/>
            <a:chExt cx="422548" cy="246221"/>
          </a:xfrm>
        </p:grpSpPr>
        <p:sp>
          <p:nvSpPr>
            <p:cNvPr id="28" name="Rectangle: Rounded Corners 27">
              <a:extLst>
                <a:ext uri="{FF2B5EF4-FFF2-40B4-BE49-F238E27FC236}">
                  <a16:creationId xmlns:a16="http://schemas.microsoft.com/office/drawing/2014/main" id="{66ACC0C9-3739-BE61-DEC8-CE8C1A1A1286}"/>
                </a:ext>
              </a:extLst>
            </p:cNvPr>
            <p:cNvSpPr/>
            <p:nvPr/>
          </p:nvSpPr>
          <p:spPr>
            <a:xfrm>
              <a:off x="264615" y="4743448"/>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29" name="TextBox 28">
              <a:extLst>
                <a:ext uri="{FF2B5EF4-FFF2-40B4-BE49-F238E27FC236}">
                  <a16:creationId xmlns:a16="http://schemas.microsoft.com/office/drawing/2014/main" id="{708C6D3B-835D-5DFB-CE3A-DBDEAA6C7667}"/>
                </a:ext>
              </a:extLst>
            </p:cNvPr>
            <p:cNvSpPr txBox="1"/>
            <p:nvPr/>
          </p:nvSpPr>
          <p:spPr>
            <a:xfrm>
              <a:off x="198121" y="4702253"/>
              <a:ext cx="422548"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PW</a:t>
              </a:r>
            </a:p>
          </p:txBody>
        </p:sp>
      </p:grpSp>
      <p:grpSp>
        <p:nvGrpSpPr>
          <p:cNvPr id="34" name="Group 33">
            <a:extLst>
              <a:ext uri="{FF2B5EF4-FFF2-40B4-BE49-F238E27FC236}">
                <a16:creationId xmlns:a16="http://schemas.microsoft.com/office/drawing/2014/main" id="{ED951691-FBD3-56B1-4EEF-80651718CB76}"/>
              </a:ext>
            </a:extLst>
          </p:cNvPr>
          <p:cNvGrpSpPr/>
          <p:nvPr/>
        </p:nvGrpSpPr>
        <p:grpSpPr>
          <a:xfrm>
            <a:off x="721726" y="3819691"/>
            <a:ext cx="364309" cy="246221"/>
            <a:chOff x="704305" y="4785911"/>
            <a:chExt cx="364309" cy="246221"/>
          </a:xfrm>
        </p:grpSpPr>
        <p:sp>
          <p:nvSpPr>
            <p:cNvPr id="31" name="Rectangle: Rounded Corners 30">
              <a:extLst>
                <a:ext uri="{FF2B5EF4-FFF2-40B4-BE49-F238E27FC236}">
                  <a16:creationId xmlns:a16="http://schemas.microsoft.com/office/drawing/2014/main" id="{4C4625F4-81C4-C855-04B6-5AB332364B94}"/>
                </a:ext>
              </a:extLst>
            </p:cNvPr>
            <p:cNvSpPr/>
            <p:nvPr/>
          </p:nvSpPr>
          <p:spPr>
            <a:xfrm>
              <a:off x="741679" y="4827106"/>
              <a:ext cx="289560" cy="163830"/>
            </a:xfrm>
            <a:prstGeom prst="roundRect">
              <a:avLst/>
            </a:prstGeom>
            <a:solidFill>
              <a:srgbClr val="8BCB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Barlow"/>
                <a:ea typeface="+mn-ea"/>
                <a:cs typeface="+mn-cs"/>
              </a:endParaRPr>
            </a:p>
          </p:txBody>
        </p:sp>
        <p:sp>
          <p:nvSpPr>
            <p:cNvPr id="32" name="TextBox 31">
              <a:extLst>
                <a:ext uri="{FF2B5EF4-FFF2-40B4-BE49-F238E27FC236}">
                  <a16:creationId xmlns:a16="http://schemas.microsoft.com/office/drawing/2014/main" id="{2F7EB116-3A64-91E6-AB7D-646509C70340}"/>
                </a:ext>
              </a:extLst>
            </p:cNvPr>
            <p:cNvSpPr txBox="1"/>
            <p:nvPr/>
          </p:nvSpPr>
          <p:spPr>
            <a:xfrm>
              <a:off x="704305" y="4785911"/>
              <a:ext cx="364309" cy="2462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Barlow (Body)"/>
                  <a:ea typeface="+mn-ea"/>
                  <a:cs typeface="+mn-cs"/>
                </a:rPr>
                <a:t>MH</a:t>
              </a:r>
            </a:p>
          </p:txBody>
        </p:sp>
      </p:grpSp>
      <p:sp>
        <p:nvSpPr>
          <p:cNvPr id="43" name="Oval 42">
            <a:extLst>
              <a:ext uri="{FF2B5EF4-FFF2-40B4-BE49-F238E27FC236}">
                <a16:creationId xmlns:a16="http://schemas.microsoft.com/office/drawing/2014/main" id="{C45CC54A-DB4F-05CA-A1A2-CBCEBEAD6D21}"/>
              </a:ext>
            </a:extLst>
          </p:cNvPr>
          <p:cNvSpPr/>
          <p:nvPr/>
        </p:nvSpPr>
        <p:spPr>
          <a:xfrm>
            <a:off x="7550694" y="1715303"/>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1</a:t>
            </a:r>
          </a:p>
        </p:txBody>
      </p:sp>
      <p:sp>
        <p:nvSpPr>
          <p:cNvPr id="44" name="Oval 43">
            <a:extLst>
              <a:ext uri="{FF2B5EF4-FFF2-40B4-BE49-F238E27FC236}">
                <a16:creationId xmlns:a16="http://schemas.microsoft.com/office/drawing/2014/main" id="{114249DE-462E-7E87-7F7E-76653CAE2768}"/>
              </a:ext>
            </a:extLst>
          </p:cNvPr>
          <p:cNvSpPr/>
          <p:nvPr/>
        </p:nvSpPr>
        <p:spPr>
          <a:xfrm>
            <a:off x="7042694" y="2111543"/>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2</a:t>
            </a:r>
          </a:p>
        </p:txBody>
      </p:sp>
      <p:sp>
        <p:nvSpPr>
          <p:cNvPr id="45" name="Oval 44">
            <a:extLst>
              <a:ext uri="{FF2B5EF4-FFF2-40B4-BE49-F238E27FC236}">
                <a16:creationId xmlns:a16="http://schemas.microsoft.com/office/drawing/2014/main" id="{4CCB7FC6-8170-C362-1EEF-279C2820CF6A}"/>
              </a:ext>
            </a:extLst>
          </p:cNvPr>
          <p:cNvSpPr/>
          <p:nvPr/>
        </p:nvSpPr>
        <p:spPr>
          <a:xfrm>
            <a:off x="6805748" y="2805039"/>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3</a:t>
            </a:r>
          </a:p>
        </p:txBody>
      </p:sp>
      <p:sp>
        <p:nvSpPr>
          <p:cNvPr id="49" name="Oval 48">
            <a:extLst>
              <a:ext uri="{FF2B5EF4-FFF2-40B4-BE49-F238E27FC236}">
                <a16:creationId xmlns:a16="http://schemas.microsoft.com/office/drawing/2014/main" id="{CE6F8017-8586-57FE-E382-4C6FA17FE13F}"/>
              </a:ext>
            </a:extLst>
          </p:cNvPr>
          <p:cNvSpPr/>
          <p:nvPr/>
        </p:nvSpPr>
        <p:spPr>
          <a:xfrm>
            <a:off x="5982788" y="4024714"/>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4</a:t>
            </a:r>
          </a:p>
        </p:txBody>
      </p:sp>
      <p:sp>
        <p:nvSpPr>
          <p:cNvPr id="51" name="Oval 50">
            <a:extLst>
              <a:ext uri="{FF2B5EF4-FFF2-40B4-BE49-F238E27FC236}">
                <a16:creationId xmlns:a16="http://schemas.microsoft.com/office/drawing/2014/main" id="{5860F5F0-D322-A1F4-80E1-662212A089E5}"/>
              </a:ext>
            </a:extLst>
          </p:cNvPr>
          <p:cNvSpPr/>
          <p:nvPr/>
        </p:nvSpPr>
        <p:spPr>
          <a:xfrm>
            <a:off x="5699577" y="2805039"/>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5</a:t>
            </a:r>
          </a:p>
        </p:txBody>
      </p:sp>
      <p:sp>
        <p:nvSpPr>
          <p:cNvPr id="52" name="Oval 51">
            <a:extLst>
              <a:ext uri="{FF2B5EF4-FFF2-40B4-BE49-F238E27FC236}">
                <a16:creationId xmlns:a16="http://schemas.microsoft.com/office/drawing/2014/main" id="{B549151F-3107-0AD4-7780-9DAB8212B531}"/>
              </a:ext>
            </a:extLst>
          </p:cNvPr>
          <p:cNvSpPr/>
          <p:nvPr/>
        </p:nvSpPr>
        <p:spPr>
          <a:xfrm>
            <a:off x="4238171" y="4222834"/>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6</a:t>
            </a:r>
          </a:p>
        </p:txBody>
      </p:sp>
      <p:sp>
        <p:nvSpPr>
          <p:cNvPr id="53" name="Oval 52">
            <a:extLst>
              <a:ext uri="{FF2B5EF4-FFF2-40B4-BE49-F238E27FC236}">
                <a16:creationId xmlns:a16="http://schemas.microsoft.com/office/drawing/2014/main" id="{D5752C56-14D3-B9C5-C2B8-EFA19DF2E059}"/>
              </a:ext>
            </a:extLst>
          </p:cNvPr>
          <p:cNvSpPr/>
          <p:nvPr/>
        </p:nvSpPr>
        <p:spPr>
          <a:xfrm>
            <a:off x="4397102" y="2974422"/>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7</a:t>
            </a:r>
          </a:p>
        </p:txBody>
      </p:sp>
      <p:sp>
        <p:nvSpPr>
          <p:cNvPr id="54" name="Oval 53">
            <a:extLst>
              <a:ext uri="{FF2B5EF4-FFF2-40B4-BE49-F238E27FC236}">
                <a16:creationId xmlns:a16="http://schemas.microsoft.com/office/drawing/2014/main" id="{4A97AE31-8E35-D02C-92BF-1EC6781609FB}"/>
              </a:ext>
            </a:extLst>
          </p:cNvPr>
          <p:cNvSpPr/>
          <p:nvPr/>
        </p:nvSpPr>
        <p:spPr>
          <a:xfrm>
            <a:off x="3405233" y="1975291"/>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8</a:t>
            </a:r>
          </a:p>
        </p:txBody>
      </p:sp>
      <p:sp>
        <p:nvSpPr>
          <p:cNvPr id="55" name="Oval 54">
            <a:extLst>
              <a:ext uri="{FF2B5EF4-FFF2-40B4-BE49-F238E27FC236}">
                <a16:creationId xmlns:a16="http://schemas.microsoft.com/office/drawing/2014/main" id="{338B56B9-AADF-CBA2-0978-FC7BEE59ECDE}"/>
              </a:ext>
            </a:extLst>
          </p:cNvPr>
          <p:cNvSpPr/>
          <p:nvPr/>
        </p:nvSpPr>
        <p:spPr>
          <a:xfrm>
            <a:off x="1643651" y="3133891"/>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9</a:t>
            </a:r>
          </a:p>
        </p:txBody>
      </p:sp>
      <p:grpSp>
        <p:nvGrpSpPr>
          <p:cNvPr id="58" name="Group 57">
            <a:extLst>
              <a:ext uri="{FF2B5EF4-FFF2-40B4-BE49-F238E27FC236}">
                <a16:creationId xmlns:a16="http://schemas.microsoft.com/office/drawing/2014/main" id="{8A59A2FF-F5F9-9604-755A-B28CEAAE5709}"/>
              </a:ext>
            </a:extLst>
          </p:cNvPr>
          <p:cNvGrpSpPr/>
          <p:nvPr/>
        </p:nvGrpSpPr>
        <p:grpSpPr>
          <a:xfrm>
            <a:off x="1745163" y="1777171"/>
            <a:ext cx="491581" cy="396240"/>
            <a:chOff x="1725748" y="2010560"/>
            <a:chExt cx="491581" cy="396240"/>
          </a:xfrm>
        </p:grpSpPr>
        <p:sp>
          <p:nvSpPr>
            <p:cNvPr id="56" name="Oval 55">
              <a:extLst>
                <a:ext uri="{FF2B5EF4-FFF2-40B4-BE49-F238E27FC236}">
                  <a16:creationId xmlns:a16="http://schemas.microsoft.com/office/drawing/2014/main" id="{97EEA405-97A0-C213-C6F4-D5EDED01E5F1}"/>
                </a:ext>
              </a:extLst>
            </p:cNvPr>
            <p:cNvSpPr/>
            <p:nvPr/>
          </p:nvSpPr>
          <p:spPr>
            <a:xfrm>
              <a:off x="1773418" y="2010560"/>
              <a:ext cx="396240" cy="39624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Condensed" panose="020F0502020204030204" pitchFamily="2" charset="0"/>
                <a:ea typeface="+mn-ea"/>
                <a:cs typeface="+mn-cs"/>
              </a:endParaRPr>
            </a:p>
          </p:txBody>
        </p:sp>
        <p:sp>
          <p:nvSpPr>
            <p:cNvPr id="57" name="TextBox 56">
              <a:extLst>
                <a:ext uri="{FF2B5EF4-FFF2-40B4-BE49-F238E27FC236}">
                  <a16:creationId xmlns:a16="http://schemas.microsoft.com/office/drawing/2014/main" id="{75EA20ED-E0B9-BA23-F826-C428CD7D7E3F}"/>
                </a:ext>
              </a:extLst>
            </p:cNvPr>
            <p:cNvSpPr txBox="1"/>
            <p:nvPr/>
          </p:nvSpPr>
          <p:spPr>
            <a:xfrm>
              <a:off x="1725748" y="2020804"/>
              <a:ext cx="491581" cy="3757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3E3E3E"/>
                  </a:solidFill>
                  <a:effectLst/>
                  <a:uLnTx/>
                  <a:uFillTx/>
                  <a:latin typeface="Barlow"/>
                  <a:ea typeface="+mn-ea"/>
                  <a:cs typeface="+mn-cs"/>
                </a:rPr>
                <a:t>10</a:t>
              </a:r>
            </a:p>
          </p:txBody>
        </p:sp>
      </p:grpSp>
      <p:graphicFrame>
        <p:nvGraphicFramePr>
          <p:cNvPr id="61" name="Chart 60">
            <a:extLst>
              <a:ext uri="{FF2B5EF4-FFF2-40B4-BE49-F238E27FC236}">
                <a16:creationId xmlns:a16="http://schemas.microsoft.com/office/drawing/2014/main" id="{63FBE050-A693-4CA9-DF91-E6D05D81C731}"/>
              </a:ext>
            </a:extLst>
          </p:cNvPr>
          <p:cNvGraphicFramePr/>
          <p:nvPr/>
        </p:nvGraphicFramePr>
        <p:xfrm>
          <a:off x="2885476" y="5794236"/>
          <a:ext cx="7274560" cy="1033285"/>
        </p:xfrm>
        <a:graphic>
          <a:graphicData uri="http://schemas.openxmlformats.org/drawingml/2006/chart">
            <c:chart xmlns:c="http://schemas.openxmlformats.org/drawingml/2006/chart" xmlns:r="http://schemas.openxmlformats.org/officeDocument/2006/relationships" r:id="rId5"/>
          </a:graphicData>
        </a:graphic>
      </p:graphicFrame>
      <p:sp>
        <p:nvSpPr>
          <p:cNvPr id="4" name="TextBox 3">
            <a:extLst>
              <a:ext uri="{FF2B5EF4-FFF2-40B4-BE49-F238E27FC236}">
                <a16:creationId xmlns:a16="http://schemas.microsoft.com/office/drawing/2014/main" id="{4EB5339F-F7CA-B61E-00CD-0D4CB3AA44BC}"/>
              </a:ext>
            </a:extLst>
          </p:cNvPr>
          <p:cNvSpPr txBox="1"/>
          <p:nvPr/>
        </p:nvSpPr>
        <p:spPr>
          <a:xfrm>
            <a:off x="4574543" y="2177821"/>
            <a:ext cx="3972557" cy="92333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E97132"/>
                </a:solidFill>
                <a:effectLst/>
                <a:uLnTx/>
                <a:uFillTx/>
                <a:latin typeface="Barlow"/>
                <a:ea typeface="+mn-ea"/>
                <a:cs typeface="+mn-cs"/>
              </a:rPr>
              <a:t>Region 6 has a pregnancy-related mortality ratio that is </a:t>
            </a:r>
            <a:r>
              <a:rPr kumimoji="0" lang="en-US" sz="1800" b="1" i="0" u="none" strike="noStrike" kern="1200" cap="none" spc="0" normalizeH="0" baseline="0" noProof="0" dirty="0">
                <a:ln>
                  <a:noFill/>
                </a:ln>
                <a:solidFill>
                  <a:srgbClr val="E97132"/>
                </a:solidFill>
                <a:effectLst/>
                <a:uLnTx/>
                <a:uFillTx/>
                <a:latin typeface="Barlow"/>
                <a:ea typeface="+mn-ea"/>
                <a:cs typeface="+mn-cs"/>
              </a:rPr>
              <a:t>nearly 3 times </a:t>
            </a:r>
            <a:r>
              <a:rPr kumimoji="0" lang="en-US" sz="1800" b="0" i="0" u="none" strike="noStrike" kern="1200" cap="none" spc="0" normalizeH="0" baseline="0" noProof="0" dirty="0">
                <a:ln>
                  <a:noFill/>
                </a:ln>
                <a:solidFill>
                  <a:srgbClr val="E97132"/>
                </a:solidFill>
                <a:effectLst/>
                <a:uLnTx/>
                <a:uFillTx/>
                <a:latin typeface="Barlow"/>
                <a:ea typeface="+mn-ea"/>
                <a:cs typeface="+mn-cs"/>
              </a:rPr>
              <a:t>that of Region 8. </a:t>
            </a:r>
          </a:p>
        </p:txBody>
      </p:sp>
    </p:spTree>
    <p:extLst>
      <p:ext uri="{BB962C8B-B14F-4D97-AF65-F5344CB8AC3E}">
        <p14:creationId xmlns:p14="http://schemas.microsoft.com/office/powerpoint/2010/main" val="171957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30770-98BD-AA1A-CF10-030A329B0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973CEB-97C1-9522-C7E0-D1C04E366BA8}"/>
              </a:ext>
            </a:extLst>
          </p:cNvPr>
          <p:cNvSpPr>
            <a:spLocks noGrp="1"/>
          </p:cNvSpPr>
          <p:nvPr>
            <p:ph type="title"/>
          </p:nvPr>
        </p:nvSpPr>
        <p:spPr/>
        <p:txBody>
          <a:bodyPr/>
          <a:lstStyle/>
          <a:p>
            <a:r>
              <a:rPr lang="en-US"/>
              <a:t>Visit the Dashboard</a:t>
            </a:r>
          </a:p>
        </p:txBody>
      </p:sp>
      <p:pic>
        <p:nvPicPr>
          <p:cNvPr id="5" name="Content Placeholder 4">
            <a:extLst>
              <a:ext uri="{FF2B5EF4-FFF2-40B4-BE49-F238E27FC236}">
                <a16:creationId xmlns:a16="http://schemas.microsoft.com/office/drawing/2014/main" id="{EC334679-72CA-252D-1E27-3CFF44E931E4}"/>
              </a:ext>
            </a:extLst>
          </p:cNvPr>
          <p:cNvPicPr>
            <a:picLocks noGrp="1" noChangeAspect="1"/>
          </p:cNvPicPr>
          <p:nvPr>
            <p:ph idx="1"/>
          </p:nvPr>
        </p:nvPicPr>
        <p:blipFill>
          <a:blip r:embed="rId3"/>
          <a:stretch>
            <a:fillRect/>
          </a:stretch>
        </p:blipFill>
        <p:spPr>
          <a:xfrm>
            <a:off x="628650" y="1961748"/>
            <a:ext cx="7886700" cy="3555823"/>
          </a:xfrm>
          <a:prstGeom prst="rect">
            <a:avLst/>
          </a:prstGeom>
        </p:spPr>
      </p:pic>
      <p:sp>
        <p:nvSpPr>
          <p:cNvPr id="7" name="TextBox 6">
            <a:extLst>
              <a:ext uri="{FF2B5EF4-FFF2-40B4-BE49-F238E27FC236}">
                <a16:creationId xmlns:a16="http://schemas.microsoft.com/office/drawing/2014/main" id="{7AB7623C-2720-1C75-40B7-CCB0E03F2E57}"/>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dirty="0">
                <a:ln>
                  <a:noFill/>
                </a:ln>
                <a:solidFill>
                  <a:srgbClr val="E97132"/>
                </a:solidFill>
                <a:effectLst/>
                <a:uLnTx/>
                <a:uFillTx/>
                <a:latin typeface="Barlow"/>
                <a:ea typeface="+mn-ea"/>
                <a:cs typeface="+mn-cs"/>
              </a:rPr>
              <a:t>cdc.gov/maternal-mortality/</a:t>
            </a:r>
            <a:r>
              <a:rPr kumimoji="0" lang="en-US" sz="1800" b="1" i="0" u="none" strike="noStrike" kern="1200" cap="none" spc="0" normalizeH="0" baseline="0" noProof="0" dirty="0" err="1">
                <a:ln>
                  <a:noFill/>
                </a:ln>
                <a:solidFill>
                  <a:srgbClr val="E97132"/>
                </a:solidFill>
                <a:effectLst/>
                <a:uLnTx/>
                <a:uFillTx/>
                <a:latin typeface="Barlow"/>
                <a:ea typeface="+mn-ea"/>
                <a:cs typeface="+mn-cs"/>
              </a:rPr>
              <a:t>php</a:t>
            </a:r>
            <a:r>
              <a:rPr kumimoji="0" lang="en-US" sz="1800" b="1" i="0" u="none" strike="noStrike" kern="1200" cap="none" spc="0" normalizeH="0" baseline="0" noProof="0" dirty="0">
                <a:ln>
                  <a:noFill/>
                </a:ln>
                <a:solidFill>
                  <a:srgbClr val="E97132"/>
                </a:solidFill>
                <a:effectLst/>
                <a:uLnTx/>
                <a:uFillTx/>
                <a:latin typeface="Barlow"/>
                <a:ea typeface="+mn-ea"/>
                <a:cs typeface="+mn-cs"/>
              </a:rPr>
              <a:t>/pregnancy-mortality-surveillance-data</a:t>
            </a:r>
            <a:endParaRPr kumimoji="0" lang="en-US" sz="1800" b="0" i="0" u="none" strike="noStrike" kern="1200" cap="none" spc="0" normalizeH="0" baseline="0" noProof="0" dirty="0">
              <a:ln>
                <a:noFill/>
              </a:ln>
              <a:solidFill>
                <a:srgbClr val="E97132"/>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E3E3E"/>
              </a:solidFill>
              <a:effectLst/>
              <a:uLnTx/>
              <a:uFillTx/>
              <a:latin typeface="Barlow"/>
              <a:ea typeface="+mn-ea"/>
              <a:cs typeface="+mn-cs"/>
            </a:endParaRPr>
          </a:p>
        </p:txBody>
      </p:sp>
      <p:pic>
        <p:nvPicPr>
          <p:cNvPr id="12" name="Picture 11">
            <a:extLst>
              <a:ext uri="{FF2B5EF4-FFF2-40B4-BE49-F238E27FC236}">
                <a16:creationId xmlns:a16="http://schemas.microsoft.com/office/drawing/2014/main" id="{F93FF100-74BB-A7FE-0909-063E448A0E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66389" y="5298725"/>
            <a:ext cx="1357805" cy="1357805"/>
          </a:xfrm>
          <a:prstGeom prst="rect">
            <a:avLst/>
          </a:prstGeom>
        </p:spPr>
      </p:pic>
    </p:spTree>
    <p:extLst>
      <p:ext uri="{BB962C8B-B14F-4D97-AF65-F5344CB8AC3E}">
        <p14:creationId xmlns:p14="http://schemas.microsoft.com/office/powerpoint/2010/main" val="282856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3436C-9C35-29A8-0A46-BBA6B3D06256}"/>
              </a:ext>
            </a:extLst>
          </p:cNvPr>
          <p:cNvSpPr>
            <a:spLocks noGrp="1"/>
          </p:cNvSpPr>
          <p:nvPr>
            <p:ph type="title"/>
          </p:nvPr>
        </p:nvSpPr>
        <p:spPr/>
        <p:txBody>
          <a:bodyPr/>
          <a:lstStyle/>
          <a:p>
            <a:r>
              <a:rPr lang="en-US"/>
              <a:t>Visit the Dashboard</a:t>
            </a:r>
          </a:p>
        </p:txBody>
      </p:sp>
      <p:pic>
        <p:nvPicPr>
          <p:cNvPr id="5" name="Content Placeholder 4">
            <a:extLst>
              <a:ext uri="{FF2B5EF4-FFF2-40B4-BE49-F238E27FC236}">
                <a16:creationId xmlns:a16="http://schemas.microsoft.com/office/drawing/2014/main" id="{067E2765-2FA9-5F49-9391-150F20641D40}"/>
              </a:ext>
            </a:extLst>
          </p:cNvPr>
          <p:cNvPicPr>
            <a:picLocks noGrp="1" noChangeAspect="1"/>
          </p:cNvPicPr>
          <p:nvPr>
            <p:ph idx="1"/>
          </p:nvPr>
        </p:nvPicPr>
        <p:blipFill>
          <a:blip r:embed="rId3"/>
          <a:stretch>
            <a:fillRect/>
          </a:stretch>
        </p:blipFill>
        <p:spPr>
          <a:xfrm>
            <a:off x="628650" y="1961748"/>
            <a:ext cx="7886700" cy="3555823"/>
          </a:xfrm>
          <a:prstGeom prst="rect">
            <a:avLst/>
          </a:prstGeom>
        </p:spPr>
      </p:pic>
      <p:sp>
        <p:nvSpPr>
          <p:cNvPr id="7" name="TextBox 6">
            <a:extLst>
              <a:ext uri="{FF2B5EF4-FFF2-40B4-BE49-F238E27FC236}">
                <a16:creationId xmlns:a16="http://schemas.microsoft.com/office/drawing/2014/main" id="{3DC6827E-96AA-7F4D-F29E-7D6CC4EAA68F}"/>
              </a:ext>
            </a:extLst>
          </p:cNvPr>
          <p:cNvSpPr txBox="1"/>
          <p:nvPr/>
        </p:nvSpPr>
        <p:spPr>
          <a:xfrm>
            <a:off x="628652" y="5547494"/>
            <a:ext cx="6337737" cy="1200329"/>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Barlow"/>
                <a:ea typeface="+mn-ea"/>
                <a:cs typeface="+mn-cs"/>
              </a:rPr>
              <a:t>Learn more about the data by scanning the QR code or visiting </a:t>
            </a:r>
            <a:r>
              <a:rPr kumimoji="0" lang="en-US" sz="1800" b="1" i="0" u="none" strike="noStrike" kern="1200" cap="none" spc="0" normalizeH="0" baseline="0" noProof="0">
                <a:ln>
                  <a:noFill/>
                </a:ln>
                <a:solidFill>
                  <a:srgbClr val="550861"/>
                </a:solidFill>
                <a:effectLst/>
                <a:uLnTx/>
                <a:uFillTx/>
                <a:latin typeface="Barlow"/>
                <a:ea typeface="+mn-ea"/>
                <a:cs typeface="+mn-cs"/>
              </a:rPr>
              <a:t>cdc.gov/maternal-mortality/</a:t>
            </a:r>
            <a:r>
              <a:rPr kumimoji="0" lang="en-US" sz="1800" b="1" i="0" u="none" strike="noStrike" kern="1200" cap="none" spc="0" normalizeH="0" baseline="0" noProof="0" err="1">
                <a:ln>
                  <a:noFill/>
                </a:ln>
                <a:solidFill>
                  <a:srgbClr val="550861"/>
                </a:solidFill>
                <a:effectLst/>
                <a:uLnTx/>
                <a:uFillTx/>
                <a:latin typeface="Barlow"/>
                <a:ea typeface="+mn-ea"/>
                <a:cs typeface="+mn-cs"/>
              </a:rPr>
              <a:t>php</a:t>
            </a:r>
            <a:r>
              <a:rPr kumimoji="0" lang="en-US" sz="1800" b="1" i="0" u="none" strike="noStrike" kern="1200" cap="none" spc="0" normalizeH="0" baseline="0" noProof="0">
                <a:ln>
                  <a:noFill/>
                </a:ln>
                <a:solidFill>
                  <a:srgbClr val="550861"/>
                </a:solidFill>
                <a:effectLst/>
                <a:uLnTx/>
                <a:uFillTx/>
                <a:latin typeface="Barlow"/>
                <a:ea typeface="+mn-ea"/>
                <a:cs typeface="+mn-cs"/>
              </a:rPr>
              <a:t>/pregnancy-mortality-surveillance-data</a:t>
            </a:r>
            <a:endParaRPr kumimoji="0" lang="en-US" sz="1800" b="0" i="0" u="none" strike="noStrike" kern="1200" cap="none" spc="0" normalizeH="0" baseline="0" noProof="0">
              <a:ln>
                <a:noFill/>
              </a:ln>
              <a:solidFill>
                <a:srgbClr val="3E3E3E"/>
              </a:solidFill>
              <a:effectLst/>
              <a:uLnTx/>
              <a:uFillTx/>
              <a:latin typeface="Barlow"/>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pic>
        <p:nvPicPr>
          <p:cNvPr id="12" name="Picture 11">
            <a:extLst>
              <a:ext uri="{FF2B5EF4-FFF2-40B4-BE49-F238E27FC236}">
                <a16:creationId xmlns:a16="http://schemas.microsoft.com/office/drawing/2014/main" id="{3B90EC79-9554-1B64-E8D1-77A8C62498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66389" y="5298725"/>
            <a:ext cx="1357805" cy="1357805"/>
          </a:xfrm>
          <a:prstGeom prst="rect">
            <a:avLst/>
          </a:prstGeom>
        </p:spPr>
      </p:pic>
    </p:spTree>
    <p:extLst>
      <p:ext uri="{BB962C8B-B14F-4D97-AF65-F5344CB8AC3E}">
        <p14:creationId xmlns:p14="http://schemas.microsoft.com/office/powerpoint/2010/main" val="1871501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B0489259-ED08-7FDC-E4C6-23EE8EDA3F20}"/>
              </a:ext>
            </a:extLst>
          </p:cNvPr>
          <p:cNvSpPr txBox="1"/>
          <p:nvPr/>
        </p:nvSpPr>
        <p:spPr>
          <a:xfrm>
            <a:off x="2890841" y="5808545"/>
            <a:ext cx="5283200" cy="276999"/>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effectLst/>
                <a:uLnTx/>
                <a:uFillTx/>
                <a:latin typeface="Barlow Light" panose="00000400000000000000" pitchFamily="2" charset="0"/>
                <a:ea typeface="+mn-ea"/>
                <a:cs typeface="Arial"/>
                <a:sym typeface="Arial"/>
              </a:rPr>
              <a:t>*Pregnancy-related deaths per 100,000 live births  </a:t>
            </a:r>
          </a:p>
        </p:txBody>
      </p:sp>
      <p:sp>
        <p:nvSpPr>
          <p:cNvPr id="13" name="TextBox 12">
            <a:extLst>
              <a:ext uri="{FF2B5EF4-FFF2-40B4-BE49-F238E27FC236}">
                <a16:creationId xmlns:a16="http://schemas.microsoft.com/office/drawing/2014/main" id="{66C1A596-3715-635A-7FD2-275131956D5C}"/>
              </a:ext>
            </a:extLst>
          </p:cNvPr>
          <p:cNvSpPr txBox="1"/>
          <p:nvPr/>
        </p:nvSpPr>
        <p:spPr>
          <a:xfrm>
            <a:off x="3196732" y="6267106"/>
            <a:ext cx="5556329" cy="276999"/>
          </a:xfrm>
          <a:prstGeom prst="rect">
            <a:avLst/>
          </a:prstGeom>
          <a:noFill/>
        </p:spPr>
        <p:txBody>
          <a:bodyPr wrap="non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CB8B2"/>
                </a:solidFill>
                <a:effectLst/>
                <a:uLnTx/>
                <a:uFillTx/>
                <a:latin typeface="Barlow Light" panose="00000400000000000000" pitchFamily="2" charset="0"/>
                <a:ea typeface="+mn-ea"/>
                <a:cs typeface="Arial"/>
                <a:sym typeface="Arial"/>
                <a:hlinkClick r:id="rId3">
                  <a:extLst>
                    <a:ext uri="{A12FA001-AC4F-418D-AE19-62706E023703}">
                      <ahyp:hlinkClr xmlns:ahyp="http://schemas.microsoft.com/office/drawing/2018/hyperlinkcolor" val="tx"/>
                    </a:ext>
                  </a:extLst>
                </a:hlinkClick>
              </a:rPr>
              <a:t>https://www.cdc.gov/maternal-mortality/php/pregnancy-mortality-surveillance</a:t>
            </a:r>
            <a:r>
              <a:rPr kumimoji="0" lang="en-US" sz="1200" b="0" i="0" u="none" strike="noStrike" kern="1200" cap="none" spc="0" normalizeH="0" baseline="0" noProof="0">
                <a:ln>
                  <a:noFill/>
                </a:ln>
                <a:solidFill>
                  <a:srgbClr val="5CB8B2"/>
                </a:solidFill>
                <a:effectLst/>
                <a:uLnTx/>
                <a:uFillTx/>
                <a:latin typeface="Barlow Light" panose="00000400000000000000" pitchFamily="2" charset="0"/>
                <a:ea typeface="+mn-ea"/>
                <a:cs typeface="Arial"/>
                <a:sym typeface="Arial"/>
              </a:rPr>
              <a:t>  </a:t>
            </a:r>
          </a:p>
        </p:txBody>
      </p:sp>
      <p:pic>
        <p:nvPicPr>
          <p:cNvPr id="14" name="Picture 13">
            <a:extLst>
              <a:ext uri="{FF2B5EF4-FFF2-40B4-BE49-F238E27FC236}">
                <a16:creationId xmlns:a16="http://schemas.microsoft.com/office/drawing/2014/main" id="{6701F9A6-EC1D-509F-B35F-31617AC002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16" name="Title 5">
            <a:extLst>
              <a:ext uri="{FF2B5EF4-FFF2-40B4-BE49-F238E27FC236}">
                <a16:creationId xmlns:a16="http://schemas.microsoft.com/office/drawing/2014/main" id="{EA2E3576-67A4-F338-580F-179B8D3A13F8}"/>
              </a:ext>
            </a:extLst>
          </p:cNvPr>
          <p:cNvSpPr txBox="1">
            <a:spLocks/>
          </p:cNvSpPr>
          <p:nvPr/>
        </p:nvSpPr>
        <p:spPr>
          <a:xfrm>
            <a:off x="530775" y="316473"/>
            <a:ext cx="7838342" cy="903518"/>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Year: 1987-2024, Pregnancy Mortality Surveillance System (PMSS)</a:t>
            </a:r>
          </a:p>
        </p:txBody>
      </p:sp>
      <p:graphicFrame>
        <p:nvGraphicFramePr>
          <p:cNvPr id="19" name="Chart 18">
            <a:extLst>
              <a:ext uri="{FF2B5EF4-FFF2-40B4-BE49-F238E27FC236}">
                <a16:creationId xmlns:a16="http://schemas.microsoft.com/office/drawing/2014/main" id="{BD776961-0F84-4D06-B6A5-CE4AF2286497}"/>
              </a:ext>
            </a:extLst>
          </p:cNvPr>
          <p:cNvGraphicFramePr/>
          <p:nvPr>
            <p:extLst>
              <p:ext uri="{D42A27DB-BD31-4B8C-83A1-F6EECF244321}">
                <p14:modId xmlns:p14="http://schemas.microsoft.com/office/powerpoint/2010/main" val="2685553841"/>
              </p:ext>
            </p:extLst>
          </p:nvPr>
        </p:nvGraphicFramePr>
        <p:xfrm>
          <a:off x="203201" y="1557867"/>
          <a:ext cx="8788400" cy="425067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4270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81C82F4-F404-2A81-4499-8F259AA5C094}"/>
              </a:ext>
            </a:extLst>
          </p:cNvPr>
          <p:cNvGraphicFramePr/>
          <p:nvPr>
            <p:extLst>
              <p:ext uri="{D42A27DB-BD31-4B8C-83A1-F6EECF244321}">
                <p14:modId xmlns:p14="http://schemas.microsoft.com/office/powerpoint/2010/main" val="2373710020"/>
              </p:ext>
            </p:extLst>
          </p:nvPr>
        </p:nvGraphicFramePr>
        <p:xfrm>
          <a:off x="109222" y="1422400"/>
          <a:ext cx="8768079" cy="4244622"/>
        </p:xfrm>
        <a:graphic>
          <a:graphicData uri="http://schemas.openxmlformats.org/drawingml/2006/chart">
            <c:chart xmlns:c="http://schemas.openxmlformats.org/drawingml/2006/chart" xmlns:r="http://schemas.openxmlformats.org/officeDocument/2006/relationships" r:id="rId3"/>
          </a:graphicData>
        </a:graphic>
      </p:graphicFrame>
      <p:pic>
        <p:nvPicPr>
          <p:cNvPr id="3" name="Picture 2">
            <a:extLst>
              <a:ext uri="{FF2B5EF4-FFF2-40B4-BE49-F238E27FC236}">
                <a16:creationId xmlns:a16="http://schemas.microsoft.com/office/drawing/2014/main" id="{E3CDAADE-3127-671F-27FD-E65C1FF0FA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4" name="Title 5">
            <a:extLst>
              <a:ext uri="{FF2B5EF4-FFF2-40B4-BE49-F238E27FC236}">
                <a16:creationId xmlns:a16="http://schemas.microsoft.com/office/drawing/2014/main" id="{5404071F-E691-70F5-8B0A-59C6620705FA}"/>
              </a:ext>
            </a:extLst>
          </p:cNvPr>
          <p:cNvSpPr txBox="1">
            <a:spLocks/>
          </p:cNvSpPr>
          <p:nvPr/>
        </p:nvSpPr>
        <p:spPr>
          <a:xfrm>
            <a:off x="530775" y="316474"/>
            <a:ext cx="7669796" cy="862087"/>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dirty="0">
                <a:ln>
                  <a:noFill/>
                </a:ln>
                <a:solidFill>
                  <a:srgbClr val="550861"/>
                </a:solidFill>
                <a:effectLst/>
                <a:uLnTx/>
                <a:uFillTx/>
                <a:latin typeface="Barlow SemiBold" pitchFamily="2" charset="77"/>
                <a:ea typeface="+mj-ea"/>
                <a:cs typeface="+mj-cs"/>
              </a:rPr>
              <a:t>Leading Causes of Pregnancy-Related Deaths in 2024</a:t>
            </a:r>
          </a:p>
        </p:txBody>
      </p:sp>
      <p:sp>
        <p:nvSpPr>
          <p:cNvPr id="6" name="TextBox 8">
            <a:extLst>
              <a:ext uri="{FF2B5EF4-FFF2-40B4-BE49-F238E27FC236}">
                <a16:creationId xmlns:a16="http://schemas.microsoft.com/office/drawing/2014/main" id="{9F2B20DF-55BD-546C-B716-27A8DA5540A0}"/>
              </a:ext>
            </a:extLst>
          </p:cNvPr>
          <p:cNvSpPr txBox="1"/>
          <p:nvPr/>
        </p:nvSpPr>
        <p:spPr>
          <a:xfrm>
            <a:off x="8086273" y="1623627"/>
            <a:ext cx="1029449" cy="276999"/>
          </a:xfrm>
          <a:prstGeom prst="rect">
            <a:avLst/>
          </a:prstGeom>
          <a:noFill/>
        </p:spPr>
        <p:txBody>
          <a:bodyPr wrap="none" rtlCol="0">
            <a:spAutoFit/>
          </a:bodyPr>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22.0%</a:t>
            </a:r>
          </a:p>
        </p:txBody>
      </p:sp>
      <p:sp>
        <p:nvSpPr>
          <p:cNvPr id="7" name="TextBox 8">
            <a:extLst>
              <a:ext uri="{FF2B5EF4-FFF2-40B4-BE49-F238E27FC236}">
                <a16:creationId xmlns:a16="http://schemas.microsoft.com/office/drawing/2014/main" id="{03D19470-51A4-0502-FFEE-36B98DBE1D38}"/>
              </a:ext>
            </a:extLst>
          </p:cNvPr>
          <p:cNvSpPr txBox="1"/>
          <p:nvPr/>
        </p:nvSpPr>
        <p:spPr>
          <a:xfrm>
            <a:off x="6376536" y="2433252"/>
            <a:ext cx="1000595" cy="276999"/>
          </a:xfrm>
          <a:prstGeom prst="rect">
            <a:avLst/>
          </a:prstGeom>
          <a:noFill/>
        </p:spPr>
        <p:txBody>
          <a:bodyPr wrap="none" rtlCol="0">
            <a:spAutoFit/>
          </a:bodyPr>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3E3E3E"/>
                </a:solidFill>
                <a:effectLst/>
                <a:uLnTx/>
                <a:uFillTx/>
                <a:latin typeface="Barlow Light" panose="00000400000000000000" pitchFamily="2" charset="0"/>
                <a:ea typeface="+mn-ea"/>
                <a:cs typeface="+mn-cs"/>
              </a:rPr>
              <a:t>Total: 14.4%</a:t>
            </a:r>
          </a:p>
        </p:txBody>
      </p:sp>
    </p:spTree>
    <p:extLst>
      <p:ext uri="{BB962C8B-B14F-4D97-AF65-F5344CB8AC3E}">
        <p14:creationId xmlns:p14="http://schemas.microsoft.com/office/powerpoint/2010/main" val="1409940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BAB3F9A1-4906-75FE-64A1-53D2DD82C705}"/>
              </a:ext>
            </a:extLst>
          </p:cNvPr>
          <p:cNvGraphicFramePr/>
          <p:nvPr/>
        </p:nvGraphicFramePr>
        <p:xfrm>
          <a:off x="386081" y="1397000"/>
          <a:ext cx="8493141" cy="40640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16D2DEF9-5D04-CD98-B7F3-36305D7A9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6" name="Title 5">
            <a:extLst>
              <a:ext uri="{FF2B5EF4-FFF2-40B4-BE49-F238E27FC236}">
                <a16:creationId xmlns:a16="http://schemas.microsoft.com/office/drawing/2014/main" id="{A93A2A58-B5CA-AB4C-71D6-150F970C0208}"/>
              </a:ext>
            </a:extLst>
          </p:cNvPr>
          <p:cNvSpPr txBox="1">
            <a:spLocks/>
          </p:cNvSpPr>
          <p:nvPr/>
        </p:nvSpPr>
        <p:spPr>
          <a:xfrm>
            <a:off x="530775" y="303774"/>
            <a:ext cx="7669796" cy="823705"/>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Race-Ethnicity in 2024</a:t>
            </a:r>
          </a:p>
        </p:txBody>
      </p:sp>
    </p:spTree>
    <p:extLst>
      <p:ext uri="{BB962C8B-B14F-4D97-AF65-F5344CB8AC3E}">
        <p14:creationId xmlns:p14="http://schemas.microsoft.com/office/powerpoint/2010/main" val="325149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1B6F4-7C0D-7D34-CEFC-165D047EC266}"/>
            </a:ext>
          </a:extLst>
        </p:cNvPr>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A8A3C0C7-532B-387D-2F54-EBA46A8C02EF}"/>
              </a:ext>
            </a:extLst>
          </p:cNvPr>
          <p:cNvGraphicFramePr/>
          <p:nvPr>
            <p:extLst>
              <p:ext uri="{D42A27DB-BD31-4B8C-83A1-F6EECF244321}">
                <p14:modId xmlns:p14="http://schemas.microsoft.com/office/powerpoint/2010/main" val="1956759838"/>
              </p:ext>
            </p:extLst>
          </p:nvPr>
        </p:nvGraphicFramePr>
        <p:xfrm>
          <a:off x="386081" y="1397000"/>
          <a:ext cx="8493141" cy="40640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1532FE6F-FCC3-6FFA-F788-F439FCA720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6" name="Title 5">
            <a:extLst>
              <a:ext uri="{FF2B5EF4-FFF2-40B4-BE49-F238E27FC236}">
                <a16:creationId xmlns:a16="http://schemas.microsoft.com/office/drawing/2014/main" id="{B60823BE-76E1-8EE8-DD73-BD677C12EFF2}"/>
              </a:ext>
            </a:extLst>
          </p:cNvPr>
          <p:cNvSpPr txBox="1">
            <a:spLocks/>
          </p:cNvSpPr>
          <p:nvPr/>
        </p:nvSpPr>
        <p:spPr>
          <a:xfrm>
            <a:off x="530775" y="329174"/>
            <a:ext cx="7669796" cy="778549"/>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Race-Ethnicity in 2024</a:t>
            </a:r>
          </a:p>
        </p:txBody>
      </p:sp>
      <p:sp>
        <p:nvSpPr>
          <p:cNvPr id="2" name="TextBox 1">
            <a:extLst>
              <a:ext uri="{FF2B5EF4-FFF2-40B4-BE49-F238E27FC236}">
                <a16:creationId xmlns:a16="http://schemas.microsoft.com/office/drawing/2014/main" id="{D9D3FEDE-9968-1730-3F17-C8A62FB85016}"/>
              </a:ext>
            </a:extLst>
          </p:cNvPr>
          <p:cNvSpPr txBox="1"/>
          <p:nvPr/>
        </p:nvSpPr>
        <p:spPr>
          <a:xfrm>
            <a:off x="3483977" y="1732670"/>
            <a:ext cx="5517148" cy="120032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a:ea typeface="+mn-ea"/>
                <a:cs typeface="+mn-cs"/>
              </a:rPr>
              <a:t>According to 2024 PMSS data, non-Hispanic Black and American Indian or Alaska Native persons were </a:t>
            </a:r>
            <a:r>
              <a:rPr kumimoji="0" lang="en-US" sz="1800" b="1" i="0" u="none" strike="noStrike" kern="1200" cap="none" spc="0" normalizeH="0" baseline="0" noProof="0" dirty="0">
                <a:ln>
                  <a:noFill/>
                </a:ln>
                <a:solidFill>
                  <a:srgbClr val="156082"/>
                </a:solidFill>
                <a:effectLst/>
                <a:uLnTx/>
                <a:uFillTx/>
                <a:latin typeface="Barlow"/>
                <a:ea typeface="+mn-ea"/>
                <a:cs typeface="+mn-cs"/>
              </a:rPr>
              <a:t>3-4 times more likely </a:t>
            </a:r>
            <a:r>
              <a:rPr kumimoji="0" lang="en-US" sz="1800" b="0" i="0" u="none" strike="noStrike" kern="1200" cap="none" spc="0" normalizeH="0" baseline="0" noProof="0" dirty="0">
                <a:ln>
                  <a:noFill/>
                </a:ln>
                <a:solidFill>
                  <a:srgbClr val="156082"/>
                </a:solidFill>
                <a:effectLst/>
                <a:uLnTx/>
                <a:uFillTx/>
                <a:latin typeface="Barlow"/>
                <a:ea typeface="+mn-ea"/>
                <a:cs typeface="+mn-cs"/>
              </a:rPr>
              <a:t>to die from a pregnancy-related death than non-Hispanic white persons. </a:t>
            </a:r>
          </a:p>
        </p:txBody>
      </p:sp>
    </p:spTree>
    <p:extLst>
      <p:ext uri="{BB962C8B-B14F-4D97-AF65-F5344CB8AC3E}">
        <p14:creationId xmlns:p14="http://schemas.microsoft.com/office/powerpoint/2010/main" val="1210813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85331-8C6E-4516-CE80-48015FBC99EC}"/>
            </a:ext>
          </a:extLst>
        </p:cNvPr>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A8B45F9-AA38-F130-B03E-EEAF54E1D7D0}"/>
              </a:ext>
            </a:extLst>
          </p:cNvPr>
          <p:cNvGraphicFramePr/>
          <p:nvPr/>
        </p:nvGraphicFramePr>
        <p:xfrm>
          <a:off x="386080" y="1397000"/>
          <a:ext cx="8361680" cy="40640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ED41AFA0-C1A8-DD52-1AD4-407193124C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6" name="Title 5">
            <a:extLst>
              <a:ext uri="{FF2B5EF4-FFF2-40B4-BE49-F238E27FC236}">
                <a16:creationId xmlns:a16="http://schemas.microsoft.com/office/drawing/2014/main" id="{F51E47B2-BA5E-8BFB-DB21-32F5FAE03371}"/>
              </a:ext>
            </a:extLst>
          </p:cNvPr>
          <p:cNvSpPr txBox="1">
            <a:spLocks/>
          </p:cNvSpPr>
          <p:nvPr/>
        </p:nvSpPr>
        <p:spPr>
          <a:xfrm>
            <a:off x="530775" y="316473"/>
            <a:ext cx="7669796" cy="789838"/>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Age in 2024</a:t>
            </a:r>
          </a:p>
        </p:txBody>
      </p:sp>
    </p:spTree>
    <p:extLst>
      <p:ext uri="{BB962C8B-B14F-4D97-AF65-F5344CB8AC3E}">
        <p14:creationId xmlns:p14="http://schemas.microsoft.com/office/powerpoint/2010/main" val="4004794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B435F-4735-FE41-2E3E-368F60158E8B}"/>
            </a:ext>
          </a:extLst>
        </p:cNvPr>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F2F066B-6C29-A191-A8FC-00640550165B}"/>
              </a:ext>
            </a:extLst>
          </p:cNvPr>
          <p:cNvGraphicFramePr/>
          <p:nvPr>
            <p:extLst>
              <p:ext uri="{D42A27DB-BD31-4B8C-83A1-F6EECF244321}">
                <p14:modId xmlns:p14="http://schemas.microsoft.com/office/powerpoint/2010/main" val="2468153961"/>
              </p:ext>
            </p:extLst>
          </p:nvPr>
        </p:nvGraphicFramePr>
        <p:xfrm>
          <a:off x="386080" y="1397000"/>
          <a:ext cx="8361680" cy="40640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76090F28-D83F-E26D-7078-31864DB810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6" name="Title 5">
            <a:extLst>
              <a:ext uri="{FF2B5EF4-FFF2-40B4-BE49-F238E27FC236}">
                <a16:creationId xmlns:a16="http://schemas.microsoft.com/office/drawing/2014/main" id="{272A5989-5CB9-66CA-1ED9-8E2A6D53DDFA}"/>
              </a:ext>
            </a:extLst>
          </p:cNvPr>
          <p:cNvSpPr txBox="1">
            <a:spLocks/>
          </p:cNvSpPr>
          <p:nvPr/>
        </p:nvSpPr>
        <p:spPr>
          <a:xfrm>
            <a:off x="530775" y="316473"/>
            <a:ext cx="7669796" cy="789838"/>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Age in 2024</a:t>
            </a:r>
          </a:p>
        </p:txBody>
      </p:sp>
      <p:sp>
        <p:nvSpPr>
          <p:cNvPr id="2" name="TextBox 1">
            <a:extLst>
              <a:ext uri="{FF2B5EF4-FFF2-40B4-BE49-F238E27FC236}">
                <a16:creationId xmlns:a16="http://schemas.microsoft.com/office/drawing/2014/main" id="{DA8DA8A9-A4D2-C156-B23C-9002D332F05B}"/>
              </a:ext>
            </a:extLst>
          </p:cNvPr>
          <p:cNvSpPr txBox="1"/>
          <p:nvPr/>
        </p:nvSpPr>
        <p:spPr>
          <a:xfrm>
            <a:off x="1808346" y="2033981"/>
            <a:ext cx="5517148" cy="92333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a:ea typeface="+mn-ea"/>
                <a:cs typeface="+mn-cs"/>
              </a:rPr>
              <a:t>According to 2024 PMSS data, those aged 45-49 were </a:t>
            </a:r>
            <a:r>
              <a:rPr kumimoji="0" lang="en-US" sz="1800" b="1" i="0" u="none" strike="noStrike" kern="1200" cap="none" spc="0" normalizeH="0" baseline="0" noProof="0" dirty="0">
                <a:ln>
                  <a:noFill/>
                </a:ln>
                <a:solidFill>
                  <a:srgbClr val="156082"/>
                </a:solidFill>
                <a:effectLst/>
                <a:uLnTx/>
                <a:uFillTx/>
                <a:latin typeface="Barlow"/>
                <a:ea typeface="+mn-ea"/>
                <a:cs typeface="+mn-cs"/>
              </a:rPr>
              <a:t>18 times more likely </a:t>
            </a:r>
            <a:r>
              <a:rPr kumimoji="0" lang="en-US" sz="1800" b="0" i="0" u="none" strike="noStrike" kern="1200" cap="none" spc="0" normalizeH="0" baseline="0" noProof="0" dirty="0">
                <a:ln>
                  <a:noFill/>
                </a:ln>
                <a:solidFill>
                  <a:srgbClr val="156082"/>
                </a:solidFill>
                <a:effectLst/>
                <a:uLnTx/>
                <a:uFillTx/>
                <a:latin typeface="Barlow"/>
                <a:ea typeface="+mn-ea"/>
                <a:cs typeface="+mn-cs"/>
              </a:rPr>
              <a:t>to die from a pregnancy-related death than those aged 25-29. </a:t>
            </a:r>
          </a:p>
        </p:txBody>
      </p:sp>
    </p:spTree>
    <p:extLst>
      <p:ext uri="{BB962C8B-B14F-4D97-AF65-F5344CB8AC3E}">
        <p14:creationId xmlns:p14="http://schemas.microsoft.com/office/powerpoint/2010/main" val="2703710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28E5F-90D3-C58F-8DE4-C5EC7089B2D2}"/>
            </a:ext>
          </a:extLst>
        </p:cNvPr>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8E6E9344-FFD6-87CD-A373-C239D9F619A9}"/>
              </a:ext>
            </a:extLst>
          </p:cNvPr>
          <p:cNvGraphicFramePr/>
          <p:nvPr>
            <p:extLst>
              <p:ext uri="{D42A27DB-BD31-4B8C-83A1-F6EECF244321}">
                <p14:modId xmlns:p14="http://schemas.microsoft.com/office/powerpoint/2010/main" val="1623223141"/>
              </p:ext>
            </p:extLst>
          </p:nvPr>
        </p:nvGraphicFramePr>
        <p:xfrm>
          <a:off x="386082" y="1397000"/>
          <a:ext cx="7983037" cy="40640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B7DDC512-F454-680A-8E54-7A73D0FE2B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9117" y="261531"/>
            <a:ext cx="510104" cy="499901"/>
          </a:xfrm>
          <a:prstGeom prst="rect">
            <a:avLst/>
          </a:prstGeom>
        </p:spPr>
      </p:pic>
      <p:sp>
        <p:nvSpPr>
          <p:cNvPr id="6" name="Title 5">
            <a:extLst>
              <a:ext uri="{FF2B5EF4-FFF2-40B4-BE49-F238E27FC236}">
                <a16:creationId xmlns:a16="http://schemas.microsoft.com/office/drawing/2014/main" id="{4611D099-F9E1-1453-CCEC-AA67DF7FB5CC}"/>
              </a:ext>
            </a:extLst>
          </p:cNvPr>
          <p:cNvSpPr txBox="1">
            <a:spLocks/>
          </p:cNvSpPr>
          <p:nvPr/>
        </p:nvSpPr>
        <p:spPr>
          <a:xfrm>
            <a:off x="530775" y="303772"/>
            <a:ext cx="7669796" cy="823706"/>
          </a:xfrm>
          <a:prstGeom prst="rect">
            <a:avLst/>
          </a:prstGeom>
        </p:spPr>
        <p:txBody>
          <a:bodyPr spcFirstLastPara="1" vert="horz" wrap="square" lIns="0" tIns="91425" rIns="91425" bIns="91425" rtlCol="0" anchor="ctr" anchorCtr="0">
            <a:noAutofit/>
          </a:bodyPr>
          <a:lstStyle>
            <a:lvl1pPr lvl="0" algn="l" defTabSz="914400" rtl="0" eaLnBrk="1" latinLnBrk="0" hangingPunct="1">
              <a:lnSpc>
                <a:spcPct val="90000"/>
              </a:lnSpc>
              <a:spcBef>
                <a:spcPts val="0"/>
              </a:spcBef>
              <a:spcAft>
                <a:spcPts val="0"/>
              </a:spcAft>
              <a:buClr>
                <a:srgbClr val="191919"/>
              </a:buClr>
              <a:buSzPts val="5200"/>
              <a:buNone/>
              <a:defRPr sz="3000" b="1" i="0" kern="1200">
                <a:solidFill>
                  <a:schemeClr val="tx1"/>
                </a:solidFill>
                <a:latin typeface="Barlow SemiBold" pitchFamily="2" charset="77"/>
                <a:ea typeface="+mj-ea"/>
                <a:cs typeface="+mj-cs"/>
              </a:defRPr>
            </a:lvl1pPr>
            <a:lvl2pPr lvl="1" algn="ctr">
              <a:spcBef>
                <a:spcPts val="2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pPr marL="0" marR="0" lvl="0" indent="0" algn="l" defTabSz="914400" rtl="0" eaLnBrk="1" fontAlgn="auto" latinLnBrk="0" hangingPunct="1">
              <a:lnSpc>
                <a:spcPct val="90000"/>
              </a:lnSpc>
              <a:spcBef>
                <a:spcPts val="0"/>
              </a:spcBef>
              <a:spcAft>
                <a:spcPts val="0"/>
              </a:spcAft>
              <a:buClr>
                <a:srgbClr val="191919"/>
              </a:buClr>
              <a:buSzPts val="5200"/>
              <a:buFontTx/>
              <a:buNone/>
              <a:tabLst/>
              <a:defRPr/>
            </a:pPr>
            <a:r>
              <a:rPr kumimoji="0" lang="en-US" sz="3000" b="1" i="0" u="none" strike="noStrike" kern="1200" cap="none" spc="0" normalizeH="0" baseline="0" noProof="0">
                <a:ln>
                  <a:noFill/>
                </a:ln>
                <a:solidFill>
                  <a:srgbClr val="550861"/>
                </a:solidFill>
                <a:effectLst/>
                <a:uLnTx/>
                <a:uFillTx/>
                <a:latin typeface="Barlow SemiBold" pitchFamily="2" charset="77"/>
                <a:ea typeface="+mj-ea"/>
                <a:cs typeface="+mj-cs"/>
              </a:rPr>
              <a:t>Pregnancy-Related Mortality Ratio by Urban-Rural Classification in 2024</a:t>
            </a:r>
          </a:p>
        </p:txBody>
      </p:sp>
      <p:sp>
        <p:nvSpPr>
          <p:cNvPr id="2" name="Left Brace 1">
            <a:extLst>
              <a:ext uri="{FF2B5EF4-FFF2-40B4-BE49-F238E27FC236}">
                <a16:creationId xmlns:a16="http://schemas.microsoft.com/office/drawing/2014/main" id="{2DD224A6-D709-30AD-1730-EA80F32879A5}"/>
              </a:ext>
            </a:extLst>
          </p:cNvPr>
          <p:cNvSpPr/>
          <p:nvPr/>
        </p:nvSpPr>
        <p:spPr>
          <a:xfrm rot="16200000">
            <a:off x="5746668" y="3096549"/>
            <a:ext cx="441041" cy="4466772"/>
          </a:xfrm>
          <a:prstGeom prst="leftBrace">
            <a:avLst/>
          </a:prstGeom>
          <a:ln w="5715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3" name="TextBox 2">
            <a:extLst>
              <a:ext uri="{FF2B5EF4-FFF2-40B4-BE49-F238E27FC236}">
                <a16:creationId xmlns:a16="http://schemas.microsoft.com/office/drawing/2014/main" id="{01FDC3D3-59AB-EB54-692A-5CC68D2B27C0}"/>
              </a:ext>
            </a:extLst>
          </p:cNvPr>
          <p:cNvSpPr txBox="1"/>
          <p:nvPr/>
        </p:nvSpPr>
        <p:spPr>
          <a:xfrm>
            <a:off x="5600431" y="5563712"/>
            <a:ext cx="820554"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E97132"/>
                </a:solidFill>
                <a:effectLst/>
                <a:uLnTx/>
                <a:uFillTx/>
                <a:latin typeface="Barlow"/>
                <a:ea typeface="+mn-ea"/>
                <a:cs typeface="+mn-cs"/>
              </a:rPr>
              <a:t>Urban</a:t>
            </a:r>
          </a:p>
        </p:txBody>
      </p:sp>
      <p:sp>
        <p:nvSpPr>
          <p:cNvPr id="7" name="Left Brace 6">
            <a:extLst>
              <a:ext uri="{FF2B5EF4-FFF2-40B4-BE49-F238E27FC236}">
                <a16:creationId xmlns:a16="http://schemas.microsoft.com/office/drawing/2014/main" id="{24554CD0-72D8-6B80-FA43-3D31DBF67922}"/>
              </a:ext>
            </a:extLst>
          </p:cNvPr>
          <p:cNvSpPr/>
          <p:nvPr/>
        </p:nvSpPr>
        <p:spPr>
          <a:xfrm rot="16200000">
            <a:off x="2256116" y="4263000"/>
            <a:ext cx="441041" cy="2133870"/>
          </a:xfrm>
          <a:prstGeom prst="leftBrace">
            <a:avLst/>
          </a:prstGeom>
          <a:ln w="57150">
            <a:solidFill>
              <a:schemeClr val="accent1"/>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E3E3E"/>
              </a:solidFill>
              <a:effectLst/>
              <a:uLnTx/>
              <a:uFillTx/>
              <a:latin typeface="Barlow"/>
              <a:ea typeface="+mn-ea"/>
              <a:cs typeface="+mn-cs"/>
            </a:endParaRPr>
          </a:p>
        </p:txBody>
      </p:sp>
      <p:sp>
        <p:nvSpPr>
          <p:cNvPr id="8" name="TextBox 7">
            <a:extLst>
              <a:ext uri="{FF2B5EF4-FFF2-40B4-BE49-F238E27FC236}">
                <a16:creationId xmlns:a16="http://schemas.microsoft.com/office/drawing/2014/main" id="{BD9084C3-4FED-4265-8FBA-0779C90B8F4B}"/>
              </a:ext>
            </a:extLst>
          </p:cNvPr>
          <p:cNvSpPr txBox="1"/>
          <p:nvPr/>
        </p:nvSpPr>
        <p:spPr>
          <a:xfrm>
            <a:off x="2073729" y="5563712"/>
            <a:ext cx="820554"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56082"/>
                </a:solidFill>
                <a:effectLst/>
                <a:uLnTx/>
                <a:uFillTx/>
                <a:latin typeface="Barlow"/>
                <a:ea typeface="+mn-ea"/>
                <a:cs typeface="+mn-cs"/>
              </a:rPr>
              <a:t>Rural</a:t>
            </a:r>
          </a:p>
        </p:txBody>
      </p:sp>
    </p:spTree>
    <p:extLst>
      <p:ext uri="{BB962C8B-B14F-4D97-AF65-F5344CB8AC3E}">
        <p14:creationId xmlns:p14="http://schemas.microsoft.com/office/powerpoint/2010/main" val="721664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3783120-465e-47a2-bb9f-7f5579521dd7" xsi:nil="true"/>
    <lcf76f155ced4ddcb4097134ff3c332f xmlns="4033c9c0-a129-488f-ae5d-21b0e97ccce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0EEFE05284F24088D4869ACB752D50" ma:contentTypeVersion="15" ma:contentTypeDescription="Create a new document." ma:contentTypeScope="" ma:versionID="6ada0711661b944348e000f53b63781a">
  <xsd:schema xmlns:xsd="http://www.w3.org/2001/XMLSchema" xmlns:xs="http://www.w3.org/2001/XMLSchema" xmlns:p="http://schemas.microsoft.com/office/2006/metadata/properties" xmlns:ns2="4033c9c0-a129-488f-ae5d-21b0e97cccec" xmlns:ns3="13783120-465e-47a2-bb9f-7f5579521dd7" targetNamespace="http://schemas.microsoft.com/office/2006/metadata/properties" ma:root="true" ma:fieldsID="bccf23a96d83b7c150dc5ee4d71a6434" ns2:_="" ns3:_="">
    <xsd:import namespace="4033c9c0-a129-488f-ae5d-21b0e97cccec"/>
    <xsd:import namespace="13783120-465e-47a2-bb9f-7f5579521dd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33c9c0-a129-488f-ae5d-21b0e97ccc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1e17086-7522-45d8-a006-069b515ea90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783120-465e-47a2-bb9f-7f5579521dd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64d184fa-7e28-4d84-8f11-28847e776b12}" ma:internalName="TaxCatchAll" ma:showField="CatchAllData" ma:web="13783120-465e-47a2-bb9f-7f557952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690BDC-1A23-4ED8-8D3A-0C0510626F8A}">
  <ds:schemaRefs>
    <ds:schemaRef ds:uri="http://schemas.microsoft.com/office/2006/metadata/properties"/>
    <ds:schemaRef ds:uri="http://schemas.microsoft.com/office/infopath/2007/PartnerControls"/>
    <ds:schemaRef ds:uri="13783120-465e-47a2-bb9f-7f5579521dd7"/>
    <ds:schemaRef ds:uri="4033c9c0-a129-488f-ae5d-21b0e97cccec"/>
  </ds:schemaRefs>
</ds:datastoreItem>
</file>

<file path=customXml/itemProps2.xml><?xml version="1.0" encoding="utf-8"?>
<ds:datastoreItem xmlns:ds="http://schemas.openxmlformats.org/officeDocument/2006/customXml" ds:itemID="{F8A305CE-32CA-437B-8B3E-6B4E459BAF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33c9c0-a129-488f-ae5d-21b0e97cccec"/>
    <ds:schemaRef ds:uri="13783120-465e-47a2-bb9f-7f557952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233D85-B3B5-4575-A67B-803D6FB14F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TotalTime>
  <Words>877</Words>
  <Application>Microsoft Office PowerPoint</Application>
  <PresentationFormat>On-screen Show (4:3)</PresentationFormat>
  <Paragraphs>103</Paragraphs>
  <Slides>12</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Aptos</vt:lpstr>
      <vt:lpstr>Aptos Display</vt:lpstr>
      <vt:lpstr>Arial</vt:lpstr>
      <vt:lpstr>Barlow</vt:lpstr>
      <vt:lpstr>Barlow (Body)</vt:lpstr>
      <vt:lpstr>Barlow Condensed</vt:lpstr>
      <vt:lpstr>Barlow Light</vt:lpstr>
      <vt:lpstr>Barlow SemiBold</vt:lpstr>
      <vt:lpstr>Calibri</vt:lpstr>
      <vt:lpstr>Office Theme</vt:lpstr>
      <vt:lpstr>2024 Data from the Pregnancy Mortality Surveillance System (PMSS)</vt:lpstr>
      <vt:lpstr>Visit the Dashboard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Visit the Dashboard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Samantha Berg</dc:creator>
  <cp:lastModifiedBy>Samantha Berg</cp:lastModifiedBy>
  <cp:revision>1</cp:revision>
  <dcterms:created xsi:type="dcterms:W3CDTF">2026-03-04T16:33:09Z</dcterms:created>
  <dcterms:modified xsi:type="dcterms:W3CDTF">2026-03-04T17:01:51Z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0x010100DE0EEFE05284F24088D4869ACB752D50</vt:lpwstr>
  </property>
  <property fmtid="{D5CDD505-2E9C-101B-9397-08002B2CF9AE}" pid="3" name="MediaServiceImageTags">
    <vt:lpwstr/>
  </property>
</Properties>
</file>