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charts/colors6.xml" ContentType="application/vnd.ms-office.chartcolorstyle+xml"/>
  <Override PartName="/ppt/notesSlides/notesSlide11.xml" ContentType="application/vnd.openxmlformats-officedocument.presentationml.notesSlide+xml"/>
  <Override PartName="/ppt/charts/style7.xml" ContentType="application/vnd.ms-office.chartstyle+xml"/>
  <Override PartName="/ppt/slideLayouts/slideLayout4.xml" ContentType="application/vnd.openxmlformats-officedocument.presentationml.slideLayout+xml"/>
  <Override PartName="/ppt/charts/chart6.xml" ContentType="application/vnd.openxmlformats-officedocument.drawingml.chart+xml"/>
  <Override PartName="/ppt/slides/slide21.xml" ContentType="application/vnd.openxmlformats-officedocument.presentationml.slide+xml"/>
  <Override PartName="/docProps/app.xml" ContentType="application/vnd.openxmlformats-officedocument.extended-properties+xml"/>
  <Override PartName="/ppt/slides/slide25.xml" ContentType="application/vnd.openxmlformats-officedocument.presentationml.slide+xml"/>
  <Override PartName="/docProps/core.xml" ContentType="application/vnd.openxmlformats-package.core-properties+xml"/>
  <Override PartName="/ppt/notesSlides/notesSlide4.xml" ContentType="application/vnd.openxmlformats-officedocument.presentationml.notesSlide+xml"/>
  <Override PartName="/ppt/slides/slide2.xml" ContentType="application/vnd.openxmlformats-officedocument.presentationml.slide+xml"/>
  <Override PartName="/ppt/charts/colors8.xml" ContentType="application/vnd.ms-office.chartcolorstyle+xml"/>
  <Override PartName="/ppt/charts/style13.xml" ContentType="application/vnd.ms-office.chartstyle+xml"/>
  <Override PartName="/ppt/notesSlides/notesSlide22.xml" ContentType="application/vnd.openxmlformats-officedocument.presentationml.notesSlide+xml"/>
  <Override PartName="/ppt/charts/chart8.xml" ContentType="application/vnd.openxmlformats-officedocument.drawingml.chart+xml"/>
  <Override PartName="/ppt/charts/style9.xml" ContentType="application/vnd.ms-office.chartstyle+xml"/>
  <Override PartName="/ppt/notesSlides/notesSlide19.xml" ContentType="application/vnd.openxmlformats-officedocument.presentationml.notesSlide+xml"/>
  <Override PartName="/ppt/charts/chart11.xml" ContentType="application/vnd.openxmlformats-officedocument.drawingml.chart+xml"/>
  <Override PartName="/ppt/notesSlides/notesSlide2.xml" ContentType="application/vnd.openxmlformats-officedocument.presentationml.notesSlide+xml"/>
  <Override PartName="/ppt/slides/slide4.xml" ContentType="application/vnd.openxmlformats-officedocument.presentationml.slide+xml"/>
  <Override PartName="/ppt/charts/colors7.xml" ContentType="application/vnd.ms-office.chartcolorstyle+xml"/>
  <Override PartName="/ppt/charts/style5.xml" ContentType="application/vnd.ms-office.chartstyle+xml"/>
  <Override PartName="/ppt/slideLayouts/slideLayout6.xml" ContentType="application/vnd.openxmlformats-officedocument.presentationml.slideLayout+xml"/>
  <Override PartName="/ppt/charts/chart4.xml" ContentType="application/vnd.openxmlformats-officedocument.drawingml.chart+xml"/>
  <Override PartName="/ppt/charts/style14.xml" ContentType="application/vnd.ms-office.chartstyle+xml"/>
  <Override PartName="/ppt/slides/slide28.xml" ContentType="application/vnd.openxmlformats-officedocument.presentationml.slide+xml"/>
  <Override PartName="/ppt/theme/theme1.xml" ContentType="application/vnd.openxmlformats-officedocument.theme+xml"/>
  <Override PartName="/ppt/slides/slide27.xml" ContentType="application/vnd.openxmlformats-officedocument.presentationml.slide+xml"/>
  <Override PartName="/ppt/charts/colors12.xml" ContentType="application/vnd.ms-office.chartcolorstyle+xml"/>
  <Override PartName="/ppt/charts/chart1.xml" ContentType="application/vnd.openxmlformats-officedocument.drawingml.chart+xml"/>
  <Override PartName="/ppt/notesSlides/notesSlide18.xml" ContentType="application/vnd.openxmlformats-officedocument.presentationml.notesSlide+xml"/>
  <Override PartName="/ppt/charts/chart10.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style3.xml" ContentType="application/vnd.ms-office.chartstyle+xml"/>
  <Override PartName="/ppt/notesSlides/notesSlide2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slideLayouts/slideLayout1.xml" ContentType="application/vnd.openxmlformats-officedocument.presentationml.slideLayout+xml"/>
  <Override PartName="/ppt/notesSlides/notesSlide29.xml" ContentType="application/vnd.openxmlformats-officedocument.presentationml.notesSlide+xml"/>
  <Override PartName="/ppt/charts/chart3.xml" ContentType="application/vnd.openxmlformats-officedocument.drawingml.chart+xml"/>
  <Override PartName="/ppt/charts/style4.xml" ContentType="application/vnd.ms-office.chartstyle+xml"/>
  <Override PartName="/ppt/slideLayouts/slideLayout7.xml" ContentType="application/vnd.openxmlformats-officedocument.presentationml.slideLayout+xml"/>
  <Override PartName="/ppt/charts/chart5.xml" ContentType="application/vnd.openxmlformats-officedocument.drawingml.chart+xml"/>
  <Override PartName="/ppt/charts/style6.xml" ContentType="application/vnd.ms-office.chartstyle+xml"/>
  <Override PartName="/ppt/slideLayouts/slideLayout5.xml" ContentType="application/vnd.openxmlformats-officedocument.presentationml.slideLayout+xml"/>
  <Override PartName="/ppt/charts/chart7.xml" ContentType="application/vnd.openxmlformats-officedocument.drawingml.chart+xml"/>
  <Override PartName="/ppt/notesSlides/notesSlide23.xml" ContentType="application/vnd.openxmlformats-officedocument.presentationml.notesSlide+xml"/>
  <Override PartName="/ppt/charts/chart9.xml" ContentType="application/vnd.openxmlformats-officedocument.drawingml.chart+xml"/>
  <Override PartName="/ppt/charts/colors1.xml" ContentType="application/vnd.ms-office.chartcolorstyle+xml"/>
  <Override PartName="/ppt/charts/colors10.xml" ContentType="application/vnd.ms-office.chartcolorstyle+xml"/>
  <Override PartName="/ppt/charts/colors11.xml" ContentType="application/vnd.ms-office.chartcolorstyle+xml"/>
  <Override PartName="/ppt/charts/colors13.xml" ContentType="application/vnd.ms-office.chartcolorstyle+xml"/>
  <Override PartName="/ppt/charts/colors14.xml" ContentType="application/vnd.ms-office.chartcolorstyle+xml"/>
  <Override PartName="/ppt/charts/colors15.xml" ContentType="application/vnd.ms-office.chartcolorstyle+xml"/>
  <Override PartName="/ppt/slides/slide8.xml" ContentType="application/vnd.openxmlformats-officedocument.presentationml.slide+xml"/>
  <Override PartName="/ppt/charts/colors2.xml" ContentType="application/vnd.ms-office.chartcolorstyle+xml"/>
  <Override PartName="/ppt/slides/slide9.xml" ContentType="application/vnd.openxmlformats-officedocument.presentationml.slide+xml"/>
  <Override PartName="/ppt/charts/colors3.xml" ContentType="application/vnd.ms-office.chartcolorstyle+xml"/>
  <Override PartName="/ppt/notesSlides/notesSlide8.xml" ContentType="application/vnd.openxmlformats-officedocument.presentationml.notesSlide+xml"/>
  <Override PartName="/ppt/charts/colors4.xml" ContentType="application/vnd.ms-office.chartcolorstyle+xml"/>
  <Override PartName="/ppt/notesSlides/notesSlide9.xml" ContentType="application/vnd.openxmlformats-officedocument.presentationml.notesSlide+xml"/>
  <Override PartName="/ppt/charts/colors5.xml" ContentType="application/vnd.ms-office.chartcolorstyle+xml"/>
  <Override PartName="/ppt/notesSlides/notesSlide5.xml" ContentType="application/vnd.openxmlformats-officedocument.presentationml.notesSlide+xml"/>
  <Override PartName="/ppt/slides/slide3.xml" ContentType="application/vnd.openxmlformats-officedocument.presentationml.slide+xml"/>
  <Override PartName="/ppt/charts/colors9.xml" ContentType="application/vnd.ms-office.chartcolorstyle+xml"/>
  <Override PartName="/ppt/charts/style1.xml" ContentType="application/vnd.ms-office.chartstyle+xml"/>
  <Override PartName="/ppt/slideLayouts/slideLayout2.xml" ContentType="application/vnd.openxmlformats-officedocument.presentationml.slideLayout+xml"/>
  <Override PartName="/ppt/charts/style10.xml" ContentType="application/vnd.ms-office.chartstyle+xml"/>
  <Override PartName="/ppt/charts/style11.xml" ContentType="application/vnd.ms-office.chartstyle+xml"/>
  <Override PartName="/ppt/charts/style12.xml" ContentType="application/vnd.ms-office.chartstyle+xml"/>
  <Override PartName="/ppt/charts/style15.xml" ContentType="application/vnd.ms-office.chartstyle+xml"/>
  <Override PartName="/ppt/slides/slide29.xml" ContentType="application/vnd.openxmlformats-officedocument.presentationml.slide+xml"/>
  <Override PartName="/ppt/charts/style8.xml" ContentType="application/vnd.ms-office.chartstyle+xml"/>
  <Override PartName="/ppt/slides/slide17.xml" ContentType="application/vnd.openxmlformats-officedocument.presentationml.slide+xml"/>
  <Override PartName="/ppt/presentation.xml" ContentType="application/vnd.openxmlformats-officedocument.presentationml.presentation.main+xml"/>
  <Override PartName="/ppt/slideLayouts/slideLayout10.xml" ContentType="application/vnd.openxmlformats-officedocument.presentationml.slideLayout+xml"/>
  <Override PartName="/ppt/slides/slide14.xml" ContentType="application/vnd.openxmlformats-officedocument.presentationml.slide+xml"/>
  <Override PartName="/ppt/notesSlides/notesSlide31.xml" ContentType="application/vnd.openxmlformats-officedocument.presentationml.notesSlide+xml"/>
  <Override PartName="/ppt/notesMasters/notesMaster1.xml" ContentType="application/vnd.openxmlformats-officedocument.presentationml.notesMaster+xml"/>
  <Override PartName="/ppt/notesSlides/notesSlide17.xml" ContentType="application/vnd.openxmlformats-officedocument.presentationml.notesSlide+xml"/>
  <Override PartName="/ppt/notesSlides/notesSlide13.xml" ContentType="application/vnd.openxmlformats-officedocument.presentationml.notesSlide+xml"/>
  <Override PartName="/ppt/slides/slide30.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Slides/notesSlide14.xml" ContentType="application/vnd.openxmlformats-officedocument.presentationml.notesSlide+xml"/>
  <Override PartName="/ppt/notesSlides/notesSlide3.xml" ContentType="application/vnd.openxmlformats-officedocument.presentationml.notesSlide+xml"/>
  <Override PartName="/ppt/slides/slide5.xml" ContentType="application/vnd.openxmlformats-officedocument.presentationml.slide+xml"/>
  <Override PartName="/ppt/viewProps.xml" ContentType="application/vnd.openxmlformats-officedocument.presentationml.viewProps+xml"/>
  <Override PartName="/ppt/slides/slide18.xml" ContentType="application/vnd.openxmlformats-officedocument.presentationml.slide+xml"/>
  <Override PartName="/ppt/notesSlides/notesSlide1.xml" ContentType="application/vnd.openxmlformats-officedocument.presentationml.notesSlide+xml"/>
  <Override PartName="/ppt/slides/slide7.xml" ContentType="application/vnd.openxmlformats-officedocument.presentationml.slide+xml"/>
  <Override PartName="/ppt/notesSlides/notesSlide10.xml" ContentType="application/vnd.openxmlformats-officedocument.presentationml.notesSlide+xml"/>
  <Override PartName="/ppt/notesSlides/notesSlide12.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3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1.xml" ContentType="application/vnd.openxmlformats-officedocument.presentationml.slide+xml"/>
  <Override PartName="/ppt/slideLayouts/slideLayout8.xml" ContentType="application/vnd.openxmlformats-officedocument.presentationml.slideLayout+xml"/>
  <Override PartName="/ppt/presProps.xml" ContentType="application/vnd.openxmlformats-officedocument.presentationml.presProps+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9.xml" ContentType="application/vnd.openxmlformats-officedocument.presentationml.slideLayout+xml"/>
  <Override PartName="/ppt/slides/slide1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2.xml" ContentType="application/vnd.openxmlformats-officedocument.presentationml.slide+xml"/>
  <Override PartName="/ppt/slides/slide24.xml" ContentType="application/vnd.openxmlformats-officedocument.presentationml.slide+xml"/>
  <Override PartName="/ppt/slides/slide26.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2.xml" ContentType="application/vnd.openxmlformats-officedocument.theme+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147470106" r:id="rId2"/>
    <p:sldId id="2147470119" r:id="rId3"/>
    <p:sldId id="2147470118" r:id="rId4"/>
    <p:sldId id="2147470120" r:id="rId5"/>
    <p:sldId id="2147470122" r:id="rId6"/>
    <p:sldId id="2147470150" r:id="rId7"/>
    <p:sldId id="2147481766" r:id="rId8"/>
    <p:sldId id="2147470121" r:id="rId9"/>
    <p:sldId id="2147470123" r:id="rId10"/>
    <p:sldId id="2147470139" r:id="rId11"/>
    <p:sldId id="2147470140" r:id="rId12"/>
    <p:sldId id="2147470141" r:id="rId13"/>
    <p:sldId id="2147470143" r:id="rId14"/>
    <p:sldId id="2147470145" r:id="rId15"/>
    <p:sldId id="2147470146" r:id="rId16"/>
    <p:sldId id="2147481768" r:id="rId17"/>
    <p:sldId id="2147481769" r:id="rId18"/>
    <p:sldId id="2147481770" r:id="rId19"/>
    <p:sldId id="2147481771" r:id="rId20"/>
    <p:sldId id="2147481772" r:id="rId21"/>
    <p:sldId id="2147481767" r:id="rId22"/>
    <p:sldId id="2147470128" r:id="rId23"/>
    <p:sldId id="2147470129" r:id="rId24"/>
    <p:sldId id="2147481752" r:id="rId25"/>
    <p:sldId id="2147470130" r:id="rId26"/>
    <p:sldId id="2147470133" r:id="rId27"/>
    <p:sldId id="2147470131" r:id="rId28"/>
    <p:sldId id="2147470134" r:id="rId29"/>
    <p:sldId id="2147470152" r:id="rId30"/>
    <p:sldId id="2147470132" r:id="rId31"/>
    <p:sldId id="2147481773"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7132"/>
    <a:srgbClr val="156082"/>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87" autoAdjust="0"/>
    <p:restoredTop sz="94660"/>
  </p:normalViewPr>
  <p:slideViewPr>
    <p:cSldViewPr snapToGrid="0">
      <p:cViewPr varScale="1">
        <p:scale>
          <a:sx n="74" d="100"/>
          <a:sy n="74" d="100"/>
        </p:scale>
        <p:origin x="52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40"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Cardiomyopathy</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Pulmonary conditions (excludes ARDS)</c:v>
                </c:pt>
                <c:pt idx="1">
                  <c:v>Cerebrovascular accidents not secondary to hypertensive disorders of pregnancy</c:v>
                </c:pt>
                <c:pt idx="2">
                  <c:v>Injury</c:v>
                </c:pt>
                <c:pt idx="3">
                  <c:v>Hypertensive disorders of pregnancy</c:v>
                </c:pt>
                <c:pt idx="4">
                  <c:v>Amniotic fluid embolism</c:v>
                </c:pt>
                <c:pt idx="5">
                  <c:v>Embolism</c:v>
                </c:pt>
                <c:pt idx="6">
                  <c:v>Hemorrhage (excludes aneurysms or CVA)</c:v>
                </c:pt>
                <c:pt idx="7">
                  <c:v>Cardiovascular conditions</c:v>
                </c:pt>
                <c:pt idx="8">
                  <c:v>Mental health conditions</c:v>
                </c:pt>
                <c:pt idx="9">
                  <c:v>Infection</c:v>
                </c:pt>
              </c:strCache>
            </c:strRef>
          </c:cat>
          <c:val>
            <c:numRef>
              <c:f>Sheet1!$B$2:$B$11</c:f>
              <c:numCache>
                <c:formatCode>General</c:formatCode>
                <c:ptCount val="10"/>
                <c:pt idx="7" formatCode="0.0%">
                  <c:v>4.5999999999999999E-2</c:v>
                </c:pt>
              </c:numCache>
            </c:numRef>
          </c:val>
          <c:extLst>
            <c:ext xmlns:c16="http://schemas.microsoft.com/office/drawing/2014/chart" uri="{C3380CC4-5D6E-409C-BE32-E72D297353CC}">
              <c16:uniqueId val="{00000000-F6E4-4C59-9E4A-F90E8622F6D7}"/>
            </c:ext>
          </c:extLst>
        </c:ser>
        <c:ser>
          <c:idx val="1"/>
          <c:order val="1"/>
          <c:tx>
            <c:strRef>
              <c:f>Sheet1!$C$1</c:f>
              <c:strCache>
                <c:ptCount val="1"/>
                <c:pt idx="0">
                  <c:v>COVID-19</c:v>
                </c:pt>
              </c:strCache>
            </c:strRef>
          </c:tx>
          <c:spPr>
            <a:solidFill>
              <a:schemeClr val="accent2"/>
            </a:solidFill>
            <a:ln>
              <a:noFill/>
            </a:ln>
            <a:effectLst/>
          </c:spPr>
          <c:invertIfNegative val="0"/>
          <c:dLbls>
            <c:dLbl>
              <c:idx val="6"/>
              <c:layout>
                <c:manualLayout>
                  <c:x val="2.7173913043478201E-2"/>
                  <c:y val="-1.2719340476124174E-1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48F-4981-809D-2C093C1ADD0C}"/>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Pulmonary conditions (excludes ARDS)</c:v>
                </c:pt>
                <c:pt idx="1">
                  <c:v>Cerebrovascular accidents not secondary to hypertensive disorders of pregnancy</c:v>
                </c:pt>
                <c:pt idx="2">
                  <c:v>Injury</c:v>
                </c:pt>
                <c:pt idx="3">
                  <c:v>Hypertensive disorders of pregnancy</c:v>
                </c:pt>
                <c:pt idx="4">
                  <c:v>Amniotic fluid embolism</c:v>
                </c:pt>
                <c:pt idx="5">
                  <c:v>Embolism</c:v>
                </c:pt>
                <c:pt idx="6">
                  <c:v>Hemorrhage (excludes aneurysms or CVA)</c:v>
                </c:pt>
                <c:pt idx="7">
                  <c:v>Cardiovascular conditions</c:v>
                </c:pt>
                <c:pt idx="8">
                  <c:v>Mental health conditions</c:v>
                </c:pt>
                <c:pt idx="9">
                  <c:v>Infection</c:v>
                </c:pt>
              </c:strCache>
            </c:strRef>
          </c:cat>
          <c:val>
            <c:numRef>
              <c:f>Sheet1!$C$2:$C$11</c:f>
              <c:numCache>
                <c:formatCode>General</c:formatCode>
                <c:ptCount val="10"/>
                <c:pt idx="9" formatCode="0.0%">
                  <c:v>0.27700000000000002</c:v>
                </c:pt>
              </c:numCache>
            </c:numRef>
          </c:val>
          <c:extLst>
            <c:ext xmlns:c16="http://schemas.microsoft.com/office/drawing/2014/chart" uri="{C3380CC4-5D6E-409C-BE32-E72D297353CC}">
              <c16:uniqueId val="{00000001-F6E4-4C59-9E4A-F90E8622F6D7}"/>
            </c:ext>
          </c:extLst>
        </c:ser>
        <c:ser>
          <c:idx val="2"/>
          <c:order val="2"/>
          <c:tx>
            <c:strRef>
              <c:f>Sheet1!$D$1</c:f>
              <c:strCache>
                <c:ptCount val="1"/>
                <c:pt idx="0">
                  <c:v>Regular</c:v>
                </c:pt>
              </c:strCache>
            </c:strRef>
          </c:tx>
          <c:spPr>
            <a:solidFill>
              <a:schemeClr val="accent3"/>
            </a:solidFill>
            <a:ln>
              <a:noFill/>
            </a:ln>
            <a:effectLst/>
          </c:spPr>
          <c:invertIfNegative val="0"/>
          <c:dLbls>
            <c:dLbl>
              <c:idx val="0"/>
              <c:layout>
                <c:manualLayout>
                  <c:x val="3.3450020914421438E-2"/>
                  <c:y val="0"/>
                </c:manualLayout>
              </c:layout>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48F-4981-809D-2C093C1ADD0C}"/>
                </c:ext>
              </c:extLst>
            </c:dLbl>
            <c:dLbl>
              <c:idx val="1"/>
              <c:layout>
                <c:manualLayout>
                  <c:x val="4.0523504502837156E-2"/>
                  <c:y val="0"/>
                </c:manualLayout>
              </c:layout>
              <c:tx>
                <c:rich>
                  <a:bodyPr/>
                  <a:lstStyle/>
                  <a:p>
                    <a:fld id="{147F9004-9D40-4975-A11B-00A5D6AB1585}" type="VALUE">
                      <a:rPr lang="en-US">
                        <a:solidFill>
                          <a:schemeClr val="tx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C4A1-46A3-906A-78263D00E9D3}"/>
                </c:ext>
              </c:extLst>
            </c:dLbl>
            <c:dLbl>
              <c:idx val="2"/>
              <c:layout>
                <c:manualLayout>
                  <c:x val="4.9733391889845685E-2"/>
                  <c:y val="0"/>
                </c:manualLayout>
              </c:layout>
              <c:tx>
                <c:rich>
                  <a:bodyPr/>
                  <a:lstStyle/>
                  <a:p>
                    <a:fld id="{240B860F-2330-4C80-AE97-0F58D4AFDAB6}" type="VALUE">
                      <a:rPr lang="en-US">
                        <a:solidFill>
                          <a:schemeClr val="tx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4A1-46A3-906A-78263D00E9D3}"/>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Pulmonary conditions (excludes ARDS)</c:v>
                </c:pt>
                <c:pt idx="1">
                  <c:v>Cerebrovascular accidents not secondary to hypertensive disorders of pregnancy</c:v>
                </c:pt>
                <c:pt idx="2">
                  <c:v>Injury</c:v>
                </c:pt>
                <c:pt idx="3">
                  <c:v>Hypertensive disorders of pregnancy</c:v>
                </c:pt>
                <c:pt idx="4">
                  <c:v>Amniotic fluid embolism</c:v>
                </c:pt>
                <c:pt idx="5">
                  <c:v>Embolism</c:v>
                </c:pt>
                <c:pt idx="6">
                  <c:v>Hemorrhage (excludes aneurysms or CVA)</c:v>
                </c:pt>
                <c:pt idx="7">
                  <c:v>Cardiovascular conditions</c:v>
                </c:pt>
                <c:pt idx="8">
                  <c:v>Mental health conditions</c:v>
                </c:pt>
                <c:pt idx="9">
                  <c:v>Infection</c:v>
                </c:pt>
              </c:strCache>
            </c:strRef>
          </c:cat>
          <c:val>
            <c:numRef>
              <c:f>Sheet1!$D$2:$D$11</c:f>
              <c:numCache>
                <c:formatCode>0.0%</c:formatCode>
                <c:ptCount val="10"/>
                <c:pt idx="0">
                  <c:v>1.2999999999999999E-2</c:v>
                </c:pt>
                <c:pt idx="1">
                  <c:v>1.7999999999999999E-2</c:v>
                </c:pt>
                <c:pt idx="2">
                  <c:v>2.1999999999999999E-2</c:v>
                </c:pt>
                <c:pt idx="3">
                  <c:v>3.5000000000000003E-2</c:v>
                </c:pt>
                <c:pt idx="4">
                  <c:v>5.0999999999999997E-2</c:v>
                </c:pt>
                <c:pt idx="5">
                  <c:v>5.2999999999999999E-2</c:v>
                </c:pt>
                <c:pt idx="6">
                  <c:v>8.6999999999999994E-2</c:v>
                </c:pt>
                <c:pt idx="7">
                  <c:v>5.8000000000000003E-2</c:v>
                </c:pt>
                <c:pt idx="8">
                  <c:v>0.22500000000000001</c:v>
                </c:pt>
                <c:pt idx="9">
                  <c:v>5.5E-2</c:v>
                </c:pt>
              </c:numCache>
            </c:numRef>
          </c:val>
          <c:extLst>
            <c:ext xmlns:c16="http://schemas.microsoft.com/office/drawing/2014/chart" uri="{C3380CC4-5D6E-409C-BE32-E72D297353CC}">
              <c16:uniqueId val="{00000002-F6E4-4C59-9E4A-F90E8622F6D7}"/>
            </c:ext>
          </c:extLst>
        </c:ser>
        <c:dLbls>
          <c:dLblPos val="ctr"/>
          <c:showLegendKey val="0"/>
          <c:showVal val="1"/>
          <c:showCatName val="0"/>
          <c:showSerName val="0"/>
          <c:showPercent val="0"/>
          <c:showBubbleSize val="0"/>
        </c:dLbls>
        <c:gapWidth val="30"/>
        <c:overlap val="100"/>
        <c:axId val="341434255"/>
        <c:axId val="341438095"/>
      </c:barChart>
      <c:catAx>
        <c:axId val="34143425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crossAx val="341438095"/>
        <c:crosses val="autoZero"/>
        <c:auto val="1"/>
        <c:lblAlgn val="ctr"/>
        <c:lblOffset val="100"/>
        <c:noMultiLvlLbl val="0"/>
      </c:catAx>
      <c:valAx>
        <c:axId val="341438095"/>
        <c:scaling>
          <c:orientation val="minMax"/>
        </c:scaling>
        <c:delete val="1"/>
        <c:axPos val="b"/>
        <c:numFmt formatCode="General" sourceLinked="1"/>
        <c:majorTickMark val="none"/>
        <c:minorTickMark val="none"/>
        <c:tickLblPos val="nextTo"/>
        <c:crossAx val="341434255"/>
        <c:crosses val="autoZero"/>
        <c:crossBetween val="between"/>
      </c:valAx>
      <c:spPr>
        <a:noFill/>
        <a:ln>
          <a:noFill/>
        </a:ln>
        <a:effectLst/>
      </c:spPr>
    </c:plotArea>
    <c:legend>
      <c:legendPos val="b"/>
      <c:legendEntry>
        <c:idx val="2"/>
        <c:delete val="1"/>
      </c:legendEntry>
      <c:layout>
        <c:manualLayout>
          <c:xMode val="edge"/>
          <c:yMode val="edge"/>
          <c:x val="0.78448703973043887"/>
          <c:y val="0.27003783020416183"/>
          <c:w val="0.21408285840868357"/>
          <c:h val="0.1355270033260958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accent6"/>
          </a:solidFill>
          <a:latin typeface="Barlow Light" panose="00000400000000000000" pitchFamily="2" charset="0"/>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2"/>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Substance use disorder</c:v>
                </c:pt>
                <c:pt idx="1">
                  <c:v>Depressive disorder</c:v>
                </c:pt>
                <c:pt idx="2">
                  <c:v>Other mental health conditions</c:v>
                </c:pt>
                <c:pt idx="3">
                  <c:v>Anxiety disorder (incl. PTSD)</c:v>
                </c:pt>
                <c:pt idx="4">
                  <c:v>Psychotic disorder</c:v>
                </c:pt>
                <c:pt idx="5">
                  <c:v>Bipolar disorder</c:v>
                </c:pt>
              </c:strCache>
            </c:strRef>
          </c:cat>
          <c:val>
            <c:numRef>
              <c:f>Sheet1!$B$2:$B$7</c:f>
              <c:numCache>
                <c:formatCode>0.0%</c:formatCode>
                <c:ptCount val="6"/>
                <c:pt idx="0">
                  <c:v>0.63300000000000001</c:v>
                </c:pt>
                <c:pt idx="1">
                  <c:v>0.184</c:v>
                </c:pt>
                <c:pt idx="2">
                  <c:v>7.0999999999999994E-2</c:v>
                </c:pt>
                <c:pt idx="3">
                  <c:v>5.6000000000000001E-2</c:v>
                </c:pt>
                <c:pt idx="4">
                  <c:v>3.5999999999999997E-2</c:v>
                </c:pt>
                <c:pt idx="5">
                  <c:v>0.02</c:v>
                </c:pt>
              </c:numCache>
            </c:numRef>
          </c:val>
          <c:extLst>
            <c:ext xmlns:c16="http://schemas.microsoft.com/office/drawing/2014/chart" uri="{C3380CC4-5D6E-409C-BE32-E72D297353CC}">
              <c16:uniqueId val="{00000000-C332-4A58-B104-5C9A3142A178}"/>
            </c:ext>
          </c:extLst>
        </c:ser>
        <c:dLbls>
          <c:showLegendKey val="0"/>
          <c:showVal val="0"/>
          <c:showCatName val="0"/>
          <c:showSerName val="0"/>
          <c:showPercent val="0"/>
          <c:showBubbleSize val="0"/>
        </c:dLbls>
        <c:gapWidth val="150"/>
        <c:axId val="421722336"/>
        <c:axId val="421716096"/>
      </c:barChart>
      <c:catAx>
        <c:axId val="42172233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16096"/>
        <c:crosses val="autoZero"/>
        <c:auto val="1"/>
        <c:lblAlgn val="ctr"/>
        <c:lblOffset val="100"/>
        <c:noMultiLvlLbl val="0"/>
      </c:catAx>
      <c:valAx>
        <c:axId val="42171609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2233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2"/>
            </a:solidFill>
            <a:ln w="19050">
              <a:solidFill>
                <a:schemeClr val="lt1"/>
              </a:solidFill>
            </a:ln>
            <a:effectLst/>
          </c:spPr>
          <c:invertIfNegative val="0"/>
          <c:dPt>
            <c:idx val="0"/>
            <c:invertIfNegative val="0"/>
            <c:bubble3D val="0"/>
            <c:spPr>
              <a:solidFill>
                <a:srgbClr val="156082"/>
              </a:solidFill>
              <a:ln w="19050">
                <a:solidFill>
                  <a:schemeClr val="lt1"/>
                </a:solidFill>
              </a:ln>
              <a:effectLst/>
            </c:spPr>
            <c:extLst>
              <c:ext xmlns:c16="http://schemas.microsoft.com/office/drawing/2014/chart" uri="{C3380CC4-5D6E-409C-BE32-E72D297353CC}">
                <c16:uniqueId val="{00000000-2AB1-4A5B-8D91-2F9067E72BFD}"/>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Substance use disorder</c:v>
                </c:pt>
                <c:pt idx="1">
                  <c:v>Depressive disorder</c:v>
                </c:pt>
                <c:pt idx="2">
                  <c:v>Other mental health conditions</c:v>
                </c:pt>
                <c:pt idx="3">
                  <c:v>Anxiety disorder (incl. PTSD)</c:v>
                </c:pt>
                <c:pt idx="4">
                  <c:v>Psychotic disorder</c:v>
                </c:pt>
                <c:pt idx="5">
                  <c:v>Bipolar disorder</c:v>
                </c:pt>
              </c:strCache>
            </c:strRef>
          </c:cat>
          <c:val>
            <c:numRef>
              <c:f>Sheet1!$B$2:$B$7</c:f>
              <c:numCache>
                <c:formatCode>0.0%</c:formatCode>
                <c:ptCount val="6"/>
                <c:pt idx="0">
                  <c:v>0.63300000000000001</c:v>
                </c:pt>
                <c:pt idx="1">
                  <c:v>0.184</c:v>
                </c:pt>
                <c:pt idx="2">
                  <c:v>7.0999999999999994E-2</c:v>
                </c:pt>
                <c:pt idx="3">
                  <c:v>5.6000000000000001E-2</c:v>
                </c:pt>
                <c:pt idx="4">
                  <c:v>3.5999999999999997E-2</c:v>
                </c:pt>
                <c:pt idx="5">
                  <c:v>0.02</c:v>
                </c:pt>
              </c:numCache>
            </c:numRef>
          </c:val>
          <c:extLst>
            <c:ext xmlns:c16="http://schemas.microsoft.com/office/drawing/2014/chart" uri="{C3380CC4-5D6E-409C-BE32-E72D297353CC}">
              <c16:uniqueId val="{00000000-C332-4A58-B104-5C9A3142A178}"/>
            </c:ext>
          </c:extLst>
        </c:ser>
        <c:dLbls>
          <c:showLegendKey val="0"/>
          <c:showVal val="0"/>
          <c:showCatName val="0"/>
          <c:showSerName val="0"/>
          <c:showPercent val="0"/>
          <c:showBubbleSize val="0"/>
        </c:dLbls>
        <c:gapWidth val="150"/>
        <c:axId val="421722336"/>
        <c:axId val="421716096"/>
      </c:barChart>
      <c:catAx>
        <c:axId val="42172233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16096"/>
        <c:crosses val="autoZero"/>
        <c:auto val="1"/>
        <c:lblAlgn val="ctr"/>
        <c:lblOffset val="100"/>
        <c:noMultiLvlLbl val="0"/>
      </c:catAx>
      <c:valAx>
        <c:axId val="42171609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2233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Column1</c:v>
                </c:pt>
              </c:strCache>
            </c:strRef>
          </c:tx>
          <c:spPr>
            <a:solidFill>
              <a:schemeClr val="accent2"/>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Substance use disorder</c:v>
                </c:pt>
                <c:pt idx="1">
                  <c:v>Lack of access/financial resources</c:v>
                </c:pt>
                <c:pt idx="2">
                  <c:v>Lack of continuity of care</c:v>
                </c:pt>
                <c:pt idx="3">
                  <c:v>Clinical skill/quality of care</c:v>
                </c:pt>
                <c:pt idx="4">
                  <c:v>Knowledge</c:v>
                </c:pt>
              </c:strCache>
            </c:strRef>
          </c:cat>
          <c:val>
            <c:numRef>
              <c:f>Sheet1!$B$2:$B$6</c:f>
              <c:numCache>
                <c:formatCode>0.0%</c:formatCode>
                <c:ptCount val="5"/>
                <c:pt idx="0">
                  <c:v>0.06</c:v>
                </c:pt>
                <c:pt idx="1">
                  <c:v>7.4999999999999997E-2</c:v>
                </c:pt>
                <c:pt idx="2">
                  <c:v>0.08</c:v>
                </c:pt>
                <c:pt idx="3">
                  <c:v>9.5000000000000001E-2</c:v>
                </c:pt>
                <c:pt idx="4">
                  <c:v>0.11</c:v>
                </c:pt>
              </c:numCache>
            </c:numRef>
          </c:val>
          <c:extLst>
            <c:ext xmlns:c16="http://schemas.microsoft.com/office/drawing/2014/chart" uri="{C3380CC4-5D6E-409C-BE32-E72D297353CC}">
              <c16:uniqueId val="{00000000-C332-4A58-B104-5C9A3142A178}"/>
            </c:ext>
          </c:extLst>
        </c:ser>
        <c:dLbls>
          <c:showLegendKey val="0"/>
          <c:showVal val="0"/>
          <c:showCatName val="0"/>
          <c:showSerName val="0"/>
          <c:showPercent val="0"/>
          <c:showBubbleSize val="0"/>
        </c:dLbls>
        <c:gapWidth val="150"/>
        <c:axId val="421722336"/>
        <c:axId val="421716096"/>
      </c:barChart>
      <c:catAx>
        <c:axId val="421722336"/>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16096"/>
        <c:crosses val="autoZero"/>
        <c:auto val="1"/>
        <c:lblAlgn val="ctr"/>
        <c:lblOffset val="100"/>
        <c:noMultiLvlLbl val="0"/>
      </c:catAx>
      <c:valAx>
        <c:axId val="421716096"/>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2233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2"/>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Patient/Family</c:v>
                </c:pt>
                <c:pt idx="1">
                  <c:v>Provider</c:v>
                </c:pt>
                <c:pt idx="2">
                  <c:v>System</c:v>
                </c:pt>
                <c:pt idx="3">
                  <c:v>Facility</c:v>
                </c:pt>
                <c:pt idx="4">
                  <c:v>Community</c:v>
                </c:pt>
              </c:strCache>
            </c:strRef>
          </c:cat>
          <c:val>
            <c:numRef>
              <c:f>Sheet1!$B$2:$B$6</c:f>
              <c:numCache>
                <c:formatCode>0.0%</c:formatCode>
                <c:ptCount val="5"/>
                <c:pt idx="0">
                  <c:v>0.33</c:v>
                </c:pt>
                <c:pt idx="1">
                  <c:v>0.27600000000000002</c:v>
                </c:pt>
                <c:pt idx="2">
                  <c:v>0.22</c:v>
                </c:pt>
                <c:pt idx="3">
                  <c:v>0.11899999999999999</c:v>
                </c:pt>
                <c:pt idx="4">
                  <c:v>5.5E-2</c:v>
                </c:pt>
              </c:numCache>
            </c:numRef>
          </c:val>
          <c:extLst>
            <c:ext xmlns:c16="http://schemas.microsoft.com/office/drawing/2014/chart" uri="{C3380CC4-5D6E-409C-BE32-E72D297353CC}">
              <c16:uniqueId val="{00000000-C332-4A58-B104-5C9A3142A178}"/>
            </c:ext>
          </c:extLst>
        </c:ser>
        <c:dLbls>
          <c:showLegendKey val="0"/>
          <c:showVal val="0"/>
          <c:showCatName val="0"/>
          <c:showSerName val="0"/>
          <c:showPercent val="0"/>
          <c:showBubbleSize val="0"/>
        </c:dLbls>
        <c:gapWidth val="150"/>
        <c:axId val="421722336"/>
        <c:axId val="421716096"/>
      </c:barChart>
      <c:catAx>
        <c:axId val="42172233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16096"/>
        <c:crosses val="autoZero"/>
        <c:auto val="1"/>
        <c:lblAlgn val="ctr"/>
        <c:lblOffset val="100"/>
        <c:noMultiLvlLbl val="0"/>
      </c:catAx>
      <c:valAx>
        <c:axId val="42171609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2233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Sheet1!$C$1</c:f>
              <c:strCache>
                <c:ptCount val="1"/>
                <c:pt idx="0">
                  <c:v>Recommendation levels</c:v>
                </c:pt>
              </c:strCache>
            </c:strRef>
          </c:tx>
          <c:spPr>
            <a:solidFill>
              <a:srgbClr val="156082"/>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Patient/Family</c:v>
                </c:pt>
                <c:pt idx="1">
                  <c:v>Provider</c:v>
                </c:pt>
                <c:pt idx="2">
                  <c:v>System</c:v>
                </c:pt>
                <c:pt idx="3">
                  <c:v>Facility</c:v>
                </c:pt>
                <c:pt idx="4">
                  <c:v>Community</c:v>
                </c:pt>
              </c:strCache>
            </c:strRef>
          </c:cat>
          <c:val>
            <c:numRef>
              <c:f>Sheet1!$C$2:$C$6</c:f>
              <c:numCache>
                <c:formatCode>0.0%</c:formatCode>
                <c:ptCount val="5"/>
                <c:pt idx="0">
                  <c:v>3.5999999999999997E-2</c:v>
                </c:pt>
                <c:pt idx="1">
                  <c:v>0.29899999999999999</c:v>
                </c:pt>
                <c:pt idx="2">
                  <c:v>0.40500000000000003</c:v>
                </c:pt>
                <c:pt idx="3">
                  <c:v>0.17299999999999999</c:v>
                </c:pt>
                <c:pt idx="4">
                  <c:v>8.6999999999999994E-2</c:v>
                </c:pt>
              </c:numCache>
            </c:numRef>
          </c:val>
          <c:extLst>
            <c:ext xmlns:c16="http://schemas.microsoft.com/office/drawing/2014/chart" uri="{C3380CC4-5D6E-409C-BE32-E72D297353CC}">
              <c16:uniqueId val="{00000000-AA4B-45CA-B4D5-E4AF80C95780}"/>
            </c:ext>
          </c:extLst>
        </c:ser>
        <c:dLbls>
          <c:showLegendKey val="0"/>
          <c:showVal val="0"/>
          <c:showCatName val="0"/>
          <c:showSerName val="0"/>
          <c:showPercent val="0"/>
          <c:showBubbleSize val="0"/>
        </c:dLbls>
        <c:gapWidth val="150"/>
        <c:axId val="421722336"/>
        <c:axId val="421716096"/>
      </c:barChart>
      <c:catAx>
        <c:axId val="42172233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16096"/>
        <c:crosses val="autoZero"/>
        <c:auto val="1"/>
        <c:lblAlgn val="ctr"/>
        <c:lblOffset val="100"/>
        <c:noMultiLvlLbl val="0"/>
      </c:catAx>
      <c:valAx>
        <c:axId val="42171609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2233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Contributing factor levels</c:v>
                </c:pt>
              </c:strCache>
            </c:strRef>
          </c:tx>
          <c:spPr>
            <a:solidFill>
              <a:schemeClr val="accent2"/>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Patient/Family</c:v>
                </c:pt>
                <c:pt idx="1">
                  <c:v>Provider</c:v>
                </c:pt>
                <c:pt idx="2">
                  <c:v>System</c:v>
                </c:pt>
                <c:pt idx="3">
                  <c:v>Facility</c:v>
                </c:pt>
                <c:pt idx="4">
                  <c:v>Community</c:v>
                </c:pt>
              </c:strCache>
            </c:strRef>
          </c:cat>
          <c:val>
            <c:numRef>
              <c:f>Sheet1!$B$2:$B$6</c:f>
              <c:numCache>
                <c:formatCode>0.0%</c:formatCode>
                <c:ptCount val="5"/>
                <c:pt idx="0">
                  <c:v>0.33</c:v>
                </c:pt>
                <c:pt idx="1">
                  <c:v>0.27600000000000002</c:v>
                </c:pt>
                <c:pt idx="2">
                  <c:v>0.22</c:v>
                </c:pt>
                <c:pt idx="3">
                  <c:v>0.11899999999999999</c:v>
                </c:pt>
                <c:pt idx="4">
                  <c:v>5.5E-2</c:v>
                </c:pt>
              </c:numCache>
            </c:numRef>
          </c:val>
          <c:extLst>
            <c:ext xmlns:c16="http://schemas.microsoft.com/office/drawing/2014/chart" uri="{C3380CC4-5D6E-409C-BE32-E72D297353CC}">
              <c16:uniqueId val="{00000000-C332-4A58-B104-5C9A3142A178}"/>
            </c:ext>
          </c:extLst>
        </c:ser>
        <c:ser>
          <c:idx val="1"/>
          <c:order val="1"/>
          <c:tx>
            <c:strRef>
              <c:f>Sheet1!$C$1</c:f>
              <c:strCache>
                <c:ptCount val="1"/>
                <c:pt idx="0">
                  <c:v>Recommendation levels</c:v>
                </c:pt>
              </c:strCache>
            </c:strRef>
          </c:tx>
          <c:spPr>
            <a:solidFill>
              <a:srgbClr val="156082"/>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Patient/Family</c:v>
                </c:pt>
                <c:pt idx="1">
                  <c:v>Provider</c:v>
                </c:pt>
                <c:pt idx="2">
                  <c:v>System</c:v>
                </c:pt>
                <c:pt idx="3">
                  <c:v>Facility</c:v>
                </c:pt>
                <c:pt idx="4">
                  <c:v>Community</c:v>
                </c:pt>
              </c:strCache>
            </c:strRef>
          </c:cat>
          <c:val>
            <c:numRef>
              <c:f>Sheet1!$C$2:$C$6</c:f>
              <c:numCache>
                <c:formatCode>0.0%</c:formatCode>
                <c:ptCount val="5"/>
                <c:pt idx="0">
                  <c:v>3.5999999999999997E-2</c:v>
                </c:pt>
                <c:pt idx="1">
                  <c:v>0.29899999999999999</c:v>
                </c:pt>
                <c:pt idx="2">
                  <c:v>0.40500000000000003</c:v>
                </c:pt>
                <c:pt idx="3">
                  <c:v>0.17299999999999999</c:v>
                </c:pt>
                <c:pt idx="4">
                  <c:v>8.6999999999999994E-2</c:v>
                </c:pt>
              </c:numCache>
            </c:numRef>
          </c:val>
          <c:extLst>
            <c:ext xmlns:c16="http://schemas.microsoft.com/office/drawing/2014/chart" uri="{C3380CC4-5D6E-409C-BE32-E72D297353CC}">
              <c16:uniqueId val="{00000000-AA4B-45CA-B4D5-E4AF80C95780}"/>
            </c:ext>
          </c:extLst>
        </c:ser>
        <c:dLbls>
          <c:showLegendKey val="0"/>
          <c:showVal val="0"/>
          <c:showCatName val="0"/>
          <c:showSerName val="0"/>
          <c:showPercent val="0"/>
          <c:showBubbleSize val="0"/>
        </c:dLbls>
        <c:gapWidth val="150"/>
        <c:axId val="421722336"/>
        <c:axId val="421716096"/>
      </c:barChart>
      <c:catAx>
        <c:axId val="42172233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16096"/>
        <c:crosses val="autoZero"/>
        <c:auto val="1"/>
        <c:lblAlgn val="ctr"/>
        <c:lblOffset val="100"/>
        <c:noMultiLvlLbl val="0"/>
      </c:catAx>
      <c:valAx>
        <c:axId val="42171609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22336"/>
        <c:crosses val="autoZero"/>
        <c:crossBetween val="between"/>
      </c:valAx>
      <c:spPr>
        <a:noFill/>
        <a:ln>
          <a:noFill/>
        </a:ln>
        <a:effectLst/>
      </c:spPr>
    </c:plotArea>
    <c:legend>
      <c:legendPos val="r"/>
      <c:layout>
        <c:manualLayout>
          <c:xMode val="edge"/>
          <c:yMode val="edge"/>
          <c:x val="0.71484067331069168"/>
          <c:y val="0.25214079070105394"/>
          <c:w val="0.23644884904948377"/>
          <c:h val="0.11625991398130822"/>
        </c:manualLayout>
      </c:layout>
      <c:overlay val="1"/>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Cardiomyopathy</c:v>
                </c:pt>
              </c:strCache>
            </c:strRef>
          </c:tx>
          <c:spPr>
            <a:solidFill>
              <a:schemeClr val="accent1"/>
            </a:solidFill>
            <a:ln>
              <a:noFill/>
            </a:ln>
            <a:effectLst/>
          </c:spPr>
          <c:invertIfNegative val="0"/>
          <c:dLbls>
            <c:dLbl>
              <c:idx val="0"/>
              <c:layout>
                <c:manualLayout>
                  <c:x val="4.1877781245243412E-2"/>
                  <c:y val="-9.7353200160925083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A7B-4414-AF4E-55D1746FD94D}"/>
                </c:ext>
              </c:extLst>
            </c:dLbl>
            <c:spPr>
              <a:noFill/>
              <a:ln>
                <a:noFill/>
              </a:ln>
              <a:effectLst/>
            </c:spPr>
            <c:txPr>
              <a:bodyPr rot="0" spcFirstLastPara="1" vertOverflow="ellipsis" vert="horz" wrap="square" anchor="ctr" anchorCtr="1"/>
              <a:lstStyle/>
              <a:p>
                <a:pPr>
                  <a:defRPr sz="1197" b="0" i="0" u="none" strike="noStrike" kern="1200" baseline="0">
                    <a:solidFill>
                      <a:schemeClr val="accent6"/>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Cardiovascular conditions</c:v>
                </c:pt>
                <c:pt idx="1">
                  <c:v>Cerebrovascular accidents not secondary to hypertensive disorders of pregnancy</c:v>
                </c:pt>
                <c:pt idx="2">
                  <c:v>Hypertensive disorders in pregnancy</c:v>
                </c:pt>
                <c:pt idx="3">
                  <c:v>Injury</c:v>
                </c:pt>
                <c:pt idx="4">
                  <c:v>Neurologic/neurovascular conditions (excluding CVA)</c:v>
                </c:pt>
                <c:pt idx="5">
                  <c:v>Pulmonary conditions (excludes ARDS)</c:v>
                </c:pt>
                <c:pt idx="6">
                  <c:v>Hemorrhage (excludes aneurysms or CVA)</c:v>
                </c:pt>
                <c:pt idx="7">
                  <c:v>Infection</c:v>
                </c:pt>
                <c:pt idx="8">
                  <c:v>Mental health conditions</c:v>
                </c:pt>
              </c:strCache>
            </c:strRef>
          </c:cat>
          <c:val>
            <c:numRef>
              <c:f>Sheet1!$B$2:$B$10</c:f>
              <c:numCache>
                <c:formatCode>General</c:formatCode>
                <c:ptCount val="9"/>
                <c:pt idx="0" formatCode="0.0%">
                  <c:v>2.9000000000000001E-2</c:v>
                </c:pt>
              </c:numCache>
            </c:numRef>
          </c:val>
          <c:extLst>
            <c:ext xmlns:c16="http://schemas.microsoft.com/office/drawing/2014/chart" uri="{C3380CC4-5D6E-409C-BE32-E72D297353CC}">
              <c16:uniqueId val="{00000000-F6E4-4C59-9E4A-F90E8622F6D7}"/>
            </c:ext>
          </c:extLst>
        </c:ser>
        <c:ser>
          <c:idx val="1"/>
          <c:order val="1"/>
          <c:tx>
            <c:strRef>
              <c:f>Sheet1!$C$1</c:f>
              <c:strCache>
                <c:ptCount val="1"/>
                <c:pt idx="0">
                  <c:v>COVID-19</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Cardiovascular conditions</c:v>
                </c:pt>
                <c:pt idx="1">
                  <c:v>Cerebrovascular accidents not secondary to hypertensive disorders of pregnancy</c:v>
                </c:pt>
                <c:pt idx="2">
                  <c:v>Hypertensive disorders in pregnancy</c:v>
                </c:pt>
                <c:pt idx="3">
                  <c:v>Injury</c:v>
                </c:pt>
                <c:pt idx="4">
                  <c:v>Neurologic/neurovascular conditions (excluding CVA)</c:v>
                </c:pt>
                <c:pt idx="5">
                  <c:v>Pulmonary conditions (excludes ARDS)</c:v>
                </c:pt>
                <c:pt idx="6">
                  <c:v>Hemorrhage (excludes aneurysms or CVA)</c:v>
                </c:pt>
                <c:pt idx="7">
                  <c:v>Infection</c:v>
                </c:pt>
                <c:pt idx="8">
                  <c:v>Mental health conditions</c:v>
                </c:pt>
              </c:strCache>
            </c:strRef>
          </c:cat>
          <c:val>
            <c:numRef>
              <c:f>Sheet1!$C$2:$C$10</c:f>
              <c:numCache>
                <c:formatCode>General</c:formatCode>
                <c:ptCount val="9"/>
                <c:pt idx="7" formatCode="0.0%">
                  <c:v>0.28599999999999998</c:v>
                </c:pt>
              </c:numCache>
            </c:numRef>
          </c:val>
          <c:extLst>
            <c:ext xmlns:c16="http://schemas.microsoft.com/office/drawing/2014/chart" uri="{C3380CC4-5D6E-409C-BE32-E72D297353CC}">
              <c16:uniqueId val="{00000001-F6E4-4C59-9E4A-F90E8622F6D7}"/>
            </c:ext>
          </c:extLst>
        </c:ser>
        <c:ser>
          <c:idx val="2"/>
          <c:order val="2"/>
          <c:tx>
            <c:strRef>
              <c:f>Sheet1!$D$1</c:f>
              <c:strCache>
                <c:ptCount val="1"/>
                <c:pt idx="0">
                  <c:v>Regular</c:v>
                </c:pt>
              </c:strCache>
            </c:strRef>
          </c:tx>
          <c:spPr>
            <a:solidFill>
              <a:schemeClr val="accent3"/>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2-0A7B-4414-AF4E-55D1746FD94D}"/>
                </c:ext>
              </c:extLst>
            </c:dLbl>
            <c:dLbl>
              <c:idx val="1"/>
              <c:layout>
                <c:manualLayout>
                  <c:x val="4.2198558454655734E-2"/>
                  <c:y val="0"/>
                </c:manualLayout>
              </c:layout>
              <c:tx>
                <c:rich>
                  <a:bodyPr/>
                  <a:lstStyle/>
                  <a:p>
                    <a:fld id="{147F9004-9D40-4975-A11B-00A5D6AB1585}" type="VALUE">
                      <a:rPr lang="en-US">
                        <a:solidFill>
                          <a:schemeClr val="tx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C4A1-46A3-906A-78263D00E9D3}"/>
                </c:ext>
              </c:extLst>
            </c:dLbl>
            <c:dLbl>
              <c:idx val="2"/>
              <c:layout>
                <c:manualLayout>
                  <c:x val="4.303294851499409E-2"/>
                  <c:y val="-9.7353200160925083E-17"/>
                </c:manualLayout>
              </c:layout>
              <c:tx>
                <c:rich>
                  <a:bodyPr/>
                  <a:lstStyle/>
                  <a:p>
                    <a:fld id="{240B860F-2330-4C80-AE97-0F58D4AFDAB6}" type="VALUE">
                      <a:rPr lang="en-US">
                        <a:solidFill>
                          <a:schemeClr val="tx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4A1-46A3-906A-78263D00E9D3}"/>
                </c:ext>
              </c:extLst>
            </c:dLbl>
            <c:dLbl>
              <c:idx val="3"/>
              <c:layout>
                <c:manualLayout>
                  <c:x val="4.1877781245243412E-2"/>
                  <c:y val="0"/>
                </c:manualLayout>
              </c:layout>
              <c:spPr>
                <a:noFill/>
                <a:ln>
                  <a:noFill/>
                </a:ln>
                <a:effectLst/>
              </c:spPr>
              <c:txPr>
                <a:bodyPr rot="0" spcFirstLastPara="1" vertOverflow="ellipsis" vert="horz" wrap="square" anchor="ctr" anchorCtr="1"/>
                <a:lstStyle/>
                <a:p>
                  <a:pPr>
                    <a:defRPr sz="1197" b="0" i="0" u="none" strike="noStrike" kern="1200" baseline="0">
                      <a:solidFill>
                        <a:schemeClr val="accent6"/>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A7B-4414-AF4E-55D1746FD94D}"/>
                </c:ext>
              </c:extLst>
            </c:dLbl>
            <c:dLbl>
              <c:idx val="4"/>
              <c:layout>
                <c:manualLayout>
                  <c:x val="4.1877781245243412E-2"/>
                  <c:y val="0"/>
                </c:manualLayout>
              </c:layout>
              <c:spPr>
                <a:noFill/>
                <a:ln>
                  <a:noFill/>
                </a:ln>
                <a:effectLst/>
              </c:spPr>
              <c:txPr>
                <a:bodyPr rot="0" spcFirstLastPara="1" vertOverflow="ellipsis" vert="horz" wrap="square" anchor="ctr" anchorCtr="1"/>
                <a:lstStyle/>
                <a:p>
                  <a:pPr>
                    <a:defRPr sz="1197" b="0" i="0" u="none" strike="noStrike" kern="1200" baseline="0">
                      <a:solidFill>
                        <a:schemeClr val="accent6"/>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A7B-4414-AF4E-55D1746FD94D}"/>
                </c:ext>
              </c:extLst>
            </c:dLbl>
            <c:dLbl>
              <c:idx val="5"/>
              <c:layout>
                <c:manualLayout>
                  <c:x val="4.1825549429895012E-2"/>
                  <c:y val="-4.8676600080462541E-17"/>
                </c:manualLayout>
              </c:layout>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7AA-4C3B-A33D-FF55DAECDA1B}"/>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Cardiovascular conditions</c:v>
                </c:pt>
                <c:pt idx="1">
                  <c:v>Cerebrovascular accidents not secondary to hypertensive disorders of pregnancy</c:v>
                </c:pt>
                <c:pt idx="2">
                  <c:v>Hypertensive disorders in pregnancy</c:v>
                </c:pt>
                <c:pt idx="3">
                  <c:v>Injury</c:v>
                </c:pt>
                <c:pt idx="4">
                  <c:v>Neurologic/neurovascular conditions (excluding CVA)</c:v>
                </c:pt>
                <c:pt idx="5">
                  <c:v>Pulmonary conditions (excludes ARDS)</c:v>
                </c:pt>
                <c:pt idx="6">
                  <c:v>Hemorrhage (excludes aneurysms or CVA)</c:v>
                </c:pt>
                <c:pt idx="7">
                  <c:v>Infection</c:v>
                </c:pt>
                <c:pt idx="8">
                  <c:v>Mental health conditions</c:v>
                </c:pt>
              </c:strCache>
            </c:strRef>
          </c:cat>
          <c:val>
            <c:numRef>
              <c:f>Sheet1!$D$2:$D$10</c:f>
              <c:numCache>
                <c:formatCode>0.0%</c:formatCode>
                <c:ptCount val="9"/>
                <c:pt idx="0">
                  <c:v>0</c:v>
                </c:pt>
                <c:pt idx="1">
                  <c:v>2.9000000000000001E-2</c:v>
                </c:pt>
                <c:pt idx="2">
                  <c:v>2.9000000000000001E-2</c:v>
                </c:pt>
                <c:pt idx="3">
                  <c:v>2.9000000000000001E-2</c:v>
                </c:pt>
                <c:pt idx="4">
                  <c:v>2.9000000000000001E-2</c:v>
                </c:pt>
                <c:pt idx="5">
                  <c:v>2.9000000000000001E-2</c:v>
                </c:pt>
                <c:pt idx="6">
                  <c:v>5.7000000000000002E-2</c:v>
                </c:pt>
                <c:pt idx="7">
                  <c:v>8.5000000000000006E-2</c:v>
                </c:pt>
                <c:pt idx="8">
                  <c:v>0.4</c:v>
                </c:pt>
              </c:numCache>
            </c:numRef>
          </c:val>
          <c:extLst>
            <c:ext xmlns:c16="http://schemas.microsoft.com/office/drawing/2014/chart" uri="{C3380CC4-5D6E-409C-BE32-E72D297353CC}">
              <c16:uniqueId val="{00000002-F6E4-4C59-9E4A-F90E8622F6D7}"/>
            </c:ext>
          </c:extLst>
        </c:ser>
        <c:dLbls>
          <c:dLblPos val="ctr"/>
          <c:showLegendKey val="0"/>
          <c:showVal val="1"/>
          <c:showCatName val="0"/>
          <c:showSerName val="0"/>
          <c:showPercent val="0"/>
          <c:showBubbleSize val="0"/>
        </c:dLbls>
        <c:gapWidth val="30"/>
        <c:overlap val="100"/>
        <c:axId val="341434255"/>
        <c:axId val="341438095"/>
      </c:barChart>
      <c:catAx>
        <c:axId val="34143425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crossAx val="341438095"/>
        <c:crosses val="autoZero"/>
        <c:auto val="1"/>
        <c:lblAlgn val="ctr"/>
        <c:lblOffset val="100"/>
        <c:noMultiLvlLbl val="0"/>
      </c:catAx>
      <c:valAx>
        <c:axId val="341438095"/>
        <c:scaling>
          <c:orientation val="minMax"/>
        </c:scaling>
        <c:delete val="1"/>
        <c:axPos val="b"/>
        <c:numFmt formatCode="0.0%" sourceLinked="1"/>
        <c:majorTickMark val="none"/>
        <c:minorTickMark val="none"/>
        <c:tickLblPos val="nextTo"/>
        <c:crossAx val="341434255"/>
        <c:crosses val="autoZero"/>
        <c:crossBetween val="between"/>
      </c:valAx>
      <c:spPr>
        <a:noFill/>
        <a:ln>
          <a:noFill/>
        </a:ln>
        <a:effectLst/>
      </c:spPr>
    </c:plotArea>
    <c:legend>
      <c:legendPos val="b"/>
      <c:legendEntry>
        <c:idx val="2"/>
        <c:delete val="1"/>
      </c:legendEntry>
      <c:layout>
        <c:manualLayout>
          <c:xMode val="edge"/>
          <c:yMode val="edge"/>
          <c:x val="0.78448703973043887"/>
          <c:y val="0.27003783020416183"/>
          <c:w val="0.21408285840868357"/>
          <c:h val="0.1355270033260958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accent6"/>
          </a:solidFill>
          <a:latin typeface="Barlow Light" panose="00000400000000000000" pitchFamily="2"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Cardiomyopathy</c:v>
                </c:pt>
              </c:strCache>
            </c:strRef>
          </c:tx>
          <c:spPr>
            <a:solidFill>
              <a:schemeClr val="accent1"/>
            </a:solidFill>
            <a:ln>
              <a:noFill/>
            </a:ln>
            <a:effectLst/>
          </c:spPr>
          <c:invertIfNegative val="0"/>
          <c:dLbls>
            <c:dLbl>
              <c:idx val="4"/>
              <c:layout>
                <c:manualLayout>
                  <c:x val="1.0050667498858357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407-4C18-9FF2-2FABDD11376C}"/>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Embolism</c:v>
                </c:pt>
                <c:pt idx="1">
                  <c:v>Gastrointestinal disorders</c:v>
                </c:pt>
                <c:pt idx="2">
                  <c:v>Hypertensive disorders in pregnancy</c:v>
                </c:pt>
                <c:pt idx="3">
                  <c:v>Amniotic fluid embolism</c:v>
                </c:pt>
                <c:pt idx="4">
                  <c:v>Cardiovascular conditions</c:v>
                </c:pt>
                <c:pt idx="5">
                  <c:v>Hemorrhage (excludes aneurysms or CVA)</c:v>
                </c:pt>
                <c:pt idx="6">
                  <c:v>Mental health conditions</c:v>
                </c:pt>
                <c:pt idx="7">
                  <c:v>Infection</c:v>
                </c:pt>
              </c:strCache>
            </c:strRef>
          </c:cat>
          <c:val>
            <c:numRef>
              <c:f>Sheet1!$B$2:$B$9</c:f>
              <c:numCache>
                <c:formatCode>General</c:formatCode>
                <c:ptCount val="8"/>
                <c:pt idx="4" formatCode="0.0%">
                  <c:v>2.1000000000000001E-2</c:v>
                </c:pt>
              </c:numCache>
            </c:numRef>
          </c:val>
          <c:extLst>
            <c:ext xmlns:c16="http://schemas.microsoft.com/office/drawing/2014/chart" uri="{C3380CC4-5D6E-409C-BE32-E72D297353CC}">
              <c16:uniqueId val="{00000000-F6E4-4C59-9E4A-F90E8622F6D7}"/>
            </c:ext>
          </c:extLst>
        </c:ser>
        <c:ser>
          <c:idx val="1"/>
          <c:order val="1"/>
          <c:tx>
            <c:strRef>
              <c:f>Sheet1!$C$1</c:f>
              <c:strCache>
                <c:ptCount val="1"/>
                <c:pt idx="0">
                  <c:v>COVID-19</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Embolism</c:v>
                </c:pt>
                <c:pt idx="1">
                  <c:v>Gastrointestinal disorders</c:v>
                </c:pt>
                <c:pt idx="2">
                  <c:v>Hypertensive disorders in pregnancy</c:v>
                </c:pt>
                <c:pt idx="3">
                  <c:v>Amniotic fluid embolism</c:v>
                </c:pt>
                <c:pt idx="4">
                  <c:v>Cardiovascular conditions</c:v>
                </c:pt>
                <c:pt idx="5">
                  <c:v>Hemorrhage (excludes aneurysms or CVA)</c:v>
                </c:pt>
                <c:pt idx="6">
                  <c:v>Mental health conditions</c:v>
                </c:pt>
                <c:pt idx="7">
                  <c:v>Infection</c:v>
                </c:pt>
              </c:strCache>
            </c:strRef>
          </c:cat>
          <c:val>
            <c:numRef>
              <c:f>Sheet1!$C$2:$C$9</c:f>
              <c:numCache>
                <c:formatCode>General</c:formatCode>
                <c:ptCount val="8"/>
                <c:pt idx="7" formatCode="0.0%">
                  <c:v>0.36099999999999999</c:v>
                </c:pt>
              </c:numCache>
            </c:numRef>
          </c:val>
          <c:extLst>
            <c:ext xmlns:c16="http://schemas.microsoft.com/office/drawing/2014/chart" uri="{C3380CC4-5D6E-409C-BE32-E72D297353CC}">
              <c16:uniqueId val="{00000001-F6E4-4C59-9E4A-F90E8622F6D7}"/>
            </c:ext>
          </c:extLst>
        </c:ser>
        <c:ser>
          <c:idx val="2"/>
          <c:order val="2"/>
          <c:tx>
            <c:strRef>
              <c:f>Sheet1!$D$1</c:f>
              <c:strCache>
                <c:ptCount val="1"/>
                <c:pt idx="0">
                  <c:v>Regular</c:v>
                </c:pt>
              </c:strCache>
            </c:strRef>
          </c:tx>
          <c:spPr>
            <a:solidFill>
              <a:schemeClr val="accent3"/>
            </a:solidFill>
            <a:ln>
              <a:noFill/>
            </a:ln>
            <a:effectLst/>
          </c:spPr>
          <c:invertIfNegative val="0"/>
          <c:dLbls>
            <c:dLbl>
              <c:idx val="0"/>
              <c:layout>
                <c:manualLayout>
                  <c:x val="4.2198558454655734E-2"/>
                  <c:y val="0"/>
                </c:manualLayout>
              </c:layout>
              <c:tx>
                <c:rich>
                  <a:bodyPr/>
                  <a:lstStyle/>
                  <a:p>
                    <a:fld id="{147F9004-9D40-4975-A11B-00A5D6AB1585}" type="VALUE">
                      <a:rPr lang="en-US">
                        <a:solidFill>
                          <a:schemeClr val="tx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0A7B-4414-AF4E-55D1746FD94D}"/>
                </c:ext>
              </c:extLst>
            </c:dLbl>
            <c:dLbl>
              <c:idx val="1"/>
              <c:layout>
                <c:manualLayout>
                  <c:x val="4.1877781245243412E-2"/>
                  <c:y val="0"/>
                </c:manualLayout>
              </c:layout>
              <c:spPr>
                <a:noFill/>
                <a:ln>
                  <a:noFill/>
                </a:ln>
                <a:effectLst/>
              </c:spPr>
              <c:txPr>
                <a:bodyPr rot="0" spcFirstLastPara="1" vertOverflow="ellipsis" vert="horz" wrap="square" anchor="ctr" anchorCtr="1"/>
                <a:lstStyle/>
                <a:p>
                  <a:pPr>
                    <a:defRPr sz="1197" b="0" i="0" u="none" strike="noStrike" kern="1200" baseline="0">
                      <a:solidFill>
                        <a:schemeClr val="accent6"/>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4A1-46A3-906A-78263D00E9D3}"/>
                </c:ext>
              </c:extLst>
            </c:dLbl>
            <c:dLbl>
              <c:idx val="2"/>
              <c:layout>
                <c:manualLayout>
                  <c:x val="4.303294851499409E-2"/>
                  <c:y val="-9.7353200160925083E-17"/>
                </c:manualLayout>
              </c:layout>
              <c:tx>
                <c:rich>
                  <a:bodyPr/>
                  <a:lstStyle/>
                  <a:p>
                    <a:fld id="{240B860F-2330-4C80-AE97-0F58D4AFDAB6}" type="VALUE">
                      <a:rPr lang="en-US">
                        <a:solidFill>
                          <a:schemeClr val="tx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4A1-46A3-906A-78263D00E9D3}"/>
                </c:ext>
              </c:extLst>
            </c:dLbl>
            <c:dLbl>
              <c:idx val="3"/>
              <c:layout>
                <c:manualLayout>
                  <c:x val="-6.1420036296856527E-17"/>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A7B-4414-AF4E-55D1746FD94D}"/>
                </c:ext>
              </c:extLst>
            </c:dLbl>
            <c:dLbl>
              <c:idx val="4"/>
              <c:layout>
                <c:manualLayout>
                  <c:x val="8.375556249048682E-3"/>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A7B-4414-AF4E-55D1746FD94D}"/>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Embolism</c:v>
                </c:pt>
                <c:pt idx="1">
                  <c:v>Gastrointestinal disorders</c:v>
                </c:pt>
                <c:pt idx="2">
                  <c:v>Hypertensive disorders in pregnancy</c:v>
                </c:pt>
                <c:pt idx="3">
                  <c:v>Amniotic fluid embolism</c:v>
                </c:pt>
                <c:pt idx="4">
                  <c:v>Cardiovascular conditions</c:v>
                </c:pt>
                <c:pt idx="5">
                  <c:v>Hemorrhage (excludes aneurysms or CVA)</c:v>
                </c:pt>
                <c:pt idx="6">
                  <c:v>Mental health conditions</c:v>
                </c:pt>
                <c:pt idx="7">
                  <c:v>Infection</c:v>
                </c:pt>
              </c:strCache>
            </c:strRef>
          </c:cat>
          <c:val>
            <c:numRef>
              <c:f>Sheet1!$D$2:$D$9</c:f>
              <c:numCache>
                <c:formatCode>0.0%</c:formatCode>
                <c:ptCount val="8"/>
                <c:pt idx="0">
                  <c:v>2.1000000000000001E-2</c:v>
                </c:pt>
                <c:pt idx="1">
                  <c:v>2.1000000000000001E-2</c:v>
                </c:pt>
                <c:pt idx="2">
                  <c:v>2.1000000000000001E-2</c:v>
                </c:pt>
                <c:pt idx="3">
                  <c:v>4.2000000000000003E-2</c:v>
                </c:pt>
                <c:pt idx="4">
                  <c:v>5.5E-2</c:v>
                </c:pt>
                <c:pt idx="5">
                  <c:v>0.104</c:v>
                </c:pt>
                <c:pt idx="6">
                  <c:v>0.222</c:v>
                </c:pt>
                <c:pt idx="7">
                  <c:v>3.5000000000000003E-2</c:v>
                </c:pt>
              </c:numCache>
            </c:numRef>
          </c:val>
          <c:extLst>
            <c:ext xmlns:c16="http://schemas.microsoft.com/office/drawing/2014/chart" uri="{C3380CC4-5D6E-409C-BE32-E72D297353CC}">
              <c16:uniqueId val="{00000002-F6E4-4C59-9E4A-F90E8622F6D7}"/>
            </c:ext>
          </c:extLst>
        </c:ser>
        <c:dLbls>
          <c:dLblPos val="ctr"/>
          <c:showLegendKey val="0"/>
          <c:showVal val="1"/>
          <c:showCatName val="0"/>
          <c:showSerName val="0"/>
          <c:showPercent val="0"/>
          <c:showBubbleSize val="0"/>
        </c:dLbls>
        <c:gapWidth val="30"/>
        <c:overlap val="100"/>
        <c:axId val="341434255"/>
        <c:axId val="341438095"/>
      </c:barChart>
      <c:catAx>
        <c:axId val="34143425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crossAx val="341438095"/>
        <c:crosses val="autoZero"/>
        <c:auto val="1"/>
        <c:lblAlgn val="ctr"/>
        <c:lblOffset val="100"/>
        <c:noMultiLvlLbl val="0"/>
      </c:catAx>
      <c:valAx>
        <c:axId val="341438095"/>
        <c:scaling>
          <c:orientation val="minMax"/>
        </c:scaling>
        <c:delete val="1"/>
        <c:axPos val="b"/>
        <c:numFmt formatCode="General" sourceLinked="1"/>
        <c:majorTickMark val="none"/>
        <c:minorTickMark val="none"/>
        <c:tickLblPos val="nextTo"/>
        <c:crossAx val="341434255"/>
        <c:crosses val="autoZero"/>
        <c:crossBetween val="between"/>
      </c:valAx>
      <c:spPr>
        <a:noFill/>
        <a:ln>
          <a:noFill/>
        </a:ln>
        <a:effectLst/>
      </c:spPr>
    </c:plotArea>
    <c:legend>
      <c:legendPos val="b"/>
      <c:legendEntry>
        <c:idx val="2"/>
        <c:delete val="1"/>
      </c:legendEntry>
      <c:layout>
        <c:manualLayout>
          <c:xMode val="edge"/>
          <c:yMode val="edge"/>
          <c:x val="0.78448703973043887"/>
          <c:y val="0.27003783020416183"/>
          <c:w val="0.21408285840868357"/>
          <c:h val="0.1355270033260958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accent6"/>
          </a:solidFill>
          <a:latin typeface="Barlow Light" panose="00000400000000000000" pitchFamily="2"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Cardiomyopathy</c:v>
                </c:pt>
              </c:strCache>
            </c:strRef>
          </c:tx>
          <c:spPr>
            <a:solidFill>
              <a:schemeClr val="accent1"/>
            </a:solidFill>
            <a:ln>
              <a:noFill/>
            </a:ln>
            <a:effectLst/>
          </c:spPr>
          <c:invertIfNegative val="0"/>
          <c:dLbls>
            <c:delete val="1"/>
          </c:dLbls>
          <c:cat>
            <c:strRef>
              <c:f>Sheet1!$A$2:$A$9</c:f>
              <c:strCache>
                <c:ptCount val="8"/>
                <c:pt idx="0">
                  <c:v>Collagen vascular/autoimmune diseases</c:v>
                </c:pt>
                <c:pt idx="1">
                  <c:v>Hematologic</c:v>
                </c:pt>
                <c:pt idx="2">
                  <c:v>Pulmonary conditions (excludes ARDS)</c:v>
                </c:pt>
                <c:pt idx="3">
                  <c:v>Cardiovascular conditions</c:v>
                </c:pt>
                <c:pt idx="4">
                  <c:v>Hemorrhage (excludes aneurysms or CVA)</c:v>
                </c:pt>
                <c:pt idx="5">
                  <c:v>Amniotic fluid embolism</c:v>
                </c:pt>
                <c:pt idx="6">
                  <c:v>Mental health conditions</c:v>
                </c:pt>
                <c:pt idx="7">
                  <c:v>Infection</c:v>
                </c:pt>
              </c:strCache>
            </c:strRef>
          </c:cat>
          <c:val>
            <c:numRef>
              <c:f>Sheet1!$B$2:$B$9</c:f>
              <c:numCache>
                <c:formatCode>General</c:formatCode>
                <c:ptCount val="8"/>
                <c:pt idx="3" formatCode="0.0%">
                  <c:v>0</c:v>
                </c:pt>
              </c:numCache>
            </c:numRef>
          </c:val>
          <c:extLst>
            <c:ext xmlns:c16="http://schemas.microsoft.com/office/drawing/2014/chart" uri="{C3380CC4-5D6E-409C-BE32-E72D297353CC}">
              <c16:uniqueId val="{00000000-F6E4-4C59-9E4A-F90E8622F6D7}"/>
            </c:ext>
          </c:extLst>
        </c:ser>
        <c:ser>
          <c:idx val="1"/>
          <c:order val="1"/>
          <c:tx>
            <c:strRef>
              <c:f>Sheet1!$C$1</c:f>
              <c:strCache>
                <c:ptCount val="1"/>
                <c:pt idx="0">
                  <c:v>COVID-19</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Collagen vascular/autoimmune diseases</c:v>
                </c:pt>
                <c:pt idx="1">
                  <c:v>Hematologic</c:v>
                </c:pt>
                <c:pt idx="2">
                  <c:v>Pulmonary conditions (excludes ARDS)</c:v>
                </c:pt>
                <c:pt idx="3">
                  <c:v>Cardiovascular conditions</c:v>
                </c:pt>
                <c:pt idx="4">
                  <c:v>Hemorrhage (excludes aneurysms or CVA)</c:v>
                </c:pt>
                <c:pt idx="5">
                  <c:v>Amniotic fluid embolism</c:v>
                </c:pt>
                <c:pt idx="6">
                  <c:v>Mental health conditions</c:v>
                </c:pt>
                <c:pt idx="7">
                  <c:v>Infection</c:v>
                </c:pt>
              </c:strCache>
            </c:strRef>
          </c:cat>
          <c:val>
            <c:numRef>
              <c:f>Sheet1!$C$2:$C$9</c:f>
              <c:numCache>
                <c:formatCode>General</c:formatCode>
                <c:ptCount val="8"/>
                <c:pt idx="7" formatCode="0.0%">
                  <c:v>0.38500000000000001</c:v>
                </c:pt>
              </c:numCache>
            </c:numRef>
          </c:val>
          <c:extLst>
            <c:ext xmlns:c16="http://schemas.microsoft.com/office/drawing/2014/chart" uri="{C3380CC4-5D6E-409C-BE32-E72D297353CC}">
              <c16:uniqueId val="{00000001-F6E4-4C59-9E4A-F90E8622F6D7}"/>
            </c:ext>
          </c:extLst>
        </c:ser>
        <c:ser>
          <c:idx val="2"/>
          <c:order val="2"/>
          <c:tx>
            <c:strRef>
              <c:f>Sheet1!$D$1</c:f>
              <c:strCache>
                <c:ptCount val="1"/>
                <c:pt idx="0">
                  <c:v>Regular</c:v>
                </c:pt>
              </c:strCache>
            </c:strRef>
          </c:tx>
          <c:spPr>
            <a:solidFill>
              <a:schemeClr val="accent3"/>
            </a:solidFill>
            <a:ln>
              <a:noFill/>
            </a:ln>
            <a:effectLst/>
          </c:spPr>
          <c:invertIfNegative val="0"/>
          <c:dLbls>
            <c:dLbl>
              <c:idx val="0"/>
              <c:layout>
                <c:manualLayout>
                  <c:x val="4.2198558454655734E-2"/>
                  <c:y val="0"/>
                </c:manualLayout>
              </c:layout>
              <c:tx>
                <c:rich>
                  <a:bodyPr/>
                  <a:lstStyle/>
                  <a:p>
                    <a:fld id="{147F9004-9D40-4975-A11B-00A5D6AB1585}" type="VALUE">
                      <a:rPr lang="en-US">
                        <a:solidFill>
                          <a:schemeClr val="tx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0A7B-4414-AF4E-55D1746FD94D}"/>
                </c:ext>
              </c:extLst>
            </c:dLbl>
            <c:dLbl>
              <c:idx val="1"/>
              <c:layout>
                <c:manualLayout>
                  <c:x val="4.1877781245243412E-2"/>
                  <c:y val="0"/>
                </c:manualLayout>
              </c:layout>
              <c:spPr>
                <a:noFill/>
                <a:ln>
                  <a:noFill/>
                </a:ln>
                <a:effectLst/>
              </c:spPr>
              <c:txPr>
                <a:bodyPr rot="0" spcFirstLastPara="1" vertOverflow="ellipsis" vert="horz" wrap="square" anchor="ctr" anchorCtr="1"/>
                <a:lstStyle/>
                <a:p>
                  <a:pPr>
                    <a:defRPr sz="1197" b="0" i="0" u="none" strike="noStrike" kern="1200" baseline="0">
                      <a:solidFill>
                        <a:schemeClr val="accent6"/>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4A1-46A3-906A-78263D00E9D3}"/>
                </c:ext>
              </c:extLst>
            </c:dLbl>
            <c:dLbl>
              <c:idx val="2"/>
              <c:layout>
                <c:manualLayout>
                  <c:x val="4.303294851499409E-2"/>
                  <c:y val="-9.7353200160925083E-17"/>
                </c:manualLayout>
              </c:layout>
              <c:tx>
                <c:rich>
                  <a:bodyPr/>
                  <a:lstStyle/>
                  <a:p>
                    <a:fld id="{240B860F-2330-4C80-AE97-0F58D4AFDAB6}" type="VALUE">
                      <a:rPr lang="en-US">
                        <a:solidFill>
                          <a:schemeClr val="tx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4A1-46A3-906A-78263D00E9D3}"/>
                </c:ext>
              </c:extLst>
            </c:dLbl>
            <c:dLbl>
              <c:idx val="3"/>
              <c:layout>
                <c:manualLayout>
                  <c:x val="0"/>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A7B-4414-AF4E-55D1746FD94D}"/>
                </c:ext>
              </c:extLst>
            </c:dLbl>
            <c:dLbl>
              <c:idx val="5"/>
              <c:layout>
                <c:manualLayout>
                  <c:x val="-6.1420036296856527E-17"/>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215-4EF1-A702-377ECEAB9DDB}"/>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Collagen vascular/autoimmune diseases</c:v>
                </c:pt>
                <c:pt idx="1">
                  <c:v>Hematologic</c:v>
                </c:pt>
                <c:pt idx="2">
                  <c:v>Pulmonary conditions (excludes ARDS)</c:v>
                </c:pt>
                <c:pt idx="3">
                  <c:v>Cardiovascular conditions</c:v>
                </c:pt>
                <c:pt idx="4">
                  <c:v>Hemorrhage (excludes aneurysms or CVA)</c:v>
                </c:pt>
                <c:pt idx="5">
                  <c:v>Amniotic fluid embolism</c:v>
                </c:pt>
                <c:pt idx="6">
                  <c:v>Mental health conditions</c:v>
                </c:pt>
                <c:pt idx="7">
                  <c:v>Infection</c:v>
                </c:pt>
              </c:strCache>
            </c:strRef>
          </c:cat>
          <c:val>
            <c:numRef>
              <c:f>Sheet1!$D$2:$D$9</c:f>
              <c:numCache>
                <c:formatCode>0.0%</c:formatCode>
                <c:ptCount val="8"/>
                <c:pt idx="0">
                  <c:v>2.5999999999999999E-2</c:v>
                </c:pt>
                <c:pt idx="1">
                  <c:v>2.5999999999999999E-2</c:v>
                </c:pt>
                <c:pt idx="2">
                  <c:v>2.5999999999999999E-2</c:v>
                </c:pt>
                <c:pt idx="3">
                  <c:v>7.6999999999999999E-2</c:v>
                </c:pt>
                <c:pt idx="4">
                  <c:v>7.6999999999999999E-2</c:v>
                </c:pt>
                <c:pt idx="5">
                  <c:v>0.154</c:v>
                </c:pt>
                <c:pt idx="6">
                  <c:v>0.154</c:v>
                </c:pt>
                <c:pt idx="7">
                  <c:v>7.6999999999999999E-2</c:v>
                </c:pt>
              </c:numCache>
            </c:numRef>
          </c:val>
          <c:extLst>
            <c:ext xmlns:c16="http://schemas.microsoft.com/office/drawing/2014/chart" uri="{C3380CC4-5D6E-409C-BE32-E72D297353CC}">
              <c16:uniqueId val="{00000002-F6E4-4C59-9E4A-F90E8622F6D7}"/>
            </c:ext>
          </c:extLst>
        </c:ser>
        <c:dLbls>
          <c:dLblPos val="ctr"/>
          <c:showLegendKey val="0"/>
          <c:showVal val="1"/>
          <c:showCatName val="0"/>
          <c:showSerName val="0"/>
          <c:showPercent val="0"/>
          <c:showBubbleSize val="0"/>
        </c:dLbls>
        <c:gapWidth val="30"/>
        <c:overlap val="100"/>
        <c:axId val="341434255"/>
        <c:axId val="341438095"/>
      </c:barChart>
      <c:catAx>
        <c:axId val="34143425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crossAx val="341438095"/>
        <c:crosses val="autoZero"/>
        <c:auto val="1"/>
        <c:lblAlgn val="ctr"/>
        <c:lblOffset val="100"/>
        <c:noMultiLvlLbl val="0"/>
      </c:catAx>
      <c:valAx>
        <c:axId val="341438095"/>
        <c:scaling>
          <c:orientation val="minMax"/>
        </c:scaling>
        <c:delete val="1"/>
        <c:axPos val="b"/>
        <c:numFmt formatCode="General" sourceLinked="1"/>
        <c:majorTickMark val="none"/>
        <c:minorTickMark val="none"/>
        <c:tickLblPos val="nextTo"/>
        <c:crossAx val="341434255"/>
        <c:crosses val="autoZero"/>
        <c:crossBetween val="between"/>
      </c:valAx>
      <c:spPr>
        <a:noFill/>
        <a:ln>
          <a:noFill/>
        </a:ln>
        <a:effectLst/>
      </c:spPr>
    </c:plotArea>
    <c:legend>
      <c:legendPos val="b"/>
      <c:legendEntry>
        <c:idx val="2"/>
        <c:delete val="1"/>
      </c:legendEntry>
      <c:layout>
        <c:manualLayout>
          <c:xMode val="edge"/>
          <c:yMode val="edge"/>
          <c:x val="0.78448703973043887"/>
          <c:y val="0.27003783020416183"/>
          <c:w val="0.21408285840868357"/>
          <c:h val="0.1355270033260958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accent6"/>
          </a:solidFill>
          <a:latin typeface="Barlow Light" panose="00000400000000000000" pitchFamily="2"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Cardiomyopathy</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Hematologic</c:v>
                </c:pt>
                <c:pt idx="1">
                  <c:v>Amniotic fluid embolism</c:v>
                </c:pt>
                <c:pt idx="2">
                  <c:v>Cerebrovascular accident not secondary to hypertensive disorders</c:v>
                </c:pt>
                <c:pt idx="3">
                  <c:v>Injury</c:v>
                </c:pt>
                <c:pt idx="4">
                  <c:v>Embolism</c:v>
                </c:pt>
                <c:pt idx="5">
                  <c:v>Hypertensive disorders of pregnancy</c:v>
                </c:pt>
                <c:pt idx="6">
                  <c:v>Mental health conditions</c:v>
                </c:pt>
                <c:pt idx="7">
                  <c:v>Hemorrhage (excludes aneurysms or CVA)</c:v>
                </c:pt>
                <c:pt idx="8">
                  <c:v>Cardiovascular conditions</c:v>
                </c:pt>
                <c:pt idx="9">
                  <c:v>Infection</c:v>
                </c:pt>
              </c:strCache>
            </c:strRef>
          </c:cat>
          <c:val>
            <c:numRef>
              <c:f>Sheet1!$B$2:$B$11</c:f>
              <c:numCache>
                <c:formatCode>General</c:formatCode>
                <c:ptCount val="10"/>
                <c:pt idx="8" formatCode="0.0%">
                  <c:v>0.10100000000000001</c:v>
                </c:pt>
              </c:numCache>
            </c:numRef>
          </c:val>
          <c:extLst>
            <c:ext xmlns:c16="http://schemas.microsoft.com/office/drawing/2014/chart" uri="{C3380CC4-5D6E-409C-BE32-E72D297353CC}">
              <c16:uniqueId val="{00000000-F6E4-4C59-9E4A-F90E8622F6D7}"/>
            </c:ext>
          </c:extLst>
        </c:ser>
        <c:ser>
          <c:idx val="1"/>
          <c:order val="1"/>
          <c:tx>
            <c:strRef>
              <c:f>Sheet1!$C$1</c:f>
              <c:strCache>
                <c:ptCount val="1"/>
                <c:pt idx="0">
                  <c:v>COVID-19</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Hematologic</c:v>
                </c:pt>
                <c:pt idx="1">
                  <c:v>Amniotic fluid embolism</c:v>
                </c:pt>
                <c:pt idx="2">
                  <c:v>Cerebrovascular accident not secondary to hypertensive disorders</c:v>
                </c:pt>
                <c:pt idx="3">
                  <c:v>Injury</c:v>
                </c:pt>
                <c:pt idx="4">
                  <c:v>Embolism</c:v>
                </c:pt>
                <c:pt idx="5">
                  <c:v>Hypertensive disorders of pregnancy</c:v>
                </c:pt>
                <c:pt idx="6">
                  <c:v>Mental health conditions</c:v>
                </c:pt>
                <c:pt idx="7">
                  <c:v>Hemorrhage (excludes aneurysms or CVA)</c:v>
                </c:pt>
                <c:pt idx="8">
                  <c:v>Cardiovascular conditions</c:v>
                </c:pt>
                <c:pt idx="9">
                  <c:v>Infection</c:v>
                </c:pt>
              </c:strCache>
            </c:strRef>
          </c:cat>
          <c:val>
            <c:numRef>
              <c:f>Sheet1!$C$2:$C$11</c:f>
              <c:numCache>
                <c:formatCode>General</c:formatCode>
                <c:ptCount val="10"/>
                <c:pt idx="9" formatCode="0.0%">
                  <c:v>0.27300000000000002</c:v>
                </c:pt>
              </c:numCache>
            </c:numRef>
          </c:val>
          <c:extLst>
            <c:ext xmlns:c16="http://schemas.microsoft.com/office/drawing/2014/chart" uri="{C3380CC4-5D6E-409C-BE32-E72D297353CC}">
              <c16:uniqueId val="{00000001-F6E4-4C59-9E4A-F90E8622F6D7}"/>
            </c:ext>
          </c:extLst>
        </c:ser>
        <c:ser>
          <c:idx val="2"/>
          <c:order val="2"/>
          <c:tx>
            <c:strRef>
              <c:f>Sheet1!$D$1</c:f>
              <c:strCache>
                <c:ptCount val="1"/>
                <c:pt idx="0">
                  <c:v>Regular</c:v>
                </c:pt>
              </c:strCache>
            </c:strRef>
          </c:tx>
          <c:spPr>
            <a:solidFill>
              <a:schemeClr val="accent3"/>
            </a:solidFill>
            <a:ln>
              <a:noFill/>
            </a:ln>
            <a:effectLst/>
          </c:spPr>
          <c:invertIfNegative val="0"/>
          <c:dLbls>
            <c:dLbl>
              <c:idx val="0"/>
              <c:layout>
                <c:manualLayout>
                  <c:x val="3.5177336246004401E-2"/>
                  <c:y val="0"/>
                </c:manualLayout>
              </c:layout>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A7B-4414-AF4E-55D1746FD94D}"/>
                </c:ext>
              </c:extLst>
            </c:dLbl>
            <c:dLbl>
              <c:idx val="1"/>
              <c:layout>
                <c:manualLayout>
                  <c:x val="4.3552892495053147E-2"/>
                  <c:y val="0"/>
                </c:manualLayout>
              </c:layout>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4A1-46A3-906A-78263D00E9D3}"/>
                </c:ext>
              </c:extLst>
            </c:dLbl>
            <c:dLbl>
              <c:idx val="2"/>
              <c:layout>
                <c:manualLayout>
                  <c:x val="4.7223892204085002E-2"/>
                  <c:y val="0"/>
                </c:manualLayout>
              </c:layout>
              <c:tx>
                <c:rich>
                  <a:bodyPr/>
                  <a:lstStyle/>
                  <a:p>
                    <a:fld id="{147F9004-9D40-4975-A11B-00A5D6AB1585}" type="VALUE">
                      <a:rPr lang="en-US">
                        <a:solidFill>
                          <a:schemeClr val="tx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4A1-46A3-906A-78263D00E9D3}"/>
                </c:ext>
              </c:extLst>
            </c:dLbl>
            <c:dLbl>
              <c:idx val="3"/>
              <c:layout>
                <c:manualLayout>
                  <c:x val="-6.1420036296856527E-17"/>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A7B-4414-AF4E-55D1746FD94D}"/>
                </c:ext>
              </c:extLst>
            </c:dLbl>
            <c:dLbl>
              <c:idx val="4"/>
              <c:layout>
                <c:manualLayout>
                  <c:x val="2.8302785195603577E-3"/>
                  <c:y val="0"/>
                </c:manualLayout>
              </c:layout>
              <c:tx>
                <c:rich>
                  <a:bodyPr/>
                  <a:lstStyle/>
                  <a:p>
                    <a:fld id="{240B860F-2330-4C80-AE97-0F58D4AFDAB6}" type="VALUE">
                      <a:rPr lang="en-US">
                        <a:solidFill>
                          <a:schemeClr val="bg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0A7B-4414-AF4E-55D1746FD94D}"/>
                </c:ext>
              </c:extLst>
            </c:dLbl>
            <c:dLbl>
              <c:idx val="5"/>
              <c:layout>
                <c:manualLayout>
                  <c:x val="-6.1420036296856527E-17"/>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D98-4FBB-BFEC-DC3B265ED157}"/>
                </c:ext>
              </c:extLst>
            </c:dLbl>
            <c:dLbl>
              <c:idx val="8"/>
              <c:layout>
                <c:manualLayout>
                  <c:x val="0"/>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6E4-4C59-9E4A-F90E8622F6D7}"/>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Hematologic</c:v>
                </c:pt>
                <c:pt idx="1">
                  <c:v>Amniotic fluid embolism</c:v>
                </c:pt>
                <c:pt idx="2">
                  <c:v>Cerebrovascular accident not secondary to hypertensive disorders</c:v>
                </c:pt>
                <c:pt idx="3">
                  <c:v>Injury</c:v>
                </c:pt>
                <c:pt idx="4">
                  <c:v>Embolism</c:v>
                </c:pt>
                <c:pt idx="5">
                  <c:v>Hypertensive disorders of pregnancy</c:v>
                </c:pt>
                <c:pt idx="6">
                  <c:v>Mental health conditions</c:v>
                </c:pt>
                <c:pt idx="7">
                  <c:v>Hemorrhage (excludes aneurysms or CVA)</c:v>
                </c:pt>
                <c:pt idx="8">
                  <c:v>Cardiovascular conditions</c:v>
                </c:pt>
                <c:pt idx="9">
                  <c:v>Infection</c:v>
                </c:pt>
              </c:strCache>
            </c:strRef>
          </c:cat>
          <c:val>
            <c:numRef>
              <c:f>Sheet1!$D$2:$D$11</c:f>
              <c:numCache>
                <c:formatCode>0.0%</c:formatCode>
                <c:ptCount val="10"/>
                <c:pt idx="0">
                  <c:v>1.4999999999999999E-2</c:v>
                </c:pt>
                <c:pt idx="1">
                  <c:v>2.5999999999999999E-2</c:v>
                </c:pt>
                <c:pt idx="2">
                  <c:v>0.03</c:v>
                </c:pt>
                <c:pt idx="3">
                  <c:v>4.9000000000000002E-2</c:v>
                </c:pt>
                <c:pt idx="4">
                  <c:v>6.3E-2</c:v>
                </c:pt>
                <c:pt idx="5">
                  <c:v>7.0999999999999994E-2</c:v>
                </c:pt>
                <c:pt idx="6">
                  <c:v>9.2999999999999999E-2</c:v>
                </c:pt>
                <c:pt idx="7">
                  <c:v>0.104</c:v>
                </c:pt>
                <c:pt idx="8">
                  <c:v>5.8999999999999997E-2</c:v>
                </c:pt>
                <c:pt idx="9">
                  <c:v>6.3E-2</c:v>
                </c:pt>
              </c:numCache>
            </c:numRef>
          </c:val>
          <c:extLst>
            <c:ext xmlns:c16="http://schemas.microsoft.com/office/drawing/2014/chart" uri="{C3380CC4-5D6E-409C-BE32-E72D297353CC}">
              <c16:uniqueId val="{00000002-F6E4-4C59-9E4A-F90E8622F6D7}"/>
            </c:ext>
          </c:extLst>
        </c:ser>
        <c:dLbls>
          <c:dLblPos val="ctr"/>
          <c:showLegendKey val="0"/>
          <c:showVal val="1"/>
          <c:showCatName val="0"/>
          <c:showSerName val="0"/>
          <c:showPercent val="0"/>
          <c:showBubbleSize val="0"/>
        </c:dLbls>
        <c:gapWidth val="30"/>
        <c:overlap val="100"/>
        <c:axId val="341434255"/>
        <c:axId val="341438095"/>
      </c:barChart>
      <c:catAx>
        <c:axId val="34143425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crossAx val="341438095"/>
        <c:crosses val="autoZero"/>
        <c:auto val="1"/>
        <c:lblAlgn val="ctr"/>
        <c:lblOffset val="100"/>
        <c:noMultiLvlLbl val="0"/>
      </c:catAx>
      <c:valAx>
        <c:axId val="341438095"/>
        <c:scaling>
          <c:orientation val="minMax"/>
        </c:scaling>
        <c:delete val="1"/>
        <c:axPos val="b"/>
        <c:numFmt formatCode="General" sourceLinked="1"/>
        <c:majorTickMark val="none"/>
        <c:minorTickMark val="none"/>
        <c:tickLblPos val="nextTo"/>
        <c:crossAx val="341434255"/>
        <c:crosses val="autoZero"/>
        <c:crossBetween val="between"/>
      </c:valAx>
      <c:spPr>
        <a:noFill/>
        <a:ln>
          <a:noFill/>
        </a:ln>
        <a:effectLst/>
      </c:spPr>
    </c:plotArea>
    <c:legend>
      <c:legendPos val="r"/>
      <c:legendEntry>
        <c:idx val="2"/>
        <c:delete val="1"/>
      </c:legendEntry>
      <c:overlay val="1"/>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accent6"/>
          </a:solidFill>
          <a:latin typeface="Barlow Light" panose="00000400000000000000" pitchFamily="2"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Cardiomyopathy</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Hemorrhage (excludes aneurysms or CVA)</c:v>
                </c:pt>
                <c:pt idx="1">
                  <c:v>Cardiovascular conditions</c:v>
                </c:pt>
                <c:pt idx="2">
                  <c:v>Infection</c:v>
                </c:pt>
                <c:pt idx="3">
                  <c:v>Mental health conditions</c:v>
                </c:pt>
              </c:strCache>
            </c:strRef>
          </c:cat>
          <c:val>
            <c:numRef>
              <c:f>Sheet1!$B$2:$B$5</c:f>
              <c:numCache>
                <c:formatCode>0.0%</c:formatCode>
                <c:ptCount val="4"/>
                <c:pt idx="1">
                  <c:v>6.7000000000000004E-2</c:v>
                </c:pt>
              </c:numCache>
            </c:numRef>
          </c:val>
          <c:extLst>
            <c:ext xmlns:c16="http://schemas.microsoft.com/office/drawing/2014/chart" uri="{C3380CC4-5D6E-409C-BE32-E72D297353CC}">
              <c16:uniqueId val="{00000000-F6E4-4C59-9E4A-F90E8622F6D7}"/>
            </c:ext>
          </c:extLst>
        </c:ser>
        <c:ser>
          <c:idx val="1"/>
          <c:order val="1"/>
          <c:tx>
            <c:strRef>
              <c:f>Sheet1!$C$1</c:f>
              <c:strCache>
                <c:ptCount val="1"/>
                <c:pt idx="0">
                  <c:v>COVID-19</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Hemorrhage (excludes aneurysms or CVA)</c:v>
                </c:pt>
                <c:pt idx="1">
                  <c:v>Cardiovascular conditions</c:v>
                </c:pt>
                <c:pt idx="2">
                  <c:v>Infection</c:v>
                </c:pt>
                <c:pt idx="3">
                  <c:v>Mental health conditions</c:v>
                </c:pt>
              </c:strCache>
            </c:strRef>
          </c:cat>
          <c:val>
            <c:numRef>
              <c:f>Sheet1!$C$2:$C$5</c:f>
              <c:numCache>
                <c:formatCode>General</c:formatCode>
                <c:ptCount val="4"/>
                <c:pt idx="2" formatCode="0.0%">
                  <c:v>0.4</c:v>
                </c:pt>
              </c:numCache>
            </c:numRef>
          </c:val>
          <c:extLst>
            <c:ext xmlns:c16="http://schemas.microsoft.com/office/drawing/2014/chart" uri="{C3380CC4-5D6E-409C-BE32-E72D297353CC}">
              <c16:uniqueId val="{00000001-F6E4-4C59-9E4A-F90E8622F6D7}"/>
            </c:ext>
          </c:extLst>
        </c:ser>
        <c:ser>
          <c:idx val="2"/>
          <c:order val="2"/>
          <c:tx>
            <c:strRef>
              <c:f>Sheet1!$D$1</c:f>
              <c:strCache>
                <c:ptCount val="1"/>
                <c:pt idx="0">
                  <c:v>Regular</c:v>
                </c:pt>
              </c:strCache>
            </c:strRef>
          </c:tx>
          <c:spPr>
            <a:solidFill>
              <a:schemeClr val="accent3"/>
            </a:solidFill>
            <a:ln>
              <a:noFill/>
            </a:ln>
            <a:effectLst/>
          </c:spPr>
          <c:invertIfNegative val="0"/>
          <c:dLbls>
            <c:dLbl>
              <c:idx val="2"/>
              <c:delete val="1"/>
              <c:extLst>
                <c:ext xmlns:c15="http://schemas.microsoft.com/office/drawing/2012/chart" uri="{CE6537A1-D6FC-4f65-9D91-7224C49458BB}"/>
                <c:ext xmlns:c16="http://schemas.microsoft.com/office/drawing/2014/chart" uri="{C3380CC4-5D6E-409C-BE32-E72D297353CC}">
                  <c16:uniqueId val="{00000001-C4A1-46A3-906A-78263D00E9D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Hemorrhage (excludes aneurysms or CVA)</c:v>
                </c:pt>
                <c:pt idx="1">
                  <c:v>Cardiovascular conditions</c:v>
                </c:pt>
                <c:pt idx="2">
                  <c:v>Infection</c:v>
                </c:pt>
                <c:pt idx="3">
                  <c:v>Mental health conditions</c:v>
                </c:pt>
              </c:strCache>
            </c:strRef>
          </c:cat>
          <c:val>
            <c:numRef>
              <c:f>Sheet1!$D$2:$D$5</c:f>
              <c:numCache>
                <c:formatCode>0.0%</c:formatCode>
                <c:ptCount val="4"/>
                <c:pt idx="0">
                  <c:v>6.7000000000000004E-2</c:v>
                </c:pt>
                <c:pt idx="1">
                  <c:v>6.6000000000000003E-2</c:v>
                </c:pt>
                <c:pt idx="2">
                  <c:v>0</c:v>
                </c:pt>
                <c:pt idx="3">
                  <c:v>0.4</c:v>
                </c:pt>
              </c:numCache>
            </c:numRef>
          </c:val>
          <c:extLst>
            <c:ext xmlns:c16="http://schemas.microsoft.com/office/drawing/2014/chart" uri="{C3380CC4-5D6E-409C-BE32-E72D297353CC}">
              <c16:uniqueId val="{00000002-F6E4-4C59-9E4A-F90E8622F6D7}"/>
            </c:ext>
          </c:extLst>
        </c:ser>
        <c:dLbls>
          <c:dLblPos val="ctr"/>
          <c:showLegendKey val="0"/>
          <c:showVal val="1"/>
          <c:showCatName val="0"/>
          <c:showSerName val="0"/>
          <c:showPercent val="0"/>
          <c:showBubbleSize val="0"/>
        </c:dLbls>
        <c:gapWidth val="30"/>
        <c:overlap val="100"/>
        <c:axId val="341434255"/>
        <c:axId val="341438095"/>
      </c:barChart>
      <c:catAx>
        <c:axId val="34143425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crossAx val="341438095"/>
        <c:crosses val="autoZero"/>
        <c:auto val="1"/>
        <c:lblAlgn val="ctr"/>
        <c:lblOffset val="100"/>
        <c:noMultiLvlLbl val="0"/>
      </c:catAx>
      <c:valAx>
        <c:axId val="341438095"/>
        <c:scaling>
          <c:orientation val="minMax"/>
        </c:scaling>
        <c:delete val="1"/>
        <c:axPos val="b"/>
        <c:numFmt formatCode="0.0%" sourceLinked="1"/>
        <c:majorTickMark val="none"/>
        <c:minorTickMark val="none"/>
        <c:tickLblPos val="nextTo"/>
        <c:crossAx val="341434255"/>
        <c:crosses val="autoZero"/>
        <c:crossBetween val="between"/>
      </c:valAx>
      <c:spPr>
        <a:noFill/>
        <a:ln>
          <a:noFill/>
        </a:ln>
        <a:effectLst/>
      </c:spPr>
    </c:plotArea>
    <c:legend>
      <c:legendPos val="r"/>
      <c:legendEntry>
        <c:idx val="2"/>
        <c:delete val="1"/>
      </c:legendEntry>
      <c:layout>
        <c:manualLayout>
          <c:xMode val="edge"/>
          <c:yMode val="edge"/>
          <c:x val="0.81243133033114712"/>
          <c:y val="0.51268780516869927"/>
          <c:w val="0.17249266842056529"/>
          <c:h val="0.10738007804374254"/>
        </c:manualLayout>
      </c:layout>
      <c:overlay val="1"/>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accent6"/>
          </a:solidFill>
          <a:latin typeface="Barlow Light" panose="00000400000000000000" pitchFamily="2" charset="0"/>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Cardiomyopathy</c:v>
                </c:pt>
              </c:strCache>
            </c:strRef>
          </c:tx>
          <c:spPr>
            <a:solidFill>
              <a:schemeClr val="accent1"/>
            </a:solidFill>
            <a:ln>
              <a:noFill/>
            </a:ln>
            <a:effectLst/>
          </c:spPr>
          <c:invertIfNegative val="0"/>
          <c:dLbls>
            <c:dLbl>
              <c:idx val="7"/>
              <c:layout>
                <c:manualLayout>
                  <c:x val="1.0050667498858419E-2"/>
                  <c:y val="-4.8676600080462541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D4B-4517-880D-3239AEC74380}"/>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Cancer</c:v>
                </c:pt>
                <c:pt idx="1">
                  <c:v>Cerebrovascular accidents not secondary to hypertensive disorders of pregnancy</c:v>
                </c:pt>
                <c:pt idx="2">
                  <c:v>Pulmonary conditions (excludes ARDS)</c:v>
                </c:pt>
                <c:pt idx="3">
                  <c:v>Hypertensive disorders of pregnancy</c:v>
                </c:pt>
                <c:pt idx="4">
                  <c:v>Amniotic fluid embolism</c:v>
                </c:pt>
                <c:pt idx="5">
                  <c:v>Embolism</c:v>
                </c:pt>
                <c:pt idx="6">
                  <c:v>Hemorrhage (excludes aneurysms or CVA)</c:v>
                </c:pt>
                <c:pt idx="7">
                  <c:v>Cardiovascular conditions</c:v>
                </c:pt>
                <c:pt idx="8">
                  <c:v>Infection</c:v>
                </c:pt>
                <c:pt idx="9">
                  <c:v>Mental health conditions</c:v>
                </c:pt>
              </c:strCache>
            </c:strRef>
          </c:cat>
          <c:val>
            <c:numRef>
              <c:f>Sheet1!$B$2:$B$11</c:f>
              <c:numCache>
                <c:formatCode>General</c:formatCode>
                <c:ptCount val="10"/>
                <c:pt idx="7" formatCode="0.0%">
                  <c:v>2.4E-2</c:v>
                </c:pt>
              </c:numCache>
            </c:numRef>
          </c:val>
          <c:extLst>
            <c:ext xmlns:c16="http://schemas.microsoft.com/office/drawing/2014/chart" uri="{C3380CC4-5D6E-409C-BE32-E72D297353CC}">
              <c16:uniqueId val="{00000000-ED4B-4517-880D-3239AEC74380}"/>
            </c:ext>
          </c:extLst>
        </c:ser>
        <c:ser>
          <c:idx val="1"/>
          <c:order val="1"/>
          <c:tx>
            <c:strRef>
              <c:f>Sheet1!$C$1</c:f>
              <c:strCache>
                <c:ptCount val="1"/>
                <c:pt idx="0">
                  <c:v>COVID-19</c:v>
                </c:pt>
              </c:strCache>
            </c:strRef>
          </c:tx>
          <c:spPr>
            <a:solidFill>
              <a:schemeClr val="accent2"/>
            </a:solidFill>
            <a:ln>
              <a:noFill/>
            </a:ln>
            <a:effectLst/>
          </c:spPr>
          <c:invertIfNegative val="0"/>
          <c:dLbls>
            <c:dLbl>
              <c:idx val="6"/>
              <c:layout>
                <c:manualLayout>
                  <c:x val="2.7173913043478201E-2"/>
                  <c:y val="-1.2719340476124174E-1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D4B-4517-880D-3239AEC74380}"/>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Cancer</c:v>
                </c:pt>
                <c:pt idx="1">
                  <c:v>Cerebrovascular accidents not secondary to hypertensive disorders of pregnancy</c:v>
                </c:pt>
                <c:pt idx="2">
                  <c:v>Pulmonary conditions (excludes ARDS)</c:v>
                </c:pt>
                <c:pt idx="3">
                  <c:v>Hypertensive disorders of pregnancy</c:v>
                </c:pt>
                <c:pt idx="4">
                  <c:v>Amniotic fluid embolism</c:v>
                </c:pt>
                <c:pt idx="5">
                  <c:v>Embolism</c:v>
                </c:pt>
                <c:pt idx="6">
                  <c:v>Hemorrhage (excludes aneurysms or CVA)</c:v>
                </c:pt>
                <c:pt idx="7">
                  <c:v>Cardiovascular conditions</c:v>
                </c:pt>
                <c:pt idx="8">
                  <c:v>Infection</c:v>
                </c:pt>
                <c:pt idx="9">
                  <c:v>Mental health conditions</c:v>
                </c:pt>
              </c:strCache>
            </c:strRef>
          </c:cat>
          <c:val>
            <c:numRef>
              <c:f>Sheet1!$C$2:$C$11</c:f>
              <c:numCache>
                <c:formatCode>General</c:formatCode>
                <c:ptCount val="10"/>
                <c:pt idx="8" formatCode="0.0%">
                  <c:v>0.22900000000000001</c:v>
                </c:pt>
              </c:numCache>
            </c:numRef>
          </c:val>
          <c:extLst>
            <c:ext xmlns:c16="http://schemas.microsoft.com/office/drawing/2014/chart" uri="{C3380CC4-5D6E-409C-BE32-E72D297353CC}">
              <c16:uniqueId val="{00000002-ED4B-4517-880D-3239AEC74380}"/>
            </c:ext>
          </c:extLst>
        </c:ser>
        <c:ser>
          <c:idx val="2"/>
          <c:order val="2"/>
          <c:tx>
            <c:strRef>
              <c:f>Sheet1!$D$1</c:f>
              <c:strCache>
                <c:ptCount val="1"/>
                <c:pt idx="0">
                  <c:v>Regular</c:v>
                </c:pt>
              </c:strCache>
            </c:strRef>
          </c:tx>
          <c:spPr>
            <a:solidFill>
              <a:schemeClr val="accent3"/>
            </a:solidFill>
            <a:ln>
              <a:noFill/>
            </a:ln>
            <a:effectLst/>
          </c:spPr>
          <c:invertIfNegative val="0"/>
          <c:dLbls>
            <c:dLbl>
              <c:idx val="0"/>
              <c:layout>
                <c:manualLayout>
                  <c:x val="3.5125104430656001E-2"/>
                  <c:y val="0"/>
                </c:manualLayout>
              </c:layout>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D4B-4517-880D-3239AEC74380}"/>
                </c:ext>
              </c:extLst>
            </c:dLbl>
            <c:dLbl>
              <c:idx val="1"/>
              <c:layout>
                <c:manualLayout>
                  <c:x val="3.7173224705226583E-2"/>
                  <c:y val="0"/>
                </c:manualLayout>
              </c:layout>
              <c:tx>
                <c:rich>
                  <a:bodyPr/>
                  <a:lstStyle/>
                  <a:p>
                    <a:fld id="{147F9004-9D40-4975-A11B-00A5D6AB1585}" type="VALUE">
                      <a:rPr lang="en-US">
                        <a:solidFill>
                          <a:schemeClr val="tx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ED4B-4517-880D-3239AEC74380}"/>
                </c:ext>
              </c:extLst>
            </c:dLbl>
            <c:dLbl>
              <c:idx val="2"/>
              <c:layout>
                <c:manualLayout>
                  <c:x val="3.6332503515755087E-2"/>
                  <c:y val="0"/>
                </c:manualLayout>
              </c:layout>
              <c:tx>
                <c:rich>
                  <a:bodyPr/>
                  <a:lstStyle/>
                  <a:p>
                    <a:fld id="{240B860F-2330-4C80-AE97-0F58D4AFDAB6}" type="VALUE">
                      <a:rPr lang="en-US">
                        <a:solidFill>
                          <a:schemeClr val="tx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ED4B-4517-880D-3239AEC74380}"/>
                </c:ext>
              </c:extLst>
            </c:dLbl>
            <c:dLbl>
              <c:idx val="3"/>
              <c:layout>
                <c:manualLayout>
                  <c:x val="4.1877781245243474E-2"/>
                  <c:y val="0"/>
                </c:manualLayout>
              </c:layout>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D4B-4517-880D-3239AEC74380}"/>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Cancer</c:v>
                </c:pt>
                <c:pt idx="1">
                  <c:v>Cerebrovascular accidents not secondary to hypertensive disorders of pregnancy</c:v>
                </c:pt>
                <c:pt idx="2">
                  <c:v>Pulmonary conditions (excludes ARDS)</c:v>
                </c:pt>
                <c:pt idx="3">
                  <c:v>Hypertensive disorders of pregnancy</c:v>
                </c:pt>
                <c:pt idx="4">
                  <c:v>Amniotic fluid embolism</c:v>
                </c:pt>
                <c:pt idx="5">
                  <c:v>Embolism</c:v>
                </c:pt>
                <c:pt idx="6">
                  <c:v>Hemorrhage (excludes aneurysms or CVA)</c:v>
                </c:pt>
                <c:pt idx="7">
                  <c:v>Cardiovascular conditions</c:v>
                </c:pt>
                <c:pt idx="8">
                  <c:v>Infection</c:v>
                </c:pt>
                <c:pt idx="9">
                  <c:v>Mental health conditions</c:v>
                </c:pt>
              </c:strCache>
            </c:strRef>
          </c:cat>
          <c:val>
            <c:numRef>
              <c:f>Sheet1!$D$2:$D$11</c:f>
              <c:numCache>
                <c:formatCode>0.0%</c:formatCode>
                <c:ptCount val="10"/>
                <c:pt idx="0">
                  <c:v>1.2999999999999999E-2</c:v>
                </c:pt>
                <c:pt idx="1">
                  <c:v>1.2999999999999999E-2</c:v>
                </c:pt>
                <c:pt idx="2">
                  <c:v>1.2999999999999999E-2</c:v>
                </c:pt>
                <c:pt idx="3">
                  <c:v>2.1000000000000001E-2</c:v>
                </c:pt>
                <c:pt idx="4">
                  <c:v>6.6000000000000003E-2</c:v>
                </c:pt>
                <c:pt idx="5">
                  <c:v>7.0999999999999994E-2</c:v>
                </c:pt>
                <c:pt idx="6">
                  <c:v>7.5999999999999998E-2</c:v>
                </c:pt>
                <c:pt idx="7">
                  <c:v>0.06</c:v>
                </c:pt>
                <c:pt idx="8">
                  <c:v>5.2999999999999999E-2</c:v>
                </c:pt>
                <c:pt idx="9">
                  <c:v>0.30499999999999999</c:v>
                </c:pt>
              </c:numCache>
            </c:numRef>
          </c:val>
          <c:extLst>
            <c:ext xmlns:c16="http://schemas.microsoft.com/office/drawing/2014/chart" uri="{C3380CC4-5D6E-409C-BE32-E72D297353CC}">
              <c16:uniqueId val="{00000006-ED4B-4517-880D-3239AEC74380}"/>
            </c:ext>
          </c:extLst>
        </c:ser>
        <c:dLbls>
          <c:dLblPos val="ctr"/>
          <c:showLegendKey val="0"/>
          <c:showVal val="1"/>
          <c:showCatName val="0"/>
          <c:showSerName val="0"/>
          <c:showPercent val="0"/>
          <c:showBubbleSize val="0"/>
        </c:dLbls>
        <c:gapWidth val="30"/>
        <c:overlap val="100"/>
        <c:axId val="341434255"/>
        <c:axId val="341438095"/>
      </c:barChart>
      <c:catAx>
        <c:axId val="34143425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crossAx val="341438095"/>
        <c:crosses val="autoZero"/>
        <c:auto val="1"/>
        <c:lblAlgn val="ctr"/>
        <c:lblOffset val="100"/>
        <c:noMultiLvlLbl val="0"/>
      </c:catAx>
      <c:valAx>
        <c:axId val="341438095"/>
        <c:scaling>
          <c:orientation val="minMax"/>
        </c:scaling>
        <c:delete val="1"/>
        <c:axPos val="b"/>
        <c:numFmt formatCode="General" sourceLinked="1"/>
        <c:majorTickMark val="none"/>
        <c:minorTickMark val="none"/>
        <c:tickLblPos val="nextTo"/>
        <c:crossAx val="341434255"/>
        <c:crosses val="autoZero"/>
        <c:crossBetween val="between"/>
      </c:valAx>
      <c:spPr>
        <a:noFill/>
        <a:ln>
          <a:noFill/>
        </a:ln>
        <a:effectLst/>
      </c:spPr>
    </c:plotArea>
    <c:legend>
      <c:legendPos val="b"/>
      <c:legendEntry>
        <c:idx val="2"/>
        <c:delete val="1"/>
      </c:legendEntry>
      <c:layout>
        <c:manualLayout>
          <c:xMode val="edge"/>
          <c:yMode val="edge"/>
          <c:x val="0.78448703973043887"/>
          <c:y val="0.27003783020416183"/>
          <c:w val="0.21408285840868357"/>
          <c:h val="0.1355270033260958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accent6"/>
          </a:solidFill>
          <a:latin typeface="Barlow Light" panose="00000400000000000000" pitchFamily="2"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Yes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Substance use disorder</c:v>
                </c:pt>
                <c:pt idx="1">
                  <c:v>Mental health conditions</c:v>
                </c:pt>
                <c:pt idx="2">
                  <c:v>Discrimination</c:v>
                </c:pt>
                <c:pt idx="3">
                  <c:v>Obesity</c:v>
                </c:pt>
              </c:strCache>
            </c:strRef>
          </c:cat>
          <c:val>
            <c:numRef>
              <c:f>Sheet1!$B$2:$B$5</c:f>
              <c:numCache>
                <c:formatCode>0.0%</c:formatCode>
                <c:ptCount val="4"/>
                <c:pt idx="0">
                  <c:v>0.23599999999999999</c:v>
                </c:pt>
                <c:pt idx="1">
                  <c:v>0.22500000000000001</c:v>
                </c:pt>
                <c:pt idx="2">
                  <c:v>0.156</c:v>
                </c:pt>
                <c:pt idx="3">
                  <c:v>0.29299999999999998</c:v>
                </c:pt>
              </c:numCache>
            </c:numRef>
          </c:val>
          <c:extLst>
            <c:ext xmlns:c16="http://schemas.microsoft.com/office/drawing/2014/chart" uri="{C3380CC4-5D6E-409C-BE32-E72D297353CC}">
              <c16:uniqueId val="{00000000-5756-4013-92EC-A03CDB93428C}"/>
            </c:ext>
          </c:extLst>
        </c:ser>
        <c:ser>
          <c:idx val="1"/>
          <c:order val="1"/>
          <c:tx>
            <c:strRef>
              <c:f>Sheet1!$C$1</c:f>
              <c:strCache>
                <c:ptCount val="1"/>
                <c:pt idx="0">
                  <c:v>Probably</c:v>
                </c:pt>
              </c:strCache>
            </c:strRef>
          </c:tx>
          <c:spPr>
            <a:solidFill>
              <a:schemeClr val="accent2"/>
            </a:solidFill>
            <a:ln>
              <a:noFill/>
            </a:ln>
            <a:effectLst/>
          </c:spPr>
          <c:invertIfNegative val="0"/>
          <c:dLbls>
            <c:dLbl>
              <c:idx val="0"/>
              <c:layout>
                <c:manualLayout>
                  <c:x val="-4.2476209061311399E-4"/>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756-4013-92EC-A03CDB93428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Substance use disorder</c:v>
                </c:pt>
                <c:pt idx="1">
                  <c:v>Mental health conditions</c:v>
                </c:pt>
                <c:pt idx="2">
                  <c:v>Discrimination</c:v>
                </c:pt>
                <c:pt idx="3">
                  <c:v>Obesity</c:v>
                </c:pt>
              </c:strCache>
            </c:strRef>
          </c:cat>
          <c:val>
            <c:numRef>
              <c:f>Sheet1!$C$2:$C$5</c:f>
              <c:numCache>
                <c:formatCode>0.0%</c:formatCode>
                <c:ptCount val="4"/>
                <c:pt idx="0">
                  <c:v>2.9000000000000001E-2</c:v>
                </c:pt>
                <c:pt idx="1">
                  <c:v>7.6999999999999999E-2</c:v>
                </c:pt>
                <c:pt idx="2">
                  <c:v>0.17199999999999999</c:v>
                </c:pt>
                <c:pt idx="3">
                  <c:v>7.0000000000000007E-2</c:v>
                </c:pt>
              </c:numCache>
            </c:numRef>
          </c:val>
          <c:extLst>
            <c:ext xmlns:c16="http://schemas.microsoft.com/office/drawing/2014/chart" uri="{C3380CC4-5D6E-409C-BE32-E72D297353CC}">
              <c16:uniqueId val="{00000002-5756-4013-92EC-A03CDB93428C}"/>
            </c:ext>
          </c:extLst>
        </c:ser>
        <c:ser>
          <c:idx val="2"/>
          <c:order val="2"/>
          <c:tx>
            <c:strRef>
              <c:f>Sheet1!$D$1</c:f>
              <c:strCache>
                <c:ptCount val="1"/>
                <c:pt idx="0">
                  <c:v>Unknown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Substance use disorder</c:v>
                </c:pt>
                <c:pt idx="1">
                  <c:v>Mental health conditions</c:v>
                </c:pt>
                <c:pt idx="2">
                  <c:v>Discrimination</c:v>
                </c:pt>
                <c:pt idx="3">
                  <c:v>Obesity</c:v>
                </c:pt>
              </c:strCache>
            </c:strRef>
          </c:cat>
          <c:val>
            <c:numRef>
              <c:f>Sheet1!$D$2:$D$5</c:f>
              <c:numCache>
                <c:formatCode>0.0%</c:formatCode>
                <c:ptCount val="4"/>
                <c:pt idx="0">
                  <c:v>3.6999999999999998E-2</c:v>
                </c:pt>
                <c:pt idx="1">
                  <c:v>7.0000000000000007E-2</c:v>
                </c:pt>
                <c:pt idx="2">
                  <c:v>0.17799999999999999</c:v>
                </c:pt>
                <c:pt idx="3">
                  <c:v>3.1E-2</c:v>
                </c:pt>
              </c:numCache>
            </c:numRef>
          </c:val>
          <c:extLst>
            <c:ext xmlns:c16="http://schemas.microsoft.com/office/drawing/2014/chart" uri="{C3380CC4-5D6E-409C-BE32-E72D297353CC}">
              <c16:uniqueId val="{00000003-5756-4013-92EC-A03CDB93428C}"/>
            </c:ext>
          </c:extLst>
        </c:ser>
        <c:dLbls>
          <c:showLegendKey val="0"/>
          <c:showVal val="0"/>
          <c:showCatName val="0"/>
          <c:showSerName val="0"/>
          <c:showPercent val="0"/>
          <c:showBubbleSize val="0"/>
        </c:dLbls>
        <c:gapWidth val="150"/>
        <c:overlap val="100"/>
        <c:axId val="415195312"/>
        <c:axId val="415205872"/>
      </c:barChart>
      <c:catAx>
        <c:axId val="4151953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15205872"/>
        <c:crosses val="autoZero"/>
        <c:auto val="1"/>
        <c:lblAlgn val="ctr"/>
        <c:lblOffset val="100"/>
        <c:noMultiLvlLbl val="0"/>
      </c:catAx>
      <c:valAx>
        <c:axId val="415205872"/>
        <c:scaling>
          <c:orientation val="minMax"/>
        </c:scaling>
        <c:delete val="1"/>
        <c:axPos val="b"/>
        <c:numFmt formatCode="0.0%" sourceLinked="1"/>
        <c:majorTickMark val="none"/>
        <c:minorTickMark val="none"/>
        <c:tickLblPos val="nextTo"/>
        <c:crossAx val="415195312"/>
        <c:crosses val="autoZero"/>
        <c:crossBetween val="between"/>
      </c:valAx>
      <c:spPr>
        <a:noFill/>
        <a:ln>
          <a:noFill/>
        </a:ln>
        <a:effectLst/>
      </c:spPr>
    </c:plotArea>
    <c:legend>
      <c:legendPos val="b"/>
      <c:legendEntry>
        <c:idx val="2"/>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Yes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Substance use disorder</c:v>
                </c:pt>
                <c:pt idx="1">
                  <c:v>Mental health conditions</c:v>
                </c:pt>
                <c:pt idx="2">
                  <c:v>Discrimination</c:v>
                </c:pt>
                <c:pt idx="3">
                  <c:v>Obesity</c:v>
                </c:pt>
              </c:strCache>
            </c:strRef>
          </c:cat>
          <c:val>
            <c:numRef>
              <c:f>Sheet1!$B$2:$B$5</c:f>
              <c:numCache>
                <c:formatCode>0.0%</c:formatCode>
                <c:ptCount val="4"/>
                <c:pt idx="0">
                  <c:v>0.23599999999999999</c:v>
                </c:pt>
                <c:pt idx="1">
                  <c:v>0.22500000000000001</c:v>
                </c:pt>
                <c:pt idx="2">
                  <c:v>0.156</c:v>
                </c:pt>
                <c:pt idx="3">
                  <c:v>0.29299999999999998</c:v>
                </c:pt>
              </c:numCache>
            </c:numRef>
          </c:val>
          <c:extLst>
            <c:ext xmlns:c16="http://schemas.microsoft.com/office/drawing/2014/chart" uri="{C3380CC4-5D6E-409C-BE32-E72D297353CC}">
              <c16:uniqueId val="{00000000-509C-4932-9955-8ACED64B1C72}"/>
            </c:ext>
          </c:extLst>
        </c:ser>
        <c:ser>
          <c:idx val="1"/>
          <c:order val="1"/>
          <c:tx>
            <c:strRef>
              <c:f>Sheet1!$C$1</c:f>
              <c:strCache>
                <c:ptCount val="1"/>
                <c:pt idx="0">
                  <c:v>Probably</c:v>
                </c:pt>
              </c:strCache>
            </c:strRef>
          </c:tx>
          <c:spPr>
            <a:solidFill>
              <a:schemeClr val="accent2"/>
            </a:solidFill>
            <a:ln>
              <a:noFill/>
            </a:ln>
            <a:effectLst/>
          </c:spPr>
          <c:invertIfNegative val="0"/>
          <c:dLbls>
            <c:dLbl>
              <c:idx val="0"/>
              <c:layout>
                <c:manualLayout>
                  <c:x val="-4.2476209061311399E-4"/>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93E-414C-A52D-2B61B8A5C60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Substance use disorder</c:v>
                </c:pt>
                <c:pt idx="1">
                  <c:v>Mental health conditions</c:v>
                </c:pt>
                <c:pt idx="2">
                  <c:v>Discrimination</c:v>
                </c:pt>
                <c:pt idx="3">
                  <c:v>Obesity</c:v>
                </c:pt>
              </c:strCache>
            </c:strRef>
          </c:cat>
          <c:val>
            <c:numRef>
              <c:f>Sheet1!$C$2:$C$5</c:f>
              <c:numCache>
                <c:formatCode>0.0%</c:formatCode>
                <c:ptCount val="4"/>
                <c:pt idx="0">
                  <c:v>2.9000000000000001E-2</c:v>
                </c:pt>
                <c:pt idx="1">
                  <c:v>7.6999999999999999E-2</c:v>
                </c:pt>
                <c:pt idx="2">
                  <c:v>0.17199999999999999</c:v>
                </c:pt>
                <c:pt idx="3">
                  <c:v>7.0000000000000007E-2</c:v>
                </c:pt>
              </c:numCache>
            </c:numRef>
          </c:val>
          <c:extLst>
            <c:ext xmlns:c16="http://schemas.microsoft.com/office/drawing/2014/chart" uri="{C3380CC4-5D6E-409C-BE32-E72D297353CC}">
              <c16:uniqueId val="{00000001-509C-4932-9955-8ACED64B1C72}"/>
            </c:ext>
          </c:extLst>
        </c:ser>
        <c:ser>
          <c:idx val="2"/>
          <c:order val="2"/>
          <c:tx>
            <c:strRef>
              <c:f>Sheet1!$D$1</c:f>
              <c:strCache>
                <c:ptCount val="1"/>
                <c:pt idx="0">
                  <c:v>Unknown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Substance use disorder</c:v>
                </c:pt>
                <c:pt idx="1">
                  <c:v>Mental health conditions</c:v>
                </c:pt>
                <c:pt idx="2">
                  <c:v>Discrimination</c:v>
                </c:pt>
                <c:pt idx="3">
                  <c:v>Obesity</c:v>
                </c:pt>
              </c:strCache>
            </c:strRef>
          </c:cat>
          <c:val>
            <c:numRef>
              <c:f>Sheet1!$D$2:$D$5</c:f>
              <c:numCache>
                <c:formatCode>0.0%</c:formatCode>
                <c:ptCount val="4"/>
                <c:pt idx="0">
                  <c:v>3.6999999999999998E-2</c:v>
                </c:pt>
                <c:pt idx="1">
                  <c:v>7.0000000000000007E-2</c:v>
                </c:pt>
                <c:pt idx="2">
                  <c:v>0.17799999999999999</c:v>
                </c:pt>
                <c:pt idx="3">
                  <c:v>3.1E-2</c:v>
                </c:pt>
              </c:numCache>
            </c:numRef>
          </c:val>
          <c:extLst>
            <c:ext xmlns:c16="http://schemas.microsoft.com/office/drawing/2014/chart" uri="{C3380CC4-5D6E-409C-BE32-E72D297353CC}">
              <c16:uniqueId val="{00000000-C972-4F1C-A5F4-3DB007A094EC}"/>
            </c:ext>
          </c:extLst>
        </c:ser>
        <c:dLbls>
          <c:showLegendKey val="0"/>
          <c:showVal val="0"/>
          <c:showCatName val="0"/>
          <c:showSerName val="0"/>
          <c:showPercent val="0"/>
          <c:showBubbleSize val="0"/>
        </c:dLbls>
        <c:gapWidth val="150"/>
        <c:overlap val="100"/>
        <c:axId val="415195312"/>
        <c:axId val="415205872"/>
      </c:barChart>
      <c:catAx>
        <c:axId val="4151953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15205872"/>
        <c:crosses val="autoZero"/>
        <c:auto val="1"/>
        <c:lblAlgn val="ctr"/>
        <c:lblOffset val="100"/>
        <c:noMultiLvlLbl val="0"/>
      </c:catAx>
      <c:valAx>
        <c:axId val="415205872"/>
        <c:scaling>
          <c:orientation val="minMax"/>
        </c:scaling>
        <c:delete val="1"/>
        <c:axPos val="b"/>
        <c:numFmt formatCode="0.0%" sourceLinked="1"/>
        <c:majorTickMark val="none"/>
        <c:minorTickMark val="none"/>
        <c:tickLblPos val="nextTo"/>
        <c:crossAx val="4151953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7C48EE-5A06-4D15-B8B2-FBAC3DDC32F1}" type="datetimeFigureOut">
              <a:rPr lang="en-US" smtClean="0"/>
              <a:t>3/4/2026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0D345F-9EC8-440E-8105-C4631D7BC9A1}" type="slidenum">
              <a:rPr lang="en-US" smtClean="0"/>
              <a:t>‹#›</a:t>
            </a:fld>
            <a:endParaRPr lang="en-US"/>
          </a:p>
        </p:txBody>
      </p:sp>
    </p:spTree>
    <p:extLst>
      <p:ext uri="{BB962C8B-B14F-4D97-AF65-F5344CB8AC3E}">
        <p14:creationId xmlns:p14="http://schemas.microsoft.com/office/powerpoint/2010/main" val="1569918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1</a:t>
            </a:fld>
            <a:endParaRPr lang="en-US"/>
          </a:p>
        </p:txBody>
      </p:sp>
    </p:spTree>
    <p:extLst>
      <p:ext uri="{BB962C8B-B14F-4D97-AF65-F5344CB8AC3E}">
        <p14:creationId xmlns:p14="http://schemas.microsoft.com/office/powerpoint/2010/main" val="21912749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038C2C-1671-C707-E652-055BAE3C73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8598F7-4BD9-3E0F-59C5-5E997A1D19D8}"/>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964FCE25-CFA9-24D6-42CF-16D8872E105D}"/>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Starting with non-Hispanic American Indian and Alaska Native persons, we can see that mental health conditions was the leading cause at 40%, followed by infection at 37.1%. COVID alone accounted for 28.6% of deaths.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While cardiovascular conditions was the third leading cause of death overall, here we see it drop down, accounting for 2.9% of deaths among non-Hispanic American Indian and Alaska Native people.</a:t>
            </a:r>
            <a:endParaRPr lang="en-US" dirty="0"/>
          </a:p>
        </p:txBody>
      </p:sp>
      <p:sp>
        <p:nvSpPr>
          <p:cNvPr id="4" name="Slide Number Placeholder 3">
            <a:extLst>
              <a:ext uri="{FF2B5EF4-FFF2-40B4-BE49-F238E27FC236}">
                <a16:creationId xmlns:a16="http://schemas.microsoft.com/office/drawing/2014/main" id="{500EDF7A-2356-2ECF-3104-D08BF2447142}"/>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02330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37DFC3-0236-A3DB-44CF-A065753760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5C7EE1-0CAF-9A73-181E-902F1DED6030}"/>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B4E33900-CDD9-A5C0-3FE5-1896449A19A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Looking at Hispanic persons, we can see that infection was the leading cause, at 39.6% total and 36.1% due to COVID alone, followed by mental health conditions at 22.2%</a:t>
            </a:r>
          </a:p>
          <a:p>
            <a:endParaRPr lang="en-US" dirty="0"/>
          </a:p>
        </p:txBody>
      </p:sp>
      <p:sp>
        <p:nvSpPr>
          <p:cNvPr id="4" name="Slide Number Placeholder 3">
            <a:extLst>
              <a:ext uri="{FF2B5EF4-FFF2-40B4-BE49-F238E27FC236}">
                <a16:creationId xmlns:a16="http://schemas.microsoft.com/office/drawing/2014/main" id="{78B6FB59-CB52-2770-464C-65CBF8F94071}"/>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610495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FA552-5F5A-2DF3-1A9C-3BD088513C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728E3C-8E39-CFD5-0E74-A806D8696829}"/>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1925AB24-298D-5FDE-09BF-7FE228E31964}"/>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For non-Hispanic Asian persons, the leading cause of death was infection, at 46.2% total, with COVID alone leading at 38.5%.</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is followed by mental health conditions and amniotic fluid embolism, each accounting for 15.4% of deaths.</a:t>
            </a:r>
            <a:endParaRPr lang="en-US" dirty="0"/>
          </a:p>
        </p:txBody>
      </p:sp>
      <p:sp>
        <p:nvSpPr>
          <p:cNvPr id="4" name="Slide Number Placeholder 3">
            <a:extLst>
              <a:ext uri="{FF2B5EF4-FFF2-40B4-BE49-F238E27FC236}">
                <a16:creationId xmlns:a16="http://schemas.microsoft.com/office/drawing/2014/main" id="{B2DE054B-6DDD-38D0-F79A-4D81A143710A}"/>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227047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87646-FDB0-650E-EB88-D27ACDE341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8381D4-B2AC-C1F1-C698-7E6DD4E69CCA}"/>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BE352CCC-0AA8-0B58-C30A-80D0B050CAAB}"/>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Among non-Hispanic Black persons, again, we see infection as the leading cause of death, at 33.6% total, with COVID alone accounting for 27.3%.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second leading cause of death was cardiovascular conditions at 16% total, with cardiomyopathy accounting for 10.1%.</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Mental health conditions was the fourth leading cause of death, at 9.3%.</a:t>
            </a:r>
            <a:endParaRPr lang="en-US" dirty="0"/>
          </a:p>
        </p:txBody>
      </p:sp>
      <p:sp>
        <p:nvSpPr>
          <p:cNvPr id="4" name="Slide Number Placeholder 3">
            <a:extLst>
              <a:ext uri="{FF2B5EF4-FFF2-40B4-BE49-F238E27FC236}">
                <a16:creationId xmlns:a16="http://schemas.microsoft.com/office/drawing/2014/main" id="{214A8E5B-4680-B203-4B78-28AC8D1BFC76}"/>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103681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6E059-1858-280A-3B45-CC2D3878D5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5E891E-0492-0E89-097F-29B37FE2DB7A}"/>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F8778C69-8B57-A8EF-317F-1F99F8FB140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non-Hispanic persons of multiple races, mental health conditions and COVID-19 were tied as leading causes, each contributing 40% of deaths.</a:t>
            </a:r>
          </a:p>
          <a:p>
            <a:endParaRPr lang="en-US" dirty="0"/>
          </a:p>
        </p:txBody>
      </p:sp>
      <p:sp>
        <p:nvSpPr>
          <p:cNvPr id="4" name="Slide Number Placeholder 3">
            <a:extLst>
              <a:ext uri="{FF2B5EF4-FFF2-40B4-BE49-F238E27FC236}">
                <a16:creationId xmlns:a16="http://schemas.microsoft.com/office/drawing/2014/main" id="{167F0226-1F65-0578-17A2-F5E898165C8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591334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E7236-328B-EAFF-32E5-63FC9DF375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EDCBA1-0E3C-E1AF-5AE8-255F1DB4E4E5}"/>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1ABAE2C3-A019-6111-79F4-710D8B755FDE}"/>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among non-Hispanic white persons, the leading cause of death was mental health conditions, at 30.5%, followed by infection, at 28.3% total. COVID alone accounted for 22.9% of deaths.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purpose of disaggregating data by race ethnicity is not simply for comparison, or for a thought experiment. Rather, we know that major disparities exist between racial-ethnic groups. We saw that in the PMSS data. In order to address the disparities, we need to first see how the leading causes of death vary so we can better identify solutions that truly center equity.</a:t>
            </a:r>
          </a:p>
          <a:p>
            <a:endParaRPr lang="en-US" dirty="0"/>
          </a:p>
        </p:txBody>
      </p:sp>
      <p:sp>
        <p:nvSpPr>
          <p:cNvPr id="4" name="Slide Number Placeholder 3">
            <a:extLst>
              <a:ext uri="{FF2B5EF4-FFF2-40B4-BE49-F238E27FC236}">
                <a16:creationId xmlns:a16="http://schemas.microsoft.com/office/drawing/2014/main" id="{90213E2E-FB82-FE4D-3201-73ED88E8FB4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0144863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These are documented using a standard checkbox, with Yes, No, Probably, and Unknown as the options.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MMRC determination for a circumstance surrounding a pregnancy-related death documents if one of these circumstances both was present and contributed to the chain of events leading to a death, but may not have been the underlying cause of death. The MMRC separately considers and documents each circumstance so each death may have multiple circumstances identified</a:t>
            </a:r>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16</a:t>
            </a:fld>
            <a:endParaRPr lang="en-US"/>
          </a:p>
        </p:txBody>
      </p:sp>
    </p:spTree>
    <p:extLst>
      <p:ext uri="{BB962C8B-B14F-4D97-AF65-F5344CB8AC3E}">
        <p14:creationId xmlns:p14="http://schemas.microsoft.com/office/powerpoint/2010/main" val="15329255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MMRCs determine whether obesity contributed to the death, and not just whether the patient was obese. An MMRC may determine that obesity contributed to the death when the condition directly compromised the patient’s health. For example, obesity complicated ventilation options for a pregnant woman with the flu.</a:t>
            </a:r>
          </a:p>
          <a:p>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17</a:t>
            </a:fld>
            <a:endParaRPr lang="en-US"/>
          </a:p>
        </p:txBody>
      </p:sp>
    </p:spTree>
    <p:extLst>
      <p:ext uri="{BB962C8B-B14F-4D97-AF65-F5344CB8AC3E}">
        <p14:creationId xmlns:p14="http://schemas.microsoft.com/office/powerpoint/2010/main" val="42775611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Added as an option in May 2020, discrimination is not just whether the patient was exposed to discrimination. Discrimination is defined as treating someone less or more favorably based on the group, class, or category they belong to. For example, dismissing symptoms of abdominal pain described by someone with a history of substance use disorder, which led to a delay in diagnosis and care for ruptured ectopic pregnancy. </a:t>
            </a:r>
          </a:p>
          <a:p>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18</a:t>
            </a:fld>
            <a:endParaRPr lang="en-US"/>
          </a:p>
        </p:txBody>
      </p:sp>
    </p:spTree>
    <p:extLst>
      <p:ext uri="{BB962C8B-B14F-4D97-AF65-F5344CB8AC3E}">
        <p14:creationId xmlns:p14="http://schemas.microsoft.com/office/powerpoint/2010/main" val="15607595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MMRCs determine whether a mental health condition other than substance use disorder contributed to the death, and not just whether the patient had a mental health condition. Mental health conditions are defined as present when there is a documented diagnosis of a psychiatric disorder or if criteria for a diagnosis of a mental health condition are met according to subject matter experts. The committee may determine that a mental health condition is a circumstance when the condition directly compromised a patient’s healthcare (for example, mental health condition impacted her ability to manage type 2 diabetes).</a:t>
            </a:r>
          </a:p>
          <a:p>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19</a:t>
            </a:fld>
            <a:endParaRPr lang="en-US"/>
          </a:p>
        </p:txBody>
      </p:sp>
    </p:spTree>
    <p:extLst>
      <p:ext uri="{BB962C8B-B14F-4D97-AF65-F5344CB8AC3E}">
        <p14:creationId xmlns:p14="http://schemas.microsoft.com/office/powerpoint/2010/main" val="2861725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txBody>
          <a:bodyPr/>
          <a:lstStyle/>
          <a:p>
            <a:endParaRPr lang="en-US"/>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MMRIA launched a data dashboard in 2025, allowing us to toggle between data from 2021, 2020, and 2017-2019.</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569508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Lastly, substance use disorder is characterized by recurrent use of alcohol and/or drugs causing clinically and functionally significant impairment (for example, health problems or disability).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committee may determine that substance use disorder contributed to the death when the disorder directly compromised a patient’s healthcare (for instance, acute methamphetamine intoxication made preeclampsia worse, or she was more vulnerable to infections or medical conditions).</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20</a:t>
            </a:fld>
            <a:endParaRPr lang="en-US"/>
          </a:p>
        </p:txBody>
      </p:sp>
    </p:spTree>
    <p:extLst>
      <p:ext uri="{BB962C8B-B14F-4D97-AF65-F5344CB8AC3E}">
        <p14:creationId xmlns:p14="http://schemas.microsoft.com/office/powerpoint/2010/main" val="21080492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4FC86-2578-72A1-1CD3-9EE24DF4DD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89DD60-A135-3F73-940C-5ABDBA65B777}"/>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995D5C27-F01C-1849-FE19-EFE4A90CE0B6}"/>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Here, we can see that obesity was checked as Yes or Probably in a total of 36.3% of deaths; discrimination was checked in a total of 32.8% of deaths; mental health conditions was checked in 30.2% of deaths; and substance use disorder was checked in 26.5% of deaths.</a:t>
            </a:r>
          </a:p>
          <a:p>
            <a:r>
              <a:rPr lang="en-US" sz="1200" kern="1200" dirty="0">
                <a:solidFill>
                  <a:schemeClr val="tx1"/>
                </a:solidFill>
                <a:effectLst/>
                <a:latin typeface="+mn-lt"/>
                <a:ea typeface="+mn-ea"/>
                <a:cs typeface="+mn-cs"/>
              </a:rPr>
              <a:t> </a:t>
            </a:r>
          </a:p>
        </p:txBody>
      </p:sp>
      <p:sp>
        <p:nvSpPr>
          <p:cNvPr id="4" name="Slide Number Placeholder 3">
            <a:extLst>
              <a:ext uri="{FF2B5EF4-FFF2-40B4-BE49-F238E27FC236}">
                <a16:creationId xmlns:a16="http://schemas.microsoft.com/office/drawing/2014/main" id="{AA73A91D-05EC-3BA2-A5E1-FFCE69512F74}"/>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204157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11D33-2D4A-FF5F-5B29-76101E0B00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9B543B-B320-2B02-6B2A-E42D56D687D1}"/>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56B31041-6FA6-6FD4-5CFE-C625A656C60F}"/>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when we look at the unknown, the numbers could be even greater.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Especially when looking at discrimination. A higher percentage of deaths were marked unknown for discrimination than marked yes or marked probably.</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It’s not that surprising that there were more unknowns in this category than in the others – discrimination is arguably the most subjective of the four circumstances. This is why informant interviews are so critical, as is having a diverse group of people sitting on MMRCs.  </a:t>
            </a:r>
          </a:p>
          <a:p>
            <a:endParaRPr lang="en-US" dirty="0"/>
          </a:p>
        </p:txBody>
      </p:sp>
      <p:sp>
        <p:nvSpPr>
          <p:cNvPr id="4" name="Slide Number Placeholder 3">
            <a:extLst>
              <a:ext uri="{FF2B5EF4-FFF2-40B4-BE49-F238E27FC236}">
                <a16:creationId xmlns:a16="http://schemas.microsoft.com/office/drawing/2014/main" id="{82380E48-D8ED-D614-F04F-AA5DD96BF37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624580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F2C97-F15B-A819-C321-034EA07D4C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2D5691-493C-DB2B-E9EF-507E68AFBE2D}"/>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A4B4CF85-C4F7-4F1C-657B-290CDE22328B}"/>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Here we can see that among pregnancy-related deaths with mental health condition as the underlying cause, nearly one third were determined to be suicide and nearly two thirds were determined to be unintentional or unknown intent poisoning or overdose.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When we say that mental health is a leading cause of death, it’s easy to assume a majority of these deaths were by suicide – but according to this data, this is not the case.</a:t>
            </a:r>
            <a:endParaRPr lang="en-US" dirty="0"/>
          </a:p>
        </p:txBody>
      </p:sp>
      <p:sp>
        <p:nvSpPr>
          <p:cNvPr id="4" name="Slide Number Placeholder 3">
            <a:extLst>
              <a:ext uri="{FF2B5EF4-FFF2-40B4-BE49-F238E27FC236}">
                <a16:creationId xmlns:a16="http://schemas.microsoft.com/office/drawing/2014/main" id="{AADFAE71-EDF9-B737-BF2C-DE87775D95DF}"/>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6449282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419A3-E199-177A-9912-4EEBE63557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B74D20-ABFB-78E7-AE70-9ED175EFEC4E}"/>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4AC0257E-20CC-F9DB-2EB7-4A8DB80886AA}"/>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this graphic shows us specific conditions that were present for those whom mental health conditions was the leading underlying cause for pregnancy-related death</a:t>
            </a:r>
            <a:endParaRPr lang="en-US" dirty="0"/>
          </a:p>
        </p:txBody>
      </p:sp>
      <p:sp>
        <p:nvSpPr>
          <p:cNvPr id="4" name="Slide Number Placeholder 3">
            <a:extLst>
              <a:ext uri="{FF2B5EF4-FFF2-40B4-BE49-F238E27FC236}">
                <a16:creationId xmlns:a16="http://schemas.microsoft.com/office/drawing/2014/main" id="{7C310DC7-F07A-8A34-7A95-6EE62306892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494415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FD4F9E-C94E-4066-907F-E229A7097C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4C615A-A0D9-B557-E99C-059D38DD8E02}"/>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1F63C110-853F-9A61-2704-9247A6F4688A}"/>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substance use disorder was the underlying cause of two thirds of pregnancy-related mental health deaths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highlights how important it is to treat substance use disorder like the illness it is, not as a moral failing. When policies are punitive, people are less likely to seek treatment </a:t>
            </a:r>
          </a:p>
          <a:p>
            <a:endParaRPr lang="en-US" dirty="0"/>
          </a:p>
        </p:txBody>
      </p:sp>
      <p:sp>
        <p:nvSpPr>
          <p:cNvPr id="4" name="Slide Number Placeholder 3">
            <a:extLst>
              <a:ext uri="{FF2B5EF4-FFF2-40B4-BE49-F238E27FC236}">
                <a16:creationId xmlns:a16="http://schemas.microsoft.com/office/drawing/2014/main" id="{4DCEE8BB-D510-DA09-F2A3-5A2F349226E2}"/>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220141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Contributing factor classes include but are not limited to: lack of access or financial resources; chronic disease; clinical skill or quality of care; lack of continuity of care; and more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contributing factors are sorted into five levels, as are subsequent recommendations. These levels are: patient or family; provider; facility; system; and community. </a:t>
            </a:r>
          </a:p>
          <a:p>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26</a:t>
            </a:fld>
            <a:endParaRPr lang="en-US"/>
          </a:p>
        </p:txBody>
      </p:sp>
    </p:spTree>
    <p:extLst>
      <p:ext uri="{BB962C8B-B14F-4D97-AF65-F5344CB8AC3E}">
        <p14:creationId xmlns:p14="http://schemas.microsoft.com/office/powerpoint/2010/main" val="28483733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41CE2-C615-4D60-A720-14513F92E6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F4F9A0-6C4A-180E-B286-7209880B4845}"/>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28823854-3956-7047-AB6C-C4CCDE7A091C}"/>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Among the pregnancy-related deaths analyzed in the 2021 MMRIA data, there were over 5,000 contributing factor classes.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shows the top five.</a:t>
            </a:r>
            <a:endParaRPr lang="en-US" dirty="0"/>
          </a:p>
        </p:txBody>
      </p:sp>
      <p:sp>
        <p:nvSpPr>
          <p:cNvPr id="4" name="Slide Number Placeholder 3">
            <a:extLst>
              <a:ext uri="{FF2B5EF4-FFF2-40B4-BE49-F238E27FC236}">
                <a16:creationId xmlns:a16="http://schemas.microsoft.com/office/drawing/2014/main" id="{7FC3BB3F-69AC-978B-6E4E-1D5610ACB028}"/>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9431649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8EC21-55F1-EEFB-887D-E09D726D93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298132-7997-00CC-C2D0-6EA6620D38E8}"/>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FA721D44-367C-8885-2D32-B02955D2A59D}"/>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Those 5,000+ contributing factor classes were assigned levels – here we can see the patient/family had the most classes, at 33%, while community had the least, at 5.5%.</a:t>
            </a:r>
            <a:endParaRPr lang="en-US" dirty="0"/>
          </a:p>
        </p:txBody>
      </p:sp>
      <p:sp>
        <p:nvSpPr>
          <p:cNvPr id="4" name="Slide Number Placeholder 3">
            <a:extLst>
              <a:ext uri="{FF2B5EF4-FFF2-40B4-BE49-F238E27FC236}">
                <a16:creationId xmlns:a16="http://schemas.microsoft.com/office/drawing/2014/main" id="{D413E1EB-ACD5-1163-11D5-4615EDD459AB}"/>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795941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88C15-AFC9-D446-CF7D-99BD357326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9AC55E-2CDF-2462-79E1-16444F6232FE}"/>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8C40AE98-A75D-D7DB-EE70-BB095EAB9430}"/>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Here we can see what levels the MMRC recommendations were assigned to</a:t>
            </a:r>
            <a:endParaRPr lang="en-US" dirty="0"/>
          </a:p>
        </p:txBody>
      </p:sp>
      <p:sp>
        <p:nvSpPr>
          <p:cNvPr id="4" name="Slide Number Placeholder 3">
            <a:extLst>
              <a:ext uri="{FF2B5EF4-FFF2-40B4-BE49-F238E27FC236}">
                <a16:creationId xmlns:a16="http://schemas.microsoft.com/office/drawing/2014/main" id="{5203C743-5D39-E5E3-D8E2-E092FC8FF737}"/>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35886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This MMRIA report looks at MMRC data from 46 states. This is the largest number of states that have been represented in MMRIA reports , with the 2020 report including data from 38 states.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From this map, you can see that the four states that did not contribute data were Nevada, North Dakota, Texas, and Vermont. Since we don’t have data from every state, we unfortunately cannot get a true national picture or pregnancy-related mortality ratio from this data. However, we can still get a lot of important information. </a:t>
            </a:r>
            <a:endParaRPr lang="en-US" dirty="0">
              <a:effectLst/>
            </a:endParaRPr>
          </a:p>
          <a:p>
            <a:r>
              <a:rPr lang="en-US" sz="1200" kern="1200" dirty="0">
                <a:solidFill>
                  <a:schemeClr val="tx1"/>
                </a:solidFill>
                <a:effectLst/>
                <a:latin typeface="+mn-lt"/>
                <a:ea typeface="+mn-ea"/>
                <a:cs typeface="+mn-cs"/>
              </a:rPr>
              <a:t> Maybe phrase as "that have been represented in MMRIA reports." A small distinction that maybe isn't a big deal.</a:t>
            </a:r>
          </a:p>
          <a:p>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3</a:t>
            </a:fld>
            <a:endParaRPr lang="en-US"/>
          </a:p>
        </p:txBody>
      </p:sp>
    </p:spTree>
    <p:extLst>
      <p:ext uri="{BB962C8B-B14F-4D97-AF65-F5344CB8AC3E}">
        <p14:creationId xmlns:p14="http://schemas.microsoft.com/office/powerpoint/2010/main" val="28622621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4F76B-9ECE-623D-5D44-C2165B1E3F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284C23-270A-FB75-BD78-2A9BEECEE136}"/>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9B73C633-DF22-ECB2-B13E-113A4D50D02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Even though most contributing factor levels were assigned to patient/family, the reality is that it’s hard to create recommendations on that level that are scalable and can have widespread impact. On the other hand, looking at system and hospital level recommendations allows us to enact broader, wide-reaching change. And ideally, some of these system and facility level recommendations can still address contributing factors on the patient/family level. </a:t>
            </a:r>
          </a:p>
          <a:p>
            <a:endParaRPr lang="en-US" dirty="0"/>
          </a:p>
        </p:txBody>
      </p:sp>
      <p:sp>
        <p:nvSpPr>
          <p:cNvPr id="4" name="Slide Number Placeholder 3">
            <a:extLst>
              <a:ext uri="{FF2B5EF4-FFF2-40B4-BE49-F238E27FC236}">
                <a16:creationId xmlns:a16="http://schemas.microsoft.com/office/drawing/2014/main" id="{20949163-0D14-FDD8-2E4A-EA6AD4C73F1D}"/>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6758015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40417-5160-D048-DAC4-60374F6DAA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EA6DDD-F54F-C3ED-DAC3-7718802A4879}"/>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0371429D-F78E-A4C6-92E4-665ECF749222}"/>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You can access this dashboard via the link and QR code on your screen</a:t>
            </a:r>
            <a:endParaRPr lang="en-US" dirty="0"/>
          </a:p>
        </p:txBody>
      </p:sp>
      <p:sp>
        <p:nvSpPr>
          <p:cNvPr id="4" name="Slide Number Placeholder 3">
            <a:extLst>
              <a:ext uri="{FF2B5EF4-FFF2-40B4-BE49-F238E27FC236}">
                <a16:creationId xmlns:a16="http://schemas.microsoft.com/office/drawing/2014/main" id="{828A9D87-FA16-310D-4CD7-7B168C5D22E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558273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MMRIA dashboard includes data on when these pregnancy-related deaths occurred: during pregnancy, on the day of delivery, 1-6 days after the end of pregnancy, 7-42 days after the end of pregnancy, or 43 days to 1 year after the end of pregnancy</a:t>
            </a:r>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4</a:t>
            </a:fld>
            <a:endParaRPr lang="en-US"/>
          </a:p>
        </p:txBody>
      </p:sp>
    </p:spTree>
    <p:extLst>
      <p:ext uri="{BB962C8B-B14F-4D97-AF65-F5344CB8AC3E}">
        <p14:creationId xmlns:p14="http://schemas.microsoft.com/office/powerpoint/2010/main" val="1628631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txBody>
          <a:bodyPr/>
          <a:lstStyle/>
          <a:p>
            <a:endParaRPr lang="en-US"/>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 can see that 57.3% of deaths occurred 1 week to 1 year after the end of pregnancy.</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is up from 47% in 2020.</a:t>
            </a: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83387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7B0497-5D08-D2D0-74BF-B9B5B59668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06B0D0-71D3-2C02-07E5-26424EB15E7D}"/>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472C4A85-87ED-77A1-16C9-F6BBAB80ED9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just looking at the last period, 28.1% of deaths occurred 43 days to 1 year after pregnancy. This highlights the importance of looking at pregnancy-related death data, since maternal death data does not include deaths after 42 days. </a:t>
            </a:r>
          </a:p>
          <a:p>
            <a:endParaRPr lang="en-US" dirty="0"/>
          </a:p>
        </p:txBody>
      </p:sp>
      <p:sp>
        <p:nvSpPr>
          <p:cNvPr id="4" name="Slide Number Placeholder 3">
            <a:extLst>
              <a:ext uri="{FF2B5EF4-FFF2-40B4-BE49-F238E27FC236}">
                <a16:creationId xmlns:a16="http://schemas.microsoft.com/office/drawing/2014/main" id="{0C9CBF8C-0CD6-AB4F-48E5-FD9BF6BB67ED}"/>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703302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death is considered preventable if the committee determines that there was at least some chance of the death being averted by one or more reasonable changes to patient, community, provider, facility, and/or systems factors   . This means that preventability doesn’t just come down to providers and patients – for example, a death could be considered preventable if the patient didn’t have insurance and thus couldn’t get regular care.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MMRIA allows MMRCs to document preventability decisions in two ways: (1) determining preventability as a yes or no, and/or 2) determining the chance to alter the outcome by using a scale that indicates no chance, some chance, or good chance. Any death with a yes response or a response that there was some chance or a good chance to alter the outcome was considered preventable. Deaths with a no response or no chance were considered not preventable.</a:t>
            </a:r>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7</a:t>
            </a:fld>
            <a:endParaRPr lang="en-US"/>
          </a:p>
        </p:txBody>
      </p:sp>
    </p:spTree>
    <p:extLst>
      <p:ext uri="{BB962C8B-B14F-4D97-AF65-F5344CB8AC3E}">
        <p14:creationId xmlns:p14="http://schemas.microsoft.com/office/powerpoint/2010/main" val="28997936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According to the 2021 MMRIA data, 87% of pregnancy-related deaths were determined to be preventable. That means that out of 100 deaths, 87 had some chance of being avoided. </a:t>
            </a:r>
          </a:p>
          <a:p>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8</a:t>
            </a:fld>
            <a:endParaRPr lang="en-US"/>
          </a:p>
        </p:txBody>
      </p:sp>
    </p:spTree>
    <p:extLst>
      <p:ext uri="{BB962C8B-B14F-4D97-AF65-F5344CB8AC3E}">
        <p14:creationId xmlns:p14="http://schemas.microsoft.com/office/powerpoint/2010/main" val="29242195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txBody>
          <a:bodyPr/>
          <a:lstStyle/>
          <a:p>
            <a:endParaRPr lang="en-US"/>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infection was the leading underlying cause in 2021, at 33.2% total, with COVID alone accounting for 27.7% of deaths.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Following infection, mental health conditions accounted for 22.5% of deaths, followed by cardiovascular disease at 10.4% total.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While this is looking across all data from the 2021 MMRIA report, we also are able to see leading underlying causes disaggregated by race-ethnicity.</a:t>
            </a: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61771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9869F38-B25B-4B94-B4E2-F9A29632F9A6}"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3910807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869F38-B25B-4B94-B4E2-F9A29632F9A6}"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2609317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869F38-B25B-4B94-B4E2-F9A29632F9A6}"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997195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869F38-B25B-4B94-B4E2-F9A29632F9A6}"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2265015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869F38-B25B-4B94-B4E2-F9A29632F9A6}"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1303239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9869F38-B25B-4B94-B4E2-F9A29632F9A6}" type="datetimeFigureOut">
              <a:rPr lang="en-US" smtClean="0"/>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2763510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869F38-B25B-4B94-B4E2-F9A29632F9A6}" type="datetimeFigureOut">
              <a:rPr lang="en-US" smtClean="0"/>
              <a:t>3/4/2026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667775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869F38-B25B-4B94-B4E2-F9A29632F9A6}" type="datetimeFigureOut">
              <a:rPr lang="en-US" smtClean="0"/>
              <a:t>3/4/2026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3173122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869F38-B25B-4B94-B4E2-F9A29632F9A6}" type="datetimeFigureOut">
              <a:rPr lang="en-US" smtClean="0"/>
              <a:t>3/4/2026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884893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9869F38-B25B-4B94-B4E2-F9A29632F9A6}" type="datetimeFigureOut">
              <a:rPr lang="en-US" smtClean="0"/>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2321365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9869F38-B25B-4B94-B4E2-F9A29632F9A6}" type="datetimeFigureOut">
              <a:rPr lang="en-US" smtClean="0"/>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724289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9869F38-B25B-4B94-B4E2-F9A29632F9A6}" type="datetimeFigureOut">
              <a:rPr lang="en-US" smtClean="0"/>
              <a:t>3/4/2026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07E326D-8878-4082-AB2E-3125EA5622E7}" type="slidenum">
              <a:rPr lang="en-US" smtClean="0"/>
              <a:t>‹#›</a:t>
            </a:fld>
            <a:endParaRPr lang="en-US"/>
          </a:p>
        </p:txBody>
      </p:sp>
    </p:spTree>
    <p:extLst>
      <p:ext uri="{BB962C8B-B14F-4D97-AF65-F5344CB8AC3E}">
        <p14:creationId xmlns:p14="http://schemas.microsoft.com/office/powerpoint/2010/main" val="15463986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chart" Target="../charts/char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chart" Target="../charts/chart8.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chart" Target="../charts/chart9.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chart" Target="../charts/chart10.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7.xml"/><Relationship Id="rId4" Type="http://schemas.openxmlformats.org/officeDocument/2006/relationships/chart" Target="../charts/chart11.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6.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7.png"/></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chart" Target="../charts/chart1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7.xml"/><Relationship Id="rId4" Type="http://schemas.openxmlformats.org/officeDocument/2006/relationships/chart" Target="../charts/chart13.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7.xml"/><Relationship Id="rId4" Type="http://schemas.openxmlformats.org/officeDocument/2006/relationships/chart" Target="../charts/chart1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7.xml"/><Relationship Id="rId4" Type="http://schemas.openxmlformats.org/officeDocument/2006/relationships/chart" Target="../charts/chart15.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62B23-C454-1DC1-0ADA-F3F4C2E0E5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4A9021-6A13-4F53-A135-C665C6661A69}"/>
              </a:ext>
            </a:extLst>
          </p:cNvPr>
          <p:cNvSpPr>
            <a:spLocks noGrp="1"/>
          </p:cNvSpPr>
          <p:nvPr>
            <p:ph type="ctrTitle"/>
          </p:nvPr>
        </p:nvSpPr>
        <p:spPr/>
        <p:txBody>
          <a:bodyPr>
            <a:normAutofit fontScale="90000"/>
          </a:bodyPr>
          <a:lstStyle/>
          <a:p>
            <a:r>
              <a:rPr lang="en-US"/>
              <a:t>2021 Data from the Maternal Mortality Review Information App (MMRIA)</a:t>
            </a:r>
          </a:p>
        </p:txBody>
      </p:sp>
      <p:sp>
        <p:nvSpPr>
          <p:cNvPr id="3" name="Subtitle 2">
            <a:extLst>
              <a:ext uri="{FF2B5EF4-FFF2-40B4-BE49-F238E27FC236}">
                <a16:creationId xmlns:a16="http://schemas.microsoft.com/office/drawing/2014/main" id="{AE6C4AC1-35D2-5342-47ED-8EE91B246C0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0300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A15D0-691C-711A-F394-D9727DB34275}"/>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309FE5A7-7DCE-6F21-7063-14DB83C81B60}"/>
              </a:ext>
            </a:extLst>
          </p:cNvPr>
          <p:cNvGraphicFramePr/>
          <p:nvPr>
            <p:extLst>
              <p:ext uri="{D42A27DB-BD31-4B8C-83A1-F6EECF244321}">
                <p14:modId xmlns:p14="http://schemas.microsoft.com/office/powerpoint/2010/main" val="2211782491"/>
              </p:ext>
            </p:extLst>
          </p:nvPr>
        </p:nvGraphicFramePr>
        <p:xfrm>
          <a:off x="187961" y="1547249"/>
          <a:ext cx="7581586" cy="4783215"/>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descr="A white and purple logo&#10;&#10;Description automatically generated with medium confidence">
            <a:extLst>
              <a:ext uri="{FF2B5EF4-FFF2-40B4-BE49-F238E27FC236}">
                <a16:creationId xmlns:a16="http://schemas.microsoft.com/office/drawing/2014/main" id="{2F082223-CFD7-7EFA-0420-7A6ED510C85A}"/>
              </a:ext>
            </a:extLst>
          </p:cNvPr>
          <p:cNvPicPr>
            <a:picLocks noChangeAspect="1"/>
          </p:cNvPicPr>
          <p:nvPr/>
        </p:nvPicPr>
        <p:blipFill>
          <a:blip r:embed="rId4"/>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4A0CA5C4-41DD-08C3-CBFD-40003E94D26E}"/>
              </a:ext>
            </a:extLst>
          </p:cNvPr>
          <p:cNvSpPr txBox="1">
            <a:spLocks/>
          </p:cNvSpPr>
          <p:nvPr/>
        </p:nvSpPr>
        <p:spPr>
          <a:xfrm>
            <a:off x="530776" y="316473"/>
            <a:ext cx="7124381"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Leading Underlying Causes of Pregnancy-Related Deaths in 2021 – non-Hispanic American Indian or Alaska Native Persons</a:t>
            </a:r>
            <a:endParaRPr kumimoji="0" lang="en-US" sz="3000" b="1" i="0" u="none" strike="noStrike" kern="1200" cap="none" spc="0" normalizeH="0" baseline="0" noProof="0">
              <a:ln>
                <a:noFill/>
              </a:ln>
              <a:solidFill>
                <a:srgbClr val="550861"/>
              </a:solidFill>
              <a:effectLst/>
              <a:uLnTx/>
              <a:uFillTx/>
              <a:latin typeface="Barlow SemiBold" panose="00000700000000000000" pitchFamily="2" charset="0"/>
              <a:ea typeface="+mj-ea"/>
              <a:cs typeface="+mj-cs"/>
            </a:endParaRPr>
          </a:p>
        </p:txBody>
      </p:sp>
      <p:sp>
        <p:nvSpPr>
          <p:cNvPr id="9" name="TextBox 8">
            <a:extLst>
              <a:ext uri="{FF2B5EF4-FFF2-40B4-BE49-F238E27FC236}">
                <a16:creationId xmlns:a16="http://schemas.microsoft.com/office/drawing/2014/main" id="{D9EBBB3E-B6B6-F007-42CC-024AED70BDAD}"/>
              </a:ext>
            </a:extLst>
          </p:cNvPr>
          <p:cNvSpPr txBox="1"/>
          <p:nvPr/>
        </p:nvSpPr>
        <p:spPr>
          <a:xfrm>
            <a:off x="6945136" y="2230122"/>
            <a:ext cx="984565"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3E3E3E"/>
                </a:solidFill>
                <a:effectLst/>
                <a:uLnTx/>
                <a:uFillTx/>
                <a:latin typeface="Barlow Light" panose="00000400000000000000" pitchFamily="2" charset="0"/>
                <a:ea typeface="+mn-ea"/>
                <a:cs typeface="+mn-cs"/>
              </a:rPr>
              <a:t>Total: 37.1%</a:t>
            </a:r>
          </a:p>
        </p:txBody>
      </p:sp>
    </p:spTree>
    <p:extLst>
      <p:ext uri="{BB962C8B-B14F-4D97-AF65-F5344CB8AC3E}">
        <p14:creationId xmlns:p14="http://schemas.microsoft.com/office/powerpoint/2010/main" val="2401925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02271-B9BF-3EAE-E2E8-608A5CB0AB14}"/>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B4393E73-F737-9D2C-286A-59135F31CD5E}"/>
              </a:ext>
            </a:extLst>
          </p:cNvPr>
          <p:cNvGraphicFramePr/>
          <p:nvPr>
            <p:extLst>
              <p:ext uri="{D42A27DB-BD31-4B8C-83A1-F6EECF244321}">
                <p14:modId xmlns:p14="http://schemas.microsoft.com/office/powerpoint/2010/main" val="3438465000"/>
              </p:ext>
            </p:extLst>
          </p:nvPr>
        </p:nvGraphicFramePr>
        <p:xfrm>
          <a:off x="187961" y="1547249"/>
          <a:ext cx="7581586" cy="4783215"/>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descr="A white and purple logo&#10;&#10;Description automatically generated with medium confidence">
            <a:extLst>
              <a:ext uri="{FF2B5EF4-FFF2-40B4-BE49-F238E27FC236}">
                <a16:creationId xmlns:a16="http://schemas.microsoft.com/office/drawing/2014/main" id="{9D0F2C7C-7927-BA3D-88EE-7D5EB6B2ED24}"/>
              </a:ext>
            </a:extLst>
          </p:cNvPr>
          <p:cNvPicPr>
            <a:picLocks noChangeAspect="1"/>
          </p:cNvPicPr>
          <p:nvPr/>
        </p:nvPicPr>
        <p:blipFill>
          <a:blip r:embed="rId4"/>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2ED6B08A-C10B-0013-70DF-B4127FCCBD73}"/>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Leading Underlying Causes of Pregnancy-Related Deaths in 2021 – Hispanic Persons</a:t>
            </a:r>
            <a:endParaRPr kumimoji="0" lang="en-US" sz="3000" b="1" i="0" u="none" strike="noStrike" kern="1200" cap="none" spc="0" normalizeH="0" baseline="0" noProof="0">
              <a:ln>
                <a:noFill/>
              </a:ln>
              <a:solidFill>
                <a:srgbClr val="550861"/>
              </a:solidFill>
              <a:effectLst/>
              <a:uLnTx/>
              <a:uFillTx/>
              <a:latin typeface="Barlow SemiBold" panose="00000700000000000000" pitchFamily="2" charset="0"/>
              <a:ea typeface="+mj-ea"/>
              <a:cs typeface="+mj-cs"/>
            </a:endParaRPr>
          </a:p>
        </p:txBody>
      </p:sp>
      <p:sp>
        <p:nvSpPr>
          <p:cNvPr id="9" name="TextBox 8">
            <a:extLst>
              <a:ext uri="{FF2B5EF4-FFF2-40B4-BE49-F238E27FC236}">
                <a16:creationId xmlns:a16="http://schemas.microsoft.com/office/drawing/2014/main" id="{796740E7-912F-B27B-B6AE-5825C8DBAA64}"/>
              </a:ext>
            </a:extLst>
          </p:cNvPr>
          <p:cNvSpPr txBox="1"/>
          <p:nvPr/>
        </p:nvSpPr>
        <p:spPr>
          <a:xfrm>
            <a:off x="7082727" y="1807212"/>
            <a:ext cx="1016625"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3E3E3E"/>
                </a:solidFill>
                <a:effectLst/>
                <a:uLnTx/>
                <a:uFillTx/>
                <a:latin typeface="Barlow Light" panose="00000400000000000000" pitchFamily="2" charset="0"/>
                <a:ea typeface="+mn-ea"/>
                <a:cs typeface="+mn-cs"/>
              </a:rPr>
              <a:t>Total: 39.6%</a:t>
            </a:r>
          </a:p>
        </p:txBody>
      </p:sp>
      <p:sp>
        <p:nvSpPr>
          <p:cNvPr id="3" name="TextBox 2">
            <a:extLst>
              <a:ext uri="{FF2B5EF4-FFF2-40B4-BE49-F238E27FC236}">
                <a16:creationId xmlns:a16="http://schemas.microsoft.com/office/drawing/2014/main" id="{3DA7CB9A-69CB-3C17-62DC-9C0F41805C4B}"/>
              </a:ext>
            </a:extLst>
          </p:cNvPr>
          <p:cNvSpPr txBox="1"/>
          <p:nvPr/>
        </p:nvSpPr>
        <p:spPr>
          <a:xfrm>
            <a:off x="3889106" y="3380148"/>
            <a:ext cx="930063"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3E3E3E"/>
                </a:solidFill>
                <a:effectLst/>
                <a:uLnTx/>
                <a:uFillTx/>
                <a:latin typeface="Barlow Light" panose="00000400000000000000" pitchFamily="2" charset="0"/>
                <a:ea typeface="+mn-ea"/>
                <a:cs typeface="+mn-cs"/>
              </a:rPr>
              <a:t>Total: 7.6%</a:t>
            </a:r>
          </a:p>
        </p:txBody>
      </p:sp>
    </p:spTree>
    <p:extLst>
      <p:ext uri="{BB962C8B-B14F-4D97-AF65-F5344CB8AC3E}">
        <p14:creationId xmlns:p14="http://schemas.microsoft.com/office/powerpoint/2010/main" val="717039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F5E40-E600-3437-F022-9146F7903E38}"/>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1C991154-45D2-AA6F-9824-B73CBE4CB987}"/>
              </a:ext>
            </a:extLst>
          </p:cNvPr>
          <p:cNvGraphicFramePr/>
          <p:nvPr>
            <p:extLst>
              <p:ext uri="{D42A27DB-BD31-4B8C-83A1-F6EECF244321}">
                <p14:modId xmlns:p14="http://schemas.microsoft.com/office/powerpoint/2010/main" val="793382753"/>
              </p:ext>
            </p:extLst>
          </p:nvPr>
        </p:nvGraphicFramePr>
        <p:xfrm>
          <a:off x="187961" y="1547249"/>
          <a:ext cx="7581586" cy="4783215"/>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descr="A white and purple logo&#10;&#10;Description automatically generated with medium confidence">
            <a:extLst>
              <a:ext uri="{FF2B5EF4-FFF2-40B4-BE49-F238E27FC236}">
                <a16:creationId xmlns:a16="http://schemas.microsoft.com/office/drawing/2014/main" id="{F2281BBD-3811-F70B-B1B0-A8685EE30B43}"/>
              </a:ext>
            </a:extLst>
          </p:cNvPr>
          <p:cNvPicPr>
            <a:picLocks noChangeAspect="1"/>
          </p:cNvPicPr>
          <p:nvPr/>
        </p:nvPicPr>
        <p:blipFill>
          <a:blip r:embed="rId4"/>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1878FD3C-53D5-5CF2-A1D9-9CA0527BD4B0}"/>
              </a:ext>
            </a:extLst>
          </p:cNvPr>
          <p:cNvSpPr txBox="1">
            <a:spLocks/>
          </p:cNvSpPr>
          <p:nvPr/>
        </p:nvSpPr>
        <p:spPr>
          <a:xfrm>
            <a:off x="530776" y="316473"/>
            <a:ext cx="7124381"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Leading Underlying Causes of Pregnancy-Related Deaths in 2021 – non-Hispanic Asian Persons</a:t>
            </a:r>
            <a:endParaRPr kumimoji="0" lang="en-US" sz="3000" b="1" i="0" u="none" strike="noStrike" kern="1200" cap="none" spc="0" normalizeH="0" baseline="0" noProof="0">
              <a:ln>
                <a:noFill/>
              </a:ln>
              <a:solidFill>
                <a:srgbClr val="550861"/>
              </a:solidFill>
              <a:effectLst/>
              <a:uLnTx/>
              <a:uFillTx/>
              <a:latin typeface="Barlow SemiBold" panose="00000700000000000000" pitchFamily="2" charset="0"/>
              <a:ea typeface="+mj-ea"/>
              <a:cs typeface="+mj-cs"/>
            </a:endParaRPr>
          </a:p>
        </p:txBody>
      </p:sp>
      <p:sp>
        <p:nvSpPr>
          <p:cNvPr id="9" name="TextBox 8">
            <a:extLst>
              <a:ext uri="{FF2B5EF4-FFF2-40B4-BE49-F238E27FC236}">
                <a16:creationId xmlns:a16="http://schemas.microsoft.com/office/drawing/2014/main" id="{B31226F3-1A7D-A5AC-DD94-CA08456CFFF2}"/>
              </a:ext>
            </a:extLst>
          </p:cNvPr>
          <p:cNvSpPr txBox="1"/>
          <p:nvPr/>
        </p:nvSpPr>
        <p:spPr>
          <a:xfrm>
            <a:off x="7279502" y="1807212"/>
            <a:ext cx="1023037"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3E3E3E"/>
                </a:solidFill>
                <a:effectLst/>
                <a:uLnTx/>
                <a:uFillTx/>
                <a:latin typeface="Barlow Light" panose="00000400000000000000" pitchFamily="2" charset="0"/>
                <a:ea typeface="+mn-ea"/>
                <a:cs typeface="+mn-cs"/>
              </a:rPr>
              <a:t>Total: 46.2%</a:t>
            </a:r>
          </a:p>
        </p:txBody>
      </p:sp>
    </p:spTree>
    <p:extLst>
      <p:ext uri="{BB962C8B-B14F-4D97-AF65-F5344CB8AC3E}">
        <p14:creationId xmlns:p14="http://schemas.microsoft.com/office/powerpoint/2010/main" val="700720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17786-452A-7442-94FF-B71EF4C59B4B}"/>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6041DC1E-068F-65A7-609D-0D7D68278969}"/>
              </a:ext>
            </a:extLst>
          </p:cNvPr>
          <p:cNvGraphicFramePr/>
          <p:nvPr>
            <p:extLst>
              <p:ext uri="{D42A27DB-BD31-4B8C-83A1-F6EECF244321}">
                <p14:modId xmlns:p14="http://schemas.microsoft.com/office/powerpoint/2010/main" val="3632874546"/>
              </p:ext>
            </p:extLst>
          </p:nvPr>
        </p:nvGraphicFramePr>
        <p:xfrm>
          <a:off x="187961" y="1511389"/>
          <a:ext cx="7581586" cy="4783215"/>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descr="A white and purple logo&#10;&#10;Description automatically generated with medium confidence">
            <a:extLst>
              <a:ext uri="{FF2B5EF4-FFF2-40B4-BE49-F238E27FC236}">
                <a16:creationId xmlns:a16="http://schemas.microsoft.com/office/drawing/2014/main" id="{030DE221-BF01-0742-3255-B1CA75CEA15B}"/>
              </a:ext>
            </a:extLst>
          </p:cNvPr>
          <p:cNvPicPr>
            <a:picLocks noChangeAspect="1"/>
          </p:cNvPicPr>
          <p:nvPr/>
        </p:nvPicPr>
        <p:blipFill>
          <a:blip r:embed="rId4"/>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73D14E8B-E7F3-2106-D45D-A4B0F143BF61}"/>
              </a:ext>
            </a:extLst>
          </p:cNvPr>
          <p:cNvSpPr txBox="1">
            <a:spLocks/>
          </p:cNvSpPr>
          <p:nvPr/>
        </p:nvSpPr>
        <p:spPr>
          <a:xfrm>
            <a:off x="530776" y="316473"/>
            <a:ext cx="7124381"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Leading Underlying Causes of Pregnancy-Related Deaths in 2021 – non-Hispanic Black Persons</a:t>
            </a:r>
            <a:endParaRPr kumimoji="0" lang="en-US" sz="3000" b="1" i="0" u="none" strike="noStrike" kern="1200" cap="none" spc="0" normalizeH="0" baseline="0" noProof="0">
              <a:ln>
                <a:noFill/>
              </a:ln>
              <a:solidFill>
                <a:srgbClr val="550861"/>
              </a:solidFill>
              <a:effectLst/>
              <a:uLnTx/>
              <a:uFillTx/>
              <a:latin typeface="Barlow SemiBold" panose="00000700000000000000" pitchFamily="2" charset="0"/>
              <a:ea typeface="+mj-ea"/>
              <a:cs typeface="+mj-cs"/>
            </a:endParaRPr>
          </a:p>
        </p:txBody>
      </p:sp>
      <p:sp>
        <p:nvSpPr>
          <p:cNvPr id="9" name="TextBox 8">
            <a:extLst>
              <a:ext uri="{FF2B5EF4-FFF2-40B4-BE49-F238E27FC236}">
                <a16:creationId xmlns:a16="http://schemas.microsoft.com/office/drawing/2014/main" id="{42B3D6EE-3323-A8C6-68AD-EC23BD1B3F61}"/>
              </a:ext>
            </a:extLst>
          </p:cNvPr>
          <p:cNvSpPr txBox="1"/>
          <p:nvPr/>
        </p:nvSpPr>
        <p:spPr>
          <a:xfrm>
            <a:off x="6921362" y="1748179"/>
            <a:ext cx="1015021"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3E3E3E"/>
                </a:solidFill>
                <a:effectLst/>
                <a:uLnTx/>
                <a:uFillTx/>
                <a:latin typeface="Barlow Light" panose="00000400000000000000" pitchFamily="2" charset="0"/>
                <a:ea typeface="+mn-ea"/>
                <a:cs typeface="+mn-cs"/>
              </a:rPr>
              <a:t>Total: 33.6%</a:t>
            </a:r>
          </a:p>
        </p:txBody>
      </p:sp>
      <p:sp>
        <p:nvSpPr>
          <p:cNvPr id="3" name="TextBox 2">
            <a:extLst>
              <a:ext uri="{FF2B5EF4-FFF2-40B4-BE49-F238E27FC236}">
                <a16:creationId xmlns:a16="http://schemas.microsoft.com/office/drawing/2014/main" id="{ABB16F65-17F9-CD63-EA4B-03C17DD79CF8}"/>
              </a:ext>
            </a:extLst>
          </p:cNvPr>
          <p:cNvSpPr txBox="1"/>
          <p:nvPr/>
        </p:nvSpPr>
        <p:spPr>
          <a:xfrm>
            <a:off x="4970642" y="2182519"/>
            <a:ext cx="998991"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3E3E3E"/>
                </a:solidFill>
                <a:effectLst/>
                <a:uLnTx/>
                <a:uFillTx/>
                <a:latin typeface="Barlow Light" panose="00000400000000000000" pitchFamily="2" charset="0"/>
                <a:ea typeface="+mn-ea"/>
                <a:cs typeface="+mn-cs"/>
              </a:rPr>
              <a:t>Total: 16.0%</a:t>
            </a:r>
          </a:p>
        </p:txBody>
      </p:sp>
    </p:spTree>
    <p:extLst>
      <p:ext uri="{BB962C8B-B14F-4D97-AF65-F5344CB8AC3E}">
        <p14:creationId xmlns:p14="http://schemas.microsoft.com/office/powerpoint/2010/main" val="3673916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51853-5689-F256-DACA-06E060CFAD76}"/>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636C5BFB-FE6F-3603-CA9D-691CD100B109}"/>
              </a:ext>
            </a:extLst>
          </p:cNvPr>
          <p:cNvGraphicFramePr/>
          <p:nvPr>
            <p:extLst>
              <p:ext uri="{D42A27DB-BD31-4B8C-83A1-F6EECF244321}">
                <p14:modId xmlns:p14="http://schemas.microsoft.com/office/powerpoint/2010/main" val="3027198797"/>
              </p:ext>
            </p:extLst>
          </p:nvPr>
        </p:nvGraphicFramePr>
        <p:xfrm>
          <a:off x="187961" y="1547249"/>
          <a:ext cx="7581586" cy="4783215"/>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descr="A white and purple logo&#10;&#10;Description automatically generated with medium confidence">
            <a:extLst>
              <a:ext uri="{FF2B5EF4-FFF2-40B4-BE49-F238E27FC236}">
                <a16:creationId xmlns:a16="http://schemas.microsoft.com/office/drawing/2014/main" id="{77EC335F-A8CB-4328-4B0E-986881E66435}"/>
              </a:ext>
            </a:extLst>
          </p:cNvPr>
          <p:cNvPicPr>
            <a:picLocks noChangeAspect="1"/>
          </p:cNvPicPr>
          <p:nvPr/>
        </p:nvPicPr>
        <p:blipFill>
          <a:blip r:embed="rId4"/>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0CB86324-C4D8-1CA1-BC8A-7BA528042A70}"/>
              </a:ext>
            </a:extLst>
          </p:cNvPr>
          <p:cNvSpPr txBox="1">
            <a:spLocks/>
          </p:cNvSpPr>
          <p:nvPr/>
        </p:nvSpPr>
        <p:spPr>
          <a:xfrm>
            <a:off x="530776" y="316473"/>
            <a:ext cx="7238773"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Leading Underlying Causes of Pregnancy-Related Deaths in 2021 – non-Hispanic Persons of Multiple Races</a:t>
            </a:r>
            <a:endParaRPr kumimoji="0" lang="en-US" sz="3000" b="1" i="0" u="none" strike="noStrike" kern="1200" cap="none" spc="0" normalizeH="0" baseline="0" noProof="0">
              <a:ln>
                <a:noFill/>
              </a:ln>
              <a:solidFill>
                <a:srgbClr val="550861"/>
              </a:solidFill>
              <a:effectLst/>
              <a:uLnTx/>
              <a:uFillTx/>
              <a:latin typeface="Barlow SemiBold" panose="00000700000000000000" pitchFamily="2" charset="0"/>
              <a:ea typeface="+mj-ea"/>
              <a:cs typeface="+mj-cs"/>
            </a:endParaRPr>
          </a:p>
        </p:txBody>
      </p:sp>
    </p:spTree>
    <p:extLst>
      <p:ext uri="{BB962C8B-B14F-4D97-AF65-F5344CB8AC3E}">
        <p14:creationId xmlns:p14="http://schemas.microsoft.com/office/powerpoint/2010/main" val="4621909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4919B-242D-F76A-474E-D789C9B3DF3A}"/>
            </a:ext>
          </a:extLst>
        </p:cNvPr>
        <p:cNvGrpSpPr/>
        <p:nvPr/>
      </p:nvGrpSpPr>
      <p:grpSpPr>
        <a:xfrm>
          <a:off x="0" y="0"/>
          <a:ext cx="0" cy="0"/>
          <a:chOff x="0" y="0"/>
          <a:chExt cx="0" cy="0"/>
        </a:xfrm>
      </p:grpSpPr>
      <p:pic>
        <p:nvPicPr>
          <p:cNvPr id="5" name="Picture 4" descr="A white and purple logo&#10;&#10;Description automatically generated with medium confidence">
            <a:extLst>
              <a:ext uri="{FF2B5EF4-FFF2-40B4-BE49-F238E27FC236}">
                <a16:creationId xmlns:a16="http://schemas.microsoft.com/office/drawing/2014/main" id="{6D0FDA04-49B4-9128-C135-DABF9CBDAC36}"/>
              </a:ext>
            </a:extLst>
          </p:cNvPr>
          <p:cNvPicPr>
            <a:picLocks noChangeAspect="1"/>
          </p:cNvPicPr>
          <p:nvPr/>
        </p:nvPicPr>
        <p:blipFill>
          <a:blip r:embed="rId3"/>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8A5E0775-47AA-1260-A09B-9C0FD418FC5A}"/>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Leading Underlying Causes of Pregnancy-Related Deaths in 2021 – non-Hispanic White Persons</a:t>
            </a:r>
            <a:endParaRPr kumimoji="0" lang="en-US" sz="3000" b="1" i="0" u="none" strike="noStrike" kern="1200" cap="none" spc="0" normalizeH="0" baseline="0" noProof="0">
              <a:ln>
                <a:noFill/>
              </a:ln>
              <a:solidFill>
                <a:srgbClr val="550861"/>
              </a:solidFill>
              <a:effectLst/>
              <a:uLnTx/>
              <a:uFillTx/>
              <a:latin typeface="Barlow SemiBold" panose="00000700000000000000" pitchFamily="2" charset="0"/>
              <a:ea typeface="+mj-ea"/>
              <a:cs typeface="+mj-cs"/>
            </a:endParaRPr>
          </a:p>
        </p:txBody>
      </p:sp>
      <p:sp>
        <p:nvSpPr>
          <p:cNvPr id="8" name="TextBox 7">
            <a:extLst>
              <a:ext uri="{FF2B5EF4-FFF2-40B4-BE49-F238E27FC236}">
                <a16:creationId xmlns:a16="http://schemas.microsoft.com/office/drawing/2014/main" id="{71F20278-F9A4-EB4E-51C6-BCE1486BFDEB}"/>
              </a:ext>
            </a:extLst>
          </p:cNvPr>
          <p:cNvSpPr txBox="1"/>
          <p:nvPr/>
        </p:nvSpPr>
        <p:spPr>
          <a:xfrm>
            <a:off x="4325290" y="2589278"/>
            <a:ext cx="942887"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3E3E3E"/>
                </a:solidFill>
                <a:effectLst/>
                <a:uLnTx/>
                <a:uFillTx/>
                <a:latin typeface="Barlow Light" panose="00000400000000000000" pitchFamily="2" charset="0"/>
                <a:ea typeface="+mn-ea"/>
                <a:cs typeface="+mn-cs"/>
              </a:rPr>
              <a:t>Total: 8.4%</a:t>
            </a:r>
          </a:p>
        </p:txBody>
      </p:sp>
      <p:sp>
        <p:nvSpPr>
          <p:cNvPr id="9" name="TextBox 8">
            <a:extLst>
              <a:ext uri="{FF2B5EF4-FFF2-40B4-BE49-F238E27FC236}">
                <a16:creationId xmlns:a16="http://schemas.microsoft.com/office/drawing/2014/main" id="{32700A79-1815-6B34-9B87-53AE656B2958}"/>
              </a:ext>
            </a:extLst>
          </p:cNvPr>
          <p:cNvSpPr txBox="1"/>
          <p:nvPr/>
        </p:nvSpPr>
        <p:spPr>
          <a:xfrm>
            <a:off x="6782576" y="2179322"/>
            <a:ext cx="1019831"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3E3E3E"/>
                </a:solidFill>
                <a:effectLst/>
                <a:uLnTx/>
                <a:uFillTx/>
                <a:latin typeface="Barlow Light" panose="00000400000000000000" pitchFamily="2" charset="0"/>
                <a:ea typeface="+mn-ea"/>
                <a:cs typeface="+mn-cs"/>
              </a:rPr>
              <a:t>Total: 28.3%</a:t>
            </a:r>
          </a:p>
        </p:txBody>
      </p:sp>
      <p:graphicFrame>
        <p:nvGraphicFramePr>
          <p:cNvPr id="3" name="Chart 2">
            <a:extLst>
              <a:ext uri="{FF2B5EF4-FFF2-40B4-BE49-F238E27FC236}">
                <a16:creationId xmlns:a16="http://schemas.microsoft.com/office/drawing/2014/main" id="{20EA91A0-0F82-982C-2104-4A1F7BAB2CB2}"/>
              </a:ext>
            </a:extLst>
          </p:cNvPr>
          <p:cNvGraphicFramePr/>
          <p:nvPr>
            <p:extLst>
              <p:ext uri="{D42A27DB-BD31-4B8C-83A1-F6EECF244321}">
                <p14:modId xmlns:p14="http://schemas.microsoft.com/office/powerpoint/2010/main" val="3815964647"/>
              </p:ext>
            </p:extLst>
          </p:nvPr>
        </p:nvGraphicFramePr>
        <p:xfrm>
          <a:off x="187961" y="1547249"/>
          <a:ext cx="7581586" cy="478321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891357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69384D-3380-DDC6-8CBA-27A95FFCCC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66221B-C4CD-863B-4F06-EEF453EDA1A2}"/>
              </a:ext>
            </a:extLst>
          </p:cNvPr>
          <p:cNvSpPr>
            <a:spLocks noGrp="1"/>
          </p:cNvSpPr>
          <p:nvPr>
            <p:ph type="title"/>
          </p:nvPr>
        </p:nvSpPr>
        <p:spPr/>
        <p:txBody>
          <a:bodyPr/>
          <a:lstStyle/>
          <a:p>
            <a:r>
              <a:rPr lang="en-US"/>
              <a:t>Circumstances Contributing to Pregnancy-Related Deaths </a:t>
            </a:r>
          </a:p>
        </p:txBody>
      </p:sp>
      <p:sp>
        <p:nvSpPr>
          <p:cNvPr id="3" name="Content Placeholder 2">
            <a:extLst>
              <a:ext uri="{FF2B5EF4-FFF2-40B4-BE49-F238E27FC236}">
                <a16:creationId xmlns:a16="http://schemas.microsoft.com/office/drawing/2014/main" id="{E4DC82A3-C791-2B0F-411A-DD528AB29220}"/>
              </a:ext>
            </a:extLst>
          </p:cNvPr>
          <p:cNvSpPr>
            <a:spLocks noGrp="1"/>
          </p:cNvSpPr>
          <p:nvPr>
            <p:ph idx="1"/>
          </p:nvPr>
        </p:nvSpPr>
        <p:spPr>
          <a:xfrm>
            <a:off x="628650" y="2160495"/>
            <a:ext cx="7886700" cy="3675529"/>
          </a:xfrm>
        </p:spPr>
        <p:txBody>
          <a:bodyPr>
            <a:normAutofit/>
          </a:bodyPr>
          <a:lstStyle/>
          <a:p>
            <a:pPr algn="ctr">
              <a:lnSpc>
                <a:spcPct val="100000"/>
              </a:lnSpc>
              <a:spcBef>
                <a:spcPts val="0"/>
              </a:spcBef>
              <a:spcAft>
                <a:spcPts val="1800"/>
              </a:spcAft>
            </a:pPr>
            <a:r>
              <a:rPr lang="en-US" sz="3600" b="1">
                <a:solidFill>
                  <a:schemeClr val="tx2"/>
                </a:solidFill>
              </a:rPr>
              <a:t>Obesity</a:t>
            </a:r>
          </a:p>
          <a:p>
            <a:pPr algn="ctr">
              <a:lnSpc>
                <a:spcPct val="100000"/>
              </a:lnSpc>
              <a:spcBef>
                <a:spcPts val="0"/>
              </a:spcBef>
              <a:spcAft>
                <a:spcPts val="1800"/>
              </a:spcAft>
            </a:pPr>
            <a:r>
              <a:rPr lang="en-US" sz="3600" b="1">
                <a:solidFill>
                  <a:schemeClr val="tx2"/>
                </a:solidFill>
              </a:rPr>
              <a:t>Discrimination</a:t>
            </a:r>
          </a:p>
          <a:p>
            <a:pPr algn="ctr">
              <a:lnSpc>
                <a:spcPct val="100000"/>
              </a:lnSpc>
              <a:spcBef>
                <a:spcPts val="0"/>
              </a:spcBef>
              <a:spcAft>
                <a:spcPts val="1800"/>
              </a:spcAft>
            </a:pPr>
            <a:r>
              <a:rPr lang="en-US" sz="3600" b="1">
                <a:solidFill>
                  <a:schemeClr val="tx2"/>
                </a:solidFill>
              </a:rPr>
              <a:t>Mental health conditions</a:t>
            </a:r>
          </a:p>
          <a:p>
            <a:pPr algn="ctr">
              <a:lnSpc>
                <a:spcPct val="100000"/>
              </a:lnSpc>
              <a:spcBef>
                <a:spcPts val="0"/>
              </a:spcBef>
              <a:spcAft>
                <a:spcPts val="1800"/>
              </a:spcAft>
            </a:pPr>
            <a:r>
              <a:rPr lang="en-US" sz="3600" b="1">
                <a:solidFill>
                  <a:schemeClr val="tx2"/>
                </a:solidFill>
              </a:rPr>
              <a:t>Substance use disorder</a:t>
            </a:r>
          </a:p>
        </p:txBody>
      </p:sp>
    </p:spTree>
    <p:extLst>
      <p:ext uri="{BB962C8B-B14F-4D97-AF65-F5344CB8AC3E}">
        <p14:creationId xmlns:p14="http://schemas.microsoft.com/office/powerpoint/2010/main" val="1082351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C868CC-C208-0811-42DB-06E234282A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63B15E-3C86-AA36-2D1E-A689B4E7BC97}"/>
              </a:ext>
            </a:extLst>
          </p:cNvPr>
          <p:cNvSpPr>
            <a:spLocks noGrp="1"/>
          </p:cNvSpPr>
          <p:nvPr>
            <p:ph type="title"/>
          </p:nvPr>
        </p:nvSpPr>
        <p:spPr/>
        <p:txBody>
          <a:bodyPr/>
          <a:lstStyle/>
          <a:p>
            <a:r>
              <a:rPr lang="en-US"/>
              <a:t>Circumstances Contributing to Pregnancy-Related Deaths </a:t>
            </a:r>
          </a:p>
        </p:txBody>
      </p:sp>
      <p:sp>
        <p:nvSpPr>
          <p:cNvPr id="3" name="Content Placeholder 2">
            <a:extLst>
              <a:ext uri="{FF2B5EF4-FFF2-40B4-BE49-F238E27FC236}">
                <a16:creationId xmlns:a16="http://schemas.microsoft.com/office/drawing/2014/main" id="{51342CA8-EF9D-BDA1-DA53-4724954D1619}"/>
              </a:ext>
            </a:extLst>
          </p:cNvPr>
          <p:cNvSpPr>
            <a:spLocks noGrp="1"/>
          </p:cNvSpPr>
          <p:nvPr>
            <p:ph idx="1"/>
          </p:nvPr>
        </p:nvSpPr>
        <p:spPr>
          <a:xfrm>
            <a:off x="628650" y="2160495"/>
            <a:ext cx="7886700" cy="3675529"/>
          </a:xfrm>
        </p:spPr>
        <p:txBody>
          <a:bodyPr>
            <a:normAutofit/>
          </a:bodyPr>
          <a:lstStyle/>
          <a:p>
            <a:pPr algn="ctr">
              <a:lnSpc>
                <a:spcPct val="100000"/>
              </a:lnSpc>
              <a:spcBef>
                <a:spcPts val="0"/>
              </a:spcBef>
              <a:spcAft>
                <a:spcPts val="1800"/>
              </a:spcAft>
            </a:pPr>
            <a:r>
              <a:rPr lang="en-US" sz="3600" b="1">
                <a:solidFill>
                  <a:schemeClr val="tx2"/>
                </a:solidFill>
              </a:rPr>
              <a:t>Obesity</a:t>
            </a:r>
          </a:p>
          <a:p>
            <a:pPr algn="ctr">
              <a:lnSpc>
                <a:spcPct val="100000"/>
              </a:lnSpc>
              <a:spcBef>
                <a:spcPts val="0"/>
              </a:spcBef>
              <a:spcAft>
                <a:spcPts val="1800"/>
              </a:spcAft>
            </a:pPr>
            <a:r>
              <a:rPr lang="en-US" sz="3600" b="1">
                <a:solidFill>
                  <a:schemeClr val="tx1">
                    <a:lumMod val="20000"/>
                    <a:lumOff val="80000"/>
                  </a:schemeClr>
                </a:solidFill>
              </a:rPr>
              <a:t>Discrimination</a:t>
            </a:r>
          </a:p>
          <a:p>
            <a:pPr algn="ctr">
              <a:lnSpc>
                <a:spcPct val="100000"/>
              </a:lnSpc>
              <a:spcBef>
                <a:spcPts val="0"/>
              </a:spcBef>
              <a:spcAft>
                <a:spcPts val="1800"/>
              </a:spcAft>
            </a:pPr>
            <a:r>
              <a:rPr lang="en-US" sz="3600" b="1">
                <a:solidFill>
                  <a:schemeClr val="tx1">
                    <a:lumMod val="20000"/>
                    <a:lumOff val="80000"/>
                  </a:schemeClr>
                </a:solidFill>
              </a:rPr>
              <a:t>Mental health conditions</a:t>
            </a:r>
          </a:p>
          <a:p>
            <a:pPr algn="ctr">
              <a:lnSpc>
                <a:spcPct val="100000"/>
              </a:lnSpc>
              <a:spcBef>
                <a:spcPts val="0"/>
              </a:spcBef>
              <a:spcAft>
                <a:spcPts val="1800"/>
              </a:spcAft>
            </a:pPr>
            <a:r>
              <a:rPr lang="en-US" sz="3600" b="1">
                <a:solidFill>
                  <a:schemeClr val="tx1">
                    <a:lumMod val="20000"/>
                    <a:lumOff val="80000"/>
                  </a:schemeClr>
                </a:solidFill>
              </a:rPr>
              <a:t>Substance use disorder</a:t>
            </a:r>
          </a:p>
        </p:txBody>
      </p:sp>
    </p:spTree>
    <p:extLst>
      <p:ext uri="{BB962C8B-B14F-4D97-AF65-F5344CB8AC3E}">
        <p14:creationId xmlns:p14="http://schemas.microsoft.com/office/powerpoint/2010/main" val="2343956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DB42B6-9979-B642-9D33-B3A408E8BE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D21D14-FD80-9BD8-C91B-96AB9CD5444F}"/>
              </a:ext>
            </a:extLst>
          </p:cNvPr>
          <p:cNvSpPr>
            <a:spLocks noGrp="1"/>
          </p:cNvSpPr>
          <p:nvPr>
            <p:ph type="title"/>
          </p:nvPr>
        </p:nvSpPr>
        <p:spPr/>
        <p:txBody>
          <a:bodyPr/>
          <a:lstStyle/>
          <a:p>
            <a:r>
              <a:rPr lang="en-US"/>
              <a:t>Circumstances Contributing to Pregnancy-Related Deaths </a:t>
            </a:r>
          </a:p>
        </p:txBody>
      </p:sp>
      <p:sp>
        <p:nvSpPr>
          <p:cNvPr id="3" name="Content Placeholder 2">
            <a:extLst>
              <a:ext uri="{FF2B5EF4-FFF2-40B4-BE49-F238E27FC236}">
                <a16:creationId xmlns:a16="http://schemas.microsoft.com/office/drawing/2014/main" id="{6EFDEBD0-4905-886E-EDD0-08A6BD0CE868}"/>
              </a:ext>
            </a:extLst>
          </p:cNvPr>
          <p:cNvSpPr>
            <a:spLocks noGrp="1"/>
          </p:cNvSpPr>
          <p:nvPr>
            <p:ph idx="1"/>
          </p:nvPr>
        </p:nvSpPr>
        <p:spPr>
          <a:xfrm>
            <a:off x="628650" y="2160495"/>
            <a:ext cx="7886700" cy="3675529"/>
          </a:xfrm>
        </p:spPr>
        <p:txBody>
          <a:bodyPr>
            <a:normAutofit/>
          </a:bodyPr>
          <a:lstStyle/>
          <a:p>
            <a:pPr algn="ctr">
              <a:lnSpc>
                <a:spcPct val="100000"/>
              </a:lnSpc>
              <a:spcBef>
                <a:spcPts val="0"/>
              </a:spcBef>
              <a:spcAft>
                <a:spcPts val="1800"/>
              </a:spcAft>
            </a:pPr>
            <a:r>
              <a:rPr lang="en-US" sz="3600" b="1">
                <a:solidFill>
                  <a:schemeClr val="tx1">
                    <a:lumMod val="20000"/>
                    <a:lumOff val="80000"/>
                  </a:schemeClr>
                </a:solidFill>
              </a:rPr>
              <a:t>Obesity</a:t>
            </a:r>
          </a:p>
          <a:p>
            <a:pPr algn="ctr">
              <a:lnSpc>
                <a:spcPct val="100000"/>
              </a:lnSpc>
              <a:spcBef>
                <a:spcPts val="0"/>
              </a:spcBef>
              <a:spcAft>
                <a:spcPts val="1800"/>
              </a:spcAft>
            </a:pPr>
            <a:r>
              <a:rPr lang="en-US" sz="3600" b="1">
                <a:solidFill>
                  <a:schemeClr val="tx2"/>
                </a:solidFill>
              </a:rPr>
              <a:t>Discrimination</a:t>
            </a:r>
          </a:p>
          <a:p>
            <a:pPr algn="ctr">
              <a:lnSpc>
                <a:spcPct val="100000"/>
              </a:lnSpc>
              <a:spcBef>
                <a:spcPts val="0"/>
              </a:spcBef>
              <a:spcAft>
                <a:spcPts val="1800"/>
              </a:spcAft>
            </a:pPr>
            <a:r>
              <a:rPr lang="en-US" sz="3600" b="1">
                <a:solidFill>
                  <a:schemeClr val="tx1">
                    <a:lumMod val="20000"/>
                    <a:lumOff val="80000"/>
                  </a:schemeClr>
                </a:solidFill>
              </a:rPr>
              <a:t>Mental health conditions</a:t>
            </a:r>
          </a:p>
          <a:p>
            <a:pPr algn="ctr">
              <a:lnSpc>
                <a:spcPct val="100000"/>
              </a:lnSpc>
              <a:spcBef>
                <a:spcPts val="0"/>
              </a:spcBef>
              <a:spcAft>
                <a:spcPts val="1800"/>
              </a:spcAft>
            </a:pPr>
            <a:r>
              <a:rPr lang="en-US" sz="3600" b="1">
                <a:solidFill>
                  <a:schemeClr val="tx1">
                    <a:lumMod val="20000"/>
                    <a:lumOff val="80000"/>
                  </a:schemeClr>
                </a:solidFill>
              </a:rPr>
              <a:t>Substance use disorder</a:t>
            </a:r>
          </a:p>
        </p:txBody>
      </p:sp>
    </p:spTree>
    <p:extLst>
      <p:ext uri="{BB962C8B-B14F-4D97-AF65-F5344CB8AC3E}">
        <p14:creationId xmlns:p14="http://schemas.microsoft.com/office/powerpoint/2010/main" val="3729933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DFE4D-C535-1F04-A9C0-60A2E6F887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C61C75-7004-A822-47FA-A2C6E032AC6A}"/>
              </a:ext>
            </a:extLst>
          </p:cNvPr>
          <p:cNvSpPr>
            <a:spLocks noGrp="1"/>
          </p:cNvSpPr>
          <p:nvPr>
            <p:ph type="title"/>
          </p:nvPr>
        </p:nvSpPr>
        <p:spPr/>
        <p:txBody>
          <a:bodyPr/>
          <a:lstStyle/>
          <a:p>
            <a:r>
              <a:rPr lang="en-US"/>
              <a:t>Circumstances Contributing to Pregnancy-Related Deaths </a:t>
            </a:r>
          </a:p>
        </p:txBody>
      </p:sp>
      <p:sp>
        <p:nvSpPr>
          <p:cNvPr id="3" name="Content Placeholder 2">
            <a:extLst>
              <a:ext uri="{FF2B5EF4-FFF2-40B4-BE49-F238E27FC236}">
                <a16:creationId xmlns:a16="http://schemas.microsoft.com/office/drawing/2014/main" id="{8DE4F547-A0E2-7FA2-0A70-CEDF83887314}"/>
              </a:ext>
            </a:extLst>
          </p:cNvPr>
          <p:cNvSpPr>
            <a:spLocks noGrp="1"/>
          </p:cNvSpPr>
          <p:nvPr>
            <p:ph idx="1"/>
          </p:nvPr>
        </p:nvSpPr>
        <p:spPr>
          <a:xfrm>
            <a:off x="628650" y="2160495"/>
            <a:ext cx="7886700" cy="3675529"/>
          </a:xfrm>
        </p:spPr>
        <p:txBody>
          <a:bodyPr>
            <a:normAutofit/>
          </a:bodyPr>
          <a:lstStyle/>
          <a:p>
            <a:pPr algn="ctr">
              <a:lnSpc>
                <a:spcPct val="100000"/>
              </a:lnSpc>
              <a:spcBef>
                <a:spcPts val="0"/>
              </a:spcBef>
              <a:spcAft>
                <a:spcPts val="1800"/>
              </a:spcAft>
            </a:pPr>
            <a:r>
              <a:rPr lang="en-US" sz="3600" b="1">
                <a:solidFill>
                  <a:schemeClr val="tx1">
                    <a:lumMod val="20000"/>
                    <a:lumOff val="80000"/>
                  </a:schemeClr>
                </a:solidFill>
              </a:rPr>
              <a:t>Obesity</a:t>
            </a:r>
          </a:p>
          <a:p>
            <a:pPr algn="ctr">
              <a:lnSpc>
                <a:spcPct val="100000"/>
              </a:lnSpc>
              <a:spcBef>
                <a:spcPts val="0"/>
              </a:spcBef>
              <a:spcAft>
                <a:spcPts val="1800"/>
              </a:spcAft>
            </a:pPr>
            <a:r>
              <a:rPr lang="en-US" sz="3600" b="1">
                <a:solidFill>
                  <a:schemeClr val="tx1">
                    <a:lumMod val="20000"/>
                    <a:lumOff val="80000"/>
                  </a:schemeClr>
                </a:solidFill>
              </a:rPr>
              <a:t>Discrimination</a:t>
            </a:r>
          </a:p>
          <a:p>
            <a:pPr algn="ctr">
              <a:lnSpc>
                <a:spcPct val="100000"/>
              </a:lnSpc>
              <a:spcBef>
                <a:spcPts val="0"/>
              </a:spcBef>
              <a:spcAft>
                <a:spcPts val="1800"/>
              </a:spcAft>
            </a:pPr>
            <a:r>
              <a:rPr lang="en-US" sz="3600" b="1">
                <a:solidFill>
                  <a:schemeClr val="tx2"/>
                </a:solidFill>
              </a:rPr>
              <a:t>Mental health conditions</a:t>
            </a:r>
          </a:p>
          <a:p>
            <a:pPr algn="ctr">
              <a:lnSpc>
                <a:spcPct val="100000"/>
              </a:lnSpc>
              <a:spcBef>
                <a:spcPts val="0"/>
              </a:spcBef>
              <a:spcAft>
                <a:spcPts val="1800"/>
              </a:spcAft>
            </a:pPr>
            <a:r>
              <a:rPr lang="en-US" sz="3600" b="1">
                <a:solidFill>
                  <a:schemeClr val="tx1">
                    <a:lumMod val="20000"/>
                    <a:lumOff val="80000"/>
                  </a:schemeClr>
                </a:solidFill>
              </a:rPr>
              <a:t>Substance use disorder</a:t>
            </a:r>
          </a:p>
        </p:txBody>
      </p:sp>
    </p:spTree>
    <p:extLst>
      <p:ext uri="{BB962C8B-B14F-4D97-AF65-F5344CB8AC3E}">
        <p14:creationId xmlns:p14="http://schemas.microsoft.com/office/powerpoint/2010/main" val="744221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1FFD8-7BDE-3004-A24D-A661D1E8C9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D76FC4-3D63-951A-1C0E-D949728FAD12}"/>
              </a:ext>
            </a:extLst>
          </p:cNvPr>
          <p:cNvSpPr>
            <a:spLocks noGrp="1"/>
          </p:cNvSpPr>
          <p:nvPr>
            <p:ph type="title"/>
          </p:nvPr>
        </p:nvSpPr>
        <p:spPr/>
        <p:txBody>
          <a:bodyPr/>
          <a:lstStyle/>
          <a:p>
            <a:r>
              <a:rPr lang="en-US"/>
              <a:t>Visit the Dashboard</a:t>
            </a:r>
          </a:p>
        </p:txBody>
      </p:sp>
      <p:sp>
        <p:nvSpPr>
          <p:cNvPr id="7" name="TextBox 6">
            <a:extLst>
              <a:ext uri="{FF2B5EF4-FFF2-40B4-BE49-F238E27FC236}">
                <a16:creationId xmlns:a16="http://schemas.microsoft.com/office/drawing/2014/main" id="{05BDB35D-078F-07A5-E381-811C6B533692}"/>
              </a:ext>
            </a:extLst>
          </p:cNvPr>
          <p:cNvSpPr txBox="1"/>
          <p:nvPr/>
        </p:nvSpPr>
        <p:spPr>
          <a:xfrm>
            <a:off x="628652" y="5547494"/>
            <a:ext cx="6337737" cy="1200329"/>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Barlow"/>
                <a:ea typeface="+mn-ea"/>
                <a:cs typeface="+mn-cs"/>
              </a:rPr>
              <a:t>Learn more about the data by scanning the QR code or visiting </a:t>
            </a:r>
            <a:r>
              <a:rPr kumimoji="0" lang="en-US" sz="1800" b="1" i="0" u="none" strike="noStrike" kern="1200" cap="none" spc="0" normalizeH="0" baseline="0" noProof="0" dirty="0">
                <a:ln>
                  <a:noFill/>
                </a:ln>
                <a:solidFill>
                  <a:srgbClr val="E97132"/>
                </a:solidFill>
                <a:effectLst/>
                <a:uLnTx/>
                <a:uFillTx/>
                <a:latin typeface="Barlow"/>
                <a:ea typeface="+mn-ea"/>
                <a:cs typeface="+mn-cs"/>
              </a:rPr>
              <a:t>cdc.gov/maternal-mortality/</a:t>
            </a:r>
            <a:r>
              <a:rPr kumimoji="0" lang="en-US" sz="1800" b="1" i="0" u="none" strike="noStrike" kern="1200" cap="none" spc="0" normalizeH="0" baseline="0" noProof="0" dirty="0" err="1">
                <a:ln>
                  <a:noFill/>
                </a:ln>
                <a:solidFill>
                  <a:srgbClr val="E97132"/>
                </a:solidFill>
                <a:effectLst/>
                <a:uLnTx/>
                <a:uFillTx/>
                <a:latin typeface="Barlow"/>
                <a:ea typeface="+mn-ea"/>
                <a:cs typeface="+mn-cs"/>
              </a:rPr>
              <a:t>php</a:t>
            </a:r>
            <a:r>
              <a:rPr kumimoji="0" lang="en-US" sz="1800" b="1" i="0" u="none" strike="noStrike" kern="1200" cap="none" spc="0" normalizeH="0" baseline="0" noProof="0" dirty="0">
                <a:ln>
                  <a:noFill/>
                </a:ln>
                <a:solidFill>
                  <a:srgbClr val="E97132"/>
                </a:solidFill>
                <a:effectLst/>
                <a:uLnTx/>
                <a:uFillTx/>
                <a:latin typeface="Barlow"/>
                <a:ea typeface="+mn-ea"/>
                <a:cs typeface="+mn-cs"/>
              </a:rPr>
              <a:t>/data-research/</a:t>
            </a:r>
            <a:r>
              <a:rPr kumimoji="0" lang="en-US" sz="1800" b="1" i="0" u="none" strike="noStrike" kern="1200" cap="none" spc="0" normalizeH="0" baseline="0" noProof="0" dirty="0" err="1">
                <a:ln>
                  <a:noFill/>
                </a:ln>
                <a:solidFill>
                  <a:srgbClr val="E97132"/>
                </a:solidFill>
                <a:effectLst/>
                <a:uLnTx/>
                <a:uFillTx/>
                <a:latin typeface="Barlow"/>
                <a:ea typeface="+mn-ea"/>
                <a:cs typeface="+mn-cs"/>
              </a:rPr>
              <a:t>mmrc</a:t>
            </a:r>
            <a:endParaRPr kumimoji="0" lang="en-US" sz="1800" b="1" i="0" u="none" strike="noStrike" kern="1200" cap="none" spc="0" normalizeH="0" baseline="0" noProof="0" dirty="0">
              <a:ln>
                <a:noFill/>
              </a:ln>
              <a:solidFill>
                <a:srgbClr val="E97132"/>
              </a:solidFill>
              <a:effectLst/>
              <a:uLnTx/>
              <a:uFillTx/>
              <a:latin typeface="Barlow"/>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srgbClr val="550861"/>
              </a:solidFill>
              <a:effectLst/>
              <a:uLnTx/>
              <a:uFillTx/>
              <a:latin typeface="Barlow"/>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3E3E3E"/>
              </a:solidFill>
              <a:effectLst/>
              <a:uLnTx/>
              <a:uFillTx/>
              <a:latin typeface="Barlow"/>
              <a:ea typeface="+mn-ea"/>
              <a:cs typeface="+mn-cs"/>
            </a:endParaRPr>
          </a:p>
        </p:txBody>
      </p:sp>
      <p:pic>
        <p:nvPicPr>
          <p:cNvPr id="10" name="Picture 9">
            <a:extLst>
              <a:ext uri="{FF2B5EF4-FFF2-40B4-BE49-F238E27FC236}">
                <a16:creationId xmlns:a16="http://schemas.microsoft.com/office/drawing/2014/main" id="{4E5CBED6-5DD4-83B9-0D86-73346223F5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66388" y="5298724"/>
            <a:ext cx="1357805" cy="1357805"/>
          </a:xfrm>
          <a:prstGeom prst="rect">
            <a:avLst/>
          </a:prstGeom>
        </p:spPr>
      </p:pic>
      <p:grpSp>
        <p:nvGrpSpPr>
          <p:cNvPr id="6" name="Group 5">
            <a:extLst>
              <a:ext uri="{FF2B5EF4-FFF2-40B4-BE49-F238E27FC236}">
                <a16:creationId xmlns:a16="http://schemas.microsoft.com/office/drawing/2014/main" id="{02B93635-5515-8343-9123-E14520DB65A6}"/>
              </a:ext>
            </a:extLst>
          </p:cNvPr>
          <p:cNvGrpSpPr/>
          <p:nvPr/>
        </p:nvGrpSpPr>
        <p:grpSpPr>
          <a:xfrm>
            <a:off x="0" y="2004719"/>
            <a:ext cx="9144000" cy="3581694"/>
            <a:chOff x="0" y="2004719"/>
            <a:chExt cx="9144000" cy="3581694"/>
          </a:xfrm>
        </p:grpSpPr>
        <p:pic>
          <p:nvPicPr>
            <p:cNvPr id="8" name="Picture 7">
              <a:extLst>
                <a:ext uri="{FF2B5EF4-FFF2-40B4-BE49-F238E27FC236}">
                  <a16:creationId xmlns:a16="http://schemas.microsoft.com/office/drawing/2014/main" id="{0C763DD9-8AD3-E2FF-1025-59068706F1AE}"/>
                </a:ext>
              </a:extLst>
            </p:cNvPr>
            <p:cNvPicPr>
              <a:picLocks noChangeAspect="1"/>
            </p:cNvPicPr>
            <p:nvPr/>
          </p:nvPicPr>
          <p:blipFill>
            <a:blip r:embed="rId4"/>
            <a:stretch>
              <a:fillRect/>
            </a:stretch>
          </p:blipFill>
          <p:spPr>
            <a:xfrm>
              <a:off x="0" y="2004719"/>
              <a:ext cx="9144000" cy="3228743"/>
            </a:xfrm>
            <a:prstGeom prst="rect">
              <a:avLst/>
            </a:prstGeom>
          </p:spPr>
        </p:pic>
        <p:pic>
          <p:nvPicPr>
            <p:cNvPr id="4" name="Picture 3">
              <a:extLst>
                <a:ext uri="{FF2B5EF4-FFF2-40B4-BE49-F238E27FC236}">
                  <a16:creationId xmlns:a16="http://schemas.microsoft.com/office/drawing/2014/main" id="{BCE2E624-10F9-9EF6-E8EE-822E9108ADB1}"/>
                </a:ext>
              </a:extLst>
            </p:cNvPr>
            <p:cNvPicPr>
              <a:picLocks noChangeAspect="1"/>
            </p:cNvPicPr>
            <p:nvPr/>
          </p:nvPicPr>
          <p:blipFill>
            <a:blip r:embed="rId5">
              <a:alphaModFix/>
            </a:blip>
            <a:stretch>
              <a:fillRect/>
            </a:stretch>
          </p:blipFill>
          <p:spPr>
            <a:xfrm>
              <a:off x="514319" y="4259982"/>
              <a:ext cx="1296455" cy="1326431"/>
            </a:xfrm>
            <a:prstGeom prst="rect">
              <a:avLst/>
            </a:prstGeom>
          </p:spPr>
        </p:pic>
      </p:grpSp>
    </p:spTree>
    <p:extLst>
      <p:ext uri="{BB962C8B-B14F-4D97-AF65-F5344CB8AC3E}">
        <p14:creationId xmlns:p14="http://schemas.microsoft.com/office/powerpoint/2010/main" val="5156850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205AA-F852-D77E-992F-CF8F14FFB8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E21CF2-55D5-626E-0DAB-3A3EE142403D}"/>
              </a:ext>
            </a:extLst>
          </p:cNvPr>
          <p:cNvSpPr>
            <a:spLocks noGrp="1"/>
          </p:cNvSpPr>
          <p:nvPr>
            <p:ph type="title"/>
          </p:nvPr>
        </p:nvSpPr>
        <p:spPr/>
        <p:txBody>
          <a:bodyPr/>
          <a:lstStyle/>
          <a:p>
            <a:r>
              <a:rPr lang="en-US"/>
              <a:t>Circumstances Contributing to Pregnancy-Related Deaths </a:t>
            </a:r>
          </a:p>
        </p:txBody>
      </p:sp>
      <p:sp>
        <p:nvSpPr>
          <p:cNvPr id="3" name="Content Placeholder 2">
            <a:extLst>
              <a:ext uri="{FF2B5EF4-FFF2-40B4-BE49-F238E27FC236}">
                <a16:creationId xmlns:a16="http://schemas.microsoft.com/office/drawing/2014/main" id="{951ED5B8-1A0C-E48B-D9A0-174F3512A18F}"/>
              </a:ext>
            </a:extLst>
          </p:cNvPr>
          <p:cNvSpPr>
            <a:spLocks noGrp="1"/>
          </p:cNvSpPr>
          <p:nvPr>
            <p:ph idx="1"/>
          </p:nvPr>
        </p:nvSpPr>
        <p:spPr>
          <a:xfrm>
            <a:off x="628650" y="2160495"/>
            <a:ext cx="7886700" cy="3675529"/>
          </a:xfrm>
        </p:spPr>
        <p:txBody>
          <a:bodyPr>
            <a:normAutofit/>
          </a:bodyPr>
          <a:lstStyle/>
          <a:p>
            <a:pPr algn="ctr">
              <a:lnSpc>
                <a:spcPct val="100000"/>
              </a:lnSpc>
              <a:spcBef>
                <a:spcPts val="0"/>
              </a:spcBef>
              <a:spcAft>
                <a:spcPts val="1800"/>
              </a:spcAft>
            </a:pPr>
            <a:r>
              <a:rPr lang="en-US" sz="3600" b="1">
                <a:solidFill>
                  <a:schemeClr val="tx1">
                    <a:lumMod val="20000"/>
                    <a:lumOff val="80000"/>
                  </a:schemeClr>
                </a:solidFill>
              </a:rPr>
              <a:t>Obesity</a:t>
            </a:r>
          </a:p>
          <a:p>
            <a:pPr algn="ctr">
              <a:lnSpc>
                <a:spcPct val="100000"/>
              </a:lnSpc>
              <a:spcBef>
                <a:spcPts val="0"/>
              </a:spcBef>
              <a:spcAft>
                <a:spcPts val="1800"/>
              </a:spcAft>
            </a:pPr>
            <a:r>
              <a:rPr lang="en-US" sz="3600" b="1">
                <a:solidFill>
                  <a:schemeClr val="tx1">
                    <a:lumMod val="20000"/>
                    <a:lumOff val="80000"/>
                  </a:schemeClr>
                </a:solidFill>
              </a:rPr>
              <a:t>Discrimination</a:t>
            </a:r>
          </a:p>
          <a:p>
            <a:pPr algn="ctr">
              <a:lnSpc>
                <a:spcPct val="100000"/>
              </a:lnSpc>
              <a:spcBef>
                <a:spcPts val="0"/>
              </a:spcBef>
              <a:spcAft>
                <a:spcPts val="1800"/>
              </a:spcAft>
            </a:pPr>
            <a:r>
              <a:rPr lang="en-US" sz="3600" b="1">
                <a:solidFill>
                  <a:schemeClr val="tx1">
                    <a:lumMod val="20000"/>
                    <a:lumOff val="80000"/>
                  </a:schemeClr>
                </a:solidFill>
              </a:rPr>
              <a:t>Mental health conditions</a:t>
            </a:r>
          </a:p>
          <a:p>
            <a:pPr algn="ctr">
              <a:lnSpc>
                <a:spcPct val="100000"/>
              </a:lnSpc>
              <a:spcBef>
                <a:spcPts val="0"/>
              </a:spcBef>
              <a:spcAft>
                <a:spcPts val="1800"/>
              </a:spcAft>
            </a:pPr>
            <a:r>
              <a:rPr lang="en-US" sz="3600" b="1">
                <a:solidFill>
                  <a:schemeClr val="tx2"/>
                </a:solidFill>
              </a:rPr>
              <a:t>Substance use disorder</a:t>
            </a:r>
          </a:p>
        </p:txBody>
      </p:sp>
    </p:spTree>
    <p:extLst>
      <p:ext uri="{BB962C8B-B14F-4D97-AF65-F5344CB8AC3E}">
        <p14:creationId xmlns:p14="http://schemas.microsoft.com/office/powerpoint/2010/main" val="40981270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F4DC1-513A-1446-3B30-D860D39E28DB}"/>
            </a:ext>
          </a:extLst>
        </p:cNvPr>
        <p:cNvGrpSpPr/>
        <p:nvPr/>
      </p:nvGrpSpPr>
      <p:grpSpPr>
        <a:xfrm>
          <a:off x="0" y="0"/>
          <a:ext cx="0" cy="0"/>
          <a:chOff x="0" y="0"/>
          <a:chExt cx="0" cy="0"/>
        </a:xfrm>
      </p:grpSpPr>
      <p:pic>
        <p:nvPicPr>
          <p:cNvPr id="5" name="Picture 4" descr="A white and purple logo&#10;&#10;Description automatically generated with medium confidence">
            <a:extLst>
              <a:ext uri="{FF2B5EF4-FFF2-40B4-BE49-F238E27FC236}">
                <a16:creationId xmlns:a16="http://schemas.microsoft.com/office/drawing/2014/main" id="{6466696D-22CA-046C-0311-F9E44DD6B34C}"/>
              </a:ext>
            </a:extLst>
          </p:cNvPr>
          <p:cNvPicPr>
            <a:picLocks noChangeAspect="1"/>
          </p:cNvPicPr>
          <p:nvPr/>
        </p:nvPicPr>
        <p:blipFill>
          <a:blip r:embed="rId3"/>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5D427F79-7655-8542-1BDE-1B280C4F6297}"/>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Circumstances Contributing to Pregnancy-Related Deaths in 2021</a:t>
            </a:r>
            <a:endParaRPr kumimoji="0" lang="en-US" sz="3000" b="1" i="0" u="none" strike="noStrike" kern="1200" cap="none" spc="0" normalizeH="0" baseline="0" noProof="0">
              <a:ln>
                <a:noFill/>
              </a:ln>
              <a:solidFill>
                <a:srgbClr val="550861"/>
              </a:solidFill>
              <a:effectLst/>
              <a:uLnTx/>
              <a:uFillTx/>
              <a:latin typeface="Barlow SemiBold" panose="00000700000000000000" pitchFamily="2" charset="0"/>
              <a:ea typeface="+mj-ea"/>
              <a:cs typeface="+mj-cs"/>
            </a:endParaRPr>
          </a:p>
        </p:txBody>
      </p:sp>
      <p:graphicFrame>
        <p:nvGraphicFramePr>
          <p:cNvPr id="10" name="Chart 9">
            <a:extLst>
              <a:ext uri="{FF2B5EF4-FFF2-40B4-BE49-F238E27FC236}">
                <a16:creationId xmlns:a16="http://schemas.microsoft.com/office/drawing/2014/main" id="{AA10A22C-76E7-77A1-3A7C-D882A5CE3ACE}"/>
              </a:ext>
            </a:extLst>
          </p:cNvPr>
          <p:cNvGraphicFramePr/>
          <p:nvPr>
            <p:extLst>
              <p:ext uri="{D42A27DB-BD31-4B8C-83A1-F6EECF244321}">
                <p14:modId xmlns:p14="http://schemas.microsoft.com/office/powerpoint/2010/main" val="1932580530"/>
              </p:ext>
            </p:extLst>
          </p:nvPr>
        </p:nvGraphicFramePr>
        <p:xfrm>
          <a:off x="358142" y="1397000"/>
          <a:ext cx="9873879" cy="4064000"/>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a:extLst>
              <a:ext uri="{FF2B5EF4-FFF2-40B4-BE49-F238E27FC236}">
                <a16:creationId xmlns:a16="http://schemas.microsoft.com/office/drawing/2014/main" id="{CF93A6EA-B6C6-54F2-71C8-F1AFAE8E76E7}"/>
              </a:ext>
            </a:extLst>
          </p:cNvPr>
          <p:cNvSpPr txBox="1"/>
          <p:nvPr/>
        </p:nvSpPr>
        <p:spPr>
          <a:xfrm>
            <a:off x="6966185" y="1819897"/>
            <a:ext cx="1015021"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3E3E3E"/>
                </a:solidFill>
                <a:effectLst/>
                <a:uLnTx/>
                <a:uFillTx/>
                <a:latin typeface="Barlow Light" panose="00000400000000000000" pitchFamily="2" charset="0"/>
                <a:ea typeface="+mn-ea"/>
                <a:cs typeface="+mn-cs"/>
              </a:rPr>
              <a:t>Total: 36.3%</a:t>
            </a:r>
          </a:p>
        </p:txBody>
      </p:sp>
      <p:sp>
        <p:nvSpPr>
          <p:cNvPr id="3" name="TextBox 2">
            <a:extLst>
              <a:ext uri="{FF2B5EF4-FFF2-40B4-BE49-F238E27FC236}">
                <a16:creationId xmlns:a16="http://schemas.microsoft.com/office/drawing/2014/main" id="{D9D80D3E-79AA-EE4D-C3B5-C6CA76898E35}"/>
              </a:ext>
            </a:extLst>
          </p:cNvPr>
          <p:cNvSpPr txBox="1"/>
          <p:nvPr/>
        </p:nvSpPr>
        <p:spPr>
          <a:xfrm>
            <a:off x="6514629" y="2683421"/>
            <a:ext cx="1019831"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3E3E3E"/>
                </a:solidFill>
                <a:effectLst/>
                <a:uLnTx/>
                <a:uFillTx/>
                <a:latin typeface="Barlow Light" panose="00000400000000000000" pitchFamily="2" charset="0"/>
                <a:ea typeface="+mn-ea"/>
                <a:cs typeface="+mn-cs"/>
              </a:rPr>
              <a:t>Total: 32.8%</a:t>
            </a:r>
          </a:p>
        </p:txBody>
      </p:sp>
      <p:sp>
        <p:nvSpPr>
          <p:cNvPr id="4" name="TextBox 3">
            <a:extLst>
              <a:ext uri="{FF2B5EF4-FFF2-40B4-BE49-F238E27FC236}">
                <a16:creationId xmlns:a16="http://schemas.microsoft.com/office/drawing/2014/main" id="{9F719DF1-01B7-634F-B2AC-CCE3BF9671A8}"/>
              </a:ext>
            </a:extLst>
          </p:cNvPr>
          <p:cNvSpPr txBox="1"/>
          <p:nvPr/>
        </p:nvSpPr>
        <p:spPr>
          <a:xfrm>
            <a:off x="6177289" y="3546945"/>
            <a:ext cx="1026243"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3E3E3E"/>
                </a:solidFill>
                <a:effectLst/>
                <a:uLnTx/>
                <a:uFillTx/>
                <a:latin typeface="Barlow Light" panose="00000400000000000000" pitchFamily="2" charset="0"/>
                <a:ea typeface="+mn-ea"/>
                <a:cs typeface="+mn-cs"/>
              </a:rPr>
              <a:t>Total: 30.2%</a:t>
            </a:r>
          </a:p>
        </p:txBody>
      </p:sp>
      <p:sp>
        <p:nvSpPr>
          <p:cNvPr id="7" name="TextBox 6">
            <a:extLst>
              <a:ext uri="{FF2B5EF4-FFF2-40B4-BE49-F238E27FC236}">
                <a16:creationId xmlns:a16="http://schemas.microsoft.com/office/drawing/2014/main" id="{8A24B52D-56BD-C34A-E0CD-F60F78C4DF78}"/>
              </a:ext>
            </a:extLst>
          </p:cNvPr>
          <p:cNvSpPr txBox="1"/>
          <p:nvPr/>
        </p:nvSpPr>
        <p:spPr>
          <a:xfrm>
            <a:off x="5693195" y="4419263"/>
            <a:ext cx="1018227"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3E3E3E"/>
                </a:solidFill>
                <a:effectLst/>
                <a:uLnTx/>
                <a:uFillTx/>
                <a:latin typeface="Barlow Light" panose="00000400000000000000" pitchFamily="2" charset="0"/>
                <a:ea typeface="+mn-ea"/>
                <a:cs typeface="+mn-cs"/>
              </a:rPr>
              <a:t>Total: 26.5%</a:t>
            </a:r>
          </a:p>
        </p:txBody>
      </p:sp>
    </p:spTree>
    <p:extLst>
      <p:ext uri="{BB962C8B-B14F-4D97-AF65-F5344CB8AC3E}">
        <p14:creationId xmlns:p14="http://schemas.microsoft.com/office/powerpoint/2010/main" val="15869718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F2E99-21C5-8631-0716-D15C12729A33}"/>
            </a:ext>
          </a:extLst>
        </p:cNvPr>
        <p:cNvGrpSpPr/>
        <p:nvPr/>
      </p:nvGrpSpPr>
      <p:grpSpPr>
        <a:xfrm>
          <a:off x="0" y="0"/>
          <a:ext cx="0" cy="0"/>
          <a:chOff x="0" y="0"/>
          <a:chExt cx="0" cy="0"/>
        </a:xfrm>
      </p:grpSpPr>
      <p:pic>
        <p:nvPicPr>
          <p:cNvPr id="5" name="Picture 4" descr="A white and purple logo&#10;&#10;Description automatically generated with medium confidence">
            <a:extLst>
              <a:ext uri="{FF2B5EF4-FFF2-40B4-BE49-F238E27FC236}">
                <a16:creationId xmlns:a16="http://schemas.microsoft.com/office/drawing/2014/main" id="{5E42A710-9A8B-2C08-880C-ED1E44CE94E8}"/>
              </a:ext>
            </a:extLst>
          </p:cNvPr>
          <p:cNvPicPr>
            <a:picLocks noChangeAspect="1"/>
          </p:cNvPicPr>
          <p:nvPr/>
        </p:nvPicPr>
        <p:blipFill>
          <a:blip r:embed="rId3"/>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DB38598F-6551-1E3F-063D-4854D9DBE4B0}"/>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Circumstances Contributing to Pregnancy-Related Deaths in 2021</a:t>
            </a:r>
            <a:endParaRPr kumimoji="0" lang="en-US" sz="3000" b="1" i="0" u="none" strike="noStrike" kern="1200" cap="none" spc="0" normalizeH="0" baseline="0" noProof="0">
              <a:ln>
                <a:noFill/>
              </a:ln>
              <a:solidFill>
                <a:srgbClr val="550861"/>
              </a:solidFill>
              <a:effectLst/>
              <a:uLnTx/>
              <a:uFillTx/>
              <a:latin typeface="Barlow SemiBold" panose="00000700000000000000" pitchFamily="2" charset="0"/>
              <a:ea typeface="+mj-ea"/>
              <a:cs typeface="+mj-cs"/>
            </a:endParaRPr>
          </a:p>
        </p:txBody>
      </p:sp>
      <p:graphicFrame>
        <p:nvGraphicFramePr>
          <p:cNvPr id="7" name="Chart 6">
            <a:extLst>
              <a:ext uri="{FF2B5EF4-FFF2-40B4-BE49-F238E27FC236}">
                <a16:creationId xmlns:a16="http://schemas.microsoft.com/office/drawing/2014/main" id="{D84C75FA-C54F-8015-FE3C-BA2FA505D3AB}"/>
              </a:ext>
            </a:extLst>
          </p:cNvPr>
          <p:cNvGraphicFramePr/>
          <p:nvPr>
            <p:extLst>
              <p:ext uri="{D42A27DB-BD31-4B8C-83A1-F6EECF244321}">
                <p14:modId xmlns:p14="http://schemas.microsoft.com/office/powerpoint/2010/main" val="4238259424"/>
              </p:ext>
            </p:extLst>
          </p:nvPr>
        </p:nvGraphicFramePr>
        <p:xfrm>
          <a:off x="358142" y="1397000"/>
          <a:ext cx="9873879" cy="4064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976882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6912A9-5995-6BAD-0C38-FBD374103875}"/>
            </a:ext>
          </a:extLst>
        </p:cNvPr>
        <p:cNvGrpSpPr/>
        <p:nvPr/>
      </p:nvGrpSpPr>
      <p:grpSpPr>
        <a:xfrm>
          <a:off x="0" y="0"/>
          <a:ext cx="0" cy="0"/>
          <a:chOff x="0" y="0"/>
          <a:chExt cx="0" cy="0"/>
        </a:xfrm>
      </p:grpSpPr>
      <p:pic>
        <p:nvPicPr>
          <p:cNvPr id="5" name="Picture 4" descr="A white and purple logo&#10;&#10;Description automatically generated with medium confidence">
            <a:extLst>
              <a:ext uri="{FF2B5EF4-FFF2-40B4-BE49-F238E27FC236}">
                <a16:creationId xmlns:a16="http://schemas.microsoft.com/office/drawing/2014/main" id="{52D0040C-1FA2-AD67-211F-055BD870B75F}"/>
              </a:ext>
            </a:extLst>
          </p:cNvPr>
          <p:cNvPicPr>
            <a:picLocks noChangeAspect="1"/>
          </p:cNvPicPr>
          <p:nvPr/>
        </p:nvPicPr>
        <p:blipFill>
          <a:blip r:embed="rId3"/>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FB13BFD7-D0D8-69EF-F693-25720B062C5A}"/>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anose="00000500000000000000" pitchFamily="2" charset="0"/>
                <a:ea typeface="+mj-ea"/>
                <a:cs typeface="+mj-cs"/>
              </a:rPr>
              <a:t>Pregnancy-Related Mental Health Deaths in 2021</a:t>
            </a:r>
          </a:p>
        </p:txBody>
      </p:sp>
      <p:sp>
        <p:nvSpPr>
          <p:cNvPr id="8" name="TextBox 7">
            <a:extLst>
              <a:ext uri="{FF2B5EF4-FFF2-40B4-BE49-F238E27FC236}">
                <a16:creationId xmlns:a16="http://schemas.microsoft.com/office/drawing/2014/main" id="{52872C11-1D1E-8EAC-BE1B-022EAD3F7211}"/>
              </a:ext>
            </a:extLst>
          </p:cNvPr>
          <p:cNvSpPr txBox="1"/>
          <p:nvPr/>
        </p:nvSpPr>
        <p:spPr>
          <a:xfrm>
            <a:off x="426274" y="1394847"/>
            <a:ext cx="7585883" cy="892552"/>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600" b="0" i="0" u="none" strike="noStrike" kern="1200" cap="none" spc="0" normalizeH="0" baseline="0" noProof="0" dirty="0">
                <a:ln>
                  <a:noFill/>
                </a:ln>
                <a:solidFill>
                  <a:srgbClr val="156082"/>
                </a:solidFill>
                <a:effectLst/>
                <a:uLnTx/>
                <a:uFillTx/>
                <a:latin typeface="Barlow"/>
                <a:ea typeface="+mn-ea"/>
                <a:cs typeface="+mn-cs"/>
              </a:rPr>
              <a:t>Among pregnancy-related deaths with </a:t>
            </a:r>
            <a:r>
              <a:rPr kumimoji="0" lang="en-US" sz="2600" b="1" i="0" u="none" strike="noStrike" kern="1200" cap="none" spc="0" normalizeH="0" baseline="0" noProof="0" dirty="0">
                <a:ln>
                  <a:noFill/>
                </a:ln>
                <a:solidFill>
                  <a:srgbClr val="156082"/>
                </a:solidFill>
                <a:effectLst/>
                <a:uLnTx/>
                <a:uFillTx/>
                <a:latin typeface="Barlow"/>
                <a:ea typeface="+mn-ea"/>
                <a:cs typeface="+mn-cs"/>
              </a:rPr>
              <a:t>mental health condition </a:t>
            </a:r>
            <a:r>
              <a:rPr kumimoji="0" lang="en-US" sz="2600" b="0" i="0" u="none" strike="noStrike" kern="1200" cap="none" spc="0" normalizeH="0" baseline="0" noProof="0" dirty="0">
                <a:ln>
                  <a:noFill/>
                </a:ln>
                <a:solidFill>
                  <a:srgbClr val="156082"/>
                </a:solidFill>
                <a:effectLst/>
                <a:uLnTx/>
                <a:uFillTx/>
                <a:latin typeface="Barlow"/>
                <a:ea typeface="+mn-ea"/>
                <a:cs typeface="+mn-cs"/>
              </a:rPr>
              <a:t>as the underlying cause:</a:t>
            </a:r>
          </a:p>
        </p:txBody>
      </p:sp>
      <p:sp>
        <p:nvSpPr>
          <p:cNvPr id="9" name="Rectangle: Rounded Corners 8">
            <a:extLst>
              <a:ext uri="{FF2B5EF4-FFF2-40B4-BE49-F238E27FC236}">
                <a16:creationId xmlns:a16="http://schemas.microsoft.com/office/drawing/2014/main" id="{99B65447-B850-3E4A-A5CA-077D37A979B1}"/>
              </a:ext>
            </a:extLst>
          </p:cNvPr>
          <p:cNvSpPr/>
          <p:nvPr/>
        </p:nvSpPr>
        <p:spPr>
          <a:xfrm>
            <a:off x="530775" y="2620593"/>
            <a:ext cx="3048448" cy="1332411"/>
          </a:xfrm>
          <a:prstGeom prst="roundRect">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uLnTx/>
                <a:uFillTx/>
                <a:latin typeface="Barlow"/>
                <a:ea typeface="+mn-ea"/>
                <a:cs typeface="+mn-cs"/>
              </a:rPr>
              <a:t>31.3%</a:t>
            </a:r>
          </a:p>
        </p:txBody>
      </p:sp>
      <p:sp>
        <p:nvSpPr>
          <p:cNvPr id="10" name="Rectangle: Rounded Corners 9">
            <a:extLst>
              <a:ext uri="{FF2B5EF4-FFF2-40B4-BE49-F238E27FC236}">
                <a16:creationId xmlns:a16="http://schemas.microsoft.com/office/drawing/2014/main" id="{C6D81977-1369-91AF-76FD-53F92DD61667}"/>
              </a:ext>
            </a:extLst>
          </p:cNvPr>
          <p:cNvSpPr/>
          <p:nvPr/>
        </p:nvSpPr>
        <p:spPr>
          <a:xfrm>
            <a:off x="530775" y="4276893"/>
            <a:ext cx="3048448" cy="1332411"/>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uLnTx/>
                <a:uFillTx/>
                <a:latin typeface="Barlow"/>
                <a:ea typeface="+mn-ea"/>
                <a:cs typeface="+mn-cs"/>
              </a:rPr>
              <a:t>64.7%</a:t>
            </a:r>
          </a:p>
        </p:txBody>
      </p:sp>
      <p:sp>
        <p:nvSpPr>
          <p:cNvPr id="2" name="TextBox 1">
            <a:extLst>
              <a:ext uri="{FF2B5EF4-FFF2-40B4-BE49-F238E27FC236}">
                <a16:creationId xmlns:a16="http://schemas.microsoft.com/office/drawing/2014/main" id="{75F0191D-5468-B7A0-CAE9-2EF04B4F7DD0}"/>
              </a:ext>
            </a:extLst>
          </p:cNvPr>
          <p:cNvSpPr txBox="1"/>
          <p:nvPr/>
        </p:nvSpPr>
        <p:spPr>
          <a:xfrm>
            <a:off x="3806750" y="2928202"/>
            <a:ext cx="4969150" cy="707886"/>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3E3E3E"/>
                </a:solidFill>
                <a:effectLst/>
                <a:uLnTx/>
                <a:uFillTx/>
                <a:latin typeface="Barlow"/>
                <a:ea typeface="+mn-ea"/>
                <a:cs typeface="+mn-cs"/>
              </a:rPr>
              <a:t>Were determined by MMRCs to be </a:t>
            </a:r>
            <a:r>
              <a:rPr kumimoji="0" lang="en-US" sz="2000" b="1" i="0" u="none" strike="noStrike" kern="1200" cap="none" spc="0" normalizeH="0" baseline="0" noProof="0">
                <a:ln>
                  <a:noFill/>
                </a:ln>
                <a:solidFill>
                  <a:srgbClr val="3E3E3E"/>
                </a:solidFill>
                <a:effectLst/>
                <a:uLnTx/>
                <a:uFillTx/>
                <a:latin typeface="Barlow"/>
                <a:ea typeface="+mn-ea"/>
                <a:cs typeface="+mn-cs"/>
              </a:rPr>
              <a:t>suicide</a:t>
            </a:r>
            <a:r>
              <a:rPr kumimoji="0" lang="en-US" sz="2000" b="0" i="0" u="none" strike="noStrike" kern="1200" cap="none" spc="0" normalizeH="0" baseline="0" noProof="0">
                <a:ln>
                  <a:noFill/>
                </a:ln>
                <a:solidFill>
                  <a:srgbClr val="3E3E3E"/>
                </a:solidFill>
                <a:effectLst/>
                <a:uLnTx/>
                <a:uFillTx/>
                <a:latin typeface="Barlow"/>
                <a:ea typeface="+mn-ea"/>
                <a:cs typeface="+mn-cs"/>
              </a:rPr>
              <a:t> (yes or probably)</a:t>
            </a:r>
          </a:p>
        </p:txBody>
      </p:sp>
      <p:sp>
        <p:nvSpPr>
          <p:cNvPr id="3" name="TextBox 2">
            <a:extLst>
              <a:ext uri="{FF2B5EF4-FFF2-40B4-BE49-F238E27FC236}">
                <a16:creationId xmlns:a16="http://schemas.microsoft.com/office/drawing/2014/main" id="{9DFEB57A-0D3C-B3A1-C86F-1A5FF976B07C}"/>
              </a:ext>
            </a:extLst>
          </p:cNvPr>
          <p:cNvSpPr txBox="1"/>
          <p:nvPr/>
        </p:nvSpPr>
        <p:spPr>
          <a:xfrm>
            <a:off x="3806750" y="4435266"/>
            <a:ext cx="4969150" cy="1015663"/>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3E3E3E"/>
                </a:solidFill>
                <a:effectLst/>
                <a:uLnTx/>
                <a:uFillTx/>
                <a:latin typeface="Barlow"/>
                <a:ea typeface="+mn-ea"/>
                <a:cs typeface="+mn-cs"/>
              </a:rPr>
              <a:t>Were determined by MMRCs to be </a:t>
            </a:r>
            <a:r>
              <a:rPr kumimoji="0" lang="en-US" sz="2000" b="1" i="0" u="none" strike="noStrike" kern="1200" cap="none" spc="0" normalizeH="0" baseline="0" noProof="0">
                <a:ln>
                  <a:noFill/>
                </a:ln>
                <a:solidFill>
                  <a:srgbClr val="3E3E3E"/>
                </a:solidFill>
                <a:effectLst/>
                <a:uLnTx/>
                <a:uFillTx/>
                <a:latin typeface="Barlow"/>
                <a:ea typeface="+mn-ea"/>
                <a:cs typeface="+mn-cs"/>
              </a:rPr>
              <a:t>unintentional or unknown intent poisoning/overdose</a:t>
            </a:r>
          </a:p>
        </p:txBody>
      </p:sp>
    </p:spTree>
    <p:extLst>
      <p:ext uri="{BB962C8B-B14F-4D97-AF65-F5344CB8AC3E}">
        <p14:creationId xmlns:p14="http://schemas.microsoft.com/office/powerpoint/2010/main" val="12693651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739EA1-7BE6-F46B-3ECF-97564A1A27FA}"/>
            </a:ext>
          </a:extLst>
        </p:cNvPr>
        <p:cNvGrpSpPr/>
        <p:nvPr/>
      </p:nvGrpSpPr>
      <p:grpSpPr>
        <a:xfrm>
          <a:off x="0" y="0"/>
          <a:ext cx="0" cy="0"/>
          <a:chOff x="0" y="0"/>
          <a:chExt cx="0" cy="0"/>
        </a:xfrm>
      </p:grpSpPr>
      <p:pic>
        <p:nvPicPr>
          <p:cNvPr id="5" name="Picture 4" descr="A white and purple logo&#10;&#10;Description automatically generated with medium confidence">
            <a:extLst>
              <a:ext uri="{FF2B5EF4-FFF2-40B4-BE49-F238E27FC236}">
                <a16:creationId xmlns:a16="http://schemas.microsoft.com/office/drawing/2014/main" id="{DED07FED-9C63-4D6E-00B7-58F3212DE7EA}"/>
              </a:ext>
            </a:extLst>
          </p:cNvPr>
          <p:cNvPicPr>
            <a:picLocks noChangeAspect="1"/>
          </p:cNvPicPr>
          <p:nvPr/>
        </p:nvPicPr>
        <p:blipFill>
          <a:blip r:embed="rId3"/>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5E462839-37ED-A9A8-ED4C-5D6177C7B36E}"/>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Pregnancy-Related Mental Health Deaths in 2021</a:t>
            </a:r>
            <a:endParaRPr kumimoji="0" lang="en-US" sz="3000" b="1" i="0" u="none" strike="noStrike" kern="1200" cap="none" spc="0" normalizeH="0" baseline="0" noProof="0">
              <a:ln>
                <a:noFill/>
              </a:ln>
              <a:solidFill>
                <a:srgbClr val="550861"/>
              </a:solidFill>
              <a:effectLst/>
              <a:uLnTx/>
              <a:uFillTx/>
              <a:latin typeface="Barlow SemiBold" panose="00000700000000000000" pitchFamily="2" charset="0"/>
              <a:ea typeface="+mj-ea"/>
              <a:cs typeface="+mj-cs"/>
            </a:endParaRPr>
          </a:p>
        </p:txBody>
      </p:sp>
      <p:graphicFrame>
        <p:nvGraphicFramePr>
          <p:cNvPr id="4" name="Chart 3">
            <a:extLst>
              <a:ext uri="{FF2B5EF4-FFF2-40B4-BE49-F238E27FC236}">
                <a16:creationId xmlns:a16="http://schemas.microsoft.com/office/drawing/2014/main" id="{F23165F7-CDE4-5699-F74A-CDE13BAD0EF9}"/>
              </a:ext>
            </a:extLst>
          </p:cNvPr>
          <p:cNvGraphicFramePr/>
          <p:nvPr/>
        </p:nvGraphicFramePr>
        <p:xfrm>
          <a:off x="530775" y="1394849"/>
          <a:ext cx="8082450" cy="441787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0429469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84923-D566-A25E-ADEA-71DEF2C8342D}"/>
            </a:ext>
          </a:extLst>
        </p:cNvPr>
        <p:cNvGrpSpPr/>
        <p:nvPr/>
      </p:nvGrpSpPr>
      <p:grpSpPr>
        <a:xfrm>
          <a:off x="0" y="0"/>
          <a:ext cx="0" cy="0"/>
          <a:chOff x="0" y="0"/>
          <a:chExt cx="0" cy="0"/>
        </a:xfrm>
      </p:grpSpPr>
      <p:pic>
        <p:nvPicPr>
          <p:cNvPr id="5" name="Picture 4" descr="A white and purple logo&#10;&#10;Description automatically generated with medium confidence">
            <a:extLst>
              <a:ext uri="{FF2B5EF4-FFF2-40B4-BE49-F238E27FC236}">
                <a16:creationId xmlns:a16="http://schemas.microsoft.com/office/drawing/2014/main" id="{B3887237-F306-8F8C-5049-8BDE40853E15}"/>
              </a:ext>
            </a:extLst>
          </p:cNvPr>
          <p:cNvPicPr>
            <a:picLocks noChangeAspect="1"/>
          </p:cNvPicPr>
          <p:nvPr/>
        </p:nvPicPr>
        <p:blipFill>
          <a:blip r:embed="rId3"/>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45F91EAC-E974-1726-D042-CB51CE2513E2}"/>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Pregnancy-Related Mental Health Deaths in 2021</a:t>
            </a:r>
            <a:endParaRPr kumimoji="0" lang="en-US" sz="3000" b="1" i="0" u="none" strike="noStrike" kern="1200" cap="none" spc="0" normalizeH="0" baseline="0" noProof="0">
              <a:ln>
                <a:noFill/>
              </a:ln>
              <a:solidFill>
                <a:srgbClr val="550861"/>
              </a:solidFill>
              <a:effectLst/>
              <a:uLnTx/>
              <a:uFillTx/>
              <a:latin typeface="Barlow SemiBold" panose="00000700000000000000" pitchFamily="2" charset="0"/>
              <a:ea typeface="+mj-ea"/>
              <a:cs typeface="+mj-cs"/>
            </a:endParaRPr>
          </a:p>
        </p:txBody>
      </p:sp>
      <p:graphicFrame>
        <p:nvGraphicFramePr>
          <p:cNvPr id="4" name="Chart 3">
            <a:extLst>
              <a:ext uri="{FF2B5EF4-FFF2-40B4-BE49-F238E27FC236}">
                <a16:creationId xmlns:a16="http://schemas.microsoft.com/office/drawing/2014/main" id="{E84F9A6B-CB59-3F67-6D68-BB8969F883D3}"/>
              </a:ext>
            </a:extLst>
          </p:cNvPr>
          <p:cNvGraphicFramePr/>
          <p:nvPr>
            <p:extLst>
              <p:ext uri="{D42A27DB-BD31-4B8C-83A1-F6EECF244321}">
                <p14:modId xmlns:p14="http://schemas.microsoft.com/office/powerpoint/2010/main" val="4222440952"/>
              </p:ext>
            </p:extLst>
          </p:nvPr>
        </p:nvGraphicFramePr>
        <p:xfrm>
          <a:off x="530775" y="1394849"/>
          <a:ext cx="8082450" cy="4417877"/>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a:extLst>
              <a:ext uri="{FF2B5EF4-FFF2-40B4-BE49-F238E27FC236}">
                <a16:creationId xmlns:a16="http://schemas.microsoft.com/office/drawing/2014/main" id="{07341F0B-D295-2BA4-B114-2E2BE489AC7E}"/>
              </a:ext>
            </a:extLst>
          </p:cNvPr>
          <p:cNvSpPr txBox="1"/>
          <p:nvPr/>
        </p:nvSpPr>
        <p:spPr>
          <a:xfrm>
            <a:off x="3761772" y="1732670"/>
            <a:ext cx="4699322" cy="1200329"/>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56082"/>
                </a:solidFill>
                <a:effectLst/>
                <a:uLnTx/>
                <a:uFillTx/>
                <a:latin typeface="Barlow"/>
                <a:ea typeface="+mn-ea"/>
                <a:cs typeface="+mn-cs"/>
              </a:rPr>
              <a:t>Substance use disorder was the underlying cause of </a:t>
            </a:r>
            <a:r>
              <a:rPr kumimoji="0" lang="en-US" sz="1800" b="1" i="0" u="none" strike="noStrike" kern="1200" cap="none" spc="0" normalizeH="0" baseline="0" noProof="0" dirty="0">
                <a:ln>
                  <a:noFill/>
                </a:ln>
                <a:solidFill>
                  <a:srgbClr val="156082"/>
                </a:solidFill>
                <a:effectLst/>
                <a:uLnTx/>
                <a:uFillTx/>
                <a:latin typeface="Barlow"/>
                <a:ea typeface="+mn-ea"/>
                <a:cs typeface="+mn-cs"/>
              </a:rPr>
              <a:t>two-thirds</a:t>
            </a:r>
            <a:r>
              <a:rPr kumimoji="0" lang="en-US" sz="1800" b="0" i="0" u="none" strike="noStrike" kern="1200" cap="none" spc="0" normalizeH="0" baseline="0" noProof="0" dirty="0">
                <a:ln>
                  <a:noFill/>
                </a:ln>
                <a:solidFill>
                  <a:srgbClr val="156082"/>
                </a:solidFill>
                <a:effectLst/>
                <a:uLnTx/>
                <a:uFillTx/>
                <a:latin typeface="Barlow"/>
                <a:ea typeface="+mn-ea"/>
                <a:cs typeface="+mn-cs"/>
              </a:rPr>
              <a:t> of pregnancy-related mental health deaths, according to 2021 MMRIA data</a:t>
            </a:r>
          </a:p>
        </p:txBody>
      </p:sp>
    </p:spTree>
    <p:extLst>
      <p:ext uri="{BB962C8B-B14F-4D97-AF65-F5344CB8AC3E}">
        <p14:creationId xmlns:p14="http://schemas.microsoft.com/office/powerpoint/2010/main" val="41747805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1D9AD5C-6360-993D-BAF5-F1C8DD8F7C77}"/>
              </a:ext>
            </a:extLst>
          </p:cNvPr>
          <p:cNvPicPr>
            <a:picLocks noChangeAspect="1"/>
          </p:cNvPicPr>
          <p:nvPr/>
        </p:nvPicPr>
        <p:blipFill>
          <a:blip r:embed="rId3"/>
          <a:stretch>
            <a:fillRect/>
          </a:stretch>
        </p:blipFill>
        <p:spPr>
          <a:xfrm>
            <a:off x="272006" y="1512327"/>
            <a:ext cx="4570640" cy="3334368"/>
          </a:xfrm>
          <a:prstGeom prst="rect">
            <a:avLst/>
          </a:prstGeom>
        </p:spPr>
      </p:pic>
      <p:pic>
        <p:nvPicPr>
          <p:cNvPr id="7" name="Picture 6">
            <a:extLst>
              <a:ext uri="{FF2B5EF4-FFF2-40B4-BE49-F238E27FC236}">
                <a16:creationId xmlns:a16="http://schemas.microsoft.com/office/drawing/2014/main" id="{CE73D63B-03B6-A47F-0C65-95969E19F85C}"/>
              </a:ext>
            </a:extLst>
          </p:cNvPr>
          <p:cNvPicPr>
            <a:picLocks noChangeAspect="1"/>
          </p:cNvPicPr>
          <p:nvPr/>
        </p:nvPicPr>
        <p:blipFill>
          <a:blip r:embed="rId4"/>
          <a:stretch>
            <a:fillRect/>
          </a:stretch>
        </p:blipFill>
        <p:spPr>
          <a:xfrm>
            <a:off x="4842648" y="1512327"/>
            <a:ext cx="4089163" cy="5029200"/>
          </a:xfrm>
          <a:prstGeom prst="rect">
            <a:avLst/>
          </a:prstGeom>
        </p:spPr>
      </p:pic>
      <p:pic>
        <p:nvPicPr>
          <p:cNvPr id="8" name="Picture 7" descr="A white and purple logo&#10;&#10;Description automatically generated with medium confidence">
            <a:extLst>
              <a:ext uri="{FF2B5EF4-FFF2-40B4-BE49-F238E27FC236}">
                <a16:creationId xmlns:a16="http://schemas.microsoft.com/office/drawing/2014/main" id="{C52C6B08-845F-B40C-B54C-F28AB5F17373}"/>
              </a:ext>
            </a:extLst>
          </p:cNvPr>
          <p:cNvPicPr>
            <a:picLocks noChangeAspect="1"/>
          </p:cNvPicPr>
          <p:nvPr/>
        </p:nvPicPr>
        <p:blipFill>
          <a:blip r:embed="rId5"/>
          <a:stretch>
            <a:fillRect/>
          </a:stretch>
        </p:blipFill>
        <p:spPr>
          <a:xfrm>
            <a:off x="7655156" y="444617"/>
            <a:ext cx="1120744" cy="749300"/>
          </a:xfrm>
          <a:prstGeom prst="rect">
            <a:avLst/>
          </a:prstGeom>
        </p:spPr>
      </p:pic>
      <p:sp>
        <p:nvSpPr>
          <p:cNvPr id="9" name="Title 1">
            <a:extLst>
              <a:ext uri="{FF2B5EF4-FFF2-40B4-BE49-F238E27FC236}">
                <a16:creationId xmlns:a16="http://schemas.microsoft.com/office/drawing/2014/main" id="{937635DF-1C8D-9A11-4837-C56CC7A97C8B}"/>
              </a:ext>
            </a:extLst>
          </p:cNvPr>
          <p:cNvSpPr txBox="1">
            <a:spLocks/>
          </p:cNvSpPr>
          <p:nvPr/>
        </p:nvSpPr>
        <p:spPr>
          <a:xfrm>
            <a:off x="530776" y="316473"/>
            <a:ext cx="6784425"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Contributing Factor Classes and Levels</a:t>
            </a:r>
            <a:endParaRPr kumimoji="0" lang="en-US" sz="3000" b="1" i="0" u="none" strike="noStrike" kern="1200" cap="none" spc="0" normalizeH="0" baseline="0" noProof="0">
              <a:ln>
                <a:noFill/>
              </a:ln>
              <a:solidFill>
                <a:srgbClr val="550861"/>
              </a:solidFill>
              <a:effectLst/>
              <a:uLnTx/>
              <a:uFillTx/>
              <a:latin typeface="Barlow SemiBold" panose="00000700000000000000" pitchFamily="2" charset="0"/>
              <a:ea typeface="+mj-ea"/>
              <a:cs typeface="+mj-cs"/>
            </a:endParaRPr>
          </a:p>
        </p:txBody>
      </p:sp>
    </p:spTree>
    <p:extLst>
      <p:ext uri="{BB962C8B-B14F-4D97-AF65-F5344CB8AC3E}">
        <p14:creationId xmlns:p14="http://schemas.microsoft.com/office/powerpoint/2010/main" val="6611317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E4491-CE0A-0C6F-0CB1-6BA85A5A769D}"/>
            </a:ext>
          </a:extLst>
        </p:cNvPr>
        <p:cNvGrpSpPr/>
        <p:nvPr/>
      </p:nvGrpSpPr>
      <p:grpSpPr>
        <a:xfrm>
          <a:off x="0" y="0"/>
          <a:ext cx="0" cy="0"/>
          <a:chOff x="0" y="0"/>
          <a:chExt cx="0" cy="0"/>
        </a:xfrm>
      </p:grpSpPr>
      <p:pic>
        <p:nvPicPr>
          <p:cNvPr id="5" name="Picture 4" descr="A white and purple logo&#10;&#10;Description automatically generated with medium confidence">
            <a:extLst>
              <a:ext uri="{FF2B5EF4-FFF2-40B4-BE49-F238E27FC236}">
                <a16:creationId xmlns:a16="http://schemas.microsoft.com/office/drawing/2014/main" id="{A4F3B976-0014-0A46-E0CC-5DA782728018}"/>
              </a:ext>
            </a:extLst>
          </p:cNvPr>
          <p:cNvPicPr>
            <a:picLocks noChangeAspect="1"/>
          </p:cNvPicPr>
          <p:nvPr/>
        </p:nvPicPr>
        <p:blipFill>
          <a:blip r:embed="rId3"/>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5A2F6C91-CF0D-9739-E9A3-A72E15EA6D30}"/>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Top Five Contributing Factor Classes in 2021</a:t>
            </a:r>
            <a:endParaRPr kumimoji="0" lang="en-US" sz="3000" b="1" i="0" u="none" strike="noStrike" kern="1200" cap="none" spc="0" normalizeH="0" baseline="0" noProof="0">
              <a:ln>
                <a:noFill/>
              </a:ln>
              <a:solidFill>
                <a:srgbClr val="550861"/>
              </a:solidFill>
              <a:effectLst/>
              <a:uLnTx/>
              <a:uFillTx/>
              <a:latin typeface="Barlow SemiBold" panose="00000700000000000000" pitchFamily="2" charset="0"/>
              <a:ea typeface="+mj-ea"/>
              <a:cs typeface="+mj-cs"/>
            </a:endParaRPr>
          </a:p>
        </p:txBody>
      </p:sp>
      <p:graphicFrame>
        <p:nvGraphicFramePr>
          <p:cNvPr id="4" name="Chart 3">
            <a:extLst>
              <a:ext uri="{FF2B5EF4-FFF2-40B4-BE49-F238E27FC236}">
                <a16:creationId xmlns:a16="http://schemas.microsoft.com/office/drawing/2014/main" id="{D5EF165A-FC07-0546-3B51-3F275BD914E7}"/>
              </a:ext>
            </a:extLst>
          </p:cNvPr>
          <p:cNvGraphicFramePr/>
          <p:nvPr/>
        </p:nvGraphicFramePr>
        <p:xfrm>
          <a:off x="530775" y="1394849"/>
          <a:ext cx="8082450" cy="441787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045860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81A49-CF41-9961-CD84-6BD76E43C82F}"/>
            </a:ext>
          </a:extLst>
        </p:cNvPr>
        <p:cNvGrpSpPr/>
        <p:nvPr/>
      </p:nvGrpSpPr>
      <p:grpSpPr>
        <a:xfrm>
          <a:off x="0" y="0"/>
          <a:ext cx="0" cy="0"/>
          <a:chOff x="0" y="0"/>
          <a:chExt cx="0" cy="0"/>
        </a:xfrm>
      </p:grpSpPr>
      <p:pic>
        <p:nvPicPr>
          <p:cNvPr id="5" name="Picture 4" descr="A white and purple logo&#10;&#10;Description automatically generated with medium confidence">
            <a:extLst>
              <a:ext uri="{FF2B5EF4-FFF2-40B4-BE49-F238E27FC236}">
                <a16:creationId xmlns:a16="http://schemas.microsoft.com/office/drawing/2014/main" id="{544828AB-75EE-F909-981B-A01C96451CDF}"/>
              </a:ext>
            </a:extLst>
          </p:cNvPr>
          <p:cNvPicPr>
            <a:picLocks noChangeAspect="1"/>
          </p:cNvPicPr>
          <p:nvPr/>
        </p:nvPicPr>
        <p:blipFill>
          <a:blip r:embed="rId3"/>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82FFDB79-0F87-2FB1-4F17-8EBF2A7C2FB9}"/>
              </a:ext>
            </a:extLst>
          </p:cNvPr>
          <p:cNvSpPr txBox="1">
            <a:spLocks/>
          </p:cNvSpPr>
          <p:nvPr/>
        </p:nvSpPr>
        <p:spPr>
          <a:xfrm>
            <a:off x="530775" y="316473"/>
            <a:ext cx="6551950" cy="749300"/>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Contributing Factor Levels in 2021</a:t>
            </a:r>
            <a:endParaRPr kumimoji="0" lang="en-US" sz="3000" b="1" i="0" u="none" strike="noStrike" kern="1200" cap="none" spc="0" normalizeH="0" baseline="0" noProof="0">
              <a:ln>
                <a:noFill/>
              </a:ln>
              <a:solidFill>
                <a:srgbClr val="550861"/>
              </a:solidFill>
              <a:effectLst/>
              <a:uLnTx/>
              <a:uFillTx/>
              <a:latin typeface="Barlow SemiBold" panose="00000700000000000000" pitchFamily="2" charset="0"/>
              <a:ea typeface="+mj-ea"/>
              <a:cs typeface="+mj-cs"/>
            </a:endParaRPr>
          </a:p>
        </p:txBody>
      </p:sp>
      <p:graphicFrame>
        <p:nvGraphicFramePr>
          <p:cNvPr id="4" name="Chart 3">
            <a:extLst>
              <a:ext uri="{FF2B5EF4-FFF2-40B4-BE49-F238E27FC236}">
                <a16:creationId xmlns:a16="http://schemas.microsoft.com/office/drawing/2014/main" id="{486CF046-6BD9-81B3-5CE4-D252C5F2652A}"/>
              </a:ext>
            </a:extLst>
          </p:cNvPr>
          <p:cNvGraphicFramePr/>
          <p:nvPr/>
        </p:nvGraphicFramePr>
        <p:xfrm>
          <a:off x="530775" y="1394849"/>
          <a:ext cx="8082450" cy="441787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2772305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A317B-9C7E-84D8-221A-7885A674FD5C}"/>
            </a:ext>
          </a:extLst>
        </p:cNvPr>
        <p:cNvGrpSpPr/>
        <p:nvPr/>
      </p:nvGrpSpPr>
      <p:grpSpPr>
        <a:xfrm>
          <a:off x="0" y="0"/>
          <a:ext cx="0" cy="0"/>
          <a:chOff x="0" y="0"/>
          <a:chExt cx="0" cy="0"/>
        </a:xfrm>
      </p:grpSpPr>
      <p:pic>
        <p:nvPicPr>
          <p:cNvPr id="5" name="Picture 4" descr="A white and purple logo&#10;&#10;Description automatically generated with medium confidence">
            <a:extLst>
              <a:ext uri="{FF2B5EF4-FFF2-40B4-BE49-F238E27FC236}">
                <a16:creationId xmlns:a16="http://schemas.microsoft.com/office/drawing/2014/main" id="{AA810E5A-5657-EE2B-1D53-7BADA72AB3F9}"/>
              </a:ext>
            </a:extLst>
          </p:cNvPr>
          <p:cNvPicPr>
            <a:picLocks noChangeAspect="1"/>
          </p:cNvPicPr>
          <p:nvPr/>
        </p:nvPicPr>
        <p:blipFill>
          <a:blip r:embed="rId3"/>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C2F363E6-ADC7-127F-8A34-F0EC87263978}"/>
              </a:ext>
            </a:extLst>
          </p:cNvPr>
          <p:cNvSpPr txBox="1">
            <a:spLocks/>
          </p:cNvSpPr>
          <p:nvPr/>
        </p:nvSpPr>
        <p:spPr>
          <a:xfrm>
            <a:off x="530775" y="316475"/>
            <a:ext cx="6551950" cy="728803"/>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Recommendation Levels in 2021</a:t>
            </a:r>
            <a:endParaRPr kumimoji="0" lang="en-US" sz="3000" b="1" i="0" u="none" strike="noStrike" kern="1200" cap="none" spc="0" normalizeH="0" baseline="0" noProof="0">
              <a:ln>
                <a:noFill/>
              </a:ln>
              <a:solidFill>
                <a:srgbClr val="550861"/>
              </a:solidFill>
              <a:effectLst/>
              <a:uLnTx/>
              <a:uFillTx/>
              <a:latin typeface="Barlow SemiBold" panose="00000700000000000000" pitchFamily="2" charset="0"/>
              <a:ea typeface="+mj-ea"/>
              <a:cs typeface="+mj-cs"/>
            </a:endParaRPr>
          </a:p>
        </p:txBody>
      </p:sp>
      <p:graphicFrame>
        <p:nvGraphicFramePr>
          <p:cNvPr id="4" name="Chart 3">
            <a:extLst>
              <a:ext uri="{FF2B5EF4-FFF2-40B4-BE49-F238E27FC236}">
                <a16:creationId xmlns:a16="http://schemas.microsoft.com/office/drawing/2014/main" id="{34912C6F-BE90-F907-109F-C0FCD719C9B1}"/>
              </a:ext>
            </a:extLst>
          </p:cNvPr>
          <p:cNvGraphicFramePr/>
          <p:nvPr>
            <p:extLst>
              <p:ext uri="{D42A27DB-BD31-4B8C-83A1-F6EECF244321}">
                <p14:modId xmlns:p14="http://schemas.microsoft.com/office/powerpoint/2010/main" val="3317291324"/>
              </p:ext>
            </p:extLst>
          </p:nvPr>
        </p:nvGraphicFramePr>
        <p:xfrm>
          <a:off x="530775" y="1394849"/>
          <a:ext cx="8082450" cy="441787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778611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0A403B4-7A27-F417-8A51-E87787D6B429}"/>
              </a:ext>
            </a:extLst>
          </p:cNvPr>
          <p:cNvPicPr>
            <a:picLocks noChangeAspect="1"/>
          </p:cNvPicPr>
          <p:nvPr/>
        </p:nvPicPr>
        <p:blipFill>
          <a:blip r:embed="rId3">
            <a:extLst>
              <a:ext uri="{28A0092B-C50C-407E-A947-70E740481C1C}">
                <a14:useLocalDpi xmlns:a14="http://schemas.microsoft.com/office/drawing/2010/main" val="0"/>
              </a:ext>
            </a:extLst>
          </a:blip>
          <a:srcRect b="6680"/>
          <a:stretch>
            <a:fillRect/>
          </a:stretch>
        </p:blipFill>
        <p:spPr>
          <a:xfrm>
            <a:off x="730661" y="1337350"/>
            <a:ext cx="7682678" cy="4920017"/>
          </a:xfrm>
          <a:prstGeom prst="rect">
            <a:avLst/>
          </a:prstGeom>
        </p:spPr>
      </p:pic>
      <p:sp>
        <p:nvSpPr>
          <p:cNvPr id="8" name="Title 1">
            <a:extLst>
              <a:ext uri="{FF2B5EF4-FFF2-40B4-BE49-F238E27FC236}">
                <a16:creationId xmlns:a16="http://schemas.microsoft.com/office/drawing/2014/main" id="{A590B643-CA2A-DCF2-8570-48C32090027C}"/>
              </a:ext>
            </a:extLst>
          </p:cNvPr>
          <p:cNvSpPr txBox="1">
            <a:spLocks/>
          </p:cNvSpPr>
          <p:nvPr/>
        </p:nvSpPr>
        <p:spPr>
          <a:xfrm>
            <a:off x="530775" y="316474"/>
            <a:ext cx="7419856" cy="1055085"/>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MMRCs in 46 states contributed data on 2021 pregnancy-related deaths</a:t>
            </a:r>
          </a:p>
        </p:txBody>
      </p:sp>
      <p:pic>
        <p:nvPicPr>
          <p:cNvPr id="9" name="Picture 8" descr="A white and purple logo&#10;&#10;Description automatically generated with medium confidence">
            <a:extLst>
              <a:ext uri="{FF2B5EF4-FFF2-40B4-BE49-F238E27FC236}">
                <a16:creationId xmlns:a16="http://schemas.microsoft.com/office/drawing/2014/main" id="{9117CA5A-F833-F3BF-6460-DA267386ED03}"/>
              </a:ext>
            </a:extLst>
          </p:cNvPr>
          <p:cNvPicPr>
            <a:picLocks noChangeAspect="1"/>
          </p:cNvPicPr>
          <p:nvPr/>
        </p:nvPicPr>
        <p:blipFill>
          <a:blip r:embed="rId4"/>
          <a:stretch>
            <a:fillRect/>
          </a:stretch>
        </p:blipFill>
        <p:spPr>
          <a:xfrm>
            <a:off x="7655156" y="444617"/>
            <a:ext cx="1120744" cy="749300"/>
          </a:xfrm>
          <a:prstGeom prst="rect">
            <a:avLst/>
          </a:prstGeom>
        </p:spPr>
      </p:pic>
    </p:spTree>
    <p:extLst>
      <p:ext uri="{BB962C8B-B14F-4D97-AF65-F5344CB8AC3E}">
        <p14:creationId xmlns:p14="http://schemas.microsoft.com/office/powerpoint/2010/main" val="16030246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23250-6FA5-8D97-9DEE-30FFD7DFC78F}"/>
            </a:ext>
          </a:extLst>
        </p:cNvPr>
        <p:cNvGrpSpPr/>
        <p:nvPr/>
      </p:nvGrpSpPr>
      <p:grpSpPr>
        <a:xfrm>
          <a:off x="0" y="0"/>
          <a:ext cx="0" cy="0"/>
          <a:chOff x="0" y="0"/>
          <a:chExt cx="0" cy="0"/>
        </a:xfrm>
      </p:grpSpPr>
      <p:pic>
        <p:nvPicPr>
          <p:cNvPr id="5" name="Picture 4" descr="A white and purple logo&#10;&#10;Description automatically generated with medium confidence">
            <a:extLst>
              <a:ext uri="{FF2B5EF4-FFF2-40B4-BE49-F238E27FC236}">
                <a16:creationId xmlns:a16="http://schemas.microsoft.com/office/drawing/2014/main" id="{E95ACBB3-4552-2A31-BC11-62C9A655C975}"/>
              </a:ext>
            </a:extLst>
          </p:cNvPr>
          <p:cNvPicPr>
            <a:picLocks noChangeAspect="1"/>
          </p:cNvPicPr>
          <p:nvPr/>
        </p:nvPicPr>
        <p:blipFill>
          <a:blip r:embed="rId3"/>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071419BF-B577-83E5-2548-209AA4EDC4FC}"/>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Contributing Factor and Recommendation Levels in 2021</a:t>
            </a:r>
            <a:endParaRPr kumimoji="0" lang="en-US" sz="3000" b="1" i="0" u="none" strike="noStrike" kern="1200" cap="none" spc="0" normalizeH="0" baseline="0" noProof="0">
              <a:ln>
                <a:noFill/>
              </a:ln>
              <a:solidFill>
                <a:srgbClr val="550861"/>
              </a:solidFill>
              <a:effectLst/>
              <a:uLnTx/>
              <a:uFillTx/>
              <a:latin typeface="Barlow SemiBold" panose="00000700000000000000" pitchFamily="2" charset="0"/>
              <a:ea typeface="+mj-ea"/>
              <a:cs typeface="+mj-cs"/>
            </a:endParaRPr>
          </a:p>
        </p:txBody>
      </p:sp>
      <p:graphicFrame>
        <p:nvGraphicFramePr>
          <p:cNvPr id="4" name="Chart 3">
            <a:extLst>
              <a:ext uri="{FF2B5EF4-FFF2-40B4-BE49-F238E27FC236}">
                <a16:creationId xmlns:a16="http://schemas.microsoft.com/office/drawing/2014/main" id="{5E847B87-951B-72DE-B614-B497B459F928}"/>
              </a:ext>
            </a:extLst>
          </p:cNvPr>
          <p:cNvGraphicFramePr/>
          <p:nvPr>
            <p:extLst>
              <p:ext uri="{D42A27DB-BD31-4B8C-83A1-F6EECF244321}">
                <p14:modId xmlns:p14="http://schemas.microsoft.com/office/powerpoint/2010/main" val="3998635999"/>
              </p:ext>
            </p:extLst>
          </p:nvPr>
        </p:nvGraphicFramePr>
        <p:xfrm>
          <a:off x="530775" y="1394849"/>
          <a:ext cx="8082450" cy="441787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3646563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C28EE-5436-4582-637E-577EFE490F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98FA7E-BB4C-1464-7328-8C4EDD7994A0}"/>
              </a:ext>
            </a:extLst>
          </p:cNvPr>
          <p:cNvSpPr>
            <a:spLocks noGrp="1"/>
          </p:cNvSpPr>
          <p:nvPr>
            <p:ph type="title"/>
          </p:nvPr>
        </p:nvSpPr>
        <p:spPr/>
        <p:txBody>
          <a:bodyPr/>
          <a:lstStyle/>
          <a:p>
            <a:r>
              <a:rPr lang="en-US"/>
              <a:t>Visit the Dashboard</a:t>
            </a:r>
          </a:p>
        </p:txBody>
      </p:sp>
      <p:sp>
        <p:nvSpPr>
          <p:cNvPr id="7" name="TextBox 6">
            <a:extLst>
              <a:ext uri="{FF2B5EF4-FFF2-40B4-BE49-F238E27FC236}">
                <a16:creationId xmlns:a16="http://schemas.microsoft.com/office/drawing/2014/main" id="{AE5DE5C3-F4A9-B6D9-3DF1-E8BD730E50E7}"/>
              </a:ext>
            </a:extLst>
          </p:cNvPr>
          <p:cNvSpPr txBox="1"/>
          <p:nvPr/>
        </p:nvSpPr>
        <p:spPr>
          <a:xfrm>
            <a:off x="628652" y="5547494"/>
            <a:ext cx="6337737" cy="1200329"/>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Barlow"/>
                <a:ea typeface="+mn-ea"/>
                <a:cs typeface="+mn-cs"/>
              </a:rPr>
              <a:t>Learn more about the data by scanning the QR code or visiting </a:t>
            </a:r>
            <a:r>
              <a:rPr kumimoji="0" lang="en-US" sz="1800" b="1" i="0" u="none" strike="noStrike" kern="1200" cap="none" spc="0" normalizeH="0" baseline="0" noProof="0" dirty="0">
                <a:ln>
                  <a:noFill/>
                </a:ln>
                <a:solidFill>
                  <a:srgbClr val="E97132"/>
                </a:solidFill>
                <a:effectLst/>
                <a:uLnTx/>
                <a:uFillTx/>
                <a:latin typeface="Barlow"/>
                <a:ea typeface="+mn-ea"/>
                <a:cs typeface="+mn-cs"/>
              </a:rPr>
              <a:t>cdc.gov/maternal-mortality/</a:t>
            </a:r>
            <a:r>
              <a:rPr kumimoji="0" lang="en-US" sz="1800" b="1" i="0" u="none" strike="noStrike" kern="1200" cap="none" spc="0" normalizeH="0" baseline="0" noProof="0" dirty="0" err="1">
                <a:ln>
                  <a:noFill/>
                </a:ln>
                <a:solidFill>
                  <a:srgbClr val="E97132"/>
                </a:solidFill>
                <a:effectLst/>
                <a:uLnTx/>
                <a:uFillTx/>
                <a:latin typeface="Barlow"/>
                <a:ea typeface="+mn-ea"/>
                <a:cs typeface="+mn-cs"/>
              </a:rPr>
              <a:t>php</a:t>
            </a:r>
            <a:r>
              <a:rPr kumimoji="0" lang="en-US" sz="1800" b="1" i="0" u="none" strike="noStrike" kern="1200" cap="none" spc="0" normalizeH="0" baseline="0" noProof="0" dirty="0">
                <a:ln>
                  <a:noFill/>
                </a:ln>
                <a:solidFill>
                  <a:srgbClr val="E97132"/>
                </a:solidFill>
                <a:effectLst/>
                <a:uLnTx/>
                <a:uFillTx/>
                <a:latin typeface="Barlow"/>
                <a:ea typeface="+mn-ea"/>
                <a:cs typeface="+mn-cs"/>
              </a:rPr>
              <a:t>/data-research/</a:t>
            </a:r>
            <a:r>
              <a:rPr kumimoji="0" lang="en-US" sz="1800" b="1" i="0" u="none" strike="noStrike" kern="1200" cap="none" spc="0" normalizeH="0" baseline="0" noProof="0" dirty="0" err="1">
                <a:ln>
                  <a:noFill/>
                </a:ln>
                <a:solidFill>
                  <a:srgbClr val="E97132"/>
                </a:solidFill>
                <a:effectLst/>
                <a:uLnTx/>
                <a:uFillTx/>
                <a:latin typeface="Barlow"/>
                <a:ea typeface="+mn-ea"/>
                <a:cs typeface="+mn-cs"/>
              </a:rPr>
              <a:t>mmrc</a:t>
            </a:r>
            <a:endParaRPr kumimoji="0" lang="en-US" sz="1800" b="1" i="0" u="none" strike="noStrike" kern="1200" cap="none" spc="0" normalizeH="0" baseline="0" noProof="0" dirty="0">
              <a:ln>
                <a:noFill/>
              </a:ln>
              <a:solidFill>
                <a:srgbClr val="E97132"/>
              </a:solidFill>
              <a:effectLst/>
              <a:uLnTx/>
              <a:uFillTx/>
              <a:latin typeface="Barlow"/>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srgbClr val="550861"/>
              </a:solidFill>
              <a:effectLst/>
              <a:uLnTx/>
              <a:uFillTx/>
              <a:latin typeface="Barlow"/>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3E3E3E"/>
              </a:solidFill>
              <a:effectLst/>
              <a:uLnTx/>
              <a:uFillTx/>
              <a:latin typeface="Barlow"/>
              <a:ea typeface="+mn-ea"/>
              <a:cs typeface="+mn-cs"/>
            </a:endParaRPr>
          </a:p>
        </p:txBody>
      </p:sp>
      <p:pic>
        <p:nvPicPr>
          <p:cNvPr id="10" name="Picture 9">
            <a:extLst>
              <a:ext uri="{FF2B5EF4-FFF2-40B4-BE49-F238E27FC236}">
                <a16:creationId xmlns:a16="http://schemas.microsoft.com/office/drawing/2014/main" id="{AA347D3E-4DDC-CA51-6616-A4C491059B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66388" y="5298724"/>
            <a:ext cx="1357805" cy="1357805"/>
          </a:xfrm>
          <a:prstGeom prst="rect">
            <a:avLst/>
          </a:prstGeom>
        </p:spPr>
      </p:pic>
      <p:grpSp>
        <p:nvGrpSpPr>
          <p:cNvPr id="6" name="Group 5">
            <a:extLst>
              <a:ext uri="{FF2B5EF4-FFF2-40B4-BE49-F238E27FC236}">
                <a16:creationId xmlns:a16="http://schemas.microsoft.com/office/drawing/2014/main" id="{1D9CD151-51D2-85BC-70F8-59BE95C06F87}"/>
              </a:ext>
            </a:extLst>
          </p:cNvPr>
          <p:cNvGrpSpPr/>
          <p:nvPr/>
        </p:nvGrpSpPr>
        <p:grpSpPr>
          <a:xfrm>
            <a:off x="0" y="2004719"/>
            <a:ext cx="9144000" cy="3581694"/>
            <a:chOff x="0" y="2004719"/>
            <a:chExt cx="9144000" cy="3581694"/>
          </a:xfrm>
        </p:grpSpPr>
        <p:pic>
          <p:nvPicPr>
            <p:cNvPr id="8" name="Picture 7">
              <a:extLst>
                <a:ext uri="{FF2B5EF4-FFF2-40B4-BE49-F238E27FC236}">
                  <a16:creationId xmlns:a16="http://schemas.microsoft.com/office/drawing/2014/main" id="{903D117A-C8A2-6335-2126-9999ACC4C9CE}"/>
                </a:ext>
              </a:extLst>
            </p:cNvPr>
            <p:cNvPicPr>
              <a:picLocks noChangeAspect="1"/>
            </p:cNvPicPr>
            <p:nvPr/>
          </p:nvPicPr>
          <p:blipFill>
            <a:blip r:embed="rId4"/>
            <a:stretch>
              <a:fillRect/>
            </a:stretch>
          </p:blipFill>
          <p:spPr>
            <a:xfrm>
              <a:off x="0" y="2004719"/>
              <a:ext cx="9144000" cy="3228743"/>
            </a:xfrm>
            <a:prstGeom prst="rect">
              <a:avLst/>
            </a:prstGeom>
          </p:spPr>
        </p:pic>
        <p:pic>
          <p:nvPicPr>
            <p:cNvPr id="4" name="Picture 3">
              <a:extLst>
                <a:ext uri="{FF2B5EF4-FFF2-40B4-BE49-F238E27FC236}">
                  <a16:creationId xmlns:a16="http://schemas.microsoft.com/office/drawing/2014/main" id="{71BC9061-D34D-65E5-A8DF-3A051B41CE8A}"/>
                </a:ext>
              </a:extLst>
            </p:cNvPr>
            <p:cNvPicPr>
              <a:picLocks noChangeAspect="1"/>
            </p:cNvPicPr>
            <p:nvPr/>
          </p:nvPicPr>
          <p:blipFill>
            <a:blip r:embed="rId5">
              <a:alphaModFix/>
            </a:blip>
            <a:stretch>
              <a:fillRect/>
            </a:stretch>
          </p:blipFill>
          <p:spPr>
            <a:xfrm>
              <a:off x="514319" y="4259982"/>
              <a:ext cx="1296455" cy="1326431"/>
            </a:xfrm>
            <a:prstGeom prst="rect">
              <a:avLst/>
            </a:prstGeom>
          </p:spPr>
        </p:pic>
      </p:grpSp>
    </p:spTree>
    <p:extLst>
      <p:ext uri="{BB962C8B-B14F-4D97-AF65-F5344CB8AC3E}">
        <p14:creationId xmlns:p14="http://schemas.microsoft.com/office/powerpoint/2010/main" val="3976485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D5E1F9A1-B0FD-E6A7-8766-17FD410605F1}"/>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Pregnancy-Related Deaths Occur Up to a Year from the End of Pregnancy</a:t>
            </a:r>
            <a:endParaRPr kumimoji="0" lang="en-US" sz="3000" b="1" i="0" u="none" strike="noStrike" kern="1200" cap="none" spc="0" normalizeH="0" baseline="0" noProof="0">
              <a:ln>
                <a:noFill/>
              </a:ln>
              <a:solidFill>
                <a:srgbClr val="550861"/>
              </a:solidFill>
              <a:effectLst/>
              <a:uLnTx/>
              <a:uFillTx/>
              <a:latin typeface="Barlow SemiBold" panose="00000700000000000000" pitchFamily="2" charset="0"/>
              <a:ea typeface="+mj-ea"/>
              <a:cs typeface="+mj-cs"/>
            </a:endParaRPr>
          </a:p>
        </p:txBody>
      </p:sp>
      <p:pic>
        <p:nvPicPr>
          <p:cNvPr id="15" name="Picture 14" descr="A white and purple logo&#10;&#10;Description automatically generated with medium confidence">
            <a:extLst>
              <a:ext uri="{FF2B5EF4-FFF2-40B4-BE49-F238E27FC236}">
                <a16:creationId xmlns:a16="http://schemas.microsoft.com/office/drawing/2014/main" id="{56B359DE-C2BC-4E99-F038-773C724B9E79}"/>
              </a:ext>
            </a:extLst>
          </p:cNvPr>
          <p:cNvPicPr>
            <a:picLocks noChangeAspect="1"/>
          </p:cNvPicPr>
          <p:nvPr/>
        </p:nvPicPr>
        <p:blipFill>
          <a:blip r:embed="rId3"/>
          <a:stretch>
            <a:fillRect/>
          </a:stretch>
        </p:blipFill>
        <p:spPr>
          <a:xfrm>
            <a:off x="7655156" y="444617"/>
            <a:ext cx="1120744" cy="749300"/>
          </a:xfrm>
          <a:prstGeom prst="rect">
            <a:avLst/>
          </a:prstGeom>
        </p:spPr>
      </p:pic>
      <p:sp>
        <p:nvSpPr>
          <p:cNvPr id="42" name="Arrow: Right 41">
            <a:extLst>
              <a:ext uri="{FF2B5EF4-FFF2-40B4-BE49-F238E27FC236}">
                <a16:creationId xmlns:a16="http://schemas.microsoft.com/office/drawing/2014/main" id="{93E234BE-875C-BC9B-CCCD-D5647C4E8700}"/>
              </a:ext>
            </a:extLst>
          </p:cNvPr>
          <p:cNvSpPr/>
          <p:nvPr/>
        </p:nvSpPr>
        <p:spPr>
          <a:xfrm>
            <a:off x="457200" y="3781281"/>
            <a:ext cx="8229600" cy="253388"/>
          </a:xfrm>
          <a:prstGeom prst="rightArrow">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2060"/>
              </a:solidFill>
              <a:effectLst/>
              <a:uLnTx/>
              <a:uFillTx/>
              <a:latin typeface="Calibri" panose="020F0502020204030204"/>
              <a:ea typeface="+mn-ea"/>
              <a:cs typeface="+mn-cs"/>
              <a:sym typeface="Arial"/>
            </a:endParaRPr>
          </a:p>
        </p:txBody>
      </p:sp>
      <p:sp>
        <p:nvSpPr>
          <p:cNvPr id="43" name="Rectangle 42">
            <a:extLst>
              <a:ext uri="{FF2B5EF4-FFF2-40B4-BE49-F238E27FC236}">
                <a16:creationId xmlns:a16="http://schemas.microsoft.com/office/drawing/2014/main" id="{F032EFE7-D6B7-096A-621E-647AD55B7618}"/>
              </a:ext>
            </a:extLst>
          </p:cNvPr>
          <p:cNvSpPr/>
          <p:nvPr/>
        </p:nvSpPr>
        <p:spPr>
          <a:xfrm>
            <a:off x="1288896" y="3653682"/>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2060"/>
              </a:solidFill>
              <a:effectLst/>
              <a:uLnTx/>
              <a:uFillTx/>
              <a:latin typeface="Calibri" panose="020F0502020204030204"/>
              <a:ea typeface="+mn-ea"/>
              <a:cs typeface="+mn-cs"/>
              <a:sym typeface="Arial"/>
            </a:endParaRPr>
          </a:p>
        </p:txBody>
      </p:sp>
      <p:sp>
        <p:nvSpPr>
          <p:cNvPr id="44" name="Rectangle 43">
            <a:extLst>
              <a:ext uri="{FF2B5EF4-FFF2-40B4-BE49-F238E27FC236}">
                <a16:creationId xmlns:a16="http://schemas.microsoft.com/office/drawing/2014/main" id="{82350670-D42D-CF9D-E2F1-D7C1075F19CA}"/>
              </a:ext>
            </a:extLst>
          </p:cNvPr>
          <p:cNvSpPr/>
          <p:nvPr/>
        </p:nvSpPr>
        <p:spPr>
          <a:xfrm>
            <a:off x="2827928" y="3672507"/>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2060"/>
              </a:solidFill>
              <a:effectLst/>
              <a:uLnTx/>
              <a:uFillTx/>
              <a:latin typeface="Calibri" panose="020F0502020204030204"/>
              <a:ea typeface="+mn-ea"/>
              <a:cs typeface="+mn-cs"/>
              <a:sym typeface="Arial"/>
            </a:endParaRPr>
          </a:p>
        </p:txBody>
      </p:sp>
      <p:sp>
        <p:nvSpPr>
          <p:cNvPr id="45" name="Rectangle 44">
            <a:extLst>
              <a:ext uri="{FF2B5EF4-FFF2-40B4-BE49-F238E27FC236}">
                <a16:creationId xmlns:a16="http://schemas.microsoft.com/office/drawing/2014/main" id="{FE16BC9A-1F55-8FA9-CF9C-2A05CF89091C}"/>
              </a:ext>
            </a:extLst>
          </p:cNvPr>
          <p:cNvSpPr/>
          <p:nvPr/>
        </p:nvSpPr>
        <p:spPr>
          <a:xfrm>
            <a:off x="4305477" y="3635958"/>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2060"/>
              </a:solidFill>
              <a:effectLst/>
              <a:uLnTx/>
              <a:uFillTx/>
              <a:latin typeface="Calibri" panose="020F0502020204030204"/>
              <a:ea typeface="+mn-ea"/>
              <a:cs typeface="+mn-cs"/>
              <a:sym typeface="Arial"/>
            </a:endParaRPr>
          </a:p>
        </p:txBody>
      </p:sp>
      <p:sp>
        <p:nvSpPr>
          <p:cNvPr id="46" name="Rectangle 45">
            <a:extLst>
              <a:ext uri="{FF2B5EF4-FFF2-40B4-BE49-F238E27FC236}">
                <a16:creationId xmlns:a16="http://schemas.microsoft.com/office/drawing/2014/main" id="{F17B1608-BE62-3C2F-3EC4-497E6331FF56}"/>
              </a:ext>
            </a:extLst>
          </p:cNvPr>
          <p:cNvSpPr/>
          <p:nvPr/>
        </p:nvSpPr>
        <p:spPr>
          <a:xfrm>
            <a:off x="5846216" y="3659235"/>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2060"/>
              </a:solidFill>
              <a:effectLst/>
              <a:uLnTx/>
              <a:uFillTx/>
              <a:latin typeface="Calibri" panose="020F0502020204030204"/>
              <a:ea typeface="+mn-ea"/>
              <a:cs typeface="+mn-cs"/>
              <a:sym typeface="Arial"/>
            </a:endParaRPr>
          </a:p>
        </p:txBody>
      </p:sp>
      <p:sp>
        <p:nvSpPr>
          <p:cNvPr id="47" name="Rectangle 46">
            <a:extLst>
              <a:ext uri="{FF2B5EF4-FFF2-40B4-BE49-F238E27FC236}">
                <a16:creationId xmlns:a16="http://schemas.microsoft.com/office/drawing/2014/main" id="{9C06C7A9-C041-BFBE-321C-15D54ED81AA6}"/>
              </a:ext>
            </a:extLst>
          </p:cNvPr>
          <p:cNvSpPr/>
          <p:nvPr/>
        </p:nvSpPr>
        <p:spPr>
          <a:xfrm>
            <a:off x="7363803" y="3645513"/>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2060"/>
              </a:solidFill>
              <a:effectLst/>
              <a:uLnTx/>
              <a:uFillTx/>
              <a:latin typeface="Calibri" panose="020F0502020204030204"/>
              <a:ea typeface="+mn-ea"/>
              <a:cs typeface="+mn-cs"/>
              <a:sym typeface="Arial"/>
            </a:endParaRPr>
          </a:p>
        </p:txBody>
      </p:sp>
      <p:sp>
        <p:nvSpPr>
          <p:cNvPr id="48" name="TextBox 47">
            <a:extLst>
              <a:ext uri="{FF2B5EF4-FFF2-40B4-BE49-F238E27FC236}">
                <a16:creationId xmlns:a16="http://schemas.microsoft.com/office/drawing/2014/main" id="{925CE8CE-B58B-6060-479F-523B4D083FB4}"/>
              </a:ext>
            </a:extLst>
          </p:cNvPr>
          <p:cNvSpPr txBox="1"/>
          <p:nvPr/>
        </p:nvSpPr>
        <p:spPr>
          <a:xfrm>
            <a:off x="524789" y="4006674"/>
            <a:ext cx="1601135" cy="646331"/>
          </a:xfrm>
          <a:prstGeom prst="rect">
            <a:avLst/>
          </a:prstGeom>
          <a:noFill/>
        </p:spPr>
        <p:txBody>
          <a:bodyPr wrap="square" rtlCol="0">
            <a:spAutoFit/>
          </a:bodyPr>
          <a:lstStyle>
            <a:defPPr>
              <a:defRPr lang="en-US"/>
            </a:defPPr>
            <a:lvl1pPr>
              <a:defRPr sz="2600" b="1">
                <a:solidFill>
                  <a:schemeClr val="accent4"/>
                </a:solidFill>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56082"/>
                </a:solidFill>
                <a:effectLst/>
                <a:uLnTx/>
                <a:uFillTx/>
                <a:latin typeface="Barlow Light" panose="00000400000000000000" pitchFamily="2" charset="0"/>
                <a:ea typeface="+mn-ea"/>
                <a:cs typeface="Calibri" panose="020F0502020204030204" pitchFamily="34" charset="0"/>
                <a:sym typeface="Arial"/>
              </a:rPr>
              <a:t>During pregnancy</a:t>
            </a:r>
          </a:p>
        </p:txBody>
      </p:sp>
      <p:grpSp>
        <p:nvGrpSpPr>
          <p:cNvPr id="64" name="Group 63">
            <a:extLst>
              <a:ext uri="{FF2B5EF4-FFF2-40B4-BE49-F238E27FC236}">
                <a16:creationId xmlns:a16="http://schemas.microsoft.com/office/drawing/2014/main" id="{0A5322E0-FF93-CB92-2B64-06C6A682EF2A}"/>
              </a:ext>
            </a:extLst>
          </p:cNvPr>
          <p:cNvGrpSpPr/>
          <p:nvPr/>
        </p:nvGrpSpPr>
        <p:grpSpPr>
          <a:xfrm>
            <a:off x="693369" y="2424102"/>
            <a:ext cx="1286919" cy="1222495"/>
            <a:chOff x="648410" y="1952212"/>
            <a:chExt cx="1286919" cy="1222495"/>
          </a:xfrm>
        </p:grpSpPr>
        <p:sp>
          <p:nvSpPr>
            <p:cNvPr id="54" name="TextBox 53">
              <a:extLst>
                <a:ext uri="{FF2B5EF4-FFF2-40B4-BE49-F238E27FC236}">
                  <a16:creationId xmlns:a16="http://schemas.microsoft.com/office/drawing/2014/main" id="{82F7CB50-CBBA-50AA-2D1A-874488849C75}"/>
                </a:ext>
              </a:extLst>
            </p:cNvPr>
            <p:cNvSpPr txBox="1"/>
            <p:nvPr/>
          </p:nvSpPr>
          <p:spPr>
            <a:xfrm>
              <a:off x="648410" y="2210489"/>
              <a:ext cx="1286919" cy="705940"/>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156082"/>
                  </a:solidFill>
                  <a:effectLst/>
                  <a:uLnTx/>
                  <a:uFillTx/>
                  <a:latin typeface="Barlow Medium" panose="00000600000000000000" pitchFamily="2" charset="0"/>
                  <a:ea typeface="+mn-ea"/>
                  <a:cs typeface="Arial"/>
                  <a:sym typeface="Arial"/>
                </a:rPr>
                <a:t>19.5%</a:t>
              </a:r>
            </a:p>
          </p:txBody>
        </p:sp>
        <p:sp>
          <p:nvSpPr>
            <p:cNvPr id="53" name="Oval 52">
              <a:extLst>
                <a:ext uri="{FF2B5EF4-FFF2-40B4-BE49-F238E27FC236}">
                  <a16:creationId xmlns:a16="http://schemas.microsoft.com/office/drawing/2014/main" id="{3C122086-F3EE-69FC-9405-B4EE166A6E14}"/>
                </a:ext>
              </a:extLst>
            </p:cNvPr>
            <p:cNvSpPr>
              <a:spLocks noChangeAspect="1"/>
            </p:cNvSpPr>
            <p:nvPr/>
          </p:nvSpPr>
          <p:spPr>
            <a:xfrm>
              <a:off x="678919" y="1952212"/>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srgbClr val="FFFFFF"/>
                </a:solidFill>
                <a:effectLst/>
                <a:uLnTx/>
                <a:uFillTx/>
                <a:latin typeface="Calibri" panose="020F0502020204030204"/>
                <a:ea typeface="+mn-ea"/>
                <a:cs typeface="+mn-cs"/>
                <a:sym typeface="Arial"/>
              </a:endParaRPr>
            </a:p>
          </p:txBody>
        </p:sp>
      </p:grpSp>
      <p:grpSp>
        <p:nvGrpSpPr>
          <p:cNvPr id="65" name="Group 64">
            <a:extLst>
              <a:ext uri="{FF2B5EF4-FFF2-40B4-BE49-F238E27FC236}">
                <a16:creationId xmlns:a16="http://schemas.microsoft.com/office/drawing/2014/main" id="{805DB77D-88D9-A290-6BBE-70567E9B81F5}"/>
              </a:ext>
            </a:extLst>
          </p:cNvPr>
          <p:cNvGrpSpPr/>
          <p:nvPr/>
        </p:nvGrpSpPr>
        <p:grpSpPr>
          <a:xfrm>
            <a:off x="2247557" y="2431189"/>
            <a:ext cx="1225901" cy="1222495"/>
            <a:chOff x="2294390" y="1952212"/>
            <a:chExt cx="1225901" cy="1222495"/>
          </a:xfrm>
        </p:grpSpPr>
        <p:sp>
          <p:nvSpPr>
            <p:cNvPr id="56" name="TextBox 55">
              <a:extLst>
                <a:ext uri="{FF2B5EF4-FFF2-40B4-BE49-F238E27FC236}">
                  <a16:creationId xmlns:a16="http://schemas.microsoft.com/office/drawing/2014/main" id="{83D2D5AC-B259-B42F-0213-1049A9817A08}"/>
                </a:ext>
              </a:extLst>
            </p:cNvPr>
            <p:cNvSpPr txBox="1"/>
            <p:nvPr/>
          </p:nvSpPr>
          <p:spPr>
            <a:xfrm>
              <a:off x="2357422" y="2211094"/>
              <a:ext cx="1099836" cy="704730"/>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156082"/>
                  </a:solidFill>
                  <a:effectLst/>
                  <a:uLnTx/>
                  <a:uFillTx/>
                  <a:latin typeface="Barlow Medium" panose="00000600000000000000" pitchFamily="2" charset="0"/>
                  <a:ea typeface="+mn-ea"/>
                  <a:cs typeface="Arial"/>
                  <a:sym typeface="Arial"/>
                </a:rPr>
                <a:t>9.1%</a:t>
              </a:r>
            </a:p>
          </p:txBody>
        </p:sp>
        <p:sp>
          <p:nvSpPr>
            <p:cNvPr id="55" name="Oval 54">
              <a:extLst>
                <a:ext uri="{FF2B5EF4-FFF2-40B4-BE49-F238E27FC236}">
                  <a16:creationId xmlns:a16="http://schemas.microsoft.com/office/drawing/2014/main" id="{4F77EB48-A20E-4F56-531E-730A7FA69893}"/>
                </a:ext>
              </a:extLst>
            </p:cNvPr>
            <p:cNvSpPr>
              <a:spLocks noChangeAspect="1"/>
            </p:cNvSpPr>
            <p:nvPr/>
          </p:nvSpPr>
          <p:spPr>
            <a:xfrm>
              <a:off x="2294390" y="1952212"/>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srgbClr val="FFFFFF"/>
                </a:solidFill>
                <a:effectLst/>
                <a:uLnTx/>
                <a:uFillTx/>
                <a:latin typeface="Calibri" panose="020F0502020204030204"/>
                <a:ea typeface="+mn-ea"/>
                <a:cs typeface="+mn-cs"/>
                <a:sym typeface="Arial"/>
              </a:endParaRPr>
            </a:p>
          </p:txBody>
        </p:sp>
      </p:grpSp>
      <p:grpSp>
        <p:nvGrpSpPr>
          <p:cNvPr id="66" name="Group 65">
            <a:extLst>
              <a:ext uri="{FF2B5EF4-FFF2-40B4-BE49-F238E27FC236}">
                <a16:creationId xmlns:a16="http://schemas.microsoft.com/office/drawing/2014/main" id="{093B721F-A796-C87D-09F1-B918DFB3E8D9}"/>
              </a:ext>
            </a:extLst>
          </p:cNvPr>
          <p:cNvGrpSpPr/>
          <p:nvPr/>
        </p:nvGrpSpPr>
        <p:grpSpPr>
          <a:xfrm>
            <a:off x="3740727" y="2413465"/>
            <a:ext cx="1225901" cy="1222495"/>
            <a:chOff x="3728602" y="1934489"/>
            <a:chExt cx="1225901" cy="1222495"/>
          </a:xfrm>
        </p:grpSpPr>
        <p:sp>
          <p:nvSpPr>
            <p:cNvPr id="58" name="TextBox 57">
              <a:extLst>
                <a:ext uri="{FF2B5EF4-FFF2-40B4-BE49-F238E27FC236}">
                  <a16:creationId xmlns:a16="http://schemas.microsoft.com/office/drawing/2014/main" id="{E9B382F7-ADCE-235E-7532-224897119C4B}"/>
                </a:ext>
              </a:extLst>
            </p:cNvPr>
            <p:cNvSpPr txBox="1"/>
            <p:nvPr/>
          </p:nvSpPr>
          <p:spPr>
            <a:xfrm>
              <a:off x="3757177" y="2197522"/>
              <a:ext cx="1168751" cy="696429"/>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156082"/>
                  </a:solidFill>
                  <a:effectLst/>
                  <a:uLnTx/>
                  <a:uFillTx/>
                  <a:latin typeface="Barlow Medium" panose="00000600000000000000" pitchFamily="2" charset="0"/>
                  <a:ea typeface="+mn-ea"/>
                  <a:cs typeface="Arial"/>
                  <a:sym typeface="Arial"/>
                </a:rPr>
                <a:t>14.1%</a:t>
              </a:r>
            </a:p>
          </p:txBody>
        </p:sp>
        <p:sp>
          <p:nvSpPr>
            <p:cNvPr id="57" name="Oval 56">
              <a:extLst>
                <a:ext uri="{FF2B5EF4-FFF2-40B4-BE49-F238E27FC236}">
                  <a16:creationId xmlns:a16="http://schemas.microsoft.com/office/drawing/2014/main" id="{276B400B-9C25-0CFB-1C47-CD1BDCDDCA84}"/>
                </a:ext>
              </a:extLst>
            </p:cNvPr>
            <p:cNvSpPr>
              <a:spLocks noChangeAspect="1"/>
            </p:cNvSpPr>
            <p:nvPr/>
          </p:nvSpPr>
          <p:spPr>
            <a:xfrm>
              <a:off x="3728602" y="1934489"/>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srgbClr val="FFFFFF"/>
                </a:solidFill>
                <a:effectLst/>
                <a:uLnTx/>
                <a:uFillTx/>
                <a:latin typeface="Calibri" panose="020F0502020204030204"/>
                <a:ea typeface="+mn-ea"/>
                <a:cs typeface="+mn-cs"/>
                <a:sym typeface="Arial"/>
              </a:endParaRPr>
            </a:p>
          </p:txBody>
        </p:sp>
      </p:grpSp>
      <p:grpSp>
        <p:nvGrpSpPr>
          <p:cNvPr id="67" name="Group 66">
            <a:extLst>
              <a:ext uri="{FF2B5EF4-FFF2-40B4-BE49-F238E27FC236}">
                <a16:creationId xmlns:a16="http://schemas.microsoft.com/office/drawing/2014/main" id="{03997AFA-EAF5-36E5-5A6C-AD2F447562FC}"/>
              </a:ext>
            </a:extLst>
          </p:cNvPr>
          <p:cNvGrpSpPr/>
          <p:nvPr/>
        </p:nvGrpSpPr>
        <p:grpSpPr>
          <a:xfrm>
            <a:off x="5201373" y="2431189"/>
            <a:ext cx="1402437" cy="1222495"/>
            <a:chOff x="5221772" y="1953704"/>
            <a:chExt cx="1402437" cy="1222495"/>
          </a:xfrm>
        </p:grpSpPr>
        <p:sp>
          <p:nvSpPr>
            <p:cNvPr id="60" name="TextBox 59">
              <a:extLst>
                <a:ext uri="{FF2B5EF4-FFF2-40B4-BE49-F238E27FC236}">
                  <a16:creationId xmlns:a16="http://schemas.microsoft.com/office/drawing/2014/main" id="{2E09BC13-B5F9-92AA-368F-8DB0CF4DA04C}"/>
                </a:ext>
              </a:extLst>
            </p:cNvPr>
            <p:cNvSpPr txBox="1"/>
            <p:nvPr/>
          </p:nvSpPr>
          <p:spPr>
            <a:xfrm>
              <a:off x="5221772" y="2224224"/>
              <a:ext cx="1402437" cy="681454"/>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156082"/>
                  </a:solidFill>
                  <a:effectLst/>
                  <a:uLnTx/>
                  <a:uFillTx/>
                  <a:latin typeface="Barlow Medium" panose="00000600000000000000" pitchFamily="2" charset="0"/>
                  <a:ea typeface="+mn-ea"/>
                  <a:cs typeface="Arial"/>
                  <a:sym typeface="Arial"/>
                </a:rPr>
                <a:t>29.2%</a:t>
              </a:r>
            </a:p>
          </p:txBody>
        </p:sp>
        <p:sp>
          <p:nvSpPr>
            <p:cNvPr id="59" name="Oval 58">
              <a:extLst>
                <a:ext uri="{FF2B5EF4-FFF2-40B4-BE49-F238E27FC236}">
                  <a16:creationId xmlns:a16="http://schemas.microsoft.com/office/drawing/2014/main" id="{0BC25DB0-0443-EA48-F35F-381662B065EC}"/>
                </a:ext>
              </a:extLst>
            </p:cNvPr>
            <p:cNvSpPr>
              <a:spLocks noChangeAspect="1"/>
            </p:cNvSpPr>
            <p:nvPr/>
          </p:nvSpPr>
          <p:spPr>
            <a:xfrm>
              <a:off x="5310040" y="1953704"/>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srgbClr val="FFFFFF"/>
                </a:solidFill>
                <a:effectLst/>
                <a:uLnTx/>
                <a:uFillTx/>
                <a:latin typeface="Calibri" panose="020F0502020204030204"/>
                <a:ea typeface="+mn-ea"/>
                <a:cs typeface="+mn-cs"/>
                <a:sym typeface="Arial"/>
              </a:endParaRPr>
            </a:p>
          </p:txBody>
        </p:sp>
      </p:grpSp>
      <p:sp>
        <p:nvSpPr>
          <p:cNvPr id="49" name="TextBox 48">
            <a:extLst>
              <a:ext uri="{FF2B5EF4-FFF2-40B4-BE49-F238E27FC236}">
                <a16:creationId xmlns:a16="http://schemas.microsoft.com/office/drawing/2014/main" id="{73B1FA24-31D6-B860-83FE-CD489A641446}"/>
              </a:ext>
            </a:extLst>
          </p:cNvPr>
          <p:cNvSpPr txBox="1"/>
          <p:nvPr/>
        </p:nvSpPr>
        <p:spPr>
          <a:xfrm>
            <a:off x="5286788" y="4006057"/>
            <a:ext cx="1402437" cy="1200329"/>
          </a:xfrm>
          <a:prstGeom prst="rect">
            <a:avLst/>
          </a:prstGeom>
          <a:noFill/>
        </p:spPr>
        <p:txBody>
          <a:bodyPr wrap="square" rtlCol="0">
            <a:spAutoFit/>
          </a:bodyPr>
          <a:lstStyle>
            <a:defPPr>
              <a:defRPr lang="en-US"/>
            </a:defPPr>
            <a:lvl1pPr algn="ctr">
              <a:defRPr sz="1800" b="0">
                <a:solidFill>
                  <a:schemeClr val="accent6"/>
                </a:solidFill>
                <a:latin typeface="Calibri" panose="020F0502020204030204" pitchFamily="34" charset="0"/>
                <a:cs typeface="Calibri" panose="020F0502020204030204" pitchFamily="34" charset="0"/>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156082"/>
                </a:solidFill>
                <a:effectLst/>
                <a:uLnTx/>
                <a:uFillTx/>
                <a:latin typeface="Barlow Light" panose="00000400000000000000" pitchFamily="2" charset="0"/>
                <a:ea typeface="+mn-ea"/>
                <a:cs typeface="Calibri" panose="020F0502020204030204" pitchFamily="34" charset="0"/>
                <a:sym typeface="Arial"/>
              </a:rPr>
              <a:t>7-42 days after end</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156082"/>
                </a:solidFill>
                <a:effectLst/>
                <a:uLnTx/>
                <a:uFillTx/>
                <a:latin typeface="Barlow Light" panose="00000400000000000000" pitchFamily="2" charset="0"/>
                <a:ea typeface="+mn-ea"/>
                <a:cs typeface="Calibri" panose="020F0502020204030204" pitchFamily="34" charset="0"/>
                <a:sym typeface="Arial"/>
              </a:rPr>
              <a:t>of pregnancy</a:t>
            </a:r>
          </a:p>
        </p:txBody>
      </p:sp>
      <p:grpSp>
        <p:nvGrpSpPr>
          <p:cNvPr id="68" name="Group 67">
            <a:extLst>
              <a:ext uri="{FF2B5EF4-FFF2-40B4-BE49-F238E27FC236}">
                <a16:creationId xmlns:a16="http://schemas.microsoft.com/office/drawing/2014/main" id="{5610FF69-F278-AD3E-7B9D-DA70C7BC76CE}"/>
              </a:ext>
            </a:extLst>
          </p:cNvPr>
          <p:cNvGrpSpPr/>
          <p:nvPr/>
        </p:nvGrpSpPr>
        <p:grpSpPr>
          <a:xfrm>
            <a:off x="6783107" y="2413465"/>
            <a:ext cx="1249525" cy="1222495"/>
            <a:chOff x="6779275" y="1934489"/>
            <a:chExt cx="1249525" cy="1222495"/>
          </a:xfrm>
        </p:grpSpPr>
        <p:sp>
          <p:nvSpPr>
            <p:cNvPr id="61" name="Oval 60">
              <a:extLst>
                <a:ext uri="{FF2B5EF4-FFF2-40B4-BE49-F238E27FC236}">
                  <a16:creationId xmlns:a16="http://schemas.microsoft.com/office/drawing/2014/main" id="{CD8FE1DF-9470-AF16-CAEB-68A52CC02BA6}"/>
                </a:ext>
              </a:extLst>
            </p:cNvPr>
            <p:cNvSpPr>
              <a:spLocks noChangeAspect="1"/>
            </p:cNvSpPr>
            <p:nvPr/>
          </p:nvSpPr>
          <p:spPr>
            <a:xfrm>
              <a:off x="6791087" y="1934489"/>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srgbClr val="FFFFFF"/>
                </a:solidFill>
                <a:effectLst/>
                <a:uLnTx/>
                <a:uFillTx/>
                <a:latin typeface="Calibri" panose="020F0502020204030204"/>
                <a:ea typeface="+mn-ea"/>
                <a:cs typeface="+mn-cs"/>
                <a:sym typeface="Arial"/>
              </a:endParaRPr>
            </a:p>
          </p:txBody>
        </p:sp>
        <p:sp>
          <p:nvSpPr>
            <p:cNvPr id="62" name="TextBox 61">
              <a:extLst>
                <a:ext uri="{FF2B5EF4-FFF2-40B4-BE49-F238E27FC236}">
                  <a16:creationId xmlns:a16="http://schemas.microsoft.com/office/drawing/2014/main" id="{B4B7E46E-E174-FA5A-7EBB-F8D9E3D57928}"/>
                </a:ext>
              </a:extLst>
            </p:cNvPr>
            <p:cNvSpPr txBox="1"/>
            <p:nvPr/>
          </p:nvSpPr>
          <p:spPr>
            <a:xfrm>
              <a:off x="6779275" y="2266568"/>
              <a:ext cx="1249525" cy="558337"/>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156082"/>
                  </a:solidFill>
                  <a:effectLst/>
                  <a:uLnTx/>
                  <a:uFillTx/>
                  <a:latin typeface="Barlow Medium" panose="00000600000000000000" pitchFamily="2" charset="0"/>
                  <a:ea typeface="+mn-ea"/>
                  <a:cs typeface="Arial"/>
                  <a:sym typeface="Arial"/>
                </a:rPr>
                <a:t>28.1%</a:t>
              </a:r>
            </a:p>
          </p:txBody>
        </p:sp>
      </p:grpSp>
      <p:sp>
        <p:nvSpPr>
          <p:cNvPr id="50" name="TextBox 49">
            <a:extLst>
              <a:ext uri="{FF2B5EF4-FFF2-40B4-BE49-F238E27FC236}">
                <a16:creationId xmlns:a16="http://schemas.microsoft.com/office/drawing/2014/main" id="{7A87CAA8-7410-658F-CA3C-CEB6ACB45F44}"/>
              </a:ext>
            </a:extLst>
          </p:cNvPr>
          <p:cNvSpPr txBox="1"/>
          <p:nvPr/>
        </p:nvSpPr>
        <p:spPr>
          <a:xfrm>
            <a:off x="6779277" y="3996839"/>
            <a:ext cx="1589971" cy="1200329"/>
          </a:xfrm>
          <a:prstGeom prst="rect">
            <a:avLst/>
          </a:prstGeom>
          <a:noFill/>
        </p:spPr>
        <p:txBody>
          <a:bodyPr wrap="square" rtlCol="0">
            <a:spAutoFit/>
          </a:bodyPr>
          <a:lstStyle>
            <a:defPPr>
              <a:defRPr lang="en-US"/>
            </a:defPPr>
            <a:lvl1pPr algn="ctr">
              <a:defRPr sz="1800" b="0">
                <a:solidFill>
                  <a:schemeClr val="accent6"/>
                </a:solidFill>
                <a:latin typeface="Calibri" panose="020F0502020204030204" pitchFamily="34" charset="0"/>
                <a:cs typeface="Calibri" panose="020F0502020204030204" pitchFamily="34" charset="0"/>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156082"/>
                </a:solidFill>
                <a:effectLst/>
                <a:uLnTx/>
                <a:uFillTx/>
                <a:latin typeface="Barlow Light" panose="00000400000000000000" pitchFamily="2" charset="0"/>
                <a:ea typeface="+mn-ea"/>
                <a:cs typeface="Calibri" panose="020F0502020204030204" pitchFamily="34" charset="0"/>
                <a:sym typeface="Arial"/>
              </a:rPr>
              <a:t>43 days-1 year after</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156082"/>
                </a:solidFill>
                <a:effectLst/>
                <a:uLnTx/>
                <a:uFillTx/>
                <a:latin typeface="Barlow Light" panose="00000400000000000000" pitchFamily="2" charset="0"/>
                <a:ea typeface="+mn-ea"/>
                <a:cs typeface="Calibri" panose="020F0502020204030204" pitchFamily="34" charset="0"/>
                <a:sym typeface="Arial"/>
              </a:rPr>
              <a:t>end of pregnancy</a:t>
            </a:r>
          </a:p>
        </p:txBody>
      </p:sp>
      <p:sp>
        <p:nvSpPr>
          <p:cNvPr id="51" name="TextBox 50">
            <a:extLst>
              <a:ext uri="{FF2B5EF4-FFF2-40B4-BE49-F238E27FC236}">
                <a16:creationId xmlns:a16="http://schemas.microsoft.com/office/drawing/2014/main" id="{941D747D-8900-F854-8EFE-DD0F85A43AF9}"/>
              </a:ext>
            </a:extLst>
          </p:cNvPr>
          <p:cNvSpPr txBox="1"/>
          <p:nvPr/>
        </p:nvSpPr>
        <p:spPr>
          <a:xfrm>
            <a:off x="2192375" y="3996839"/>
            <a:ext cx="1359236" cy="646331"/>
          </a:xfrm>
          <a:prstGeom prst="rect">
            <a:avLst/>
          </a:prstGeom>
          <a:noFill/>
        </p:spPr>
        <p:txBody>
          <a:bodyPr wrap="square" rtlCol="0">
            <a:spAutoFit/>
          </a:bodyPr>
          <a:lstStyle>
            <a:defPPr>
              <a:defRPr lang="en-US"/>
            </a:defPPr>
            <a:lvl1pPr>
              <a:defRPr sz="2600" b="1">
                <a:solidFill>
                  <a:schemeClr val="accent4"/>
                </a:solidFill>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156082"/>
                </a:solidFill>
                <a:effectLst/>
                <a:uLnTx/>
                <a:uFillTx/>
                <a:latin typeface="Barlow Light" panose="00000400000000000000" pitchFamily="2" charset="0"/>
                <a:ea typeface="+mn-ea"/>
                <a:cs typeface="Calibri" panose="020F0502020204030204" pitchFamily="34" charset="0"/>
                <a:sym typeface="Arial"/>
              </a:rPr>
              <a:t>Day of delivery</a:t>
            </a:r>
          </a:p>
        </p:txBody>
      </p:sp>
      <p:sp>
        <p:nvSpPr>
          <p:cNvPr id="52" name="TextBox 51">
            <a:extLst>
              <a:ext uri="{FF2B5EF4-FFF2-40B4-BE49-F238E27FC236}">
                <a16:creationId xmlns:a16="http://schemas.microsoft.com/office/drawing/2014/main" id="{5CEFA46A-ACE7-B818-E617-ECE6E0CAC2B0}"/>
              </a:ext>
            </a:extLst>
          </p:cNvPr>
          <p:cNvSpPr txBox="1"/>
          <p:nvPr/>
        </p:nvSpPr>
        <p:spPr>
          <a:xfrm>
            <a:off x="3551613" y="3988247"/>
            <a:ext cx="1589971" cy="923330"/>
          </a:xfrm>
          <a:prstGeom prst="rect">
            <a:avLst/>
          </a:prstGeom>
          <a:noFill/>
        </p:spPr>
        <p:txBody>
          <a:bodyPr wrap="square" rtlCol="0">
            <a:spAutoFit/>
          </a:bodyPr>
          <a:lstStyle>
            <a:defPPr>
              <a:defRPr lang="en-US"/>
            </a:defPPr>
            <a:lvl1pPr>
              <a:defRPr sz="2600" b="1">
                <a:solidFill>
                  <a:schemeClr val="accent4"/>
                </a:solidFill>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156082"/>
                </a:solidFill>
                <a:effectLst/>
                <a:uLnTx/>
                <a:uFillTx/>
                <a:latin typeface="Barlow Light" panose="00000400000000000000" pitchFamily="2" charset="0"/>
                <a:ea typeface="+mn-ea"/>
                <a:cs typeface="Calibri" panose="020F0502020204030204" pitchFamily="34" charset="0"/>
                <a:sym typeface="Arial"/>
              </a:rPr>
              <a:t>1-6 days after end</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156082"/>
                </a:solidFill>
                <a:effectLst/>
                <a:uLnTx/>
                <a:uFillTx/>
                <a:latin typeface="Barlow Light" panose="00000400000000000000" pitchFamily="2" charset="0"/>
                <a:ea typeface="+mn-ea"/>
                <a:cs typeface="Calibri" panose="020F0502020204030204" pitchFamily="34" charset="0"/>
                <a:sym typeface="Arial"/>
              </a:rPr>
              <a:t>of pregnancy</a:t>
            </a:r>
          </a:p>
        </p:txBody>
      </p:sp>
    </p:spTree>
    <p:extLst>
      <p:ext uri="{BB962C8B-B14F-4D97-AF65-F5344CB8AC3E}">
        <p14:creationId xmlns:p14="http://schemas.microsoft.com/office/powerpoint/2010/main" val="2133673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572EF-0CDE-C124-1966-EDAD35830568}"/>
            </a:ext>
          </a:extLst>
        </p:cNvPr>
        <p:cNvGrpSpPr/>
        <p:nvPr/>
      </p:nvGrpSpPr>
      <p:grpSpPr>
        <a:xfrm>
          <a:off x="0" y="0"/>
          <a:ext cx="0" cy="0"/>
          <a:chOff x="0" y="0"/>
          <a:chExt cx="0" cy="0"/>
        </a:xfrm>
      </p:grpSpPr>
      <p:sp>
        <p:nvSpPr>
          <p:cNvPr id="14" name="Title 1">
            <a:extLst>
              <a:ext uri="{FF2B5EF4-FFF2-40B4-BE49-F238E27FC236}">
                <a16:creationId xmlns:a16="http://schemas.microsoft.com/office/drawing/2014/main" id="{8C494CC3-A0A4-5865-8F60-B174C9E0AB16}"/>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dirty="0">
                <a:ln>
                  <a:noFill/>
                </a:ln>
                <a:solidFill>
                  <a:srgbClr val="550861"/>
                </a:solidFill>
                <a:effectLst/>
                <a:uLnTx/>
                <a:uFillTx/>
                <a:latin typeface="Barlow SemiBold" pitchFamily="2" charset="77"/>
                <a:ea typeface="+mj-ea"/>
                <a:cs typeface="+mj-cs"/>
              </a:rPr>
              <a:t>Pregnancy-Related Deaths Occur Up to a Year from the End of Pregnancy</a:t>
            </a:r>
            <a:endParaRPr kumimoji="0" lang="en-US" sz="3000" b="1" i="0" u="none" strike="noStrike" kern="1200" cap="none" spc="0" normalizeH="0" baseline="0" noProof="0" dirty="0">
              <a:ln>
                <a:noFill/>
              </a:ln>
              <a:solidFill>
                <a:srgbClr val="550861"/>
              </a:solidFill>
              <a:effectLst/>
              <a:uLnTx/>
              <a:uFillTx/>
              <a:latin typeface="Barlow SemiBold" panose="00000700000000000000" pitchFamily="2" charset="0"/>
              <a:ea typeface="+mj-ea"/>
              <a:cs typeface="+mj-cs"/>
            </a:endParaRPr>
          </a:p>
        </p:txBody>
      </p:sp>
      <p:pic>
        <p:nvPicPr>
          <p:cNvPr id="15" name="Picture 14" descr="A white and purple logo&#10;&#10;Description automatically generated with medium confidence">
            <a:extLst>
              <a:ext uri="{FF2B5EF4-FFF2-40B4-BE49-F238E27FC236}">
                <a16:creationId xmlns:a16="http://schemas.microsoft.com/office/drawing/2014/main" id="{4901D8E5-85D5-312A-A553-914A39572338}"/>
              </a:ext>
            </a:extLst>
          </p:cNvPr>
          <p:cNvPicPr>
            <a:picLocks noChangeAspect="1"/>
          </p:cNvPicPr>
          <p:nvPr/>
        </p:nvPicPr>
        <p:blipFill>
          <a:blip r:embed="rId3"/>
          <a:stretch>
            <a:fillRect/>
          </a:stretch>
        </p:blipFill>
        <p:spPr>
          <a:xfrm>
            <a:off x="7655156" y="444617"/>
            <a:ext cx="1120744" cy="749300"/>
          </a:xfrm>
          <a:prstGeom prst="rect">
            <a:avLst/>
          </a:prstGeom>
        </p:spPr>
      </p:pic>
      <p:sp>
        <p:nvSpPr>
          <p:cNvPr id="42" name="Arrow: Right 41">
            <a:extLst>
              <a:ext uri="{FF2B5EF4-FFF2-40B4-BE49-F238E27FC236}">
                <a16:creationId xmlns:a16="http://schemas.microsoft.com/office/drawing/2014/main" id="{7080E962-B2EC-9527-290E-70133C42AA7C}"/>
              </a:ext>
            </a:extLst>
          </p:cNvPr>
          <p:cNvSpPr/>
          <p:nvPr/>
        </p:nvSpPr>
        <p:spPr>
          <a:xfrm>
            <a:off x="457200" y="3781281"/>
            <a:ext cx="8229600" cy="253388"/>
          </a:xfrm>
          <a:prstGeom prst="rightArrow">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2060"/>
              </a:solidFill>
              <a:effectLst/>
              <a:uLnTx/>
              <a:uFillTx/>
              <a:latin typeface="Calibri" panose="020F0502020204030204"/>
              <a:ea typeface="+mn-ea"/>
              <a:cs typeface="+mn-cs"/>
              <a:sym typeface="Arial"/>
            </a:endParaRPr>
          </a:p>
        </p:txBody>
      </p:sp>
      <p:sp>
        <p:nvSpPr>
          <p:cNvPr id="43" name="Rectangle 42">
            <a:extLst>
              <a:ext uri="{FF2B5EF4-FFF2-40B4-BE49-F238E27FC236}">
                <a16:creationId xmlns:a16="http://schemas.microsoft.com/office/drawing/2014/main" id="{5AB35E4A-B503-BEEC-2F56-04FA7A865649}"/>
              </a:ext>
            </a:extLst>
          </p:cNvPr>
          <p:cNvSpPr/>
          <p:nvPr/>
        </p:nvSpPr>
        <p:spPr>
          <a:xfrm>
            <a:off x="1288896" y="3653682"/>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2060"/>
              </a:solidFill>
              <a:effectLst/>
              <a:uLnTx/>
              <a:uFillTx/>
              <a:latin typeface="Calibri" panose="020F0502020204030204"/>
              <a:ea typeface="+mn-ea"/>
              <a:cs typeface="+mn-cs"/>
              <a:sym typeface="Arial"/>
            </a:endParaRPr>
          </a:p>
        </p:txBody>
      </p:sp>
      <p:sp>
        <p:nvSpPr>
          <p:cNvPr id="44" name="Rectangle 43">
            <a:extLst>
              <a:ext uri="{FF2B5EF4-FFF2-40B4-BE49-F238E27FC236}">
                <a16:creationId xmlns:a16="http://schemas.microsoft.com/office/drawing/2014/main" id="{24C675D0-5F2F-201C-3E4E-179C6C73DE63}"/>
              </a:ext>
            </a:extLst>
          </p:cNvPr>
          <p:cNvSpPr/>
          <p:nvPr/>
        </p:nvSpPr>
        <p:spPr>
          <a:xfrm>
            <a:off x="2827928" y="3672507"/>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2060"/>
              </a:solidFill>
              <a:effectLst/>
              <a:uLnTx/>
              <a:uFillTx/>
              <a:latin typeface="Calibri" panose="020F0502020204030204"/>
              <a:ea typeface="+mn-ea"/>
              <a:cs typeface="+mn-cs"/>
              <a:sym typeface="Arial"/>
            </a:endParaRPr>
          </a:p>
        </p:txBody>
      </p:sp>
      <p:sp>
        <p:nvSpPr>
          <p:cNvPr id="45" name="Rectangle 44">
            <a:extLst>
              <a:ext uri="{FF2B5EF4-FFF2-40B4-BE49-F238E27FC236}">
                <a16:creationId xmlns:a16="http://schemas.microsoft.com/office/drawing/2014/main" id="{646398BB-46A5-0C96-45A5-32E4DDA720E0}"/>
              </a:ext>
            </a:extLst>
          </p:cNvPr>
          <p:cNvSpPr/>
          <p:nvPr/>
        </p:nvSpPr>
        <p:spPr>
          <a:xfrm>
            <a:off x="4305477" y="3635958"/>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2060"/>
              </a:solidFill>
              <a:effectLst/>
              <a:uLnTx/>
              <a:uFillTx/>
              <a:latin typeface="Calibri" panose="020F0502020204030204"/>
              <a:ea typeface="+mn-ea"/>
              <a:cs typeface="+mn-cs"/>
              <a:sym typeface="Arial"/>
            </a:endParaRPr>
          </a:p>
        </p:txBody>
      </p:sp>
      <p:sp>
        <p:nvSpPr>
          <p:cNvPr id="46" name="Rectangle 45">
            <a:extLst>
              <a:ext uri="{FF2B5EF4-FFF2-40B4-BE49-F238E27FC236}">
                <a16:creationId xmlns:a16="http://schemas.microsoft.com/office/drawing/2014/main" id="{603D58FF-26BE-1C7A-2944-AFB8C8B1274F}"/>
              </a:ext>
            </a:extLst>
          </p:cNvPr>
          <p:cNvSpPr/>
          <p:nvPr/>
        </p:nvSpPr>
        <p:spPr>
          <a:xfrm>
            <a:off x="5846216" y="3659235"/>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2060"/>
              </a:solidFill>
              <a:effectLst/>
              <a:uLnTx/>
              <a:uFillTx/>
              <a:latin typeface="Calibri" panose="020F0502020204030204"/>
              <a:ea typeface="+mn-ea"/>
              <a:cs typeface="+mn-cs"/>
              <a:sym typeface="Arial"/>
            </a:endParaRPr>
          </a:p>
        </p:txBody>
      </p:sp>
      <p:sp>
        <p:nvSpPr>
          <p:cNvPr id="47" name="Rectangle 46">
            <a:extLst>
              <a:ext uri="{FF2B5EF4-FFF2-40B4-BE49-F238E27FC236}">
                <a16:creationId xmlns:a16="http://schemas.microsoft.com/office/drawing/2014/main" id="{FA67BA05-9C91-9191-BC5F-EB50ED475355}"/>
              </a:ext>
            </a:extLst>
          </p:cNvPr>
          <p:cNvSpPr/>
          <p:nvPr/>
        </p:nvSpPr>
        <p:spPr>
          <a:xfrm>
            <a:off x="7363803" y="3645513"/>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2060"/>
              </a:solidFill>
              <a:effectLst/>
              <a:uLnTx/>
              <a:uFillTx/>
              <a:latin typeface="Calibri" panose="020F0502020204030204"/>
              <a:ea typeface="+mn-ea"/>
              <a:cs typeface="+mn-cs"/>
              <a:sym typeface="Arial"/>
            </a:endParaRPr>
          </a:p>
        </p:txBody>
      </p:sp>
      <p:sp>
        <p:nvSpPr>
          <p:cNvPr id="48" name="TextBox 47">
            <a:extLst>
              <a:ext uri="{FF2B5EF4-FFF2-40B4-BE49-F238E27FC236}">
                <a16:creationId xmlns:a16="http://schemas.microsoft.com/office/drawing/2014/main" id="{95F69E83-E249-02F3-42EC-A321D961954C}"/>
              </a:ext>
            </a:extLst>
          </p:cNvPr>
          <p:cNvSpPr txBox="1"/>
          <p:nvPr/>
        </p:nvSpPr>
        <p:spPr>
          <a:xfrm>
            <a:off x="524789" y="4006674"/>
            <a:ext cx="1601135" cy="646331"/>
          </a:xfrm>
          <a:prstGeom prst="rect">
            <a:avLst/>
          </a:prstGeom>
          <a:noFill/>
        </p:spPr>
        <p:txBody>
          <a:bodyPr wrap="square" rtlCol="0">
            <a:spAutoFit/>
          </a:bodyPr>
          <a:lstStyle>
            <a:defPPr>
              <a:defRPr lang="en-US"/>
            </a:defPPr>
            <a:lvl1pPr>
              <a:defRPr sz="2600" b="1">
                <a:solidFill>
                  <a:schemeClr val="accent4"/>
                </a:solidFill>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2">
                    <a:lumMod val="25000"/>
                    <a:lumOff val="75000"/>
                  </a:schemeClr>
                </a:solidFill>
                <a:effectLst/>
                <a:uLnTx/>
                <a:uFillTx/>
                <a:latin typeface="Barlow Light" panose="00000400000000000000" pitchFamily="2" charset="0"/>
                <a:ea typeface="+mn-ea"/>
                <a:cs typeface="Calibri" panose="020F0502020204030204" pitchFamily="34" charset="0"/>
                <a:sym typeface="Arial"/>
              </a:rPr>
              <a:t>During pregnancy</a:t>
            </a:r>
          </a:p>
        </p:txBody>
      </p:sp>
      <p:grpSp>
        <p:nvGrpSpPr>
          <p:cNvPr id="64" name="Group 63">
            <a:extLst>
              <a:ext uri="{FF2B5EF4-FFF2-40B4-BE49-F238E27FC236}">
                <a16:creationId xmlns:a16="http://schemas.microsoft.com/office/drawing/2014/main" id="{63D44D87-D1C5-2457-2F85-A5BDDC73F6FF}"/>
              </a:ext>
            </a:extLst>
          </p:cNvPr>
          <p:cNvGrpSpPr/>
          <p:nvPr/>
        </p:nvGrpSpPr>
        <p:grpSpPr>
          <a:xfrm>
            <a:off x="693369" y="2424102"/>
            <a:ext cx="1286919" cy="1222495"/>
            <a:chOff x="648410" y="1952212"/>
            <a:chExt cx="1286919" cy="1222495"/>
          </a:xfrm>
        </p:grpSpPr>
        <p:sp>
          <p:nvSpPr>
            <p:cNvPr id="54" name="TextBox 53">
              <a:extLst>
                <a:ext uri="{FF2B5EF4-FFF2-40B4-BE49-F238E27FC236}">
                  <a16:creationId xmlns:a16="http://schemas.microsoft.com/office/drawing/2014/main" id="{38DB31B0-8B26-1A78-E8D9-884DCC68F8BD}"/>
                </a:ext>
              </a:extLst>
            </p:cNvPr>
            <p:cNvSpPr txBox="1"/>
            <p:nvPr/>
          </p:nvSpPr>
          <p:spPr>
            <a:xfrm>
              <a:off x="648410" y="2210489"/>
              <a:ext cx="1286919" cy="705940"/>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tx2">
                      <a:lumMod val="25000"/>
                      <a:lumOff val="75000"/>
                    </a:schemeClr>
                  </a:solidFill>
                  <a:effectLst/>
                  <a:uLnTx/>
                  <a:uFillTx/>
                  <a:latin typeface="Barlow Medium" panose="00000600000000000000" pitchFamily="2" charset="0"/>
                  <a:ea typeface="+mn-ea"/>
                  <a:cs typeface="Arial"/>
                  <a:sym typeface="Arial"/>
                </a:rPr>
                <a:t>19.5%</a:t>
              </a:r>
            </a:p>
          </p:txBody>
        </p:sp>
        <p:sp>
          <p:nvSpPr>
            <p:cNvPr id="53" name="Oval 52">
              <a:extLst>
                <a:ext uri="{FF2B5EF4-FFF2-40B4-BE49-F238E27FC236}">
                  <a16:creationId xmlns:a16="http://schemas.microsoft.com/office/drawing/2014/main" id="{32610175-6075-8501-537E-E862B712C4C0}"/>
                </a:ext>
              </a:extLst>
            </p:cNvPr>
            <p:cNvSpPr>
              <a:spLocks noChangeAspect="1"/>
            </p:cNvSpPr>
            <p:nvPr/>
          </p:nvSpPr>
          <p:spPr>
            <a:xfrm>
              <a:off x="678919" y="1952212"/>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srgbClr val="8081CB">
                    <a:lumMod val="40000"/>
                    <a:lumOff val="60000"/>
                  </a:srgbClr>
                </a:solidFill>
                <a:effectLst/>
                <a:uLnTx/>
                <a:uFillTx/>
                <a:latin typeface="Calibri" panose="020F0502020204030204"/>
                <a:ea typeface="+mn-ea"/>
                <a:cs typeface="+mn-cs"/>
                <a:sym typeface="Arial"/>
              </a:endParaRPr>
            </a:p>
          </p:txBody>
        </p:sp>
      </p:grpSp>
      <p:grpSp>
        <p:nvGrpSpPr>
          <p:cNvPr id="65" name="Group 64">
            <a:extLst>
              <a:ext uri="{FF2B5EF4-FFF2-40B4-BE49-F238E27FC236}">
                <a16:creationId xmlns:a16="http://schemas.microsoft.com/office/drawing/2014/main" id="{3AF2DB28-B7AE-1635-2486-E59A52C9C224}"/>
              </a:ext>
            </a:extLst>
          </p:cNvPr>
          <p:cNvGrpSpPr/>
          <p:nvPr/>
        </p:nvGrpSpPr>
        <p:grpSpPr>
          <a:xfrm>
            <a:off x="2247557" y="2431189"/>
            <a:ext cx="1225901" cy="1222495"/>
            <a:chOff x="2294390" y="1952212"/>
            <a:chExt cx="1225901" cy="1222495"/>
          </a:xfrm>
        </p:grpSpPr>
        <p:sp>
          <p:nvSpPr>
            <p:cNvPr id="56" name="TextBox 55">
              <a:extLst>
                <a:ext uri="{FF2B5EF4-FFF2-40B4-BE49-F238E27FC236}">
                  <a16:creationId xmlns:a16="http://schemas.microsoft.com/office/drawing/2014/main" id="{F8482BCA-193C-5BCB-3D5A-2B767DE638C8}"/>
                </a:ext>
              </a:extLst>
            </p:cNvPr>
            <p:cNvSpPr txBox="1"/>
            <p:nvPr/>
          </p:nvSpPr>
          <p:spPr>
            <a:xfrm>
              <a:off x="2357422" y="2211094"/>
              <a:ext cx="1099836" cy="704730"/>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tx2">
                      <a:lumMod val="25000"/>
                      <a:lumOff val="75000"/>
                    </a:schemeClr>
                  </a:solidFill>
                  <a:effectLst/>
                  <a:uLnTx/>
                  <a:uFillTx/>
                  <a:latin typeface="Barlow Medium" panose="00000600000000000000" pitchFamily="2" charset="0"/>
                  <a:ea typeface="+mn-ea"/>
                  <a:cs typeface="Arial"/>
                  <a:sym typeface="Arial"/>
                </a:rPr>
                <a:t>9.1%</a:t>
              </a:r>
            </a:p>
          </p:txBody>
        </p:sp>
        <p:sp>
          <p:nvSpPr>
            <p:cNvPr id="55" name="Oval 54">
              <a:extLst>
                <a:ext uri="{FF2B5EF4-FFF2-40B4-BE49-F238E27FC236}">
                  <a16:creationId xmlns:a16="http://schemas.microsoft.com/office/drawing/2014/main" id="{39AEB14E-8045-CFAA-801E-8ED67498DB75}"/>
                </a:ext>
              </a:extLst>
            </p:cNvPr>
            <p:cNvSpPr>
              <a:spLocks noChangeAspect="1"/>
            </p:cNvSpPr>
            <p:nvPr/>
          </p:nvSpPr>
          <p:spPr>
            <a:xfrm>
              <a:off x="2294390" y="1952212"/>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srgbClr val="8081CB">
                    <a:lumMod val="40000"/>
                    <a:lumOff val="60000"/>
                  </a:srgbClr>
                </a:solidFill>
                <a:effectLst/>
                <a:uLnTx/>
                <a:uFillTx/>
                <a:latin typeface="Calibri" panose="020F0502020204030204"/>
                <a:ea typeface="+mn-ea"/>
                <a:cs typeface="+mn-cs"/>
                <a:sym typeface="Arial"/>
              </a:endParaRPr>
            </a:p>
          </p:txBody>
        </p:sp>
      </p:grpSp>
      <p:grpSp>
        <p:nvGrpSpPr>
          <p:cNvPr id="66" name="Group 65">
            <a:extLst>
              <a:ext uri="{FF2B5EF4-FFF2-40B4-BE49-F238E27FC236}">
                <a16:creationId xmlns:a16="http://schemas.microsoft.com/office/drawing/2014/main" id="{3A829240-31AA-9308-811E-CD4804E1D23A}"/>
              </a:ext>
            </a:extLst>
          </p:cNvPr>
          <p:cNvGrpSpPr/>
          <p:nvPr/>
        </p:nvGrpSpPr>
        <p:grpSpPr>
          <a:xfrm>
            <a:off x="3740727" y="2413465"/>
            <a:ext cx="1225901" cy="1222495"/>
            <a:chOff x="3728602" y="1934489"/>
            <a:chExt cx="1225901" cy="1222495"/>
          </a:xfrm>
        </p:grpSpPr>
        <p:sp>
          <p:nvSpPr>
            <p:cNvPr id="58" name="TextBox 57">
              <a:extLst>
                <a:ext uri="{FF2B5EF4-FFF2-40B4-BE49-F238E27FC236}">
                  <a16:creationId xmlns:a16="http://schemas.microsoft.com/office/drawing/2014/main" id="{3EB45B15-C5EF-06AC-C2D8-A667C107DBCA}"/>
                </a:ext>
              </a:extLst>
            </p:cNvPr>
            <p:cNvSpPr txBox="1"/>
            <p:nvPr/>
          </p:nvSpPr>
          <p:spPr>
            <a:xfrm>
              <a:off x="3757177" y="2197522"/>
              <a:ext cx="1168751" cy="696429"/>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tx2">
                      <a:lumMod val="25000"/>
                      <a:lumOff val="75000"/>
                    </a:schemeClr>
                  </a:solidFill>
                  <a:effectLst/>
                  <a:uLnTx/>
                  <a:uFillTx/>
                  <a:latin typeface="Barlow Medium" panose="00000600000000000000" pitchFamily="2" charset="0"/>
                  <a:ea typeface="+mn-ea"/>
                  <a:cs typeface="Arial"/>
                  <a:sym typeface="Arial"/>
                </a:rPr>
                <a:t>14.1%</a:t>
              </a:r>
            </a:p>
          </p:txBody>
        </p:sp>
        <p:sp>
          <p:nvSpPr>
            <p:cNvPr id="57" name="Oval 56">
              <a:extLst>
                <a:ext uri="{FF2B5EF4-FFF2-40B4-BE49-F238E27FC236}">
                  <a16:creationId xmlns:a16="http://schemas.microsoft.com/office/drawing/2014/main" id="{9D4A4E4F-A207-79B4-D35E-799AF0BA05CC}"/>
                </a:ext>
              </a:extLst>
            </p:cNvPr>
            <p:cNvSpPr>
              <a:spLocks noChangeAspect="1"/>
            </p:cNvSpPr>
            <p:nvPr/>
          </p:nvSpPr>
          <p:spPr>
            <a:xfrm>
              <a:off x="3728602" y="1934489"/>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srgbClr val="8081CB">
                    <a:lumMod val="40000"/>
                    <a:lumOff val="60000"/>
                  </a:srgbClr>
                </a:solidFill>
                <a:effectLst/>
                <a:uLnTx/>
                <a:uFillTx/>
                <a:latin typeface="Calibri" panose="020F0502020204030204"/>
                <a:ea typeface="+mn-ea"/>
                <a:cs typeface="+mn-cs"/>
                <a:sym typeface="Arial"/>
              </a:endParaRPr>
            </a:p>
          </p:txBody>
        </p:sp>
      </p:grpSp>
      <p:grpSp>
        <p:nvGrpSpPr>
          <p:cNvPr id="67" name="Group 66">
            <a:extLst>
              <a:ext uri="{FF2B5EF4-FFF2-40B4-BE49-F238E27FC236}">
                <a16:creationId xmlns:a16="http://schemas.microsoft.com/office/drawing/2014/main" id="{E501967A-AF27-9169-401C-46B1206B230E}"/>
              </a:ext>
            </a:extLst>
          </p:cNvPr>
          <p:cNvGrpSpPr/>
          <p:nvPr/>
        </p:nvGrpSpPr>
        <p:grpSpPr>
          <a:xfrm>
            <a:off x="5201373" y="2431189"/>
            <a:ext cx="1402437" cy="1222495"/>
            <a:chOff x="5221772" y="1953704"/>
            <a:chExt cx="1402437" cy="1222495"/>
          </a:xfrm>
        </p:grpSpPr>
        <p:sp>
          <p:nvSpPr>
            <p:cNvPr id="60" name="TextBox 59">
              <a:extLst>
                <a:ext uri="{FF2B5EF4-FFF2-40B4-BE49-F238E27FC236}">
                  <a16:creationId xmlns:a16="http://schemas.microsoft.com/office/drawing/2014/main" id="{94B0EBB9-AE7E-D7CB-339E-998CC210AFCF}"/>
                </a:ext>
              </a:extLst>
            </p:cNvPr>
            <p:cNvSpPr txBox="1"/>
            <p:nvPr/>
          </p:nvSpPr>
          <p:spPr>
            <a:xfrm>
              <a:off x="5221772" y="2224224"/>
              <a:ext cx="1402437" cy="681454"/>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156082"/>
                  </a:solidFill>
                  <a:effectLst/>
                  <a:uLnTx/>
                  <a:uFillTx/>
                  <a:latin typeface="Barlow Medium" panose="00000600000000000000" pitchFamily="2" charset="0"/>
                  <a:ea typeface="+mn-ea"/>
                  <a:cs typeface="Arial"/>
                  <a:sym typeface="Arial"/>
                </a:rPr>
                <a:t>29.2%</a:t>
              </a:r>
            </a:p>
          </p:txBody>
        </p:sp>
        <p:sp>
          <p:nvSpPr>
            <p:cNvPr id="59" name="Oval 58">
              <a:extLst>
                <a:ext uri="{FF2B5EF4-FFF2-40B4-BE49-F238E27FC236}">
                  <a16:creationId xmlns:a16="http://schemas.microsoft.com/office/drawing/2014/main" id="{9F852A62-5E7D-75F0-7C45-2AE591854A3D}"/>
                </a:ext>
              </a:extLst>
            </p:cNvPr>
            <p:cNvSpPr>
              <a:spLocks noChangeAspect="1"/>
            </p:cNvSpPr>
            <p:nvPr/>
          </p:nvSpPr>
          <p:spPr>
            <a:xfrm>
              <a:off x="5310040" y="1953704"/>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srgbClr val="FFFFFF"/>
                </a:solidFill>
                <a:effectLst/>
                <a:uLnTx/>
                <a:uFillTx/>
                <a:latin typeface="Calibri" panose="020F0502020204030204"/>
                <a:ea typeface="+mn-ea"/>
                <a:cs typeface="+mn-cs"/>
                <a:sym typeface="Arial"/>
              </a:endParaRPr>
            </a:p>
          </p:txBody>
        </p:sp>
      </p:grpSp>
      <p:sp>
        <p:nvSpPr>
          <p:cNvPr id="49" name="TextBox 48">
            <a:extLst>
              <a:ext uri="{FF2B5EF4-FFF2-40B4-BE49-F238E27FC236}">
                <a16:creationId xmlns:a16="http://schemas.microsoft.com/office/drawing/2014/main" id="{400F0A29-554A-8FE5-1D4E-E9395E78DE7A}"/>
              </a:ext>
            </a:extLst>
          </p:cNvPr>
          <p:cNvSpPr txBox="1"/>
          <p:nvPr/>
        </p:nvSpPr>
        <p:spPr>
          <a:xfrm>
            <a:off x="5286788" y="4006057"/>
            <a:ext cx="1402437" cy="1200329"/>
          </a:xfrm>
          <a:prstGeom prst="rect">
            <a:avLst/>
          </a:prstGeom>
          <a:noFill/>
        </p:spPr>
        <p:txBody>
          <a:bodyPr wrap="square" rtlCol="0">
            <a:spAutoFit/>
          </a:bodyPr>
          <a:lstStyle>
            <a:defPPr>
              <a:defRPr lang="en-US"/>
            </a:defPPr>
            <a:lvl1pPr algn="ctr">
              <a:defRPr sz="1800" b="0">
                <a:solidFill>
                  <a:schemeClr val="accent6"/>
                </a:solidFill>
                <a:latin typeface="Calibri" panose="020F0502020204030204" pitchFamily="34" charset="0"/>
                <a:cs typeface="Calibri" panose="020F0502020204030204" pitchFamily="34" charset="0"/>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156082"/>
                </a:solidFill>
                <a:effectLst/>
                <a:uLnTx/>
                <a:uFillTx/>
                <a:latin typeface="Barlow Light" panose="00000400000000000000" pitchFamily="2" charset="0"/>
                <a:ea typeface="+mn-ea"/>
                <a:cs typeface="Calibri" panose="020F0502020204030204" pitchFamily="34" charset="0"/>
                <a:sym typeface="Arial"/>
              </a:rPr>
              <a:t>7-42 days after end</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156082"/>
                </a:solidFill>
                <a:effectLst/>
                <a:uLnTx/>
                <a:uFillTx/>
                <a:latin typeface="Barlow Light" panose="00000400000000000000" pitchFamily="2" charset="0"/>
                <a:ea typeface="+mn-ea"/>
                <a:cs typeface="Calibri" panose="020F0502020204030204" pitchFamily="34" charset="0"/>
                <a:sym typeface="Arial"/>
              </a:rPr>
              <a:t>of pregnancy</a:t>
            </a:r>
          </a:p>
        </p:txBody>
      </p:sp>
      <p:grpSp>
        <p:nvGrpSpPr>
          <p:cNvPr id="68" name="Group 67">
            <a:extLst>
              <a:ext uri="{FF2B5EF4-FFF2-40B4-BE49-F238E27FC236}">
                <a16:creationId xmlns:a16="http://schemas.microsoft.com/office/drawing/2014/main" id="{F5ECCA03-FC7C-6B32-4255-92E088A390B5}"/>
              </a:ext>
            </a:extLst>
          </p:cNvPr>
          <p:cNvGrpSpPr/>
          <p:nvPr/>
        </p:nvGrpSpPr>
        <p:grpSpPr>
          <a:xfrm>
            <a:off x="6783107" y="2413465"/>
            <a:ext cx="1249525" cy="1222495"/>
            <a:chOff x="6779275" y="1934489"/>
            <a:chExt cx="1249525" cy="1222495"/>
          </a:xfrm>
        </p:grpSpPr>
        <p:sp>
          <p:nvSpPr>
            <p:cNvPr id="61" name="Oval 60">
              <a:extLst>
                <a:ext uri="{FF2B5EF4-FFF2-40B4-BE49-F238E27FC236}">
                  <a16:creationId xmlns:a16="http://schemas.microsoft.com/office/drawing/2014/main" id="{95F04A1F-04EF-6EF0-9F50-997DED26DB2F}"/>
                </a:ext>
              </a:extLst>
            </p:cNvPr>
            <p:cNvSpPr>
              <a:spLocks noChangeAspect="1"/>
            </p:cNvSpPr>
            <p:nvPr/>
          </p:nvSpPr>
          <p:spPr>
            <a:xfrm>
              <a:off x="6791087" y="1934489"/>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srgbClr val="FFFFFF"/>
                </a:solidFill>
                <a:effectLst/>
                <a:uLnTx/>
                <a:uFillTx/>
                <a:latin typeface="Calibri" panose="020F0502020204030204"/>
                <a:ea typeface="+mn-ea"/>
                <a:cs typeface="+mn-cs"/>
                <a:sym typeface="Arial"/>
              </a:endParaRPr>
            </a:p>
          </p:txBody>
        </p:sp>
        <p:sp>
          <p:nvSpPr>
            <p:cNvPr id="62" name="TextBox 61">
              <a:extLst>
                <a:ext uri="{FF2B5EF4-FFF2-40B4-BE49-F238E27FC236}">
                  <a16:creationId xmlns:a16="http://schemas.microsoft.com/office/drawing/2014/main" id="{5C2A9783-0AE1-B51F-0E22-DE45504BE590}"/>
                </a:ext>
              </a:extLst>
            </p:cNvPr>
            <p:cNvSpPr txBox="1"/>
            <p:nvPr/>
          </p:nvSpPr>
          <p:spPr>
            <a:xfrm>
              <a:off x="6779275" y="2266568"/>
              <a:ext cx="1249525" cy="558337"/>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156082"/>
                  </a:solidFill>
                  <a:effectLst/>
                  <a:uLnTx/>
                  <a:uFillTx/>
                  <a:latin typeface="Barlow Medium" panose="00000600000000000000" pitchFamily="2" charset="0"/>
                  <a:ea typeface="+mn-ea"/>
                  <a:cs typeface="Arial"/>
                  <a:sym typeface="Arial"/>
                </a:rPr>
                <a:t>28.1%</a:t>
              </a:r>
            </a:p>
          </p:txBody>
        </p:sp>
      </p:grpSp>
      <p:sp>
        <p:nvSpPr>
          <p:cNvPr id="50" name="TextBox 49">
            <a:extLst>
              <a:ext uri="{FF2B5EF4-FFF2-40B4-BE49-F238E27FC236}">
                <a16:creationId xmlns:a16="http://schemas.microsoft.com/office/drawing/2014/main" id="{9BA0004C-068E-5F06-59AA-E33B87821384}"/>
              </a:ext>
            </a:extLst>
          </p:cNvPr>
          <p:cNvSpPr txBox="1"/>
          <p:nvPr/>
        </p:nvSpPr>
        <p:spPr>
          <a:xfrm>
            <a:off x="6779277" y="3996839"/>
            <a:ext cx="1589971" cy="1200329"/>
          </a:xfrm>
          <a:prstGeom prst="rect">
            <a:avLst/>
          </a:prstGeom>
          <a:noFill/>
        </p:spPr>
        <p:txBody>
          <a:bodyPr wrap="square" rtlCol="0">
            <a:spAutoFit/>
          </a:bodyPr>
          <a:lstStyle>
            <a:defPPr>
              <a:defRPr lang="en-US"/>
            </a:defPPr>
            <a:lvl1pPr algn="ctr">
              <a:defRPr sz="1800" b="0">
                <a:solidFill>
                  <a:schemeClr val="accent6"/>
                </a:solidFill>
                <a:latin typeface="Calibri" panose="020F0502020204030204" pitchFamily="34" charset="0"/>
                <a:cs typeface="Calibri" panose="020F0502020204030204" pitchFamily="34" charset="0"/>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56082"/>
                </a:solidFill>
                <a:effectLst/>
                <a:uLnTx/>
                <a:uFillTx/>
                <a:latin typeface="Barlow Light" panose="00000400000000000000" pitchFamily="2" charset="0"/>
                <a:ea typeface="+mn-ea"/>
                <a:cs typeface="Calibri" panose="020F0502020204030204" pitchFamily="34" charset="0"/>
                <a:sym typeface="Arial"/>
              </a:rPr>
              <a:t>43 days-1 year after</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56082"/>
                </a:solidFill>
                <a:effectLst/>
                <a:uLnTx/>
                <a:uFillTx/>
                <a:latin typeface="Barlow Light" panose="00000400000000000000" pitchFamily="2" charset="0"/>
                <a:ea typeface="+mn-ea"/>
                <a:cs typeface="Calibri" panose="020F0502020204030204" pitchFamily="34" charset="0"/>
                <a:sym typeface="Arial"/>
              </a:rPr>
              <a:t>end of pregnancy</a:t>
            </a:r>
          </a:p>
        </p:txBody>
      </p:sp>
      <p:sp>
        <p:nvSpPr>
          <p:cNvPr id="51" name="TextBox 50">
            <a:extLst>
              <a:ext uri="{FF2B5EF4-FFF2-40B4-BE49-F238E27FC236}">
                <a16:creationId xmlns:a16="http://schemas.microsoft.com/office/drawing/2014/main" id="{CC11FB76-A2CB-C9A2-D0A7-0169E7CA7018}"/>
              </a:ext>
            </a:extLst>
          </p:cNvPr>
          <p:cNvSpPr txBox="1"/>
          <p:nvPr/>
        </p:nvSpPr>
        <p:spPr>
          <a:xfrm>
            <a:off x="2192375" y="3996839"/>
            <a:ext cx="1359236" cy="646331"/>
          </a:xfrm>
          <a:prstGeom prst="rect">
            <a:avLst/>
          </a:prstGeom>
          <a:noFill/>
        </p:spPr>
        <p:txBody>
          <a:bodyPr wrap="square" rtlCol="0">
            <a:spAutoFit/>
          </a:bodyPr>
          <a:lstStyle>
            <a:defPPr>
              <a:defRPr lang="en-US"/>
            </a:defPPr>
            <a:lvl1pPr>
              <a:defRPr sz="2600" b="1">
                <a:solidFill>
                  <a:schemeClr val="accent4"/>
                </a:solidFill>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chemeClr val="tx2">
                    <a:lumMod val="25000"/>
                    <a:lumOff val="75000"/>
                  </a:schemeClr>
                </a:solidFill>
                <a:effectLst/>
                <a:uLnTx/>
                <a:uFillTx/>
                <a:latin typeface="Barlow Light" panose="00000400000000000000" pitchFamily="2" charset="0"/>
                <a:ea typeface="+mn-ea"/>
                <a:cs typeface="Calibri" panose="020F0502020204030204" pitchFamily="34" charset="0"/>
                <a:sym typeface="Arial"/>
              </a:rPr>
              <a:t>Day of delivery</a:t>
            </a:r>
          </a:p>
        </p:txBody>
      </p:sp>
      <p:sp>
        <p:nvSpPr>
          <p:cNvPr id="52" name="TextBox 51">
            <a:extLst>
              <a:ext uri="{FF2B5EF4-FFF2-40B4-BE49-F238E27FC236}">
                <a16:creationId xmlns:a16="http://schemas.microsoft.com/office/drawing/2014/main" id="{7D6BECE9-CE8D-CC63-F42A-1D849DE17E98}"/>
              </a:ext>
            </a:extLst>
          </p:cNvPr>
          <p:cNvSpPr txBox="1"/>
          <p:nvPr/>
        </p:nvSpPr>
        <p:spPr>
          <a:xfrm>
            <a:off x="3551613" y="3988247"/>
            <a:ext cx="1589971" cy="923330"/>
          </a:xfrm>
          <a:prstGeom prst="rect">
            <a:avLst/>
          </a:prstGeom>
          <a:noFill/>
        </p:spPr>
        <p:txBody>
          <a:bodyPr wrap="square" rtlCol="0">
            <a:spAutoFit/>
          </a:bodyPr>
          <a:lstStyle>
            <a:defPPr>
              <a:defRPr lang="en-US"/>
            </a:defPPr>
            <a:lvl1pPr>
              <a:defRPr sz="2600" b="1">
                <a:solidFill>
                  <a:schemeClr val="accent4"/>
                </a:solidFill>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chemeClr val="tx2">
                    <a:lumMod val="25000"/>
                    <a:lumOff val="75000"/>
                  </a:schemeClr>
                </a:solidFill>
                <a:effectLst/>
                <a:uLnTx/>
                <a:uFillTx/>
                <a:latin typeface="Barlow Light" panose="00000400000000000000" pitchFamily="2" charset="0"/>
                <a:ea typeface="+mn-ea"/>
                <a:cs typeface="Calibri" panose="020F0502020204030204" pitchFamily="34" charset="0"/>
                <a:sym typeface="Arial"/>
              </a:rPr>
              <a:t>1-6 days after end</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chemeClr val="tx2">
                    <a:lumMod val="25000"/>
                    <a:lumOff val="75000"/>
                  </a:schemeClr>
                </a:solidFill>
                <a:effectLst/>
                <a:uLnTx/>
                <a:uFillTx/>
                <a:latin typeface="Barlow Light" panose="00000400000000000000" pitchFamily="2" charset="0"/>
                <a:ea typeface="+mn-ea"/>
                <a:cs typeface="Calibri" panose="020F0502020204030204" pitchFamily="34" charset="0"/>
                <a:sym typeface="Arial"/>
              </a:rPr>
              <a:t>of pregnancy</a:t>
            </a:r>
          </a:p>
        </p:txBody>
      </p:sp>
      <p:sp>
        <p:nvSpPr>
          <p:cNvPr id="2" name="Left Brace 1">
            <a:extLst>
              <a:ext uri="{FF2B5EF4-FFF2-40B4-BE49-F238E27FC236}">
                <a16:creationId xmlns:a16="http://schemas.microsoft.com/office/drawing/2014/main" id="{7B1F6092-8FD0-E859-870D-E94B20350ACA}"/>
              </a:ext>
            </a:extLst>
          </p:cNvPr>
          <p:cNvSpPr/>
          <p:nvPr/>
        </p:nvSpPr>
        <p:spPr>
          <a:xfrm>
            <a:off x="4955141" y="2336821"/>
            <a:ext cx="441041" cy="3166830"/>
          </a:xfrm>
          <a:prstGeom prst="leftBrace">
            <a:avLst/>
          </a:prstGeom>
          <a:ln w="57150">
            <a:solidFill>
              <a:schemeClr val="accent2"/>
            </a:solidFill>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E3E3E"/>
              </a:solidFill>
              <a:effectLst/>
              <a:uLnTx/>
              <a:uFillTx/>
              <a:latin typeface="Barlow"/>
              <a:ea typeface="+mn-ea"/>
              <a:cs typeface="+mn-cs"/>
            </a:endParaRPr>
          </a:p>
        </p:txBody>
      </p:sp>
      <p:sp>
        <p:nvSpPr>
          <p:cNvPr id="3" name="Left Brace 2">
            <a:extLst>
              <a:ext uri="{FF2B5EF4-FFF2-40B4-BE49-F238E27FC236}">
                <a16:creationId xmlns:a16="http://schemas.microsoft.com/office/drawing/2014/main" id="{0161553E-C89F-F8E0-4BAE-01C2DB6D9225}"/>
              </a:ext>
            </a:extLst>
          </p:cNvPr>
          <p:cNvSpPr/>
          <p:nvPr/>
        </p:nvSpPr>
        <p:spPr>
          <a:xfrm flipH="1" flipV="1">
            <a:off x="8222749" y="2336821"/>
            <a:ext cx="441041" cy="3166830"/>
          </a:xfrm>
          <a:prstGeom prst="leftBrace">
            <a:avLst/>
          </a:prstGeom>
          <a:ln w="57150">
            <a:solidFill>
              <a:schemeClr val="accent2"/>
            </a:solidFill>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E3E3E"/>
              </a:solidFill>
              <a:effectLst/>
              <a:uLnTx/>
              <a:uFillTx/>
              <a:latin typeface="Barlow"/>
              <a:ea typeface="+mn-ea"/>
              <a:cs typeface="+mn-cs"/>
            </a:endParaRPr>
          </a:p>
        </p:txBody>
      </p:sp>
      <p:sp>
        <p:nvSpPr>
          <p:cNvPr id="4" name="TextBox 3">
            <a:extLst>
              <a:ext uri="{FF2B5EF4-FFF2-40B4-BE49-F238E27FC236}">
                <a16:creationId xmlns:a16="http://schemas.microsoft.com/office/drawing/2014/main" id="{4A4614CA-B846-BF96-E47A-5825D3F4C8EE}"/>
              </a:ext>
            </a:extLst>
          </p:cNvPr>
          <p:cNvSpPr txBox="1"/>
          <p:nvPr/>
        </p:nvSpPr>
        <p:spPr>
          <a:xfrm>
            <a:off x="4804231" y="5706455"/>
            <a:ext cx="4093027" cy="646331"/>
          </a:xfrm>
          <a:prstGeom prst="rect">
            <a:avLst/>
          </a:prstGeom>
          <a:noFill/>
        </p:spPr>
        <p:txBody>
          <a:bodyPr wrap="square" rtlCol="0">
            <a:spAutoFit/>
          </a:bodyPr>
          <a:lstStyle>
            <a:defPPr>
              <a:defRPr lang="en-US"/>
            </a:defPPr>
            <a:lvl1pPr algn="ctr">
              <a:defRPr sz="1800" b="0">
                <a:solidFill>
                  <a:schemeClr val="accent6"/>
                </a:solidFill>
                <a:latin typeface="Calibri" panose="020F0502020204030204" pitchFamily="34" charset="0"/>
                <a:cs typeface="Calibri" panose="020F0502020204030204" pitchFamily="34" charset="0"/>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1" i="1" u="none" strike="noStrike" kern="1200" cap="none" spc="0" normalizeH="0" baseline="0" noProof="0" dirty="0">
                <a:ln>
                  <a:noFill/>
                </a:ln>
                <a:solidFill>
                  <a:srgbClr val="156082"/>
                </a:solidFill>
                <a:effectLst/>
                <a:uLnTx/>
                <a:uFillTx/>
                <a:latin typeface="Barlow Light" panose="00000400000000000000" pitchFamily="2" charset="0"/>
                <a:ea typeface="+mn-ea"/>
                <a:cs typeface="Calibri" panose="020F0502020204030204" pitchFamily="34" charset="0"/>
              </a:rPr>
              <a:t>57.3% occurred 1 week to 1 year after the end of pregnancy – up from 47% in 2020</a:t>
            </a:r>
          </a:p>
        </p:txBody>
      </p:sp>
    </p:spTree>
    <p:extLst>
      <p:ext uri="{BB962C8B-B14F-4D97-AF65-F5344CB8AC3E}">
        <p14:creationId xmlns:p14="http://schemas.microsoft.com/office/powerpoint/2010/main" val="22590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A8DC5-5689-FC6F-8367-B042EDEB2D52}"/>
            </a:ext>
          </a:extLst>
        </p:cNvPr>
        <p:cNvGrpSpPr/>
        <p:nvPr/>
      </p:nvGrpSpPr>
      <p:grpSpPr>
        <a:xfrm>
          <a:off x="0" y="0"/>
          <a:ext cx="0" cy="0"/>
          <a:chOff x="0" y="0"/>
          <a:chExt cx="0" cy="0"/>
        </a:xfrm>
      </p:grpSpPr>
      <p:sp>
        <p:nvSpPr>
          <p:cNvPr id="14" name="Title 1">
            <a:extLst>
              <a:ext uri="{FF2B5EF4-FFF2-40B4-BE49-F238E27FC236}">
                <a16:creationId xmlns:a16="http://schemas.microsoft.com/office/drawing/2014/main" id="{619AEAB0-D4AD-3B2F-EFDC-9CDF5AB0BE15}"/>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Pregnancy-Related Deaths Occur Up to a Year from the End of Pregnancy</a:t>
            </a:r>
            <a:endParaRPr kumimoji="0" lang="en-US" sz="3000" b="1" i="0" u="none" strike="noStrike" kern="1200" cap="none" spc="0" normalizeH="0" baseline="0" noProof="0">
              <a:ln>
                <a:noFill/>
              </a:ln>
              <a:solidFill>
                <a:srgbClr val="550861"/>
              </a:solidFill>
              <a:effectLst/>
              <a:uLnTx/>
              <a:uFillTx/>
              <a:latin typeface="Barlow SemiBold" panose="00000700000000000000" pitchFamily="2" charset="0"/>
              <a:ea typeface="+mj-ea"/>
              <a:cs typeface="+mj-cs"/>
            </a:endParaRPr>
          </a:p>
        </p:txBody>
      </p:sp>
      <p:pic>
        <p:nvPicPr>
          <p:cNvPr id="15" name="Picture 14" descr="A white and purple logo&#10;&#10;Description automatically generated with medium confidence">
            <a:extLst>
              <a:ext uri="{FF2B5EF4-FFF2-40B4-BE49-F238E27FC236}">
                <a16:creationId xmlns:a16="http://schemas.microsoft.com/office/drawing/2014/main" id="{3C4011D9-A974-43D2-B2F6-69CCCD26BDE9}"/>
              </a:ext>
            </a:extLst>
          </p:cNvPr>
          <p:cNvPicPr>
            <a:picLocks noChangeAspect="1"/>
          </p:cNvPicPr>
          <p:nvPr/>
        </p:nvPicPr>
        <p:blipFill>
          <a:blip r:embed="rId3"/>
          <a:stretch>
            <a:fillRect/>
          </a:stretch>
        </p:blipFill>
        <p:spPr>
          <a:xfrm>
            <a:off x="7655156" y="444617"/>
            <a:ext cx="1120744" cy="749300"/>
          </a:xfrm>
          <a:prstGeom prst="rect">
            <a:avLst/>
          </a:prstGeom>
        </p:spPr>
      </p:pic>
      <p:sp>
        <p:nvSpPr>
          <p:cNvPr id="42" name="Arrow: Right 41">
            <a:extLst>
              <a:ext uri="{FF2B5EF4-FFF2-40B4-BE49-F238E27FC236}">
                <a16:creationId xmlns:a16="http://schemas.microsoft.com/office/drawing/2014/main" id="{E796A492-3B6A-C33F-FE22-0281F3DDDB0F}"/>
              </a:ext>
            </a:extLst>
          </p:cNvPr>
          <p:cNvSpPr/>
          <p:nvPr/>
        </p:nvSpPr>
        <p:spPr>
          <a:xfrm>
            <a:off x="457200" y="3781281"/>
            <a:ext cx="8229600" cy="253388"/>
          </a:xfrm>
          <a:prstGeom prst="rightArrow">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accent2"/>
              </a:solidFill>
              <a:effectLst/>
              <a:uLnTx/>
              <a:uFillTx/>
              <a:latin typeface="Calibri" panose="020F0502020204030204"/>
              <a:ea typeface="+mn-ea"/>
              <a:cs typeface="+mn-cs"/>
              <a:sym typeface="Arial"/>
            </a:endParaRPr>
          </a:p>
        </p:txBody>
      </p:sp>
      <p:sp>
        <p:nvSpPr>
          <p:cNvPr id="43" name="Rectangle 42">
            <a:extLst>
              <a:ext uri="{FF2B5EF4-FFF2-40B4-BE49-F238E27FC236}">
                <a16:creationId xmlns:a16="http://schemas.microsoft.com/office/drawing/2014/main" id="{031AEA3D-17C6-861F-6D28-ACF818B0D74D}"/>
              </a:ext>
            </a:extLst>
          </p:cNvPr>
          <p:cNvSpPr/>
          <p:nvPr/>
        </p:nvSpPr>
        <p:spPr>
          <a:xfrm>
            <a:off x="1288896" y="3653682"/>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accent2"/>
              </a:solidFill>
              <a:effectLst/>
              <a:uLnTx/>
              <a:uFillTx/>
              <a:latin typeface="Calibri" panose="020F0502020204030204"/>
              <a:ea typeface="+mn-ea"/>
              <a:cs typeface="+mn-cs"/>
              <a:sym typeface="Arial"/>
            </a:endParaRPr>
          </a:p>
        </p:txBody>
      </p:sp>
      <p:sp>
        <p:nvSpPr>
          <p:cNvPr id="44" name="Rectangle 43">
            <a:extLst>
              <a:ext uri="{FF2B5EF4-FFF2-40B4-BE49-F238E27FC236}">
                <a16:creationId xmlns:a16="http://schemas.microsoft.com/office/drawing/2014/main" id="{2888A6CB-43C8-C22B-9483-12B1AE6A7EBD}"/>
              </a:ext>
            </a:extLst>
          </p:cNvPr>
          <p:cNvSpPr/>
          <p:nvPr/>
        </p:nvSpPr>
        <p:spPr>
          <a:xfrm>
            <a:off x="2827928" y="3672507"/>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accent2"/>
              </a:solidFill>
              <a:effectLst/>
              <a:uLnTx/>
              <a:uFillTx/>
              <a:latin typeface="Calibri" panose="020F0502020204030204"/>
              <a:ea typeface="+mn-ea"/>
              <a:cs typeface="+mn-cs"/>
              <a:sym typeface="Arial"/>
            </a:endParaRPr>
          </a:p>
        </p:txBody>
      </p:sp>
      <p:sp>
        <p:nvSpPr>
          <p:cNvPr id="45" name="Rectangle 44">
            <a:extLst>
              <a:ext uri="{FF2B5EF4-FFF2-40B4-BE49-F238E27FC236}">
                <a16:creationId xmlns:a16="http://schemas.microsoft.com/office/drawing/2014/main" id="{95B1F8C5-1AF8-3700-D2ED-0B9651705FD2}"/>
              </a:ext>
            </a:extLst>
          </p:cNvPr>
          <p:cNvSpPr/>
          <p:nvPr/>
        </p:nvSpPr>
        <p:spPr>
          <a:xfrm>
            <a:off x="4305477" y="3635958"/>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accent2"/>
              </a:solidFill>
              <a:effectLst/>
              <a:uLnTx/>
              <a:uFillTx/>
              <a:latin typeface="Calibri" panose="020F0502020204030204"/>
              <a:ea typeface="+mn-ea"/>
              <a:cs typeface="+mn-cs"/>
              <a:sym typeface="Arial"/>
            </a:endParaRPr>
          </a:p>
        </p:txBody>
      </p:sp>
      <p:sp>
        <p:nvSpPr>
          <p:cNvPr id="46" name="Rectangle 45">
            <a:extLst>
              <a:ext uri="{FF2B5EF4-FFF2-40B4-BE49-F238E27FC236}">
                <a16:creationId xmlns:a16="http://schemas.microsoft.com/office/drawing/2014/main" id="{1E10177C-CA09-B857-3FD3-B33AC65D60AA}"/>
              </a:ext>
            </a:extLst>
          </p:cNvPr>
          <p:cNvSpPr/>
          <p:nvPr/>
        </p:nvSpPr>
        <p:spPr>
          <a:xfrm>
            <a:off x="5846216" y="3659235"/>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accent2"/>
              </a:solidFill>
              <a:effectLst/>
              <a:uLnTx/>
              <a:uFillTx/>
              <a:latin typeface="Calibri" panose="020F0502020204030204"/>
              <a:ea typeface="+mn-ea"/>
              <a:cs typeface="+mn-cs"/>
              <a:sym typeface="Arial"/>
            </a:endParaRPr>
          </a:p>
        </p:txBody>
      </p:sp>
      <p:sp>
        <p:nvSpPr>
          <p:cNvPr id="47" name="Rectangle 46">
            <a:extLst>
              <a:ext uri="{FF2B5EF4-FFF2-40B4-BE49-F238E27FC236}">
                <a16:creationId xmlns:a16="http://schemas.microsoft.com/office/drawing/2014/main" id="{52AE872C-62E5-AB28-8E42-5EF55FC639B8}"/>
              </a:ext>
            </a:extLst>
          </p:cNvPr>
          <p:cNvSpPr/>
          <p:nvPr/>
        </p:nvSpPr>
        <p:spPr>
          <a:xfrm>
            <a:off x="7363803" y="3645513"/>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accent2"/>
              </a:solidFill>
              <a:effectLst/>
              <a:uLnTx/>
              <a:uFillTx/>
              <a:latin typeface="Calibri" panose="020F0502020204030204"/>
              <a:ea typeface="+mn-ea"/>
              <a:cs typeface="+mn-cs"/>
              <a:sym typeface="Arial"/>
            </a:endParaRPr>
          </a:p>
        </p:txBody>
      </p:sp>
      <p:sp>
        <p:nvSpPr>
          <p:cNvPr id="48" name="TextBox 47">
            <a:extLst>
              <a:ext uri="{FF2B5EF4-FFF2-40B4-BE49-F238E27FC236}">
                <a16:creationId xmlns:a16="http://schemas.microsoft.com/office/drawing/2014/main" id="{A2D75216-7638-55DD-B20A-F086F112041C}"/>
              </a:ext>
            </a:extLst>
          </p:cNvPr>
          <p:cNvSpPr txBox="1"/>
          <p:nvPr/>
        </p:nvSpPr>
        <p:spPr>
          <a:xfrm>
            <a:off x="524789" y="4006674"/>
            <a:ext cx="1601135" cy="646331"/>
          </a:xfrm>
          <a:prstGeom prst="rect">
            <a:avLst/>
          </a:prstGeom>
          <a:noFill/>
        </p:spPr>
        <p:txBody>
          <a:bodyPr wrap="square" rtlCol="0">
            <a:spAutoFit/>
          </a:bodyPr>
          <a:lstStyle>
            <a:defPPr>
              <a:defRPr lang="en-US"/>
            </a:defPPr>
            <a:lvl1pPr>
              <a:defRPr sz="2600" b="1">
                <a:solidFill>
                  <a:schemeClr val="accent4"/>
                </a:solidFill>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2">
                    <a:lumMod val="25000"/>
                    <a:lumOff val="75000"/>
                  </a:schemeClr>
                </a:solidFill>
                <a:effectLst/>
                <a:uLnTx/>
                <a:uFillTx/>
                <a:latin typeface="Barlow Light" panose="00000400000000000000" pitchFamily="2" charset="0"/>
                <a:ea typeface="+mn-ea"/>
                <a:cs typeface="Calibri" panose="020F0502020204030204" pitchFamily="34" charset="0"/>
                <a:sym typeface="Arial"/>
              </a:rPr>
              <a:t>During pregnancy</a:t>
            </a:r>
          </a:p>
        </p:txBody>
      </p:sp>
      <p:grpSp>
        <p:nvGrpSpPr>
          <p:cNvPr id="64" name="Group 63">
            <a:extLst>
              <a:ext uri="{FF2B5EF4-FFF2-40B4-BE49-F238E27FC236}">
                <a16:creationId xmlns:a16="http://schemas.microsoft.com/office/drawing/2014/main" id="{1DFE88C6-F2AF-2C64-50F8-895E886A01B2}"/>
              </a:ext>
            </a:extLst>
          </p:cNvPr>
          <p:cNvGrpSpPr/>
          <p:nvPr/>
        </p:nvGrpSpPr>
        <p:grpSpPr>
          <a:xfrm>
            <a:off x="693369" y="2424102"/>
            <a:ext cx="1286919" cy="1222495"/>
            <a:chOff x="648410" y="1952212"/>
            <a:chExt cx="1286919" cy="1222495"/>
          </a:xfrm>
        </p:grpSpPr>
        <p:sp>
          <p:nvSpPr>
            <p:cNvPr id="54" name="TextBox 53">
              <a:extLst>
                <a:ext uri="{FF2B5EF4-FFF2-40B4-BE49-F238E27FC236}">
                  <a16:creationId xmlns:a16="http://schemas.microsoft.com/office/drawing/2014/main" id="{921AB96C-C073-B8B2-907C-6BC224554F47}"/>
                </a:ext>
              </a:extLst>
            </p:cNvPr>
            <p:cNvSpPr txBox="1"/>
            <p:nvPr/>
          </p:nvSpPr>
          <p:spPr>
            <a:xfrm>
              <a:off x="648410" y="2210489"/>
              <a:ext cx="1286919" cy="705940"/>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tx2">
                      <a:lumMod val="25000"/>
                      <a:lumOff val="75000"/>
                    </a:schemeClr>
                  </a:solidFill>
                  <a:effectLst/>
                  <a:uLnTx/>
                  <a:uFillTx/>
                  <a:latin typeface="Barlow Medium" panose="00000600000000000000" pitchFamily="2" charset="0"/>
                  <a:ea typeface="+mn-ea"/>
                  <a:cs typeface="Arial"/>
                  <a:sym typeface="Arial"/>
                </a:rPr>
                <a:t>19.5%</a:t>
              </a:r>
            </a:p>
          </p:txBody>
        </p:sp>
        <p:sp>
          <p:nvSpPr>
            <p:cNvPr id="53" name="Oval 52">
              <a:extLst>
                <a:ext uri="{FF2B5EF4-FFF2-40B4-BE49-F238E27FC236}">
                  <a16:creationId xmlns:a16="http://schemas.microsoft.com/office/drawing/2014/main" id="{B6D441D6-19B6-6890-8C43-F55A0E18C0DA}"/>
                </a:ext>
              </a:extLst>
            </p:cNvPr>
            <p:cNvSpPr>
              <a:spLocks noChangeAspect="1"/>
            </p:cNvSpPr>
            <p:nvPr/>
          </p:nvSpPr>
          <p:spPr>
            <a:xfrm>
              <a:off x="678919" y="1952212"/>
              <a:ext cx="1225901" cy="1222495"/>
            </a:xfrm>
            <a:prstGeom prst="ellipse">
              <a:avLst/>
            </a:prstGeom>
            <a:noFill/>
            <a:ln w="19050" cap="flat" cmpd="sng" algn="ctr">
              <a:solidFill>
                <a:srgbClr val="B85C61"/>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srgbClr val="8081CB">
                    <a:lumMod val="40000"/>
                    <a:lumOff val="60000"/>
                  </a:srgbClr>
                </a:solidFill>
                <a:effectLst/>
                <a:uLnTx/>
                <a:uFillTx/>
                <a:latin typeface="Calibri" panose="020F0502020204030204"/>
                <a:ea typeface="+mn-ea"/>
                <a:cs typeface="+mn-cs"/>
                <a:sym typeface="Arial"/>
              </a:endParaRPr>
            </a:p>
          </p:txBody>
        </p:sp>
      </p:grpSp>
      <p:grpSp>
        <p:nvGrpSpPr>
          <p:cNvPr id="65" name="Group 64">
            <a:extLst>
              <a:ext uri="{FF2B5EF4-FFF2-40B4-BE49-F238E27FC236}">
                <a16:creationId xmlns:a16="http://schemas.microsoft.com/office/drawing/2014/main" id="{9C2FF030-2701-012C-1F5C-37B53AB02AC1}"/>
              </a:ext>
            </a:extLst>
          </p:cNvPr>
          <p:cNvGrpSpPr/>
          <p:nvPr/>
        </p:nvGrpSpPr>
        <p:grpSpPr>
          <a:xfrm>
            <a:off x="2247557" y="2431189"/>
            <a:ext cx="1225901" cy="1222495"/>
            <a:chOff x="2294390" y="1952212"/>
            <a:chExt cx="1225901" cy="1222495"/>
          </a:xfrm>
        </p:grpSpPr>
        <p:sp>
          <p:nvSpPr>
            <p:cNvPr id="56" name="TextBox 55">
              <a:extLst>
                <a:ext uri="{FF2B5EF4-FFF2-40B4-BE49-F238E27FC236}">
                  <a16:creationId xmlns:a16="http://schemas.microsoft.com/office/drawing/2014/main" id="{F9A21576-3C64-1BB6-2F9E-2F0065B1918F}"/>
                </a:ext>
              </a:extLst>
            </p:cNvPr>
            <p:cNvSpPr txBox="1"/>
            <p:nvPr/>
          </p:nvSpPr>
          <p:spPr>
            <a:xfrm>
              <a:off x="2357422" y="2211094"/>
              <a:ext cx="1099836" cy="704730"/>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tx2">
                      <a:lumMod val="25000"/>
                      <a:lumOff val="75000"/>
                    </a:schemeClr>
                  </a:solidFill>
                  <a:effectLst/>
                  <a:uLnTx/>
                  <a:uFillTx/>
                  <a:latin typeface="Barlow Medium" panose="00000600000000000000" pitchFamily="2" charset="0"/>
                  <a:ea typeface="+mn-ea"/>
                  <a:cs typeface="Arial"/>
                  <a:sym typeface="Arial"/>
                </a:rPr>
                <a:t>9.1%</a:t>
              </a:r>
            </a:p>
          </p:txBody>
        </p:sp>
        <p:sp>
          <p:nvSpPr>
            <p:cNvPr id="55" name="Oval 54">
              <a:extLst>
                <a:ext uri="{FF2B5EF4-FFF2-40B4-BE49-F238E27FC236}">
                  <a16:creationId xmlns:a16="http://schemas.microsoft.com/office/drawing/2014/main" id="{A31E8FA3-98CF-6DF3-1204-D7BF4CE79E9F}"/>
                </a:ext>
              </a:extLst>
            </p:cNvPr>
            <p:cNvSpPr>
              <a:spLocks noChangeAspect="1"/>
            </p:cNvSpPr>
            <p:nvPr/>
          </p:nvSpPr>
          <p:spPr>
            <a:xfrm>
              <a:off x="2294390" y="1952212"/>
              <a:ext cx="1225901" cy="1222495"/>
            </a:xfrm>
            <a:prstGeom prst="ellipse">
              <a:avLst/>
            </a:prstGeom>
            <a:noFill/>
            <a:ln w="19050" cap="flat" cmpd="sng" algn="ctr">
              <a:solidFill>
                <a:srgbClr val="B85C61"/>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srgbClr val="8081CB">
                    <a:lumMod val="40000"/>
                    <a:lumOff val="60000"/>
                  </a:srgbClr>
                </a:solidFill>
                <a:effectLst/>
                <a:uLnTx/>
                <a:uFillTx/>
                <a:latin typeface="Calibri" panose="020F0502020204030204"/>
                <a:ea typeface="+mn-ea"/>
                <a:cs typeface="+mn-cs"/>
                <a:sym typeface="Arial"/>
              </a:endParaRPr>
            </a:p>
          </p:txBody>
        </p:sp>
      </p:grpSp>
      <p:grpSp>
        <p:nvGrpSpPr>
          <p:cNvPr id="66" name="Group 65">
            <a:extLst>
              <a:ext uri="{FF2B5EF4-FFF2-40B4-BE49-F238E27FC236}">
                <a16:creationId xmlns:a16="http://schemas.microsoft.com/office/drawing/2014/main" id="{4E219705-66CF-CD0A-F3CF-449E471C3835}"/>
              </a:ext>
            </a:extLst>
          </p:cNvPr>
          <p:cNvGrpSpPr/>
          <p:nvPr/>
        </p:nvGrpSpPr>
        <p:grpSpPr>
          <a:xfrm>
            <a:off x="3740727" y="2413465"/>
            <a:ext cx="1225901" cy="1222495"/>
            <a:chOff x="3728602" y="1934489"/>
            <a:chExt cx="1225901" cy="1222495"/>
          </a:xfrm>
        </p:grpSpPr>
        <p:sp>
          <p:nvSpPr>
            <p:cNvPr id="58" name="TextBox 57">
              <a:extLst>
                <a:ext uri="{FF2B5EF4-FFF2-40B4-BE49-F238E27FC236}">
                  <a16:creationId xmlns:a16="http://schemas.microsoft.com/office/drawing/2014/main" id="{F731DD52-22FA-8158-A46B-01A4039E8D94}"/>
                </a:ext>
              </a:extLst>
            </p:cNvPr>
            <p:cNvSpPr txBox="1"/>
            <p:nvPr/>
          </p:nvSpPr>
          <p:spPr>
            <a:xfrm>
              <a:off x="3757177" y="2197522"/>
              <a:ext cx="1168751" cy="696429"/>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tx2">
                      <a:lumMod val="25000"/>
                      <a:lumOff val="75000"/>
                    </a:schemeClr>
                  </a:solidFill>
                  <a:effectLst/>
                  <a:uLnTx/>
                  <a:uFillTx/>
                  <a:latin typeface="Barlow Medium" panose="00000600000000000000" pitchFamily="2" charset="0"/>
                  <a:ea typeface="+mn-ea"/>
                  <a:cs typeface="Arial"/>
                  <a:sym typeface="Arial"/>
                </a:rPr>
                <a:t>14.1%</a:t>
              </a:r>
            </a:p>
          </p:txBody>
        </p:sp>
        <p:sp>
          <p:nvSpPr>
            <p:cNvPr id="57" name="Oval 56">
              <a:extLst>
                <a:ext uri="{FF2B5EF4-FFF2-40B4-BE49-F238E27FC236}">
                  <a16:creationId xmlns:a16="http://schemas.microsoft.com/office/drawing/2014/main" id="{B247F57C-E824-DE31-8BCC-F882075C049A}"/>
                </a:ext>
              </a:extLst>
            </p:cNvPr>
            <p:cNvSpPr>
              <a:spLocks noChangeAspect="1"/>
            </p:cNvSpPr>
            <p:nvPr/>
          </p:nvSpPr>
          <p:spPr>
            <a:xfrm>
              <a:off x="3728602" y="1934489"/>
              <a:ext cx="1225901" cy="1222495"/>
            </a:xfrm>
            <a:prstGeom prst="ellipse">
              <a:avLst/>
            </a:prstGeom>
            <a:noFill/>
            <a:ln w="19050" cap="flat" cmpd="sng" algn="ctr">
              <a:solidFill>
                <a:srgbClr val="B85C61"/>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srgbClr val="8081CB">
                    <a:lumMod val="40000"/>
                    <a:lumOff val="60000"/>
                  </a:srgbClr>
                </a:solidFill>
                <a:effectLst/>
                <a:uLnTx/>
                <a:uFillTx/>
                <a:latin typeface="Calibri" panose="020F0502020204030204"/>
                <a:ea typeface="+mn-ea"/>
                <a:cs typeface="+mn-cs"/>
                <a:sym typeface="Arial"/>
              </a:endParaRPr>
            </a:p>
          </p:txBody>
        </p:sp>
      </p:grpSp>
      <p:grpSp>
        <p:nvGrpSpPr>
          <p:cNvPr id="67" name="Group 66">
            <a:extLst>
              <a:ext uri="{FF2B5EF4-FFF2-40B4-BE49-F238E27FC236}">
                <a16:creationId xmlns:a16="http://schemas.microsoft.com/office/drawing/2014/main" id="{15A4ADB7-3834-02C8-85E8-10D752CFD358}"/>
              </a:ext>
            </a:extLst>
          </p:cNvPr>
          <p:cNvGrpSpPr/>
          <p:nvPr/>
        </p:nvGrpSpPr>
        <p:grpSpPr>
          <a:xfrm>
            <a:off x="5201373" y="2431189"/>
            <a:ext cx="1402437" cy="1222495"/>
            <a:chOff x="5221772" y="1953704"/>
            <a:chExt cx="1402437" cy="1222495"/>
          </a:xfrm>
        </p:grpSpPr>
        <p:sp>
          <p:nvSpPr>
            <p:cNvPr id="60" name="TextBox 59">
              <a:extLst>
                <a:ext uri="{FF2B5EF4-FFF2-40B4-BE49-F238E27FC236}">
                  <a16:creationId xmlns:a16="http://schemas.microsoft.com/office/drawing/2014/main" id="{FAB975F6-C600-08EC-E03E-87BDBECFD231}"/>
                </a:ext>
              </a:extLst>
            </p:cNvPr>
            <p:cNvSpPr txBox="1"/>
            <p:nvPr/>
          </p:nvSpPr>
          <p:spPr>
            <a:xfrm>
              <a:off x="5221772" y="2224224"/>
              <a:ext cx="1402437" cy="681454"/>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tx2">
                      <a:lumMod val="25000"/>
                      <a:lumOff val="75000"/>
                    </a:schemeClr>
                  </a:solidFill>
                  <a:effectLst/>
                  <a:uLnTx/>
                  <a:uFillTx/>
                  <a:latin typeface="Barlow Medium" panose="00000600000000000000" pitchFamily="2" charset="0"/>
                  <a:ea typeface="+mn-ea"/>
                  <a:cs typeface="Arial"/>
                  <a:sym typeface="Arial"/>
                </a:rPr>
                <a:t>29.2%</a:t>
              </a:r>
            </a:p>
          </p:txBody>
        </p:sp>
        <p:sp>
          <p:nvSpPr>
            <p:cNvPr id="59" name="Oval 58">
              <a:extLst>
                <a:ext uri="{FF2B5EF4-FFF2-40B4-BE49-F238E27FC236}">
                  <a16:creationId xmlns:a16="http://schemas.microsoft.com/office/drawing/2014/main" id="{5253EB5C-2780-C3FD-9540-C40D66D922A9}"/>
                </a:ext>
              </a:extLst>
            </p:cNvPr>
            <p:cNvSpPr>
              <a:spLocks noChangeAspect="1"/>
            </p:cNvSpPr>
            <p:nvPr/>
          </p:nvSpPr>
          <p:spPr>
            <a:xfrm>
              <a:off x="5310040" y="1953704"/>
              <a:ext cx="1225901" cy="1222495"/>
            </a:xfrm>
            <a:prstGeom prst="ellipse">
              <a:avLst/>
            </a:prstGeom>
            <a:noFill/>
            <a:ln w="19050" cap="flat" cmpd="sng" algn="ctr">
              <a:solidFill>
                <a:srgbClr val="B85C61"/>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srgbClr val="8081CB">
                    <a:lumMod val="40000"/>
                    <a:lumOff val="60000"/>
                  </a:srgbClr>
                </a:solidFill>
                <a:effectLst/>
                <a:uLnTx/>
                <a:uFillTx/>
                <a:latin typeface="Calibri" panose="020F0502020204030204"/>
                <a:ea typeface="+mn-ea"/>
                <a:cs typeface="+mn-cs"/>
                <a:sym typeface="Arial"/>
              </a:endParaRPr>
            </a:p>
          </p:txBody>
        </p:sp>
      </p:grpSp>
      <p:sp>
        <p:nvSpPr>
          <p:cNvPr id="49" name="TextBox 48">
            <a:extLst>
              <a:ext uri="{FF2B5EF4-FFF2-40B4-BE49-F238E27FC236}">
                <a16:creationId xmlns:a16="http://schemas.microsoft.com/office/drawing/2014/main" id="{15221184-43E6-1238-1A36-329CB6C55B52}"/>
              </a:ext>
            </a:extLst>
          </p:cNvPr>
          <p:cNvSpPr txBox="1"/>
          <p:nvPr/>
        </p:nvSpPr>
        <p:spPr>
          <a:xfrm>
            <a:off x="5286788" y="4006057"/>
            <a:ext cx="1402437" cy="1200329"/>
          </a:xfrm>
          <a:prstGeom prst="rect">
            <a:avLst/>
          </a:prstGeom>
          <a:noFill/>
        </p:spPr>
        <p:txBody>
          <a:bodyPr wrap="square" rtlCol="0">
            <a:spAutoFit/>
          </a:bodyPr>
          <a:lstStyle>
            <a:defPPr>
              <a:defRPr lang="en-US"/>
            </a:defPPr>
            <a:lvl1pPr algn="ctr">
              <a:defRPr sz="1800" b="0">
                <a:solidFill>
                  <a:schemeClr val="accent6"/>
                </a:solidFill>
                <a:latin typeface="Calibri" panose="020F0502020204030204" pitchFamily="34" charset="0"/>
                <a:cs typeface="Calibri" panose="020F0502020204030204" pitchFamily="34" charset="0"/>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chemeClr val="tx2">
                    <a:lumMod val="25000"/>
                    <a:lumOff val="75000"/>
                  </a:schemeClr>
                </a:solidFill>
                <a:effectLst/>
                <a:uLnTx/>
                <a:uFillTx/>
                <a:latin typeface="Barlow Light" panose="00000400000000000000" pitchFamily="2" charset="0"/>
                <a:ea typeface="+mn-ea"/>
                <a:cs typeface="Calibri" panose="020F0502020204030204" pitchFamily="34" charset="0"/>
                <a:sym typeface="Arial"/>
              </a:rPr>
              <a:t>7-42 days after end</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chemeClr val="tx2">
                    <a:lumMod val="25000"/>
                    <a:lumOff val="75000"/>
                  </a:schemeClr>
                </a:solidFill>
                <a:effectLst/>
                <a:uLnTx/>
                <a:uFillTx/>
                <a:latin typeface="Barlow Light" panose="00000400000000000000" pitchFamily="2" charset="0"/>
                <a:ea typeface="+mn-ea"/>
                <a:cs typeface="Calibri" panose="020F0502020204030204" pitchFamily="34" charset="0"/>
                <a:sym typeface="Arial"/>
              </a:rPr>
              <a:t>of pregnancy</a:t>
            </a:r>
          </a:p>
        </p:txBody>
      </p:sp>
      <p:grpSp>
        <p:nvGrpSpPr>
          <p:cNvPr id="68" name="Group 67">
            <a:extLst>
              <a:ext uri="{FF2B5EF4-FFF2-40B4-BE49-F238E27FC236}">
                <a16:creationId xmlns:a16="http://schemas.microsoft.com/office/drawing/2014/main" id="{88B0554B-3E21-A960-4FD4-D2CFBCA0A20F}"/>
              </a:ext>
            </a:extLst>
          </p:cNvPr>
          <p:cNvGrpSpPr/>
          <p:nvPr/>
        </p:nvGrpSpPr>
        <p:grpSpPr>
          <a:xfrm>
            <a:off x="6783107" y="2413465"/>
            <a:ext cx="1249525" cy="1222495"/>
            <a:chOff x="6779275" y="1934489"/>
            <a:chExt cx="1249525" cy="1222495"/>
          </a:xfrm>
        </p:grpSpPr>
        <p:sp>
          <p:nvSpPr>
            <p:cNvPr id="61" name="Oval 60">
              <a:extLst>
                <a:ext uri="{FF2B5EF4-FFF2-40B4-BE49-F238E27FC236}">
                  <a16:creationId xmlns:a16="http://schemas.microsoft.com/office/drawing/2014/main" id="{061280E9-80AE-B979-8EE5-5B7B5CCD74E5}"/>
                </a:ext>
              </a:extLst>
            </p:cNvPr>
            <p:cNvSpPr>
              <a:spLocks noChangeAspect="1"/>
            </p:cNvSpPr>
            <p:nvPr/>
          </p:nvSpPr>
          <p:spPr>
            <a:xfrm>
              <a:off x="6791087" y="1934489"/>
              <a:ext cx="1225901" cy="1222495"/>
            </a:xfrm>
            <a:prstGeom prst="ellipse">
              <a:avLst/>
            </a:prstGeom>
            <a:noFill/>
            <a:ln w="19050" cap="flat" cmpd="sng" algn="ctr">
              <a:solidFill>
                <a:srgbClr val="B85C61"/>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srgbClr val="FFFFFF"/>
                </a:solidFill>
                <a:effectLst/>
                <a:uLnTx/>
                <a:uFillTx/>
                <a:latin typeface="Calibri" panose="020F0502020204030204"/>
                <a:ea typeface="+mn-ea"/>
                <a:cs typeface="+mn-cs"/>
                <a:sym typeface="Arial"/>
              </a:endParaRPr>
            </a:p>
          </p:txBody>
        </p:sp>
        <p:sp>
          <p:nvSpPr>
            <p:cNvPr id="62" name="TextBox 61">
              <a:extLst>
                <a:ext uri="{FF2B5EF4-FFF2-40B4-BE49-F238E27FC236}">
                  <a16:creationId xmlns:a16="http://schemas.microsoft.com/office/drawing/2014/main" id="{29A7AD9F-8530-E656-05B0-11A2ABC7F4D6}"/>
                </a:ext>
              </a:extLst>
            </p:cNvPr>
            <p:cNvSpPr txBox="1"/>
            <p:nvPr/>
          </p:nvSpPr>
          <p:spPr>
            <a:xfrm>
              <a:off x="6779275" y="2266568"/>
              <a:ext cx="1249525" cy="558337"/>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156082"/>
                  </a:solidFill>
                  <a:effectLst/>
                  <a:uLnTx/>
                  <a:uFillTx/>
                  <a:latin typeface="Barlow Medium" panose="00000600000000000000" pitchFamily="2" charset="0"/>
                  <a:ea typeface="+mn-ea"/>
                  <a:cs typeface="Arial"/>
                  <a:sym typeface="Arial"/>
                </a:rPr>
                <a:t>28.1%</a:t>
              </a:r>
            </a:p>
          </p:txBody>
        </p:sp>
      </p:grpSp>
      <p:sp>
        <p:nvSpPr>
          <p:cNvPr id="50" name="TextBox 49">
            <a:extLst>
              <a:ext uri="{FF2B5EF4-FFF2-40B4-BE49-F238E27FC236}">
                <a16:creationId xmlns:a16="http://schemas.microsoft.com/office/drawing/2014/main" id="{FB9924F1-1F60-B6FB-F382-D3274C84D470}"/>
              </a:ext>
            </a:extLst>
          </p:cNvPr>
          <p:cNvSpPr txBox="1"/>
          <p:nvPr/>
        </p:nvSpPr>
        <p:spPr>
          <a:xfrm>
            <a:off x="6779277" y="3996839"/>
            <a:ext cx="1589971" cy="1200329"/>
          </a:xfrm>
          <a:prstGeom prst="rect">
            <a:avLst/>
          </a:prstGeom>
          <a:noFill/>
        </p:spPr>
        <p:txBody>
          <a:bodyPr wrap="square" rtlCol="0">
            <a:spAutoFit/>
          </a:bodyPr>
          <a:lstStyle>
            <a:defPPr>
              <a:defRPr lang="en-US"/>
            </a:defPPr>
            <a:lvl1pPr algn="ctr">
              <a:defRPr sz="1800" b="0">
                <a:solidFill>
                  <a:schemeClr val="accent6"/>
                </a:solidFill>
                <a:latin typeface="Calibri" panose="020F0502020204030204" pitchFamily="34" charset="0"/>
                <a:cs typeface="Calibri" panose="020F0502020204030204" pitchFamily="34" charset="0"/>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56082"/>
                </a:solidFill>
                <a:effectLst/>
                <a:uLnTx/>
                <a:uFillTx/>
                <a:latin typeface="Barlow Light" panose="00000400000000000000" pitchFamily="2" charset="0"/>
                <a:ea typeface="+mn-ea"/>
                <a:cs typeface="Calibri" panose="020F0502020204030204" pitchFamily="34" charset="0"/>
                <a:sym typeface="Arial"/>
              </a:rPr>
              <a:t>43 days-1 year after</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56082"/>
                </a:solidFill>
                <a:effectLst/>
                <a:uLnTx/>
                <a:uFillTx/>
                <a:latin typeface="Barlow Light" panose="00000400000000000000" pitchFamily="2" charset="0"/>
                <a:ea typeface="+mn-ea"/>
                <a:cs typeface="Calibri" panose="020F0502020204030204" pitchFamily="34" charset="0"/>
                <a:sym typeface="Arial"/>
              </a:rPr>
              <a:t>end of pregnancy</a:t>
            </a:r>
          </a:p>
        </p:txBody>
      </p:sp>
      <p:sp>
        <p:nvSpPr>
          <p:cNvPr id="51" name="TextBox 50">
            <a:extLst>
              <a:ext uri="{FF2B5EF4-FFF2-40B4-BE49-F238E27FC236}">
                <a16:creationId xmlns:a16="http://schemas.microsoft.com/office/drawing/2014/main" id="{8A23E148-1016-8C45-CEAD-9D45A55349C4}"/>
              </a:ext>
            </a:extLst>
          </p:cNvPr>
          <p:cNvSpPr txBox="1"/>
          <p:nvPr/>
        </p:nvSpPr>
        <p:spPr>
          <a:xfrm>
            <a:off x="2192375" y="3996839"/>
            <a:ext cx="1359236" cy="646331"/>
          </a:xfrm>
          <a:prstGeom prst="rect">
            <a:avLst/>
          </a:prstGeom>
          <a:noFill/>
        </p:spPr>
        <p:txBody>
          <a:bodyPr wrap="square" rtlCol="0">
            <a:spAutoFit/>
          </a:bodyPr>
          <a:lstStyle>
            <a:defPPr>
              <a:defRPr lang="en-US"/>
            </a:defPPr>
            <a:lvl1pPr>
              <a:defRPr sz="2600" b="1">
                <a:solidFill>
                  <a:schemeClr val="accent4"/>
                </a:solidFill>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chemeClr val="tx2">
                    <a:lumMod val="25000"/>
                    <a:lumOff val="75000"/>
                  </a:schemeClr>
                </a:solidFill>
                <a:effectLst/>
                <a:uLnTx/>
                <a:uFillTx/>
                <a:latin typeface="Barlow Light" panose="00000400000000000000" pitchFamily="2" charset="0"/>
                <a:ea typeface="+mn-ea"/>
                <a:cs typeface="Calibri" panose="020F0502020204030204" pitchFamily="34" charset="0"/>
                <a:sym typeface="Arial"/>
              </a:rPr>
              <a:t>Day of delivery</a:t>
            </a:r>
          </a:p>
        </p:txBody>
      </p:sp>
      <p:sp>
        <p:nvSpPr>
          <p:cNvPr id="52" name="TextBox 51">
            <a:extLst>
              <a:ext uri="{FF2B5EF4-FFF2-40B4-BE49-F238E27FC236}">
                <a16:creationId xmlns:a16="http://schemas.microsoft.com/office/drawing/2014/main" id="{F9131874-52B1-9A28-B230-6ECC1B445688}"/>
              </a:ext>
            </a:extLst>
          </p:cNvPr>
          <p:cNvSpPr txBox="1"/>
          <p:nvPr/>
        </p:nvSpPr>
        <p:spPr>
          <a:xfrm>
            <a:off x="3551613" y="3988247"/>
            <a:ext cx="1589971" cy="923330"/>
          </a:xfrm>
          <a:prstGeom prst="rect">
            <a:avLst/>
          </a:prstGeom>
          <a:noFill/>
        </p:spPr>
        <p:txBody>
          <a:bodyPr wrap="square" rtlCol="0">
            <a:spAutoFit/>
          </a:bodyPr>
          <a:lstStyle>
            <a:defPPr>
              <a:defRPr lang="en-US"/>
            </a:defPPr>
            <a:lvl1pPr>
              <a:defRPr sz="2600" b="1">
                <a:solidFill>
                  <a:schemeClr val="accent4"/>
                </a:solidFill>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chemeClr val="tx2">
                    <a:lumMod val="25000"/>
                    <a:lumOff val="75000"/>
                  </a:schemeClr>
                </a:solidFill>
                <a:effectLst/>
                <a:uLnTx/>
                <a:uFillTx/>
                <a:latin typeface="Barlow Light" panose="00000400000000000000" pitchFamily="2" charset="0"/>
                <a:ea typeface="+mn-ea"/>
                <a:cs typeface="Calibri" panose="020F0502020204030204" pitchFamily="34" charset="0"/>
                <a:sym typeface="Arial"/>
              </a:rPr>
              <a:t>1-6 days after end</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chemeClr val="tx2">
                    <a:lumMod val="25000"/>
                    <a:lumOff val="75000"/>
                  </a:schemeClr>
                </a:solidFill>
                <a:effectLst/>
                <a:uLnTx/>
                <a:uFillTx/>
                <a:latin typeface="Barlow Light" panose="00000400000000000000" pitchFamily="2" charset="0"/>
                <a:ea typeface="+mn-ea"/>
                <a:cs typeface="Calibri" panose="020F0502020204030204" pitchFamily="34" charset="0"/>
                <a:sym typeface="Arial"/>
              </a:rPr>
              <a:t>of pregnancy</a:t>
            </a:r>
          </a:p>
        </p:txBody>
      </p:sp>
      <p:sp>
        <p:nvSpPr>
          <p:cNvPr id="2" name="Left Brace 1">
            <a:extLst>
              <a:ext uri="{FF2B5EF4-FFF2-40B4-BE49-F238E27FC236}">
                <a16:creationId xmlns:a16="http://schemas.microsoft.com/office/drawing/2014/main" id="{5FDD0E8C-2059-C2EB-5716-F84EA310A518}"/>
              </a:ext>
            </a:extLst>
          </p:cNvPr>
          <p:cNvSpPr/>
          <p:nvPr/>
        </p:nvSpPr>
        <p:spPr>
          <a:xfrm>
            <a:off x="6445276" y="2336821"/>
            <a:ext cx="441041" cy="3166830"/>
          </a:xfrm>
          <a:prstGeom prst="leftBrace">
            <a:avLst/>
          </a:prstGeom>
          <a:ln w="57150">
            <a:solidFill>
              <a:schemeClr val="accent2"/>
            </a:solidFill>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E3E3E"/>
              </a:solidFill>
              <a:effectLst/>
              <a:uLnTx/>
              <a:uFillTx/>
              <a:latin typeface="Barlow"/>
              <a:ea typeface="+mn-ea"/>
              <a:cs typeface="+mn-cs"/>
            </a:endParaRPr>
          </a:p>
        </p:txBody>
      </p:sp>
      <p:sp>
        <p:nvSpPr>
          <p:cNvPr id="3" name="Left Brace 2">
            <a:extLst>
              <a:ext uri="{FF2B5EF4-FFF2-40B4-BE49-F238E27FC236}">
                <a16:creationId xmlns:a16="http://schemas.microsoft.com/office/drawing/2014/main" id="{8BC53322-D374-BEE4-6E9D-7E2B211D14C6}"/>
              </a:ext>
            </a:extLst>
          </p:cNvPr>
          <p:cNvSpPr/>
          <p:nvPr/>
        </p:nvSpPr>
        <p:spPr>
          <a:xfrm flipH="1" flipV="1">
            <a:off x="8222749" y="2336821"/>
            <a:ext cx="441041" cy="3166830"/>
          </a:xfrm>
          <a:prstGeom prst="leftBrace">
            <a:avLst/>
          </a:prstGeom>
          <a:ln w="57150">
            <a:solidFill>
              <a:schemeClr val="accent2"/>
            </a:solidFill>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E3E3E"/>
              </a:solidFill>
              <a:effectLst/>
              <a:uLnTx/>
              <a:uFillTx/>
              <a:latin typeface="Barlow"/>
              <a:ea typeface="+mn-ea"/>
              <a:cs typeface="+mn-cs"/>
            </a:endParaRPr>
          </a:p>
        </p:txBody>
      </p:sp>
      <p:sp>
        <p:nvSpPr>
          <p:cNvPr id="4" name="TextBox 3">
            <a:extLst>
              <a:ext uri="{FF2B5EF4-FFF2-40B4-BE49-F238E27FC236}">
                <a16:creationId xmlns:a16="http://schemas.microsoft.com/office/drawing/2014/main" id="{E27C103B-B3E2-8005-A048-EB4DF3D32E6F}"/>
              </a:ext>
            </a:extLst>
          </p:cNvPr>
          <p:cNvSpPr txBox="1"/>
          <p:nvPr/>
        </p:nvSpPr>
        <p:spPr>
          <a:xfrm>
            <a:off x="4804231" y="5706453"/>
            <a:ext cx="4093027" cy="923330"/>
          </a:xfrm>
          <a:prstGeom prst="rect">
            <a:avLst/>
          </a:prstGeom>
          <a:noFill/>
        </p:spPr>
        <p:txBody>
          <a:bodyPr wrap="square" rtlCol="0">
            <a:spAutoFit/>
          </a:bodyPr>
          <a:lstStyle>
            <a:defPPr>
              <a:defRPr lang="en-US"/>
            </a:defPPr>
            <a:lvl1pPr algn="ctr">
              <a:defRPr sz="1800" b="0">
                <a:solidFill>
                  <a:schemeClr val="accent6"/>
                </a:solidFill>
                <a:latin typeface="Calibri" panose="020F0502020204030204" pitchFamily="34" charset="0"/>
                <a:cs typeface="Calibri" panose="020F0502020204030204" pitchFamily="34" charset="0"/>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1" i="1" u="none" strike="noStrike" kern="1200" cap="none" spc="0" normalizeH="0" baseline="0" noProof="0" dirty="0">
                <a:ln>
                  <a:noFill/>
                </a:ln>
                <a:solidFill>
                  <a:srgbClr val="156082"/>
                </a:solidFill>
                <a:effectLst/>
                <a:uLnTx/>
                <a:uFillTx/>
                <a:latin typeface="Barlow Light" panose="00000400000000000000" pitchFamily="2" charset="0"/>
                <a:ea typeface="+mn-ea"/>
                <a:cs typeface="Calibri" panose="020F0502020204030204" pitchFamily="34" charset="0"/>
              </a:rPr>
              <a:t>Nearly 1/3 of deaths occurred after 6 weeks postpartum. This is why we look at pregnancy-related data!</a:t>
            </a:r>
          </a:p>
        </p:txBody>
      </p:sp>
    </p:spTree>
    <p:extLst>
      <p:ext uri="{BB962C8B-B14F-4D97-AF65-F5344CB8AC3E}">
        <p14:creationId xmlns:p14="http://schemas.microsoft.com/office/powerpoint/2010/main" val="2358119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A85A8-2FF1-085D-8BAE-FC84A21EE7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3805F6-5C06-51A1-84A4-E232F071751E}"/>
              </a:ext>
            </a:extLst>
          </p:cNvPr>
          <p:cNvSpPr>
            <a:spLocks noGrp="1"/>
          </p:cNvSpPr>
          <p:nvPr>
            <p:ph type="title"/>
          </p:nvPr>
        </p:nvSpPr>
        <p:spPr/>
        <p:txBody>
          <a:bodyPr>
            <a:normAutofit fontScale="90000"/>
          </a:bodyPr>
          <a:lstStyle/>
          <a:p>
            <a:r>
              <a:rPr lang="en-US"/>
              <a:t>MMRCs determine whether pregnancy-related deaths were preventable.</a:t>
            </a:r>
          </a:p>
        </p:txBody>
      </p:sp>
    </p:spTree>
    <p:extLst>
      <p:ext uri="{BB962C8B-B14F-4D97-AF65-F5344CB8AC3E}">
        <p14:creationId xmlns:p14="http://schemas.microsoft.com/office/powerpoint/2010/main" val="3646278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0F47E-97CD-A024-3550-6038C01DCBF7}"/>
              </a:ext>
            </a:extLst>
          </p:cNvPr>
          <p:cNvSpPr>
            <a:spLocks noGrp="1"/>
          </p:cNvSpPr>
          <p:nvPr>
            <p:ph type="ctrTitle"/>
          </p:nvPr>
        </p:nvSpPr>
        <p:spPr/>
        <p:txBody>
          <a:bodyPr>
            <a:normAutofit fontScale="90000"/>
          </a:bodyPr>
          <a:lstStyle/>
          <a:p>
            <a:r>
              <a:rPr lang="en-US" sz="6600" b="1">
                <a:ea typeface="Verdana"/>
              </a:rPr>
              <a:t>87% </a:t>
            </a:r>
            <a:r>
              <a:rPr lang="en-US">
                <a:ea typeface="Verdana"/>
              </a:rPr>
              <a:t>of pregnancy-related deaths were determined to be preventable.</a:t>
            </a:r>
            <a:endParaRPr lang="en-US"/>
          </a:p>
        </p:txBody>
      </p:sp>
      <p:sp>
        <p:nvSpPr>
          <p:cNvPr id="4" name="Subtitle 3">
            <a:extLst>
              <a:ext uri="{FF2B5EF4-FFF2-40B4-BE49-F238E27FC236}">
                <a16:creationId xmlns:a16="http://schemas.microsoft.com/office/drawing/2014/main" id="{71E06DFE-2B04-7526-B10F-992D87680791}"/>
              </a:ext>
            </a:extLst>
          </p:cNvPr>
          <p:cNvSpPr>
            <a:spLocks noGrp="1"/>
          </p:cNvSpPr>
          <p:nvPr>
            <p:ph type="subTitle" idx="1"/>
          </p:nvPr>
        </p:nvSpPr>
        <p:spPr/>
        <p:txBody>
          <a:bodyPr/>
          <a:lstStyle/>
          <a:p>
            <a:r>
              <a:rPr lang="en-US" dirty="0">
                <a:solidFill>
                  <a:srgbClr val="156082"/>
                </a:solidFill>
                <a:latin typeface="Barlow"/>
                <a:ea typeface="Verdana" panose="020B0604030504040204" pitchFamily="34" charset="0"/>
              </a:rPr>
              <a:t>A preventability determination was missing (n=2) or unable to determine (n=14) for a total of 16 (1.8%) pregnancy-related deaths. These deaths were not included in percent calculations.</a:t>
            </a:r>
          </a:p>
          <a:p>
            <a:endParaRPr lang="en-US" dirty="0"/>
          </a:p>
        </p:txBody>
      </p:sp>
    </p:spTree>
    <p:extLst>
      <p:ext uri="{BB962C8B-B14F-4D97-AF65-F5344CB8AC3E}">
        <p14:creationId xmlns:p14="http://schemas.microsoft.com/office/powerpoint/2010/main" val="2695903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DE0514-7C9B-4EE0-0EF9-3FE5C412BB61}"/>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F6EAB2FA-E832-FCFF-B654-4641F03FFAEE}"/>
              </a:ext>
            </a:extLst>
          </p:cNvPr>
          <p:cNvGraphicFramePr/>
          <p:nvPr>
            <p:extLst>
              <p:ext uri="{D42A27DB-BD31-4B8C-83A1-F6EECF244321}">
                <p14:modId xmlns:p14="http://schemas.microsoft.com/office/powerpoint/2010/main" val="4025386723"/>
              </p:ext>
            </p:extLst>
          </p:nvPr>
        </p:nvGraphicFramePr>
        <p:xfrm>
          <a:off x="187961" y="1547249"/>
          <a:ext cx="7581586" cy="4783215"/>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descr="A white and purple logo&#10;&#10;Description automatically generated with medium confidence">
            <a:extLst>
              <a:ext uri="{FF2B5EF4-FFF2-40B4-BE49-F238E27FC236}">
                <a16:creationId xmlns:a16="http://schemas.microsoft.com/office/drawing/2014/main" id="{AE90DA71-AD70-1E4F-96D9-2B007A074176}"/>
              </a:ext>
            </a:extLst>
          </p:cNvPr>
          <p:cNvPicPr>
            <a:picLocks noChangeAspect="1"/>
          </p:cNvPicPr>
          <p:nvPr/>
        </p:nvPicPr>
        <p:blipFill>
          <a:blip r:embed="rId4"/>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4DB9F67E-2D7C-0CA9-C0E1-D67A344ED1FC}"/>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Leading Underlying Causes of Pregnancy-Related Deaths in 2021</a:t>
            </a:r>
            <a:endParaRPr kumimoji="0" lang="en-US" sz="3000" b="1" i="0" u="none" strike="noStrike" kern="1200" cap="none" spc="0" normalizeH="0" baseline="0" noProof="0">
              <a:ln>
                <a:noFill/>
              </a:ln>
              <a:solidFill>
                <a:srgbClr val="550861"/>
              </a:solidFill>
              <a:effectLst/>
              <a:uLnTx/>
              <a:uFillTx/>
              <a:latin typeface="Barlow SemiBold" panose="00000700000000000000" pitchFamily="2" charset="0"/>
              <a:ea typeface="+mj-ea"/>
              <a:cs typeface="+mj-cs"/>
            </a:endParaRPr>
          </a:p>
        </p:txBody>
      </p:sp>
      <p:sp>
        <p:nvSpPr>
          <p:cNvPr id="8" name="TextBox 7">
            <a:extLst>
              <a:ext uri="{FF2B5EF4-FFF2-40B4-BE49-F238E27FC236}">
                <a16:creationId xmlns:a16="http://schemas.microsoft.com/office/drawing/2014/main" id="{CD44557A-E6E9-1962-1B8B-1438FB95A211}"/>
              </a:ext>
            </a:extLst>
          </p:cNvPr>
          <p:cNvSpPr txBox="1"/>
          <p:nvPr/>
        </p:nvSpPr>
        <p:spPr>
          <a:xfrm>
            <a:off x="4563034" y="2583182"/>
            <a:ext cx="1003801"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3E3E3E"/>
                </a:solidFill>
                <a:effectLst/>
                <a:uLnTx/>
                <a:uFillTx/>
                <a:latin typeface="Barlow Light" panose="00000400000000000000" pitchFamily="2" charset="0"/>
                <a:ea typeface="+mn-ea"/>
                <a:cs typeface="+mn-cs"/>
              </a:rPr>
              <a:t>Total: 10.4%</a:t>
            </a:r>
          </a:p>
        </p:txBody>
      </p:sp>
      <p:sp>
        <p:nvSpPr>
          <p:cNvPr id="9" name="TextBox 8">
            <a:extLst>
              <a:ext uri="{FF2B5EF4-FFF2-40B4-BE49-F238E27FC236}">
                <a16:creationId xmlns:a16="http://schemas.microsoft.com/office/drawing/2014/main" id="{99BA39BA-68BB-28B2-CBF0-6B6AC4B689CC}"/>
              </a:ext>
            </a:extLst>
          </p:cNvPr>
          <p:cNvSpPr txBox="1"/>
          <p:nvPr/>
        </p:nvSpPr>
        <p:spPr>
          <a:xfrm>
            <a:off x="7422656" y="1752602"/>
            <a:ext cx="1018227"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3E3E3E"/>
                </a:solidFill>
                <a:effectLst/>
                <a:uLnTx/>
                <a:uFillTx/>
                <a:latin typeface="Barlow Light" panose="00000400000000000000" pitchFamily="2" charset="0"/>
                <a:ea typeface="+mn-ea"/>
                <a:cs typeface="+mn-cs"/>
              </a:rPr>
              <a:t>Total: 33.2%</a:t>
            </a:r>
          </a:p>
        </p:txBody>
      </p:sp>
    </p:spTree>
    <p:extLst>
      <p:ext uri="{BB962C8B-B14F-4D97-AF65-F5344CB8AC3E}">
        <p14:creationId xmlns:p14="http://schemas.microsoft.com/office/powerpoint/2010/main" val="1748669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0EEFE05284F24088D4869ACB752D50" ma:contentTypeVersion="15" ma:contentTypeDescription="Create a new document." ma:contentTypeScope="" ma:versionID="6ada0711661b944348e000f53b63781a">
  <xsd:schema xmlns:xsd="http://www.w3.org/2001/XMLSchema" xmlns:xs="http://www.w3.org/2001/XMLSchema" xmlns:p="http://schemas.microsoft.com/office/2006/metadata/properties" xmlns:ns2="4033c9c0-a129-488f-ae5d-21b0e97cccec" xmlns:ns3="13783120-465e-47a2-bb9f-7f5579521dd7" targetNamespace="http://schemas.microsoft.com/office/2006/metadata/properties" ma:root="true" ma:fieldsID="bccf23a96d83b7c150dc5ee4d71a6434" ns2:_="" ns3:_="">
    <xsd:import namespace="4033c9c0-a129-488f-ae5d-21b0e97cccec"/>
    <xsd:import namespace="13783120-465e-47a2-bb9f-7f5579521dd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33c9c0-a129-488f-ae5d-21b0e97ccce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1e17086-7522-45d8-a006-069b515ea90d"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3783120-465e-47a2-bb9f-7f5579521dd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64d184fa-7e28-4d84-8f11-28847e776b12}" ma:internalName="TaxCatchAll" ma:showField="CatchAllData" ma:web="13783120-465e-47a2-bb9f-7f5579521dd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3783120-465e-47a2-bb9f-7f5579521dd7" xsi:nil="true"/>
    <lcf76f155ced4ddcb4097134ff3c332f xmlns="4033c9c0-a129-488f-ae5d-21b0e97ccce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F9A5FDC-AE4E-423C-B796-DE144EA46277}"/>
</file>

<file path=customXml/itemProps2.xml><?xml version="1.0" encoding="utf-8"?>
<ds:datastoreItem xmlns:ds="http://schemas.openxmlformats.org/officeDocument/2006/customXml" ds:itemID="{1FECF6D8-5AC6-40CD-94BF-6AB6D4D0BE89}"/>
</file>

<file path=customXml/itemProps3.xml><?xml version="1.0" encoding="utf-8"?>
<ds:datastoreItem xmlns:ds="http://schemas.openxmlformats.org/officeDocument/2006/customXml" ds:itemID="{EA06041B-EE97-4779-AAAE-7194F88AD909}"/>
</file>

<file path=docProps/app.xml><?xml version="1.0" encoding="utf-8"?>
<Properties xmlns="http://schemas.openxmlformats.org/officeDocument/2006/extended-properties" xmlns:vt="http://schemas.openxmlformats.org/officeDocument/2006/docPropsVTypes">
  <Template>Office Theme</Template>
  <TotalTime>19</TotalTime>
  <Words>2512</Words>
  <Application>Microsoft Office PowerPoint</Application>
  <PresentationFormat>On-screen Show (4:3)</PresentationFormat>
  <Paragraphs>249</Paragraphs>
  <Slides>31</Slides>
  <Notes>31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31</vt:i4>
      </vt:variant>
    </vt:vector>
  </HeadingPairs>
  <TitlesOfParts>
    <vt:vector size="41" baseType="lpstr">
      <vt:lpstr>Aptos</vt:lpstr>
      <vt:lpstr>Aptos Display</vt:lpstr>
      <vt:lpstr>Arial</vt:lpstr>
      <vt:lpstr>Barlow</vt:lpstr>
      <vt:lpstr>Barlow Light</vt:lpstr>
      <vt:lpstr>Barlow Medium</vt:lpstr>
      <vt:lpstr>Barlow SemiBold</vt:lpstr>
      <vt:lpstr>Calibri</vt:lpstr>
      <vt:lpstr>Verdana</vt:lpstr>
      <vt:lpstr>Office Theme</vt:lpstr>
      <vt:lpstr>2021 Data from the Maternal Mortality Review Information App (MMRIA)</vt:lpstr>
      <vt:lpstr>Visit the Dashboard</vt:lpstr>
      <vt:lpstr>PowerPoint Presentation</vt:lpstr>
      <vt:lpstr>PowerPoint Presentation</vt:lpstr>
      <vt:lpstr>PowerPoint Presentation</vt:lpstr>
      <vt:lpstr>PowerPoint Presentation</vt:lpstr>
      <vt:lpstr>MMRCs determine whether pregnancy-related deaths were preventable.</vt:lpstr>
      <vt:lpstr>87% of pregnancy-related deaths were determined to be preventable.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Circumstances Contributing to Pregnancy-Related Deaths </vt:lpstr>
      <vt:lpstr>Circumstances Contributing to Pregnancy-Related Deaths </vt:lpstr>
      <vt:lpstr>Circumstances Contributing to Pregnancy-Related Deaths </vt:lpstr>
      <vt:lpstr>Circumstances Contributing to Pregnancy-Related Deaths </vt:lpstr>
      <vt:lpstr>Circumstances Contributing to Pregnancy-Related Deaths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Visit the Dashboard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Samantha Berg</dc:creator>
  <cp:lastModifiedBy>Samantha Berg</cp:lastModifiedBy>
  <cp:revision>1</cp:revision>
  <dcterms:created xsi:type="dcterms:W3CDTF">2026-03-04T16:42:05Z</dcterms:created>
  <dcterms:modified xsi:type="dcterms:W3CDTF">2026-03-04T17:01:20Z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0x010100DE0EEFE05284F24088D4869ACB752D50</vt:lpwstr>
  </property>
</Properties>
</file>