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4"/>
  </p:sldMasterIdLst>
  <p:notesMasterIdLst>
    <p:notesMasterId r:id="rId22"/>
  </p:notesMasterIdLst>
  <p:handoutMasterIdLst>
    <p:handoutMasterId r:id="rId23"/>
  </p:handoutMasterIdLst>
  <p:sldIdLst>
    <p:sldId id="2145706655" r:id="rId5"/>
    <p:sldId id="2145706679" r:id="rId6"/>
    <p:sldId id="2145706680" r:id="rId7"/>
    <p:sldId id="2145706681" r:id="rId8"/>
    <p:sldId id="2145706665" r:id="rId9"/>
    <p:sldId id="2145706666" r:id="rId10"/>
    <p:sldId id="2145706667" r:id="rId11"/>
    <p:sldId id="2145706668" r:id="rId12"/>
    <p:sldId id="2145706682" r:id="rId13"/>
    <p:sldId id="2145706676" r:id="rId14"/>
    <p:sldId id="2145706669" r:id="rId15"/>
    <p:sldId id="2145706670" r:id="rId16"/>
    <p:sldId id="2145706671" r:id="rId17"/>
    <p:sldId id="2145706672" r:id="rId18"/>
    <p:sldId id="2145706673" r:id="rId19"/>
    <p:sldId id="2145706674" r:id="rId20"/>
    <p:sldId id="2145706677" r:id="rId21"/>
  </p:sldIdLst>
  <p:sldSz cx="12192000" cy="6858000"/>
  <p:notesSz cx="6858000" cy="9144000"/>
  <p:custDataLst>
    <p:tags r:id="rId2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50B7F07-8BB3-3A0B-916C-554723E59957}" name="Tim Heinle" initials="TH" userId="S::THeinle@smfm.org::3e0c862c-77dd-46e0-8386-d11bc9336fc4" providerId="AD"/>
  <p188:author id="{7666AD1B-F142-7ED6-CB88-C3692808E37F}" name="Rebecca Abbott" initials="RA" userId="S::rabbott@smfm.org::6d14ca8d-a3f0-47ec-b753-fe8f77dd984c" providerId="AD"/>
  <p188:author id="{88D35B3C-1756-58C2-3D44-C2C5335AD991}" name="Kathleen Scogna" initials="KS" userId="S::KScogna@smfm.org::a1655399-3bf0-49ed-aa6b-081e949eae1a" providerId="AD"/>
  <p188:author id="{A8F07D6F-4DF5-C23E-CBFA-F97C5094CBFE}" name="Christina Wurster" initials="" userId="S::cwurster@smfm.org::cff28167-4660-4b24-acbb-55a800fd7778" providerId="AD"/>
  <p188:author id="{2C182F71-C6DE-2A0F-14A5-EBBE1ECE96DD}" name="Chloe Thomas" initials="CT" userId="S::cthomas@smfm.org::6a194abb-e44e-435a-b2e5-be0681a17080" providerId="AD"/>
  <p188:author id="{1438858F-409B-25F2-EF45-6EDDDFB1D717}" name="Srinivas, Sindhu" initials="SS" userId="S::ssrinivas@pennmedicine.upenn.edu::01bf7be9-c39e-4347-aff5-8dec2b705fd8" providerId="AD"/>
  <p188:author id="{5DE61F90-6A53-8FA7-B363-F047AEF108A0}" name="Nneka St. Gerard" initials="NG" userId="S::nstgerard@smfm.org::e4c93132-2c5a-4458-b29d-4203e60567e4" providerId="AD"/>
  <p188:author id="{CCB150A4-F66D-A6A9-2BC6-61CB00D077F4}" name="Tim Heinle" initials="TH" userId="S::theinle@smfm.org::3e0c862c-77dd-46e0-8386-d11bc9336fc4" providerId="AD"/>
  <p188:author id="{A6BD9EAC-0D46-A40E-138D-B52E552F2784}" name="Vic De Luz" initials="VD" userId="S::vdeluz@smfm.org::38334ad0-20af-42cd-b846-5170a805f257" providerId="AD"/>
  <p188:author id="{651611B0-65EB-F784-35B6-6A11C00CE18C}" name="Alana Mallory" initials="AM" userId="S::amallory@smfm.org::6196e61d-09aa-4c06-8084-bb643af83871" providerId="AD"/>
  <p188:author id="{37B317C5-CF33-0610-1378-1E20E65E5128}" name="Hannah Lange" initials="HL" userId="S::hlange@smfm.org::8a5f25b5-0f03-47d1-8b85-c38caee82a18" providerId="AD"/>
  <p188:author id="{CF6CDEDE-668B-6A06-23F9-9B81019D051C}" name="Nicolle Sanfilippo" initials="NS" userId="S::nsanfilippo@smfm.org::2b26cc7f-99b7-469d-86ce-b60aae8484da" providerId="AD"/>
  <p188:author id="{227185ED-2806-FFA3-CB94-A0EFD9AEA5E0}" name="Mark Regini" initials="MR" userId="S::mregini@smfm.org::3a1fcdc3-f00a-41f1-ad7d-fa476543268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3092"/>
    <a:srgbClr val="5CB8B2"/>
    <a:srgbClr val="F15B2E"/>
    <a:srgbClr val="D1C2DF"/>
    <a:srgbClr val="243E91"/>
    <a:srgbClr val="FDECE7"/>
    <a:srgbClr val="E6DEEE"/>
    <a:srgbClr val="FC5F30"/>
    <a:srgbClr val="3E3E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gs" Target="tags/tag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F3773CC-FCF6-DFFD-843B-FB69065DB47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36307C-638C-9D3F-6EB6-941EDEEB4ED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F577F1-1649-4BE1-A5CC-63676A0B1727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9FF53A-0BCB-DFD2-531C-64F9D7BE1BD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344206-59E5-EC08-2B6B-3A8BED4E58D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6CE5C2-6588-438D-80EC-4643488E8B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50629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3A4AFF-E1BF-40FE-AE42-CB24B7560135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4968B7-CD19-4E4D-B387-9C45054C7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6175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4968B7-CD19-4E4D-B387-9C45054C7BD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8408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80D071-3EE1-0938-C62F-4827316D68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EB31A4F-87A4-E47F-F018-208E7722D7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38D6B25-1B51-3311-C88A-D92F2755B0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latin typeface="Barlow" panose="00000500000000000000" pitchFamily="2" charset="0"/>
              </a:rPr>
              <a:t>Only the small number of inadvertent conceptions during the trial</a:t>
            </a: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E49628-0E6E-4245-B519-3C6D94C788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4968B7-CD19-4E4D-B387-9C45054C7BD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0999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45083F-DC95-7BC5-E8B2-CD47DBD1CC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F24B293-3B4B-76BF-31B3-6FBE2CABBA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F05A769-EF30-EC79-FCC1-0676B44CBB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DA27AF-EBBF-6FFE-10AD-1EECA06530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4968B7-CD19-4E4D-B387-9C45054C7BD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347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0605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</a:t>
            </a:r>
            <a:r>
              <a:rPr lang="en-US" dirty="0" err="1"/>
              <a:t>edt</a:t>
            </a:r>
            <a:r>
              <a:rPr lang="en-US" dirty="0"/>
              <a:t>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92586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42355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28607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59429"/>
            <a:ext cx="10515600" cy="387659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31415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36115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215840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27896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53880"/>
            <a:ext cx="5181600" cy="385524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953879"/>
            <a:ext cx="5181600" cy="3855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10774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630658"/>
            <a:ext cx="5157787" cy="320536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630658"/>
            <a:ext cx="5183188" cy="320536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F6453695-F3F4-411D-B733-AE66FFBF39A9}"/>
              </a:ext>
            </a:extLst>
          </p:cNvPr>
          <p:cNvGrpSpPr/>
          <p:nvPr userDrawn="1"/>
        </p:nvGrpSpPr>
        <p:grpSpPr>
          <a:xfrm>
            <a:off x="999804" y="1624741"/>
            <a:ext cx="849441" cy="131895"/>
            <a:chOff x="5424354" y="3091992"/>
            <a:chExt cx="2550767" cy="396064"/>
          </a:xfrm>
          <a:solidFill>
            <a:srgbClr val="37A1A7"/>
          </a:solidFill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99D371E9-6156-455F-AD25-A9C9DE9F356C}"/>
                </a:ext>
              </a:extLst>
            </p:cNvPr>
            <p:cNvGrpSpPr/>
            <p:nvPr/>
          </p:nvGrpSpPr>
          <p:grpSpPr>
            <a:xfrm>
              <a:off x="5424354" y="3091992"/>
              <a:ext cx="153026" cy="396064"/>
              <a:chOff x="6353666" y="1847957"/>
              <a:chExt cx="160256" cy="414780"/>
            </a:xfrm>
            <a:grpFill/>
          </p:grpSpPr>
          <p:sp>
            <p:nvSpPr>
              <p:cNvPr id="39" name="Oval 38">
                <a:extLst>
                  <a:ext uri="{FF2B5EF4-FFF2-40B4-BE49-F238E27FC236}">
                    <a16:creationId xmlns:a16="http://schemas.microsoft.com/office/drawing/2014/main" id="{044F1E7D-B3AD-476D-B216-9A8D858919EE}"/>
                  </a:ext>
                </a:extLst>
              </p:cNvPr>
              <p:cNvSpPr/>
              <p:nvPr/>
            </p:nvSpPr>
            <p:spPr>
              <a:xfrm>
                <a:off x="6353666" y="1847957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40" name="Oval 39">
                <a:extLst>
                  <a:ext uri="{FF2B5EF4-FFF2-40B4-BE49-F238E27FC236}">
                    <a16:creationId xmlns:a16="http://schemas.microsoft.com/office/drawing/2014/main" id="{CA6D15C7-A0E0-477A-B039-564AFAA7C9E3}"/>
                  </a:ext>
                </a:extLst>
              </p:cNvPr>
              <p:cNvSpPr/>
              <p:nvPr/>
            </p:nvSpPr>
            <p:spPr>
              <a:xfrm>
                <a:off x="6353666" y="2102481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9B9AA31F-D6B7-4083-95DF-EEDB0E42C27B}"/>
                </a:ext>
              </a:extLst>
            </p:cNvPr>
            <p:cNvGrpSpPr/>
            <p:nvPr/>
          </p:nvGrpSpPr>
          <p:grpSpPr>
            <a:xfrm>
              <a:off x="5728118" y="3091992"/>
              <a:ext cx="153026" cy="396064"/>
              <a:chOff x="6590057" y="1847957"/>
              <a:chExt cx="160256" cy="414780"/>
            </a:xfrm>
            <a:grpFill/>
          </p:grpSpPr>
          <p:sp>
            <p:nvSpPr>
              <p:cNvPr id="37" name="Oval 36">
                <a:extLst>
                  <a:ext uri="{FF2B5EF4-FFF2-40B4-BE49-F238E27FC236}">
                    <a16:creationId xmlns:a16="http://schemas.microsoft.com/office/drawing/2014/main" id="{89463654-4FD8-4DCB-9C71-7F479F74BA4A}"/>
                  </a:ext>
                </a:extLst>
              </p:cNvPr>
              <p:cNvSpPr/>
              <p:nvPr/>
            </p:nvSpPr>
            <p:spPr>
              <a:xfrm>
                <a:off x="6590057" y="1847957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38" name="Oval 37">
                <a:extLst>
                  <a:ext uri="{FF2B5EF4-FFF2-40B4-BE49-F238E27FC236}">
                    <a16:creationId xmlns:a16="http://schemas.microsoft.com/office/drawing/2014/main" id="{08241F77-3A29-4E9F-846A-787D22F66431}"/>
                  </a:ext>
                </a:extLst>
              </p:cNvPr>
              <p:cNvSpPr/>
              <p:nvPr/>
            </p:nvSpPr>
            <p:spPr>
              <a:xfrm>
                <a:off x="6590057" y="2102481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5FEB8218-96D3-4A43-A50D-4CA5E42BF481}"/>
                </a:ext>
              </a:extLst>
            </p:cNvPr>
            <p:cNvGrpSpPr/>
            <p:nvPr/>
          </p:nvGrpSpPr>
          <p:grpSpPr>
            <a:xfrm>
              <a:off x="6031883" y="3091992"/>
              <a:ext cx="153026" cy="396064"/>
              <a:chOff x="6590057" y="1847957"/>
              <a:chExt cx="160256" cy="414780"/>
            </a:xfrm>
            <a:grpFill/>
          </p:grpSpPr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CC71734F-668F-4A13-B81E-BFD2DEC8045C}"/>
                  </a:ext>
                </a:extLst>
              </p:cNvPr>
              <p:cNvSpPr/>
              <p:nvPr/>
            </p:nvSpPr>
            <p:spPr>
              <a:xfrm>
                <a:off x="6590057" y="1847957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CC7D9ECC-BAB8-4DE5-85EF-44F1C511F308}"/>
                  </a:ext>
                </a:extLst>
              </p:cNvPr>
              <p:cNvSpPr/>
              <p:nvPr/>
            </p:nvSpPr>
            <p:spPr>
              <a:xfrm>
                <a:off x="6590057" y="2102481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18DB6A6C-DCB3-4FC8-A0D0-976607B17859}"/>
                </a:ext>
              </a:extLst>
            </p:cNvPr>
            <p:cNvGrpSpPr/>
            <p:nvPr/>
          </p:nvGrpSpPr>
          <p:grpSpPr>
            <a:xfrm>
              <a:off x="6335647" y="3091992"/>
              <a:ext cx="153026" cy="396064"/>
              <a:chOff x="6590057" y="1847957"/>
              <a:chExt cx="160256" cy="414780"/>
            </a:xfrm>
            <a:grpFill/>
          </p:grpSpPr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022F7149-1253-49FB-AD96-4C53219205B4}"/>
                  </a:ext>
                </a:extLst>
              </p:cNvPr>
              <p:cNvSpPr/>
              <p:nvPr/>
            </p:nvSpPr>
            <p:spPr>
              <a:xfrm>
                <a:off x="6590057" y="1847957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F71C84B5-3828-4432-9B0A-8FE49B312DCF}"/>
                  </a:ext>
                </a:extLst>
              </p:cNvPr>
              <p:cNvSpPr/>
              <p:nvPr/>
            </p:nvSpPr>
            <p:spPr>
              <a:xfrm>
                <a:off x="6590057" y="2102481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0FB6DA9C-6060-4091-B9A9-AD9AB8826B85}"/>
                </a:ext>
              </a:extLst>
            </p:cNvPr>
            <p:cNvGrpSpPr/>
            <p:nvPr/>
          </p:nvGrpSpPr>
          <p:grpSpPr>
            <a:xfrm>
              <a:off x="6639412" y="3091992"/>
              <a:ext cx="153026" cy="396064"/>
              <a:chOff x="6590057" y="1847957"/>
              <a:chExt cx="160256" cy="414780"/>
            </a:xfrm>
            <a:grpFill/>
          </p:grpSpPr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FEE5512A-F8EF-42C2-82E0-98264544DD4E}"/>
                  </a:ext>
                </a:extLst>
              </p:cNvPr>
              <p:cNvSpPr/>
              <p:nvPr/>
            </p:nvSpPr>
            <p:spPr>
              <a:xfrm>
                <a:off x="6590057" y="1847957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32" name="Oval 31">
                <a:extLst>
                  <a:ext uri="{FF2B5EF4-FFF2-40B4-BE49-F238E27FC236}">
                    <a16:creationId xmlns:a16="http://schemas.microsoft.com/office/drawing/2014/main" id="{D9155F55-1C8B-4194-83F8-BBA5650DEB73}"/>
                  </a:ext>
                </a:extLst>
              </p:cNvPr>
              <p:cNvSpPr/>
              <p:nvPr/>
            </p:nvSpPr>
            <p:spPr>
              <a:xfrm>
                <a:off x="6590057" y="2102481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3D2F0606-63DA-453D-99E3-9F0551295908}"/>
                </a:ext>
              </a:extLst>
            </p:cNvPr>
            <p:cNvGrpSpPr/>
            <p:nvPr/>
          </p:nvGrpSpPr>
          <p:grpSpPr>
            <a:xfrm>
              <a:off x="6943175" y="3091992"/>
              <a:ext cx="153026" cy="396064"/>
              <a:chOff x="6590057" y="1847957"/>
              <a:chExt cx="160256" cy="414780"/>
            </a:xfrm>
            <a:grpFill/>
          </p:grpSpPr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BBC767CE-1E37-4D21-B16C-9836ECB31296}"/>
                  </a:ext>
                </a:extLst>
              </p:cNvPr>
              <p:cNvSpPr/>
              <p:nvPr/>
            </p:nvSpPr>
            <p:spPr>
              <a:xfrm>
                <a:off x="6590057" y="1847957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7733258D-DCBC-49CF-A9EE-D1E112754707}"/>
                  </a:ext>
                </a:extLst>
              </p:cNvPr>
              <p:cNvSpPr/>
              <p:nvPr/>
            </p:nvSpPr>
            <p:spPr>
              <a:xfrm>
                <a:off x="6590057" y="2102481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C1E9E7BB-44FE-40D0-AE0A-2B7EBC2EA9E2}"/>
                </a:ext>
              </a:extLst>
            </p:cNvPr>
            <p:cNvGrpSpPr/>
            <p:nvPr/>
          </p:nvGrpSpPr>
          <p:grpSpPr>
            <a:xfrm>
              <a:off x="7214566" y="3091992"/>
              <a:ext cx="153026" cy="396064"/>
              <a:chOff x="6353666" y="1847957"/>
              <a:chExt cx="160256" cy="414780"/>
            </a:xfrm>
            <a:grpFill/>
          </p:grpSpPr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2FB4B5A6-6F3A-4421-8958-F0F28B7B3024}"/>
                  </a:ext>
                </a:extLst>
              </p:cNvPr>
              <p:cNvSpPr/>
              <p:nvPr/>
            </p:nvSpPr>
            <p:spPr>
              <a:xfrm>
                <a:off x="6353666" y="1847957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F971069E-1275-4C88-AA3D-FE8A09E8C579}"/>
                  </a:ext>
                </a:extLst>
              </p:cNvPr>
              <p:cNvSpPr/>
              <p:nvPr/>
            </p:nvSpPr>
            <p:spPr>
              <a:xfrm>
                <a:off x="6353666" y="2102481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B7BD8629-A3A4-4D0E-9163-DC802956A642}"/>
                </a:ext>
              </a:extLst>
            </p:cNvPr>
            <p:cNvGrpSpPr/>
            <p:nvPr/>
          </p:nvGrpSpPr>
          <p:grpSpPr>
            <a:xfrm>
              <a:off x="7518330" y="3091992"/>
              <a:ext cx="153026" cy="396064"/>
              <a:chOff x="6590057" y="1847957"/>
              <a:chExt cx="160256" cy="414780"/>
            </a:xfrm>
            <a:grpFill/>
          </p:grpSpPr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AF095175-B236-4242-8764-02843FD75603}"/>
                  </a:ext>
                </a:extLst>
              </p:cNvPr>
              <p:cNvSpPr/>
              <p:nvPr/>
            </p:nvSpPr>
            <p:spPr>
              <a:xfrm>
                <a:off x="6590057" y="1847957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26" name="Oval 25">
                <a:extLst>
                  <a:ext uri="{FF2B5EF4-FFF2-40B4-BE49-F238E27FC236}">
                    <a16:creationId xmlns:a16="http://schemas.microsoft.com/office/drawing/2014/main" id="{92AEBC0D-9D18-4799-8F94-6FEB1B745ED6}"/>
                  </a:ext>
                </a:extLst>
              </p:cNvPr>
              <p:cNvSpPr/>
              <p:nvPr/>
            </p:nvSpPr>
            <p:spPr>
              <a:xfrm>
                <a:off x="6590057" y="2102481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09E0ACA3-DF3B-4133-9FCD-ABBD47D475C0}"/>
                </a:ext>
              </a:extLst>
            </p:cNvPr>
            <p:cNvGrpSpPr/>
            <p:nvPr/>
          </p:nvGrpSpPr>
          <p:grpSpPr>
            <a:xfrm>
              <a:off x="7822095" y="3091992"/>
              <a:ext cx="153026" cy="396064"/>
              <a:chOff x="6590057" y="1847957"/>
              <a:chExt cx="160256" cy="414780"/>
            </a:xfrm>
            <a:grpFill/>
          </p:grpSpPr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12A4C08F-9443-4C80-9EB9-4D23D518260D}"/>
                  </a:ext>
                </a:extLst>
              </p:cNvPr>
              <p:cNvSpPr/>
              <p:nvPr/>
            </p:nvSpPr>
            <p:spPr>
              <a:xfrm>
                <a:off x="6590057" y="1847957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91EC082F-3BAE-4315-A34F-03D40EFC8FD0}"/>
                  </a:ext>
                </a:extLst>
              </p:cNvPr>
              <p:cNvSpPr/>
              <p:nvPr/>
            </p:nvSpPr>
            <p:spPr>
              <a:xfrm>
                <a:off x="6590057" y="2102481"/>
                <a:ext cx="160256" cy="16025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</p:grpSp>
    </p:spTree>
    <p:custDataLst>
      <p:tags r:id="rId1"/>
    </p:custDataLst>
    <p:extLst>
      <p:ext uri="{BB962C8B-B14F-4D97-AF65-F5344CB8AC3E}">
        <p14:creationId xmlns:p14="http://schemas.microsoft.com/office/powerpoint/2010/main" val="1824138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6611" y="434106"/>
            <a:ext cx="7373472" cy="598188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19905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6611" y="434106"/>
            <a:ext cx="7373472" cy="598188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32776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1701357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custDataLst>
      <p:tags r:id="rId13"/>
    </p:custDataLst>
    <p:extLst>
      <p:ext uri="{BB962C8B-B14F-4D97-AF65-F5344CB8AC3E}">
        <p14:creationId xmlns:p14="http://schemas.microsoft.com/office/powerpoint/2010/main" val="3857382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>
              <a:lumMod val="85000"/>
              <a:lumOff val="15000"/>
            </a:schemeClr>
          </a:solidFill>
          <a:latin typeface="Calibri Light" panose="020F0302020204030204" pitchFamily="34" charset="0"/>
          <a:ea typeface="Verdana" panose="020B0604030504040204" pitchFamily="34" charset="0"/>
          <a:cs typeface="Calibri Light" panose="020F030202020403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Calibri" panose="020F0502020204030204" pitchFamily="34" charset="0"/>
          <a:ea typeface="Verdana" panose="020B0604030504040204" pitchFamily="34" charset="0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Calibri" panose="020F0502020204030204" pitchFamily="34" charset="0"/>
          <a:ea typeface="Verdana" panose="020B0604030504040204" pitchFamily="34" charset="0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libri" panose="020F0502020204030204" pitchFamily="34" charset="0"/>
          <a:ea typeface="Verdana" panose="020B0604030504040204" pitchFamily="34" charset="0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Verdana" panose="020B0604030504040204" pitchFamily="34" charset="0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Verdana" panose="020B0604030504040204" pitchFamily="34" charset="0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cdc.gov/maternal-mortality/php/pregnancy-mortality-surveillance-data/index.html?cove-tab=2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ealthaffairs.org/content/forefront/pregnant-people-can-freely-make-decisions-participation-clinical-research" TargetMode="External"/><Relationship Id="rId2" Type="http://schemas.openxmlformats.org/officeDocument/2006/relationships/hyperlink" Target="https://assets.noviams.com/novi-file-uploads/smfm/Advocacy/2026_02_09_SMFM_clinical_research_FAQ_Final.pdf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www.acog.org/clinical/clinical-guidance/committee-statement/articles/2024/06/ethical-considerations-for-increasing-inclusivity-in-research-participants" TargetMode="External"/><Relationship Id="rId4" Type="http://schemas.openxmlformats.org/officeDocument/2006/relationships/hyperlink" Target="https://publications.smfm.org/publications/607-society-for-maternal-fetal-medicine-position-statement-prioritizing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cdc.gov/maternal-mortality/php/pregnancy-mortality-surveillance-data/index.html?cove-tab=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C90C6A7-CFFD-4A75-9548-22BB0B3EF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36115"/>
            <a:ext cx="10515600" cy="2852737"/>
          </a:xfrm>
        </p:spPr>
        <p:txBody>
          <a:bodyPr anchor="b">
            <a:normAutofit/>
          </a:bodyPr>
          <a:lstStyle/>
          <a:p>
            <a:r>
              <a:rPr lang="en-US">
                <a:latin typeface="Barlow Medium" panose="00000600000000000000" pitchFamily="2" charset="0"/>
              </a:rPr>
              <a:t>Improving Maternal &amp; Infant Health Through Inclusion in Clinical Trials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FF2DDF-8CCA-A398-B6FA-CABDC97178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215840"/>
            <a:ext cx="10515600" cy="1500187"/>
          </a:xfrm>
        </p:spPr>
        <p:txBody>
          <a:bodyPr>
            <a:normAutofit/>
          </a:bodyPr>
          <a:lstStyle/>
          <a:p>
            <a:r>
              <a:rPr lang="en-US">
                <a:latin typeface="Barlow" panose="00000500000000000000" pitchFamily="2" charset="0"/>
              </a:rPr>
              <a:t>Health Policy &amp; Advocacy Committee</a:t>
            </a:r>
          </a:p>
          <a:p>
            <a:r>
              <a:rPr lang="en-US">
                <a:latin typeface="Barlow" panose="00000500000000000000" pitchFamily="2" charset="0"/>
              </a:rPr>
              <a:t>Society for Maternal-Fetal Medicine</a:t>
            </a:r>
          </a:p>
          <a:p>
            <a:endParaRPr lang="en-US">
              <a:latin typeface="Barlow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5526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862A98-73C7-0EFF-8F23-BCCE71F4FA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25E1DA4-F056-96DE-8032-08C3C168523F}"/>
              </a:ext>
            </a:extLst>
          </p:cNvPr>
          <p:cNvSpPr/>
          <p:nvPr/>
        </p:nvSpPr>
        <p:spPr>
          <a:xfrm>
            <a:off x="688450" y="5876856"/>
            <a:ext cx="1919996" cy="8415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B1FEE11-EA6D-9167-BB9C-D07651083886}"/>
              </a:ext>
            </a:extLst>
          </p:cNvPr>
          <p:cNvSpPr/>
          <p:nvPr/>
        </p:nvSpPr>
        <p:spPr>
          <a:xfrm>
            <a:off x="838200" y="1482291"/>
            <a:ext cx="1770246" cy="6160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2EAF191-0331-B72D-FFE4-D975BE7F2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Barlow medium" panose="00000600000000000000" pitchFamily="2" charset="0"/>
              </a:rPr>
              <a:t>Exclusion Lead to Harm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6063455-7F8E-B1A5-3971-3C6EC45502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3318" y="1627080"/>
            <a:ext cx="8648592" cy="480477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E37A1F47-66F6-18EE-88AB-13EA27804A6A}"/>
              </a:ext>
            </a:extLst>
          </p:cNvPr>
          <p:cNvSpPr txBox="1"/>
          <p:nvPr/>
        </p:nvSpPr>
        <p:spPr>
          <a:xfrm>
            <a:off x="8292130" y="1318136"/>
            <a:ext cx="3442914" cy="1200329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>
                <a:latin typeface="Barlow" panose="00000500000000000000" pitchFamily="2" charset="0"/>
              </a:rPr>
              <a:t>In 2020, 2021, and 2022, infection and sepsis was the leading cause of pregnancy-related death.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62A4491-B941-AB99-BD03-184E87AC3487}"/>
              </a:ext>
            </a:extLst>
          </p:cNvPr>
          <p:cNvSpPr txBox="1"/>
          <p:nvPr/>
        </p:nvSpPr>
        <p:spPr>
          <a:xfrm>
            <a:off x="6386886" y="6376587"/>
            <a:ext cx="609467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>
                <a:latin typeface="Barlow" panose="00000500000000000000" pitchFamily="2" charset="0"/>
              </a:rPr>
              <a:t>Data available at </a:t>
            </a:r>
            <a:r>
              <a:rPr lang="en-US" sz="1000">
                <a:solidFill>
                  <a:schemeClr val="accent1"/>
                </a:solidFill>
                <a:latin typeface="Barlow" panose="00000500000000000000" pitchFamily="2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https://www.cdc.gov/maternal-mortality/php/pregnancy-mortality-surveillance-data/index.html?cove-tab=2</a:t>
            </a:r>
            <a:r>
              <a:rPr lang="en-US" sz="1000">
                <a:solidFill>
                  <a:schemeClr val="accent1"/>
                </a:solidFill>
                <a:latin typeface="Barlow" panose="00000500000000000000" pitchFamily="2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486228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E7CF97-7F3A-A5A0-ED3D-4603EACDFF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49D4B-87CA-3058-3FAE-E72A1FE10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Barlow medium" panose="00000600000000000000" pitchFamily="2" charset="0"/>
              </a:rPr>
              <a:t>Barriers to obstetric clinical research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06B355C-A364-B83B-56FC-E477EA10C1C2}"/>
              </a:ext>
            </a:extLst>
          </p:cNvPr>
          <p:cNvSpPr/>
          <p:nvPr/>
        </p:nvSpPr>
        <p:spPr>
          <a:xfrm>
            <a:off x="1828800" y="2401824"/>
            <a:ext cx="2670048" cy="275539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00">
                <a:latin typeface="Barlow" panose="00000500000000000000" pitchFamily="2" charset="0"/>
              </a:rPr>
              <a:t>Funding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1D592CB-C2B3-485F-6228-269425217173}"/>
              </a:ext>
            </a:extLst>
          </p:cNvPr>
          <p:cNvSpPr/>
          <p:nvPr/>
        </p:nvSpPr>
        <p:spPr>
          <a:xfrm>
            <a:off x="4651248" y="2401824"/>
            <a:ext cx="2670048" cy="275539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400">
                <a:latin typeface="Barlow" panose="00000500000000000000" pitchFamily="2" charset="0"/>
              </a:rPr>
              <a:t>Liability Concerns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ED90FE6-0519-0253-9DC9-9F08451B35BB}"/>
              </a:ext>
            </a:extLst>
          </p:cNvPr>
          <p:cNvSpPr/>
          <p:nvPr/>
        </p:nvSpPr>
        <p:spPr>
          <a:xfrm>
            <a:off x="7473696" y="2401824"/>
            <a:ext cx="2670048" cy="275539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latin typeface="Barlow" panose="00000500000000000000" pitchFamily="2" charset="0"/>
              </a:rPr>
              <a:t>Unnecessary regulatory burdens,</a:t>
            </a:r>
          </a:p>
          <a:p>
            <a:pPr algn="ctr"/>
            <a:r>
              <a:rPr lang="en-US" sz="2400">
                <a:latin typeface="Barlow" panose="00000500000000000000" pitchFamily="2" charset="0"/>
              </a:rPr>
              <a:t>including with Institutional Review Boards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42698220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77D2BA-ED53-9FBE-DA77-7E403060AD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A241C-BE22-535A-C3F8-73B476029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Barlow medium" panose="00000600000000000000" pitchFamily="2" charset="0"/>
              </a:rPr>
              <a:t>3 best practices for IRBs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42D80F-DFBE-26F3-53DA-274E3398F2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17471"/>
            <a:ext cx="10515600" cy="3271393"/>
          </a:xfrm>
        </p:spPr>
        <p:txBody>
          <a:bodyPr>
            <a:normAutofit/>
          </a:bodyPr>
          <a:lstStyle/>
          <a:p>
            <a:pPr marL="571500" indent="-571500">
              <a:buFont typeface="+mj-lt"/>
              <a:buAutoNum type="arabicPeriod"/>
            </a:pPr>
            <a:r>
              <a:rPr lang="en-US" sz="3200">
                <a:latin typeface="Barlow" panose="00000500000000000000" pitchFamily="2" charset="0"/>
              </a:rPr>
              <a:t>Inclusion of a team member with clinical expertise in obstetrics</a:t>
            </a:r>
          </a:p>
          <a:p>
            <a:pPr marL="571500" indent="-571500">
              <a:buFont typeface="+mj-lt"/>
              <a:buAutoNum type="arabicPeriod"/>
            </a:pPr>
            <a:r>
              <a:rPr lang="en-US" sz="3200">
                <a:latin typeface="Barlow" panose="00000500000000000000" pitchFamily="2" charset="0"/>
              </a:rPr>
              <a:t>Default inclusion rather than exclusion of pregnant and lactating people</a:t>
            </a:r>
          </a:p>
          <a:p>
            <a:pPr marL="571500" indent="-571500">
              <a:buFont typeface="+mj-lt"/>
              <a:buAutoNum type="arabicPeriod"/>
            </a:pPr>
            <a:r>
              <a:rPr lang="en-US" sz="3200">
                <a:latin typeface="Barlow" panose="00000500000000000000" pitchFamily="2" charset="0"/>
              </a:rPr>
              <a:t>Designation of pregnant and lactating people as “scientifically complex” rather than “vulnerable”</a:t>
            </a:r>
          </a:p>
        </p:txBody>
      </p:sp>
    </p:spTree>
    <p:extLst>
      <p:ext uri="{BB962C8B-B14F-4D97-AF65-F5344CB8AC3E}">
        <p14:creationId xmlns:p14="http://schemas.microsoft.com/office/powerpoint/2010/main" val="40044209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C3D6FD-768E-75BF-0D23-DEF605F32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3D4E6-FE6C-737E-F648-6F72043F1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Barlow medium" panose="00000600000000000000" pitchFamily="2" charset="0"/>
              </a:rPr>
              <a:t>Inclusion of team member with clinical obstetric expertise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245A40-79F3-5C8A-0E8A-B920CF0C33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17471"/>
            <a:ext cx="10515600" cy="3798587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200">
                <a:latin typeface="Barlow" panose="00000500000000000000" pitchFamily="2" charset="0"/>
              </a:rPr>
              <a:t>This is broadly defined:</a:t>
            </a:r>
          </a:p>
          <a:p>
            <a:pPr marL="1257300" lvl="1" indent="-571500"/>
            <a:r>
              <a:rPr lang="en-US" sz="2200">
                <a:latin typeface="Barlow" panose="00000500000000000000" pitchFamily="2" charset="0"/>
              </a:rPr>
              <a:t>Maternal-fetal medicine subspecialist</a:t>
            </a:r>
          </a:p>
          <a:p>
            <a:pPr marL="1257300" lvl="1" indent="-571500"/>
            <a:r>
              <a:rPr lang="en-US" sz="2200">
                <a:latin typeface="Barlow" panose="00000500000000000000" pitchFamily="2" charset="0"/>
              </a:rPr>
              <a:t>OB/GYN</a:t>
            </a:r>
          </a:p>
          <a:p>
            <a:pPr marL="1257300" lvl="1" indent="-571500"/>
            <a:r>
              <a:rPr lang="en-US" sz="2200">
                <a:latin typeface="Barlow" panose="00000500000000000000" pitchFamily="2" charset="0"/>
              </a:rPr>
              <a:t>Certified nurse-midwife</a:t>
            </a:r>
          </a:p>
          <a:p>
            <a:pPr marL="1257300" lvl="1" indent="-571500"/>
            <a:r>
              <a:rPr lang="en-US" sz="2200">
                <a:latin typeface="Barlow" panose="00000500000000000000" pitchFamily="2" charset="0"/>
              </a:rPr>
              <a:t>Family medicine provider who practices obstetrics or provides outpatient prenatal care</a:t>
            </a:r>
          </a:p>
          <a:p>
            <a:pPr marL="1257300" lvl="1" indent="-571500"/>
            <a:r>
              <a:rPr lang="en-US" sz="2200">
                <a:latin typeface="Barlow" panose="00000500000000000000" pitchFamily="2" charset="0"/>
              </a:rPr>
              <a:t>Any specialist who also focuses on pregnancy:</a:t>
            </a:r>
          </a:p>
          <a:p>
            <a:pPr marL="1714500" lvl="2" indent="-571500"/>
            <a:r>
              <a:rPr lang="en-US" sz="2200">
                <a:latin typeface="Barlow" panose="00000500000000000000" pitchFamily="2" charset="0"/>
              </a:rPr>
              <a:t>Cardiologist with expertise in cardio-obstetrics</a:t>
            </a:r>
          </a:p>
          <a:p>
            <a:pPr marL="1714500" lvl="2" indent="-571500"/>
            <a:r>
              <a:rPr lang="en-US" sz="2200">
                <a:latin typeface="Barlow" panose="00000500000000000000" pitchFamily="2" charset="0"/>
              </a:rPr>
              <a:t>Nephrologist with expertise in renal disease in pregnancy </a:t>
            </a:r>
          </a:p>
          <a:p>
            <a:pPr marL="1714500" lvl="2" indent="-571500"/>
            <a:r>
              <a:rPr lang="en-US" sz="2200">
                <a:latin typeface="Barlow" panose="00000500000000000000" pitchFamily="2" charset="0"/>
              </a:rPr>
              <a:t>Pharmacist with pregnancy expertise</a:t>
            </a:r>
          </a:p>
        </p:txBody>
      </p:sp>
    </p:spTree>
    <p:extLst>
      <p:ext uri="{BB962C8B-B14F-4D97-AF65-F5344CB8AC3E}">
        <p14:creationId xmlns:p14="http://schemas.microsoft.com/office/powerpoint/2010/main" val="11446067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46CE09-23DB-D5CF-CB2E-FD90CB924E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BABDB-3B5A-4FC6-6C40-45C44E933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Barlow medium" panose="00000600000000000000" pitchFamily="2" charset="0"/>
              </a:rPr>
              <a:t>“Scientifically complex” rather than “Vulnerable”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1B4DBE-67A7-6815-94A2-1D87BAF72E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17471"/>
            <a:ext cx="10515600" cy="3830942"/>
          </a:xfrm>
        </p:spPr>
        <p:txBody>
          <a:bodyPr>
            <a:normAutofit fontScale="92500"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>
                <a:latin typeface="Barlow" panose="00000500000000000000" pitchFamily="2" charset="0"/>
              </a:rPr>
              <a:t>“Vulnerable” patients are historically those who may be unable to consent or be subject to coercion</a:t>
            </a:r>
          </a:p>
          <a:p>
            <a:pPr marL="1257300" lvl="1" indent="-571500"/>
            <a:r>
              <a:rPr lang="en-US" sz="2400">
                <a:latin typeface="Barlow" panose="00000500000000000000" pitchFamily="2" charset="0"/>
              </a:rPr>
              <a:t>Incarcerated individuals</a:t>
            </a:r>
          </a:p>
          <a:p>
            <a:pPr marL="1257300" lvl="1" indent="-571500"/>
            <a:r>
              <a:rPr lang="en-US" sz="2400">
                <a:latin typeface="Barlow" panose="00000500000000000000" pitchFamily="2" charset="0"/>
              </a:rPr>
              <a:t>Children</a:t>
            </a:r>
          </a:p>
          <a:p>
            <a:pPr marL="1257300" lvl="1" indent="-571500"/>
            <a:r>
              <a:rPr lang="en-US" sz="2400">
                <a:latin typeface="Barlow" panose="00000500000000000000" pitchFamily="2" charset="0"/>
              </a:rPr>
              <a:t>Individuals without capacity secondary to neurologic illness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accent1"/>
                </a:solidFill>
                <a:latin typeface="Barlow Medium" panose="00000600000000000000" pitchFamily="2" charset="0"/>
              </a:rPr>
              <a:t>Pregnant patients are overwhelmingly free adults without capacity limitations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800">
                <a:latin typeface="Barlow" panose="00000500000000000000" pitchFamily="2" charset="0"/>
              </a:rPr>
              <a:t>In 2017 the federal government changed the Common Rule to remove pregnant patients from vulnerable populations in human research </a:t>
            </a:r>
          </a:p>
        </p:txBody>
      </p:sp>
    </p:spTree>
    <p:extLst>
      <p:ext uri="{BB962C8B-B14F-4D97-AF65-F5344CB8AC3E}">
        <p14:creationId xmlns:p14="http://schemas.microsoft.com/office/powerpoint/2010/main" val="2767802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56EBCB-EDD3-A30B-7BAE-4B838A612B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3604E-96F2-5BBB-9B4A-14834E1DE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Barlow medium" panose="00000600000000000000" pitchFamily="2" charset="0"/>
              </a:rPr>
              <a:t>“Scientifically complex”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B03F56-0248-A9BB-82F8-403FC11BA5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17471"/>
            <a:ext cx="10515600" cy="3715438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>
                <a:latin typeface="Barlow" panose="00000500000000000000" pitchFamily="2" charset="0"/>
              </a:rPr>
              <a:t>Alternative designation to “vulnerable”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>
                <a:latin typeface="Barlow" panose="00000500000000000000" pitchFamily="2" charset="0"/>
              </a:rPr>
              <a:t>Still entails a careful review pregnant patients’ specific risks:</a:t>
            </a:r>
          </a:p>
          <a:p>
            <a:pPr marL="1257300" lvl="1" indent="-571500"/>
            <a:r>
              <a:rPr lang="en-US" sz="2800">
                <a:latin typeface="Barlow" panose="00000500000000000000" pitchFamily="2" charset="0"/>
              </a:rPr>
              <a:t>Differences in physiology</a:t>
            </a:r>
          </a:p>
          <a:p>
            <a:pPr marL="1257300" lvl="1" indent="-571500"/>
            <a:r>
              <a:rPr lang="en-US" sz="2800">
                <a:latin typeface="Barlow" panose="00000500000000000000" pitchFamily="2" charset="0"/>
              </a:rPr>
              <a:t>Potential for teratogenicity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>
                <a:latin typeface="Barlow" panose="00000500000000000000" pitchFamily="2" charset="0"/>
              </a:rPr>
              <a:t>But unlike “vulnerability” the standpoint is scientific rather than focused on autonomy or coercion </a:t>
            </a:r>
          </a:p>
        </p:txBody>
      </p:sp>
    </p:spTree>
    <p:extLst>
      <p:ext uri="{BB962C8B-B14F-4D97-AF65-F5344CB8AC3E}">
        <p14:creationId xmlns:p14="http://schemas.microsoft.com/office/powerpoint/2010/main" val="36087213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840F75-F6F0-F958-7AF0-1E9DE83C92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A0078-ECA7-27BD-C188-754637D42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Barlow medium" panose="00000600000000000000" pitchFamily="2" charset="0"/>
              </a:rPr>
              <a:t>3 best practices for IRBs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EFC7A-050C-0AC3-7E5A-21E1C9E9B5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17471"/>
            <a:ext cx="10515600" cy="3956070"/>
          </a:xfrm>
        </p:spPr>
        <p:txBody>
          <a:bodyPr>
            <a:normAutofit/>
          </a:bodyPr>
          <a:lstStyle/>
          <a:p>
            <a:pPr marL="571500" indent="-571500">
              <a:buFont typeface="+mj-lt"/>
              <a:buAutoNum type="arabicPeriod"/>
            </a:pPr>
            <a:r>
              <a:rPr lang="en-US">
                <a:latin typeface="Barlow" panose="00000500000000000000" pitchFamily="2" charset="0"/>
              </a:rPr>
              <a:t>Inclusion of a team member with clinical expertise in obstetrics</a:t>
            </a:r>
          </a:p>
          <a:p>
            <a:pPr marL="571500" indent="-571500">
              <a:buFont typeface="+mj-lt"/>
              <a:buAutoNum type="arabicPeriod"/>
            </a:pPr>
            <a:r>
              <a:rPr lang="en-US">
                <a:latin typeface="Barlow" panose="00000500000000000000" pitchFamily="2" charset="0"/>
              </a:rPr>
              <a:t>Default inclusion rather than exclusion of pregnant and lactating people</a:t>
            </a:r>
          </a:p>
          <a:p>
            <a:pPr marL="571500" indent="-571500">
              <a:buFont typeface="+mj-lt"/>
              <a:buAutoNum type="arabicPeriod"/>
            </a:pPr>
            <a:r>
              <a:rPr lang="en-US">
                <a:latin typeface="Barlow" panose="00000500000000000000" pitchFamily="2" charset="0"/>
              </a:rPr>
              <a:t>Designation of pregnant and lactating people as “scientifically complex” rather than “vulnerable”</a:t>
            </a:r>
          </a:p>
        </p:txBody>
      </p:sp>
    </p:spTree>
    <p:extLst>
      <p:ext uri="{BB962C8B-B14F-4D97-AF65-F5344CB8AC3E}">
        <p14:creationId xmlns:p14="http://schemas.microsoft.com/office/powerpoint/2010/main" val="948964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8445AE-CE6F-7D90-0B83-2A881E0DA4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4AB6F-2BAA-6A23-A828-BE38B03E0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Barlow medium" panose="00000600000000000000" pitchFamily="2" charset="0"/>
              </a:rPr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6B5EB4-3840-AFB1-9D4A-BEFDCA0DB7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90"/>
            <a:ext cx="10515600" cy="3956070"/>
          </a:xfrm>
        </p:spPr>
        <p:txBody>
          <a:bodyPr>
            <a:normAutofit fontScale="85000" lnSpcReduction="10000"/>
          </a:bodyPr>
          <a:lstStyle/>
          <a:p>
            <a:pPr marL="571500" indent="-57150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chemeClr val="accent1"/>
                </a:solidFill>
                <a:effectLst/>
                <a:latin typeface="Barlow" panose="00000500000000000000" pitchFamily="2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SMFM FAQ for IRB members and professionals</a:t>
            </a:r>
            <a:endParaRPr lang="en-US" b="0" i="0" dirty="0">
              <a:solidFill>
                <a:schemeClr val="accent1"/>
              </a:solidFill>
              <a:effectLst/>
              <a:latin typeface="Barlow" panose="00000500000000000000" pitchFamily="2" charset="0"/>
            </a:endParaRPr>
          </a:p>
          <a:p>
            <a:pPr marL="571500" indent="-57150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chemeClr val="accent1"/>
                </a:solidFill>
                <a:effectLst/>
                <a:latin typeface="Barlow" panose="00000500000000000000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Health Affairs Forefront Article: Pregnant People Can Freely Make Decisions About Participation In Clinical Research</a:t>
            </a:r>
            <a:endParaRPr lang="en-US" b="0" i="0" dirty="0">
              <a:solidFill>
                <a:schemeClr val="accent1"/>
              </a:solidFill>
              <a:effectLst/>
              <a:latin typeface="Barlow" panose="00000500000000000000" pitchFamily="2" charset="0"/>
            </a:endParaRPr>
          </a:p>
          <a:p>
            <a:pPr marL="571500" indent="-57150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chemeClr val="accent1"/>
                </a:solidFill>
                <a:effectLst/>
                <a:latin typeface="Barlow" panose="00000500000000000000" pitchFamily="2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Society for Maternal-Fetal Medicine Position Statement: Prioritizing and investing in pregnancy research</a:t>
            </a:r>
            <a:endParaRPr lang="en-US" b="0" i="0" dirty="0">
              <a:solidFill>
                <a:schemeClr val="accent1"/>
              </a:solidFill>
              <a:effectLst/>
              <a:latin typeface="Barlow" panose="00000500000000000000" pitchFamily="2" charset="0"/>
            </a:endParaRPr>
          </a:p>
          <a:p>
            <a:pPr marL="571500" indent="-57150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chemeClr val="accent1"/>
                </a:solidFill>
                <a:effectLst/>
                <a:latin typeface="Barlow" panose="00000500000000000000" pitchFamily="2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ACOG Committee Statement No. 9: Ethical Considerations for Increasing Inclusivity in Research Participants</a:t>
            </a:r>
            <a:endParaRPr lang="en-US" b="0" i="0" dirty="0">
              <a:solidFill>
                <a:schemeClr val="accent1"/>
              </a:solidFill>
              <a:effectLst/>
              <a:latin typeface="Barlow" panose="00000500000000000000" pitchFamily="2" charset="0"/>
            </a:endParaRPr>
          </a:p>
          <a:p>
            <a:pPr marL="571500" indent="-57150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b="0" i="0" dirty="0">
              <a:solidFill>
                <a:schemeClr val="accent1"/>
              </a:solidFill>
              <a:effectLst/>
              <a:latin typeface="Barlow" panose="00000500000000000000" pitchFamily="2" charset="0"/>
            </a:endParaRPr>
          </a:p>
          <a:p>
            <a:endParaRPr lang="en-US" dirty="0">
              <a:latin typeface="Barlow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1827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F119E9-E9B2-9E8C-CAFD-338636B722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24057-C609-9886-2E50-494A507D7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Barlow medium" panose="00000600000000000000" pitchFamily="2" charset="0"/>
              </a:rPr>
              <a:t>What is a high-risk pregnancy?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03E0836-E7E3-059F-0DA1-CDF8E54530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626" y="2070979"/>
            <a:ext cx="3359226" cy="3329007"/>
          </a:xfrm>
          <a:prstGeom prst="rect">
            <a:avLst/>
          </a:prstGeom>
        </p:spPr>
      </p:pic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C938C5B9-73B2-550A-FE41-9E74A862DD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9122" y="2658444"/>
            <a:ext cx="7519931" cy="2343213"/>
          </a:xfrm>
        </p:spPr>
        <p:txBody>
          <a:bodyPr>
            <a:normAutofit fontScale="77500" lnSpcReduction="20000"/>
          </a:bodyPr>
          <a:lstStyle/>
          <a:p>
            <a:r>
              <a:rPr lang="en-US" sz="5200">
                <a:latin typeface="Barlow Medium" panose="00000600000000000000" pitchFamily="2" charset="0"/>
              </a:rPr>
              <a:t>People with pre-existing medical conditions get pregnant</a:t>
            </a:r>
          </a:p>
          <a:p>
            <a:r>
              <a:rPr lang="en-US">
                <a:latin typeface="Barlow" panose="00000500000000000000" pitchFamily="2" charset="0"/>
              </a:rPr>
              <a:t>Studies estimate 20% to 40% women of reproductive age have at least one chronic condition that could adversely affect their health while pregnant.</a:t>
            </a:r>
          </a:p>
        </p:txBody>
      </p:sp>
    </p:spTree>
    <p:extLst>
      <p:ext uri="{BB962C8B-B14F-4D97-AF65-F5344CB8AC3E}">
        <p14:creationId xmlns:p14="http://schemas.microsoft.com/office/powerpoint/2010/main" val="678744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9728CB-9252-4C2D-87EA-EA191A53DC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1C31D-FC8B-201B-D2BA-914012E14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Barlow medium" panose="00000600000000000000" pitchFamily="2" charset="0"/>
              </a:rPr>
              <a:t>What is a high-risk pregnancy?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DC0F641C-2010-866D-9F32-AB6BED2984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6125" y="3187251"/>
            <a:ext cx="7484126" cy="1241529"/>
          </a:xfrm>
        </p:spPr>
        <p:txBody>
          <a:bodyPr>
            <a:normAutofit/>
          </a:bodyPr>
          <a:lstStyle/>
          <a:p>
            <a:r>
              <a:rPr lang="en-US" sz="4000">
                <a:latin typeface="Barlow Medium" panose="00000600000000000000" pitchFamily="2" charset="0"/>
              </a:rPr>
              <a:t>Pregnant people develop complications during pregnancy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F75BC3-FFB3-6DCC-C4CF-B3D4937B3D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733" y="2474149"/>
            <a:ext cx="3417557" cy="2667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0742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AF8B31-B8F2-9C13-E90B-F4752E1591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48E3F-0002-D436-BBB2-F35A28F14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Barlow medium" panose="00000600000000000000" pitchFamily="2" charset="0"/>
              </a:rPr>
              <a:t>What is a high-risk pregnancy?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826394E3-77C4-8182-72FA-F8C8C40465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06342" y="3273778"/>
            <a:ext cx="7484126" cy="1241529"/>
          </a:xfrm>
        </p:spPr>
        <p:txBody>
          <a:bodyPr>
            <a:normAutofit/>
          </a:bodyPr>
          <a:lstStyle/>
          <a:p>
            <a:r>
              <a:rPr lang="en-US" sz="4000">
                <a:latin typeface="Barlow Medium" panose="00000600000000000000" pitchFamily="2" charset="0"/>
              </a:rPr>
              <a:t>Complications are identified that affect fetal health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F130B8F-6913-BF16-02A8-D84839BC297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310" t="4872" r="10543" b="7293"/>
          <a:stretch>
            <a:fillRect/>
          </a:stretch>
        </p:blipFill>
        <p:spPr>
          <a:xfrm>
            <a:off x="838200" y="2113613"/>
            <a:ext cx="2984292" cy="3561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7597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FAAD6D-5528-F049-22CE-A28BA21EF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Barlow medium" panose="00000600000000000000" pitchFamily="2" charset="0"/>
              </a:rPr>
              <a:t> </a:t>
            </a:r>
            <a:br>
              <a:rPr lang="en-US">
                <a:latin typeface="Barlow medium" panose="00000600000000000000" pitchFamily="2" charset="0"/>
              </a:rPr>
            </a:br>
            <a:r>
              <a:rPr lang="en-US">
                <a:latin typeface="Barlow medium" panose="00000600000000000000" pitchFamily="2" charset="0"/>
              </a:rPr>
              <a:t>Why is clinical research in pregnant and lactating people important? </a:t>
            </a:r>
            <a:br>
              <a:rPr lang="en-US">
                <a:latin typeface="Barlow medium" panose="00000600000000000000" pitchFamily="2" charset="0"/>
              </a:rPr>
            </a:br>
            <a:endParaRPr lang="en-US">
              <a:latin typeface="Barlow medium" panose="00000600000000000000" pitchFamily="2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60CC0D3-AF3B-2612-C214-9D2A614925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93087"/>
            <a:ext cx="10515600" cy="4067081"/>
          </a:xfrm>
        </p:spPr>
        <p:txBody>
          <a:bodyPr>
            <a:normAutofit fontScale="70000" lnSpcReduction="2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>
                <a:latin typeface="Barlow" panose="00000500000000000000" pitchFamily="2" charset="0"/>
              </a:rPr>
              <a:t>9 in 10 people use medications in pregnancy, 7 in 10 take at least one prescription medication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>
                <a:latin typeface="Barlow" panose="00000500000000000000" pitchFamily="2" charset="0"/>
              </a:rPr>
              <a:t>More than 90% of new FDA approved medications lack sufficient obstetric data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>
                <a:latin typeface="Barlow" panose="00000500000000000000" pitchFamily="2" charset="0"/>
              </a:rPr>
              <a:t>Pregnancy-specific conditions are under-researched</a:t>
            </a:r>
          </a:p>
          <a:p>
            <a:pPr marL="1257300" lvl="1" indent="-571500"/>
            <a:r>
              <a:rPr lang="en-US">
                <a:latin typeface="Barlow" panose="00000500000000000000" pitchFamily="2" charset="0"/>
              </a:rPr>
              <a:t>Pre-eclampsia, preterm labor, obstetric hemorrhage, gestational diabetes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>
                <a:latin typeface="Barlow" panose="00000500000000000000" pitchFamily="2" charset="0"/>
              </a:rPr>
              <a:t>Pregnant patients require medication in a range of contexts:</a:t>
            </a:r>
          </a:p>
          <a:p>
            <a:pPr marL="1257300" lvl="1" indent="-571500"/>
            <a:r>
              <a:rPr lang="en-US">
                <a:latin typeface="Barlow" panose="00000500000000000000" pitchFamily="2" charset="0"/>
              </a:rPr>
              <a:t>Chronic illness</a:t>
            </a:r>
          </a:p>
          <a:p>
            <a:pPr marL="1257300" lvl="1" indent="-571500"/>
            <a:r>
              <a:rPr lang="en-US">
                <a:latin typeface="Barlow" panose="00000500000000000000" pitchFamily="2" charset="0"/>
              </a:rPr>
              <a:t>Acute emergencies</a:t>
            </a:r>
          </a:p>
          <a:p>
            <a:pPr marL="1257300" lvl="1" indent="-571500"/>
            <a:r>
              <a:rPr lang="en-US">
                <a:latin typeface="Barlow" panose="00000500000000000000" pitchFamily="2" charset="0"/>
              </a:rPr>
              <a:t>New illnesses first arising in pregnancy</a:t>
            </a:r>
          </a:p>
          <a:p>
            <a:pPr marL="1257300" lvl="1" indent="-571500"/>
            <a:r>
              <a:rPr lang="en-US">
                <a:latin typeface="Barlow" panose="00000500000000000000" pitchFamily="2" charset="0"/>
              </a:rPr>
              <a:t>Obstetric-specific conditions</a:t>
            </a:r>
          </a:p>
          <a:p>
            <a:pPr lvl="1"/>
            <a:endParaRPr lang="en-US">
              <a:latin typeface="Barlow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612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9C211-39C0-9506-59F2-22509A10A477}"/>
              </a:ext>
            </a:extLst>
          </p:cNvPr>
          <p:cNvSpPr txBox="1">
            <a:spLocks/>
          </p:cNvSpPr>
          <p:nvPr/>
        </p:nvSpPr>
        <p:spPr>
          <a:xfrm>
            <a:off x="838200" y="474853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>
                    <a:lumMod val="85000"/>
                    <a:lumOff val="15000"/>
                  </a:schemeClr>
                </a:solidFill>
                <a:latin typeface="Calibri Light" panose="020F0302020204030204" pitchFamily="34" charset="0"/>
                <a:ea typeface="Verdana" panose="020B0604030504040204" pitchFamily="34" charset="0"/>
                <a:cs typeface="Calibri Light" panose="020F0302020204030204" pitchFamily="34" charset="0"/>
              </a:defRPr>
            </a:lvl1pPr>
          </a:lstStyle>
          <a:p>
            <a:pPr algn="ctr"/>
            <a:r>
              <a:rPr lang="en-US" sz="4800">
                <a:latin typeface="Barlow medium" panose="000006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Protect pregnant patients </a:t>
            </a:r>
            <a:r>
              <a:rPr lang="en-US" sz="4800">
                <a:solidFill>
                  <a:schemeClr val="accent1"/>
                </a:solidFill>
                <a:latin typeface="Barlow medium" panose="000006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through</a:t>
            </a:r>
            <a:r>
              <a:rPr lang="en-US" sz="4800">
                <a:latin typeface="Barlow medium" panose="000006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 research rather than </a:t>
            </a:r>
            <a:r>
              <a:rPr lang="en-US" sz="4800">
                <a:solidFill>
                  <a:schemeClr val="accent1"/>
                </a:solidFill>
                <a:latin typeface="Barlow medium" panose="000006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from</a:t>
            </a:r>
            <a:r>
              <a:rPr lang="en-US" sz="4800">
                <a:latin typeface="Barlow medium" panose="00000600000000000000" pitchFamily="2" charset="0"/>
                <a:ea typeface="Calibri" panose="020F0502020204030204" pitchFamily="34" charset="0"/>
                <a:cs typeface="Calibri" panose="020F0502020204030204" pitchFamily="34" charset="0"/>
              </a:rPr>
              <a:t> research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F0E02A4-B1C6-D35C-F6BD-998019743ACF}"/>
              </a:ext>
            </a:extLst>
          </p:cNvPr>
          <p:cNvCxnSpPr/>
          <p:nvPr/>
        </p:nvCxnSpPr>
        <p:spPr>
          <a:xfrm>
            <a:off x="963168" y="2206752"/>
            <a:ext cx="10265664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613A4F35-8F33-DFF0-73C8-A3E21F12BDE3}"/>
              </a:ext>
            </a:extLst>
          </p:cNvPr>
          <p:cNvSpPr txBox="1">
            <a:spLocks/>
          </p:cNvSpPr>
          <p:nvPr/>
        </p:nvSpPr>
        <p:spPr>
          <a:xfrm>
            <a:off x="963168" y="2506472"/>
            <a:ext cx="10515600" cy="3345687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600" kern="120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latin typeface="Barlow" panose="00000500000000000000" pitchFamily="2" charset="0"/>
              </a:rPr>
              <a:t>When pregnant patients are excluded from trials, they face greater clinical risks after the trials are completed.</a:t>
            </a:r>
          </a:p>
          <a:p>
            <a:pPr algn="ctr"/>
            <a:r>
              <a:rPr lang="en-US" sz="1600">
                <a:latin typeface="Barlow" panose="00000500000000000000" pitchFamily="2" charset="0"/>
              </a:rPr>
              <a:t> </a:t>
            </a:r>
          </a:p>
          <a:p>
            <a:pPr algn="ctr"/>
            <a:r>
              <a:rPr lang="en-US">
                <a:latin typeface="Barlow" panose="00000500000000000000" pitchFamily="2" charset="0"/>
              </a:rPr>
              <a:t>There will always be risks; exclusion just shifts those risks from within a regulatory structure out into the real world. </a:t>
            </a:r>
          </a:p>
          <a:p>
            <a:pPr algn="ctr"/>
            <a:endParaRPr lang="en-US" sz="2800">
              <a:latin typeface="Barlow" panose="00000500000000000000" pitchFamily="2" charset="0"/>
            </a:endParaRPr>
          </a:p>
          <a:p>
            <a:pPr algn="ctr"/>
            <a:endParaRPr lang="en-US" sz="2800">
              <a:latin typeface="Barlow" panose="00000500000000000000" pitchFamily="2" charset="0"/>
            </a:endParaRPr>
          </a:p>
          <a:p>
            <a:pPr algn="ctr"/>
            <a:endParaRPr lang="en-US" sz="2800">
              <a:latin typeface="Barlow" panose="00000500000000000000" pitchFamily="2" charset="0"/>
            </a:endParaRPr>
          </a:p>
          <a:p>
            <a:pPr lvl="1"/>
            <a:endParaRPr lang="en-US">
              <a:latin typeface="Barlow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19311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A1D8FD-7779-4E80-5821-CC8C7A1CF2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23A09-7450-BA54-A2B7-7D6F369F2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Barlow medium" panose="00000600000000000000" pitchFamily="2" charset="0"/>
              </a:rPr>
              <a:t> </a:t>
            </a:r>
            <a:br>
              <a:rPr lang="en-US">
                <a:latin typeface="Barlow medium" panose="00000600000000000000" pitchFamily="2" charset="0"/>
              </a:rPr>
            </a:br>
            <a:r>
              <a:rPr lang="en-US">
                <a:latin typeface="Barlow medium" panose="00000600000000000000" pitchFamily="2" charset="0"/>
              </a:rPr>
              <a:t>Case study: COVID-19 mRNA Vaccines </a:t>
            </a:r>
            <a:br>
              <a:rPr lang="en-US">
                <a:latin typeface="Barlow medium" panose="00000600000000000000" pitchFamily="2" charset="0"/>
              </a:rPr>
            </a:br>
            <a:endParaRPr lang="en-US">
              <a:latin typeface="Barlow medium" panose="00000600000000000000" pitchFamily="2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89D02A7-D422-DC43-7AE5-6EF1D8D54E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5551"/>
            <a:ext cx="10515600" cy="3876675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>
                <a:latin typeface="Barlow" panose="00000500000000000000" pitchFamily="2" charset="0"/>
              </a:rPr>
              <a:t>The original RCTs of the COVID-19 mRNA vaccine excluded pregnant patients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>
                <a:latin typeface="Barlow" panose="00000500000000000000" pitchFamily="2" charset="0"/>
              </a:rPr>
              <a:t>There was no ethical or scientific reason for exclusion</a:t>
            </a:r>
          </a:p>
          <a:p>
            <a:pPr marL="1257300" lvl="1" indent="-571500"/>
            <a:r>
              <a:rPr lang="en-US" sz="2800">
                <a:latin typeface="Barlow" panose="00000500000000000000" pitchFamily="2" charset="0"/>
              </a:rPr>
              <a:t>Low biologic plausibility of fetal harm and pregnant patients are at greater risk of disease severity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>
                <a:latin typeface="Barlow" panose="00000500000000000000" pitchFamily="2" charset="0"/>
              </a:rPr>
              <a:t>SMFM and other national obstetric organizations advocated strongly for inclusion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>
                <a:latin typeface="Barlow" panose="00000500000000000000" pitchFamily="2" charset="0"/>
              </a:rPr>
              <a:t>However, pregnant patients were never enrolled</a:t>
            </a:r>
          </a:p>
          <a:p>
            <a:pPr lvl="1"/>
            <a:endParaRPr lang="en-US">
              <a:latin typeface="Barlow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02142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94EC72-21B3-14FA-8CFA-7803E43AC0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867FD-FB68-062F-5D3A-AC3234EDF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Barlow medium" panose="00000600000000000000" pitchFamily="2" charset="0"/>
              </a:rPr>
              <a:t> </a:t>
            </a:r>
            <a:br>
              <a:rPr lang="en-US">
                <a:latin typeface="Barlow medium" panose="00000600000000000000" pitchFamily="2" charset="0"/>
              </a:rPr>
            </a:br>
            <a:r>
              <a:rPr lang="en-US">
                <a:latin typeface="Barlow medium" panose="00000600000000000000" pitchFamily="2" charset="0"/>
              </a:rPr>
              <a:t>Case study: COVID-19 mRNA Vaccines </a:t>
            </a:r>
            <a:br>
              <a:rPr lang="en-US">
                <a:latin typeface="Barlow medium" panose="00000600000000000000" pitchFamily="2" charset="0"/>
              </a:rPr>
            </a:br>
            <a:endParaRPr lang="en-US">
              <a:latin typeface="Barlow medium" panose="00000600000000000000" pitchFamily="2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F5BCD69-0E58-3BAC-2BD0-54E2BF128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9181"/>
            <a:ext cx="10515600" cy="3271393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200">
                <a:latin typeface="Barlow" panose="00000500000000000000" pitchFamily="2" charset="0"/>
              </a:rPr>
              <a:t>As a result, vaccinations were released with limited obstetric data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200">
                <a:latin typeface="Barlow" panose="00000500000000000000" pitchFamily="2" charset="0"/>
              </a:rPr>
              <a:t>Clinicians thus faced significant patient skepticism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200">
                <a:latin typeface="Barlow" panose="00000500000000000000" pitchFamily="2" charset="0"/>
              </a:rPr>
              <a:t>Although vaccination is now well demonstrated to be safe, this lack of inclusion from original trials continues to haunt efforts to protect pregnant patients from COVID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200">
                <a:latin typeface="Barlow" panose="00000500000000000000" pitchFamily="2" charset="0"/>
              </a:rPr>
              <a:t>Unvaccinated pregnant patients face increased COVID related morbidity and mortality 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2200">
              <a:latin typeface="Barlow" panose="00000500000000000000" pitchFamily="2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2200">
              <a:latin typeface="Barlow" panose="000005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4D8DCE-F31F-BF60-1C62-D6BDAF250C1C}"/>
              </a:ext>
            </a:extLst>
          </p:cNvPr>
          <p:cNvSpPr txBox="1">
            <a:spLocks/>
          </p:cNvSpPr>
          <p:nvPr/>
        </p:nvSpPr>
        <p:spPr>
          <a:xfrm>
            <a:off x="1841474" y="5007062"/>
            <a:ext cx="8162544" cy="5736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600" kern="120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>
                <a:solidFill>
                  <a:srgbClr val="FF0000"/>
                </a:solidFill>
              </a:rPr>
              <a:t>The net impact of trial exclusion was harm rather than benefit</a:t>
            </a:r>
          </a:p>
        </p:txBody>
      </p:sp>
    </p:spTree>
    <p:extLst>
      <p:ext uri="{BB962C8B-B14F-4D97-AF65-F5344CB8AC3E}">
        <p14:creationId xmlns:p14="http://schemas.microsoft.com/office/powerpoint/2010/main" val="15310700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88C058-A04E-BD9C-4A37-36E9711617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04AB1A6-08E7-B95A-925D-0DBA6ACF80E0}"/>
              </a:ext>
            </a:extLst>
          </p:cNvPr>
          <p:cNvSpPr/>
          <p:nvPr/>
        </p:nvSpPr>
        <p:spPr>
          <a:xfrm>
            <a:off x="688450" y="5876856"/>
            <a:ext cx="2325094" cy="8415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2E84CC4-3E09-179A-DA57-2C7B59B3157F}"/>
              </a:ext>
            </a:extLst>
          </p:cNvPr>
          <p:cNvSpPr/>
          <p:nvPr/>
        </p:nvSpPr>
        <p:spPr>
          <a:xfrm>
            <a:off x="838200" y="1482291"/>
            <a:ext cx="1770246" cy="6160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37C369F-A994-32C7-84C5-D38EEC396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Barlow medium" panose="00000600000000000000" pitchFamily="2" charset="0"/>
              </a:rPr>
              <a:t>Exclusion Lead to Harm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5C689A6-29A7-4276-9D55-26F535CCF1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7659" y="1557913"/>
            <a:ext cx="8720154" cy="484452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CC49AF9-B315-367C-01C7-261A8D1D0AF9}"/>
              </a:ext>
            </a:extLst>
          </p:cNvPr>
          <p:cNvSpPr txBox="1"/>
          <p:nvPr/>
        </p:nvSpPr>
        <p:spPr>
          <a:xfrm>
            <a:off x="6363032" y="6402442"/>
            <a:ext cx="609467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>
                <a:latin typeface="Barlow" panose="00000500000000000000" pitchFamily="2" charset="0"/>
              </a:rPr>
              <a:t>Data available at </a:t>
            </a:r>
            <a:r>
              <a:rPr lang="en-US" sz="1000">
                <a:solidFill>
                  <a:schemeClr val="accent1"/>
                </a:solidFill>
                <a:latin typeface="Barlow" panose="00000500000000000000" pitchFamily="2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https://www.cdc.gov/maternal-mortality/php/pregnancy-mortality-surveillance-data/index.html?cove-tab=2</a:t>
            </a:r>
            <a:r>
              <a:rPr lang="en-US" sz="1000">
                <a:solidFill>
                  <a:schemeClr val="accent1"/>
                </a:solidFill>
                <a:latin typeface="Barlow" panose="00000500000000000000" pitchFamily="2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7837254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SMFM COLOR PPT TEMPLATE" val="h24KDXiA"/>
  <p:tag name="ARTICULATE_PROJECT_OPEN" val="0"/>
  <p:tag name="ARTICULATE_SLIDE_COUNT" val="24"/>
  <p:tag name="ARTICULATE_SLIDE_THUMBNAIL_REFRESH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SMFM Color PPT Template">
  <a:themeElements>
    <a:clrScheme name="SMFM Brand Colors">
      <a:dk1>
        <a:srgbClr val="3E3E3E"/>
      </a:dk1>
      <a:lt1>
        <a:sysClr val="window" lastClr="FFFFFF"/>
      </a:lt1>
      <a:dk2>
        <a:srgbClr val="53565A"/>
      </a:dk2>
      <a:lt2>
        <a:srgbClr val="D9D9D6"/>
      </a:lt2>
      <a:accent1>
        <a:srgbClr val="8081CB"/>
      </a:accent1>
      <a:accent2>
        <a:srgbClr val="5CB8B2"/>
      </a:accent2>
      <a:accent3>
        <a:srgbClr val="74AA50"/>
      </a:accent3>
      <a:accent4>
        <a:srgbClr val="7DA1C4"/>
      </a:accent4>
      <a:accent5>
        <a:srgbClr val="F1EB9C"/>
      </a:accent5>
      <a:accent6>
        <a:srgbClr val="53565A"/>
      </a:accent6>
      <a:hlink>
        <a:srgbClr val="74AA50"/>
      </a:hlink>
      <a:folHlink>
        <a:srgbClr val="7DA1C4"/>
      </a:folHlink>
    </a:clrScheme>
    <a:fontScheme name="SMFM Merriweather Sans">
      <a:majorFont>
        <a:latin typeface="Merriweather Sans Light"/>
        <a:ea typeface=""/>
        <a:cs typeface=""/>
      </a:majorFont>
      <a:minorFont>
        <a:latin typeface="Merriweather San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MFM Color PPT Template" id="{18BCE3F0-5EDF-4C87-9A64-8EBE58732A22}" vid="{5D21B6D9-ECF8-4176-A2EF-0BF1449EADA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771BBB62C52A44BB618686A72DF0203" ma:contentTypeVersion="19" ma:contentTypeDescription="Create a new document." ma:contentTypeScope="" ma:versionID="6e8ce8ce794511c66057d7fdff596472">
  <xsd:schema xmlns:xsd="http://www.w3.org/2001/XMLSchema" xmlns:xs="http://www.w3.org/2001/XMLSchema" xmlns:p="http://schemas.microsoft.com/office/2006/metadata/properties" xmlns:ns2="f3e57897-1c42-4b44-8eb6-ccc22826b8cd" xmlns:ns3="bc286e9e-9d38-4199-95ab-600c53f9639c" targetNamespace="http://schemas.microsoft.com/office/2006/metadata/properties" ma:root="true" ma:fieldsID="d24643eb8f1945be689021b36faf106b" ns2:_="" ns3:_="">
    <xsd:import namespace="f3e57897-1c42-4b44-8eb6-ccc22826b8cd"/>
    <xsd:import namespace="bc286e9e-9d38-4199-95ab-600c53f9639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e57897-1c42-4b44-8eb6-ccc22826b8c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a117085-c058-4997-9940-8389cd705f6d}" ma:internalName="TaxCatchAll" ma:showField="CatchAllData" ma:web="f3e57897-1c42-4b44-8eb6-ccc22826b8c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286e9e-9d38-4199-95ab-600c53f9639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1e17086-7522-45d8-a006-069b515ea90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3e57897-1c42-4b44-8eb6-ccc22826b8cd" xsi:nil="true"/>
    <lcf76f155ced4ddcb4097134ff3c332f xmlns="bc286e9e-9d38-4199-95ab-600c53f9639c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3799E51-4011-4980-A321-C68E017208AA}">
  <ds:schemaRefs>
    <ds:schemaRef ds:uri="bc286e9e-9d38-4199-95ab-600c53f9639c"/>
    <ds:schemaRef ds:uri="f3e57897-1c42-4b44-8eb6-ccc22826b8c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714646F4-0B65-4405-985E-BC416EF64D65}">
  <ds:schemaRefs>
    <ds:schemaRef ds:uri="bc286e9e-9d38-4199-95ab-600c53f9639c"/>
    <ds:schemaRef ds:uri="f3e57897-1c42-4b44-8eb6-ccc22826b8c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F03E20E-9DC1-422D-95D8-E5A7C746D3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20</TotalTime>
  <Words>757</Words>
  <Application>Microsoft Office PowerPoint</Application>
  <PresentationFormat>Widescreen</PresentationFormat>
  <Paragraphs>88</Paragraphs>
  <Slides>17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Aptos</vt:lpstr>
      <vt:lpstr>Arial</vt:lpstr>
      <vt:lpstr>Barlow</vt:lpstr>
      <vt:lpstr>Barlow medium</vt:lpstr>
      <vt:lpstr>Barlow medium</vt:lpstr>
      <vt:lpstr>Calibri</vt:lpstr>
      <vt:lpstr>Calibri Light</vt:lpstr>
      <vt:lpstr>SMFM Color PPT Template</vt:lpstr>
      <vt:lpstr>Improving Maternal &amp; Infant Health Through Inclusion in Clinical Trials</vt:lpstr>
      <vt:lpstr>What is a high-risk pregnancy?</vt:lpstr>
      <vt:lpstr>What is a high-risk pregnancy?</vt:lpstr>
      <vt:lpstr>What is a high-risk pregnancy?</vt:lpstr>
      <vt:lpstr>  Why is clinical research in pregnant and lactating people important?  </vt:lpstr>
      <vt:lpstr>PowerPoint Presentation</vt:lpstr>
      <vt:lpstr>  Case study: COVID-19 mRNA Vaccines  </vt:lpstr>
      <vt:lpstr>  Case study: COVID-19 mRNA Vaccines  </vt:lpstr>
      <vt:lpstr>Exclusion Lead to Harm</vt:lpstr>
      <vt:lpstr>Exclusion Lead to Harm</vt:lpstr>
      <vt:lpstr>Barriers to obstetric clinical research</vt:lpstr>
      <vt:lpstr>3 best practices for IRBs</vt:lpstr>
      <vt:lpstr>Inclusion of team member with clinical obstetric expertise </vt:lpstr>
      <vt:lpstr>“Scientifically complex” rather than “Vulnerable”</vt:lpstr>
      <vt:lpstr>“Scientifically complex”</vt:lpstr>
      <vt:lpstr>3 best practices for IRBs</vt:lpstr>
      <vt:lpstr>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Rachelle Fondaw</dc:creator>
  <cp:lastModifiedBy>Rebecca Abbott</cp:lastModifiedBy>
  <cp:revision>5</cp:revision>
  <dcterms:created xsi:type="dcterms:W3CDTF">2018-02-15T17:52:13Z</dcterms:created>
  <dcterms:modified xsi:type="dcterms:W3CDTF">2026-02-09T23:21:46Z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0x010100E771BBB62C52A44BB618686A72DF0203</vt:lpwstr>
  </property>
  <property fmtid="{D5CDD505-2E9C-101B-9397-08002B2CF9AE}" pid="3" name="ArticulateGUID">
    <vt:lpwstr>5E9A5FBB-3862-47D2-AC86-C63EBAD322FF</vt:lpwstr>
  </property>
  <property fmtid="{D5CDD505-2E9C-101B-9397-08002B2CF9AE}" pid="4" name="ArticulatePath">
    <vt:lpwstr>https://societyformfm.sharepoint.com/sites/OfficeUse/Shared Documents/Templates/SMFM PPT Template - Online (White)</vt:lpwstr>
  </property>
  <property fmtid="{D5CDD505-2E9C-101B-9397-08002B2CF9AE}" pid="5" name="MediaServiceImageTags">
    <vt:lpwstr/>
  </property>
</Properties>
</file>