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Open Sans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jPX/0Ku7iI34tiRwoXo2jr/c0H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7428BF-AD3E-4223-8159-E6652E345854}">
  <a:tblStyle styleId="{217428BF-AD3E-4223-8159-E6652E34585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penSansLight-bold.fntdata"/><Relationship Id="rId27" Type="http://schemas.openxmlformats.org/officeDocument/2006/relationships/font" Target="fonts/OpenSans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\lgarner\Downloads\2025-26%20E-Rate%20Tracker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B-4ED9-A679-D6DF22C7B7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8B-4ED9-A679-D6DF22C7B7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Blocked</c:v>
                </c:pt>
                <c:pt idx="1">
                  <c:v>Allowed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B-4ED9-A679-D6DF22C7B79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78-494D-9D74-4560FD4D7D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9-0D49-A69F-6B108FEE69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78-494D-9D74-4560FD4D7DC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F9-0D49-A69F-6B108FEE6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Library Hotspots</c:v>
                </c:pt>
                <c:pt idx="1">
                  <c:v>School Hotspots</c:v>
                </c:pt>
                <c:pt idx="2">
                  <c:v>Bus Wi-Fi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49778</c:v>
                </c:pt>
                <c:pt idx="1">
                  <c:v>803503</c:v>
                </c:pt>
                <c:pt idx="2">
                  <c:v>33121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9-0D49-A69F-6B108FEE69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[2025-26 E-Rate Tracker - LG Version.xlsx]Sheet1!PivotTable1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3311667858055654"/>
          <c:y val="9.6888355855231936E-2"/>
          <c:w val="0.48938919183891888"/>
          <c:h val="0.81680434889922604"/>
        </c:manualLayout>
      </c:layout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08-BD45-BF92-F062DC0328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8-BD45-BF92-F062DC0328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8-BD45-BF92-F062DC0328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08-BD45-BF92-F062DC0328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8-BD45-BF92-F062DC0328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08-BD45-BF92-F062DC0328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08-BD45-BF92-F062DC0328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08-BD45-BF92-F062DC0328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08-BD45-BF92-F062DC0328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08-BD45-BF92-F062DC0328D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608-BD45-BF92-F062DC0328D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608-BD45-BF92-F062DC0328D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608-BD45-BF92-F062DC0328D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608-BD45-BF92-F062DC0328D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608-BD45-BF92-F062DC0328D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608-BD45-BF92-F062DC0328D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608-BD45-BF92-F062DC0328D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608-BD45-BF92-F062DC0328D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608-BD45-BF92-F062DC0328DC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608-BD45-BF92-F062DC0328DC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608-BD45-BF92-F062DC0328DC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608-BD45-BF92-F062DC0328DC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608-BD45-BF92-F062DC0328DC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608-BD45-BF92-F062DC0328DC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608-BD45-BF92-F062DC0328DC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608-BD45-BF92-F062DC0328DC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608-BD45-BF92-F062DC0328DC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608-BD45-BF92-F062DC0328DC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608-BD45-BF92-F062DC0328DC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608-BD45-BF92-F062DC0328DC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608-BD45-BF92-F062DC0328DC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608-BD45-BF92-F062DC0328DC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5608-BD45-BF92-F062DC0328DC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5608-BD45-BF92-F062DC0328DC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5608-BD45-BF92-F062DC0328DC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5608-BD45-BF92-F062DC0328DC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5608-BD45-BF92-F062DC0328DC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5608-BD45-BF92-F062DC0328DC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5608-BD45-BF92-F062DC0328DC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5608-BD45-BF92-F062DC0328DC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5608-BD45-BF92-F062DC0328DC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5608-BD45-BF92-F062DC0328DC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5608-BD45-BF92-F062DC0328DC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5608-BD45-BF92-F062DC0328DC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5608-BD45-BF92-F062DC0328DC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5608-BD45-BF92-F062DC0328DC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5608-BD45-BF92-F062DC0328DC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5608-BD45-BF92-F062DC0328DC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5608-BD45-BF92-F062DC0328DC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5608-BD45-BF92-F062DC0328DC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5608-BD45-BF92-F062DC0328DC}"/>
              </c:ext>
            </c:extLst>
          </c:dPt>
          <c:dLbls>
            <c:dLbl>
              <c:idx val="0"/>
              <c:layout>
                <c:manualLayout>
                  <c:x val="6.3396536851857187E-3"/>
                  <c:y val="7.93579545726740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08-BD45-BF92-F062DC0328DC}"/>
                </c:ext>
              </c:extLst>
            </c:dLbl>
            <c:dLbl>
              <c:idx val="1"/>
              <c:layout>
                <c:manualLayout>
                  <c:x val="1.7434047634260885E-2"/>
                  <c:y val="-3.4388446981492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08-BD45-BF92-F062DC0328DC}"/>
                </c:ext>
              </c:extLst>
            </c:dLbl>
            <c:dLbl>
              <c:idx val="2"/>
              <c:layout>
                <c:manualLayout>
                  <c:x val="2.2188787898150219E-2"/>
                  <c:y val="-4.2324242438759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08-BD45-BF92-F062DC0328DC}"/>
                </c:ext>
              </c:extLst>
            </c:dLbl>
            <c:dLbl>
              <c:idx val="7"/>
              <c:layout>
                <c:manualLayout>
                  <c:x val="2.69435281620395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08-BD45-BF92-F062DC0328DC}"/>
                </c:ext>
              </c:extLst>
            </c:dLbl>
            <c:dLbl>
              <c:idx val="19"/>
              <c:layout>
                <c:manualLayout>
                  <c:x val="6.3396536851857768E-3"/>
                  <c:y val="2.3807386371802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608-BD45-BF92-F062DC0328DC}"/>
                </c:ext>
              </c:extLst>
            </c:dLbl>
            <c:dLbl>
              <c:idx val="20"/>
              <c:layout>
                <c:manualLayout>
                  <c:x val="-2.0603874476853773E-2"/>
                  <c:y val="3.4388446981492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608-BD45-BF92-F062DC0328D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608-BD45-BF92-F062DC0328DC}"/>
                </c:ext>
              </c:extLst>
            </c:dLbl>
            <c:dLbl>
              <c:idx val="25"/>
              <c:layout>
                <c:manualLayout>
                  <c:x val="7.924567106482162E-3"/>
                  <c:y val="2.64526515242246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608-BD45-BF92-F062DC0328DC}"/>
                </c:ext>
              </c:extLst>
            </c:dLbl>
            <c:dLbl>
              <c:idx val="26"/>
              <c:layout>
                <c:manualLayout>
                  <c:x val="-1.2679307370371554E-2"/>
                  <c:y val="1.05810606096898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608-BD45-BF92-F062DC0328DC}"/>
                </c:ext>
              </c:extLst>
            </c:dLbl>
            <c:dLbl>
              <c:idx val="28"/>
              <c:layout>
                <c:manualLayout>
                  <c:x val="7.924567106482221E-3"/>
                  <c:y val="-2.64526515242246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608-BD45-BF92-F062DC0328DC}"/>
                </c:ext>
              </c:extLst>
            </c:dLbl>
            <c:dLbl>
              <c:idx val="30"/>
              <c:layout>
                <c:manualLayout>
                  <c:x val="-1.5849134212964442E-2"/>
                  <c:y val="3.4388446981492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608-BD45-BF92-F062DC0328DC}"/>
                </c:ext>
              </c:extLst>
            </c:dLbl>
            <c:dLbl>
              <c:idx val="31"/>
              <c:layout>
                <c:manualLayout>
                  <c:x val="-5.8112820789938225E-17"/>
                  <c:y val="-5.29053030484503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608-BD45-BF92-F062DC0328DC}"/>
                </c:ext>
              </c:extLst>
            </c:dLbl>
            <c:dLbl>
              <c:idx val="42"/>
              <c:layout>
                <c:manualLayout>
                  <c:x val="-2.9056410394969112E-17"/>
                  <c:y val="-2.11621212193797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5608-BD45-BF92-F062DC0328DC}"/>
                </c:ext>
              </c:extLst>
            </c:dLbl>
            <c:dLbl>
              <c:idx val="49"/>
              <c:layout>
                <c:manualLayout>
                  <c:x val="1.4264220791667998E-2"/>
                  <c:y val="-2.64526515242246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5608-BD45-BF92-F062DC0328DC}"/>
                </c:ext>
              </c:extLst>
            </c:dLbl>
            <c:dLbl>
              <c:idx val="50"/>
              <c:layout>
                <c:manualLayout>
                  <c:x val="-2.694352816203955E-2"/>
                  <c:y val="-5.29053030484493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5608-BD45-BF92-F062DC032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Sheet1!$A$4:$A$55</c:f>
              <c:strCache>
                <c:ptCount val="51"/>
                <c:pt idx="0">
                  <c:v>AK</c:v>
                </c:pt>
                <c:pt idx="1">
                  <c:v>AL</c:v>
                </c:pt>
                <c:pt idx="2">
                  <c:v>AR</c:v>
                </c:pt>
                <c:pt idx="3">
                  <c:v>AZ</c:v>
                </c:pt>
                <c:pt idx="4">
                  <c:v>CA</c:v>
                </c:pt>
                <c:pt idx="5">
                  <c:v>CO</c:v>
                </c:pt>
                <c:pt idx="6">
                  <c:v>CT</c:v>
                </c:pt>
                <c:pt idx="7">
                  <c:v>DC</c:v>
                </c:pt>
                <c:pt idx="8">
                  <c:v>FL</c:v>
                </c:pt>
                <c:pt idx="9">
                  <c:v>GA</c:v>
                </c:pt>
                <c:pt idx="10">
                  <c:v>HI</c:v>
                </c:pt>
                <c:pt idx="11">
                  <c:v>IA</c:v>
                </c:pt>
                <c:pt idx="12">
                  <c:v>ID</c:v>
                </c:pt>
                <c:pt idx="13">
                  <c:v>IL</c:v>
                </c:pt>
                <c:pt idx="14">
                  <c:v>IN</c:v>
                </c:pt>
                <c:pt idx="15">
                  <c:v>KS</c:v>
                </c:pt>
                <c:pt idx="16">
                  <c:v>KY</c:v>
                </c:pt>
                <c:pt idx="17">
                  <c:v>LA</c:v>
                </c:pt>
                <c:pt idx="18">
                  <c:v>MA</c:v>
                </c:pt>
                <c:pt idx="19">
                  <c:v>MD</c:v>
                </c:pt>
                <c:pt idx="20">
                  <c:v>ME</c:v>
                </c:pt>
                <c:pt idx="21">
                  <c:v>MI</c:v>
                </c:pt>
                <c:pt idx="22">
                  <c:v>MN</c:v>
                </c:pt>
                <c:pt idx="23">
                  <c:v>MO</c:v>
                </c:pt>
                <c:pt idx="24">
                  <c:v>MP</c:v>
                </c:pt>
                <c:pt idx="25">
                  <c:v>MS</c:v>
                </c:pt>
                <c:pt idx="26">
                  <c:v>MT</c:v>
                </c:pt>
                <c:pt idx="27">
                  <c:v>NC</c:v>
                </c:pt>
                <c:pt idx="28">
                  <c:v>ND</c:v>
                </c:pt>
                <c:pt idx="29">
                  <c:v>NE</c:v>
                </c:pt>
                <c:pt idx="30">
                  <c:v>NH</c:v>
                </c:pt>
                <c:pt idx="31">
                  <c:v>NJ</c:v>
                </c:pt>
                <c:pt idx="32">
                  <c:v>NM</c:v>
                </c:pt>
                <c:pt idx="33">
                  <c:v>NV</c:v>
                </c:pt>
                <c:pt idx="34">
                  <c:v>NY</c:v>
                </c:pt>
                <c:pt idx="35">
                  <c:v>OH</c:v>
                </c:pt>
                <c:pt idx="36">
                  <c:v>OK</c:v>
                </c:pt>
                <c:pt idx="37">
                  <c:v>OR</c:v>
                </c:pt>
                <c:pt idx="38">
                  <c:v>PA</c:v>
                </c:pt>
                <c:pt idx="39">
                  <c:v>PR</c:v>
                </c:pt>
                <c:pt idx="40">
                  <c:v>SC</c:v>
                </c:pt>
                <c:pt idx="41">
                  <c:v>SD</c:v>
                </c:pt>
                <c:pt idx="42">
                  <c:v>TN</c:v>
                </c:pt>
                <c:pt idx="43">
                  <c:v>TX</c:v>
                </c:pt>
                <c:pt idx="44">
                  <c:v>UT</c:v>
                </c:pt>
                <c:pt idx="45">
                  <c:v>VA</c:v>
                </c:pt>
                <c:pt idx="46">
                  <c:v>VI</c:v>
                </c:pt>
                <c:pt idx="47">
                  <c:v>WA</c:v>
                </c:pt>
                <c:pt idx="48">
                  <c:v>WI</c:v>
                </c:pt>
                <c:pt idx="49">
                  <c:v>WV</c:v>
                </c:pt>
                <c:pt idx="50">
                  <c:v>WY</c:v>
                </c:pt>
              </c:strCache>
            </c:strRef>
          </c:cat>
          <c:val>
            <c:numRef>
              <c:f>Sheet1!$B$4:$B$55</c:f>
              <c:numCache>
                <c:formatCode>General</c:formatCode>
                <c:ptCount val="51"/>
                <c:pt idx="0">
                  <c:v>17</c:v>
                </c:pt>
                <c:pt idx="1">
                  <c:v>6</c:v>
                </c:pt>
                <c:pt idx="2">
                  <c:v>22</c:v>
                </c:pt>
                <c:pt idx="3">
                  <c:v>41</c:v>
                </c:pt>
                <c:pt idx="4">
                  <c:v>122</c:v>
                </c:pt>
                <c:pt idx="5">
                  <c:v>20</c:v>
                </c:pt>
                <c:pt idx="6">
                  <c:v>5</c:v>
                </c:pt>
                <c:pt idx="7">
                  <c:v>7</c:v>
                </c:pt>
                <c:pt idx="8">
                  <c:v>23</c:v>
                </c:pt>
                <c:pt idx="9">
                  <c:v>23</c:v>
                </c:pt>
                <c:pt idx="10">
                  <c:v>3</c:v>
                </c:pt>
                <c:pt idx="11">
                  <c:v>27</c:v>
                </c:pt>
                <c:pt idx="12">
                  <c:v>10</c:v>
                </c:pt>
                <c:pt idx="13">
                  <c:v>74</c:v>
                </c:pt>
                <c:pt idx="14">
                  <c:v>60</c:v>
                </c:pt>
                <c:pt idx="15">
                  <c:v>51</c:v>
                </c:pt>
                <c:pt idx="16">
                  <c:v>54</c:v>
                </c:pt>
                <c:pt idx="17">
                  <c:v>11</c:v>
                </c:pt>
                <c:pt idx="18">
                  <c:v>13</c:v>
                </c:pt>
                <c:pt idx="19">
                  <c:v>12</c:v>
                </c:pt>
                <c:pt idx="20">
                  <c:v>2</c:v>
                </c:pt>
                <c:pt idx="21">
                  <c:v>99</c:v>
                </c:pt>
                <c:pt idx="22">
                  <c:v>35</c:v>
                </c:pt>
                <c:pt idx="23">
                  <c:v>41</c:v>
                </c:pt>
                <c:pt idx="24">
                  <c:v>1</c:v>
                </c:pt>
                <c:pt idx="25">
                  <c:v>10</c:v>
                </c:pt>
                <c:pt idx="26">
                  <c:v>5</c:v>
                </c:pt>
                <c:pt idx="27">
                  <c:v>42</c:v>
                </c:pt>
                <c:pt idx="28">
                  <c:v>13</c:v>
                </c:pt>
                <c:pt idx="29">
                  <c:v>11</c:v>
                </c:pt>
                <c:pt idx="30">
                  <c:v>1</c:v>
                </c:pt>
                <c:pt idx="31">
                  <c:v>37</c:v>
                </c:pt>
                <c:pt idx="32">
                  <c:v>17</c:v>
                </c:pt>
                <c:pt idx="33">
                  <c:v>14</c:v>
                </c:pt>
                <c:pt idx="34">
                  <c:v>74</c:v>
                </c:pt>
                <c:pt idx="35">
                  <c:v>66</c:v>
                </c:pt>
                <c:pt idx="36">
                  <c:v>51</c:v>
                </c:pt>
                <c:pt idx="37">
                  <c:v>11</c:v>
                </c:pt>
                <c:pt idx="38">
                  <c:v>21</c:v>
                </c:pt>
                <c:pt idx="39">
                  <c:v>26</c:v>
                </c:pt>
                <c:pt idx="40">
                  <c:v>14</c:v>
                </c:pt>
                <c:pt idx="41">
                  <c:v>9</c:v>
                </c:pt>
                <c:pt idx="42">
                  <c:v>2</c:v>
                </c:pt>
                <c:pt idx="43">
                  <c:v>125</c:v>
                </c:pt>
                <c:pt idx="44">
                  <c:v>3</c:v>
                </c:pt>
                <c:pt idx="45">
                  <c:v>39</c:v>
                </c:pt>
                <c:pt idx="46">
                  <c:v>1</c:v>
                </c:pt>
                <c:pt idx="47">
                  <c:v>35</c:v>
                </c:pt>
                <c:pt idx="48">
                  <c:v>72</c:v>
                </c:pt>
                <c:pt idx="49">
                  <c:v>9</c:v>
                </c:pt>
                <c:pt idx="5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5608-BD45-BF92-F062DC0328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:notes"/>
          <p:cNvSpPr txBox="1"/>
          <p:nvPr>
            <p:ph idx="12" type="sldNum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99e898e71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399e898e71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Talk about Pacific Islanders</a:t>
            </a:r>
            <a:endParaRPr/>
          </a:p>
        </p:txBody>
      </p:sp>
      <p:sp>
        <p:nvSpPr>
          <p:cNvPr id="257" name="Google Shape;257;g3399e898e71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99e898e71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399e898e71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Student on her way to OKC for softball practice on her Chromebook using her T-Mobile HotSpot the first week of school!</a:t>
            </a:r>
            <a:endParaRPr/>
          </a:p>
        </p:txBody>
      </p:sp>
      <p:sp>
        <p:nvSpPr>
          <p:cNvPr id="268" name="Google Shape;268;g3399e898e71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99e898e71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399e898e71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We were fortunate to win the T-Mobile Grant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Its becoming a big buzz term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Spectrum was setup in the 60’s for local educational channels</a:t>
            </a:r>
            <a:endParaRPr/>
          </a:p>
          <a:p>
            <a:pPr indent="-1714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2003 wireless networking allowed on the spectrum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Desert Sands Unified School District in Palm Desert </a:t>
            </a:r>
            <a:endParaRPr/>
          </a:p>
          <a:p>
            <a:pPr indent="-95250" lvl="1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g3399e898e71_1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In 2024 more than 20 Billion domain requests were denied for K-12 students.  </a:t>
            </a:r>
            <a:endParaRPr/>
          </a:p>
        </p:txBody>
      </p:sp>
      <p:sp>
        <p:nvSpPr>
          <p:cNvPr id="329" name="Google Shape;3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399e898e71_1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3399e898e71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3399e898e71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:notes"/>
          <p:cNvSpPr txBox="1"/>
          <p:nvPr>
            <p:ph idx="1" type="body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8:notes"/>
          <p:cNvSpPr/>
          <p:nvPr>
            <p:ph idx="2" type="sldImg"/>
          </p:nvPr>
        </p:nvSpPr>
        <p:spPr>
          <a:xfrm>
            <a:off x="2362200" y="547688"/>
            <a:ext cx="48768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7bcba31d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67bcba31d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67bcba31d2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9ecf2f83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39ecf2f832_0_4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9ecf2f832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39ecf2f832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9ecf2f832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39ecf2f832_0_4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9ecf2f832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39ecf2f832_0_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9ecf2f832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39ecf2f832_0_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99e898e7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399e898e7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39ecf2f832_0_9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339ecf2f832_0_9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339ecf2f832_0_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9ecf2f832_0_12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39ecf2f832_0_12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339ecf2f832_0_1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9ecf2f832_0_1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9ecf2f832_0_133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339ecf2f832_0_133"/>
          <p:cNvSpPr/>
          <p:nvPr/>
        </p:nvSpPr>
        <p:spPr>
          <a:xfrm>
            <a:off x="0" y="5982445"/>
            <a:ext cx="12192000" cy="9510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57" name="Google Shape;57;g339ecf2f83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499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39ecf2f832_0_133"/>
          <p:cNvSpPr/>
          <p:nvPr/>
        </p:nvSpPr>
        <p:spPr>
          <a:xfrm>
            <a:off x="0" y="-233139"/>
            <a:ext cx="12192000" cy="145410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339ecf2f832_0_133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339ecf2f832_0_133"/>
          <p:cNvSpPr txBox="1"/>
          <p:nvPr/>
        </p:nvSpPr>
        <p:spPr>
          <a:xfrm>
            <a:off x="666800" y="6304759"/>
            <a:ext cx="18216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339ecf2f832_0_133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2" name="Google Shape;62;g339ecf2f832_0_133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9ecf2f832_0_142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339ecf2f832_0_142"/>
          <p:cNvSpPr/>
          <p:nvPr/>
        </p:nvSpPr>
        <p:spPr>
          <a:xfrm>
            <a:off x="0" y="5982445"/>
            <a:ext cx="12192000" cy="9510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LB_logo_final.png" id="66" name="Google Shape;66;g339ecf2f832_0_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1472" y="6133725"/>
            <a:ext cx="2902499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39ecf2f832_0_142"/>
          <p:cNvSpPr/>
          <p:nvPr/>
        </p:nvSpPr>
        <p:spPr>
          <a:xfrm>
            <a:off x="0" y="-233139"/>
            <a:ext cx="12192000" cy="145410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39ecf2f832_0_142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39ecf2f832_0_142"/>
          <p:cNvSpPr txBox="1"/>
          <p:nvPr/>
        </p:nvSpPr>
        <p:spPr>
          <a:xfrm>
            <a:off x="666800" y="6304759"/>
            <a:ext cx="18216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b="0" i="0" sz="1400" u="none" cap="none" strike="noStrik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39ecf2f832_0_142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1" name="Google Shape;71;g339ecf2f832_0_142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9ecf2f832_0_151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339ecf2f832_0_151"/>
          <p:cNvSpPr txBox="1"/>
          <p:nvPr>
            <p:ph idx="1" type="body"/>
          </p:nvPr>
        </p:nvSpPr>
        <p:spPr>
          <a:xfrm>
            <a:off x="838200" y="2297151"/>
            <a:ext cx="51816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g339ecf2f832_0_151"/>
          <p:cNvSpPr txBox="1"/>
          <p:nvPr>
            <p:ph idx="2" type="body"/>
          </p:nvPr>
        </p:nvSpPr>
        <p:spPr>
          <a:xfrm>
            <a:off x="6172200" y="2297151"/>
            <a:ext cx="51816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g339ecf2f832_0_1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339ecf2f832_0_1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39ecf2f832_0_1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79" name="Google Shape;79;g339ecf2f832_0_151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9ecf2f832_0_159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339ecf2f832_0_159"/>
          <p:cNvSpPr txBox="1"/>
          <p:nvPr>
            <p:ph idx="1" type="body"/>
          </p:nvPr>
        </p:nvSpPr>
        <p:spPr>
          <a:xfrm>
            <a:off x="838200" y="2335213"/>
            <a:ext cx="10515600" cy="3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g339ecf2f832_0_1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339ecf2f832_0_1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339ecf2f832_0_1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86" name="Google Shape;86;g339ecf2f832_0_15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nternal - blank">
  <p:cSld name="2_Internal - 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Content w/ Title 2">
  <p:cSld name="Open Content w/ Title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9ecf2f832_0_167"/>
          <p:cNvSpPr txBox="1"/>
          <p:nvPr>
            <p:ph type="title"/>
          </p:nvPr>
        </p:nvSpPr>
        <p:spPr>
          <a:xfrm>
            <a:off x="838200" y="789922"/>
            <a:ext cx="1051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339ecf2f832_0_167"/>
          <p:cNvSpPr/>
          <p:nvPr/>
        </p:nvSpPr>
        <p:spPr>
          <a:xfrm>
            <a:off x="838200" y="1393429"/>
            <a:ext cx="1828800" cy="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39ecf2f832_0_167"/>
          <p:cNvSpPr txBox="1"/>
          <p:nvPr>
            <p:ph idx="1" type="subTitle"/>
          </p:nvPr>
        </p:nvSpPr>
        <p:spPr>
          <a:xfrm>
            <a:off x="838200" y="525643"/>
            <a:ext cx="10122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200"/>
              <a:buNone/>
              <a:defRPr sz="1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/>
        </p:txBody>
      </p:sp>
      <p:pic>
        <p:nvPicPr>
          <p:cNvPr id="92" name="Google Shape;92;g339ecf2f832_0_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3200" y="628967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39ecf2f832_0_167"/>
          <p:cNvSpPr/>
          <p:nvPr/>
        </p:nvSpPr>
        <p:spPr>
          <a:xfrm>
            <a:off x="10606368" y="1416288"/>
            <a:ext cx="669300" cy="669300"/>
          </a:xfrm>
          <a:prstGeom prst="ellipse">
            <a:avLst/>
          </a:prstGeom>
          <a:solidFill>
            <a:schemeClr val="accent2">
              <a:alpha val="2509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39ecf2f832_0_167"/>
          <p:cNvSpPr/>
          <p:nvPr/>
        </p:nvSpPr>
        <p:spPr>
          <a:xfrm>
            <a:off x="10606368" y="-203200"/>
            <a:ext cx="2434800" cy="2434800"/>
          </a:xfrm>
          <a:prstGeom prst="ellipse">
            <a:avLst/>
          </a:prstGeom>
          <a:solidFill>
            <a:schemeClr val="accent2">
              <a:alpha val="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39ecf2f832_0_167"/>
          <p:cNvSpPr/>
          <p:nvPr/>
        </p:nvSpPr>
        <p:spPr>
          <a:xfrm>
            <a:off x="-1598332" y="4414837"/>
            <a:ext cx="2060700" cy="2060700"/>
          </a:xfrm>
          <a:prstGeom prst="ellipse">
            <a:avLst/>
          </a:prstGeom>
          <a:solidFill>
            <a:schemeClr val="accent2">
              <a:alpha val="196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39ecf2f832_0_167"/>
          <p:cNvSpPr txBox="1"/>
          <p:nvPr/>
        </p:nvSpPr>
        <p:spPr>
          <a:xfrm>
            <a:off x="8483600" y="6292850"/>
            <a:ext cx="304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PROVIDING CONNECTIVITY FOR GOOD  •  </a:t>
            </a:r>
            <a:fld id="{00000000-1234-1234-1234-123412341234}" type="slidenum">
              <a:rPr b="0" i="0" lang="en-US" sz="10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b="0" i="0" sz="1000" u="none" cap="none" strike="noStrik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ecf2f832_0_450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339ecf2f832_0_450"/>
          <p:cNvSpPr txBox="1"/>
          <p:nvPr>
            <p:ph idx="1" type="body"/>
          </p:nvPr>
        </p:nvSpPr>
        <p:spPr>
          <a:xfrm>
            <a:off x="838200" y="2297151"/>
            <a:ext cx="51816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339ecf2f832_0_450"/>
          <p:cNvSpPr txBox="1"/>
          <p:nvPr>
            <p:ph idx="2" type="body"/>
          </p:nvPr>
        </p:nvSpPr>
        <p:spPr>
          <a:xfrm>
            <a:off x="6172200" y="2297151"/>
            <a:ext cx="51816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339ecf2f832_0_4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39ecf2f832_0_4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39ecf2f832_0_4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ecf2f832_0_458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39ecf2f832_0_458"/>
          <p:cNvSpPr txBox="1"/>
          <p:nvPr>
            <p:ph idx="1" type="body"/>
          </p:nvPr>
        </p:nvSpPr>
        <p:spPr>
          <a:xfrm>
            <a:off x="838200" y="2335213"/>
            <a:ext cx="10515600" cy="3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339ecf2f832_0_4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39ecf2f832_0_4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39ecf2f832_0_4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39ecf2f832_0_9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339ecf2f832_0_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ecf2f832_0_46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39ecf2f832_0_46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2" name="Google Shape;122;g339ecf2f832_0_4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39ecf2f832_0_4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39ecf2f832_0_4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25" name="Google Shape;125;g339ecf2f832_0_46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9ecf2f832_0_47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39ecf2f832_0_47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3600"/>
              <a:buFont typeface="Arial"/>
              <a:buNone/>
              <a:defRPr sz="2400">
                <a:solidFill>
                  <a:srgbClr val="8A8A8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8A8A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>
                <a:solidFill>
                  <a:srgbClr val="8A8A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8A8A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1600">
                <a:solidFill>
                  <a:srgbClr val="8A8A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/>
        </p:txBody>
      </p:sp>
      <p:sp>
        <p:nvSpPr>
          <p:cNvPr id="129" name="Google Shape;129;g339ecf2f832_0_47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339ecf2f832_0_4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39ecf2f832_0_4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32" name="Google Shape;132;g339ecf2f832_0_47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ecf2f832_0_479"/>
          <p:cNvSpPr txBox="1"/>
          <p:nvPr>
            <p:ph type="title"/>
          </p:nvPr>
        </p:nvSpPr>
        <p:spPr>
          <a:xfrm>
            <a:off x="1628078" y="788868"/>
            <a:ext cx="972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39ecf2f832_0_479"/>
          <p:cNvSpPr txBox="1"/>
          <p:nvPr>
            <p:ph idx="1" type="body"/>
          </p:nvPr>
        </p:nvSpPr>
        <p:spPr>
          <a:xfrm>
            <a:off x="839788" y="223872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g339ecf2f832_0_479"/>
          <p:cNvSpPr txBox="1"/>
          <p:nvPr>
            <p:ph idx="2" type="body"/>
          </p:nvPr>
        </p:nvSpPr>
        <p:spPr>
          <a:xfrm>
            <a:off x="839788" y="3062635"/>
            <a:ext cx="51579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339ecf2f832_0_479"/>
          <p:cNvSpPr txBox="1"/>
          <p:nvPr>
            <p:ph idx="3" type="body"/>
          </p:nvPr>
        </p:nvSpPr>
        <p:spPr>
          <a:xfrm>
            <a:off x="6172200" y="223872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g339ecf2f832_0_479"/>
          <p:cNvSpPr txBox="1"/>
          <p:nvPr>
            <p:ph idx="4" type="body"/>
          </p:nvPr>
        </p:nvSpPr>
        <p:spPr>
          <a:xfrm>
            <a:off x="6172200" y="3062635"/>
            <a:ext cx="51831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339ecf2f832_0_47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339ecf2f832_0_4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339ecf2f832_0_47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42" name="Google Shape;142;g339ecf2f832_0_47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9ecf2f832_0_489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9ecf2f832_0_4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39ecf2f832_0_4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39ecf2f832_0_4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48" name="Google Shape;148;g339ecf2f832_0_48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9ecf2f832_0_4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39ecf2f832_0_4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39ecf2f832_0_4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53" name="Google Shape;153;g339ecf2f832_0_49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9ecf2f832_0_500"/>
          <p:cNvSpPr txBox="1"/>
          <p:nvPr>
            <p:ph type="title"/>
          </p:nvPr>
        </p:nvSpPr>
        <p:spPr>
          <a:xfrm>
            <a:off x="1650380" y="836341"/>
            <a:ext cx="3121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339ecf2f832_0_500"/>
          <p:cNvSpPr txBox="1"/>
          <p:nvPr>
            <p:ph idx="1" type="body"/>
          </p:nvPr>
        </p:nvSpPr>
        <p:spPr>
          <a:xfrm>
            <a:off x="5183188" y="1304693"/>
            <a:ext cx="6172200" cy="4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3200"/>
            </a:lvl1pPr>
            <a:lvl2pPr indent="-450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500"/>
              <a:buChar char="•"/>
              <a:defRPr sz="2800"/>
            </a:lvl2pPr>
            <a:lvl3pPr indent="-419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Char char="o"/>
              <a:defRPr sz="2400"/>
            </a:lvl3pPr>
            <a:lvl4pPr indent="-3873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⮚"/>
              <a:defRPr sz="2000"/>
            </a:lvl4pPr>
            <a:lvl5pPr indent="-3873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7" name="Google Shape;157;g339ecf2f832_0_500"/>
          <p:cNvSpPr txBox="1"/>
          <p:nvPr>
            <p:ph idx="2" type="body"/>
          </p:nvPr>
        </p:nvSpPr>
        <p:spPr>
          <a:xfrm>
            <a:off x="1650380" y="2436541"/>
            <a:ext cx="3121500" cy="3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8" name="Google Shape;158;g339ecf2f832_0_5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39ecf2f832_0_5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339ecf2f832_0_5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61" name="Google Shape;161;g339ecf2f832_0_500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9ecf2f832_0_508"/>
          <p:cNvSpPr txBox="1"/>
          <p:nvPr>
            <p:ph type="title"/>
          </p:nvPr>
        </p:nvSpPr>
        <p:spPr>
          <a:xfrm>
            <a:off x="1572322" y="836344"/>
            <a:ext cx="4304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39ecf2f832_0_508"/>
          <p:cNvSpPr/>
          <p:nvPr>
            <p:ph idx="2" type="pic"/>
          </p:nvPr>
        </p:nvSpPr>
        <p:spPr>
          <a:xfrm>
            <a:off x="6315310" y="987425"/>
            <a:ext cx="50400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g339ecf2f832_0_508"/>
          <p:cNvSpPr txBox="1"/>
          <p:nvPr>
            <p:ph idx="1" type="body"/>
          </p:nvPr>
        </p:nvSpPr>
        <p:spPr>
          <a:xfrm>
            <a:off x="1572322" y="2436544"/>
            <a:ext cx="4304400" cy="3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6" name="Google Shape;166;g339ecf2f832_0_5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339ecf2f832_0_5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339ecf2f832_0_5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69" name="Google Shape;169;g339ecf2f832_0_508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9ecf2f832_0_516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339ecf2f832_0_516"/>
          <p:cNvSpPr txBox="1"/>
          <p:nvPr>
            <p:ph idx="1" type="body"/>
          </p:nvPr>
        </p:nvSpPr>
        <p:spPr>
          <a:xfrm rot="5400000">
            <a:off x="4175100" y="-1001687"/>
            <a:ext cx="38418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339ecf2f832_0_5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339ecf2f832_0_5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339ecf2f832_0_5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76" name="Google Shape;176;g339ecf2f832_0_516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9ecf2f832_0_523"/>
          <p:cNvSpPr txBox="1"/>
          <p:nvPr>
            <p:ph type="title"/>
          </p:nvPr>
        </p:nvSpPr>
        <p:spPr>
          <a:xfrm rot="5400000">
            <a:off x="7352250" y="2175537"/>
            <a:ext cx="5374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39ecf2f832_0_523"/>
          <p:cNvSpPr txBox="1"/>
          <p:nvPr>
            <p:ph idx="1" type="body"/>
          </p:nvPr>
        </p:nvSpPr>
        <p:spPr>
          <a:xfrm rot="5400000">
            <a:off x="2413200" y="17787"/>
            <a:ext cx="5374200" cy="6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3714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indent="-3714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o"/>
              <a:defRPr/>
            </a:lvl3pPr>
            <a:lvl4pPr indent="-3714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⮚"/>
              <a:defRPr/>
            </a:lvl4pPr>
            <a:lvl5pPr indent="-3714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❖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339ecf2f832_0_5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39ecf2f832_0_5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339ecf2f832_0_5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background with a black square&#10;&#10;Description automatically generated with medium confidence" id="183" name="Google Shape;183;g339ecf2f832_0_52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8610600" y="2230438"/>
            <a:ext cx="3937002" cy="509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39ecf2f832_0_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339ecf2f832_0_9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339ecf2f832_0_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39ecf2f832_0_10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339ecf2f832_0_10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339ecf2f832_0_10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339ecf2f832_0_10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9ecf2f832_0_10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339ecf2f832_0_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9ecf2f832_0_11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339ecf2f832_0_11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39ecf2f832_0_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39ecf2f832_0_11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339ecf2f832_0_1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39ecf2f832_0_1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39ecf2f832_0_1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339ecf2f832_0_1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339ecf2f832_0_1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339ecf2f832_0_1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39ecf2f832_0_12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339ecf2f832_0_1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9ecf2f832_0_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339ecf2f832_0_8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339ecf2f832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ecf2f832_0_441"/>
          <p:cNvSpPr/>
          <p:nvPr/>
        </p:nvSpPr>
        <p:spPr>
          <a:xfrm>
            <a:off x="-282575" y="217488"/>
            <a:ext cx="12474600" cy="6954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19161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39ecf2f832_0_441"/>
          <p:cNvSpPr/>
          <p:nvPr/>
        </p:nvSpPr>
        <p:spPr>
          <a:xfrm rot="977803">
            <a:off x="-272997" y="-538105"/>
            <a:ext cx="1901916" cy="3446509"/>
          </a:xfrm>
          <a:prstGeom prst="diagStripe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339ecf2f832_0_4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638" y="479425"/>
            <a:ext cx="94138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39ecf2f832_0_441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2" name="Google Shape;102;g339ecf2f832_0_441"/>
          <p:cNvSpPr txBox="1"/>
          <p:nvPr>
            <p:ph idx="1" type="body"/>
          </p:nvPr>
        </p:nvSpPr>
        <p:spPr>
          <a:xfrm>
            <a:off x="838200" y="2335213"/>
            <a:ext cx="10515600" cy="3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1475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FA1"/>
              </a:buClr>
              <a:buSzPts val="2250"/>
              <a:buFont typeface="Noto Sans Symbols"/>
              <a:buChar char="⮚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1475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339ecf2f832_0_4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g339ecf2f832_0_4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g339ecf2f832_0_4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35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chart" Target="../charts/chart1.xml"/><Relationship Id="rId5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hyperlink" Target="http://www.shlb.org/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Relationship Id="rId8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/>
          <p:nvPr/>
        </p:nvSpPr>
        <p:spPr>
          <a:xfrm>
            <a:off x="0" y="0"/>
            <a:ext cx="12192000" cy="171789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40000" rotWithShape="0" dir="5400000" dist="23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1379925" y="3143438"/>
            <a:ext cx="9072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Should Congress Repeal the FCC’s E-Rate HotSpot Lending Decision?</a:t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6712300" y="161900"/>
            <a:ext cx="32415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WEBINAR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SERIES</a:t>
            </a:r>
            <a:endParaRPr b="0" i="0" sz="4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0" y="1497569"/>
            <a:ext cx="12192000" cy="195255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1" y="6696099"/>
            <a:ext cx="12192000" cy="161902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rotWithShape="0" dir="5400000" dist="23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1379914" y="1799050"/>
            <a:ext cx="2592432" cy="82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www.shlb.org/webinars</a:t>
            </a:r>
            <a:endParaRPr b="0" i="0" sz="1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4508693" y="1798589"/>
            <a:ext cx="32415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February 26, 2025</a:t>
            </a:r>
            <a:endParaRPr b="1" i="0" sz="24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3597" y="161901"/>
            <a:ext cx="3497802" cy="11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99e898e71_1_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399e898e71_1_10"/>
          <p:cNvSpPr/>
          <p:nvPr/>
        </p:nvSpPr>
        <p:spPr>
          <a:xfrm>
            <a:off x="301925" y="327804"/>
            <a:ext cx="11585400" cy="6228300"/>
          </a:xfrm>
          <a:prstGeom prst="rect">
            <a:avLst/>
          </a:prstGeom>
          <a:solidFill>
            <a:srgbClr val="7BAF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399e898e71_1_10"/>
          <p:cNvSpPr/>
          <p:nvPr/>
        </p:nvSpPr>
        <p:spPr>
          <a:xfrm>
            <a:off x="501445" y="491613"/>
            <a:ext cx="11130000" cy="5801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Looking at the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3399e898e71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39" y="4417742"/>
            <a:ext cx="2743439" cy="17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399e898e71_1_10"/>
          <p:cNvSpPr txBox="1"/>
          <p:nvPr/>
        </p:nvSpPr>
        <p:spPr>
          <a:xfrm>
            <a:off x="6429095" y="3942515"/>
            <a:ext cx="4918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Free and Reduce Status: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District Wide – 71%</a:t>
            </a:r>
            <a:endParaRPr b="0" i="0" sz="24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Internet at Home:</a:t>
            </a:r>
            <a:endParaRPr b="0" i="0" sz="2400" u="none" cap="none" strike="noStrike">
              <a:solidFill>
                <a:srgbClr val="7BAF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65% say they don’t have usable internet at home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399e898e71_1_10"/>
          <p:cNvSpPr txBox="1"/>
          <p:nvPr/>
        </p:nvSpPr>
        <p:spPr>
          <a:xfrm>
            <a:off x="6429095" y="939792"/>
            <a:ext cx="287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Student Diversity: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White – 42.2%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Hispanic – 29.3%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Pacific Islander – 13.5%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Multiracial – 9.2%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African American – 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Native American – 1.7%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Asian - .9%</a:t>
            </a:r>
            <a:endParaRPr b="0" i="0" sz="20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99e898e71_1_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399e898e71_1_20"/>
          <p:cNvSpPr/>
          <p:nvPr/>
        </p:nvSpPr>
        <p:spPr>
          <a:xfrm>
            <a:off x="301925" y="327804"/>
            <a:ext cx="11585400" cy="6228300"/>
          </a:xfrm>
          <a:prstGeom prst="rect">
            <a:avLst/>
          </a:prstGeom>
          <a:solidFill>
            <a:srgbClr val="7BAF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399e898e71_1_20"/>
          <p:cNvSpPr/>
          <p:nvPr/>
        </p:nvSpPr>
        <p:spPr>
          <a:xfrm>
            <a:off x="501445" y="491613"/>
            <a:ext cx="11130000" cy="5801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Paving the Road to Anytime Anywhere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T-Mobile EmpowerED Grant Impact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All Secondary Students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Anytime Anywhere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No excuses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Last 7 Day Usage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5,495 hrs on YouTube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4,543 hrs on Google Docs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2,673 hrs on Google.com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2,226 hrs on Google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1,930 hrs on Edgenuity</a:t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1,923 hrs on Mastery 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We were ready for Covid, but the grant ended in the summer of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BAF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3399e898e71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5842" y="4432490"/>
            <a:ext cx="2743438" cy="17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399e898e71_1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005088" y="1038518"/>
            <a:ext cx="3785312" cy="283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99e898e71_1_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399e898e71_1_29"/>
          <p:cNvSpPr/>
          <p:nvPr/>
        </p:nvSpPr>
        <p:spPr>
          <a:xfrm>
            <a:off x="301925" y="327804"/>
            <a:ext cx="11585400" cy="6228300"/>
          </a:xfrm>
          <a:prstGeom prst="rect">
            <a:avLst/>
          </a:prstGeom>
          <a:solidFill>
            <a:srgbClr val="7BAF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399e898e71_1_29"/>
          <p:cNvSpPr/>
          <p:nvPr/>
        </p:nvSpPr>
        <p:spPr>
          <a:xfrm>
            <a:off x="501445" y="491613"/>
            <a:ext cx="11130000" cy="5801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The Future of the Digital Divide – slide recreated in 2019</a:t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Not enough grants for all schools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EBS – Education Broadband Service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Schools don’t know about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Schools can’t afford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Desert Sands Unified School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Spent $600,000 to build out WiFi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Deployed 283 HotSpots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FCC and E-Rate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Schools </a:t>
            </a:r>
            <a:r>
              <a:rPr lang="en-US" sz="1800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can't</a:t>
            </a: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 afford to provide HotSpots to every student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Schools </a:t>
            </a:r>
            <a:r>
              <a:rPr lang="en-US" sz="1800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can't</a:t>
            </a: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 afford to build out EBS on their 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AFD4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The FCC must add HotSpots to the Eligible Services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BAF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BAF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3399e898e71_1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5842" y="4432490"/>
            <a:ext cx="2743438" cy="17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"/>
          <p:cNvSpPr/>
          <p:nvPr/>
        </p:nvSpPr>
        <p:spPr>
          <a:xfrm>
            <a:off x="6553522" y="793859"/>
            <a:ext cx="4798334" cy="479833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-999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"/>
          <p:cNvSpPr/>
          <p:nvPr/>
        </p:nvSpPr>
        <p:spPr>
          <a:xfrm>
            <a:off x="5214130" y="3440117"/>
            <a:ext cx="2843539" cy="2840886"/>
          </a:xfrm>
          <a:prstGeom prst="ellipse">
            <a:avLst/>
          </a:prstGeom>
          <a:solidFill>
            <a:schemeClr val="accent1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circle in the sky&#10;&#10;Description automatically generated" id="290" name="Google Shape;2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76" y="1108400"/>
            <a:ext cx="5400638" cy="305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"/>
          <p:cNvSpPr txBox="1"/>
          <p:nvPr/>
        </p:nvSpPr>
        <p:spPr>
          <a:xfrm>
            <a:off x="5270731" y="4415457"/>
            <a:ext cx="2730335" cy="1290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 Weintraub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Chief Executive Officer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Kajeet</a:t>
            </a:r>
            <a:endParaRPr b="1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 New Grants for School Bus Fleets | Kajeet, Inc." id="296" name="Google Shape;2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640" y="0"/>
            <a:ext cx="402336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lic Sector - Education" id="297" name="Google Shape;297;p4"/>
          <p:cNvPicPr preferRelativeResize="0"/>
          <p:nvPr/>
        </p:nvPicPr>
        <p:blipFill rotWithShape="1">
          <a:blip r:embed="rId4">
            <a:alphaModFix/>
          </a:blip>
          <a:srcRect b="0" l="-113" r="0" t="0"/>
          <a:stretch/>
        </p:blipFill>
        <p:spPr>
          <a:xfrm>
            <a:off x="4084320" y="0"/>
            <a:ext cx="402336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 txBox="1"/>
          <p:nvPr>
            <p:ph idx="4294967295" type="sldNum"/>
          </p:nvPr>
        </p:nvSpPr>
        <p:spPr>
          <a:xfrm>
            <a:off x="11976100" y="6643688"/>
            <a:ext cx="215900" cy="16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07CD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000" u="none" cap="none" strike="noStrike">
              <a:solidFill>
                <a:srgbClr val="107CD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106758" y="0"/>
            <a:ext cx="6340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4020759" y="0"/>
            <a:ext cx="6340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983432" y="1527196"/>
            <a:ext cx="302872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 filtered Wi-Fi hotspot connecting users anytime, anywhere </a:t>
            </a:r>
            <a:endParaRPr b="0" i="0" sz="16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156490" y="2666585"/>
            <a:ext cx="3710381" cy="21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60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D52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5067679" y="1527196"/>
            <a:ext cx="302872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Integrating Wi-Fi connectivity into a field-ready laptop</a:t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4198351" y="2666585"/>
            <a:ext cx="3795299" cy="21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60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D52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8168640" y="5170"/>
            <a:ext cx="4023360" cy="1556792"/>
          </a:xfrm>
          <a:prstGeom prst="rect">
            <a:avLst/>
          </a:prstGeom>
          <a:solidFill>
            <a:srgbClr val="1E435E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8535714" y="472596"/>
            <a:ext cx="3288920" cy="865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Kajeet SmartBus</a:t>
            </a:r>
            <a:r>
              <a:rPr b="1" baseline="3000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®</a:t>
            </a:r>
            <a:endParaRPr b="1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9151926" y="1527196"/>
            <a:ext cx="2929269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#1 Provider of School Bus Wi-Fi in North America</a:t>
            </a:r>
            <a:endParaRPr/>
          </a:p>
        </p:txBody>
      </p:sp>
      <p:sp>
        <p:nvSpPr>
          <p:cNvPr id="308" name="Google Shape;308;p4"/>
          <p:cNvSpPr/>
          <p:nvPr/>
        </p:nvSpPr>
        <p:spPr>
          <a:xfrm>
            <a:off x="8325130" y="2666585"/>
            <a:ext cx="3710381" cy="21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60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D52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4084320" y="5170"/>
            <a:ext cx="4023360" cy="1556792"/>
          </a:xfrm>
          <a:prstGeom prst="rect">
            <a:avLst/>
          </a:prstGeom>
          <a:solidFill>
            <a:srgbClr val="1E435E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4451467" y="472596"/>
            <a:ext cx="3288920" cy="865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LTE-Embedded Devices</a:t>
            </a:r>
            <a:endParaRPr/>
          </a:p>
        </p:txBody>
      </p:sp>
      <p:grpSp>
        <p:nvGrpSpPr>
          <p:cNvPr id="311" name="Google Shape;311;p4"/>
          <p:cNvGrpSpPr/>
          <p:nvPr/>
        </p:nvGrpSpPr>
        <p:grpSpPr>
          <a:xfrm>
            <a:off x="4146448" y="180614"/>
            <a:ext cx="3897670" cy="307777"/>
            <a:chOff x="4613098" y="49645"/>
            <a:chExt cx="4031405" cy="307777"/>
          </a:xfrm>
        </p:grpSpPr>
        <p:sp>
          <p:nvSpPr>
            <p:cNvPr id="312" name="Google Shape;312;p4"/>
            <p:cNvSpPr/>
            <p:nvPr/>
          </p:nvSpPr>
          <p:spPr>
            <a:xfrm>
              <a:off x="4613098" y="49645"/>
              <a:ext cx="4031405" cy="301492"/>
            </a:xfrm>
            <a:prstGeom prst="roundRect">
              <a:avLst>
                <a:gd fmla="val 50000" name="adj"/>
              </a:avLst>
            </a:prstGeom>
            <a:solidFill>
              <a:srgbClr val="00A5D3"/>
            </a:solidFill>
            <a:ln>
              <a:noFill/>
            </a:ln>
            <a:effectLst>
              <a:outerShdw blurRad="508000" sx="95000" rotWithShape="0" algn="tl" dir="2700000" dist="228600" sy="95000">
                <a:srgbClr val="000000">
                  <a:alpha val="2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4939291" y="49645"/>
              <a:ext cx="34017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SCHOOL AND LIBRARY SOLUTIONS</a:t>
              </a:r>
              <a:endParaRPr/>
            </a:p>
          </p:txBody>
        </p:sp>
      </p:grpSp>
      <p:pic>
        <p:nvPicPr>
          <p:cNvPr id="314" name="Google Shape;3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910" y="1791544"/>
            <a:ext cx="653572" cy="43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"/>
          <p:cNvSpPr/>
          <p:nvPr/>
        </p:nvSpPr>
        <p:spPr>
          <a:xfrm>
            <a:off x="8497665" y="1754196"/>
            <a:ext cx="509168" cy="632607"/>
          </a:xfrm>
          <a:custGeom>
            <a:rect b="b" l="l" r="r" t="t"/>
            <a:pathLst>
              <a:path extrusionOk="0" h="1651" w="1329">
                <a:moveTo>
                  <a:pt x="1067" y="0"/>
                </a:moveTo>
                <a:cubicBezTo>
                  <a:pt x="263" y="0"/>
                  <a:pt x="263" y="0"/>
                  <a:pt x="263" y="0"/>
                </a:cubicBezTo>
                <a:cubicBezTo>
                  <a:pt x="118" y="0"/>
                  <a:pt x="0" y="118"/>
                  <a:pt x="0" y="263"/>
                </a:cubicBezTo>
                <a:cubicBezTo>
                  <a:pt x="0" y="1311"/>
                  <a:pt x="0" y="1311"/>
                  <a:pt x="0" y="1311"/>
                </a:cubicBezTo>
                <a:cubicBezTo>
                  <a:pt x="0" y="1383"/>
                  <a:pt x="59" y="1442"/>
                  <a:pt x="132" y="1442"/>
                </a:cubicBezTo>
                <a:cubicBezTo>
                  <a:pt x="152" y="1442"/>
                  <a:pt x="152" y="1442"/>
                  <a:pt x="152" y="1442"/>
                </a:cubicBezTo>
                <a:cubicBezTo>
                  <a:pt x="152" y="1546"/>
                  <a:pt x="152" y="1546"/>
                  <a:pt x="152" y="1546"/>
                </a:cubicBezTo>
                <a:cubicBezTo>
                  <a:pt x="152" y="1604"/>
                  <a:pt x="199" y="1651"/>
                  <a:pt x="256" y="1651"/>
                </a:cubicBezTo>
                <a:cubicBezTo>
                  <a:pt x="314" y="1651"/>
                  <a:pt x="361" y="1604"/>
                  <a:pt x="361" y="1546"/>
                </a:cubicBezTo>
                <a:cubicBezTo>
                  <a:pt x="361" y="1442"/>
                  <a:pt x="361" y="1442"/>
                  <a:pt x="361" y="1442"/>
                </a:cubicBezTo>
                <a:cubicBezTo>
                  <a:pt x="969" y="1442"/>
                  <a:pt x="969" y="1442"/>
                  <a:pt x="969" y="1442"/>
                </a:cubicBezTo>
                <a:cubicBezTo>
                  <a:pt x="969" y="1546"/>
                  <a:pt x="969" y="1546"/>
                  <a:pt x="969" y="1546"/>
                </a:cubicBezTo>
                <a:cubicBezTo>
                  <a:pt x="969" y="1604"/>
                  <a:pt x="1016" y="1651"/>
                  <a:pt x="1073" y="1651"/>
                </a:cubicBezTo>
                <a:cubicBezTo>
                  <a:pt x="1131" y="1651"/>
                  <a:pt x="1178" y="1604"/>
                  <a:pt x="1178" y="1546"/>
                </a:cubicBezTo>
                <a:cubicBezTo>
                  <a:pt x="1178" y="1442"/>
                  <a:pt x="1178" y="1442"/>
                  <a:pt x="1178" y="1442"/>
                </a:cubicBezTo>
                <a:cubicBezTo>
                  <a:pt x="1198" y="1442"/>
                  <a:pt x="1198" y="1442"/>
                  <a:pt x="1198" y="1442"/>
                </a:cubicBezTo>
                <a:cubicBezTo>
                  <a:pt x="1271" y="1442"/>
                  <a:pt x="1329" y="1383"/>
                  <a:pt x="1329" y="1311"/>
                </a:cubicBezTo>
                <a:cubicBezTo>
                  <a:pt x="1329" y="263"/>
                  <a:pt x="1329" y="263"/>
                  <a:pt x="1329" y="263"/>
                </a:cubicBezTo>
                <a:cubicBezTo>
                  <a:pt x="1329" y="118"/>
                  <a:pt x="1212" y="0"/>
                  <a:pt x="1067" y="0"/>
                </a:cubicBezTo>
                <a:close/>
                <a:moveTo>
                  <a:pt x="425" y="96"/>
                </a:moveTo>
                <a:cubicBezTo>
                  <a:pt x="425" y="69"/>
                  <a:pt x="447" y="48"/>
                  <a:pt x="473" y="48"/>
                </a:cubicBezTo>
                <a:cubicBezTo>
                  <a:pt x="857" y="48"/>
                  <a:pt x="857" y="48"/>
                  <a:pt x="857" y="48"/>
                </a:cubicBezTo>
                <a:cubicBezTo>
                  <a:pt x="883" y="48"/>
                  <a:pt x="905" y="69"/>
                  <a:pt x="905" y="96"/>
                </a:cubicBezTo>
                <a:cubicBezTo>
                  <a:pt x="905" y="102"/>
                  <a:pt x="905" y="102"/>
                  <a:pt x="905" y="102"/>
                </a:cubicBezTo>
                <a:cubicBezTo>
                  <a:pt x="905" y="129"/>
                  <a:pt x="883" y="150"/>
                  <a:pt x="857" y="150"/>
                </a:cubicBezTo>
                <a:cubicBezTo>
                  <a:pt x="473" y="150"/>
                  <a:pt x="473" y="150"/>
                  <a:pt x="473" y="150"/>
                </a:cubicBezTo>
                <a:cubicBezTo>
                  <a:pt x="447" y="150"/>
                  <a:pt x="425" y="129"/>
                  <a:pt x="425" y="102"/>
                </a:cubicBezTo>
                <a:lnTo>
                  <a:pt x="425" y="96"/>
                </a:lnTo>
                <a:close/>
                <a:moveTo>
                  <a:pt x="236" y="1217"/>
                </a:moveTo>
                <a:cubicBezTo>
                  <a:pt x="171" y="1217"/>
                  <a:pt x="119" y="1165"/>
                  <a:pt x="119" y="1100"/>
                </a:cubicBezTo>
                <a:cubicBezTo>
                  <a:pt x="119" y="1035"/>
                  <a:pt x="171" y="983"/>
                  <a:pt x="236" y="983"/>
                </a:cubicBezTo>
                <a:cubicBezTo>
                  <a:pt x="301" y="983"/>
                  <a:pt x="353" y="1035"/>
                  <a:pt x="353" y="1100"/>
                </a:cubicBezTo>
                <a:cubicBezTo>
                  <a:pt x="353" y="1165"/>
                  <a:pt x="301" y="1217"/>
                  <a:pt x="236" y="1217"/>
                </a:cubicBezTo>
                <a:close/>
                <a:moveTo>
                  <a:pt x="872" y="1178"/>
                </a:moveTo>
                <a:cubicBezTo>
                  <a:pt x="458" y="1178"/>
                  <a:pt x="458" y="1178"/>
                  <a:pt x="458" y="1178"/>
                </a:cubicBezTo>
                <a:cubicBezTo>
                  <a:pt x="443" y="1178"/>
                  <a:pt x="431" y="1166"/>
                  <a:pt x="431" y="1151"/>
                </a:cubicBezTo>
                <a:cubicBezTo>
                  <a:pt x="431" y="1136"/>
                  <a:pt x="443" y="1124"/>
                  <a:pt x="458" y="1124"/>
                </a:cubicBezTo>
                <a:cubicBezTo>
                  <a:pt x="872" y="1124"/>
                  <a:pt x="872" y="1124"/>
                  <a:pt x="872" y="1124"/>
                </a:cubicBezTo>
                <a:cubicBezTo>
                  <a:pt x="887" y="1124"/>
                  <a:pt x="899" y="1136"/>
                  <a:pt x="899" y="1151"/>
                </a:cubicBezTo>
                <a:cubicBezTo>
                  <a:pt x="899" y="1166"/>
                  <a:pt x="887" y="1178"/>
                  <a:pt x="872" y="1178"/>
                </a:cubicBezTo>
                <a:close/>
                <a:moveTo>
                  <a:pt x="872" y="1071"/>
                </a:moveTo>
                <a:cubicBezTo>
                  <a:pt x="458" y="1071"/>
                  <a:pt x="458" y="1071"/>
                  <a:pt x="458" y="1071"/>
                </a:cubicBezTo>
                <a:cubicBezTo>
                  <a:pt x="443" y="1071"/>
                  <a:pt x="431" y="1058"/>
                  <a:pt x="431" y="1043"/>
                </a:cubicBezTo>
                <a:cubicBezTo>
                  <a:pt x="431" y="1028"/>
                  <a:pt x="443" y="1016"/>
                  <a:pt x="458" y="1016"/>
                </a:cubicBezTo>
                <a:cubicBezTo>
                  <a:pt x="872" y="1016"/>
                  <a:pt x="872" y="1016"/>
                  <a:pt x="872" y="1016"/>
                </a:cubicBezTo>
                <a:cubicBezTo>
                  <a:pt x="887" y="1016"/>
                  <a:pt x="899" y="1028"/>
                  <a:pt x="899" y="1043"/>
                </a:cubicBezTo>
                <a:cubicBezTo>
                  <a:pt x="899" y="1058"/>
                  <a:pt x="887" y="1071"/>
                  <a:pt x="872" y="1071"/>
                </a:cubicBezTo>
                <a:close/>
                <a:moveTo>
                  <a:pt x="1094" y="1217"/>
                </a:moveTo>
                <a:cubicBezTo>
                  <a:pt x="1029" y="1217"/>
                  <a:pt x="976" y="1165"/>
                  <a:pt x="976" y="1100"/>
                </a:cubicBezTo>
                <a:cubicBezTo>
                  <a:pt x="976" y="1035"/>
                  <a:pt x="1029" y="983"/>
                  <a:pt x="1094" y="983"/>
                </a:cubicBezTo>
                <a:cubicBezTo>
                  <a:pt x="1158" y="983"/>
                  <a:pt x="1211" y="1035"/>
                  <a:pt x="1211" y="1100"/>
                </a:cubicBezTo>
                <a:cubicBezTo>
                  <a:pt x="1211" y="1165"/>
                  <a:pt x="1158" y="1217"/>
                  <a:pt x="1094" y="1217"/>
                </a:cubicBezTo>
                <a:close/>
                <a:moveTo>
                  <a:pt x="1224" y="609"/>
                </a:moveTo>
                <a:cubicBezTo>
                  <a:pt x="1224" y="668"/>
                  <a:pt x="1177" y="715"/>
                  <a:pt x="1119" y="715"/>
                </a:cubicBezTo>
                <a:cubicBezTo>
                  <a:pt x="211" y="715"/>
                  <a:pt x="211" y="715"/>
                  <a:pt x="211" y="715"/>
                </a:cubicBezTo>
                <a:cubicBezTo>
                  <a:pt x="153" y="715"/>
                  <a:pt x="106" y="668"/>
                  <a:pt x="106" y="609"/>
                </a:cubicBezTo>
                <a:cubicBezTo>
                  <a:pt x="106" y="359"/>
                  <a:pt x="106" y="359"/>
                  <a:pt x="106" y="359"/>
                </a:cubicBezTo>
                <a:cubicBezTo>
                  <a:pt x="106" y="272"/>
                  <a:pt x="176" y="201"/>
                  <a:pt x="263" y="201"/>
                </a:cubicBezTo>
                <a:cubicBezTo>
                  <a:pt x="1067" y="201"/>
                  <a:pt x="1067" y="201"/>
                  <a:pt x="1067" y="201"/>
                </a:cubicBezTo>
                <a:cubicBezTo>
                  <a:pt x="1154" y="201"/>
                  <a:pt x="1224" y="272"/>
                  <a:pt x="1224" y="359"/>
                </a:cubicBezTo>
                <a:lnTo>
                  <a:pt x="1224" y="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nternet with solid fill" id="316" name="Google Shape;31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5155" y="1690838"/>
            <a:ext cx="755703" cy="75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281" y="3155594"/>
            <a:ext cx="3075101" cy="1567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ucation - Higher Ed" id="318" name="Google Shape;318;p4"/>
          <p:cNvPicPr preferRelativeResize="0"/>
          <p:nvPr/>
        </p:nvPicPr>
        <p:blipFill rotWithShape="1">
          <a:blip r:embed="rId8">
            <a:alphaModFix/>
          </a:blip>
          <a:srcRect b="0" l="-192" r="0" t="0"/>
          <a:stretch/>
        </p:blipFill>
        <p:spPr>
          <a:xfrm>
            <a:off x="0" y="0"/>
            <a:ext cx="402336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"/>
          <p:cNvSpPr/>
          <p:nvPr/>
        </p:nvSpPr>
        <p:spPr>
          <a:xfrm>
            <a:off x="-256976" y="-95401"/>
            <a:ext cx="4280400" cy="1657200"/>
          </a:xfrm>
          <a:prstGeom prst="rect">
            <a:avLst/>
          </a:prstGeom>
          <a:solidFill>
            <a:srgbClr val="1E435E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367220" y="472596"/>
            <a:ext cx="3288920" cy="865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Kajeet SmartSpot</a:t>
            </a:r>
            <a:r>
              <a:rPr b="1" baseline="3000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®</a:t>
            </a:r>
            <a:endParaRPr/>
          </a:p>
        </p:txBody>
      </p:sp>
      <p:pic>
        <p:nvPicPr>
          <p:cNvPr id="321" name="Google Shape;32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85890" y="5066334"/>
            <a:ext cx="1979099" cy="114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32128" y="2922982"/>
            <a:ext cx="1657072" cy="165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"/>
          <p:cNvPicPr preferRelativeResize="0"/>
          <p:nvPr/>
        </p:nvPicPr>
        <p:blipFill rotWithShape="1">
          <a:blip r:embed="rId11">
            <a:alphaModFix/>
          </a:blip>
          <a:srcRect b="0" l="0" r="46028" t="0"/>
          <a:stretch/>
        </p:blipFill>
        <p:spPr>
          <a:xfrm>
            <a:off x="10230969" y="4237659"/>
            <a:ext cx="159366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"/>
          <p:cNvSpPr/>
          <p:nvPr/>
        </p:nvSpPr>
        <p:spPr>
          <a:xfrm>
            <a:off x="10142675" y="4237659"/>
            <a:ext cx="934487" cy="955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"/>
          <p:cNvPicPr preferRelativeResize="0"/>
          <p:nvPr/>
        </p:nvPicPr>
        <p:blipFill rotWithShape="1">
          <a:blip r:embed="rId12">
            <a:alphaModFix/>
          </a:blip>
          <a:srcRect b="9044" l="11321" r="8973" t="7744"/>
          <a:stretch/>
        </p:blipFill>
        <p:spPr>
          <a:xfrm>
            <a:off x="4315155" y="2992462"/>
            <a:ext cx="2063871" cy="158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980" y="2126892"/>
            <a:ext cx="4649386" cy="286779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"/>
          <p:cNvSpPr txBox="1"/>
          <p:nvPr>
            <p:ph type="title"/>
          </p:nvPr>
        </p:nvSpPr>
        <p:spPr>
          <a:xfrm>
            <a:off x="838196" y="782322"/>
            <a:ext cx="1051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Educational Use</a:t>
            </a:r>
            <a:endParaRPr/>
          </a:p>
        </p:txBody>
      </p:sp>
      <p:graphicFrame>
        <p:nvGraphicFramePr>
          <p:cNvPr id="333" name="Google Shape;333;p5"/>
          <p:cNvGraphicFramePr/>
          <p:nvPr/>
        </p:nvGraphicFramePr>
        <p:xfrm>
          <a:off x="7109929" y="5152127"/>
          <a:ext cx="1456481" cy="1299193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34" name="Google Shape;334;p5"/>
          <p:cNvSpPr txBox="1"/>
          <p:nvPr/>
        </p:nvSpPr>
        <p:spPr>
          <a:xfrm>
            <a:off x="7080565" y="4598728"/>
            <a:ext cx="4938912" cy="1329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t/>
            </a:r>
            <a:endParaRPr b="1" i="0" sz="1800" u="none" cap="none" strike="noStrik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5" name="Google Shape;335;p5"/>
          <p:cNvSpPr txBox="1"/>
          <p:nvPr/>
        </p:nvSpPr>
        <p:spPr>
          <a:xfrm>
            <a:off x="9850313" y="2657669"/>
            <a:ext cx="1926082" cy="128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</a:pPr>
            <a:r>
              <a:t/>
            </a:r>
            <a:endParaRPr b="1" i="0" sz="1800" u="none" cap="none" strike="noStrik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6" name="Google Shape;336;p5"/>
          <p:cNvSpPr txBox="1"/>
          <p:nvPr/>
        </p:nvSpPr>
        <p:spPr>
          <a:xfrm>
            <a:off x="2233328" y="2355771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24%</a:t>
            </a:r>
            <a:endParaRPr/>
          </a:p>
        </p:txBody>
      </p:sp>
      <p:sp>
        <p:nvSpPr>
          <p:cNvPr id="337" name="Google Shape;337;p5"/>
          <p:cNvSpPr txBox="1"/>
          <p:nvPr/>
        </p:nvSpPr>
        <p:spPr>
          <a:xfrm>
            <a:off x="2968272" y="2997134"/>
            <a:ext cx="6463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/>
          </a:p>
        </p:txBody>
      </p:sp>
      <p:pic>
        <p:nvPicPr>
          <p:cNvPr id="338" name="Google Shape;338;p5"/>
          <p:cNvPicPr preferRelativeResize="0"/>
          <p:nvPr/>
        </p:nvPicPr>
        <p:blipFill rotWithShape="1">
          <a:blip r:embed="rId5">
            <a:alphaModFix/>
          </a:blip>
          <a:srcRect b="6251" l="7836" r="10891" t="12949"/>
          <a:stretch/>
        </p:blipFill>
        <p:spPr>
          <a:xfrm>
            <a:off x="878115" y="2068821"/>
            <a:ext cx="4046582" cy="28310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9" name="Google Shape;339;p5"/>
          <p:cNvSpPr txBox="1"/>
          <p:nvPr/>
        </p:nvSpPr>
        <p:spPr>
          <a:xfrm>
            <a:off x="1416149" y="1679300"/>
            <a:ext cx="2886892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Top Visited Sites</a:t>
            </a:r>
            <a:endParaRPr/>
          </a:p>
        </p:txBody>
      </p:sp>
      <p:sp>
        <p:nvSpPr>
          <p:cNvPr id="340" name="Google Shape;340;p5"/>
          <p:cNvSpPr txBox="1"/>
          <p:nvPr/>
        </p:nvSpPr>
        <p:spPr>
          <a:xfrm>
            <a:off x="8114046" y="1644307"/>
            <a:ext cx="2400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Top Denied Sites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1" name="Google Shape;341;p5"/>
          <p:cNvGrpSpPr/>
          <p:nvPr/>
        </p:nvGrpSpPr>
        <p:grpSpPr>
          <a:xfrm>
            <a:off x="1040584" y="5198790"/>
            <a:ext cx="4111131" cy="1059257"/>
            <a:chOff x="1001395" y="5394735"/>
            <a:chExt cx="4111131" cy="1059257"/>
          </a:xfrm>
        </p:grpSpPr>
        <p:sp>
          <p:nvSpPr>
            <p:cNvPr id="342" name="Google Shape;342;p5"/>
            <p:cNvSpPr/>
            <p:nvPr/>
          </p:nvSpPr>
          <p:spPr>
            <a:xfrm>
              <a:off x="1001395" y="5856693"/>
              <a:ext cx="2782388" cy="597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783783" y="5856693"/>
              <a:ext cx="1140914" cy="597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 txBox="1"/>
            <p:nvPr/>
          </p:nvSpPr>
          <p:spPr>
            <a:xfrm>
              <a:off x="1070007" y="5394735"/>
              <a:ext cx="357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Usage by Time of Day</a:t>
              </a:r>
              <a:endParaRPr/>
            </a:p>
          </p:txBody>
        </p:sp>
        <p:sp>
          <p:nvSpPr>
            <p:cNvPr id="345" name="Google Shape;345;p5"/>
            <p:cNvSpPr txBox="1"/>
            <p:nvPr/>
          </p:nvSpPr>
          <p:spPr>
            <a:xfrm>
              <a:off x="1178088" y="6001453"/>
              <a:ext cx="25964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Non-School Hours (75.4%)</a:t>
              </a:r>
              <a:endParaRPr/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3735335" y="5910012"/>
              <a:ext cx="8236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School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Hours</a:t>
              </a:r>
              <a:endParaRPr/>
            </a:p>
          </p:txBody>
        </p:sp>
        <p:sp>
          <p:nvSpPr>
            <p:cNvPr id="347" name="Google Shape;347;p5"/>
            <p:cNvSpPr txBox="1"/>
            <p:nvPr/>
          </p:nvSpPr>
          <p:spPr>
            <a:xfrm>
              <a:off x="4288925" y="6016841"/>
              <a:ext cx="823601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(24.6%)</a:t>
              </a:r>
              <a:endParaRPr/>
            </a:p>
          </p:txBody>
        </p:sp>
      </p:grpSp>
      <p:cxnSp>
        <p:nvCxnSpPr>
          <p:cNvPr id="348" name="Google Shape;348;p5"/>
          <p:cNvCxnSpPr/>
          <p:nvPr/>
        </p:nvCxnSpPr>
        <p:spPr>
          <a:xfrm>
            <a:off x="6042843" y="1679300"/>
            <a:ext cx="0" cy="4774692"/>
          </a:xfrm>
          <a:prstGeom prst="straightConnector1">
            <a:avLst/>
          </a:prstGeom>
          <a:noFill/>
          <a:ln cap="flat" cmpd="sng" w="28575">
            <a:solidFill>
              <a:srgbClr val="A9132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5"/>
          <p:cNvSpPr txBox="1"/>
          <p:nvPr/>
        </p:nvSpPr>
        <p:spPr>
          <a:xfrm>
            <a:off x="8459516" y="5478559"/>
            <a:ext cx="25005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in every 5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domain requests are blocked</a:t>
            </a:r>
            <a:endParaRPr/>
          </a:p>
        </p:txBody>
      </p:sp>
      <p:sp>
        <p:nvSpPr>
          <p:cNvPr id="350" name="Google Shape;350;p5"/>
          <p:cNvSpPr txBox="1"/>
          <p:nvPr>
            <p:ph idx="1" type="subTitle"/>
          </p:nvPr>
        </p:nvSpPr>
        <p:spPr>
          <a:xfrm>
            <a:off x="838200" y="525643"/>
            <a:ext cx="10122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2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1111"/>
              <a:buNone/>
            </a:pPr>
            <a:r>
              <a:rPr lang="en-US" sz="5400"/>
              <a:t>E-RATE 2025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 txBox="1"/>
          <p:nvPr>
            <p:ph type="title"/>
          </p:nvPr>
        </p:nvSpPr>
        <p:spPr>
          <a:xfrm>
            <a:off x="838195" y="783947"/>
            <a:ext cx="1051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E-Rate Unit Volume by Category</a:t>
            </a:r>
            <a:endParaRPr/>
          </a:p>
        </p:txBody>
      </p:sp>
      <p:graphicFrame>
        <p:nvGraphicFramePr>
          <p:cNvPr id="356" name="Google Shape;356;p6"/>
          <p:cNvGraphicFramePr/>
          <p:nvPr/>
        </p:nvGraphicFramePr>
        <p:xfrm>
          <a:off x="833730" y="3008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{217428BF-AD3E-4223-8159-E6652E345854}</a:tableStyleId>
              </a:tblPr>
              <a:tblGrid>
                <a:gridCol w="2391150"/>
                <a:gridCol w="1098750"/>
                <a:gridCol w="1098750"/>
                <a:gridCol w="1098750"/>
              </a:tblGrid>
              <a:tr h="4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As of 2/22/25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5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(Source: Signal Analytics) </a:t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470s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TAM ($)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</a:tr>
              <a:tr h="4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Library Hotspots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49,778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$12.2M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</a:tr>
              <a:tr h="4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School Hotspots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803,503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$162.9M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Bus Wi-Fi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33,121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$42.6M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B3E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7" name="Google Shape;357;p6"/>
          <p:cNvGraphicFramePr/>
          <p:nvPr/>
        </p:nvGraphicFramePr>
        <p:xfrm>
          <a:off x="6521119" y="1682229"/>
          <a:ext cx="5209326" cy="462641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58" name="Google Shape;358;p6"/>
          <p:cNvSpPr txBox="1"/>
          <p:nvPr>
            <p:ph idx="1" type="subTitle"/>
          </p:nvPr>
        </p:nvSpPr>
        <p:spPr>
          <a:xfrm>
            <a:off x="838200" y="525643"/>
            <a:ext cx="10122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2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1111"/>
              <a:buNone/>
            </a:pPr>
            <a:r>
              <a:rPr lang="en-US" sz="5400"/>
              <a:t>E-RATE 2025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"/>
          <p:cNvSpPr txBox="1"/>
          <p:nvPr>
            <p:ph type="title"/>
          </p:nvPr>
        </p:nvSpPr>
        <p:spPr>
          <a:xfrm>
            <a:off x="838200" y="783959"/>
            <a:ext cx="1051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2042"/>
              <a:buNone/>
            </a:pPr>
            <a:r>
              <a:rPr lang="en-US"/>
              <a:t>Distribution of 470 Applications by State</a:t>
            </a:r>
            <a:endParaRPr/>
          </a:p>
        </p:txBody>
      </p:sp>
      <p:graphicFrame>
        <p:nvGraphicFramePr>
          <p:cNvPr id="364" name="Google Shape;364;p7"/>
          <p:cNvGraphicFramePr/>
          <p:nvPr/>
        </p:nvGraphicFramePr>
        <p:xfrm>
          <a:off x="989542" y="1788304"/>
          <a:ext cx="8013056" cy="480103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65" name="Google Shape;365;p7"/>
          <p:cNvSpPr txBox="1"/>
          <p:nvPr>
            <p:ph idx="1" type="subTitle"/>
          </p:nvPr>
        </p:nvSpPr>
        <p:spPr>
          <a:xfrm>
            <a:off x="838200" y="525643"/>
            <a:ext cx="10122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2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1111"/>
              <a:buNone/>
            </a:pPr>
            <a:r>
              <a:rPr lang="en-US" sz="5400"/>
              <a:t>E-RATE 2025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/>
          <p:nvPr>
            <p:ph type="title"/>
          </p:nvPr>
        </p:nvSpPr>
        <p:spPr>
          <a:xfrm>
            <a:off x="838200" y="783940"/>
            <a:ext cx="10515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2042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Active 470 Applications by State </a:t>
            </a:r>
            <a:endParaRPr/>
          </a:p>
        </p:txBody>
      </p:sp>
      <p:sp>
        <p:nvSpPr>
          <p:cNvPr id="371" name="Google Shape;371;p50"/>
          <p:cNvSpPr txBox="1"/>
          <p:nvPr>
            <p:ph idx="1" type="subTitle"/>
          </p:nvPr>
        </p:nvSpPr>
        <p:spPr>
          <a:xfrm>
            <a:off x="838200" y="525643"/>
            <a:ext cx="10121900" cy="258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1111"/>
              <a:buNone/>
            </a:pPr>
            <a:r>
              <a:rPr lang="en-US" sz="5400"/>
              <a:t>E-RATE 2025</a:t>
            </a:r>
            <a:endParaRPr sz="5400"/>
          </a:p>
        </p:txBody>
      </p:sp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065" y="1761365"/>
            <a:ext cx="4090583" cy="436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015" y="1761365"/>
            <a:ext cx="7021394" cy="436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99e898e71_1_112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John Windhausen Jr.</a:t>
            </a:r>
            <a:r>
              <a:rPr lang="en-US" sz="3600"/>
              <a:t>, Executive Director, SHLB Coalition</a:t>
            </a:r>
            <a:endParaRPr sz="36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Kristen Corra</a:t>
            </a:r>
            <a:r>
              <a:rPr lang="en-US" sz="3600"/>
              <a:t>, Policy Counsel, SHLB Coalition</a:t>
            </a:r>
            <a:endParaRPr sz="36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Jill Hobson</a:t>
            </a:r>
            <a:r>
              <a:rPr lang="en-US" sz="3600"/>
              <a:t>, Chief Technology Officer, Gainesville City Schools (GA)</a:t>
            </a:r>
            <a:endParaRPr sz="36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Tammy Blackwell</a:t>
            </a:r>
            <a:r>
              <a:rPr lang="en-US" sz="3600"/>
              <a:t>, Director, Marshall County Public Library (KY)</a:t>
            </a:r>
            <a:endParaRPr sz="36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Jeffery Herbel</a:t>
            </a:r>
            <a:r>
              <a:rPr lang="en-US" sz="3600"/>
              <a:t>, Director of Information and Instructional Technology, Enid Public School District (OK)</a:t>
            </a:r>
            <a:endParaRPr sz="3600"/>
          </a:p>
          <a:p>
            <a:pPr indent="-4229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Ben Weintraub</a:t>
            </a:r>
            <a:r>
              <a:rPr lang="en-US" sz="3600"/>
              <a:t>, CEO Kajeet</a:t>
            </a:r>
            <a:endParaRPr i="1" sz="3600"/>
          </a:p>
        </p:txBody>
      </p:sp>
      <p:sp>
        <p:nvSpPr>
          <p:cNvPr id="380" name="Google Shape;380;g3399e898e71_1_112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Moderated 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/>
        </p:nvSpPr>
        <p:spPr>
          <a:xfrm>
            <a:off x="2254250" y="1"/>
            <a:ext cx="7683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2032001" y="2618330"/>
            <a:ext cx="8360833" cy="171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 us</a:t>
            </a:r>
            <a:r>
              <a:rPr b="0" i="0" lang="en-US" sz="3600" u="none" cap="none" strike="noStrike">
                <a:solidFill>
                  <a:srgbClr val="589DE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b="0" i="0" lang="en-US" sz="36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SHLBCoalition</a:t>
            </a:r>
            <a:endParaRPr b="0" i="0" sz="36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589DE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 the conversation with </a:t>
            </a:r>
            <a:r>
              <a:rPr b="0" i="1" lang="en-US" sz="2800" u="none" cap="none" strike="noStrik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#SHLBWebinars</a:t>
            </a:r>
            <a:endParaRPr b="0" i="1" sz="2800" u="none" cap="none" strike="noStrik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906" y="1903423"/>
            <a:ext cx="3790188" cy="1207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8"/>
          <p:cNvSpPr txBox="1"/>
          <p:nvPr/>
        </p:nvSpPr>
        <p:spPr>
          <a:xfrm>
            <a:off x="3202576" y="887632"/>
            <a:ext cx="578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8"/>
          <p:cNvSpPr txBox="1"/>
          <p:nvPr/>
        </p:nvSpPr>
        <p:spPr>
          <a:xfrm>
            <a:off x="2122950" y="4476386"/>
            <a:ext cx="79461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SHLB Coalition is proudly supported by over 3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member organizations, and our generous corporate sponsors: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 txBox="1"/>
          <p:nvPr/>
        </p:nvSpPr>
        <p:spPr>
          <a:xfrm>
            <a:off x="3927750" y="3279425"/>
            <a:ext cx="43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sng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www.shlb.org</a:t>
            </a:r>
            <a:r>
              <a:rPr b="0" i="0" lang="en-US" sz="2200" u="none" cap="none" strike="noStrik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 | @SHLBCoalition</a:t>
            </a:r>
            <a:endParaRPr b="0" i="0" sz="2200" u="none" cap="none" strike="noStrik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838" y="5414803"/>
            <a:ext cx="2592425" cy="95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1736" y="5152135"/>
            <a:ext cx="2226789" cy="148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9988" y="5456936"/>
            <a:ext cx="2592426" cy="87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588" y="5306378"/>
            <a:ext cx="2226774" cy="117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7bcba31d2_0_3"/>
          <p:cNvSpPr txBox="1"/>
          <p:nvPr>
            <p:ph idx="1" type="body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John Windhausen Jr.</a:t>
            </a:r>
            <a:r>
              <a:rPr lang="en-US" sz="3600"/>
              <a:t>, Executive Director, SHLB Coalition</a:t>
            </a:r>
            <a:endParaRPr sz="3600"/>
          </a:p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i="1" lang="en-US" sz="3600"/>
              <a:t>Moderator: </a:t>
            </a:r>
            <a:r>
              <a:rPr b="1" lang="en-US" sz="3600">
                <a:solidFill>
                  <a:srgbClr val="2B61AC"/>
                </a:solidFill>
              </a:rPr>
              <a:t>Kristen Corra</a:t>
            </a:r>
            <a:r>
              <a:rPr lang="en-US" sz="3600"/>
              <a:t>, Policy Counsel, SHLB Coalition</a:t>
            </a:r>
            <a:endParaRPr sz="3600"/>
          </a:p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Jill Hobson</a:t>
            </a:r>
            <a:r>
              <a:rPr lang="en-US" sz="3600"/>
              <a:t>, Chief Technology Officer, Gainesville City Schools (GA)</a:t>
            </a:r>
            <a:endParaRPr sz="3600"/>
          </a:p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Tammy Blackwell</a:t>
            </a:r>
            <a:r>
              <a:rPr lang="en-US" sz="3600"/>
              <a:t>, Director, Marshall County Public Library (KY)</a:t>
            </a:r>
            <a:endParaRPr sz="3600"/>
          </a:p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Jeffery Herbel</a:t>
            </a:r>
            <a:r>
              <a:rPr lang="en-US" sz="3600"/>
              <a:t>, Director of Information and Instructional Technology, Enid Public School District (OK)</a:t>
            </a:r>
            <a:endParaRPr sz="3600"/>
          </a:p>
          <a:p>
            <a:pPr indent="-4400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ct val="100000"/>
              <a:buChar char="•"/>
            </a:pPr>
            <a:r>
              <a:rPr b="1" lang="en-US" sz="3600">
                <a:solidFill>
                  <a:srgbClr val="2B61AC"/>
                </a:solidFill>
              </a:rPr>
              <a:t>Ben Weintraub</a:t>
            </a:r>
            <a:r>
              <a:rPr lang="en-US" sz="3600"/>
              <a:t>, CEO Kajeet</a:t>
            </a:r>
            <a:endParaRPr sz="3600"/>
          </a:p>
        </p:txBody>
      </p:sp>
      <p:sp>
        <p:nvSpPr>
          <p:cNvPr id="209" name="Google Shape;209;g267bcba31d2_0_3"/>
          <p:cNvSpPr txBox="1"/>
          <p:nvPr>
            <p:ph idx="2" type="body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SPEAKERS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9ecf2f832_0_413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Gainesville City Schools</a:t>
            </a:r>
            <a:endParaRPr/>
          </a:p>
        </p:txBody>
      </p:sp>
      <p:sp>
        <p:nvSpPr>
          <p:cNvPr id="215" name="Google Shape;215;g339ecf2f832_0_413"/>
          <p:cNvSpPr txBox="1"/>
          <p:nvPr>
            <p:ph idx="1" type="body"/>
          </p:nvPr>
        </p:nvSpPr>
        <p:spPr>
          <a:xfrm>
            <a:off x="263047" y="2297151"/>
            <a:ext cx="52107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21957" lvl="0" marL="4619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/>
              <a:t>45 miles north of Atlanta</a:t>
            </a:r>
            <a:endParaRPr/>
          </a:p>
          <a:p>
            <a:pPr indent="-421957" lvl="0" marL="4619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/>
              <a:t>Founded in 1892</a:t>
            </a:r>
            <a:endParaRPr/>
          </a:p>
          <a:p>
            <a:pPr indent="-421957" lvl="0" marL="4619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/>
              <a:t>Minority Majority</a:t>
            </a:r>
            <a:endParaRPr/>
          </a:p>
          <a:p>
            <a:pPr indent="-421957" lvl="0" marL="4619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/>
              <a:t>All students eat free via Provision 2</a:t>
            </a:r>
            <a:endParaRPr/>
          </a:p>
          <a:p>
            <a:pPr indent="-421957" lvl="0" marL="4619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US"/>
              <a:t>Highest percentage of English Learners in GA</a:t>
            </a:r>
            <a:endParaRPr/>
          </a:p>
          <a:p>
            <a:pPr indent="-195262" lvl="0" marL="4619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6" name="Google Shape;216;g339ecf2f832_0_4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180" l="0" r="0" t="2180"/>
          <a:stretch/>
        </p:blipFill>
        <p:spPr>
          <a:xfrm>
            <a:off x="5062147" y="1903956"/>
            <a:ext cx="7129800" cy="4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9ecf2f832_0_419"/>
          <p:cNvSpPr txBox="1"/>
          <p:nvPr>
            <p:ph type="title"/>
          </p:nvPr>
        </p:nvSpPr>
        <p:spPr>
          <a:xfrm>
            <a:off x="1611813" y="1114770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Hotspot Usage</a:t>
            </a:r>
            <a:br>
              <a:rPr lang="en-US"/>
            </a:br>
            <a:r>
              <a:rPr lang="en-US"/>
              <a:t>24-25 School Year </a:t>
            </a:r>
            <a:endParaRPr/>
          </a:p>
        </p:txBody>
      </p:sp>
      <p:pic>
        <p:nvPicPr>
          <p:cNvPr id="222" name="Google Shape;222;g339ecf2f832_0_4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547" y="2440333"/>
            <a:ext cx="9379800" cy="41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9ecf2f832_0_424"/>
          <p:cNvSpPr txBox="1"/>
          <p:nvPr>
            <p:ph type="title"/>
          </p:nvPr>
        </p:nvSpPr>
        <p:spPr>
          <a:xfrm>
            <a:off x="1674443" y="1096506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Homework Hours Online </a:t>
            </a:r>
            <a:br>
              <a:rPr lang="en-US"/>
            </a:br>
            <a:r>
              <a:rPr lang="en-US"/>
              <a:t>24-25 School Year</a:t>
            </a:r>
            <a:endParaRPr/>
          </a:p>
        </p:txBody>
      </p:sp>
      <p:pic>
        <p:nvPicPr>
          <p:cNvPr id="228" name="Google Shape;228;g339ecf2f832_0_4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4417" r="50913" t="25322"/>
          <a:stretch/>
        </p:blipFill>
        <p:spPr>
          <a:xfrm>
            <a:off x="978073" y="2712988"/>
            <a:ext cx="10658400" cy="19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39ecf2f832_0_424"/>
          <p:cNvPicPr preferRelativeResize="0"/>
          <p:nvPr/>
        </p:nvPicPr>
        <p:blipFill rotWithShape="1">
          <a:blip r:embed="rId3">
            <a:alphaModFix/>
          </a:blip>
          <a:srcRect b="0" l="49543" r="0" t="27156"/>
          <a:stretch/>
        </p:blipFill>
        <p:spPr>
          <a:xfrm>
            <a:off x="978073" y="4809993"/>
            <a:ext cx="10495543" cy="166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9ecf2f832_0_430"/>
          <p:cNvSpPr txBox="1"/>
          <p:nvPr>
            <p:ph type="title"/>
          </p:nvPr>
        </p:nvSpPr>
        <p:spPr>
          <a:xfrm>
            <a:off x="1520965" y="1036889"/>
            <a:ext cx="1007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 Hotspot Homework Hours Online</a:t>
            </a:r>
            <a:br>
              <a:rPr lang="en-US"/>
            </a:br>
            <a:r>
              <a:rPr lang="en-US"/>
              <a:t>24-25 School Year</a:t>
            </a:r>
            <a:endParaRPr/>
          </a:p>
        </p:txBody>
      </p:sp>
      <p:pic>
        <p:nvPicPr>
          <p:cNvPr id="235" name="Google Shape;235;g339ecf2f832_0_4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636" t="0"/>
          <a:stretch/>
        </p:blipFill>
        <p:spPr>
          <a:xfrm>
            <a:off x="130629" y="2744357"/>
            <a:ext cx="11113500" cy="18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39ecf2f832_0_430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1049717" y="4630023"/>
            <a:ext cx="10194304" cy="170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9ecf2f832_0_436"/>
          <p:cNvSpPr txBox="1"/>
          <p:nvPr>
            <p:ph type="title"/>
          </p:nvPr>
        </p:nvSpPr>
        <p:spPr>
          <a:xfrm>
            <a:off x="1762125" y="720725"/>
            <a:ext cx="959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students doing?</a:t>
            </a:r>
            <a:endParaRPr/>
          </a:p>
        </p:txBody>
      </p:sp>
      <p:pic>
        <p:nvPicPr>
          <p:cNvPr id="242" name="Google Shape;242;g339ecf2f832_0_4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789" y="1704735"/>
            <a:ext cx="7452900" cy="50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99e898e71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399e898e71_1_0"/>
          <p:cNvSpPr/>
          <p:nvPr/>
        </p:nvSpPr>
        <p:spPr>
          <a:xfrm>
            <a:off x="301925" y="327804"/>
            <a:ext cx="11585400" cy="6228300"/>
          </a:xfrm>
          <a:prstGeom prst="rect">
            <a:avLst/>
          </a:prstGeom>
          <a:solidFill>
            <a:srgbClr val="7BAF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399e898e71_1_0"/>
          <p:cNvSpPr/>
          <p:nvPr/>
        </p:nvSpPr>
        <p:spPr>
          <a:xfrm>
            <a:off x="501445" y="491613"/>
            <a:ext cx="11130000" cy="5801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E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BAF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3399e898e7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444" y="565355"/>
            <a:ext cx="2743439" cy="17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399e898e7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8055" y="4707711"/>
            <a:ext cx="3602760" cy="1735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399e898e71_1_0"/>
          <p:cNvSpPr txBox="1"/>
          <p:nvPr/>
        </p:nvSpPr>
        <p:spPr>
          <a:xfrm>
            <a:off x="3569402" y="2167390"/>
            <a:ext cx="578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2E5D"/>
                </a:solidFill>
                <a:latin typeface="Calibri"/>
                <a:ea typeface="Calibri"/>
                <a:cs typeface="Calibri"/>
                <a:sym typeface="Calibri"/>
              </a:rPr>
              <a:t>About Enid Public Schools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399e898e71_1_0"/>
          <p:cNvSpPr txBox="1"/>
          <p:nvPr/>
        </p:nvSpPr>
        <p:spPr>
          <a:xfrm>
            <a:off x="1145893" y="3217762"/>
            <a:ext cx="7581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Largest city and school district in Northwest Oklahoma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101 miles Northwest of OKC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116 miles East of Tulsa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BAFD4"/>
                </a:solidFill>
                <a:latin typeface="Calibri"/>
                <a:ea typeface="Calibri"/>
                <a:cs typeface="Calibri"/>
                <a:sym typeface="Calibri"/>
              </a:rPr>
              <a:t>7,500 Student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GCSS Colors">
      <a:dk1>
        <a:srgbClr val="231F20"/>
      </a:dk1>
      <a:lt1>
        <a:srgbClr val="FFFFFF"/>
      </a:lt1>
      <a:dk2>
        <a:srgbClr val="54565A"/>
      </a:dk2>
      <a:lt2>
        <a:srgbClr val="CFD2D3"/>
      </a:lt2>
      <a:accent1>
        <a:srgbClr val="CE0E2D"/>
      </a:accent1>
      <a:accent2>
        <a:srgbClr val="AA182C"/>
      </a:accent2>
      <a:accent3>
        <a:srgbClr val="CFD2D3"/>
      </a:accent3>
      <a:accent4>
        <a:srgbClr val="54565A"/>
      </a:accent4>
      <a:accent5>
        <a:srgbClr val="231F20"/>
      </a:accent5>
      <a:accent6>
        <a:srgbClr val="FFFFFF"/>
      </a:accent6>
      <a:hlink>
        <a:srgbClr val="CE0E2D"/>
      </a:hlink>
      <a:folHlink>
        <a:srgbClr val="CE0E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