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8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embeddedFontLst>
    <p:embeddedFont>
      <p:font typeface="Lato" panose="020F0502020204030203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yy1+o+UOD+7MQasy+IzHusW0T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/>
    <p:restoredTop sz="94640"/>
  </p:normalViewPr>
  <p:slideViewPr>
    <p:cSldViewPr snapToGrid="0">
      <p:cViewPr varScale="1">
        <p:scale>
          <a:sx n="111" d="100"/>
          <a:sy n="111" d="100"/>
        </p:scale>
        <p:origin x="10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p1:notes"/>
          <p:cNvSpPr txBox="1">
            <a:spLocks noGrp="1"/>
          </p:cNvSpPr>
          <p:nvPr>
            <p:ph type="sldNum" idx="12"/>
          </p:nvPr>
        </p:nvSpPr>
        <p:spPr>
          <a:xfrm>
            <a:off x="5438459" y="6948171"/>
            <a:ext cx="416052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f2cf29c345_0_0:notes"/>
          <p:cNvSpPr txBox="1">
            <a:spLocks noGrp="1"/>
          </p:cNvSpPr>
          <p:nvPr>
            <p:ph type="body" idx="1"/>
          </p:nvPr>
        </p:nvSpPr>
        <p:spPr>
          <a:xfrm>
            <a:off x="960121" y="3474721"/>
            <a:ext cx="76809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9" name="Google Shape;259;g2f2cf29c3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:notes"/>
          <p:cNvSpPr txBox="1">
            <a:spLocks noGrp="1"/>
          </p:cNvSpPr>
          <p:nvPr>
            <p:ph type="body" idx="1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67bcba31d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4" name="Google Shape;274;g267bcba31d2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267bcba31d2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67bcba31d2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g267bcba31d2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g267bcba31d2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960121" y="3474721"/>
            <a:ext cx="76809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48300" rIns="96625" bIns="483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2200" y="547688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22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58" name="Google Shape;58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22"/>
            <p:cNvPicPr preferRelativeResize="0"/>
            <p:nvPr/>
          </p:nvPicPr>
          <p:blipFill rotWithShape="1">
            <a:blip r:embed="rId5">
              <a:alphaModFix/>
            </a:blip>
            <a:srcRect r="13858" b="27943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22"/>
            <p:cNvPicPr preferRelativeResize="0"/>
            <p:nvPr/>
          </p:nvPicPr>
          <p:blipFill rotWithShape="1">
            <a:blip r:embed="rId6">
              <a:alphaModFix amt="18000"/>
            </a:blip>
            <a:srcRect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23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65" name="Google Shape;65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66;p2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2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23"/>
            <p:cNvPicPr preferRelativeResize="0"/>
            <p:nvPr/>
          </p:nvPicPr>
          <p:blipFill rotWithShape="1">
            <a:blip r:embed="rId6">
              <a:alphaModFix amt="20000"/>
            </a:blip>
            <a:srcRect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24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72" name="Google Shape;72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24"/>
            <p:cNvPicPr preferRelativeResize="0"/>
            <p:nvPr/>
          </p:nvPicPr>
          <p:blipFill rotWithShape="1">
            <a:blip r:embed="rId4">
              <a:alphaModFix/>
            </a:blip>
            <a:srcRect l="15030" t="17690" b="1872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24"/>
            <p:cNvPicPr preferRelativeResize="0"/>
            <p:nvPr/>
          </p:nvPicPr>
          <p:blipFill rotWithShape="1">
            <a:blip r:embed="rId5">
              <a:alphaModFix amt="34000"/>
            </a:blip>
            <a:srcRect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25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79" name="Google Shape;79;p25"/>
            <p:cNvPicPr preferRelativeResize="0"/>
            <p:nvPr/>
          </p:nvPicPr>
          <p:blipFill rotWithShape="1">
            <a:blip r:embed="rId3">
              <a:alphaModFix amt="39000"/>
            </a:blip>
            <a:srcRect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25"/>
            <p:cNvPicPr preferRelativeResize="0"/>
            <p:nvPr/>
          </p:nvPicPr>
          <p:blipFill rotWithShape="1">
            <a:blip r:embed="rId5">
              <a:alphaModFix/>
            </a:blip>
            <a:srcRect l="6172" t="18977" r="9381" b="17295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25"/>
            <p:cNvPicPr preferRelativeResize="0"/>
            <p:nvPr/>
          </p:nvPicPr>
          <p:blipFill rotWithShape="1">
            <a:blip r:embed="rId6">
              <a:alphaModFix amt="70000"/>
            </a:blip>
            <a:srcRect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2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CUSTOM_1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26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86" name="Google Shape;86;p26"/>
            <p:cNvPicPr preferRelativeResize="0"/>
            <p:nvPr/>
          </p:nvPicPr>
          <p:blipFill rotWithShape="1">
            <a:blip r:embed="rId2">
              <a:alphaModFix amt="16000"/>
            </a:blip>
            <a:srcRect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26"/>
            <p:cNvPicPr preferRelativeResize="0"/>
            <p:nvPr/>
          </p:nvPicPr>
          <p:blipFill rotWithShape="1">
            <a:blip r:embed="rId4">
              <a:alphaModFix/>
            </a:blip>
            <a:srcRect l="3864" t="17637" r="19134" b="16303"/>
            <a:stretch/>
          </p:blipFill>
          <p:spPr>
            <a:xfrm>
              <a:off x="-149287" y="2276580"/>
              <a:ext cx="484389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1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27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92" name="Google Shape;92;p2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27"/>
            <p:cNvPicPr preferRelativeResize="0"/>
            <p:nvPr/>
          </p:nvPicPr>
          <p:blipFill rotWithShape="1">
            <a:blip r:embed="rId3">
              <a:alphaModFix/>
            </a:blip>
            <a:srcRect t="48904" b="16192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27"/>
            <p:cNvPicPr preferRelativeResize="0"/>
            <p:nvPr/>
          </p:nvPicPr>
          <p:blipFill rotWithShape="1">
            <a:blip r:embed="rId2">
              <a:alphaModFix amt="30000"/>
            </a:blip>
            <a:srcRect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28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97" name="Google Shape;97;p28"/>
            <p:cNvPicPr preferRelativeResize="0"/>
            <p:nvPr/>
          </p:nvPicPr>
          <p:blipFill rotWithShape="1">
            <a:blip r:embed="rId2">
              <a:alphaModFix amt="21000"/>
            </a:blip>
            <a:srcRect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28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Google Shape;99;p28"/>
            <p:cNvPicPr preferRelativeResize="0"/>
            <p:nvPr/>
          </p:nvPicPr>
          <p:blipFill rotWithShape="1">
            <a:blip r:embed="rId3">
              <a:alphaModFix/>
            </a:blip>
            <a:srcRect l="9306" t="11561" r="19599" b="2960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28"/>
            <p:cNvPicPr preferRelativeResize="0"/>
            <p:nvPr/>
          </p:nvPicPr>
          <p:blipFill rotWithShape="1">
            <a:blip r:embed="rId4">
              <a:alphaModFix amt="37000"/>
            </a:blip>
            <a:srcRect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Basic Slide with Teal Background">
  <p:cSld name="CUSTOM_4">
    <p:bg>
      <p:bgPr>
        <a:solidFill>
          <a:srgbClr val="00919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2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04" name="Google Shape;104;p2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5" name="Google Shape;105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Basic Slide with Yellow Line">
  <p:cSld name="CUSTOM_5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30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30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0" name="Google Shape;110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0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Basic Slide 1 1 2">
  <p:cSld name="4. Basic Slide_5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1"/>
          <p:cNvSpPr/>
          <p:nvPr/>
        </p:nvSpPr>
        <p:spPr>
          <a:xfrm flipH="1">
            <a:off x="-897105" y="4"/>
            <a:ext cx="846300" cy="9909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1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6" name="Google Shape;116;p31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" name="Google Shape;117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49"/>
            <a:ext cx="683203" cy="464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1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11" descr="SHLB_logo_fin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1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1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1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sz="1400" b="0" i="0" u="none" strike="noStrike" cap="non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 dirty="0"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/>
          <p:nvPr/>
        </p:nvSpPr>
        <p:spPr>
          <a:xfrm>
            <a:off x="0" y="5982445"/>
            <a:ext cx="12192000" cy="95001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3" descr="SHLB_logo_final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11472" y="6133725"/>
            <a:ext cx="2902501" cy="69323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3"/>
          <p:cNvSpPr/>
          <p:nvPr/>
        </p:nvSpPr>
        <p:spPr>
          <a:xfrm>
            <a:off x="0" y="-233139"/>
            <a:ext cx="12192000" cy="1453960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 txBox="1"/>
          <p:nvPr/>
        </p:nvSpPr>
        <p:spPr>
          <a:xfrm>
            <a:off x="7313967" y="6235850"/>
            <a:ext cx="48768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sz="1400" b="0" i="0" u="none" strike="noStrike" cap="none" dirty="0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666800" y="6304759"/>
            <a:ext cx="1821600" cy="17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@SHLBCoalition</a:t>
            </a:r>
            <a:endParaRPr sz="1400" b="0" i="0" u="none" strike="noStrike" cap="none">
              <a:solidFill>
                <a:srgbClr val="2B61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body" idx="1"/>
          </p:nvPr>
        </p:nvSpPr>
        <p:spPr>
          <a:xfrm>
            <a:off x="666751" y="1557338"/>
            <a:ext cx="10934700" cy="41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2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»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body" idx="2"/>
          </p:nvPr>
        </p:nvSpPr>
        <p:spPr>
          <a:xfrm>
            <a:off x="666751" y="31750"/>
            <a:ext cx="10934701" cy="92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  <a:defRPr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background">
  <p:cSld name="CUSTOM_15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Style with Logo">
  <p:cSld name="CUSTOM_14">
    <p:bg>
      <p:bgPr>
        <a:solidFill>
          <a:schemeClr val="dk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33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9" name="Google Shape;139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Basic Slide">
  <p:cSld name="1_Title (no subtitle) 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4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34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34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4" name="Google Shape;144;p34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4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white background">
  <p:cSld name="1_Title (no subtitle) 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5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5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1" name="Google Shape;151;p35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2" name="Google Shape;152;p35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35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54" name="Google Shape;154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Title Slide 2">
  <p:cSld name="CUSTOM_7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6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6"/>
          <p:cNvPicPr preferRelativeResize="0"/>
          <p:nvPr/>
        </p:nvPicPr>
        <p:blipFill rotWithShape="1">
          <a:blip r:embed="rId4">
            <a:alphaModFix/>
          </a:blip>
          <a:srcRect b="12372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6"/>
          <p:cNvPicPr preferRelativeResize="0"/>
          <p:nvPr/>
        </p:nvPicPr>
        <p:blipFill rotWithShape="1">
          <a:blip r:embed="rId5">
            <a:alphaModFix amt="39000"/>
          </a:blip>
          <a:srcRect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3">
  <p:cSld name="CUSTOM_13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643707">
            <a:off x="7404081" y="1931296"/>
            <a:ext cx="5122212" cy="4509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7"/>
          <p:cNvPicPr preferRelativeResize="0"/>
          <p:nvPr/>
        </p:nvPicPr>
        <p:blipFill rotWithShape="1">
          <a:blip r:embed="rId3">
            <a:alphaModFix/>
          </a:blip>
          <a:srcRect t="50659" r="43879" b="14437"/>
          <a:stretch/>
        </p:blipFill>
        <p:spPr>
          <a:xfrm flipH="1">
            <a:off x="6582776" y="3021707"/>
            <a:ext cx="5609226" cy="384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7"/>
          <p:cNvPicPr preferRelativeResize="0"/>
          <p:nvPr/>
        </p:nvPicPr>
        <p:blipFill rotWithShape="1">
          <a:blip r:embed="rId2">
            <a:alphaModFix amt="30000"/>
          </a:blip>
          <a:srcRect l="-2760" t="-3130" r="2760" b="3129"/>
          <a:stretch/>
        </p:blipFill>
        <p:spPr>
          <a:xfrm rot="8099820" flipH="1">
            <a:off x="4935735" y="4644837"/>
            <a:ext cx="2840429" cy="2500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Title Slide 1">
  <p:cSld name="CUSTOM_8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8"/>
          <p:cNvPicPr preferRelativeResize="0"/>
          <p:nvPr/>
        </p:nvPicPr>
        <p:blipFill rotWithShape="1">
          <a:blip r:embed="rId2">
            <a:alphaModFix amt="37000"/>
          </a:blip>
          <a:srcRect b="135"/>
          <a:stretch/>
        </p:blipFill>
        <p:spPr>
          <a:xfrm rot="9113906">
            <a:off x="7726393" y="1126395"/>
            <a:ext cx="2689794" cy="2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 rotWithShape="1">
          <a:blip r:embed="rId3">
            <a:alphaModFix amt="31000"/>
          </a:blip>
          <a:srcRect/>
          <a:stretch/>
        </p:blipFill>
        <p:spPr>
          <a:xfrm rot="-2886993">
            <a:off x="4548720" y="2873096"/>
            <a:ext cx="3380707" cy="2974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49429" y="1573000"/>
            <a:ext cx="5442560" cy="47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5">
            <a:alphaModFix/>
          </a:blip>
          <a:srcRect t="29198" r="18546" b="20419"/>
          <a:stretch/>
        </p:blipFill>
        <p:spPr>
          <a:xfrm>
            <a:off x="5673761" y="2476195"/>
            <a:ext cx="6516426" cy="44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55824">
            <a:off x="5211939" y="2685584"/>
            <a:ext cx="2598321" cy="2286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8"/>
          <p:cNvPicPr preferRelativeResize="0"/>
          <p:nvPr/>
        </p:nvPicPr>
        <p:blipFill rotWithShape="1">
          <a:blip r:embed="rId6">
            <a:alphaModFix amt="61000"/>
          </a:blip>
          <a:srcRect/>
          <a:stretch/>
        </p:blipFill>
        <p:spPr>
          <a:xfrm>
            <a:off x="4614209" y="4383379"/>
            <a:ext cx="2714112" cy="2388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1">
  <p:cSld name="CUSTOM_10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69349" y="799388"/>
            <a:ext cx="6752824" cy="5945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859701">
            <a:off x="5141995" y="1843865"/>
            <a:ext cx="4014046" cy="353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640580">
            <a:off x="3422497" y="4474106"/>
            <a:ext cx="2902177" cy="255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9"/>
          <p:cNvPicPr preferRelativeResize="0"/>
          <p:nvPr/>
        </p:nvPicPr>
        <p:blipFill rotWithShape="1">
          <a:blip r:embed="rId5">
            <a:alphaModFix amt="25000"/>
          </a:blip>
          <a:srcRect/>
          <a:stretch/>
        </p:blipFill>
        <p:spPr>
          <a:xfrm>
            <a:off x="3490124" y="2474824"/>
            <a:ext cx="3552302" cy="312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9"/>
          <p:cNvPicPr preferRelativeResize="0"/>
          <p:nvPr/>
        </p:nvPicPr>
        <p:blipFill rotWithShape="1">
          <a:blip r:embed="rId6">
            <a:alphaModFix/>
          </a:blip>
          <a:srcRect t="20178" b="28944"/>
          <a:stretch/>
        </p:blipFill>
        <p:spPr>
          <a:xfrm>
            <a:off x="3630400" y="1952275"/>
            <a:ext cx="8745449" cy="49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Quote Slide">
  <p:cSld name="Custom Layout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0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40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p40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p41"/>
          <p:cNvGrpSpPr/>
          <p:nvPr/>
        </p:nvGrpSpPr>
        <p:grpSpPr>
          <a:xfrm>
            <a:off x="-685800" y="1826816"/>
            <a:ext cx="7306411" cy="5834942"/>
            <a:chOff x="-685800" y="1811875"/>
            <a:chExt cx="7306411" cy="5834942"/>
          </a:xfrm>
        </p:grpSpPr>
        <p:pic>
          <p:nvPicPr>
            <p:cNvPr id="187" name="Google Shape;187;p4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2116013">
              <a:off x="2493985" y="3783338"/>
              <a:ext cx="3550125" cy="31253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304793" y="1871232"/>
              <a:ext cx="4953897" cy="43588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1"/>
            <p:cNvPicPr preferRelativeResize="0"/>
            <p:nvPr/>
          </p:nvPicPr>
          <p:blipFill rotWithShape="1">
            <a:blip r:embed="rId5">
              <a:alphaModFix/>
            </a:blip>
            <a:srcRect r="13858" b="27943"/>
            <a:stretch/>
          </p:blipFill>
          <p:spPr>
            <a:xfrm>
              <a:off x="-685800" y="1811875"/>
              <a:ext cx="5471626" cy="504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0" name="Google Shape;190;p41"/>
            <p:cNvPicPr preferRelativeResize="0"/>
            <p:nvPr/>
          </p:nvPicPr>
          <p:blipFill rotWithShape="1">
            <a:blip r:embed="rId6">
              <a:alphaModFix amt="18000"/>
            </a:blip>
            <a:srcRect/>
            <a:stretch/>
          </p:blipFill>
          <p:spPr>
            <a:xfrm rot="1671811">
              <a:off x="3428707" y="2822824"/>
              <a:ext cx="2287358" cy="20137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42"/>
          <p:cNvGrpSpPr/>
          <p:nvPr/>
        </p:nvGrpSpPr>
        <p:grpSpPr>
          <a:xfrm>
            <a:off x="5846372" y="1729885"/>
            <a:ext cx="6780636" cy="5931888"/>
            <a:chOff x="5831431" y="1714944"/>
            <a:chExt cx="6780636" cy="5931888"/>
          </a:xfrm>
        </p:grpSpPr>
        <p:pic>
          <p:nvPicPr>
            <p:cNvPr id="194" name="Google Shape;194;p4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57065" y="1714944"/>
              <a:ext cx="5455002" cy="4799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4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6427949" y="2887509"/>
              <a:ext cx="3207552" cy="28222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4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876575" y="2857250"/>
              <a:ext cx="5315426" cy="400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42"/>
            <p:cNvPicPr preferRelativeResize="0"/>
            <p:nvPr/>
          </p:nvPicPr>
          <p:blipFill rotWithShape="1">
            <a:blip r:embed="rId6">
              <a:alphaModFix amt="20000"/>
            </a:blip>
            <a:srcRect/>
            <a:stretch/>
          </p:blipFill>
          <p:spPr>
            <a:xfrm rot="1200723">
              <a:off x="6209998" y="4425590"/>
              <a:ext cx="3143026" cy="27669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2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0" name="Google Shape;200;p43"/>
          <p:cNvGrpSpPr/>
          <p:nvPr/>
        </p:nvGrpSpPr>
        <p:grpSpPr>
          <a:xfrm>
            <a:off x="-320050" y="1598225"/>
            <a:ext cx="7854728" cy="5639894"/>
            <a:chOff x="-320050" y="1598225"/>
            <a:chExt cx="7854728" cy="5639894"/>
          </a:xfrm>
        </p:grpSpPr>
        <p:pic>
          <p:nvPicPr>
            <p:cNvPr id="201" name="Google Shape;201;p4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320050" y="1598225"/>
              <a:ext cx="5977825" cy="52597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43"/>
            <p:cNvPicPr preferRelativeResize="0"/>
            <p:nvPr/>
          </p:nvPicPr>
          <p:blipFill rotWithShape="1">
            <a:blip r:embed="rId4">
              <a:alphaModFix/>
            </a:blip>
            <a:srcRect l="15030" t="17690" b="18720"/>
            <a:stretch/>
          </p:blipFill>
          <p:spPr>
            <a:xfrm>
              <a:off x="-26550" y="1781525"/>
              <a:ext cx="6257349" cy="5163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4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106182" y="4493646"/>
              <a:ext cx="3119124" cy="274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43"/>
            <p:cNvPicPr preferRelativeResize="0"/>
            <p:nvPr/>
          </p:nvPicPr>
          <p:blipFill rotWithShape="1">
            <a:blip r:embed="rId5">
              <a:alphaModFix amt="34000"/>
            </a:blip>
            <a:srcRect/>
            <a:stretch/>
          </p:blipFill>
          <p:spPr>
            <a:xfrm rot="-6212850">
              <a:off x="4275729" y="4004307"/>
              <a:ext cx="3119127" cy="274447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3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" name="Google Shape;207;p44"/>
          <p:cNvGrpSpPr/>
          <p:nvPr/>
        </p:nvGrpSpPr>
        <p:grpSpPr>
          <a:xfrm>
            <a:off x="5861359" y="684255"/>
            <a:ext cx="7527495" cy="7324770"/>
            <a:chOff x="7437468" y="2220010"/>
            <a:chExt cx="5630982" cy="5479331"/>
          </a:xfrm>
        </p:grpSpPr>
        <p:pic>
          <p:nvPicPr>
            <p:cNvPr id="208" name="Google Shape;208;p44"/>
            <p:cNvPicPr preferRelativeResize="0"/>
            <p:nvPr/>
          </p:nvPicPr>
          <p:blipFill rotWithShape="1">
            <a:blip r:embed="rId3">
              <a:alphaModFix amt="39000"/>
            </a:blip>
            <a:srcRect/>
            <a:stretch/>
          </p:blipFill>
          <p:spPr>
            <a:xfrm>
              <a:off x="8627858" y="3009262"/>
              <a:ext cx="1960535" cy="17259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700006">
              <a:off x="8267764" y="3146225"/>
              <a:ext cx="4122042" cy="36269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4"/>
            <p:cNvPicPr preferRelativeResize="0"/>
            <p:nvPr/>
          </p:nvPicPr>
          <p:blipFill rotWithShape="1">
            <a:blip r:embed="rId5">
              <a:alphaModFix/>
            </a:blip>
            <a:srcRect l="6172" t="18977" r="9381" b="17295"/>
            <a:stretch/>
          </p:blipFill>
          <p:spPr>
            <a:xfrm>
              <a:off x="8189769" y="3527175"/>
              <a:ext cx="3997676" cy="33262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4"/>
            <p:cNvPicPr preferRelativeResize="0"/>
            <p:nvPr/>
          </p:nvPicPr>
          <p:blipFill rotWithShape="1">
            <a:blip r:embed="rId6">
              <a:alphaModFix amt="70000"/>
            </a:blip>
            <a:srcRect/>
            <a:stretch/>
          </p:blipFill>
          <p:spPr>
            <a:xfrm>
              <a:off x="7740785" y="5244959"/>
              <a:ext cx="1832259" cy="1613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2" name="Google Shape;212;p4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437468" y="5482388"/>
              <a:ext cx="1587994" cy="139724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2">
  <p:cSld name="CUSTOM_1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45"/>
          <p:cNvGrpSpPr/>
          <p:nvPr/>
        </p:nvGrpSpPr>
        <p:grpSpPr>
          <a:xfrm flipH="1">
            <a:off x="6590216" y="1769444"/>
            <a:ext cx="6028209" cy="5588902"/>
            <a:chOff x="-389412" y="1755074"/>
            <a:chExt cx="6028209" cy="5588902"/>
          </a:xfrm>
        </p:grpSpPr>
        <p:pic>
          <p:nvPicPr>
            <p:cNvPr id="215" name="Google Shape;215;p45"/>
            <p:cNvPicPr preferRelativeResize="0"/>
            <p:nvPr/>
          </p:nvPicPr>
          <p:blipFill rotWithShape="1">
            <a:blip r:embed="rId2">
              <a:alphaModFix amt="16000"/>
            </a:blip>
            <a:srcRect/>
            <a:stretch/>
          </p:blipFill>
          <p:spPr>
            <a:xfrm>
              <a:off x="-313212" y="1755074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4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389412" y="1978175"/>
              <a:ext cx="5542876" cy="4879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4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1004052">
              <a:off x="1907608" y="3949885"/>
              <a:ext cx="3374909" cy="29711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45"/>
            <p:cNvPicPr preferRelativeResize="0"/>
            <p:nvPr/>
          </p:nvPicPr>
          <p:blipFill rotWithShape="1">
            <a:blip r:embed="rId4">
              <a:alphaModFix/>
            </a:blip>
            <a:srcRect l="3864" t="17637" r="19122" b="16303"/>
            <a:stretch/>
          </p:blipFill>
          <p:spPr>
            <a:xfrm>
              <a:off x="-149287" y="2276580"/>
              <a:ext cx="4844449" cy="45814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0">
  <p:cSld name="CUSTOM_11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6"/>
          <p:cNvGrpSpPr/>
          <p:nvPr/>
        </p:nvGrpSpPr>
        <p:grpSpPr>
          <a:xfrm>
            <a:off x="0" y="3517282"/>
            <a:ext cx="8036677" cy="4102026"/>
            <a:chOff x="0" y="2697088"/>
            <a:chExt cx="9961176" cy="5083684"/>
          </a:xfrm>
        </p:grpSpPr>
        <p:pic>
          <p:nvPicPr>
            <p:cNvPr id="221" name="Google Shape;221;p4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925475" y="2697088"/>
              <a:ext cx="4669327" cy="4110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2" name="Google Shape;222;p46"/>
            <p:cNvPicPr preferRelativeResize="0"/>
            <p:nvPr/>
          </p:nvPicPr>
          <p:blipFill rotWithShape="1">
            <a:blip r:embed="rId3">
              <a:alphaModFix/>
            </a:blip>
            <a:srcRect t="48904" b="16192"/>
            <a:stretch/>
          </p:blipFill>
          <p:spPr>
            <a:xfrm>
              <a:off x="0" y="3677775"/>
              <a:ext cx="8264300" cy="31802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46"/>
            <p:cNvPicPr preferRelativeResize="0"/>
            <p:nvPr/>
          </p:nvPicPr>
          <p:blipFill rotWithShape="1">
            <a:blip r:embed="rId2">
              <a:alphaModFix amt="30000"/>
            </a:blip>
            <a:srcRect/>
            <a:stretch/>
          </p:blipFill>
          <p:spPr>
            <a:xfrm rot="-8100000">
              <a:off x="6674640" y="4663007"/>
              <a:ext cx="2821519" cy="24839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CUSTOM_6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47"/>
          <p:cNvGrpSpPr/>
          <p:nvPr/>
        </p:nvGrpSpPr>
        <p:grpSpPr>
          <a:xfrm>
            <a:off x="-292455" y="2273086"/>
            <a:ext cx="6168560" cy="5191413"/>
            <a:chOff x="-240185" y="2806573"/>
            <a:chExt cx="5441087" cy="4579177"/>
          </a:xfrm>
        </p:grpSpPr>
        <p:pic>
          <p:nvPicPr>
            <p:cNvPr id="226" name="Google Shape;226;p47"/>
            <p:cNvPicPr preferRelativeResize="0"/>
            <p:nvPr/>
          </p:nvPicPr>
          <p:blipFill rotWithShape="1">
            <a:blip r:embed="rId2">
              <a:alphaModFix amt="21000"/>
            </a:blip>
            <a:srcRect/>
            <a:stretch/>
          </p:blipFill>
          <p:spPr>
            <a:xfrm>
              <a:off x="-240185" y="280657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47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240185" y="2970523"/>
              <a:ext cx="4345201" cy="38232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47"/>
            <p:cNvPicPr preferRelativeResize="0"/>
            <p:nvPr/>
          </p:nvPicPr>
          <p:blipFill rotWithShape="1">
            <a:blip r:embed="rId3">
              <a:alphaModFix/>
            </a:blip>
            <a:srcRect l="9306" t="11561" r="19599" b="29601"/>
            <a:stretch/>
          </p:blipFill>
          <p:spPr>
            <a:xfrm>
              <a:off x="0" y="3434650"/>
              <a:ext cx="3751875" cy="3423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p47"/>
            <p:cNvPicPr preferRelativeResize="0"/>
            <p:nvPr/>
          </p:nvPicPr>
          <p:blipFill rotWithShape="1">
            <a:blip r:embed="rId4">
              <a:alphaModFix amt="37000"/>
            </a:blip>
            <a:srcRect/>
            <a:stretch/>
          </p:blipFill>
          <p:spPr>
            <a:xfrm rot="-914970">
              <a:off x="2411169" y="4855674"/>
              <a:ext cx="2540488" cy="223532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Basic Slide with Teal Background">
  <p:cSld name="CUSTOM_4">
    <p:bg>
      <p:bgPr>
        <a:solidFill>
          <a:srgbClr val="009193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48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2" name="Google Shape;232;p48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33" name="Google Shape;233;p48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4" name="Google Shape;234;p48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5" name="Google Shape;235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55600" y="6286458"/>
            <a:ext cx="683376" cy="46659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8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 b="1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ato"/>
              <a:buChar char="•"/>
              <a:defRPr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–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»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Basic Slide with Yellow Line">
  <p:cSld name="CUSTOM_5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Google Shape;238;p49"/>
          <p:cNvCxnSpPr/>
          <p:nvPr/>
        </p:nvCxnSpPr>
        <p:spPr>
          <a:xfrm>
            <a:off x="609600" y="6556300"/>
            <a:ext cx="11028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49"/>
          <p:cNvCxnSpPr/>
          <p:nvPr/>
        </p:nvCxnSpPr>
        <p:spPr>
          <a:xfrm>
            <a:off x="11694375" y="559825"/>
            <a:ext cx="0" cy="58722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40" name="Google Shape;240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49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49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262626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49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background">
  <p:cSld name="CUSTOM_15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Style with Logo">
  <p:cSld name="CUSTOM_14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17"/>
          <p:cNvCxnSpPr/>
          <p:nvPr/>
        </p:nvCxnSpPr>
        <p:spPr>
          <a:xfrm>
            <a:off x="500625" y="369575"/>
            <a:ext cx="0" cy="3204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1" name="Google Shape;31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HLO white background">
  <p:cSld name="1_Title (no subtitle) _1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/>
          <p:nvPr/>
        </p:nvSpPr>
        <p:spPr>
          <a:xfrm flipH="1">
            <a:off x="-897405" y="4"/>
            <a:ext cx="846600" cy="9906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55657" y="1124738"/>
            <a:ext cx="108381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 b="1" i="0">
                <a:latin typeface="Lato"/>
                <a:ea typeface="Lato"/>
                <a:cs typeface="Lato"/>
                <a:sym typeface="Lato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193"/>
              </a:buClr>
              <a:buSzPts val="2000"/>
              <a:buFont typeface="Lato"/>
              <a:buChar char="•"/>
              <a:defRPr sz="2000">
                <a:latin typeface="Lato"/>
                <a:ea typeface="Lato"/>
                <a:cs typeface="Lato"/>
                <a:sym typeface="Lato"/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9193"/>
              </a:buClr>
              <a:buSzPts val="1600"/>
              <a:buChar char="•"/>
              <a:defRPr sz="1600">
                <a:latin typeface="Lato"/>
                <a:ea typeface="Lato"/>
                <a:cs typeface="Lato"/>
                <a:sym typeface="Lato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–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9193"/>
              </a:buClr>
              <a:buSzPts val="1800"/>
              <a:buFont typeface="Lato"/>
              <a:buChar char="»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/>
          <p:nvPr/>
        </p:nvSpPr>
        <p:spPr>
          <a:xfrm>
            <a:off x="-939808" y="79525"/>
            <a:ext cx="9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Title and Subtitle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36;p18"/>
          <p:cNvCxnSpPr/>
          <p:nvPr/>
        </p:nvCxnSpPr>
        <p:spPr>
          <a:xfrm>
            <a:off x="643256" y="529781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643256" y="324731"/>
            <a:ext cx="105156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1800"/>
              <a:buFont typeface="Lato"/>
              <a:buNone/>
              <a:defRPr sz="1800" b="0" i="0" u="none" strike="noStrike" cap="none">
                <a:solidFill>
                  <a:srgbClr val="21212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55652" y="5499376"/>
            <a:ext cx="1026398" cy="110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Title Slide 2">
  <p:cSld name="CUSTOM_7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85687" y="2096250"/>
            <a:ext cx="3671025" cy="323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9"/>
          <p:cNvPicPr preferRelativeResize="0"/>
          <p:nvPr/>
        </p:nvPicPr>
        <p:blipFill rotWithShape="1">
          <a:blip r:embed="rId3">
            <a:alphaModFix amt="13000"/>
          </a:blip>
          <a:srcRect/>
          <a:stretch/>
        </p:blipFill>
        <p:spPr>
          <a:xfrm>
            <a:off x="7410962" y="1038419"/>
            <a:ext cx="4816957" cy="42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39214" y="1253914"/>
            <a:ext cx="6159493" cy="5419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9"/>
          <p:cNvPicPr preferRelativeResize="0"/>
          <p:nvPr/>
        </p:nvPicPr>
        <p:blipFill rotWithShape="1">
          <a:blip r:embed="rId4">
            <a:alphaModFix/>
          </a:blip>
          <a:srcRect b="12372"/>
          <a:stretch/>
        </p:blipFill>
        <p:spPr>
          <a:xfrm>
            <a:off x="5666375" y="373960"/>
            <a:ext cx="6753300" cy="652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9"/>
          <p:cNvPicPr preferRelativeResize="0"/>
          <p:nvPr/>
        </p:nvPicPr>
        <p:blipFill rotWithShape="1">
          <a:blip r:embed="rId5">
            <a:alphaModFix amt="39000"/>
          </a:blip>
          <a:srcRect/>
          <a:stretch/>
        </p:blipFill>
        <p:spPr>
          <a:xfrm rot="5027782">
            <a:off x="4791598" y="4271742"/>
            <a:ext cx="3092732" cy="2722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3">
  <p:cSld name="CUSTOM_13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2759176" y="2569976"/>
            <a:ext cx="5006275" cy="4407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20"/>
          <p:cNvPicPr preferRelativeResize="0"/>
          <p:nvPr/>
        </p:nvPicPr>
        <p:blipFill rotWithShape="1">
          <a:blip r:embed="rId3">
            <a:alphaModFix/>
          </a:blip>
          <a:srcRect t="48904" b="16192"/>
          <a:stretch/>
        </p:blipFill>
        <p:spPr>
          <a:xfrm flipH="1">
            <a:off x="3388225" y="3498350"/>
            <a:ext cx="8783675" cy="33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0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 rot="8099825" flipH="1">
            <a:off x="2398654" y="4633086"/>
            <a:ext cx="2775385" cy="244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Quote Slide">
  <p:cSld name="Custom Layout">
    <p:bg>
      <p:bgPr>
        <a:solidFill>
          <a:srgbClr val="FFFFFF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67625" y="6263050"/>
            <a:ext cx="683374" cy="46462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1"/>
          <p:cNvSpPr/>
          <p:nvPr/>
        </p:nvSpPr>
        <p:spPr>
          <a:xfrm>
            <a:off x="4755725" y="485200"/>
            <a:ext cx="2448300" cy="4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00" y="600375"/>
            <a:ext cx="1680123" cy="1478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21"/>
          <p:cNvCxnSpPr/>
          <p:nvPr/>
        </p:nvCxnSpPr>
        <p:spPr>
          <a:xfrm>
            <a:off x="571500" y="2274725"/>
            <a:ext cx="0" cy="4050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21"/>
          <p:cNvCxnSpPr/>
          <p:nvPr/>
        </p:nvCxnSpPr>
        <p:spPr>
          <a:xfrm>
            <a:off x="2417675" y="719675"/>
            <a:ext cx="88338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A7B17"/>
          </p15:clr>
        </p15:guide>
        <p15:guide id="2" orient="horz" pos="45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hyperlink" Target="http://www.shlb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/>
          <p:nvPr/>
        </p:nvSpPr>
        <p:spPr>
          <a:xfrm>
            <a:off x="0" y="0"/>
            <a:ext cx="12192000" cy="1717890"/>
          </a:xfrm>
          <a:prstGeom prst="rect">
            <a:avLst/>
          </a:prstGeom>
          <a:solidFill>
            <a:srgbClr val="3F3F3F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1379925" y="3143438"/>
            <a:ext cx="9072300" cy="10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Broadband Policy after the Election: What to expect from Congress and the next Administration?</a:t>
            </a:r>
            <a:endParaRPr sz="3600" b="0" i="0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6712300" y="161900"/>
            <a:ext cx="3241500" cy="12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WEBINAR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0" i="0" u="none" strike="noStrike" cap="none">
                <a:solidFill>
                  <a:srgbClr val="D8D8D8"/>
                </a:solidFill>
                <a:latin typeface="Open Sans"/>
                <a:ea typeface="Open Sans"/>
                <a:cs typeface="Open Sans"/>
                <a:sym typeface="Open Sans"/>
              </a:rPr>
              <a:t>SERIES</a:t>
            </a:r>
            <a:endParaRPr sz="4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2" name="Google Shape;252;p1"/>
          <p:cNvSpPr/>
          <p:nvPr/>
        </p:nvSpPr>
        <p:spPr>
          <a:xfrm>
            <a:off x="0" y="1497569"/>
            <a:ext cx="12192000" cy="195255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"/>
          <p:cNvSpPr/>
          <p:nvPr/>
        </p:nvSpPr>
        <p:spPr>
          <a:xfrm>
            <a:off x="1" y="6696099"/>
            <a:ext cx="12192000" cy="161902"/>
          </a:xfrm>
          <a:prstGeom prst="rect">
            <a:avLst/>
          </a:prstGeom>
          <a:solidFill>
            <a:srgbClr val="2B61AC"/>
          </a:solidFill>
          <a:ln>
            <a:noFill/>
          </a:ln>
          <a:effectLst>
            <a:outerShdw blurRad="40000" dist="23000" dir="5400000" rotWithShape="0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"/>
          <p:cNvSpPr txBox="1"/>
          <p:nvPr/>
        </p:nvSpPr>
        <p:spPr>
          <a:xfrm>
            <a:off x="1379914" y="1799050"/>
            <a:ext cx="2592432" cy="82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www.shlb.org/webinars</a:t>
            </a:r>
            <a:endParaRPr sz="1400" b="0" i="0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4508693" y="1798589"/>
            <a:ext cx="3241500" cy="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November 13</a:t>
            </a:r>
            <a:r>
              <a:rPr lang="en-US" sz="2400" b="1" i="0" u="none" strike="noStrike" cap="non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, 202</a:t>
            </a:r>
            <a:r>
              <a:rPr lang="en-US" sz="2400" b="1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2400" b="1" i="0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6" name="Google Shape;25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3597" y="161901"/>
            <a:ext cx="3497802" cy="1113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f2cf29c345_0_0"/>
          <p:cNvSpPr txBox="1"/>
          <p:nvPr/>
        </p:nvSpPr>
        <p:spPr>
          <a:xfrm>
            <a:off x="2254250" y="1"/>
            <a:ext cx="76836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SHLB Sponsors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2f2cf29c34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0675" y="1718750"/>
            <a:ext cx="3651200" cy="159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2f2cf29c345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213" y="3936825"/>
            <a:ext cx="3292125" cy="154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2f2cf29c34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500" y="1579300"/>
            <a:ext cx="3292125" cy="173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2f2cf29c345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5075" y="3936825"/>
            <a:ext cx="4804976" cy="11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"/>
          <p:cNvSpPr txBox="1"/>
          <p:nvPr/>
        </p:nvSpPr>
        <p:spPr>
          <a:xfrm>
            <a:off x="2254250" y="1"/>
            <a:ext cx="76835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SOCIAL MEDIA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"/>
          <p:cNvSpPr txBox="1"/>
          <p:nvPr/>
        </p:nvSpPr>
        <p:spPr>
          <a:xfrm>
            <a:off x="2032001" y="2618330"/>
            <a:ext cx="8360833" cy="171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Follow us</a:t>
            </a:r>
            <a:r>
              <a:rPr lang="en-US" sz="3600" b="0" i="0" u="none" strike="noStrike" cap="none">
                <a:solidFill>
                  <a:srgbClr val="589DEE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600" b="0" i="0" u="none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@</a:t>
            </a:r>
            <a:r>
              <a:rPr lang="en-US" sz="3600" b="0" i="0" u="none" strike="noStrike" cap="non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SHLBCoalition</a:t>
            </a:r>
            <a:endParaRPr sz="3600" b="0" i="0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1" u="none" strike="noStrike" cap="none">
              <a:solidFill>
                <a:srgbClr val="589DE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Join the conversation with </a:t>
            </a:r>
            <a:r>
              <a:rPr lang="en-US" sz="2800" b="0" i="1" u="none" strike="noStrike" cap="none">
                <a:solidFill>
                  <a:srgbClr val="2B61AC"/>
                </a:solidFill>
                <a:latin typeface="Open Sans"/>
                <a:ea typeface="Open Sans"/>
                <a:cs typeface="Open Sans"/>
                <a:sym typeface="Open Sans"/>
              </a:rPr>
              <a:t>#SHLBWebinars</a:t>
            </a:r>
            <a:endParaRPr sz="2800" b="0" i="1" u="none" strike="noStrike" cap="none">
              <a:solidFill>
                <a:srgbClr val="2B61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67bcba31d2_0_15"/>
          <p:cNvSpPr txBox="1">
            <a:spLocks noGrp="1"/>
          </p:cNvSpPr>
          <p:nvPr>
            <p:ph type="body" idx="1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Shape Broadband Policy and Funding Outcomes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Connect and Collaborate for Success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-US" sz="3600"/>
              <a:t>Stay Ahead of the Curve</a:t>
            </a: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Learn more at www.shlb.org/membership</a:t>
            </a:r>
            <a:endParaRPr sz="3600"/>
          </a:p>
        </p:txBody>
      </p:sp>
      <p:sp>
        <p:nvSpPr>
          <p:cNvPr id="278" name="Google Shape;278;g267bcba31d2_0_15"/>
          <p:cNvSpPr txBox="1">
            <a:spLocks noGrp="1"/>
          </p:cNvSpPr>
          <p:nvPr>
            <p:ph type="body" idx="2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Why Join SHLB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67bcba31d2_0_3"/>
          <p:cNvSpPr txBox="1">
            <a:spLocks noGrp="1"/>
          </p:cNvSpPr>
          <p:nvPr>
            <p:ph type="body" idx="1"/>
          </p:nvPr>
        </p:nvSpPr>
        <p:spPr>
          <a:xfrm>
            <a:off x="666751" y="1557338"/>
            <a:ext cx="10934700" cy="4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i="1" dirty="0"/>
              <a:t>Moderator: </a:t>
            </a:r>
            <a:r>
              <a:rPr lang="en-US" sz="3600" b="1" dirty="0">
                <a:solidFill>
                  <a:srgbClr val="2B61AC"/>
                </a:solidFill>
              </a:rPr>
              <a:t>John </a:t>
            </a:r>
            <a:r>
              <a:rPr lang="en-US" sz="3600" b="1" dirty="0" err="1">
                <a:solidFill>
                  <a:srgbClr val="2B61AC"/>
                </a:solidFill>
              </a:rPr>
              <a:t>Windhausen</a:t>
            </a:r>
            <a:r>
              <a:rPr lang="en-US" sz="3600" b="1" dirty="0">
                <a:solidFill>
                  <a:srgbClr val="2B61AC"/>
                </a:solidFill>
              </a:rPr>
              <a:t> Jr.</a:t>
            </a:r>
            <a:r>
              <a:rPr lang="en-US" sz="3600" dirty="0"/>
              <a:t>, Executive Director, SHLB Coalition</a:t>
            </a:r>
            <a:endParaRPr sz="3600" dirty="0"/>
          </a:p>
          <a:p>
            <a:pPr indent="-457200">
              <a:buSzPts val="3600"/>
            </a:pPr>
            <a:r>
              <a:rPr lang="en-US" sz="3600" i="1" dirty="0"/>
              <a:t>Moderator: </a:t>
            </a:r>
            <a:r>
              <a:rPr lang="en-US" sz="3600" b="1" dirty="0">
                <a:solidFill>
                  <a:srgbClr val="2B61AC"/>
                </a:solidFill>
              </a:rPr>
              <a:t>Kristen Engebretsen, </a:t>
            </a:r>
            <a:r>
              <a:rPr lang="en-US" sz="3600" dirty="0"/>
              <a:t>COO, SHLB Coalition</a:t>
            </a:r>
            <a:endParaRPr lang="en-US" sz="3600" b="1" dirty="0">
              <a:solidFill>
                <a:srgbClr val="2B61AC"/>
              </a:solidFill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 b="1" dirty="0">
                <a:solidFill>
                  <a:srgbClr val="2B61AC"/>
                </a:solidFill>
              </a:rPr>
              <a:t>Andrew Jay Schwartzman</a:t>
            </a:r>
            <a:r>
              <a:rPr lang="en-US" sz="3600" dirty="0"/>
              <a:t>, Senior Counselor, Benton Institute for Broadband &amp; Society</a:t>
            </a:r>
            <a:endParaRPr sz="36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61AC"/>
              </a:buClr>
              <a:buSzPts val="3600"/>
              <a:buChar char="•"/>
            </a:pPr>
            <a:r>
              <a:rPr lang="en-US" sz="3600" b="1" dirty="0">
                <a:solidFill>
                  <a:srgbClr val="2B61AC"/>
                </a:solidFill>
              </a:rPr>
              <a:t>Ansley </a:t>
            </a:r>
            <a:r>
              <a:rPr lang="en-US" sz="3600" b="1" dirty="0" err="1">
                <a:solidFill>
                  <a:srgbClr val="2B61AC"/>
                </a:solidFill>
              </a:rPr>
              <a:t>Erdel</a:t>
            </a:r>
            <a:r>
              <a:rPr lang="en-US" sz="3600" dirty="0"/>
              <a:t>, Managing Partner, Salt Point Strategies</a:t>
            </a:r>
            <a:endParaRPr sz="3600" dirty="0"/>
          </a:p>
        </p:txBody>
      </p:sp>
      <p:sp>
        <p:nvSpPr>
          <p:cNvPr id="285" name="Google Shape;285;g267bcba31d2_0_3"/>
          <p:cNvSpPr txBox="1">
            <a:spLocks noGrp="1"/>
          </p:cNvSpPr>
          <p:nvPr>
            <p:ph type="body" idx="2"/>
          </p:nvPr>
        </p:nvSpPr>
        <p:spPr>
          <a:xfrm>
            <a:off x="666751" y="31750"/>
            <a:ext cx="109347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SPEAKERS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0906" y="1903423"/>
            <a:ext cx="3790188" cy="1207008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>
            <a:off x="3202576" y="887632"/>
            <a:ext cx="5786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1400" b="0" i="0" u="none" strike="noStrike" cap="non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8"/>
          <p:cNvSpPr txBox="1"/>
          <p:nvPr/>
        </p:nvSpPr>
        <p:spPr>
          <a:xfrm>
            <a:off x="2122950" y="4476386"/>
            <a:ext cx="7946100" cy="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SHLB Coalition is proudly supported by over 3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member organizations, and our generous corporate sponsors: </a:t>
            </a: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8"/>
          <p:cNvSpPr txBox="1"/>
          <p:nvPr/>
        </p:nvSpPr>
        <p:spPr>
          <a:xfrm>
            <a:off x="3927750" y="3279425"/>
            <a:ext cx="43365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sng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www.shlb.org</a:t>
            </a:r>
            <a:r>
              <a:rPr lang="en-US" sz="2200" b="0" i="0" u="none" strike="noStrike" cap="none">
                <a:solidFill>
                  <a:srgbClr val="2B61AC"/>
                </a:solidFill>
                <a:latin typeface="Calibri"/>
                <a:ea typeface="Calibri"/>
                <a:cs typeface="Calibri"/>
                <a:sym typeface="Calibri"/>
              </a:rPr>
              <a:t> | @SHLBCoalition</a:t>
            </a:r>
            <a:endParaRPr sz="2200" b="0" i="0" u="none" strike="noStrike" cap="none">
              <a:solidFill>
                <a:srgbClr val="2B61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7838" y="5414803"/>
            <a:ext cx="2592425" cy="95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21736" y="5152135"/>
            <a:ext cx="2226789" cy="1484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999988" y="5456936"/>
            <a:ext cx="2592426" cy="87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9588" y="5306378"/>
            <a:ext cx="2226774" cy="11760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SH Colors">
      <a:dk1>
        <a:srgbClr val="000000"/>
      </a:dk1>
      <a:lt1>
        <a:srgbClr val="FFFFFF"/>
      </a:lt1>
      <a:dk2>
        <a:srgbClr val="212121"/>
      </a:dk2>
      <a:lt2>
        <a:srgbClr val="4A4A4A"/>
      </a:lt2>
      <a:accent1>
        <a:srgbClr val="FDB913"/>
      </a:accent1>
      <a:accent2>
        <a:srgbClr val="F09221"/>
      </a:accent2>
      <a:accent3>
        <a:srgbClr val="F26D24"/>
      </a:accent3>
      <a:accent4>
        <a:srgbClr val="92D050"/>
      </a:accent4>
      <a:accent5>
        <a:srgbClr val="009193"/>
      </a:accent5>
      <a:accent6>
        <a:srgbClr val="CC0000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</Words>
  <Application>Microsoft Macintosh PowerPoint</Application>
  <PresentationFormat>Widescreen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Open Sans</vt:lpstr>
      <vt:lpstr>Arial</vt:lpstr>
      <vt:lpstr>Calibri</vt:lpstr>
      <vt:lpstr>Lato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Lauren Rachuba</cp:lastModifiedBy>
  <cp:revision>1</cp:revision>
  <dcterms:modified xsi:type="dcterms:W3CDTF">2024-11-13T17:56:36Z</dcterms:modified>
</cp:coreProperties>
</file>