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3"/>
  </p:notesMasterIdLst>
  <p:handoutMasterIdLst>
    <p:handoutMasterId r:id="rId14"/>
  </p:handoutMasterIdLst>
  <p:sldIdLst>
    <p:sldId id="359" r:id="rId5"/>
    <p:sldId id="316" r:id="rId6"/>
    <p:sldId id="328" r:id="rId7"/>
    <p:sldId id="356" r:id="rId8"/>
    <p:sldId id="351" r:id="rId9"/>
    <p:sldId id="357" r:id="rId10"/>
    <p:sldId id="354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1BE51-49D0-4C2C-B1BF-1AFF80C72A32}" v="1" dt="2024-05-06T14:59:05.462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9" autoAdjust="0"/>
    <p:restoredTop sz="84967" autoAdjust="0"/>
  </p:normalViewPr>
  <p:slideViewPr>
    <p:cSldViewPr snapToGrid="0">
      <p:cViewPr varScale="1">
        <p:scale>
          <a:sx n="47" d="100"/>
          <a:sy n="47" d="100"/>
        </p:scale>
        <p:origin x="208" y="175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indhausen" userId="89abd42ef741c110" providerId="LiveId" clId="{5D01BE51-49D0-4C2C-B1BF-1AFF80C72A32}"/>
    <pc:docChg chg="custSel addSld modSld sldOrd">
      <pc:chgData name="John Windhausen" userId="89abd42ef741c110" providerId="LiveId" clId="{5D01BE51-49D0-4C2C-B1BF-1AFF80C72A32}" dt="2024-05-06T14:59:27.842" v="141"/>
      <pc:docMkLst>
        <pc:docMk/>
      </pc:docMkLst>
      <pc:sldChg chg="delSp modSp add mod ord">
        <pc:chgData name="John Windhausen" userId="89abd42ef741c110" providerId="LiveId" clId="{5D01BE51-49D0-4C2C-B1BF-1AFF80C72A32}" dt="2024-05-06T14:59:27.842" v="141"/>
        <pc:sldMkLst>
          <pc:docMk/>
          <pc:sldMk cId="2175848618" sldId="358"/>
        </pc:sldMkLst>
        <pc:spChg chg="del mod">
          <ac:chgData name="John Windhausen" userId="89abd42ef741c110" providerId="LiveId" clId="{5D01BE51-49D0-4C2C-B1BF-1AFF80C72A32}" dt="2024-05-06T14:59:14.709" v="139" actId="478"/>
          <ac:spMkLst>
            <pc:docMk/>
            <pc:sldMk cId="2175848618" sldId="358"/>
            <ac:spMk id="2" creationId="{9FF243DF-1FE9-01BE-435F-1729F4AB3DE4}"/>
          </ac:spMkLst>
        </pc:spChg>
        <pc:spChg chg="mod">
          <ac:chgData name="John Windhausen" userId="89abd42ef741c110" providerId="LiveId" clId="{5D01BE51-49D0-4C2C-B1BF-1AFF80C72A32}" dt="2024-05-06T14:59:05.439" v="138" actId="20577"/>
          <ac:spMkLst>
            <pc:docMk/>
            <pc:sldMk cId="2175848618" sldId="358"/>
            <ac:spMk id="4" creationId="{BFAF7377-87AF-3A8C-539C-8A9651F5DA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5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5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1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95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488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3753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3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0560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0661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4724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887007-6BC1-2710-EED1-CC654C0F8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8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4F80A-204C-F4CA-E138-9ED8F7C6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7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8207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2353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5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windhausen@shlb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488551"/>
            <a:ext cx="7624313" cy="13887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600" dirty="0"/>
              <a:t>Schools/Libraries Closing Homework Gap with Wireless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788920"/>
            <a:ext cx="7974874" cy="37071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Ty Beauchamp, Division Director, Information Technology, Harris County Public Library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JJ McGrath, Owner/CEO, </a:t>
            </a:r>
            <a:r>
              <a:rPr lang="en-US" sz="2800" dirty="0" err="1"/>
              <a:t>TekWav</a:t>
            </a: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John Windhausen, Executive Director, SHLB Coalition</a:t>
            </a:r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679" r="28120" b="-1"/>
          <a:stretch/>
        </p:blipFill>
        <p:spPr>
          <a:xfrm>
            <a:off x="8980714" y="10"/>
            <a:ext cx="32097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353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</a:rPr>
              <a:t>Schools/Libraries Solving the Homework Gap with Wireless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Examples: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Boulder Valley School District, CO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Murray City School District, UT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East Moline School District, IL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Jackson School District, 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Digital C, Cleveland, OH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1246197"/>
          </a:xfrm>
        </p:spPr>
        <p:txBody>
          <a:bodyPr/>
          <a:lstStyle/>
          <a:p>
            <a:r>
              <a:rPr lang="en-US" dirty="0"/>
              <a:t>BOULDER </a:t>
            </a:r>
            <a:r>
              <a:rPr lang="en-US" dirty="0" err="1"/>
              <a:t>VALLEy</a:t>
            </a:r>
            <a:r>
              <a:rPr lang="en-US" dirty="0"/>
              <a:t> School District, CO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086" y="1815737"/>
            <a:ext cx="5399318" cy="44870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Pilot started in 2016 with 4 school buildings.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Partnered with WISP – </a:t>
            </a:r>
            <a:r>
              <a:rPr lang="en-US" sz="2400" dirty="0" err="1"/>
              <a:t>LiveWire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BVSD offered free access to school rooftops to place antennas.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LiveWire</a:t>
            </a:r>
            <a:r>
              <a:rPr lang="en-US" sz="2400" dirty="0"/>
              <a:t> provides free service to households on the FRSL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tower has 5 mile radius.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Extended to 48 school buildings in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CBRS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444" r="22444"/>
          <a:stretch/>
        </p:blipFill>
        <p:spPr/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8551"/>
            <a:ext cx="5303520" cy="13887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600" dirty="0"/>
              <a:t>Murray City School District, UT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788920"/>
            <a:ext cx="7974874" cy="37071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First School Private LTE Network (2021)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Extends service from school campuses out to the community.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cost to households.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Connects through the filtered school Internet connection (same as in classrooms).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School buildings and district offices are the anchors for antennas.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CBRS spectrum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679" r="28120" b="-1"/>
          <a:stretch/>
        </p:blipFill>
        <p:spPr>
          <a:xfrm>
            <a:off x="8980714" y="10"/>
            <a:ext cx="32097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114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600" dirty="0"/>
              <a:t>East Moline School District, IL 	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2788920"/>
            <a:ext cx="7974874" cy="37071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Hot spot signal strength did not work well in their community,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Also difficult to track inventory of hot spot devices.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Instead decided to extend its </a:t>
            </a:r>
            <a:r>
              <a:rPr lang="en-US" sz="2200" dirty="0" err="1"/>
              <a:t>Wifi</a:t>
            </a:r>
            <a:r>
              <a:rPr lang="en-US" sz="2200" dirty="0"/>
              <a:t> network service off-campus.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Purchased access points and deployed them on streetlights.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Allows school greater control over network operations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Costs about $14/student per year (compared to a hot spot subscription of $30/student per month)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Partnered with </a:t>
            </a:r>
            <a:r>
              <a:rPr lang="en-US" sz="2200" dirty="0" err="1"/>
              <a:t>SmartWave</a:t>
            </a:r>
            <a:r>
              <a:rPr lang="en-US" sz="2200" dirty="0"/>
              <a:t> Technologies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679" r="28120" b="-1"/>
          <a:stretch/>
        </p:blipFill>
        <p:spPr>
          <a:xfrm>
            <a:off x="8980714" y="10"/>
            <a:ext cx="32097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45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1507454"/>
          </a:xfrm>
        </p:spPr>
        <p:txBody>
          <a:bodyPr/>
          <a:lstStyle/>
          <a:p>
            <a:r>
              <a:rPr lang="en-US" dirty="0"/>
              <a:t>Jackson School District, 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776" y="1867988"/>
            <a:ext cx="5221223" cy="4688259"/>
          </a:xfrm>
        </p:spPr>
        <p:txBody>
          <a:bodyPr/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After pandemic, Jackson unexpectedly moved to virtual learning because of severe weather and water issues.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Affordability issues and limited coverage from cellular providers.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AlefEdge</a:t>
            </a:r>
            <a:r>
              <a:rPr lang="en-US" sz="2200" dirty="0"/>
              <a:t> deployed a new 4G/5G network, connecting hundreds of low-income students at no cost to consumers. 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Alef’s solution resulted in a 75% reduction in costs compared to a comparable Wi-Fi solution.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Carrier 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444" r="22444"/>
          <a:stretch/>
        </p:blipFill>
        <p:spPr/>
      </p:pic>
    </p:spTree>
    <p:extLst>
      <p:ext uri="{BB962C8B-B14F-4D97-AF65-F5344CB8AC3E}">
        <p14:creationId xmlns:p14="http://schemas.microsoft.com/office/powerpoint/2010/main" val="128764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600" dirty="0" err="1"/>
              <a:t>DigitalC</a:t>
            </a:r>
            <a:br>
              <a:rPr lang="en-US" sz="4600" dirty="0"/>
            </a:br>
            <a:r>
              <a:rPr lang="en-US" sz="4600" dirty="0"/>
              <a:t>Cleveland, OH  	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3165130"/>
            <a:ext cx="7974874" cy="33309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Non-profit offering fixed wireless internet (called Canopy).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Charges $18/mo. For 100/100 Mbps minimum speeds (free installation)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Partners with </a:t>
            </a:r>
            <a:r>
              <a:rPr lang="en-US" sz="2400" dirty="0" err="1"/>
              <a:t>Tarana</a:t>
            </a:r>
            <a:r>
              <a:rPr lang="en-US" sz="2400" dirty="0"/>
              <a:t> Wireless (works through trees).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Plans to cover entire city with 120 towers.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Works with Cleveland Metropolitan School District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679" r="28120" b="-1"/>
          <a:stretch/>
        </p:blipFill>
        <p:spPr>
          <a:xfrm>
            <a:off x="8980714" y="10"/>
            <a:ext cx="32097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37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John Windhausen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Executive Director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Schools Health &amp; Libraries Broadband Coalition (SHLB)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202-256-9616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linkClick r:id="rId3"/>
              </a:rPr>
              <a:t>jwindhausen@shlb.org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1530</TotalTime>
  <Words>425</Words>
  <Application>Microsoft Macintosh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2013 - 2022 Theme</vt:lpstr>
      <vt:lpstr>Schools/Libraries Closing Homework Gap with Wireless</vt:lpstr>
      <vt:lpstr>Schools/Libraries Solving the Homework Gap with Wireless</vt:lpstr>
      <vt:lpstr>BOULDER VALLEy School District, CO</vt:lpstr>
      <vt:lpstr>Murray City School District, UT</vt:lpstr>
      <vt:lpstr>East Moline School District, IL  </vt:lpstr>
      <vt:lpstr>Jackson School District, MS</vt:lpstr>
      <vt:lpstr>DigitalC Cleveland, OH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Schools/Libraries Solving the Homework Gap with Wireless</dc:title>
  <dc:creator>John Windhausen</dc:creator>
  <cp:lastModifiedBy>Lauren Rachuba</cp:lastModifiedBy>
  <cp:revision>2</cp:revision>
  <dcterms:created xsi:type="dcterms:W3CDTF">2024-05-05T13:26:33Z</dcterms:created>
  <dcterms:modified xsi:type="dcterms:W3CDTF">2024-05-09T19:55:30Z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