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League Spartan"/>
      <p:regular r:id="rId16"/>
      <p:bold r:id="rId17"/>
    </p:embeddedFont>
    <p:embeddedFont>
      <p:font typeface="Martel Sans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eagueSpartan-bold.fntdata"/><Relationship Id="rId16" Type="http://schemas.openxmlformats.org/officeDocument/2006/relationships/font" Target="fonts/LeagueSpartan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Martel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dcdc687307_0_81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2dcdc687307_0_81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dcdc687307_0_575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2dcdc687307_0_575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dcdc687307_0_658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2024 E-Rate and RHC caps include a </a:t>
            </a: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3.6% inflation increase from FY2023</a:t>
            </a:r>
            <a:endParaRPr/>
          </a:p>
        </p:txBody>
      </p:sp>
      <p:sp>
        <p:nvSpPr>
          <p:cNvPr id="141" name="Google Shape;141;g2dcdc687307_0_658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dcdc687307_0_840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2dcdc687307_0_840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dcdc687307_0_834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2dcdc687307_0_834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dcdc687307_0_846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dcdc687307_0_846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dcde1b7e20_2_0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2dcde1b7e20_2_0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dcde1b7e20_2_6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2dcde1b7e20_2_6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dcdc687307_0_864:notes"/>
          <p:cNvSpPr txBox="1"/>
          <p:nvPr>
            <p:ph idx="1" type="body"/>
          </p:nvPr>
        </p:nvSpPr>
        <p:spPr>
          <a:xfrm>
            <a:off x="914400" y="3251200"/>
            <a:ext cx="7315200" cy="30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2dcdc687307_0_864:notes"/>
          <p:cNvSpPr/>
          <p:nvPr>
            <p:ph idx="2" type="sldImg"/>
          </p:nvPr>
        </p:nvSpPr>
        <p:spPr>
          <a:xfrm>
            <a:off x="2286000" y="512763"/>
            <a:ext cx="4572000" cy="2567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428625" y="1125141"/>
            <a:ext cx="7715100" cy="3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2385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1pPr>
            <a:lvl2pPr indent="-3238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ctrTitle"/>
          </p:nvPr>
        </p:nvSpPr>
        <p:spPr>
          <a:xfrm>
            <a:off x="642938" y="1497955"/>
            <a:ext cx="7286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subTitle"/>
          </p:nvPr>
        </p:nvSpPr>
        <p:spPr>
          <a:xfrm>
            <a:off x="1285875" y="2732484"/>
            <a:ext cx="6000900" cy="12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428625" y="191988"/>
            <a:ext cx="2820300" cy="817200"/>
          </a:xfrm>
          <a:prstGeom prst="rect">
            <a:avLst/>
          </a:prstGeom>
          <a:noFill/>
          <a:ln>
            <a:noFill/>
          </a:ln>
        </p:spPr>
        <p:txBody>
          <a:bodyPr anchorCtr="0" anchor="b" bIns="39275" lIns="78575" spcFirstLastPara="1" rIns="78575" wrap="square" tIns="39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b="1" sz="17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3351609" y="191988"/>
            <a:ext cx="4792200" cy="41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406400" lvl="0" marL="4572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6195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3pPr>
            <a:lvl4pPr indent="-3365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indent="-3365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indent="-3365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75" name="Google Shape;75;p17"/>
          <p:cNvSpPr txBox="1"/>
          <p:nvPr>
            <p:ph idx="2" type="body"/>
          </p:nvPr>
        </p:nvSpPr>
        <p:spPr>
          <a:xfrm>
            <a:off x="428625" y="1009055"/>
            <a:ext cx="2820300" cy="32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428625" y="1125141"/>
            <a:ext cx="3786300" cy="3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81000" lvl="0" marL="457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indent="-3365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4357688" y="1125141"/>
            <a:ext cx="3786300" cy="3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81000" lvl="0" marL="45720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2pPr>
            <a:lvl3pPr indent="-3365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83" name="Google Shape;83;p18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677168" y="3098602"/>
            <a:ext cx="7286700" cy="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b="1" sz="3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677168" y="2043783"/>
            <a:ext cx="7286700" cy="105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9275" lIns="78575" spcFirstLastPara="1" rIns="78575" wrap="square" tIns="39275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" type="body"/>
          </p:nvPr>
        </p:nvSpPr>
        <p:spPr>
          <a:xfrm>
            <a:off x="428625" y="1079376"/>
            <a:ext cx="37875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9275" lIns="78575" spcFirstLastPara="1" rIns="78575" wrap="square" tIns="39275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9pPr>
          </a:lstStyle>
          <a:p/>
        </p:txBody>
      </p:sp>
      <p:sp>
        <p:nvSpPr>
          <p:cNvPr id="95" name="Google Shape;95;p20"/>
          <p:cNvSpPr txBox="1"/>
          <p:nvPr>
            <p:ph idx="2" type="body"/>
          </p:nvPr>
        </p:nvSpPr>
        <p:spPr>
          <a:xfrm>
            <a:off x="428625" y="1529209"/>
            <a:ext cx="3787500" cy="27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6195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indent="-3365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indent="-3175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96" name="Google Shape;96;p20"/>
          <p:cNvSpPr txBox="1"/>
          <p:nvPr>
            <p:ph idx="3" type="body"/>
          </p:nvPr>
        </p:nvSpPr>
        <p:spPr>
          <a:xfrm>
            <a:off x="4354711" y="1079376"/>
            <a:ext cx="3789300" cy="4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39275" lIns="78575" spcFirstLastPara="1" rIns="78575" wrap="square" tIns="39275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9pPr>
          </a:lstStyle>
          <a:p/>
        </p:txBody>
      </p:sp>
      <p:sp>
        <p:nvSpPr>
          <p:cNvPr id="97" name="Google Shape;97;p20"/>
          <p:cNvSpPr txBox="1"/>
          <p:nvPr>
            <p:ph idx="4" type="body"/>
          </p:nvPr>
        </p:nvSpPr>
        <p:spPr>
          <a:xfrm>
            <a:off x="4354711" y="1529209"/>
            <a:ext cx="3789300" cy="27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6195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1pPr>
            <a:lvl2pPr indent="-3365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indent="-31750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98" name="Google Shape;98;p20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99" name="Google Shape;99;p20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680270" y="3375422"/>
            <a:ext cx="51435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b" bIns="39275" lIns="78575" spcFirstLastPara="1" rIns="78575" wrap="square" tIns="39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b="1" sz="17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680270" y="430857"/>
            <a:ext cx="5143500" cy="28932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680270" y="3773910"/>
            <a:ext cx="5143500" cy="5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695125" y="-1141209"/>
            <a:ext cx="3182400" cy="77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2385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1pPr>
            <a:lvl2pPr indent="-3238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122425" y="1285855"/>
            <a:ext cx="4114200" cy="19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193288" y="-571595"/>
            <a:ext cx="4114200" cy="56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32385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1pPr>
            <a:lvl2pPr indent="-32385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28625" y="193105"/>
            <a:ext cx="7715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rm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28625" y="1125141"/>
            <a:ext cx="7715100" cy="31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275" lIns="78575" spcFirstLastPara="1" rIns="78575" wrap="square" tIns="39275">
            <a:normAutofit/>
          </a:bodyPr>
          <a:lstStyle>
            <a:lvl1pPr indent="-406400" lvl="0" marL="457200" marR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»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28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2928938" y="4469309"/>
            <a:ext cx="27147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143625" y="4469309"/>
            <a:ext cx="20004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275" lIns="78575" spcFirstLastPara="1" rIns="78575" wrap="square" tIns="39275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shlb.org/membership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.png"/><Relationship Id="rId10" Type="http://schemas.openxmlformats.org/officeDocument/2006/relationships/hyperlink" Target="https://www.linkedin.com/company/shlbcoalition/?viewAsMember=true" TargetMode="External"/><Relationship Id="rId13" Type="http://schemas.openxmlformats.org/officeDocument/2006/relationships/image" Target="../media/image8.png"/><Relationship Id="rId12" Type="http://schemas.openxmlformats.org/officeDocument/2006/relationships/hyperlink" Target="https://www.shlb.org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.png"/><Relationship Id="rId5" Type="http://schemas.openxmlformats.org/officeDocument/2006/relationships/hyperlink" Target="mailto:jwender@shlb.org" TargetMode="External"/><Relationship Id="rId6" Type="http://schemas.openxmlformats.org/officeDocument/2006/relationships/hyperlink" Target="https://www.facebook.com/SHLBCoalition/" TargetMode="External"/><Relationship Id="rId7" Type="http://schemas.openxmlformats.org/officeDocument/2006/relationships/image" Target="../media/image9.png"/><Relationship Id="rId8" Type="http://schemas.openxmlformats.org/officeDocument/2006/relationships/hyperlink" Target="https://twitter.com/SHLBCoali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-7938" y="0"/>
            <a:ext cx="9144000" cy="2740762"/>
          </a:xfrm>
          <a:custGeom>
            <a:rect b="b" l="l" r="r" t="t"/>
            <a:pathLst>
              <a:path extrusionOk="0" h="3901440" w="9753600">
                <a:moveTo>
                  <a:pt x="0" y="0"/>
                </a:moveTo>
                <a:lnTo>
                  <a:pt x="9753600" y="0"/>
                </a:lnTo>
                <a:lnTo>
                  <a:pt x="9753600" y="3901440"/>
                </a:lnTo>
                <a:lnTo>
                  <a:pt x="0" y="39014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5"/>
          <p:cNvSpPr txBox="1"/>
          <p:nvPr/>
        </p:nvSpPr>
        <p:spPr>
          <a:xfrm>
            <a:off x="642938" y="2315501"/>
            <a:ext cx="8350500" cy="19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2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rgbClr val="2E6AAE"/>
                </a:solidFill>
                <a:latin typeface="Calibri"/>
                <a:ea typeface="Calibri"/>
                <a:cs typeface="Calibri"/>
                <a:sym typeface="Calibri"/>
              </a:rPr>
              <a:t>Preserving Universal Service</a:t>
            </a:r>
            <a:endParaRPr sz="1200">
              <a:solidFill>
                <a:srgbClr val="2E6AAE"/>
              </a:solidFill>
            </a:endParaRPr>
          </a:p>
          <a:p>
            <a:pPr indent="0" lvl="0" marL="0" marR="0" rtl="0" algn="ctr">
              <a:lnSpc>
                <a:spcPct val="209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E6AAE"/>
                </a:solidFill>
                <a:latin typeface="Calibri"/>
                <a:ea typeface="Calibri"/>
                <a:cs typeface="Calibri"/>
                <a:sym typeface="Calibri"/>
              </a:rPr>
              <a:t>Connected America</a:t>
            </a:r>
            <a:r>
              <a:rPr lang="en" sz="2400">
                <a:solidFill>
                  <a:srgbClr val="2E6AAE"/>
                </a:solidFill>
                <a:latin typeface="Calibri"/>
                <a:ea typeface="Calibri"/>
                <a:cs typeface="Calibri"/>
                <a:sym typeface="Calibri"/>
              </a:rPr>
              <a:t> - March 11, 2025</a:t>
            </a:r>
            <a:endParaRPr sz="1200">
              <a:solidFill>
                <a:srgbClr val="2E6AAE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E6AAE"/>
                </a:solidFill>
                <a:latin typeface="Calibri"/>
                <a:ea typeface="Calibri"/>
                <a:cs typeface="Calibri"/>
                <a:sym typeface="Calibri"/>
              </a:rPr>
              <a:t>Joey Wender, Executive Director, SHLB Coalition</a:t>
            </a:r>
            <a:endParaRPr sz="1200">
              <a:solidFill>
                <a:srgbClr val="2E6AAE"/>
              </a:solidFill>
            </a:endParaRPr>
          </a:p>
        </p:txBody>
      </p:sp>
      <p:sp>
        <p:nvSpPr>
          <p:cNvPr id="131" name="Google Shape;131;p25"/>
          <p:cNvSpPr/>
          <p:nvPr/>
        </p:nvSpPr>
        <p:spPr>
          <a:xfrm>
            <a:off x="6429375" y="1071563"/>
            <a:ext cx="2566561" cy="750399"/>
          </a:xfrm>
          <a:custGeom>
            <a:rect b="b" l="l" r="r" t="t"/>
            <a:pathLst>
              <a:path extrusionOk="0" h="646896" w="1940689">
                <a:moveTo>
                  <a:pt x="0" y="0"/>
                </a:moveTo>
                <a:lnTo>
                  <a:pt x="1940690" y="0"/>
                </a:lnTo>
                <a:lnTo>
                  <a:pt x="1940690" y="646896"/>
                </a:lnTo>
                <a:lnTo>
                  <a:pt x="0" y="646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/>
        </p:nvSpPr>
        <p:spPr>
          <a:xfrm>
            <a:off x="685775" y="1295951"/>
            <a:ext cx="7772400" cy="29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4001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2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National Public Interest Organization supporting broadband for schools, libraries and anchor institutions.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4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Based in Washington, DC.  </a:t>
            </a:r>
            <a:endParaRPr b="1" sz="2100">
              <a:solidFill>
                <a:srgbClr val="2E6AAE"/>
              </a:solidFill>
              <a:latin typeface="Martel Sans"/>
              <a:ea typeface="Martel Sans"/>
              <a:cs typeface="Martel Sans"/>
              <a:sym typeface="Martel Sans"/>
            </a:endParaRPr>
          </a:p>
          <a:p>
            <a:pPr indent="0" lvl="0" marL="0" rtl="0" algn="ctr">
              <a:lnSpc>
                <a:spcPct val="17713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700">
                <a:solidFill>
                  <a:srgbClr val="002060"/>
                </a:solidFill>
                <a:latin typeface="Martel Sans"/>
                <a:ea typeface="Martel Sans"/>
                <a:cs typeface="Martel Sans"/>
                <a:sym typeface="Martel Sans"/>
              </a:rPr>
              <a:t>320+ Members.  Membership is open to any organization </a:t>
            </a:r>
            <a:endParaRPr b="1" sz="1700">
              <a:solidFill>
                <a:srgbClr val="002060"/>
              </a:solidFill>
              <a:latin typeface="Martel Sans"/>
              <a:ea typeface="Martel Sans"/>
              <a:cs typeface="Martel Sans"/>
              <a:sym typeface="Martel Sans"/>
            </a:endParaRPr>
          </a:p>
          <a:p>
            <a:pPr indent="0" lvl="0" marL="0" rtl="0" algn="ctr">
              <a:lnSpc>
                <a:spcPct val="17713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700">
                <a:solidFill>
                  <a:srgbClr val="002060"/>
                </a:solidFill>
                <a:latin typeface="Martel Sans"/>
                <a:ea typeface="Martel Sans"/>
                <a:cs typeface="Martel Sans"/>
                <a:sym typeface="Martel Sans"/>
              </a:rPr>
              <a:t>that supports our Mission.  </a:t>
            </a:r>
            <a:r>
              <a:rPr b="1" lang="en" sz="1700" u="sng">
                <a:solidFill>
                  <a:schemeClr val="accent2"/>
                </a:solidFill>
                <a:latin typeface="Martel Sans"/>
                <a:ea typeface="Martel Sans"/>
                <a:cs typeface="Martel Sans"/>
                <a:sym typeface="Martel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www.shlb.org/membership</a:t>
            </a:r>
            <a:r>
              <a:rPr b="1" lang="en" sz="1700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</a:rPr>
              <a:t>.  </a:t>
            </a:r>
            <a:endParaRPr sz="1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rgbClr val="2E6AAE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cxnSp>
        <p:nvCxnSpPr>
          <p:cNvPr id="137" name="Google Shape;137;p26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p26"/>
          <p:cNvSpPr/>
          <p:nvPr/>
        </p:nvSpPr>
        <p:spPr>
          <a:xfrm>
            <a:off x="3329966" y="112918"/>
            <a:ext cx="2484068" cy="828023"/>
          </a:xfrm>
          <a:custGeom>
            <a:rect b="b" l="l" r="r" t="t"/>
            <a:pathLst>
              <a:path extrusionOk="0" h="922588" w="2767764">
                <a:moveTo>
                  <a:pt x="0" y="0"/>
                </a:moveTo>
                <a:lnTo>
                  <a:pt x="2767764" y="0"/>
                </a:lnTo>
                <a:lnTo>
                  <a:pt x="2767764" y="922588"/>
                </a:lnTo>
                <a:lnTo>
                  <a:pt x="0" y="9225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/>
        </p:nvSpPr>
        <p:spPr>
          <a:xfrm>
            <a:off x="190175" y="1216550"/>
            <a:ext cx="8802000" cy="36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111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●"/>
            </a:pPr>
            <a:r>
              <a:rPr b="1"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E-Rate</a:t>
            </a: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– Provides internet access and internal connections to eligible schools and libraries.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○"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FY2024 demand: $3.2 Billion</a:t>
            </a:r>
            <a:r>
              <a:rPr lang="en" sz="1200">
                <a:solidFill>
                  <a:schemeClr val="dk1"/>
                </a:solidFill>
                <a:highlight>
                  <a:srgbClr val="F8FDFF"/>
                </a:highlight>
              </a:rPr>
              <a:t> 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●"/>
            </a:pPr>
            <a:r>
              <a:rPr b="1"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Rural Health Care </a:t>
            </a: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- Allows rural health care providers to pay rates for telecommunications services similar to those of their urban counterparts. 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○"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FY2024 demand: $789 million 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●"/>
            </a:pPr>
            <a:r>
              <a:rPr b="1"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Lifeline</a:t>
            </a: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- Assists low-income customers by helping to pay for monthly mobile phone charges. 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○"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Up to $9.25 monthly for low-income subscribers/up to $34.25 monthly for Tribal lands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○"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FY2024: $943 million disbursed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●"/>
            </a:pPr>
            <a:r>
              <a:rPr b="1"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High Cost </a:t>
            </a: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– Supports certain qualifying telephone companies that serve high cost areas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11150" lvl="1" marL="9144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300"/>
              <a:buFont typeface="League Spartan"/>
              <a:buChar char="○"/>
            </a:pPr>
            <a:r>
              <a:rPr lang="en" sz="13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FY2024: $4.5 billion disbursed </a:t>
            </a:r>
            <a:endParaRPr sz="13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44" name="Google Shape;144;p27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5" name="Google Shape;145;p27"/>
          <p:cNvSpPr txBox="1"/>
          <p:nvPr/>
        </p:nvSpPr>
        <p:spPr>
          <a:xfrm>
            <a:off x="0" y="448350"/>
            <a:ext cx="914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is the Universal Service Fund (USF)?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/>
        </p:nvSpPr>
        <p:spPr>
          <a:xfrm>
            <a:off x="685775" y="1295951"/>
            <a:ext cx="7772400" cy="3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238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500"/>
              <a:buFont typeface="League Spartan"/>
              <a:buChar char="●"/>
            </a:pP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54,367,186 students</a:t>
            </a:r>
            <a:r>
              <a:rPr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would lose internet access in schools and libraries, cutting off their ability to learn and access vital educational resources. (E-rate)</a:t>
            </a:r>
            <a:endParaRPr sz="15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238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500"/>
              <a:buFont typeface="League Spartan"/>
              <a:buChar char="●"/>
            </a:pP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16,080 healthcare providers</a:t>
            </a:r>
            <a:r>
              <a:rPr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would be disconnected, limiting access to telehealth services, especially for rural and underserved populations. (Rural Health care program)</a:t>
            </a:r>
            <a:endParaRPr sz="15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238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500"/>
              <a:buFont typeface="League Spartan"/>
              <a:buChar char="●"/>
            </a:pP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7,596,</a:t>
            </a: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720 </a:t>
            </a: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subscribers </a:t>
            </a:r>
            <a:r>
              <a:rPr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would lose discounted phone and internet services, exacerbating the digital divide. (Lifeline)</a:t>
            </a:r>
            <a:endParaRPr sz="15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238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500"/>
              <a:buFont typeface="League Spartan"/>
              <a:buChar char="●"/>
            </a:pPr>
            <a:r>
              <a:rPr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 2023, </a:t>
            </a:r>
            <a:r>
              <a:rPr b="1"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$4.26 billion was allocated to connect households in rural areas</a:t>
            </a:r>
            <a:r>
              <a:rPr lang="en" sz="15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, ensuring equitable access to basic telecommunications and internet service.  (High Cost program)</a:t>
            </a:r>
            <a:endParaRPr sz="15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51" name="Google Shape;151;p28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2" name="Google Shape;152;p28"/>
          <p:cNvSpPr txBox="1"/>
          <p:nvPr/>
        </p:nvSpPr>
        <p:spPr>
          <a:xfrm>
            <a:off x="0" y="0"/>
            <a:ext cx="91440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is the potential impact of eliminating the Universal Service Fund?</a:t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/>
        </p:nvSpPr>
        <p:spPr>
          <a:xfrm>
            <a:off x="685775" y="1295950"/>
            <a:ext cx="7772400" cy="36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92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5th, 6th and 11th Circuits found NO constitutional problem.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Upon </a:t>
            </a:r>
            <a:r>
              <a:rPr lang="en" sz="1900" u="sng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re-hearing</a:t>
            </a: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, 5th</a:t>
            </a: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Circuit found (9-7) USF contribution mechanism is unconstitutional.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Supreme Court grants cert petition by Government and SHLB. 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1" marL="9144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○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March 26: Oral argument 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1" marL="9144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○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Decision by June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SHLB is a named party to the SCOTUS case 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58" name="Google Shape;158;p29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9" name="Google Shape;159;p29"/>
          <p:cNvSpPr txBox="1"/>
          <p:nvPr/>
        </p:nvSpPr>
        <p:spPr>
          <a:xfrm>
            <a:off x="0" y="448350"/>
            <a:ext cx="914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Consumers Research USF Decision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/>
        </p:nvSpPr>
        <p:spPr>
          <a:xfrm>
            <a:off x="371275" y="1219750"/>
            <a:ext cx="8430600" cy="43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92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Wi-Fi Hotspot Lending program (New - Adopted 2024)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3020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600"/>
              <a:buFont typeface="League Spartan"/>
              <a:buChar char="○"/>
            </a:pPr>
            <a:r>
              <a:rPr lang="en" sz="1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As of early March 2025: 1,200 applications submitted for devices and service (comprising 19,896 schools/libraries and 5.3 million students)</a:t>
            </a:r>
            <a:endParaRPr sz="16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School Bus W-Fi (Adopted 2023) 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1" marL="9144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○"/>
            </a:pPr>
            <a:r>
              <a:rPr lang="en" sz="1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Y2024: 405 requests submitted; $19 million demand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49250" lvl="0" marL="4572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900"/>
              <a:buFont typeface="League Spartan"/>
              <a:buChar char="●"/>
            </a:pPr>
            <a:r>
              <a:rPr lang="en" sz="19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Cybersecurity pilot program (New - Adopted 2024)</a:t>
            </a:r>
            <a:endParaRPr sz="19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30200" lvl="1" marL="9144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600"/>
              <a:buFont typeface="League Spartan"/>
              <a:buChar char="○"/>
            </a:pPr>
            <a:r>
              <a:rPr lang="en" sz="1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2,734 applications submitted; $3.7 billion demand</a:t>
            </a:r>
            <a:endParaRPr sz="16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30200" lvl="1" marL="91440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600"/>
              <a:buFont typeface="League Spartan"/>
              <a:buChar char="○"/>
            </a:pPr>
            <a:r>
              <a:rPr lang="en" sz="16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Program allows up to $200 million over 3 years</a:t>
            </a:r>
            <a:endParaRPr sz="16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65" name="Google Shape;165;p30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6" name="Google Shape;166;p30"/>
          <p:cNvSpPr txBox="1"/>
          <p:nvPr/>
        </p:nvSpPr>
        <p:spPr>
          <a:xfrm>
            <a:off x="-25" y="0"/>
            <a:ext cx="91440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FCC “Learn without Limits” program</a:t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3</a:t>
            </a: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Opportunities</a:t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/>
        </p:nvSpPr>
        <p:spPr>
          <a:xfrm>
            <a:off x="685775" y="1295950"/>
            <a:ext cx="7772400" cy="32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The SHLB Coalition is organizing a fly-in of SHLB members to support E-rate, the Rural Health Care program and the Universal Service Fund. The purpose of the fly-in is to educate Congress about the importance of preserving E-rate and the RHC program so that schools, libraries and healthcare providers can make affordable broadband service available to unserved and underserved communities.</a:t>
            </a:r>
            <a:endParaRPr sz="17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3655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1700"/>
              <a:buFont typeface="League Spartan"/>
              <a:buChar char="●"/>
            </a:pPr>
            <a:r>
              <a:rPr lang="en" sz="17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April 9, 2025-April 11, 2025</a:t>
            </a:r>
            <a:endParaRPr sz="17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rtl="0" algn="ctr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7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Learn more by scanning the code:</a:t>
            </a:r>
            <a:endParaRPr b="1" sz="17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72" name="Google Shape;172;p31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3" name="Google Shape;173;p31"/>
          <p:cNvSpPr txBox="1"/>
          <p:nvPr/>
        </p:nvSpPr>
        <p:spPr>
          <a:xfrm>
            <a:off x="0" y="448350"/>
            <a:ext cx="91440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SHLB Congressional Fly In</a:t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pic>
        <p:nvPicPr>
          <p:cNvPr id="174" name="Google Shape;17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93025" y="3186626"/>
            <a:ext cx="1801800" cy="18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/>
        </p:nvSpPr>
        <p:spPr>
          <a:xfrm>
            <a:off x="685775" y="1295950"/>
            <a:ext cx="7772400" cy="3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 should your organization join SHLB?</a:t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5560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2000"/>
              <a:buFont typeface="League Spartan"/>
              <a:buChar char="●"/>
            </a:pPr>
            <a:r>
              <a:rPr lang="en" sz="20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Shape broadband policy and funding</a:t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5560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2000"/>
              <a:buFont typeface="League Spartan"/>
              <a:buChar char="●"/>
            </a:pPr>
            <a:r>
              <a:rPr lang="en" sz="20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Connect and collaborate for success</a:t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-355600" lvl="0" marL="45720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Clr>
                <a:srgbClr val="2E6AAE"/>
              </a:buClr>
              <a:buSzPts val="2000"/>
              <a:buFont typeface="League Spartan"/>
              <a:buChar char="●"/>
            </a:pPr>
            <a:r>
              <a:rPr lang="en" sz="20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Stay ahead of the curve</a:t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rtl="0" algn="ctr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Learn more at www.shlb.org/membership</a:t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rtl="0" algn="l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rtl="0" algn="ctr">
              <a:lnSpc>
                <a:spcPct val="188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cxnSp>
        <p:nvCxnSpPr>
          <p:cNvPr id="180" name="Google Shape;180;p32"/>
          <p:cNvCxnSpPr/>
          <p:nvPr/>
        </p:nvCxnSpPr>
        <p:spPr>
          <a:xfrm>
            <a:off x="3017520" y="1118461"/>
            <a:ext cx="31089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1" name="Google Shape;181;p32"/>
          <p:cNvSpPr txBox="1"/>
          <p:nvPr/>
        </p:nvSpPr>
        <p:spPr>
          <a:xfrm>
            <a:off x="0" y="448350"/>
            <a:ext cx="9144000" cy="22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2E6AAE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Become a SHLB Member</a:t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74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2E6AAE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FFA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/>
          <p:nvPr/>
        </p:nvSpPr>
        <p:spPr>
          <a:xfrm flipH="1" rot="10800000">
            <a:off x="-172202" y="3259988"/>
            <a:ext cx="9144000" cy="2740762"/>
          </a:xfrm>
          <a:custGeom>
            <a:rect b="b" l="l" r="r" t="t"/>
            <a:pathLst>
              <a:path extrusionOk="0" h="3901440" w="9753600">
                <a:moveTo>
                  <a:pt x="0" y="3901440"/>
                </a:moveTo>
                <a:lnTo>
                  <a:pt x="9753600" y="3901440"/>
                </a:lnTo>
                <a:lnTo>
                  <a:pt x="9753600" y="0"/>
                </a:lnTo>
                <a:lnTo>
                  <a:pt x="0" y="0"/>
                </a:lnTo>
                <a:lnTo>
                  <a:pt x="0" y="390144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3"/>
          <p:cNvSpPr/>
          <p:nvPr/>
        </p:nvSpPr>
        <p:spPr>
          <a:xfrm>
            <a:off x="6751481" y="4348809"/>
            <a:ext cx="1819396" cy="454444"/>
          </a:xfrm>
          <a:custGeom>
            <a:rect b="b" l="l" r="r" t="t"/>
            <a:pathLst>
              <a:path extrusionOk="0" h="646896" w="1940689">
                <a:moveTo>
                  <a:pt x="0" y="0"/>
                </a:moveTo>
                <a:lnTo>
                  <a:pt x="1940689" y="0"/>
                </a:lnTo>
                <a:lnTo>
                  <a:pt x="1940689" y="646896"/>
                </a:lnTo>
                <a:lnTo>
                  <a:pt x="0" y="6468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33"/>
          <p:cNvSpPr txBox="1"/>
          <p:nvPr/>
        </p:nvSpPr>
        <p:spPr>
          <a:xfrm>
            <a:off x="0" y="326175"/>
            <a:ext cx="91440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</a:rPr>
              <a:t>Questions?</a:t>
            </a:r>
            <a:endParaRPr sz="1200">
              <a:solidFill>
                <a:srgbClr val="2E6AAE"/>
              </a:solidFill>
            </a:endParaRPr>
          </a:p>
          <a:p>
            <a:pPr indent="0" lvl="0" marL="0" marR="0" rtl="0" algn="ctr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jwender@shlb.org</a:t>
            </a:r>
            <a:endParaRPr sz="1200">
              <a:solidFill>
                <a:srgbClr val="2E6AAE"/>
              </a:solidFill>
            </a:endParaRPr>
          </a:p>
        </p:txBody>
      </p:sp>
      <p:cxnSp>
        <p:nvCxnSpPr>
          <p:cNvPr id="189" name="Google Shape;189;p33"/>
          <p:cNvCxnSpPr/>
          <p:nvPr/>
        </p:nvCxnSpPr>
        <p:spPr>
          <a:xfrm>
            <a:off x="2123561" y="1478399"/>
            <a:ext cx="4552500" cy="0"/>
          </a:xfrm>
          <a:prstGeom prst="straightConnector1">
            <a:avLst/>
          </a:prstGeom>
          <a:noFill/>
          <a:ln cap="rnd" cmpd="sng" w="57150">
            <a:solidFill>
              <a:srgbClr val="F9A71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0" name="Google Shape;190;p33">
            <a:hlinkClick r:id="rId6"/>
          </p:cNvPr>
          <p:cNvSpPr/>
          <p:nvPr/>
        </p:nvSpPr>
        <p:spPr>
          <a:xfrm>
            <a:off x="3213453" y="1767877"/>
            <a:ext cx="560253" cy="419816"/>
          </a:xfrm>
          <a:custGeom>
            <a:rect b="b" l="l" r="r" t="t"/>
            <a:pathLst>
              <a:path extrusionOk="0" h="597603" w="597603">
                <a:moveTo>
                  <a:pt x="0" y="0"/>
                </a:moveTo>
                <a:lnTo>
                  <a:pt x="597603" y="0"/>
                </a:lnTo>
                <a:lnTo>
                  <a:pt x="597603" y="597603"/>
                </a:lnTo>
                <a:lnTo>
                  <a:pt x="0" y="5976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33">
            <a:hlinkClick r:id="rId8"/>
          </p:cNvPr>
          <p:cNvSpPr/>
          <p:nvPr/>
        </p:nvSpPr>
        <p:spPr>
          <a:xfrm>
            <a:off x="3942170" y="1762620"/>
            <a:ext cx="557343" cy="417636"/>
          </a:xfrm>
          <a:custGeom>
            <a:rect b="b" l="l" r="r" t="t"/>
            <a:pathLst>
              <a:path extrusionOk="0" h="594499" w="594499">
                <a:moveTo>
                  <a:pt x="0" y="0"/>
                </a:moveTo>
                <a:lnTo>
                  <a:pt x="594499" y="0"/>
                </a:lnTo>
                <a:lnTo>
                  <a:pt x="594499" y="594499"/>
                </a:lnTo>
                <a:lnTo>
                  <a:pt x="0" y="5944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3">
            <a:hlinkClick r:id="rId10"/>
          </p:cNvPr>
          <p:cNvSpPr/>
          <p:nvPr/>
        </p:nvSpPr>
        <p:spPr>
          <a:xfrm>
            <a:off x="4667991" y="1762620"/>
            <a:ext cx="546446" cy="409470"/>
          </a:xfrm>
          <a:custGeom>
            <a:rect b="b" l="l" r="r" t="t"/>
            <a:pathLst>
              <a:path extrusionOk="0" h="582876" w="582876">
                <a:moveTo>
                  <a:pt x="0" y="0"/>
                </a:moveTo>
                <a:lnTo>
                  <a:pt x="582876" y="0"/>
                </a:lnTo>
                <a:lnTo>
                  <a:pt x="582876" y="582876"/>
                </a:lnTo>
                <a:lnTo>
                  <a:pt x="0" y="5828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3">
            <a:hlinkClick r:id="rId12"/>
          </p:cNvPr>
          <p:cNvSpPr/>
          <p:nvPr/>
        </p:nvSpPr>
        <p:spPr>
          <a:xfrm>
            <a:off x="5384101" y="1762620"/>
            <a:ext cx="546446" cy="409470"/>
          </a:xfrm>
          <a:custGeom>
            <a:rect b="b" l="l" r="r" t="t"/>
            <a:pathLst>
              <a:path extrusionOk="0" h="582876" w="582876">
                <a:moveTo>
                  <a:pt x="0" y="0"/>
                </a:moveTo>
                <a:lnTo>
                  <a:pt x="582876" y="0"/>
                </a:lnTo>
                <a:lnTo>
                  <a:pt x="582876" y="582876"/>
                </a:lnTo>
                <a:lnTo>
                  <a:pt x="0" y="5828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39275" lIns="78575" spcFirstLastPara="1" rIns="78575" wrap="square" tIns="39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3"/>
          <p:cNvSpPr txBox="1"/>
          <p:nvPr/>
        </p:nvSpPr>
        <p:spPr>
          <a:xfrm>
            <a:off x="3539680" y="2267045"/>
            <a:ext cx="2063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</a:rPr>
              <a:t>@SHLBCoalition</a:t>
            </a:r>
            <a:endParaRPr sz="1200"/>
          </a:p>
        </p:txBody>
      </p:sp>
      <p:sp>
        <p:nvSpPr>
          <p:cNvPr id="195" name="Google Shape;195;p33"/>
          <p:cNvSpPr txBox="1"/>
          <p:nvPr/>
        </p:nvSpPr>
        <p:spPr>
          <a:xfrm>
            <a:off x="3452786" y="2482351"/>
            <a:ext cx="2333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</a:rPr>
              <a:t>www.shlb.org</a:t>
            </a:r>
            <a:endParaRPr sz="1200"/>
          </a:p>
        </p:txBody>
      </p:sp>
      <p:sp>
        <p:nvSpPr>
          <p:cNvPr id="196" name="Google Shape;196;p33"/>
          <p:cNvSpPr txBox="1"/>
          <p:nvPr/>
        </p:nvSpPr>
        <p:spPr>
          <a:xfrm>
            <a:off x="25875" y="3115700"/>
            <a:ext cx="9186900" cy="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2E6AAE"/>
                </a:solidFill>
                <a:latin typeface="Martel Sans"/>
                <a:ea typeface="Martel Sans"/>
                <a:cs typeface="Martel Sans"/>
                <a:sym typeface="Martel Sans"/>
              </a:rPr>
              <a:t>Thank you!</a:t>
            </a:r>
            <a:endParaRPr sz="1200"/>
          </a:p>
          <a:p>
            <a:pPr indent="0" lvl="0" marL="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