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Zx33BeE0xTr4ubxaSrnp9d4+8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 txBox="1"/>
          <p:nvPr>
            <p:ph idx="12" type="sldNum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2cf29c345_0_0:notes"/>
          <p:cNvSpPr txBox="1"/>
          <p:nvPr>
            <p:ph idx="1" type="body"/>
          </p:nvPr>
        </p:nvSpPr>
        <p:spPr>
          <a:xfrm>
            <a:off x="960121" y="3474721"/>
            <a:ext cx="7680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f2cf29c345_0_0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2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7bcba31d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67bcba31d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67bcba31d2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7bcba31d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67bcba31d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67bcba31d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8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34.png"/><Relationship Id="rId6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3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34.png"/><Relationship Id="rId6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2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58" name="Google Shape;5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22"/>
            <p:cNvPicPr preferRelativeResize="0"/>
            <p:nvPr/>
          </p:nvPicPr>
          <p:blipFill rotWithShape="1">
            <a:blip r:embed="rId5">
              <a:alphaModFix/>
            </a:blip>
            <a:srcRect b="27943" l="0" r="13858" t="0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2"/>
            <p:cNvPicPr preferRelativeResize="0"/>
            <p:nvPr/>
          </p:nvPicPr>
          <p:blipFill rotWithShape="1">
            <a:blip r:embed="rId6">
              <a:alphaModFix amt="18000"/>
            </a:blip>
            <a:srcRect b="0" l="0" r="0" t="0"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3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65" name="Google Shape;6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3"/>
            <p:cNvPicPr preferRelativeResize="0"/>
            <p:nvPr/>
          </p:nvPicPr>
          <p:blipFill rotWithShape="1">
            <a:blip r:embed="rId6">
              <a:alphaModFix amt="20000"/>
            </a:blip>
            <a:srcRect b="0" l="0" r="0" t="0"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24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72" name="Google Shape;7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4"/>
            <p:cNvPicPr preferRelativeResize="0"/>
            <p:nvPr/>
          </p:nvPicPr>
          <p:blipFill rotWithShape="1">
            <a:blip r:embed="rId4">
              <a:alphaModFix/>
            </a:blip>
            <a:srcRect b="18720" l="15030" r="0" t="1769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4"/>
            <p:cNvPicPr preferRelativeResize="0"/>
            <p:nvPr/>
          </p:nvPicPr>
          <p:blipFill rotWithShape="1">
            <a:blip r:embed="rId5">
              <a:alphaModFix amt="34000"/>
            </a:blip>
            <a:srcRect b="0" l="0" r="0" t="0"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5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79" name="Google Shape;79;p25"/>
            <p:cNvPicPr preferRelativeResize="0"/>
            <p:nvPr/>
          </p:nvPicPr>
          <p:blipFill rotWithShape="1">
            <a:blip r:embed="rId3">
              <a:alphaModFix amt="39000"/>
            </a:blip>
            <a:srcRect b="0" l="0" r="0" t="0"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5"/>
            <p:cNvPicPr preferRelativeResize="0"/>
            <p:nvPr/>
          </p:nvPicPr>
          <p:blipFill rotWithShape="1">
            <a:blip r:embed="rId5">
              <a:alphaModFix/>
            </a:blip>
            <a:srcRect b="17295" l="6172" r="9381" t="18977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5"/>
            <p:cNvPicPr preferRelativeResize="0"/>
            <p:nvPr/>
          </p:nvPicPr>
          <p:blipFill rotWithShape="1">
            <a:blip r:embed="rId6">
              <a:alphaModFix amt="70000"/>
            </a:blip>
            <a:srcRect b="0" l="0" r="0" t="0"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6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86" name="Google Shape;86;p26"/>
            <p:cNvPicPr preferRelativeResize="0"/>
            <p:nvPr/>
          </p:nvPicPr>
          <p:blipFill rotWithShape="1">
            <a:blip r:embed="rId2">
              <a:alphaModFix amt="16000"/>
            </a:blip>
            <a:srcRect b="0" l="0" r="0" t="0"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6"/>
            <p:cNvPicPr preferRelativeResize="0"/>
            <p:nvPr/>
          </p:nvPicPr>
          <p:blipFill rotWithShape="1">
            <a:blip r:embed="rId4">
              <a:alphaModFix/>
            </a:blip>
            <a:srcRect b="16303" l="3864" r="19134" t="17637"/>
            <a:stretch/>
          </p:blipFill>
          <p:spPr>
            <a:xfrm>
              <a:off x="-149287" y="2276580"/>
              <a:ext cx="484389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7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92" name="Google Shape;9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7"/>
            <p:cNvPicPr preferRelativeResize="0"/>
            <p:nvPr/>
          </p:nvPicPr>
          <p:blipFill rotWithShape="1">
            <a:blip r:embed="rId3">
              <a:alphaModFix/>
            </a:blip>
            <a:srcRect b="16192" l="0" r="0" t="48904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7"/>
            <p:cNvPicPr preferRelativeResize="0"/>
            <p:nvPr/>
          </p:nvPicPr>
          <p:blipFill rotWithShape="1">
            <a:blip r:embed="rId2">
              <a:alphaModFix amt="30000"/>
            </a:blip>
            <a:srcRect b="0" l="0" r="0" t="0"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8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97" name="Google Shape;97;p28"/>
            <p:cNvPicPr preferRelativeResize="0"/>
            <p:nvPr/>
          </p:nvPicPr>
          <p:blipFill rotWithShape="1">
            <a:blip r:embed="rId2">
              <a:alphaModFix amt="21000"/>
            </a:blip>
            <a:srcRect b="0" l="0" r="0" t="0"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8"/>
            <p:cNvPicPr preferRelativeResize="0"/>
            <p:nvPr/>
          </p:nvPicPr>
          <p:blipFill rotWithShape="1">
            <a:blip r:embed="rId3">
              <a:alphaModFix/>
            </a:blip>
            <a:srcRect b="29601" l="9306" r="19599" t="1156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8"/>
            <p:cNvPicPr preferRelativeResize="0"/>
            <p:nvPr/>
          </p:nvPicPr>
          <p:blipFill rotWithShape="1">
            <a:blip r:embed="rId4">
              <a:alphaModFix amt="37000"/>
            </a:blip>
            <a:srcRect b="0" l="0" r="0" t="0"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Basic Slide with Teal Background">
  <p:cSld name="CUSTOM_4">
    <p:bg>
      <p:bgPr>
        <a:solidFill>
          <a:srgbClr val="00919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9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4" name="Google Shape;104;p2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b="1" i="0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Basic Slide with Yellow Line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30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30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Basic Slide 1 1 2">
  <p:cSld name="4. Basic Slide_5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/>
          <p:nvPr/>
        </p:nvSpPr>
        <p:spPr>
          <a:xfrm flipH="1">
            <a:off x="-897105" y="4"/>
            <a:ext cx="846300" cy="99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1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31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49"/>
            <a:ext cx="683203" cy="46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1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3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123" name="Google Shape;1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2" type="body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background">
  <p:cSld name="CUSTOM_15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Style with Logo">
  <p:cSld name="CUSTOM_14"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33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3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Basic Slide">
  <p:cSld name="1_Title (no subtitle) 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4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34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white background">
  <p:cSld name="1_Title (no subtitle) 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5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35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5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35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Title Slide 2">
  <p:cSld name="CUSTOM_7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6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6"/>
          <p:cNvPicPr preferRelativeResize="0"/>
          <p:nvPr/>
        </p:nvPicPr>
        <p:blipFill rotWithShape="1">
          <a:blip r:embed="rId4">
            <a:alphaModFix/>
          </a:blip>
          <a:srcRect b="12372" l="0" r="0" t="0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6"/>
          <p:cNvPicPr preferRelativeResize="0"/>
          <p:nvPr/>
        </p:nvPicPr>
        <p:blipFill rotWithShape="1">
          <a:blip r:embed="rId5">
            <a:alphaModFix amt="39000"/>
          </a:blip>
          <a:srcRect b="0" l="0" r="0" t="0"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3">
  <p:cSld name="CUSTOM_13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43707">
            <a:off x="7404081" y="1931296"/>
            <a:ext cx="5122212" cy="450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3">
            <a:alphaModFix/>
          </a:blip>
          <a:srcRect b="14437" l="0" r="43879" t="50659"/>
          <a:stretch/>
        </p:blipFill>
        <p:spPr>
          <a:xfrm flipH="1">
            <a:off x="6582776" y="3021707"/>
            <a:ext cx="5609226" cy="38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7"/>
          <p:cNvPicPr preferRelativeResize="0"/>
          <p:nvPr/>
        </p:nvPicPr>
        <p:blipFill rotWithShape="1">
          <a:blip r:embed="rId2">
            <a:alphaModFix amt="30000"/>
          </a:blip>
          <a:srcRect b="3129" l="-2760" r="2760" t="-3130"/>
          <a:stretch/>
        </p:blipFill>
        <p:spPr>
          <a:xfrm flipH="1" rot="8099820">
            <a:off x="4935735" y="4644837"/>
            <a:ext cx="2840429" cy="250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Title Slide 1">
  <p:cSld name="CUSTOM_8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8"/>
          <p:cNvPicPr preferRelativeResize="0"/>
          <p:nvPr/>
        </p:nvPicPr>
        <p:blipFill rotWithShape="1">
          <a:blip r:embed="rId2">
            <a:alphaModFix amt="37000"/>
          </a:blip>
          <a:srcRect b="135" l="0" r="0" t="0"/>
          <a:stretch/>
        </p:blipFill>
        <p:spPr>
          <a:xfrm rot="9113906">
            <a:off x="7726393" y="1126395"/>
            <a:ext cx="2689794" cy="2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 rotWithShape="1">
          <a:blip r:embed="rId3">
            <a:alphaModFix amt="31000"/>
          </a:blip>
          <a:srcRect b="0" l="0" r="0" t="0"/>
          <a:stretch/>
        </p:blipFill>
        <p:spPr>
          <a:xfrm rot="-2886993">
            <a:off x="4548720" y="2873096"/>
            <a:ext cx="3380707" cy="297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429" y="1573000"/>
            <a:ext cx="5442560" cy="47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5">
            <a:alphaModFix/>
          </a:blip>
          <a:srcRect b="20419" l="0" r="18546" t="29198"/>
          <a:stretch/>
        </p:blipFill>
        <p:spPr>
          <a:xfrm>
            <a:off x="5673761" y="2476195"/>
            <a:ext cx="6516426" cy="44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55824">
            <a:off x="5211939" y="2685584"/>
            <a:ext cx="2598321" cy="228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8"/>
          <p:cNvPicPr preferRelativeResize="0"/>
          <p:nvPr/>
        </p:nvPicPr>
        <p:blipFill rotWithShape="1">
          <a:blip r:embed="rId6">
            <a:alphaModFix amt="61000"/>
          </a:blip>
          <a:srcRect b="0" l="0" r="0" t="0"/>
          <a:stretch/>
        </p:blipFill>
        <p:spPr>
          <a:xfrm>
            <a:off x="4614209" y="4383379"/>
            <a:ext cx="2714112" cy="238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9349" y="799388"/>
            <a:ext cx="6752824" cy="59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59701">
            <a:off x="5141995" y="1843865"/>
            <a:ext cx="4014046" cy="35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0580">
            <a:off x="3422497" y="4474106"/>
            <a:ext cx="2902177" cy="255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490124" y="2474824"/>
            <a:ext cx="3552302" cy="312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 rotWithShape="1">
          <a:blip r:embed="rId6">
            <a:alphaModFix/>
          </a:blip>
          <a:srcRect b="28944" l="0" r="0" t="20178"/>
          <a:stretch/>
        </p:blipFill>
        <p:spPr>
          <a:xfrm>
            <a:off x="3630400" y="1952275"/>
            <a:ext cx="8745449" cy="49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Quote Slide">
  <p:cSld name="Custom Layout"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40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1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187" name="Google Shape;187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1"/>
            <p:cNvPicPr preferRelativeResize="0"/>
            <p:nvPr/>
          </p:nvPicPr>
          <p:blipFill rotWithShape="1">
            <a:blip r:embed="rId5">
              <a:alphaModFix/>
            </a:blip>
            <a:srcRect b="27943" l="0" r="13858" t="0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1"/>
            <p:cNvPicPr preferRelativeResize="0"/>
            <p:nvPr/>
          </p:nvPicPr>
          <p:blipFill rotWithShape="1">
            <a:blip r:embed="rId6">
              <a:alphaModFix amt="18000"/>
            </a:blip>
            <a:srcRect b="0" l="0" r="0" t="0"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42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194" name="Google Shape;19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2"/>
            <p:cNvPicPr preferRelativeResize="0"/>
            <p:nvPr/>
          </p:nvPicPr>
          <p:blipFill rotWithShape="1">
            <a:blip r:embed="rId6">
              <a:alphaModFix amt="20000"/>
            </a:blip>
            <a:srcRect b="0" l="0" r="0" t="0"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43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201" name="Google Shape;20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43"/>
            <p:cNvPicPr preferRelativeResize="0"/>
            <p:nvPr/>
          </p:nvPicPr>
          <p:blipFill rotWithShape="1">
            <a:blip r:embed="rId4">
              <a:alphaModFix/>
            </a:blip>
            <a:srcRect b="18720" l="15030" r="0" t="1769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43"/>
            <p:cNvPicPr preferRelativeResize="0"/>
            <p:nvPr/>
          </p:nvPicPr>
          <p:blipFill rotWithShape="1">
            <a:blip r:embed="rId5">
              <a:alphaModFix amt="34000"/>
            </a:blip>
            <a:srcRect b="0" l="0" r="0" t="0"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44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208" name="Google Shape;208;p44"/>
            <p:cNvPicPr preferRelativeResize="0"/>
            <p:nvPr/>
          </p:nvPicPr>
          <p:blipFill rotWithShape="1">
            <a:blip r:embed="rId3">
              <a:alphaModFix amt="39000"/>
            </a:blip>
            <a:srcRect b="0" l="0" r="0" t="0"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4"/>
            <p:cNvPicPr preferRelativeResize="0"/>
            <p:nvPr/>
          </p:nvPicPr>
          <p:blipFill rotWithShape="1">
            <a:blip r:embed="rId5">
              <a:alphaModFix/>
            </a:blip>
            <a:srcRect b="17295" l="6172" r="9381" t="18977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4"/>
            <p:cNvPicPr preferRelativeResize="0"/>
            <p:nvPr/>
          </p:nvPicPr>
          <p:blipFill rotWithShape="1">
            <a:blip r:embed="rId6">
              <a:alphaModFix amt="70000"/>
            </a:blip>
            <a:srcRect b="0" l="0" r="0" t="0"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5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215" name="Google Shape;215;p45"/>
            <p:cNvPicPr preferRelativeResize="0"/>
            <p:nvPr/>
          </p:nvPicPr>
          <p:blipFill rotWithShape="1">
            <a:blip r:embed="rId2">
              <a:alphaModFix amt="16000"/>
            </a:blip>
            <a:srcRect b="0" l="0" r="0" t="0"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45"/>
            <p:cNvPicPr preferRelativeResize="0"/>
            <p:nvPr/>
          </p:nvPicPr>
          <p:blipFill rotWithShape="1">
            <a:blip r:embed="rId4">
              <a:alphaModFix/>
            </a:blip>
            <a:srcRect b="16303" l="3864" r="19122" t="17637"/>
            <a:stretch/>
          </p:blipFill>
          <p:spPr>
            <a:xfrm>
              <a:off x="-149287" y="2276580"/>
              <a:ext cx="484444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1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6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221" name="Google Shape;221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46"/>
            <p:cNvPicPr preferRelativeResize="0"/>
            <p:nvPr/>
          </p:nvPicPr>
          <p:blipFill rotWithShape="1">
            <a:blip r:embed="rId3">
              <a:alphaModFix/>
            </a:blip>
            <a:srcRect b="16192" l="0" r="0" t="48904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6"/>
            <p:cNvPicPr preferRelativeResize="0"/>
            <p:nvPr/>
          </p:nvPicPr>
          <p:blipFill rotWithShape="1">
            <a:blip r:embed="rId2">
              <a:alphaModFix amt="30000"/>
            </a:blip>
            <a:srcRect b="0" l="0" r="0" t="0"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7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226" name="Google Shape;226;p47"/>
            <p:cNvPicPr preferRelativeResize="0"/>
            <p:nvPr/>
          </p:nvPicPr>
          <p:blipFill rotWithShape="1">
            <a:blip r:embed="rId2">
              <a:alphaModFix amt="21000"/>
            </a:blip>
            <a:srcRect b="0" l="0" r="0" t="0"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7"/>
            <p:cNvPicPr preferRelativeResize="0"/>
            <p:nvPr/>
          </p:nvPicPr>
          <p:blipFill rotWithShape="1">
            <a:blip r:embed="rId3">
              <a:alphaModFix/>
            </a:blip>
            <a:srcRect b="29601" l="9306" r="19599" t="1156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7"/>
            <p:cNvPicPr preferRelativeResize="0"/>
            <p:nvPr/>
          </p:nvPicPr>
          <p:blipFill rotWithShape="1">
            <a:blip r:embed="rId4">
              <a:alphaModFix amt="37000"/>
            </a:blip>
            <a:srcRect b="0" l="0" r="0" t="0"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Basic Slide with Teal Background">
  <p:cSld name="CUSTOM_4">
    <p:bg>
      <p:bgPr>
        <a:solidFill>
          <a:srgbClr val="00919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48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48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3" name="Google Shape;233;p48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48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5" name="Google Shape;23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8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b="1" i="0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Basic Slide with Yellow Line">
  <p:cSld name="CUSTOM_5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4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0" name="Google Shape;24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49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49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background">
  <p:cSld name="CUSTOM_15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Style with Logo">
  <p:cSld name="CUSTOM_14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7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7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HLO white background">
  <p:cSld name="1_Title (no subtitle) 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b="1" i="0"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8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8"/>
          <p:cNvSpPr txBox="1"/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Title Slide 2">
  <p:cSld name="CUSTOM_7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4">
            <a:alphaModFix/>
          </a:blip>
          <a:srcRect b="12372" l="0" r="0" t="0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5">
            <a:alphaModFix amt="39000"/>
          </a:blip>
          <a:srcRect b="0" l="0" r="0" t="0"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3">
  <p:cSld name="CUSTOM_1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759176" y="2569976"/>
            <a:ext cx="5006275" cy="440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 b="16192" l="0" r="0" t="48904"/>
          <a:stretch/>
        </p:blipFill>
        <p:spPr>
          <a:xfrm flipH="1">
            <a:off x="3388225" y="3498350"/>
            <a:ext cx="8783675" cy="33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 flipH="1" rot="8099825">
            <a:off x="2398654" y="4633086"/>
            <a:ext cx="2775385" cy="24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Quote Slide">
  <p:cSld name="Custom Layout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21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21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://www.shlb.org/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/>
          <p:nvPr/>
        </p:nvSpPr>
        <p:spPr>
          <a:xfrm>
            <a:off x="0" y="0"/>
            <a:ext cx="12192000" cy="171789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1379925" y="3143438"/>
            <a:ext cx="9072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Navigating Broadband Policy During the Trump Administration</a:t>
            </a:r>
            <a:endParaRPr sz="3600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6712300" y="161900"/>
            <a:ext cx="32415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WEBINAR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SERIES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0" y="1497569"/>
            <a:ext cx="12192000" cy="195255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1" y="6696099"/>
            <a:ext cx="12192000" cy="161902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137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 txBox="1"/>
          <p:nvPr/>
        </p:nvSpPr>
        <p:spPr>
          <a:xfrm>
            <a:off x="1379914" y="1799050"/>
            <a:ext cx="2592432" cy="82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www.shlb.org/webinars</a:t>
            </a:r>
            <a:endParaRPr b="0" i="0" sz="1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4508693" y="1798589"/>
            <a:ext cx="32415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January 22, 2025</a:t>
            </a:r>
            <a:endParaRPr b="1" i="0" sz="2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597" y="161901"/>
            <a:ext cx="3497802" cy="11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2cf29c345_0_0"/>
          <p:cNvSpPr txBox="1"/>
          <p:nvPr/>
        </p:nvSpPr>
        <p:spPr>
          <a:xfrm>
            <a:off x="2254250" y="1"/>
            <a:ext cx="768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SHLB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2f2cf29c3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675" y="1718750"/>
            <a:ext cx="3651200" cy="1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f2cf29c3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213" y="3936825"/>
            <a:ext cx="3292125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f2cf29c34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1500" y="1579300"/>
            <a:ext cx="3292125" cy="17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f2cf29c34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075" y="3936825"/>
            <a:ext cx="4804976" cy="11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/>
          <p:nvPr/>
        </p:nvSpPr>
        <p:spPr>
          <a:xfrm>
            <a:off x="2254250" y="1"/>
            <a:ext cx="7683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2032001" y="2618330"/>
            <a:ext cx="8360833" cy="171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 us</a:t>
            </a:r>
            <a:r>
              <a:rPr b="0" i="0" lang="en-US" sz="3600" u="none" cap="none" strike="noStrike">
                <a:solidFill>
                  <a:srgbClr val="589DE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b="0" i="0" lang="en-US" sz="3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SHLBCoalition</a:t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589DE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 the conversation with </a:t>
            </a:r>
            <a:r>
              <a:rPr b="0" i="1" lang="en-US" sz="28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#SHLBWebinars</a:t>
            </a:r>
            <a:endParaRPr b="0" i="1" sz="28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7bcba31d2_0_15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Shape Broadband Policy and Funding Outcomes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Connect and Collaborate for Success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Stay Ahead of the Curve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/>
              <a:t>Learn more at www.shlb.org/membership</a:t>
            </a:r>
            <a:endParaRPr sz="3600"/>
          </a:p>
        </p:txBody>
      </p:sp>
      <p:sp>
        <p:nvSpPr>
          <p:cNvPr id="278" name="Google Shape;278;g267bcba31d2_0_15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Join SHLB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7bcba31d2_0_3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John Windhausen Jr.</a:t>
            </a:r>
            <a:r>
              <a:rPr lang="en-US" sz="3600"/>
              <a:t>, Executive Director, SHLB Coalition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Kristen Corra</a:t>
            </a:r>
            <a:r>
              <a:rPr lang="en-US" sz="3600"/>
              <a:t>, Policy Counsel, SHLB Coalition</a:t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6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Robert McDowell</a:t>
            </a:r>
            <a:r>
              <a:rPr lang="en-US" sz="3600"/>
              <a:t>, Partner, Cooley LLP</a:t>
            </a:r>
            <a:endParaRPr sz="36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6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Caroline Boothe Olsen</a:t>
            </a:r>
            <a:r>
              <a:rPr lang="en-US" sz="3600"/>
              <a:t>, Director, Communications &amp; Legislative Affairs, INCOMPAS </a:t>
            </a:r>
            <a:endParaRPr sz="3600"/>
          </a:p>
        </p:txBody>
      </p:sp>
      <p:sp>
        <p:nvSpPr>
          <p:cNvPr id="285" name="Google Shape;285;g267bcba31d2_0_3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SPEAKERS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906" y="1903423"/>
            <a:ext cx="3790188" cy="120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3202576" y="887632"/>
            <a:ext cx="578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2122950" y="4476386"/>
            <a:ext cx="79461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SHLB Coalition is proudly supported by over 322 member organizations, and our generous corporate sponsors: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3927750" y="3279425"/>
            <a:ext cx="43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www.shlb.org</a:t>
            </a:r>
            <a:r>
              <a:rPr b="0" i="0" lang="en-US" sz="22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 | @SHLBCoalition</a:t>
            </a:r>
            <a:endParaRPr b="0" i="0" sz="22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838" y="5414803"/>
            <a:ext cx="2592425" cy="95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1736" y="5152135"/>
            <a:ext cx="2226789" cy="148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9988" y="5456936"/>
            <a:ext cx="2592426" cy="87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588" y="5306378"/>
            <a:ext cx="2226774" cy="117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